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88" r:id="rId4"/>
    <p:sldId id="289" r:id="rId5"/>
    <p:sldId id="290" r:id="rId6"/>
    <p:sldId id="291" r:id="rId7"/>
    <p:sldId id="292" r:id="rId8"/>
    <p:sldId id="293" r:id="rId9"/>
    <p:sldId id="294" r:id="rId10"/>
    <p:sldId id="295" r:id="rId11"/>
    <p:sldId id="296" r:id="rId12"/>
    <p:sldId id="297" r:id="rId13"/>
    <p:sldId id="298" r:id="rId14"/>
    <p:sldId id="299" r:id="rId15"/>
    <p:sldId id="300" r:id="rId16"/>
    <p:sldId id="301" r:id="rId17"/>
    <p:sldId id="302" r:id="rId18"/>
    <p:sldId id="303" r:id="rId19"/>
    <p:sldId id="304" r:id="rId20"/>
    <p:sldId id="305" r:id="rId21"/>
    <p:sldId id="306" r:id="rId22"/>
    <p:sldId id="307" r:id="rId23"/>
    <p:sldId id="308" r:id="rId24"/>
    <p:sldId id="309" r:id="rId25"/>
    <p:sldId id="310" r:id="rId26"/>
    <p:sldId id="311" r:id="rId27"/>
    <p:sldId id="312" r:id="rId28"/>
    <p:sldId id="313" r:id="rId29"/>
    <p:sldId id="315" r:id="rId30"/>
    <p:sldId id="316" r:id="rId31"/>
    <p:sldId id="317" r:id="rId32"/>
    <p:sldId id="318" r:id="rId33"/>
    <p:sldId id="319" r:id="rId34"/>
    <p:sldId id="264" r:id="rId35"/>
    <p:sldId id="265" r:id="rId3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5E8905-3A9F-4DF8-BE85-8764B14DC0D4}" v="1" dt="2019-04-17T04:06:04.64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724"/>
  </p:normalViewPr>
  <p:slideViewPr>
    <p:cSldViewPr snapToGrid="0" snapToObjects="1">
      <p:cViewPr varScale="1">
        <p:scale>
          <a:sx n="65" d="100"/>
          <a:sy n="65" d="100"/>
        </p:scale>
        <p:origin x="132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3/21/2024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lideshare.net/SanuPhilip/projection-in-computer-graphics" TargetMode="External"/><Relationship Id="rId2" Type="http://schemas.openxmlformats.org/officeDocument/2006/relationships/hyperlink" Target="https://en.wikipedia.org/wiki/3D_projection" TargetMode="Externa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Projection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/>
          <a:lstStyle/>
          <a:p>
            <a:r>
              <a:rPr lang="en-US" dirty="0"/>
              <a:t>Course Code: CSC 3224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716277"/>
              </p:ext>
            </p:extLst>
          </p:nvPr>
        </p:nvGraphicFramePr>
        <p:xfrm>
          <a:off x="476205" y="5200790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Lecturer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r>
                        <a:rPr lang="en-US" i="1" dirty="0"/>
                        <a:t>Dipta J Gomes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3320578" y="1538380"/>
            <a:ext cx="416443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Computer Graphics</a:t>
            </a:r>
          </a:p>
        </p:txBody>
      </p:sp>
    </p:spTree>
    <p:extLst>
      <p:ext uri="{BB962C8B-B14F-4D97-AF65-F5344CB8AC3E}">
        <p14:creationId xmlns:p14="http://schemas.microsoft.com/office/powerpoint/2010/main" val="7007073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418735"/>
            <a:ext cx="8383440" cy="34296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23173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733" y="2433486"/>
            <a:ext cx="8417072" cy="338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65713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097" y="2344992"/>
            <a:ext cx="8324446" cy="36619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30920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Xʹ</a:t>
            </a:r>
            <a:endParaRPr lang="x-none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197509"/>
            <a:ext cx="6902962" cy="38198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13683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41755"/>
            <a:ext cx="8195847" cy="3782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450367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Value of Yʹ</a:t>
            </a:r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89239"/>
            <a:ext cx="8191717" cy="3549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354975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Value of Yʹ</a:t>
            </a:r>
            <a:endParaRPr lang="x-none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5888" y="2212258"/>
            <a:ext cx="6372225" cy="3790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329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Parallel Projection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9" y="2319774"/>
            <a:ext cx="8023650" cy="3255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235467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50750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63753"/>
            <a:ext cx="7808976" cy="1088136"/>
          </a:xfrm>
        </p:spPr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2464" y="2271248"/>
            <a:ext cx="8299085" cy="3760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30003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6" y="2172204"/>
            <a:ext cx="7905135" cy="2974983"/>
          </a:xfrm>
        </p:spPr>
        <p:txBody>
          <a:bodyPr>
            <a:normAutofit/>
          </a:bodyPr>
          <a:lstStyle/>
          <a:p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Perspective Projection (Derivation)</a:t>
            </a:r>
          </a:p>
          <a:p>
            <a:pPr marL="342900" indent="-342900">
              <a:buFont typeface="Wingdings" pitchFamily="2" charset="2"/>
              <a:buChar char="Ø"/>
            </a:pPr>
            <a:endParaRPr lang="en-US" sz="2800" dirty="0">
              <a:solidFill>
                <a:schemeClr val="tx1"/>
              </a:solidFill>
            </a:endParaRPr>
          </a:p>
          <a:p>
            <a:pPr marL="342900" indent="-342900">
              <a:buFont typeface="Wingdings" pitchFamily="2" charset="2"/>
              <a:buChar char="Ø"/>
            </a:pPr>
            <a:r>
              <a:rPr lang="en-US" sz="2800" dirty="0">
                <a:solidFill>
                  <a:schemeClr val="tx1"/>
                </a:solidFill>
              </a:rPr>
              <a:t>Parallel Projection 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Orthographic Parallel Projection (Derivation)</a:t>
            </a:r>
          </a:p>
          <a:p>
            <a:pPr marL="342900" indent="-342900">
              <a:buFont typeface="Wingdings" pitchFamily="2" charset="2"/>
              <a:buChar char="ü"/>
            </a:pPr>
            <a:r>
              <a:rPr lang="en-US" sz="2800" dirty="0">
                <a:solidFill>
                  <a:schemeClr val="tx1"/>
                </a:solidFill>
              </a:rPr>
              <a:t>Oblique Parallel Projection (Derivation)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335895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(In Matrix)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333551"/>
            <a:ext cx="8166350" cy="354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52996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Orthographic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Orthographic Projection 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001" y="2223530"/>
            <a:ext cx="7395855" cy="3869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58262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775" y="2194035"/>
            <a:ext cx="7542567" cy="38629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41182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34" y="2271252"/>
            <a:ext cx="7964131" cy="35988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09058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3326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88" y="2241755"/>
            <a:ext cx="8067368" cy="37542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567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918" y="2182762"/>
            <a:ext cx="7610168" cy="39367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7740434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181" y="2225300"/>
            <a:ext cx="7620660" cy="38215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9086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20956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Point P Projected in XY Pane</a:t>
            </a:r>
            <a:endParaRPr lang="x-non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932" y="2256503"/>
            <a:ext cx="7816645" cy="36823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7995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968" y="2405996"/>
            <a:ext cx="8391832" cy="31541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58955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7274" y="2138518"/>
            <a:ext cx="4176554" cy="2639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8030" y="2217944"/>
            <a:ext cx="4513006" cy="19853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53873" y="4306532"/>
            <a:ext cx="3283974" cy="1843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7039052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1451" y="2486013"/>
            <a:ext cx="8008374" cy="2800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057937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/>
              <a:t>Oblique Parallel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Find (Derivation):  Xʹ, Yʹ</a:t>
            </a:r>
            <a:endParaRPr lang="x-none"/>
          </a:p>
          <a:p>
            <a:endParaRPr lang="x-none"/>
          </a:p>
          <a:p>
            <a:endParaRPr lang="x-none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05" y="2253027"/>
            <a:ext cx="8077860" cy="3555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733915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Books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944A7F-5AE5-EC49-82AF-722C8C8F62C6}"/>
              </a:ext>
            </a:extLst>
          </p:cNvPr>
          <p:cNvSpPr txBox="1"/>
          <p:nvPr/>
        </p:nvSpPr>
        <p:spPr>
          <a:xfrm>
            <a:off x="335494" y="1521497"/>
            <a:ext cx="8347587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Foley, van Dam, </a:t>
            </a:r>
            <a:r>
              <a:rPr lang="en-US" sz="2800" dirty="0" err="1"/>
              <a:t>Feiner</a:t>
            </a:r>
            <a:r>
              <a:rPr lang="en-US" sz="2800" dirty="0"/>
              <a:t>, Hughes, Computer Graphics: principles and practice, Addison Wesley, Second Edition.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 err="1"/>
              <a:t>Schaum's</a:t>
            </a:r>
            <a:r>
              <a:rPr lang="en-US" sz="2800" dirty="0"/>
              <a:t> Outline of Theory &amp; Problems of Computer Graphics.</a:t>
            </a:r>
          </a:p>
          <a:p>
            <a:pPr marL="457200" indent="-457200">
              <a:buFont typeface="Arial" pitchFamily="34" charset="0"/>
              <a:buChar char="•"/>
            </a:pPr>
            <a:r>
              <a:rPr lang="en-US" sz="2800" dirty="0"/>
              <a:t>Peter Shirley Steve </a:t>
            </a:r>
            <a:r>
              <a:rPr lang="en-US" sz="2800" dirty="0" err="1"/>
              <a:t>Marschner</a:t>
            </a:r>
            <a:r>
              <a:rPr lang="en-US" sz="2800" dirty="0"/>
              <a:t> , “Fundamental of computer graphics”, Third Edition.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3823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06748"/>
            <a:ext cx="8032584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 algn="just"/>
            <a:r>
              <a:rPr lang="en-US" dirty="0"/>
              <a:t>Chapter 6:  Basic Raster Graphics Algorithm for Drawing 2D Primitives.</a:t>
            </a:r>
          </a:p>
          <a:p>
            <a:pPr lvl="0" algn="just"/>
            <a:r>
              <a:rPr lang="en-US" dirty="0"/>
              <a:t> Foley, van Dam, </a:t>
            </a:r>
            <a:r>
              <a:rPr lang="en-US" dirty="0" err="1"/>
              <a:t>Feiner</a:t>
            </a:r>
            <a:r>
              <a:rPr lang="en-US" dirty="0"/>
              <a:t>, Hughes, Computer Graphics: principles and practice, 2</a:t>
            </a:r>
            <a:r>
              <a:rPr lang="en-US" baseline="30000" dirty="0"/>
              <a:t>nd</a:t>
            </a:r>
            <a:r>
              <a:rPr lang="en-US" dirty="0"/>
              <a:t> ed.</a:t>
            </a:r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2"/>
              </a:rPr>
              <a:t>https://en.wikipedia.org/wiki/3D_projection</a:t>
            </a:r>
            <a:endParaRPr lang="en-US" dirty="0"/>
          </a:p>
          <a:p>
            <a:pPr lvl="0" algn="just"/>
            <a:endParaRPr lang="en-US" dirty="0"/>
          </a:p>
          <a:p>
            <a:pPr lvl="0" algn="just"/>
            <a:r>
              <a:rPr lang="en-US" dirty="0">
                <a:hlinkClick r:id="rId3"/>
              </a:rPr>
              <a:t>https://www.slideshare.net/SanuPhilip/projection-in-computer-graphics</a:t>
            </a:r>
            <a:endParaRPr lang="en-US" dirty="0"/>
          </a:p>
          <a:p>
            <a:pPr lvl="0" algn="just"/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708" y="2330247"/>
            <a:ext cx="8122105" cy="37023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22267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341" y="2359742"/>
            <a:ext cx="8265459" cy="35076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578217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6205" y="1547175"/>
            <a:ext cx="7754112" cy="484632"/>
          </a:xfrm>
        </p:spPr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701" y="2256503"/>
            <a:ext cx="8377084" cy="3620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660992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716" y="2448231"/>
            <a:ext cx="8431821" cy="34858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633939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 dirty="0" err="1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9945" y="2359741"/>
            <a:ext cx="8004118" cy="35171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43760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400"/>
              <a:t>Parspective</a:t>
            </a:r>
            <a:r>
              <a:rPr lang="en-US" sz="3400" dirty="0"/>
              <a:t> Projection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3322CB79-31E6-2043-9768-6699756B1F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Need to Find out Xʹ, Yʹ </a:t>
            </a:r>
            <a:endParaRPr lang="x-none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953" y="2315497"/>
            <a:ext cx="8303350" cy="37247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83905921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635</TotalTime>
  <Words>467</Words>
  <Application>Microsoft Office PowerPoint</Application>
  <PresentationFormat>On-screen Show (4:3)</PresentationFormat>
  <Paragraphs>92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Corbel</vt:lpstr>
      <vt:lpstr>Wingdings</vt:lpstr>
      <vt:lpstr>Spectrum</vt:lpstr>
      <vt:lpstr>Projection</vt:lpstr>
      <vt:lpstr>Lecture Outline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Parspective Projection</vt:lpstr>
      <vt:lpstr>Parallel Projection</vt:lpstr>
      <vt:lpstr>Orthographic Parallel Projection</vt:lpstr>
      <vt:lpstr>Orthographic Parallel Projection</vt:lpstr>
      <vt:lpstr>Parallel Projection</vt:lpstr>
      <vt:lpstr>Parallel Projection</vt:lpstr>
      <vt:lpstr>Orthographic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Oblique Parallel Projection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Dipta Justin Gomes</cp:lastModifiedBy>
  <cp:revision>62</cp:revision>
  <dcterms:created xsi:type="dcterms:W3CDTF">2018-12-10T17:20:29Z</dcterms:created>
  <dcterms:modified xsi:type="dcterms:W3CDTF">2024-03-21T09:20:23Z</dcterms:modified>
</cp:coreProperties>
</file>