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8" r:id="rId3"/>
    <p:sldId id="257" r:id="rId4"/>
    <p:sldId id="258" r:id="rId5"/>
    <p:sldId id="260" r:id="rId6"/>
    <p:sldId id="261" r:id="rId7"/>
    <p:sldId id="262" r:id="rId8"/>
    <p:sldId id="263" r:id="rId9"/>
    <p:sldId id="267" r:id="rId10"/>
    <p:sldId id="294" r:id="rId11"/>
    <p:sldId id="295" r:id="rId12"/>
    <p:sldId id="296" r:id="rId13"/>
    <p:sldId id="297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292" r:id="rId26"/>
    <p:sldId id="293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lang="en-US" sz="4400" spc="-5" dirty="0">
                <a:latin typeface="Times New Roman"/>
                <a:cs typeface="Times New Roman"/>
              </a:rPr>
              <a:t>Hidden Surface</a:t>
            </a:r>
            <a:r>
              <a:rPr lang="en-US" sz="4400" spc="-35" dirty="0">
                <a:latin typeface="Times New Roman"/>
                <a:cs typeface="Times New Roman"/>
              </a:rPr>
              <a:t> </a:t>
            </a:r>
            <a:r>
              <a:rPr lang="en-US" sz="4400" spc="-5" dirty="0">
                <a:latin typeface="Times New Roman"/>
                <a:cs typeface="Times New Roman"/>
              </a:rPr>
              <a:t>Removal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4390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J Gomes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446467" y="1946787"/>
            <a:ext cx="8151844" cy="4587362"/>
            <a:chOff x="228600" y="228600"/>
            <a:chExt cx="8658225" cy="6305550"/>
          </a:xfrm>
        </p:grpSpPr>
        <p:sp>
          <p:nvSpPr>
            <p:cNvPr id="5" name="object 3"/>
            <p:cNvSpPr/>
            <p:nvPr/>
          </p:nvSpPr>
          <p:spPr>
            <a:xfrm>
              <a:off x="228600" y="228600"/>
              <a:ext cx="8477250" cy="61912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257175" y="323850"/>
              <a:ext cx="8629650" cy="6210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7490714" y="4497323"/>
              <a:ext cx="103505" cy="1219835"/>
            </a:xfrm>
            <a:custGeom>
              <a:avLst/>
              <a:gdLst/>
              <a:ahLst/>
              <a:cxnLst/>
              <a:rect l="l" t="t" r="r" b="b"/>
              <a:pathLst>
                <a:path w="103504" h="1219835">
                  <a:moveTo>
                    <a:pt x="7111" y="1123124"/>
                  </a:moveTo>
                  <a:lnTo>
                    <a:pt x="1015" y="1126642"/>
                  </a:lnTo>
                  <a:lnTo>
                    <a:pt x="0" y="1130528"/>
                  </a:lnTo>
                  <a:lnTo>
                    <a:pt x="51561" y="1219288"/>
                  </a:lnTo>
                  <a:lnTo>
                    <a:pt x="58922" y="1206715"/>
                  </a:lnTo>
                  <a:lnTo>
                    <a:pt x="45211" y="1206677"/>
                  </a:lnTo>
                  <a:lnTo>
                    <a:pt x="45273" y="1183215"/>
                  </a:lnTo>
                  <a:lnTo>
                    <a:pt x="12826" y="1127188"/>
                  </a:lnTo>
                  <a:lnTo>
                    <a:pt x="11049" y="1124153"/>
                  </a:lnTo>
                  <a:lnTo>
                    <a:pt x="7111" y="1123124"/>
                  </a:lnTo>
                  <a:close/>
                </a:path>
                <a:path w="103504" h="1219835">
                  <a:moveTo>
                    <a:pt x="45273" y="1183215"/>
                  </a:moveTo>
                  <a:lnTo>
                    <a:pt x="45211" y="1206677"/>
                  </a:lnTo>
                  <a:lnTo>
                    <a:pt x="57911" y="1206715"/>
                  </a:lnTo>
                  <a:lnTo>
                    <a:pt x="57920" y="1203502"/>
                  </a:lnTo>
                  <a:lnTo>
                    <a:pt x="46100" y="1203477"/>
                  </a:lnTo>
                  <a:lnTo>
                    <a:pt x="51586" y="1194115"/>
                  </a:lnTo>
                  <a:lnTo>
                    <a:pt x="45273" y="1183215"/>
                  </a:lnTo>
                  <a:close/>
                </a:path>
                <a:path w="103504" h="1219835">
                  <a:moveTo>
                    <a:pt x="96392" y="1123353"/>
                  </a:moveTo>
                  <a:lnTo>
                    <a:pt x="92455" y="1124369"/>
                  </a:lnTo>
                  <a:lnTo>
                    <a:pt x="57974" y="1183215"/>
                  </a:lnTo>
                  <a:lnTo>
                    <a:pt x="57911" y="1206715"/>
                  </a:lnTo>
                  <a:lnTo>
                    <a:pt x="58922" y="1206715"/>
                  </a:lnTo>
                  <a:lnTo>
                    <a:pt x="103377" y="1130795"/>
                  </a:lnTo>
                  <a:lnTo>
                    <a:pt x="102361" y="1126909"/>
                  </a:lnTo>
                  <a:lnTo>
                    <a:pt x="99440" y="1125131"/>
                  </a:lnTo>
                  <a:lnTo>
                    <a:pt x="96392" y="1123353"/>
                  </a:lnTo>
                  <a:close/>
                </a:path>
                <a:path w="103504" h="1219835">
                  <a:moveTo>
                    <a:pt x="51586" y="1194115"/>
                  </a:moveTo>
                  <a:lnTo>
                    <a:pt x="46100" y="1203477"/>
                  </a:lnTo>
                  <a:lnTo>
                    <a:pt x="57022" y="1203502"/>
                  </a:lnTo>
                  <a:lnTo>
                    <a:pt x="51586" y="1194115"/>
                  </a:lnTo>
                  <a:close/>
                </a:path>
                <a:path w="103504" h="1219835">
                  <a:moveTo>
                    <a:pt x="57973" y="1183215"/>
                  </a:moveTo>
                  <a:lnTo>
                    <a:pt x="51586" y="1194115"/>
                  </a:lnTo>
                  <a:lnTo>
                    <a:pt x="57022" y="1203502"/>
                  </a:lnTo>
                  <a:lnTo>
                    <a:pt x="57920" y="1203502"/>
                  </a:lnTo>
                  <a:lnTo>
                    <a:pt x="57973" y="1183215"/>
                  </a:lnTo>
                  <a:close/>
                </a:path>
                <a:path w="103504" h="1219835">
                  <a:moveTo>
                    <a:pt x="48386" y="0"/>
                  </a:moveTo>
                  <a:lnTo>
                    <a:pt x="45273" y="1183215"/>
                  </a:lnTo>
                  <a:lnTo>
                    <a:pt x="51586" y="1194115"/>
                  </a:lnTo>
                  <a:lnTo>
                    <a:pt x="57973" y="1183215"/>
                  </a:lnTo>
                  <a:lnTo>
                    <a:pt x="61086" y="126"/>
                  </a:lnTo>
                  <a:lnTo>
                    <a:pt x="483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97261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8" name="object 2"/>
          <p:cNvGrpSpPr/>
          <p:nvPr/>
        </p:nvGrpSpPr>
        <p:grpSpPr>
          <a:xfrm>
            <a:off x="290052" y="1887793"/>
            <a:ext cx="8477250" cy="4562078"/>
            <a:chOff x="304800" y="228490"/>
            <a:chExt cx="8477250" cy="6191885"/>
          </a:xfrm>
        </p:grpSpPr>
        <p:sp>
          <p:nvSpPr>
            <p:cNvPr id="9" name="object 3"/>
            <p:cNvSpPr/>
            <p:nvPr/>
          </p:nvSpPr>
          <p:spPr>
            <a:xfrm>
              <a:off x="304800" y="228490"/>
              <a:ext cx="8347849" cy="59437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304800" y="228600"/>
              <a:ext cx="8477250" cy="6191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6492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6" name="object 2"/>
          <p:cNvGrpSpPr/>
          <p:nvPr/>
        </p:nvGrpSpPr>
        <p:grpSpPr>
          <a:xfrm>
            <a:off x="250825" y="1961535"/>
            <a:ext cx="8636000" cy="4563089"/>
            <a:chOff x="250825" y="333375"/>
            <a:chExt cx="8636000" cy="6191250"/>
          </a:xfrm>
        </p:grpSpPr>
        <p:sp>
          <p:nvSpPr>
            <p:cNvPr id="7" name="object 3"/>
            <p:cNvSpPr/>
            <p:nvPr/>
          </p:nvSpPr>
          <p:spPr>
            <a:xfrm>
              <a:off x="250825" y="549211"/>
              <a:ext cx="8608949" cy="5916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257175" y="333375"/>
              <a:ext cx="8629650" cy="61912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/>
            <p:cNvSpPr/>
            <p:nvPr/>
          </p:nvSpPr>
          <p:spPr>
            <a:xfrm>
              <a:off x="4876800" y="3200336"/>
              <a:ext cx="3389376" cy="28909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6"/>
            <p:cNvSpPr/>
            <p:nvPr/>
          </p:nvSpPr>
          <p:spPr>
            <a:xfrm>
              <a:off x="6096000" y="6019800"/>
              <a:ext cx="838200" cy="3333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6369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grpSp>
        <p:nvGrpSpPr>
          <p:cNvPr id="8" name="object 2"/>
          <p:cNvGrpSpPr/>
          <p:nvPr/>
        </p:nvGrpSpPr>
        <p:grpSpPr>
          <a:xfrm>
            <a:off x="228600" y="1843548"/>
            <a:ext cx="8676640" cy="4681077"/>
            <a:chOff x="228600" y="304800"/>
            <a:chExt cx="8676640" cy="6219825"/>
          </a:xfrm>
        </p:grpSpPr>
        <p:sp>
          <p:nvSpPr>
            <p:cNvPr id="9" name="object 3"/>
            <p:cNvSpPr/>
            <p:nvPr/>
          </p:nvSpPr>
          <p:spPr>
            <a:xfrm>
              <a:off x="228600" y="304800"/>
              <a:ext cx="8648700" cy="6210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5181600" y="1752472"/>
              <a:ext cx="3121025" cy="2662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646277" y="4953000"/>
              <a:ext cx="7772400" cy="8477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74378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0" y="760553"/>
            <a:ext cx="723201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Why is </a:t>
            </a:r>
            <a:r>
              <a:rPr spc="-10" dirty="0"/>
              <a:t>Z-buffering </a:t>
            </a:r>
            <a:r>
              <a:rPr dirty="0"/>
              <a:t>so popular</a:t>
            </a:r>
            <a:r>
              <a:rPr spc="-75" dirty="0"/>
              <a:t> </a:t>
            </a:r>
            <a:r>
              <a:rPr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787525"/>
            <a:ext cx="6195695" cy="39560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Advantage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19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0" dirty="0">
                <a:latin typeface="Times New Roman"/>
                <a:cs typeface="Times New Roman"/>
              </a:rPr>
              <a:t>Simple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implement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–  </a:t>
            </a:r>
            <a:r>
              <a:rPr sz="2400" spc="-5" dirty="0">
                <a:latin typeface="Times New Roman"/>
                <a:cs typeface="Times New Roman"/>
              </a:rPr>
              <a:t>Memory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z-buffer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now not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expensive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Diversity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primitives </a:t>
            </a:r>
            <a:r>
              <a:rPr sz="2400" dirty="0">
                <a:latin typeface="Times New Roman"/>
                <a:cs typeface="Times New Roman"/>
              </a:rPr>
              <a:t>– not just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2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0" dirty="0">
                <a:latin typeface="Times New Roman"/>
                <a:cs typeface="Times New Roman"/>
              </a:rPr>
              <a:t>Unlimited </a:t>
            </a:r>
            <a:r>
              <a:rPr sz="2400" dirty="0">
                <a:latin typeface="Times New Roman"/>
                <a:cs typeface="Times New Roman"/>
              </a:rPr>
              <a:t>scene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sort 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2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need to </a:t>
            </a:r>
            <a:r>
              <a:rPr sz="2400" spc="-10" dirty="0">
                <a:latin typeface="Times New Roman"/>
                <a:cs typeface="Times New Roman"/>
              </a:rPr>
              <a:t>calculate </a:t>
            </a:r>
            <a:r>
              <a:rPr sz="2400" spc="-5" dirty="0">
                <a:latin typeface="Times New Roman"/>
                <a:cs typeface="Times New Roman"/>
              </a:rPr>
              <a:t>object-object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intersections.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Disadvantage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04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45" dirty="0">
                <a:latin typeface="Times New Roman"/>
                <a:cs typeface="Times New Roman"/>
              </a:rPr>
              <a:t>Waste </a:t>
            </a:r>
            <a:r>
              <a:rPr sz="2400" spc="-15" dirty="0">
                <a:latin typeface="Times New Roman"/>
                <a:cs typeface="Times New Roman"/>
              </a:rPr>
              <a:t>time </a:t>
            </a:r>
            <a:r>
              <a:rPr sz="2400" spc="-5" dirty="0">
                <a:latin typeface="Times New Roman"/>
                <a:cs typeface="Times New Roman"/>
              </a:rPr>
              <a:t>drawing hidden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219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Z-precision </a:t>
            </a:r>
            <a:r>
              <a:rPr sz="2400" dirty="0">
                <a:latin typeface="Times New Roman"/>
                <a:cs typeface="Times New Roman"/>
              </a:rPr>
              <a:t>errors </a:t>
            </a:r>
            <a:r>
              <a:rPr sz="2400" spc="-5" dirty="0">
                <a:latin typeface="Times New Roman"/>
                <a:cs typeface="Times New Roman"/>
              </a:rPr>
              <a:t>(aliasing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19" y="756581"/>
            <a:ext cx="486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Z-buffer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14667"/>
            <a:ext cx="7526655" cy="23348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79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10" dirty="0">
                <a:latin typeface="Times New Roman"/>
                <a:cs typeface="Times New Roman"/>
              </a:rPr>
              <a:t>Memory </a:t>
            </a:r>
            <a:r>
              <a:rPr sz="2800" dirty="0">
                <a:latin typeface="Times New Roman"/>
                <a:cs typeface="Times New Roman"/>
              </a:rPr>
              <a:t>overhead: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O(1)</a:t>
            </a:r>
            <a:endParaRPr sz="28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70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35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resolve visibility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screen precision: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O(n)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20"/>
              </a:spcBef>
              <a:buChar char="–"/>
              <a:tabLst>
                <a:tab pos="739775" algn="l"/>
                <a:tab pos="1127760" algn="l"/>
              </a:tabLst>
            </a:pPr>
            <a:r>
              <a:rPr sz="2400" dirty="0">
                <a:latin typeface="Times New Roman"/>
                <a:cs typeface="Times New Roman"/>
              </a:rPr>
              <a:t>n:	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739140" marR="523875" lvl="1" indent="-269240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400" dirty="0">
                <a:latin typeface="Times New Roman"/>
                <a:cs typeface="Times New Roman"/>
              </a:rPr>
              <a:t>Need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10" dirty="0">
                <a:latin typeface="Times New Roman"/>
                <a:cs typeface="Times New Roman"/>
              </a:rPr>
              <a:t>combined </a:t>
            </a:r>
            <a:r>
              <a:rPr sz="2400" spc="-5" dirty="0">
                <a:latin typeface="Times New Roman"/>
                <a:cs typeface="Times New Roman"/>
              </a:rPr>
              <a:t>with other culling </a:t>
            </a:r>
            <a:r>
              <a:rPr sz="2400" spc="-10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to  </a:t>
            </a:r>
            <a:r>
              <a:rPr sz="2400" spc="-5" dirty="0">
                <a:latin typeface="Times New Roman"/>
                <a:cs typeface="Times New Roman"/>
              </a:rPr>
              <a:t>reduce </a:t>
            </a:r>
            <a:r>
              <a:rPr sz="2400" spc="-10" dirty="0">
                <a:latin typeface="Times New Roman"/>
                <a:cs typeface="Times New Roman"/>
              </a:rPr>
              <a:t>complexity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19" y="741833"/>
            <a:ext cx="48685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Z-buffer</a:t>
            </a:r>
            <a:r>
              <a:rPr spc="-30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32" y="1609471"/>
            <a:ext cx="7350125" cy="105727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8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dirty="0">
                <a:latin typeface="Times New Roman"/>
                <a:cs typeface="Times New Roman"/>
              </a:rPr>
              <a:t>What about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an </a:t>
            </a:r>
            <a:r>
              <a:rPr sz="2800" spc="-5" dirty="0">
                <a:latin typeface="Times New Roman"/>
                <a:cs typeface="Times New Roman"/>
              </a:rPr>
              <a:t>environment shown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below?</a:t>
            </a:r>
            <a:endParaRPr sz="2800">
              <a:latin typeface="Times New Roman"/>
              <a:cs typeface="Times New Roman"/>
            </a:endParaRPr>
          </a:p>
          <a:p>
            <a:pPr marL="337820" indent="-325755">
              <a:lnSpc>
                <a:spcPct val="100000"/>
              </a:lnSpc>
              <a:spcBef>
                <a:spcPts val="7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spc="-85" dirty="0">
                <a:latin typeface="Times New Roman"/>
                <a:cs typeface="Times New Roman"/>
              </a:rPr>
              <a:t>Very </a:t>
            </a:r>
            <a:r>
              <a:rPr sz="2800" spc="-10" dirty="0">
                <a:latin typeface="Times New Roman"/>
                <a:cs typeface="Times New Roman"/>
              </a:rPr>
              <a:t>inefficient (many </a:t>
            </a:r>
            <a:r>
              <a:rPr sz="2800" dirty="0">
                <a:latin typeface="Times New Roman"/>
                <a:cs typeface="Times New Roman"/>
              </a:rPr>
              <a:t>polygons behind the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wall)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900" y="3200400"/>
            <a:ext cx="7972425" cy="290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317" y="686171"/>
            <a:ext cx="833498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/>
              <a:t>BSP (Binary Space </a:t>
            </a:r>
            <a:r>
              <a:rPr lang="en-US" sz="4400" spc="-5" dirty="0"/>
              <a:t>Partitioning)</a:t>
            </a:r>
            <a:r>
              <a:rPr lang="en-US" sz="4400" spc="-254" dirty="0"/>
              <a:t> </a:t>
            </a:r>
            <a:r>
              <a:rPr lang="en-US" sz="4400" spc="-25" dirty="0"/>
              <a:t>Tree</a:t>
            </a:r>
            <a:endParaRPr spc="-45" dirty="0"/>
          </a:p>
        </p:txBody>
      </p:sp>
      <p:sp>
        <p:nvSpPr>
          <p:cNvPr id="3" name="object 3"/>
          <p:cNvSpPr txBox="1"/>
          <p:nvPr/>
        </p:nvSpPr>
        <p:spPr>
          <a:xfrm>
            <a:off x="755332" y="1609471"/>
            <a:ext cx="7503159" cy="260477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7820" indent="-325755">
              <a:lnSpc>
                <a:spcPct val="100000"/>
              </a:lnSpc>
              <a:spcBef>
                <a:spcPts val="8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spc="-114" dirty="0">
                <a:latin typeface="Times New Roman"/>
                <a:cs typeface="Times New Roman"/>
              </a:rPr>
              <a:t>We </a:t>
            </a:r>
            <a:r>
              <a:rPr sz="2800" dirty="0">
                <a:latin typeface="Times New Roman"/>
                <a:cs typeface="Times New Roman"/>
              </a:rPr>
              <a:t>better </a:t>
            </a:r>
            <a:r>
              <a:rPr sz="2800" spc="-5" dirty="0">
                <a:latin typeface="Times New Roman"/>
                <a:cs typeface="Times New Roman"/>
              </a:rPr>
              <a:t>sort </a:t>
            </a:r>
            <a:r>
              <a:rPr sz="2800" dirty="0">
                <a:latin typeface="Times New Roman"/>
                <a:cs typeface="Times New Roman"/>
              </a:rPr>
              <a:t>the polygons </a:t>
            </a:r>
            <a:r>
              <a:rPr sz="2800" spc="-5" dirty="0">
                <a:latin typeface="Times New Roman"/>
                <a:cs typeface="Times New Roman"/>
              </a:rPr>
              <a:t>according </a:t>
            </a:r>
            <a:r>
              <a:rPr sz="2800" dirty="0">
                <a:latin typeface="Times New Roman"/>
                <a:cs typeface="Times New Roman"/>
              </a:rPr>
              <a:t>to the depth</a:t>
            </a:r>
            <a:endParaRPr sz="2800">
              <a:latin typeface="Times New Roman"/>
              <a:cs typeface="Times New Roman"/>
            </a:endParaRPr>
          </a:p>
          <a:p>
            <a:pPr marL="337820" indent="-325755">
              <a:lnSpc>
                <a:spcPct val="100000"/>
              </a:lnSpc>
              <a:spcBef>
                <a:spcPts val="700"/>
              </a:spcBef>
              <a:buChar char="•"/>
              <a:tabLst>
                <a:tab pos="337820" algn="l"/>
                <a:tab pos="338455" algn="l"/>
              </a:tabLst>
            </a:pPr>
            <a:r>
              <a:rPr sz="2800" dirty="0">
                <a:latin typeface="Times New Roman"/>
                <a:cs typeface="Times New Roman"/>
              </a:rPr>
              <a:t>And only draw </a:t>
            </a:r>
            <a:r>
              <a:rPr sz="2800" spc="-5" dirty="0">
                <a:latin typeface="Times New Roman"/>
                <a:cs typeface="Times New Roman"/>
              </a:rPr>
              <a:t>those </a:t>
            </a:r>
            <a:r>
              <a:rPr sz="2800" spc="-10" dirty="0">
                <a:latin typeface="Times New Roman"/>
                <a:cs typeface="Times New Roman"/>
              </a:rPr>
              <a:t>close </a:t>
            </a:r>
            <a:r>
              <a:rPr sz="2800" dirty="0">
                <a:latin typeface="Times New Roman"/>
                <a:cs typeface="Times New Roman"/>
              </a:rPr>
              <a:t>to the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viewer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Coming </a:t>
            </a:r>
            <a:r>
              <a:rPr sz="2800" dirty="0">
                <a:latin typeface="Times New Roman"/>
                <a:cs typeface="Times New Roman"/>
              </a:rPr>
              <a:t>back to the </a:t>
            </a:r>
            <a:r>
              <a:rPr sz="2800" spc="-10" dirty="0">
                <a:latin typeface="Times New Roman"/>
                <a:cs typeface="Times New Roman"/>
              </a:rPr>
              <a:t>painter’s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dirty="0">
                <a:latin typeface="Times New Roman"/>
                <a:cs typeface="Times New Roman"/>
              </a:rPr>
              <a:t>But </a:t>
            </a:r>
            <a:r>
              <a:rPr sz="2800" spc="-5" dirty="0">
                <a:latin typeface="Times New Roman"/>
                <a:cs typeface="Times New Roman"/>
              </a:rPr>
              <a:t>doing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detailed scene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analysis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•"/>
              <a:tabLst>
                <a:tab pos="739140" algn="l"/>
                <a:tab pos="739775" algn="l"/>
              </a:tabLst>
            </a:pPr>
            <a:r>
              <a:rPr sz="2800" dirty="0">
                <a:latin typeface="Times New Roman"/>
                <a:cs typeface="Times New Roman"/>
              </a:rPr>
              <a:t>Suitable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scene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below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4179315"/>
            <a:ext cx="6692773" cy="2678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" y="848423"/>
            <a:ext cx="7006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BSP (Binary Space </a:t>
            </a:r>
            <a:r>
              <a:rPr sz="3600" spc="-5" dirty="0"/>
              <a:t>Partitioning)</a:t>
            </a:r>
            <a:r>
              <a:rPr sz="3600" spc="-254" dirty="0"/>
              <a:t> </a:t>
            </a:r>
            <a:r>
              <a:rPr sz="3600" spc="-25" dirty="0"/>
              <a:t>Tree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458469" y="2099945"/>
            <a:ext cx="22904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Choose </a:t>
            </a:r>
            <a:r>
              <a:rPr sz="1600" spc="-15" dirty="0">
                <a:latin typeface="Times New Roman"/>
                <a:cs typeface="Times New Roman"/>
              </a:rPr>
              <a:t>polygon</a:t>
            </a:r>
            <a:r>
              <a:rPr sz="1600" spc="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arbitrarily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587878"/>
            <a:ext cx="39509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5" dirty="0">
                <a:latin typeface="Times New Roman"/>
                <a:cs typeface="Times New Roman"/>
              </a:rPr>
              <a:t>Divide </a:t>
            </a:r>
            <a:r>
              <a:rPr sz="1600" dirty="0">
                <a:latin typeface="Times New Roman"/>
                <a:cs typeface="Times New Roman"/>
              </a:rPr>
              <a:t>scene </a:t>
            </a:r>
            <a:r>
              <a:rPr sz="1600" spc="-5" dirty="0">
                <a:latin typeface="Times New Roman"/>
                <a:cs typeface="Times New Roman"/>
              </a:rPr>
              <a:t>into front (relative </a:t>
            </a:r>
            <a:r>
              <a:rPr sz="1600" dirty="0">
                <a:latin typeface="Times New Roman"/>
                <a:cs typeface="Times New Roman"/>
              </a:rPr>
              <a:t>to </a:t>
            </a:r>
            <a:r>
              <a:rPr sz="1600" spc="-10" dirty="0">
                <a:latin typeface="Times New Roman"/>
                <a:cs typeface="Times New Roman"/>
              </a:rPr>
              <a:t>normal) </a:t>
            </a:r>
            <a:r>
              <a:rPr sz="1600" dirty="0">
                <a:latin typeface="Times New Roman"/>
                <a:cs typeface="Times New Roman"/>
              </a:rPr>
              <a:t>and  back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half-spaces.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319462"/>
            <a:ext cx="31896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Split </a:t>
            </a:r>
            <a:r>
              <a:rPr sz="1600" dirty="0">
                <a:latin typeface="Times New Roman"/>
                <a:cs typeface="Times New Roman"/>
              </a:rPr>
              <a:t>any </a:t>
            </a:r>
            <a:r>
              <a:rPr sz="1600" spc="-20" dirty="0">
                <a:latin typeface="Times New Roman"/>
                <a:cs typeface="Times New Roman"/>
              </a:rPr>
              <a:t>polygon </a:t>
            </a:r>
            <a:r>
              <a:rPr sz="1600" spc="-10" dirty="0">
                <a:latin typeface="Times New Roman"/>
                <a:cs typeface="Times New Roman"/>
              </a:rPr>
              <a:t>lying </a:t>
            </a:r>
            <a:r>
              <a:rPr sz="1600" spc="-15" dirty="0">
                <a:latin typeface="Times New Roman"/>
                <a:cs typeface="Times New Roman"/>
              </a:rPr>
              <a:t>on </a:t>
            </a:r>
            <a:r>
              <a:rPr sz="1600" spc="-10" dirty="0">
                <a:latin typeface="Times New Roman"/>
                <a:cs typeface="Times New Roman"/>
              </a:rPr>
              <a:t>both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sides.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3807459"/>
            <a:ext cx="387540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indent="-7239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10" dirty="0">
                <a:latin typeface="Times New Roman"/>
                <a:cs typeface="Times New Roman"/>
              </a:rPr>
              <a:t>Choose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20" dirty="0">
                <a:latin typeface="Times New Roman"/>
                <a:cs typeface="Times New Roman"/>
              </a:rPr>
              <a:t>polygon </a:t>
            </a:r>
            <a:r>
              <a:rPr sz="1600" spc="-5" dirty="0">
                <a:latin typeface="Times New Roman"/>
                <a:cs typeface="Times New Roman"/>
              </a:rPr>
              <a:t>from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side </a:t>
            </a:r>
            <a:r>
              <a:rPr sz="1600" dirty="0">
                <a:latin typeface="Times New Roman"/>
                <a:cs typeface="Times New Roman"/>
              </a:rPr>
              <a:t>– </a:t>
            </a:r>
            <a:r>
              <a:rPr sz="1600" spc="-5" dirty="0">
                <a:latin typeface="Times New Roman"/>
                <a:cs typeface="Times New Roman"/>
              </a:rPr>
              <a:t>split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scene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again.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4539233"/>
            <a:ext cx="3722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3750"/>
              <a:buChar char="•"/>
              <a:tabLst>
                <a:tab pos="85090" algn="l"/>
              </a:tabLst>
            </a:pPr>
            <a:r>
              <a:rPr sz="1600" spc="-5" dirty="0">
                <a:latin typeface="Times New Roman"/>
                <a:cs typeface="Times New Roman"/>
              </a:rPr>
              <a:t>Recursively divide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side until </a:t>
            </a:r>
            <a:r>
              <a:rPr sz="1600" dirty="0">
                <a:latin typeface="Times New Roman"/>
                <a:cs typeface="Times New Roman"/>
              </a:rPr>
              <a:t>each </a:t>
            </a:r>
            <a:r>
              <a:rPr sz="1600" spc="-5" dirty="0">
                <a:latin typeface="Times New Roman"/>
                <a:cs typeface="Times New Roman"/>
              </a:rPr>
              <a:t>node  contains </a:t>
            </a:r>
            <a:r>
              <a:rPr sz="1600" spc="-10" dirty="0">
                <a:latin typeface="Times New Roman"/>
                <a:cs typeface="Times New Roman"/>
              </a:rPr>
              <a:t>only </a:t>
            </a:r>
            <a:r>
              <a:rPr sz="1600" dirty="0">
                <a:latin typeface="Times New Roman"/>
                <a:cs typeface="Times New Roman"/>
              </a:rPr>
              <a:t>1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polygon.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05437" y="2052637"/>
            <a:ext cx="3209925" cy="3133725"/>
            <a:chOff x="5405437" y="2052637"/>
            <a:chExt cx="3209925" cy="3133725"/>
          </a:xfrm>
        </p:grpSpPr>
        <p:sp>
          <p:nvSpPr>
            <p:cNvPr id="9" name="object 9"/>
            <p:cNvSpPr/>
            <p:nvPr/>
          </p:nvSpPr>
          <p:spPr>
            <a:xfrm>
              <a:off x="5410200" y="20574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8725" y="24479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0666" y="4263644"/>
              <a:ext cx="157734" cy="2321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404480" y="4398517"/>
              <a:ext cx="117475" cy="295910"/>
            </a:xfrm>
            <a:custGeom>
              <a:avLst/>
              <a:gdLst/>
              <a:ahLst/>
              <a:cxnLst/>
              <a:rect l="l" t="t" r="r" b="b"/>
              <a:pathLst>
                <a:path w="117475" h="295910">
                  <a:moveTo>
                    <a:pt x="75417" y="225618"/>
                  </a:moveTo>
                  <a:lnTo>
                    <a:pt x="45339" y="235838"/>
                  </a:lnTo>
                  <a:lnTo>
                    <a:pt x="105918" y="295655"/>
                  </a:lnTo>
                  <a:lnTo>
                    <a:pt x="113872" y="237616"/>
                  </a:lnTo>
                  <a:lnTo>
                    <a:pt x="79501" y="237616"/>
                  </a:lnTo>
                  <a:lnTo>
                    <a:pt x="75417" y="225618"/>
                  </a:lnTo>
                  <a:close/>
                </a:path>
                <a:path w="117475" h="295910">
                  <a:moveTo>
                    <a:pt x="87466" y="221524"/>
                  </a:moveTo>
                  <a:lnTo>
                    <a:pt x="75417" y="225618"/>
                  </a:lnTo>
                  <a:lnTo>
                    <a:pt x="79501" y="237616"/>
                  </a:lnTo>
                  <a:lnTo>
                    <a:pt x="91567" y="233552"/>
                  </a:lnTo>
                  <a:lnTo>
                    <a:pt x="87466" y="221524"/>
                  </a:lnTo>
                  <a:close/>
                </a:path>
                <a:path w="117475" h="295910">
                  <a:moveTo>
                    <a:pt x="117475" y="211327"/>
                  </a:moveTo>
                  <a:lnTo>
                    <a:pt x="87466" y="221524"/>
                  </a:lnTo>
                  <a:lnTo>
                    <a:pt x="91567" y="233552"/>
                  </a:lnTo>
                  <a:lnTo>
                    <a:pt x="79501" y="237616"/>
                  </a:lnTo>
                  <a:lnTo>
                    <a:pt x="113872" y="237616"/>
                  </a:lnTo>
                  <a:lnTo>
                    <a:pt x="117475" y="211327"/>
                  </a:lnTo>
                  <a:close/>
                </a:path>
                <a:path w="117475" h="295910">
                  <a:moveTo>
                    <a:pt x="11938" y="0"/>
                  </a:moveTo>
                  <a:lnTo>
                    <a:pt x="0" y="4063"/>
                  </a:lnTo>
                  <a:lnTo>
                    <a:pt x="75417" y="225618"/>
                  </a:lnTo>
                  <a:lnTo>
                    <a:pt x="87466" y="221524"/>
                  </a:lnTo>
                  <a:lnTo>
                    <a:pt x="119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08800" y="3617849"/>
              <a:ext cx="205994" cy="10731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3319" y="2817876"/>
              <a:ext cx="233679" cy="311785"/>
            </a:xfrm>
            <a:custGeom>
              <a:avLst/>
              <a:gdLst/>
              <a:ahLst/>
              <a:cxnLst/>
              <a:rect l="l" t="t" r="r" b="b"/>
              <a:pathLst>
                <a:path w="233679" h="311785">
                  <a:moveTo>
                    <a:pt x="183168" y="57339"/>
                  </a:moveTo>
                  <a:lnTo>
                    <a:pt x="0" y="304164"/>
                  </a:lnTo>
                  <a:lnTo>
                    <a:pt x="10159" y="311658"/>
                  </a:lnTo>
                  <a:lnTo>
                    <a:pt x="193361" y="64909"/>
                  </a:lnTo>
                  <a:lnTo>
                    <a:pt x="183168" y="57339"/>
                  </a:lnTo>
                  <a:close/>
                </a:path>
                <a:path w="233679" h="311785">
                  <a:moveTo>
                    <a:pt x="225327" y="47116"/>
                  </a:moveTo>
                  <a:lnTo>
                    <a:pt x="190753" y="47116"/>
                  </a:lnTo>
                  <a:lnTo>
                    <a:pt x="200913" y="54737"/>
                  </a:lnTo>
                  <a:lnTo>
                    <a:pt x="193361" y="64909"/>
                  </a:lnTo>
                  <a:lnTo>
                    <a:pt x="218820" y="83820"/>
                  </a:lnTo>
                  <a:lnTo>
                    <a:pt x="225327" y="47116"/>
                  </a:lnTo>
                  <a:close/>
                </a:path>
                <a:path w="233679" h="311785">
                  <a:moveTo>
                    <a:pt x="190753" y="47116"/>
                  </a:moveTo>
                  <a:lnTo>
                    <a:pt x="183168" y="57339"/>
                  </a:lnTo>
                  <a:lnTo>
                    <a:pt x="193361" y="64909"/>
                  </a:lnTo>
                  <a:lnTo>
                    <a:pt x="200913" y="54737"/>
                  </a:lnTo>
                  <a:lnTo>
                    <a:pt x="190753" y="47116"/>
                  </a:lnTo>
                  <a:close/>
                </a:path>
                <a:path w="233679" h="311785">
                  <a:moveTo>
                    <a:pt x="233679" y="0"/>
                  </a:moveTo>
                  <a:lnTo>
                    <a:pt x="157606" y="38353"/>
                  </a:lnTo>
                  <a:lnTo>
                    <a:pt x="183168" y="57339"/>
                  </a:lnTo>
                  <a:lnTo>
                    <a:pt x="190753" y="47116"/>
                  </a:lnTo>
                  <a:lnTo>
                    <a:pt x="225327" y="47116"/>
                  </a:lnTo>
                  <a:lnTo>
                    <a:pt x="2336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4785" y="2544826"/>
              <a:ext cx="105664" cy="201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92950" y="3600450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85025" y="352425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93101" y="38942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85430" y="3817873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92800" y="37957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84621" y="3719448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92851" y="291782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84545" y="2841371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93076" y="22336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85151" y="215684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30875" y="5243576"/>
            <a:ext cx="2276475" cy="215900"/>
          </a:xfrm>
          <a:custGeom>
            <a:avLst/>
            <a:gdLst/>
            <a:ahLst/>
            <a:cxnLst/>
            <a:rect l="l" t="t" r="r" b="b"/>
            <a:pathLst>
              <a:path w="2276475" h="215900">
                <a:moveTo>
                  <a:pt x="0" y="215900"/>
                </a:moveTo>
                <a:lnTo>
                  <a:pt x="2276475" y="215900"/>
                </a:lnTo>
                <a:lnTo>
                  <a:pt x="227647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09996" y="5167883"/>
            <a:ext cx="2155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imes New Roman"/>
                <a:cs typeface="Times New Roman"/>
              </a:rPr>
              <a:t>View </a:t>
            </a:r>
            <a:r>
              <a:rPr sz="1600" spc="-10" dirty="0">
                <a:latin typeface="Times New Roman"/>
                <a:cs typeface="Times New Roman"/>
              </a:rPr>
              <a:t>of </a:t>
            </a:r>
            <a:r>
              <a:rPr sz="1600" dirty="0">
                <a:latin typeface="Times New Roman"/>
                <a:cs typeface="Times New Roman"/>
              </a:rPr>
              <a:t>scene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above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66" y="717600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745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Choose </a:t>
            </a:r>
            <a:r>
              <a:rPr sz="1800" b="1" dirty="0">
                <a:latin typeface="Times New Roman"/>
                <a:cs typeface="Times New Roman"/>
              </a:rPr>
              <a:t>polygon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41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Divide scene </a:t>
            </a:r>
            <a:r>
              <a:rPr sz="1800" b="1" dirty="0">
                <a:latin typeface="Times New Roman"/>
                <a:cs typeface="Times New Roman"/>
              </a:rPr>
              <a:t>into </a:t>
            </a:r>
            <a:r>
              <a:rPr sz="1800" b="1" spc="-10" dirty="0">
                <a:latin typeface="Times New Roman"/>
                <a:cs typeface="Times New Roman"/>
              </a:rPr>
              <a:t>front </a:t>
            </a:r>
            <a:r>
              <a:rPr sz="1800" b="1" spc="-5" dirty="0">
                <a:latin typeface="Times New Roman"/>
                <a:cs typeface="Times New Roman"/>
              </a:rPr>
              <a:t>(relative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  </a:t>
            </a:r>
            <a:r>
              <a:rPr sz="1800" b="1" spc="-5" dirty="0">
                <a:latin typeface="Times New Roman"/>
                <a:cs typeface="Times New Roman"/>
              </a:rPr>
              <a:t>normal) and back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731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Split </a:t>
            </a:r>
            <a:r>
              <a:rPr sz="1800" b="1" dirty="0">
                <a:latin typeface="Times New Roman"/>
                <a:cs typeface="Times New Roman"/>
              </a:rPr>
              <a:t>any polygon lying </a:t>
            </a:r>
            <a:r>
              <a:rPr sz="1800" b="1" spc="-5" dirty="0">
                <a:latin typeface="Times New Roman"/>
                <a:cs typeface="Times New Roman"/>
              </a:rPr>
              <a:t>on both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sides</a:t>
            </a:r>
            <a:r>
              <a:rPr sz="180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783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a </a:t>
            </a:r>
            <a:r>
              <a:rPr sz="1800" spc="-15" dirty="0">
                <a:latin typeface="Times New Roman"/>
                <a:cs typeface="Times New Roman"/>
              </a:rPr>
              <a:t>polygon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each side – </a:t>
            </a:r>
            <a:r>
              <a:rPr sz="1800" spc="-5" dirty="0">
                <a:latin typeface="Times New Roman"/>
                <a:cs typeface="Times New Roman"/>
              </a:rPr>
              <a:t>split  </a:t>
            </a:r>
            <a:r>
              <a:rPr sz="1800" dirty="0">
                <a:latin typeface="Times New Roman"/>
                <a:cs typeface="Times New Roman"/>
              </a:rPr>
              <a:t>scene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Recursively divide </a:t>
            </a:r>
            <a:r>
              <a:rPr sz="1800" dirty="0">
                <a:latin typeface="Times New Roman"/>
                <a:cs typeface="Times New Roman"/>
              </a:rPr>
              <a:t>each side 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  node contains only 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000" y="4648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07175" y="4655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24437" y="1214437"/>
            <a:ext cx="3209925" cy="3133725"/>
            <a:chOff x="5024437" y="12144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5029200" y="12192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27725" y="16097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23255" y="33649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40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78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40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402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27800" y="27797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4855" y="2097150"/>
              <a:ext cx="204470" cy="202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23785" y="17064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29300" y="1315973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176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89801" y="2784475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81876" y="2708021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12101" y="30560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04176" y="297942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11800" y="29575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03240" y="28809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11851" y="221297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03290" y="213614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212076" y="1395475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304151" y="131825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92976" y="1786001"/>
            <a:ext cx="368300" cy="215900"/>
          </a:xfrm>
          <a:custGeom>
            <a:avLst/>
            <a:gdLst/>
            <a:ahLst/>
            <a:cxnLst/>
            <a:rect l="l" t="t" r="r" b="b"/>
            <a:pathLst>
              <a:path w="368300" h="215900">
                <a:moveTo>
                  <a:pt x="0" y="215900"/>
                </a:moveTo>
                <a:lnTo>
                  <a:pt x="368300" y="215900"/>
                </a:lnTo>
                <a:lnTo>
                  <a:pt x="3683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85051" y="1709165"/>
            <a:ext cx="205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381875" y="2043176"/>
            <a:ext cx="379730" cy="215900"/>
          </a:xfrm>
          <a:custGeom>
            <a:avLst/>
            <a:gdLst/>
            <a:ahLst/>
            <a:cxnLst/>
            <a:rect l="l" t="t" r="r" b="b"/>
            <a:pathLst>
              <a:path w="379729" h="215900">
                <a:moveTo>
                  <a:pt x="0" y="215900"/>
                </a:moveTo>
                <a:lnTo>
                  <a:pt x="379412" y="215900"/>
                </a:lnTo>
                <a:lnTo>
                  <a:pt x="379412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473950" y="1966340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15000" y="5105400"/>
            <a:ext cx="685800" cy="990600"/>
          </a:xfrm>
          <a:custGeom>
            <a:avLst/>
            <a:gdLst/>
            <a:ahLst/>
            <a:cxnLst/>
            <a:rect l="l" t="t" r="r" b="b"/>
            <a:pathLst>
              <a:path w="685800" h="990600">
                <a:moveTo>
                  <a:pt x="0" y="990600"/>
                </a:moveTo>
                <a:lnTo>
                  <a:pt x="685800" y="990600"/>
                </a:lnTo>
                <a:lnTo>
                  <a:pt x="6858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07734" y="5295646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07734" y="5417502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2015" y="5539422"/>
            <a:ext cx="2051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34200" y="5105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609600"/>
                </a:moveTo>
                <a:lnTo>
                  <a:pt x="685800" y="609600"/>
                </a:lnTo>
                <a:lnTo>
                  <a:pt x="685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227316" y="5165407"/>
            <a:ext cx="114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76516" y="5288026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70676" y="4710176"/>
            <a:ext cx="1616075" cy="395605"/>
          </a:xfrm>
          <a:custGeom>
            <a:avLst/>
            <a:gdLst/>
            <a:ahLst/>
            <a:cxnLst/>
            <a:rect l="l" t="t" r="r" b="b"/>
            <a:pathLst>
              <a:path w="1616075" h="395604">
                <a:moveTo>
                  <a:pt x="307975" y="166624"/>
                </a:moveTo>
                <a:lnTo>
                  <a:pt x="0" y="395224"/>
                </a:lnTo>
              </a:path>
              <a:path w="1616075" h="395604">
                <a:moveTo>
                  <a:pt x="687324" y="166624"/>
                </a:moveTo>
                <a:lnTo>
                  <a:pt x="992124" y="395224"/>
                </a:lnTo>
              </a:path>
              <a:path w="1616075" h="395604">
                <a:moveTo>
                  <a:pt x="1060450" y="215900"/>
                </a:moveTo>
                <a:lnTo>
                  <a:pt x="1616075" y="215900"/>
                </a:lnTo>
                <a:lnTo>
                  <a:pt x="1616075" y="0"/>
                </a:lnTo>
                <a:lnTo>
                  <a:pt x="1060450" y="0"/>
                </a:lnTo>
                <a:lnTo>
                  <a:pt x="106045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310501" y="4634229"/>
            <a:ext cx="41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497576" y="4724400"/>
            <a:ext cx="565150" cy="215900"/>
          </a:xfrm>
          <a:custGeom>
            <a:avLst/>
            <a:gdLst/>
            <a:ahLst/>
            <a:cxnLst/>
            <a:rect l="l" t="t" r="r" b="b"/>
            <a:pathLst>
              <a:path w="565150" h="2159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576315" y="4648454"/>
            <a:ext cx="4203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222282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3200" dirty="0">
                <a:solidFill>
                  <a:schemeClr val="tx1"/>
                </a:solidFill>
              </a:rPr>
              <a:t>Hidden Surface Removal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Painters Algorithm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Z- Buffer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3200" dirty="0">
                <a:solidFill>
                  <a:schemeClr val="tx1"/>
                </a:solidFill>
              </a:rPr>
              <a:t>BSP Tree</a:t>
            </a: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89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47" y="733031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</a:t>
            </a:r>
            <a:r>
              <a:rPr sz="1800" spc="-15" dirty="0">
                <a:latin typeface="Times New Roman"/>
                <a:cs typeface="Times New Roman"/>
              </a:rPr>
              <a:t>polygon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26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Divide </a:t>
            </a:r>
            <a:r>
              <a:rPr sz="1800" dirty="0">
                <a:latin typeface="Times New Roman"/>
                <a:cs typeface="Times New Roman"/>
              </a:rPr>
              <a:t>scene into </a:t>
            </a:r>
            <a:r>
              <a:rPr sz="1800" spc="-5" dirty="0">
                <a:latin typeface="Times New Roman"/>
                <a:cs typeface="Times New Roman"/>
              </a:rPr>
              <a:t>front (relative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normal) </a:t>
            </a:r>
            <a:r>
              <a:rPr sz="1800" dirty="0">
                <a:latin typeface="Times New Roman"/>
                <a:cs typeface="Times New Roman"/>
              </a:rPr>
              <a:t>and back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57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Split any </a:t>
            </a:r>
            <a:r>
              <a:rPr sz="1800" spc="-15" dirty="0">
                <a:latin typeface="Times New Roman"/>
                <a:cs typeface="Times New Roman"/>
              </a:rPr>
              <a:t>polygon lying </a:t>
            </a:r>
            <a:r>
              <a:rPr sz="1800" dirty="0">
                <a:latin typeface="Times New Roman"/>
                <a:cs typeface="Times New Roman"/>
              </a:rPr>
              <a:t>on both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465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Choose </a:t>
            </a:r>
            <a:r>
              <a:rPr sz="1800" b="1" dirty="0">
                <a:latin typeface="Times New Roman"/>
                <a:cs typeface="Times New Roman"/>
              </a:rPr>
              <a:t>a polygon </a:t>
            </a:r>
            <a:r>
              <a:rPr sz="1800" b="1" spc="-10" dirty="0">
                <a:latin typeface="Times New Roman"/>
                <a:cs typeface="Times New Roman"/>
              </a:rPr>
              <a:t>from </a:t>
            </a:r>
            <a:r>
              <a:rPr sz="1800" b="1" dirty="0">
                <a:latin typeface="Times New Roman"/>
                <a:cs typeface="Times New Roman"/>
              </a:rPr>
              <a:t>each </a:t>
            </a:r>
            <a:r>
              <a:rPr sz="1800" b="1" spc="-5" dirty="0">
                <a:latin typeface="Times New Roman"/>
                <a:cs typeface="Times New Roman"/>
              </a:rPr>
              <a:t>side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  </a:t>
            </a:r>
            <a:r>
              <a:rPr sz="1800" b="1" spc="-5" dirty="0">
                <a:latin typeface="Times New Roman"/>
                <a:cs typeface="Times New Roman"/>
              </a:rPr>
              <a:t>split scene </a:t>
            </a:r>
            <a:r>
              <a:rPr sz="1800" b="1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679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Recursively divide </a:t>
            </a:r>
            <a:r>
              <a:rPr sz="1800" dirty="0">
                <a:latin typeface="Times New Roman"/>
                <a:cs typeface="Times New Roman"/>
              </a:rPr>
              <a:t>each side until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  node contains only 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4648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0975" y="4655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237" y="1214437"/>
            <a:ext cx="3209925" cy="3133725"/>
            <a:chOff x="4948237" y="12144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4953000" y="12192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1525" y="16097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055" y="33649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40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78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40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402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1600" y="27797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655" y="2097150"/>
              <a:ext cx="204470" cy="202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7585" y="17064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3100" y="1316101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049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16776" y="2855976"/>
              <a:ext cx="279400" cy="215900"/>
            </a:xfrm>
            <a:custGeom>
              <a:avLst/>
              <a:gdLst/>
              <a:ahLst/>
              <a:cxnLst/>
              <a:rect l="l" t="t" r="r" b="b"/>
              <a:pathLst>
                <a:path w="279400" h="215900">
                  <a:moveTo>
                    <a:pt x="0" y="215900"/>
                  </a:moveTo>
                  <a:lnTo>
                    <a:pt x="279400" y="21590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2159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08851" y="27793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5901" y="30560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27976" y="2979420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5600" y="2957576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7040" y="288099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5651" y="2141601"/>
            <a:ext cx="279400" cy="215900"/>
          </a:xfrm>
          <a:custGeom>
            <a:avLst/>
            <a:gdLst/>
            <a:ahLst/>
            <a:cxnLst/>
            <a:rect l="l" t="t" r="r" b="b"/>
            <a:pathLst>
              <a:path w="279400" h="215900">
                <a:moveTo>
                  <a:pt x="0" y="215900"/>
                </a:moveTo>
                <a:lnTo>
                  <a:pt x="279400" y="215900"/>
                </a:lnTo>
                <a:lnTo>
                  <a:pt x="27940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7090" y="2064765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2976" y="1395475"/>
            <a:ext cx="622300" cy="676275"/>
          </a:xfrm>
          <a:custGeom>
            <a:avLst/>
            <a:gdLst/>
            <a:ahLst/>
            <a:cxnLst/>
            <a:rect l="l" t="t" r="r" b="b"/>
            <a:pathLst>
              <a:path w="622300" h="676275">
                <a:moveTo>
                  <a:pt x="342900" y="215900"/>
                </a:moveTo>
                <a:lnTo>
                  <a:pt x="622300" y="215900"/>
                </a:lnTo>
                <a:lnTo>
                  <a:pt x="622300" y="0"/>
                </a:lnTo>
                <a:lnTo>
                  <a:pt x="342900" y="0"/>
                </a:lnTo>
                <a:lnTo>
                  <a:pt x="342900" y="215900"/>
                </a:lnTo>
                <a:close/>
              </a:path>
              <a:path w="622300" h="676275">
                <a:moveTo>
                  <a:pt x="0" y="676275"/>
                </a:moveTo>
                <a:lnTo>
                  <a:pt x="368300" y="676275"/>
                </a:lnTo>
                <a:lnTo>
                  <a:pt x="368300" y="460375"/>
                </a:lnTo>
                <a:lnTo>
                  <a:pt x="0" y="460375"/>
                </a:lnTo>
                <a:lnTo>
                  <a:pt x="0" y="676275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85051" y="1318259"/>
            <a:ext cx="4572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5675" y="2043176"/>
            <a:ext cx="379730" cy="215900"/>
          </a:xfrm>
          <a:custGeom>
            <a:avLst/>
            <a:gdLst/>
            <a:ahLst/>
            <a:cxnLst/>
            <a:rect l="l" t="t" r="r" b="b"/>
            <a:pathLst>
              <a:path w="379729" h="215900">
                <a:moveTo>
                  <a:pt x="0" y="215900"/>
                </a:moveTo>
                <a:lnTo>
                  <a:pt x="379412" y="215900"/>
                </a:lnTo>
                <a:lnTo>
                  <a:pt x="379412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97750" y="1966340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58000" y="51054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0" y="609600"/>
                </a:moveTo>
                <a:lnTo>
                  <a:pt x="685800" y="609600"/>
                </a:lnTo>
                <a:lnTo>
                  <a:pt x="68580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1116" y="5165407"/>
            <a:ext cx="1149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00316" y="5288026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94476" y="4710176"/>
            <a:ext cx="1617980" cy="395605"/>
          </a:xfrm>
          <a:custGeom>
            <a:avLst/>
            <a:gdLst/>
            <a:ahLst/>
            <a:cxnLst/>
            <a:rect l="l" t="t" r="r" b="b"/>
            <a:pathLst>
              <a:path w="1617979" h="395604">
                <a:moveTo>
                  <a:pt x="307975" y="166624"/>
                </a:moveTo>
                <a:lnTo>
                  <a:pt x="0" y="395224"/>
                </a:lnTo>
              </a:path>
              <a:path w="1617979" h="395604">
                <a:moveTo>
                  <a:pt x="687324" y="166624"/>
                </a:moveTo>
                <a:lnTo>
                  <a:pt x="992124" y="395224"/>
                </a:lnTo>
              </a:path>
              <a:path w="1617979" h="395604">
                <a:moveTo>
                  <a:pt x="1061974" y="215900"/>
                </a:moveTo>
                <a:lnTo>
                  <a:pt x="1617599" y="215900"/>
                </a:lnTo>
                <a:lnTo>
                  <a:pt x="1617599" y="0"/>
                </a:lnTo>
                <a:lnTo>
                  <a:pt x="1061974" y="0"/>
                </a:lnTo>
                <a:lnTo>
                  <a:pt x="1061974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35825" y="4634229"/>
            <a:ext cx="411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5" dirty="0">
                <a:latin typeface="Times New Roman"/>
                <a:cs typeface="Times New Roman"/>
              </a:rPr>
              <a:t>ac</a:t>
            </a:r>
            <a:r>
              <a:rPr sz="1600" dirty="0">
                <a:latin typeface="Times New Roman"/>
                <a:cs typeface="Times New Roman"/>
              </a:rPr>
              <a:t>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21376" y="4724400"/>
            <a:ext cx="565150" cy="215900"/>
          </a:xfrm>
          <a:custGeom>
            <a:avLst/>
            <a:gdLst/>
            <a:ahLst/>
            <a:cxnLst/>
            <a:rect l="l" t="t" r="r" b="b"/>
            <a:pathLst>
              <a:path w="565150" h="2159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500115" y="4648454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029200" y="1676400"/>
            <a:ext cx="1581150" cy="1236980"/>
          </a:xfrm>
          <a:custGeom>
            <a:avLst/>
            <a:gdLst/>
            <a:ahLst/>
            <a:cxnLst/>
            <a:rect l="l" t="t" r="r" b="b"/>
            <a:pathLst>
              <a:path w="1581150" h="1236980">
                <a:moveTo>
                  <a:pt x="0" y="0"/>
                </a:moveTo>
                <a:lnTo>
                  <a:pt x="1581150" y="1236726"/>
                </a:lnTo>
              </a:path>
            </a:pathLst>
          </a:custGeom>
          <a:ln w="93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91200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21121" y="5036184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722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02375" y="564610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4102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94401" y="5646102"/>
            <a:ext cx="2178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116576" y="5257800"/>
            <a:ext cx="1208405" cy="457200"/>
          </a:xfrm>
          <a:custGeom>
            <a:avLst/>
            <a:gdLst/>
            <a:ahLst/>
            <a:cxnLst/>
            <a:rect l="l" t="t" r="r" b="b"/>
            <a:pathLst>
              <a:path w="1208404" h="457200">
                <a:moveTo>
                  <a:pt x="752475" y="152400"/>
                </a:moveTo>
                <a:lnTo>
                  <a:pt x="596900" y="457200"/>
                </a:lnTo>
              </a:path>
              <a:path w="1208404" h="457200">
                <a:moveTo>
                  <a:pt x="979424" y="152400"/>
                </a:moveTo>
                <a:lnTo>
                  <a:pt x="1208024" y="381000"/>
                </a:lnTo>
              </a:path>
              <a:path w="1208404" h="457200">
                <a:moveTo>
                  <a:pt x="0" y="215900"/>
                </a:moveTo>
                <a:lnTo>
                  <a:pt x="565150" y="215900"/>
                </a:lnTo>
                <a:lnTo>
                  <a:pt x="565150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95315" y="5182234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99" y="813422"/>
            <a:ext cx="227266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BSP</a:t>
            </a:r>
            <a:r>
              <a:rPr spc="-320" dirty="0"/>
              <a:t> </a:t>
            </a:r>
            <a:r>
              <a:rPr spc="-35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469" y="2313304"/>
            <a:ext cx="2567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</a:t>
            </a:r>
            <a:r>
              <a:rPr sz="1800" spc="-15" dirty="0">
                <a:latin typeface="Times New Roman"/>
                <a:cs typeface="Times New Roman"/>
              </a:rPr>
              <a:t>polygon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arbitrarily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469" y="2862198"/>
            <a:ext cx="326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latin typeface="Times New Roman"/>
                <a:cs typeface="Times New Roman"/>
              </a:rPr>
              <a:t>Divide </a:t>
            </a:r>
            <a:r>
              <a:rPr sz="1800" dirty="0">
                <a:latin typeface="Times New Roman"/>
                <a:cs typeface="Times New Roman"/>
              </a:rPr>
              <a:t>scene into </a:t>
            </a:r>
            <a:r>
              <a:rPr sz="1800" spc="-5" dirty="0">
                <a:latin typeface="Times New Roman"/>
                <a:cs typeface="Times New Roman"/>
              </a:rPr>
              <a:t>front (relative </a:t>
            </a:r>
            <a:r>
              <a:rPr sz="1800" dirty="0">
                <a:latin typeface="Times New Roman"/>
                <a:cs typeface="Times New Roman"/>
              </a:rPr>
              <a:t>to  </a:t>
            </a:r>
            <a:r>
              <a:rPr sz="1800" spc="-5" dirty="0">
                <a:latin typeface="Times New Roman"/>
                <a:cs typeface="Times New Roman"/>
              </a:rPr>
              <a:t>normal) </a:t>
            </a:r>
            <a:r>
              <a:rPr sz="1800" dirty="0">
                <a:latin typeface="Times New Roman"/>
                <a:cs typeface="Times New Roman"/>
              </a:rPr>
              <a:t>and back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half-spaces.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9" y="3685540"/>
            <a:ext cx="3576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Split any </a:t>
            </a:r>
            <a:r>
              <a:rPr sz="1800" spc="-15" dirty="0">
                <a:latin typeface="Times New Roman"/>
                <a:cs typeface="Times New Roman"/>
              </a:rPr>
              <a:t>polygon lying </a:t>
            </a:r>
            <a:r>
              <a:rPr sz="1800" dirty="0">
                <a:latin typeface="Times New Roman"/>
                <a:cs typeface="Times New Roman"/>
              </a:rPr>
              <a:t>on both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sides.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469" y="4234433"/>
            <a:ext cx="37833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Times New Roman"/>
                <a:cs typeface="Times New Roman"/>
              </a:rPr>
              <a:t>Choose a </a:t>
            </a:r>
            <a:r>
              <a:rPr sz="1800" spc="-15" dirty="0">
                <a:latin typeface="Times New Roman"/>
                <a:cs typeface="Times New Roman"/>
              </a:rPr>
              <a:t>polygon </a:t>
            </a:r>
            <a:r>
              <a:rPr sz="1800" spc="-5" dirty="0">
                <a:latin typeface="Times New Roman"/>
                <a:cs typeface="Times New Roman"/>
              </a:rPr>
              <a:t>from </a:t>
            </a:r>
            <a:r>
              <a:rPr sz="1800" dirty="0">
                <a:latin typeface="Times New Roman"/>
                <a:cs typeface="Times New Roman"/>
              </a:rPr>
              <a:t>each side – </a:t>
            </a:r>
            <a:r>
              <a:rPr sz="1800" spc="-5" dirty="0">
                <a:latin typeface="Times New Roman"/>
                <a:cs typeface="Times New Roman"/>
              </a:rPr>
              <a:t>split  </a:t>
            </a:r>
            <a:r>
              <a:rPr sz="1800" dirty="0">
                <a:latin typeface="Times New Roman"/>
                <a:cs typeface="Times New Roman"/>
              </a:rPr>
              <a:t>scene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again.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8469" y="5057775"/>
            <a:ext cx="3405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3980" algn="l"/>
              </a:tabLst>
            </a:pPr>
            <a:r>
              <a:rPr sz="1800" b="1" dirty="0">
                <a:latin typeface="Times New Roman"/>
                <a:cs typeface="Times New Roman"/>
              </a:rPr>
              <a:t>Recursively </a:t>
            </a:r>
            <a:r>
              <a:rPr sz="1800" b="1" spc="-5" dirty="0">
                <a:latin typeface="Times New Roman"/>
                <a:cs typeface="Times New Roman"/>
              </a:rPr>
              <a:t>divide </a:t>
            </a:r>
            <a:r>
              <a:rPr sz="1800" b="1" dirty="0">
                <a:latin typeface="Times New Roman"/>
                <a:cs typeface="Times New Roman"/>
              </a:rPr>
              <a:t>each </a:t>
            </a:r>
            <a:r>
              <a:rPr sz="1800" b="1" spc="-5" dirty="0">
                <a:latin typeface="Times New Roman"/>
                <a:cs typeface="Times New Roman"/>
              </a:rPr>
              <a:t>side until  each node contains </a:t>
            </a:r>
            <a:r>
              <a:rPr sz="1800" b="1" dirty="0">
                <a:latin typeface="Times New Roman"/>
                <a:cs typeface="Times New Roman"/>
              </a:rPr>
              <a:t>only 1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polygon.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00800" y="4572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30975" y="46221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48237" y="1138237"/>
            <a:ext cx="3209925" cy="3133725"/>
            <a:chOff x="4948237" y="1138237"/>
            <a:chExt cx="3209925" cy="3133725"/>
          </a:xfrm>
        </p:grpSpPr>
        <p:sp>
          <p:nvSpPr>
            <p:cNvPr id="11" name="object 11"/>
            <p:cNvSpPr/>
            <p:nvPr/>
          </p:nvSpPr>
          <p:spPr>
            <a:xfrm>
              <a:off x="4953000" y="1143000"/>
              <a:ext cx="3200400" cy="3124200"/>
            </a:xfrm>
            <a:custGeom>
              <a:avLst/>
              <a:gdLst/>
              <a:ahLst/>
              <a:cxnLst/>
              <a:rect l="l" t="t" r="r" b="b"/>
              <a:pathLst>
                <a:path w="3200400" h="3124200">
                  <a:moveTo>
                    <a:pt x="0" y="3124200"/>
                  </a:moveTo>
                  <a:lnTo>
                    <a:pt x="3200400" y="3124200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312420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51525" y="1533525"/>
              <a:ext cx="2202180" cy="2052955"/>
            </a:xfrm>
            <a:custGeom>
              <a:avLst/>
              <a:gdLst/>
              <a:ahLst/>
              <a:cxnLst/>
              <a:rect l="l" t="t" r="r" b="b"/>
              <a:pathLst>
                <a:path w="2202179" h="2052954">
                  <a:moveTo>
                    <a:pt x="1301750" y="0"/>
                  </a:moveTo>
                  <a:lnTo>
                    <a:pt x="2201799" y="390525"/>
                  </a:lnTo>
                </a:path>
                <a:path w="2202179" h="2052954">
                  <a:moveTo>
                    <a:pt x="101600" y="390525"/>
                  </a:moveTo>
                  <a:lnTo>
                    <a:pt x="701675" y="879475"/>
                  </a:lnTo>
                </a:path>
                <a:path w="2202179" h="2052954">
                  <a:moveTo>
                    <a:pt x="1503299" y="976376"/>
                  </a:moveTo>
                  <a:lnTo>
                    <a:pt x="1100074" y="1562100"/>
                  </a:lnTo>
                </a:path>
                <a:path w="2202179" h="2052954">
                  <a:moveTo>
                    <a:pt x="1201674" y="2052701"/>
                  </a:moveTo>
                  <a:lnTo>
                    <a:pt x="2001774" y="1854200"/>
                  </a:lnTo>
                </a:path>
                <a:path w="2202179" h="2052954">
                  <a:moveTo>
                    <a:pt x="603250" y="1660525"/>
                  </a:moveTo>
                  <a:lnTo>
                    <a:pt x="0" y="1952625"/>
                  </a:lnTo>
                </a:path>
              </a:pathLst>
            </a:custGeom>
            <a:ln w="284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47055" y="3288791"/>
              <a:ext cx="1417955" cy="491490"/>
            </a:xfrm>
            <a:custGeom>
              <a:avLst/>
              <a:gdLst/>
              <a:ahLst/>
              <a:cxnLst/>
              <a:rect l="l" t="t" r="r" b="b"/>
              <a:pathLst>
                <a:path w="1417954" h="491489">
                  <a:moveTo>
                    <a:pt x="117602" y="211328"/>
                  </a:moveTo>
                  <a:lnTo>
                    <a:pt x="87452" y="221627"/>
                  </a:lnTo>
                  <a:lnTo>
                    <a:pt x="12065" y="0"/>
                  </a:lnTo>
                  <a:lnTo>
                    <a:pt x="0" y="4191"/>
                  </a:lnTo>
                  <a:lnTo>
                    <a:pt x="75412" y="225742"/>
                  </a:lnTo>
                  <a:lnTo>
                    <a:pt x="45466" y="235966"/>
                  </a:lnTo>
                  <a:lnTo>
                    <a:pt x="106045" y="295783"/>
                  </a:lnTo>
                  <a:lnTo>
                    <a:pt x="113982" y="237744"/>
                  </a:lnTo>
                  <a:lnTo>
                    <a:pt x="117602" y="211328"/>
                  </a:lnTo>
                  <a:close/>
                </a:path>
                <a:path w="1417954" h="491489">
                  <a:moveTo>
                    <a:pt x="1417701" y="406654"/>
                  </a:moveTo>
                  <a:lnTo>
                    <a:pt x="1387690" y="416852"/>
                  </a:lnTo>
                  <a:lnTo>
                    <a:pt x="1312164" y="195326"/>
                  </a:lnTo>
                  <a:lnTo>
                    <a:pt x="1300226" y="199390"/>
                  </a:lnTo>
                  <a:lnTo>
                    <a:pt x="1375638" y="420954"/>
                  </a:lnTo>
                  <a:lnTo>
                    <a:pt x="1345565" y="431165"/>
                  </a:lnTo>
                  <a:lnTo>
                    <a:pt x="1406144" y="490982"/>
                  </a:lnTo>
                  <a:lnTo>
                    <a:pt x="1414094" y="432943"/>
                  </a:lnTo>
                  <a:lnTo>
                    <a:pt x="1417701" y="406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51600" y="2703575"/>
              <a:ext cx="205994" cy="1071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48655" y="2020950"/>
              <a:ext cx="204470" cy="20294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47585" y="1630298"/>
              <a:ext cx="105664" cy="2014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53100" y="1239773"/>
              <a:ext cx="1938655" cy="2932430"/>
            </a:xfrm>
            <a:custGeom>
              <a:avLst/>
              <a:gdLst/>
              <a:ahLst/>
              <a:cxnLst/>
              <a:rect l="l" t="t" r="r" b="b"/>
              <a:pathLst>
                <a:path w="1938654" h="2932429">
                  <a:moveTo>
                    <a:pt x="0" y="2932176"/>
                  </a:moveTo>
                  <a:lnTo>
                    <a:pt x="1938401" y="0"/>
                  </a:lnTo>
                </a:path>
              </a:pathLst>
            </a:custGeom>
            <a:ln w="936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5750" y="2686050"/>
              <a:ext cx="279400" cy="336550"/>
            </a:xfrm>
            <a:custGeom>
              <a:avLst/>
              <a:gdLst/>
              <a:ahLst/>
              <a:cxnLst/>
              <a:rect l="l" t="t" r="r" b="b"/>
              <a:pathLst>
                <a:path w="279400" h="336550">
                  <a:moveTo>
                    <a:pt x="0" y="336550"/>
                  </a:moveTo>
                  <a:lnTo>
                    <a:pt x="279400" y="336550"/>
                  </a:lnTo>
                  <a:lnTo>
                    <a:pt x="279400" y="0"/>
                  </a:lnTo>
                  <a:lnTo>
                    <a:pt x="0" y="0"/>
                  </a:lnTo>
                  <a:lnTo>
                    <a:pt x="0" y="336550"/>
                  </a:lnTo>
                  <a:close/>
                </a:path>
              </a:pathLst>
            </a:custGeom>
            <a:ln w="93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727443" y="271360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5901" y="2979801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27976" y="300735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435600" y="2881376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27040" y="2908934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5651" y="2003425"/>
            <a:ext cx="279400" cy="336550"/>
          </a:xfrm>
          <a:custGeom>
            <a:avLst/>
            <a:gdLst/>
            <a:ahLst/>
            <a:cxnLst/>
            <a:rect l="l" t="t" r="r" b="b"/>
            <a:pathLst>
              <a:path w="279400" h="336550">
                <a:moveTo>
                  <a:pt x="0" y="336550"/>
                </a:moveTo>
                <a:lnTo>
                  <a:pt x="279400" y="336550"/>
                </a:lnTo>
                <a:lnTo>
                  <a:pt x="27940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27090" y="2030729"/>
            <a:ext cx="114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46951" y="1319275"/>
            <a:ext cx="568325" cy="679450"/>
          </a:xfrm>
          <a:custGeom>
            <a:avLst/>
            <a:gdLst/>
            <a:ahLst/>
            <a:cxnLst/>
            <a:rect l="l" t="t" r="r" b="b"/>
            <a:pathLst>
              <a:path w="568325" h="679450">
                <a:moveTo>
                  <a:pt x="288925" y="336550"/>
                </a:moveTo>
                <a:lnTo>
                  <a:pt x="568325" y="336550"/>
                </a:lnTo>
                <a:lnTo>
                  <a:pt x="568325" y="0"/>
                </a:lnTo>
                <a:lnTo>
                  <a:pt x="288925" y="0"/>
                </a:lnTo>
                <a:lnTo>
                  <a:pt x="288925" y="336550"/>
                </a:lnTo>
                <a:close/>
              </a:path>
              <a:path w="568325" h="679450">
                <a:moveTo>
                  <a:pt x="0" y="679450"/>
                </a:moveTo>
                <a:lnTo>
                  <a:pt x="368300" y="679450"/>
                </a:lnTo>
                <a:lnTo>
                  <a:pt x="368300" y="342900"/>
                </a:lnTo>
                <a:lnTo>
                  <a:pt x="0" y="342900"/>
                </a:lnTo>
                <a:lnTo>
                  <a:pt x="0" y="6794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939026" y="1247358"/>
            <a:ext cx="403225" cy="71183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875"/>
              </a:spcBef>
            </a:pPr>
            <a:r>
              <a:rPr sz="160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r>
              <a:rPr sz="1600" spc="-5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05675" y="1966976"/>
            <a:ext cx="379730" cy="336550"/>
          </a:xfrm>
          <a:custGeom>
            <a:avLst/>
            <a:gdLst/>
            <a:ahLst/>
            <a:cxnLst/>
            <a:rect l="l" t="t" r="r" b="b"/>
            <a:pathLst>
              <a:path w="379729" h="336550">
                <a:moveTo>
                  <a:pt x="0" y="336550"/>
                </a:moveTo>
                <a:lnTo>
                  <a:pt x="379412" y="336550"/>
                </a:lnTo>
                <a:lnTo>
                  <a:pt x="379412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97750" y="1994153"/>
            <a:ext cx="215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21376" y="4648200"/>
            <a:ext cx="1665605" cy="381000"/>
          </a:xfrm>
          <a:custGeom>
            <a:avLst/>
            <a:gdLst/>
            <a:ahLst/>
            <a:cxnLst/>
            <a:rect l="l" t="t" r="r" b="b"/>
            <a:pathLst>
              <a:path w="1665604" h="381000">
                <a:moveTo>
                  <a:pt x="981075" y="152400"/>
                </a:moveTo>
                <a:lnTo>
                  <a:pt x="673100" y="381000"/>
                </a:lnTo>
              </a:path>
              <a:path w="1665604" h="381000">
                <a:moveTo>
                  <a:pt x="1360424" y="152400"/>
                </a:moveTo>
                <a:lnTo>
                  <a:pt x="1665224" y="381000"/>
                </a:lnTo>
              </a:path>
              <a:path w="1665604" h="381000">
                <a:moveTo>
                  <a:pt x="0" y="336550"/>
                </a:moveTo>
                <a:lnTo>
                  <a:pt x="565150" y="336550"/>
                </a:lnTo>
                <a:lnTo>
                  <a:pt x="565150" y="0"/>
                </a:lnTo>
                <a:lnTo>
                  <a:pt x="0" y="0"/>
                </a:lnTo>
                <a:lnTo>
                  <a:pt x="0" y="33655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156450" y="4633976"/>
            <a:ext cx="555625" cy="3365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600" dirty="0">
                <a:latin typeface="Times New Roman"/>
                <a:cs typeface="Times New Roman"/>
              </a:rPr>
              <a:t>back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00115" y="4676520"/>
            <a:ext cx="419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Times New Roman"/>
                <a:cs typeface="Times New Roman"/>
              </a:rPr>
              <a:t>fr</a:t>
            </a:r>
            <a:r>
              <a:rPr sz="1600" spc="-20" dirty="0">
                <a:latin typeface="Times New Roman"/>
                <a:cs typeface="Times New Roman"/>
              </a:rPr>
              <a:t>o</a:t>
            </a:r>
            <a:r>
              <a:rPr sz="1600" dirty="0">
                <a:latin typeface="Times New Roman"/>
                <a:cs typeface="Times New Roman"/>
              </a:rPr>
              <a:t>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9200" y="1600200"/>
            <a:ext cx="3037205" cy="2089150"/>
          </a:xfrm>
          <a:custGeom>
            <a:avLst/>
            <a:gdLst/>
            <a:ahLst/>
            <a:cxnLst/>
            <a:rect l="l" t="t" r="r" b="b"/>
            <a:pathLst>
              <a:path w="3037204" h="2089150">
                <a:moveTo>
                  <a:pt x="0" y="0"/>
                </a:moveTo>
                <a:lnTo>
                  <a:pt x="1581150" y="1236726"/>
                </a:lnTo>
              </a:path>
              <a:path w="3037204" h="2089150">
                <a:moveTo>
                  <a:pt x="1055751" y="2089150"/>
                </a:moveTo>
                <a:lnTo>
                  <a:pt x="3036951" y="1628775"/>
                </a:lnTo>
              </a:path>
            </a:pathLst>
          </a:custGeom>
          <a:ln w="936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91200" y="49530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21121" y="50031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722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302375" y="5613082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10200" y="55626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494401" y="5613082"/>
            <a:ext cx="21780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713476" y="5334000"/>
            <a:ext cx="611505" cy="304800"/>
          </a:xfrm>
          <a:custGeom>
            <a:avLst/>
            <a:gdLst/>
            <a:ahLst/>
            <a:cxnLst/>
            <a:rect l="l" t="t" r="r" b="b"/>
            <a:pathLst>
              <a:path w="611504" h="304800">
                <a:moveTo>
                  <a:pt x="155575" y="0"/>
                </a:moveTo>
                <a:lnTo>
                  <a:pt x="0" y="304800"/>
                </a:lnTo>
              </a:path>
              <a:path w="611504" h="304800">
                <a:moveTo>
                  <a:pt x="382524" y="0"/>
                </a:moveTo>
                <a:lnTo>
                  <a:pt x="611124" y="2286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116576" y="5181600"/>
            <a:ext cx="565150" cy="336550"/>
          </a:xfrm>
          <a:prstGeom prst="rect">
            <a:avLst/>
          </a:prstGeom>
          <a:ln w="9360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Times New Roman"/>
                <a:cs typeface="Times New Roman"/>
              </a:rPr>
              <a:t>front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86600" y="56388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21"/>
                </a:lnTo>
                <a:lnTo>
                  <a:pt x="19372" y="106724"/>
                </a:lnTo>
                <a:lnTo>
                  <a:pt x="41867" y="71353"/>
                </a:lnTo>
                <a:lnTo>
                  <a:pt x="71374" y="41851"/>
                </a:lnTo>
                <a:lnTo>
                  <a:pt x="106746" y="19363"/>
                </a:lnTo>
                <a:lnTo>
                  <a:pt x="146837" y="5031"/>
                </a:lnTo>
                <a:lnTo>
                  <a:pt x="190500" y="0"/>
                </a:lnTo>
                <a:lnTo>
                  <a:pt x="234162" y="5031"/>
                </a:lnTo>
                <a:lnTo>
                  <a:pt x="274253" y="19363"/>
                </a:lnTo>
                <a:lnTo>
                  <a:pt x="309625" y="41851"/>
                </a:lnTo>
                <a:lnTo>
                  <a:pt x="339132" y="71353"/>
                </a:lnTo>
                <a:lnTo>
                  <a:pt x="361627" y="106724"/>
                </a:lnTo>
                <a:lnTo>
                  <a:pt x="375965" y="146821"/>
                </a:lnTo>
                <a:lnTo>
                  <a:pt x="381000" y="190500"/>
                </a:lnTo>
                <a:lnTo>
                  <a:pt x="375965" y="234178"/>
                </a:lnTo>
                <a:lnTo>
                  <a:pt x="361627" y="274275"/>
                </a:lnTo>
                <a:lnTo>
                  <a:pt x="339132" y="309646"/>
                </a:lnTo>
                <a:lnTo>
                  <a:pt x="309625" y="339148"/>
                </a:lnTo>
                <a:lnTo>
                  <a:pt x="274253" y="361636"/>
                </a:lnTo>
                <a:lnTo>
                  <a:pt x="234162" y="375968"/>
                </a:lnTo>
                <a:lnTo>
                  <a:pt x="190500" y="381000"/>
                </a:lnTo>
                <a:lnTo>
                  <a:pt x="146837" y="375968"/>
                </a:lnTo>
                <a:lnTo>
                  <a:pt x="106746" y="361636"/>
                </a:lnTo>
                <a:lnTo>
                  <a:pt x="71374" y="339148"/>
                </a:lnTo>
                <a:lnTo>
                  <a:pt x="41867" y="309646"/>
                </a:lnTo>
                <a:lnTo>
                  <a:pt x="19372" y="274275"/>
                </a:lnTo>
                <a:lnTo>
                  <a:pt x="5034" y="234178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165975" y="5689282"/>
            <a:ext cx="229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5b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934200" y="5029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190500"/>
                </a:moveTo>
                <a:lnTo>
                  <a:pt x="5034" y="146837"/>
                </a:lnTo>
                <a:lnTo>
                  <a:pt x="19372" y="106746"/>
                </a:lnTo>
                <a:lnTo>
                  <a:pt x="41867" y="71374"/>
                </a:lnTo>
                <a:lnTo>
                  <a:pt x="71374" y="41867"/>
                </a:lnTo>
                <a:lnTo>
                  <a:pt x="106746" y="19372"/>
                </a:lnTo>
                <a:lnTo>
                  <a:pt x="146837" y="5034"/>
                </a:lnTo>
                <a:lnTo>
                  <a:pt x="190500" y="0"/>
                </a:lnTo>
                <a:lnTo>
                  <a:pt x="234162" y="5034"/>
                </a:lnTo>
                <a:lnTo>
                  <a:pt x="274253" y="19372"/>
                </a:lnTo>
                <a:lnTo>
                  <a:pt x="309625" y="41867"/>
                </a:lnTo>
                <a:lnTo>
                  <a:pt x="339132" y="71374"/>
                </a:lnTo>
                <a:lnTo>
                  <a:pt x="361627" y="106746"/>
                </a:lnTo>
                <a:lnTo>
                  <a:pt x="375965" y="146837"/>
                </a:lnTo>
                <a:lnTo>
                  <a:pt x="381000" y="190500"/>
                </a:lnTo>
                <a:lnTo>
                  <a:pt x="375965" y="234162"/>
                </a:lnTo>
                <a:lnTo>
                  <a:pt x="361627" y="274253"/>
                </a:lnTo>
                <a:lnTo>
                  <a:pt x="339132" y="309625"/>
                </a:lnTo>
                <a:lnTo>
                  <a:pt x="309625" y="339132"/>
                </a:lnTo>
                <a:lnTo>
                  <a:pt x="274253" y="361627"/>
                </a:lnTo>
                <a:lnTo>
                  <a:pt x="234162" y="375965"/>
                </a:lnTo>
                <a:lnTo>
                  <a:pt x="190500" y="381000"/>
                </a:lnTo>
                <a:lnTo>
                  <a:pt x="146837" y="375965"/>
                </a:lnTo>
                <a:lnTo>
                  <a:pt x="106746" y="361627"/>
                </a:lnTo>
                <a:lnTo>
                  <a:pt x="71374" y="339132"/>
                </a:lnTo>
                <a:lnTo>
                  <a:pt x="41867" y="309625"/>
                </a:lnTo>
                <a:lnTo>
                  <a:pt x="19372" y="274253"/>
                </a:lnTo>
                <a:lnTo>
                  <a:pt x="5034" y="234162"/>
                </a:lnTo>
                <a:lnTo>
                  <a:pt x="0" y="190500"/>
                </a:lnTo>
                <a:close/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064375" y="5079365"/>
            <a:ext cx="127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62800" y="5410200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0" y="0"/>
                </a:moveTo>
                <a:lnTo>
                  <a:pt x="76200" y="228600"/>
                </a:lnTo>
              </a:path>
            </a:pathLst>
          </a:custGeom>
          <a:ln w="9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056" y="677417"/>
            <a:ext cx="509714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</a:t>
            </a:r>
            <a:r>
              <a:t>BSP</a:t>
            </a:r>
            <a:r>
              <a:rPr spc="-260"/>
              <a:t> </a:t>
            </a:r>
            <a:r>
              <a:t>tree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3269" y="1701165"/>
            <a:ext cx="7463155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5080" indent="-325120">
              <a:lnSpc>
                <a:spcPct val="100000"/>
              </a:lnSpc>
              <a:spcBef>
                <a:spcPts val="1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BSP tree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traversed </a:t>
            </a:r>
            <a:r>
              <a:rPr sz="2400" spc="-10" dirty="0">
                <a:latin typeface="Times New Roman"/>
                <a:cs typeface="Times New Roman"/>
              </a:rPr>
              <a:t>to </a:t>
            </a:r>
            <a:r>
              <a:rPr sz="2400" spc="-15" dirty="0">
                <a:latin typeface="Times New Roman"/>
                <a:cs typeface="Times New Roman"/>
              </a:rPr>
              <a:t>yield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correct priority list </a:t>
            </a:r>
            <a:r>
              <a:rPr sz="2400" dirty="0">
                <a:latin typeface="Times New Roman"/>
                <a:cs typeface="Times New Roman"/>
              </a:rPr>
              <a:t>for  an </a:t>
            </a:r>
            <a:r>
              <a:rPr sz="2400" spc="-5" dirty="0">
                <a:latin typeface="Times New Roman"/>
                <a:cs typeface="Times New Roman"/>
              </a:rPr>
              <a:t>arbitrary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viewpoint.</a:t>
            </a:r>
            <a:endParaRPr sz="24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800"/>
              </a:spcBef>
              <a:buChar char="•"/>
              <a:tabLst>
                <a:tab pos="739140" algn="l"/>
                <a:tab pos="739775" algn="l"/>
              </a:tabLst>
            </a:pPr>
            <a:r>
              <a:rPr sz="2400" spc="-5" dirty="0">
                <a:latin typeface="Times New Roman"/>
                <a:cs typeface="Times New Roman"/>
              </a:rPr>
              <a:t>Back-to-front </a:t>
            </a:r>
            <a:r>
              <a:rPr sz="2400" dirty="0">
                <a:latin typeface="Times New Roman"/>
                <a:cs typeface="Times New Roman"/>
              </a:rPr>
              <a:t>: </a:t>
            </a:r>
            <a:r>
              <a:rPr sz="2400" spc="-10" dirty="0">
                <a:latin typeface="Times New Roman"/>
                <a:cs typeface="Times New Roman"/>
              </a:rPr>
              <a:t>same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-15" dirty="0">
                <a:latin typeface="Times New Roman"/>
                <a:cs typeface="Times New Roman"/>
              </a:rPr>
              <a:t>painter’s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800"/>
              </a:spcBef>
              <a:buChar char="•"/>
              <a:tabLst>
                <a:tab pos="739140" algn="l"/>
                <a:tab pos="739775" algn="l"/>
              </a:tabLst>
            </a:pPr>
            <a:r>
              <a:rPr sz="2400" spc="-5" dirty="0">
                <a:latin typeface="Times New Roman"/>
                <a:cs typeface="Times New Roman"/>
              </a:rPr>
              <a:t>Front-to-back </a:t>
            </a:r>
            <a:r>
              <a:rPr sz="2400" dirty="0">
                <a:latin typeface="Times New Roman"/>
                <a:cs typeface="Times New Roman"/>
              </a:rPr>
              <a:t>: a </a:t>
            </a:r>
            <a:r>
              <a:rPr sz="2400" spc="-10" dirty="0">
                <a:latin typeface="Times New Roman"/>
                <a:cs typeface="Times New Roman"/>
              </a:rPr>
              <a:t>more efficient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approach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3" y="784724"/>
            <a:ext cx="857408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9660" marR="5080" indent="-1077595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BSP tree</a:t>
            </a:r>
            <a:r>
              <a:rPr spc="-275" dirty="0"/>
              <a:t> </a:t>
            </a:r>
            <a:r>
              <a:rPr dirty="0"/>
              <a:t>:  Back to</a:t>
            </a:r>
            <a:r>
              <a:rPr spc="-45" dirty="0"/>
              <a:t> </a:t>
            </a:r>
            <a:r>
              <a:rPr spc="-5" dirty="0"/>
              <a:t>Front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599565"/>
            <a:ext cx="7577455" cy="40805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5" dirty="0">
                <a:latin typeface="Times New Roman"/>
                <a:cs typeface="Times New Roman"/>
              </a:rPr>
              <a:t>Start </a:t>
            </a:r>
            <a:r>
              <a:rPr sz="2400" spc="-10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root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polygon.</a:t>
            </a:r>
            <a:endParaRPr sz="2400">
              <a:latin typeface="Times New Roman"/>
              <a:cs typeface="Times New Roman"/>
            </a:endParaRPr>
          </a:p>
          <a:p>
            <a:pPr marL="739140" marR="366395" lvl="1" indent="-269240">
              <a:lnSpc>
                <a:spcPct val="100000"/>
              </a:lnSpc>
              <a:spcBef>
                <a:spcPts val="72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viewer is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front half-space, </a:t>
            </a:r>
            <a:r>
              <a:rPr sz="2000" spc="-10" dirty="0">
                <a:latin typeface="Times New Roman"/>
                <a:cs typeface="Times New Roman"/>
              </a:rPr>
              <a:t>draw polygons </a:t>
            </a:r>
            <a:r>
              <a:rPr sz="2000" spc="-5" dirty="0">
                <a:latin typeface="Times New Roman"/>
                <a:cs typeface="Times New Roman"/>
              </a:rPr>
              <a:t>behind </a:t>
            </a:r>
            <a:r>
              <a:rPr sz="2000" dirty="0">
                <a:latin typeface="Times New Roman"/>
                <a:cs typeface="Times New Roman"/>
              </a:rPr>
              <a:t>root </a:t>
            </a:r>
            <a:r>
              <a:rPr sz="2000" spc="-5" dirty="0">
                <a:latin typeface="Times New Roman"/>
                <a:cs typeface="Times New Roman"/>
              </a:rPr>
              <a:t>first,  </a:t>
            </a: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root </a:t>
            </a:r>
            <a:r>
              <a:rPr sz="2000" spc="-10" dirty="0">
                <a:latin typeface="Times New Roman"/>
                <a:cs typeface="Times New Roman"/>
              </a:rPr>
              <a:t>polygon,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10" dirty="0">
                <a:latin typeface="Times New Roman"/>
                <a:cs typeface="Times New Roman"/>
              </a:rPr>
              <a:t>polygons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front.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viewer </a:t>
            </a:r>
            <a:r>
              <a:rPr sz="2000" dirty="0">
                <a:latin typeface="Times New Roman"/>
                <a:cs typeface="Times New Roman"/>
              </a:rPr>
              <a:t>is in </a:t>
            </a:r>
            <a:r>
              <a:rPr sz="2000" spc="-5" dirty="0">
                <a:latin typeface="Times New Roman"/>
                <a:cs typeface="Times New Roman"/>
              </a:rPr>
              <a:t>back half-space, draw </a:t>
            </a:r>
            <a:r>
              <a:rPr sz="2000" spc="-15" dirty="0">
                <a:latin typeface="Times New Roman"/>
                <a:cs typeface="Times New Roman"/>
              </a:rPr>
              <a:t>polygons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front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root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first,</a:t>
            </a:r>
            <a:endParaRPr sz="2000">
              <a:latin typeface="Times New Roman"/>
              <a:cs typeface="Times New Roman"/>
            </a:endParaRPr>
          </a:p>
          <a:p>
            <a:pPr marL="73914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root </a:t>
            </a:r>
            <a:r>
              <a:rPr sz="2000" spc="-10" dirty="0">
                <a:latin typeface="Times New Roman"/>
                <a:cs typeface="Times New Roman"/>
              </a:rPr>
              <a:t>polygon, </a:t>
            </a:r>
            <a:r>
              <a:rPr sz="2000" dirty="0">
                <a:latin typeface="Times New Roman"/>
                <a:cs typeface="Times New Roman"/>
              </a:rPr>
              <a:t>then </a:t>
            </a:r>
            <a:r>
              <a:rPr sz="2000" spc="-10" dirty="0">
                <a:latin typeface="Times New Roman"/>
                <a:cs typeface="Times New Roman"/>
              </a:rPr>
              <a:t>polygons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behind.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spc="-15" dirty="0">
                <a:latin typeface="Times New Roman"/>
                <a:cs typeface="Times New Roman"/>
              </a:rPr>
              <a:t>polygon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10" dirty="0">
                <a:latin typeface="Times New Roman"/>
                <a:cs typeface="Times New Roman"/>
              </a:rPr>
              <a:t>edge </a:t>
            </a:r>
            <a:r>
              <a:rPr sz="2000" dirty="0">
                <a:latin typeface="Times New Roman"/>
                <a:cs typeface="Times New Roman"/>
              </a:rPr>
              <a:t>– </a:t>
            </a:r>
            <a:r>
              <a:rPr sz="2000" spc="-5" dirty="0">
                <a:latin typeface="Times New Roman"/>
                <a:cs typeface="Times New Roman"/>
              </a:rPr>
              <a:t>either </a:t>
            </a:r>
            <a:r>
              <a:rPr sz="2000" spc="-10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used.</a:t>
            </a:r>
            <a:endParaRPr sz="20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140" algn="l"/>
                <a:tab pos="739775" algn="l"/>
              </a:tabLst>
            </a:pPr>
            <a:r>
              <a:rPr sz="2000" spc="-5" dirty="0">
                <a:latin typeface="Times New Roman"/>
                <a:cs typeface="Times New Roman"/>
              </a:rPr>
              <a:t>Recursively descend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tree.</a:t>
            </a:r>
            <a:endParaRPr sz="20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785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25" dirty="0">
                <a:latin typeface="Times New Roman"/>
                <a:cs typeface="Times New Roman"/>
              </a:rPr>
              <a:t>eye </a:t>
            </a:r>
            <a:r>
              <a:rPr sz="2400" spc="-5" dirty="0">
                <a:latin typeface="Times New Roman"/>
                <a:cs typeface="Times New Roman"/>
              </a:rPr>
              <a:t>is in rear half-space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15" dirty="0">
                <a:latin typeface="Times New Roman"/>
                <a:cs typeface="Times New Roman"/>
              </a:rPr>
              <a:t>polygon </a:t>
            </a:r>
            <a:r>
              <a:rPr sz="2400" spc="-5" dirty="0">
                <a:latin typeface="Times New Roman"/>
                <a:cs typeface="Times New Roman"/>
              </a:rPr>
              <a:t>can back face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cull.</a:t>
            </a:r>
            <a:endParaRPr sz="240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400" spc="-15" dirty="0">
                <a:latin typeface="Times New Roman"/>
                <a:cs typeface="Times New Roman"/>
              </a:rPr>
              <a:t>Always </a:t>
            </a:r>
            <a:r>
              <a:rPr sz="2400" dirty="0">
                <a:latin typeface="Times New Roman"/>
                <a:cs typeface="Times New Roman"/>
              </a:rPr>
              <a:t>drawing </a:t>
            </a:r>
            <a:r>
              <a:rPr sz="2400" spc="-5" dirty="0">
                <a:latin typeface="Times New Roman"/>
                <a:cs typeface="Times New Roman"/>
              </a:rPr>
              <a:t>the opposite </a:t>
            </a:r>
            <a:r>
              <a:rPr sz="2400" dirty="0">
                <a:latin typeface="Times New Roman"/>
                <a:cs typeface="Times New Roman"/>
              </a:rPr>
              <a:t>side of </a:t>
            </a:r>
            <a:r>
              <a:rPr sz="2400" spc="-5" dirty="0">
                <a:latin typeface="Times New Roman"/>
                <a:cs typeface="Times New Roman"/>
              </a:rPr>
              <a:t>the viewer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7120" marR="5080" indent="-1075055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 a BSP tree</a:t>
            </a:r>
            <a:r>
              <a:rPr spc="-290" dirty="0"/>
              <a:t> </a:t>
            </a:r>
            <a:r>
              <a:rPr dirty="0"/>
              <a:t>:  </a:t>
            </a:r>
            <a:r>
              <a:rPr spc="-5" dirty="0"/>
              <a:t>Front to</a:t>
            </a:r>
            <a:r>
              <a:rPr spc="-10" dirty="0"/>
              <a:t> </a:t>
            </a:r>
            <a:r>
              <a:rPr dirty="0"/>
              <a:t>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003425"/>
            <a:ext cx="8054340" cy="286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820" marR="38100" indent="-3251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back-to-front </a:t>
            </a:r>
            <a:r>
              <a:rPr sz="2800" dirty="0">
                <a:latin typeface="Times New Roman"/>
                <a:cs typeface="Times New Roman"/>
              </a:rPr>
              <a:t>rendering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result in a lot of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over  drawing</a:t>
            </a:r>
            <a:r>
              <a:rPr sz="2800" spc="-5" dirty="0">
                <a:latin typeface="Times New Roman"/>
                <a:cs typeface="Times New Roman"/>
              </a:rPr>
              <a:t> again</a:t>
            </a:r>
            <a:endParaRPr sz="2800">
              <a:latin typeface="Times New Roman"/>
              <a:cs typeface="Times New Roman"/>
            </a:endParaRPr>
          </a:p>
          <a:p>
            <a:pPr marL="337820" marR="469265" indent="-3251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Front-to-back </a:t>
            </a:r>
            <a:r>
              <a:rPr sz="2800" spc="-5" dirty="0">
                <a:latin typeface="Times New Roman"/>
                <a:cs typeface="Times New Roman"/>
              </a:rPr>
              <a:t>traversal is </a:t>
            </a:r>
            <a:r>
              <a:rPr sz="2800" spc="-15" dirty="0">
                <a:latin typeface="Times New Roman"/>
                <a:cs typeface="Times New Roman"/>
              </a:rPr>
              <a:t>more efficient </a:t>
            </a:r>
            <a:r>
              <a:rPr sz="2800" dirty="0">
                <a:latin typeface="Times New Roman"/>
                <a:cs typeface="Times New Roman"/>
              </a:rPr>
              <a:t>(Chen and  Gordon,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1991)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739775" algn="l"/>
              </a:tabLst>
            </a:pPr>
            <a:r>
              <a:rPr sz="2800" spc="-5" dirty="0">
                <a:latin typeface="Times New Roman"/>
                <a:cs typeface="Times New Roman"/>
              </a:rPr>
              <a:t>Record </a:t>
            </a:r>
            <a:r>
              <a:rPr sz="2800" dirty="0">
                <a:latin typeface="Times New Roman"/>
                <a:cs typeface="Times New Roman"/>
              </a:rPr>
              <a:t>which region </a:t>
            </a:r>
            <a:r>
              <a:rPr sz="2800" spc="-5" dirty="0">
                <a:latin typeface="Times New Roman"/>
                <a:cs typeface="Times New Roman"/>
              </a:rPr>
              <a:t>has </a:t>
            </a:r>
            <a:r>
              <a:rPr sz="2800" dirty="0">
                <a:latin typeface="Times New Roman"/>
                <a:cs typeface="Times New Roman"/>
              </a:rPr>
              <a:t>been </a:t>
            </a:r>
            <a:r>
              <a:rPr sz="2800" spc="-5" dirty="0">
                <a:latin typeface="Times New Roman"/>
                <a:cs typeface="Times New Roman"/>
              </a:rPr>
              <a:t>filled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already</a:t>
            </a:r>
            <a:endParaRPr sz="280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739775" algn="l"/>
              </a:tabLst>
            </a:pPr>
            <a:r>
              <a:rPr sz="2800" spc="-30" dirty="0">
                <a:latin typeface="Times New Roman"/>
                <a:cs typeface="Times New Roman"/>
              </a:rPr>
              <a:t>Terminate </a:t>
            </a:r>
            <a:r>
              <a:rPr sz="2800" dirty="0">
                <a:latin typeface="Times New Roman"/>
                <a:cs typeface="Times New Roman"/>
              </a:rPr>
              <a:t>when all regions of the </a:t>
            </a:r>
            <a:r>
              <a:rPr sz="2800" spc="-5" dirty="0">
                <a:latin typeface="Times New Roman"/>
                <a:cs typeface="Times New Roman"/>
              </a:rPr>
              <a:t>screen is filled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100" y="761936"/>
            <a:ext cx="21983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</a:t>
            </a:r>
            <a:r>
              <a:rPr spc="-15" dirty="0"/>
              <a:t>m</a:t>
            </a:r>
            <a:r>
              <a:rPr dirty="0"/>
              <a:t>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407" y="1953640"/>
            <a:ext cx="64452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Times New Roman"/>
                <a:cs typeface="Times New Roman"/>
              </a:rPr>
              <a:t>Z-buffer is </a:t>
            </a:r>
            <a:r>
              <a:rPr sz="2400" dirty="0">
                <a:latin typeface="Times New Roman"/>
                <a:cs typeface="Times New Roman"/>
              </a:rPr>
              <a:t>easy to </a:t>
            </a:r>
            <a:r>
              <a:rPr sz="2400" spc="-10" dirty="0">
                <a:latin typeface="Times New Roman"/>
                <a:cs typeface="Times New Roman"/>
              </a:rPr>
              <a:t>implement </a:t>
            </a:r>
            <a:r>
              <a:rPr sz="2400" dirty="0">
                <a:latin typeface="Times New Roman"/>
                <a:cs typeface="Times New Roman"/>
              </a:rPr>
              <a:t>on hardware and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standard technique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hidden surface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removal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5" dirty="0">
                <a:latin typeface="Times New Roman"/>
                <a:cs typeface="Times New Roman"/>
              </a:rPr>
              <a:t>We </a:t>
            </a:r>
            <a:r>
              <a:rPr sz="2400" spc="-5" dirty="0">
                <a:latin typeface="Times New Roman"/>
                <a:cs typeface="Times New Roman"/>
              </a:rPr>
              <a:t>need to </a:t>
            </a:r>
            <a:r>
              <a:rPr sz="2400" spc="-10" dirty="0">
                <a:latin typeface="Times New Roman"/>
                <a:cs typeface="Times New Roman"/>
              </a:rPr>
              <a:t>combine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an object-based </a:t>
            </a:r>
            <a:r>
              <a:rPr sz="2400" spc="-10" dirty="0">
                <a:latin typeface="Times New Roman"/>
                <a:cs typeface="Times New Roman"/>
              </a:rPr>
              <a:t>method  </a:t>
            </a:r>
            <a:r>
              <a:rPr sz="2400" spc="-5" dirty="0">
                <a:latin typeface="Times New Roman"/>
                <a:cs typeface="Times New Roman"/>
              </a:rPr>
              <a:t>especially </a:t>
            </a:r>
            <a:r>
              <a:rPr sz="2400" dirty="0">
                <a:latin typeface="Times New Roman"/>
                <a:cs typeface="Times New Roman"/>
              </a:rPr>
              <a:t>when </a:t>
            </a:r>
            <a:r>
              <a:rPr sz="2400" spc="-5" dirty="0">
                <a:latin typeface="Times New Roman"/>
                <a:cs typeface="Times New Roman"/>
              </a:rPr>
              <a:t>there are too </a:t>
            </a:r>
            <a:r>
              <a:rPr sz="2400" spc="-10" dirty="0">
                <a:latin typeface="Times New Roman"/>
                <a:cs typeface="Times New Roman"/>
              </a:rPr>
              <a:t>many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polygons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Times New Roman"/>
                <a:cs typeface="Times New Roman"/>
              </a:rPr>
              <a:t>BSP trees, portal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culling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98" y="908037"/>
            <a:ext cx="8268858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References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798194" y="1829334"/>
            <a:ext cx="7233284" cy="4154341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894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Foley </a:t>
            </a:r>
            <a:r>
              <a:rPr sz="2500" dirty="0">
                <a:latin typeface="Times New Roman"/>
                <a:cs typeface="Times New Roman"/>
              </a:rPr>
              <a:t>et </a:t>
            </a:r>
            <a:r>
              <a:rPr sz="2500" spc="-5" dirty="0">
                <a:latin typeface="Times New Roman"/>
                <a:cs typeface="Times New Roman"/>
              </a:rPr>
              <a:t>al. </a:t>
            </a:r>
            <a:r>
              <a:rPr sz="2500" dirty="0">
                <a:latin typeface="Times New Roman"/>
                <a:cs typeface="Times New Roman"/>
              </a:rPr>
              <a:t>Chapter 15, </a:t>
            </a:r>
            <a:r>
              <a:rPr sz="2500" spc="-5" dirty="0">
                <a:latin typeface="Times New Roman"/>
                <a:cs typeface="Times New Roman"/>
              </a:rPr>
              <a:t>all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it.</a:t>
            </a:r>
            <a:endParaRPr sz="2500" dirty="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5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Introductory text, Chapter 13, all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7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it</a:t>
            </a:r>
            <a:endParaRPr sz="2500" dirty="0">
              <a:latin typeface="Times New Roman"/>
              <a:cs typeface="Times New Roman"/>
            </a:endParaRPr>
          </a:p>
          <a:p>
            <a:pPr marL="337820" indent="-325120">
              <a:lnSpc>
                <a:spcPct val="100000"/>
              </a:lnSpc>
              <a:spcBef>
                <a:spcPts val="800"/>
              </a:spcBef>
              <a:buChar char="•"/>
              <a:tabLst>
                <a:tab pos="337185" algn="l"/>
                <a:tab pos="337820" algn="l"/>
              </a:tabLst>
            </a:pPr>
            <a:r>
              <a:rPr sz="2500" dirty="0">
                <a:latin typeface="Times New Roman"/>
                <a:cs typeface="Times New Roman"/>
              </a:rPr>
              <a:t>Or </a:t>
            </a:r>
            <a:r>
              <a:rPr sz="2500" spc="-5" dirty="0">
                <a:latin typeface="Times New Roman"/>
                <a:cs typeface="Times New Roman"/>
              </a:rPr>
              <a:t>equivalents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-5" dirty="0">
                <a:latin typeface="Times New Roman"/>
                <a:cs typeface="Times New Roman"/>
              </a:rPr>
              <a:t>other </a:t>
            </a:r>
            <a:r>
              <a:rPr sz="2500" spc="-10" dirty="0">
                <a:latin typeface="Times New Roman"/>
                <a:cs typeface="Times New Roman"/>
              </a:rPr>
              <a:t>texts, </a:t>
            </a:r>
            <a:r>
              <a:rPr sz="2500" spc="-5" dirty="0">
                <a:latin typeface="Times New Roman"/>
                <a:cs typeface="Times New Roman"/>
              </a:rPr>
              <a:t>look </a:t>
            </a:r>
            <a:r>
              <a:rPr sz="2500" dirty="0">
                <a:latin typeface="Times New Roman"/>
                <a:cs typeface="Times New Roman"/>
              </a:rPr>
              <a:t>out</a:t>
            </a:r>
            <a:r>
              <a:rPr sz="2500" spc="7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for:</a:t>
            </a:r>
            <a:endParaRPr sz="2500" dirty="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500" spc="-5" dirty="0">
                <a:latin typeface="Times New Roman"/>
                <a:cs typeface="Times New Roman"/>
              </a:rPr>
              <a:t>(as well as </a:t>
            </a:r>
            <a:r>
              <a:rPr sz="2500" dirty="0">
                <a:latin typeface="Times New Roman"/>
                <a:cs typeface="Times New Roman"/>
              </a:rPr>
              <a:t>the topics covered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today)</a:t>
            </a:r>
          </a:p>
          <a:p>
            <a:pPr marL="739140" lvl="1" indent="-269875">
              <a:lnSpc>
                <a:spcPct val="100000"/>
              </a:lnSpc>
              <a:spcBef>
                <a:spcPts val="705"/>
              </a:spcBef>
              <a:buChar char="–"/>
              <a:tabLst>
                <a:tab pos="739775" algn="l"/>
              </a:tabLst>
            </a:pPr>
            <a:r>
              <a:rPr sz="2500" spc="-5" dirty="0">
                <a:latin typeface="Times New Roman"/>
                <a:cs typeface="Times New Roman"/>
              </a:rPr>
              <a:t>Depth sort </a:t>
            </a:r>
            <a:r>
              <a:rPr sz="2500" dirty="0">
                <a:latin typeface="Times New Roman"/>
                <a:cs typeface="Times New Roman"/>
              </a:rPr>
              <a:t>– </a:t>
            </a:r>
            <a:r>
              <a:rPr sz="2500" spc="-5" dirty="0">
                <a:latin typeface="Times New Roman"/>
                <a:cs typeface="Times New Roman"/>
              </a:rPr>
              <a:t>Newell, Newell </a:t>
            </a:r>
            <a:r>
              <a:rPr sz="2500" dirty="0">
                <a:latin typeface="Times New Roman"/>
                <a:cs typeface="Times New Roman"/>
              </a:rPr>
              <a:t>&amp; </a:t>
            </a:r>
            <a:r>
              <a:rPr sz="2500" spc="-5" dirty="0">
                <a:latin typeface="Times New Roman"/>
                <a:cs typeface="Times New Roman"/>
              </a:rPr>
              <a:t>Sancha</a:t>
            </a:r>
            <a:endParaRPr sz="2500" dirty="0">
              <a:latin typeface="Times New Roman"/>
              <a:cs typeface="Times New Roman"/>
            </a:endParaRPr>
          </a:p>
          <a:p>
            <a:pPr marL="739140" lvl="1" indent="-269875">
              <a:lnSpc>
                <a:spcPct val="100000"/>
              </a:lnSpc>
              <a:spcBef>
                <a:spcPts val="700"/>
              </a:spcBef>
              <a:buChar char="–"/>
              <a:tabLst>
                <a:tab pos="739775" algn="l"/>
              </a:tabLst>
            </a:pPr>
            <a:r>
              <a:rPr sz="2500" dirty="0">
                <a:latin typeface="Times New Roman"/>
                <a:cs typeface="Times New Roman"/>
              </a:rPr>
              <a:t>Scan-line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algorithms</a:t>
            </a:r>
            <a:endParaRPr sz="25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37185" algn="l"/>
                <a:tab pos="337820" algn="l"/>
              </a:tabLst>
            </a:pPr>
            <a:r>
              <a:rPr sz="2500" spc="-5" dirty="0">
                <a:latin typeface="Times New Roman"/>
                <a:cs typeface="Times New Roman"/>
              </a:rPr>
              <a:t>S. </a:t>
            </a:r>
            <a:r>
              <a:rPr sz="2500" dirty="0">
                <a:latin typeface="Times New Roman"/>
                <a:cs typeface="Times New Roman"/>
              </a:rPr>
              <a:t>Chen </a:t>
            </a:r>
            <a:r>
              <a:rPr sz="2500" spc="-5" dirty="0">
                <a:latin typeface="Times New Roman"/>
                <a:cs typeface="Times New Roman"/>
              </a:rPr>
              <a:t>and D. Gordon. </a:t>
            </a:r>
            <a:r>
              <a:rPr sz="2500" dirty="0">
                <a:latin typeface="Times New Roman"/>
                <a:cs typeface="Times New Roman"/>
              </a:rPr>
              <a:t>“Front-to-Back </a:t>
            </a:r>
            <a:r>
              <a:rPr sz="2500" spc="-5" dirty="0">
                <a:latin typeface="Times New Roman"/>
                <a:cs typeface="Times New Roman"/>
              </a:rPr>
              <a:t>Display 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BSP </a:t>
            </a:r>
            <a:r>
              <a:rPr sz="2500" spc="-15" dirty="0">
                <a:latin typeface="Times New Roman"/>
                <a:cs typeface="Times New Roman"/>
              </a:rPr>
              <a:t>Trees.” </a:t>
            </a:r>
            <a:r>
              <a:rPr sz="2500" dirty="0">
                <a:latin typeface="Times New Roman"/>
                <a:cs typeface="Times New Roman"/>
              </a:rPr>
              <a:t>IEEE </a:t>
            </a:r>
            <a:r>
              <a:rPr sz="2500" spc="-10" dirty="0">
                <a:latin typeface="Times New Roman"/>
                <a:cs typeface="Times New Roman"/>
              </a:rPr>
              <a:t>Computer </a:t>
            </a:r>
            <a:r>
              <a:rPr sz="2500" spc="-5" dirty="0">
                <a:latin typeface="Times New Roman"/>
                <a:cs typeface="Times New Roman"/>
              </a:rPr>
              <a:t>Graphics </a:t>
            </a:r>
            <a:r>
              <a:rPr sz="2500" dirty="0">
                <a:latin typeface="Times New Roman"/>
                <a:cs typeface="Times New Roman"/>
              </a:rPr>
              <a:t>&amp;  </a:t>
            </a:r>
            <a:r>
              <a:rPr sz="2500" spc="-5" dirty="0">
                <a:latin typeface="Times New Roman"/>
                <a:cs typeface="Times New Roman"/>
              </a:rPr>
              <a:t>Algorithms, </a:t>
            </a:r>
            <a:r>
              <a:rPr sz="2500" dirty="0">
                <a:latin typeface="Times New Roman"/>
                <a:cs typeface="Times New Roman"/>
              </a:rPr>
              <a:t>pp 79–85. </a:t>
            </a:r>
            <a:r>
              <a:rPr sz="2500" spc="-5" dirty="0">
                <a:latin typeface="Times New Roman"/>
                <a:cs typeface="Times New Roman"/>
              </a:rPr>
              <a:t>September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1991.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460" y="661170"/>
            <a:ext cx="7146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23235" algn="l"/>
                <a:tab pos="4867275" algn="l"/>
              </a:tabLst>
            </a:pPr>
            <a:r>
              <a:rPr dirty="0"/>
              <a:t>Why Hidden	</a:t>
            </a:r>
            <a:r>
              <a:rPr spc="-20" dirty="0"/>
              <a:t>S</a:t>
            </a:r>
            <a:r>
              <a:rPr dirty="0"/>
              <a:t>urface	Removal?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639" y="1663994"/>
            <a:ext cx="7752080" cy="217487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37820" marR="67945" indent="-325120">
              <a:lnSpc>
                <a:spcPts val="3379"/>
              </a:lnSpc>
              <a:spcBef>
                <a:spcPts val="595"/>
              </a:spcBef>
              <a:buChar char="•"/>
              <a:tabLst>
                <a:tab pos="337185" algn="l"/>
                <a:tab pos="337820" algn="l"/>
              </a:tabLst>
            </a:pPr>
            <a:r>
              <a:rPr sz="3200" spc="-5" dirty="0">
                <a:latin typeface="Times New Roman"/>
                <a:cs typeface="Times New Roman"/>
              </a:rPr>
              <a:t>A correct rendering requires correct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visibility  </a:t>
            </a:r>
            <a:r>
              <a:rPr sz="3200" spc="-5" dirty="0">
                <a:latin typeface="Times New Roman"/>
                <a:cs typeface="Times New Roman"/>
              </a:rPr>
              <a:t>calculations</a:t>
            </a:r>
            <a:endParaRPr sz="32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2960"/>
              </a:lnSpc>
              <a:spcBef>
                <a:spcPts val="819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When </a:t>
            </a:r>
            <a:r>
              <a:rPr sz="2800" spc="-5" dirty="0">
                <a:latin typeface="Times New Roman"/>
                <a:cs typeface="Times New Roman"/>
              </a:rPr>
              <a:t>multiple </a:t>
            </a:r>
            <a:r>
              <a:rPr sz="2800" dirty="0">
                <a:latin typeface="Times New Roman"/>
                <a:cs typeface="Times New Roman"/>
              </a:rPr>
              <a:t>opaque polygons cover the </a:t>
            </a:r>
            <a:r>
              <a:rPr sz="2800" spc="-15" dirty="0">
                <a:latin typeface="Times New Roman"/>
                <a:cs typeface="Times New Roman"/>
              </a:rPr>
              <a:t>same  </a:t>
            </a:r>
            <a:r>
              <a:rPr sz="2800" spc="-5" dirty="0">
                <a:latin typeface="Times New Roman"/>
                <a:cs typeface="Times New Roman"/>
              </a:rPr>
              <a:t>screen space, </a:t>
            </a:r>
            <a:r>
              <a:rPr sz="2800" dirty="0">
                <a:latin typeface="Times New Roman"/>
                <a:cs typeface="Times New Roman"/>
              </a:rPr>
              <a:t>only the </a:t>
            </a:r>
            <a:r>
              <a:rPr sz="2800" spc="-5" dirty="0">
                <a:latin typeface="Times New Roman"/>
                <a:cs typeface="Times New Roman"/>
              </a:rPr>
              <a:t>closest </a:t>
            </a:r>
            <a:r>
              <a:rPr sz="2800" dirty="0">
                <a:latin typeface="Times New Roman"/>
                <a:cs typeface="Times New Roman"/>
              </a:rPr>
              <a:t>one is </a:t>
            </a:r>
            <a:r>
              <a:rPr sz="2800" spc="-5" dirty="0">
                <a:latin typeface="Times New Roman"/>
                <a:cs typeface="Times New Roman"/>
              </a:rPr>
              <a:t>visible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(remove  </a:t>
            </a:r>
            <a:r>
              <a:rPr sz="2800" dirty="0">
                <a:latin typeface="Times New Roman"/>
                <a:cs typeface="Times New Roman"/>
              </a:rPr>
              <a:t>the other hidden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surfaces)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1930" y="5949632"/>
            <a:ext cx="22885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wrong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2899" y="5949632"/>
            <a:ext cx="23647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correct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visibility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32331" y="3886136"/>
            <a:ext cx="2700274" cy="2160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05400" y="3886263"/>
            <a:ext cx="2690525" cy="2160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125" y="760553"/>
            <a:ext cx="793623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Why Hidden </a:t>
            </a:r>
            <a:r>
              <a:rPr spc="-5" dirty="0"/>
              <a:t>Surface </a:t>
            </a:r>
            <a:r>
              <a:rPr dirty="0"/>
              <a:t>Removal?</a:t>
            </a:r>
            <a:r>
              <a:rPr spc="-95" dirty="0"/>
              <a:t> </a:t>
            </a:r>
            <a:r>
              <a:rPr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5005" y="2255773"/>
            <a:ext cx="7316470" cy="266827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37820" marR="77470" indent="-325120">
              <a:lnSpc>
                <a:spcPct val="94100"/>
              </a:lnSpc>
              <a:spcBef>
                <a:spcPts val="295"/>
              </a:spcBef>
              <a:buFont typeface="Times New Roman"/>
              <a:buChar char="•"/>
              <a:tabLst>
                <a:tab pos="337185" algn="l"/>
                <a:tab pos="337820" algn="l"/>
              </a:tabLst>
            </a:pPr>
            <a:r>
              <a:rPr sz="2800" spc="-75" dirty="0">
                <a:latin typeface="Verdana"/>
                <a:cs typeface="Verdana"/>
              </a:rPr>
              <a:t>We </a:t>
            </a:r>
            <a:r>
              <a:rPr sz="2800" dirty="0">
                <a:latin typeface="Verdana"/>
                <a:cs typeface="Verdana"/>
              </a:rPr>
              <a:t>don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Verdana"/>
                <a:cs typeface="Verdana"/>
              </a:rPr>
              <a:t>t </a:t>
            </a:r>
            <a:r>
              <a:rPr sz="2800" spc="-5" dirty="0">
                <a:latin typeface="Verdana"/>
                <a:cs typeface="Verdana"/>
              </a:rPr>
              <a:t>want to waste computational  </a:t>
            </a:r>
            <a:r>
              <a:rPr sz="2800" dirty="0">
                <a:latin typeface="Verdana"/>
                <a:cs typeface="Verdana"/>
              </a:rPr>
              <a:t>resources rendering </a:t>
            </a:r>
            <a:r>
              <a:rPr sz="2800" spc="-5" dirty="0">
                <a:latin typeface="Verdana"/>
                <a:cs typeface="Verdana"/>
              </a:rPr>
              <a:t>primitives </a:t>
            </a:r>
            <a:r>
              <a:rPr sz="2800" dirty="0">
                <a:latin typeface="Verdana"/>
                <a:cs typeface="Verdana"/>
              </a:rPr>
              <a:t>which  don</a:t>
            </a:r>
            <a:r>
              <a:rPr sz="2800" dirty="0">
                <a:latin typeface="Times New Roman"/>
                <a:cs typeface="Times New Roman"/>
              </a:rPr>
              <a:t>’</a:t>
            </a:r>
            <a:r>
              <a:rPr sz="2800" dirty="0">
                <a:latin typeface="Verdana"/>
                <a:cs typeface="Verdana"/>
              </a:rPr>
              <a:t>t </a:t>
            </a:r>
            <a:r>
              <a:rPr sz="2800" spc="-5" dirty="0">
                <a:latin typeface="Verdana"/>
                <a:cs typeface="Verdana"/>
              </a:rPr>
              <a:t>contribute to the </a:t>
            </a:r>
            <a:r>
              <a:rPr sz="2800" dirty="0">
                <a:latin typeface="Verdana"/>
                <a:cs typeface="Verdana"/>
              </a:rPr>
              <a:t>final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image</a:t>
            </a:r>
            <a:endParaRPr sz="2800">
              <a:latin typeface="Verdana"/>
              <a:cs typeface="Verdana"/>
            </a:endParaRPr>
          </a:p>
          <a:p>
            <a:pPr marL="1082040" marR="5080" lvl="1" indent="-325755">
              <a:lnSpc>
                <a:spcPts val="3160"/>
              </a:lnSpc>
              <a:spcBef>
                <a:spcPts val="935"/>
              </a:spcBef>
              <a:buFont typeface="Times New Roman"/>
              <a:buChar char="•"/>
              <a:tabLst>
                <a:tab pos="1082040" algn="l"/>
                <a:tab pos="1082675" algn="l"/>
              </a:tabLst>
            </a:pPr>
            <a:r>
              <a:rPr sz="2800" spc="-10" dirty="0">
                <a:latin typeface="Verdana"/>
                <a:cs typeface="Verdana"/>
              </a:rPr>
              <a:t>Drawing </a:t>
            </a:r>
            <a:r>
              <a:rPr sz="2800" spc="-5" dirty="0">
                <a:latin typeface="Verdana"/>
                <a:cs typeface="Verdana"/>
              </a:rPr>
              <a:t>polygonal faces </a:t>
            </a:r>
            <a:r>
              <a:rPr sz="2800" dirty="0">
                <a:latin typeface="Verdana"/>
                <a:cs typeface="Verdana"/>
              </a:rPr>
              <a:t>on </a:t>
            </a:r>
            <a:r>
              <a:rPr sz="2800" spc="-5" dirty="0">
                <a:latin typeface="Verdana"/>
                <a:cs typeface="Verdana"/>
              </a:rPr>
              <a:t>screen  consumes CPU cycles</a:t>
            </a:r>
            <a:endParaRPr sz="2800">
              <a:latin typeface="Verdana"/>
              <a:cs typeface="Verdana"/>
            </a:endParaRPr>
          </a:p>
          <a:p>
            <a:pPr marL="1082040" lvl="1" indent="-325755">
              <a:lnSpc>
                <a:spcPct val="100000"/>
              </a:lnSpc>
              <a:spcBef>
                <a:spcPts val="509"/>
              </a:spcBef>
              <a:buFont typeface="Times New Roman"/>
              <a:buChar char="•"/>
              <a:tabLst>
                <a:tab pos="1082040" algn="l"/>
                <a:tab pos="1082675" algn="l"/>
              </a:tabLst>
            </a:pPr>
            <a:r>
              <a:rPr sz="2800" spc="-5" dirty="0">
                <a:latin typeface="Verdana"/>
                <a:cs typeface="Verdana"/>
              </a:rPr>
              <a:t>e.g.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Illumination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02" y="716308"/>
            <a:ext cx="806066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206625"/>
            <a:ext cx="6856095" cy="16922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7820" marR="111125" indent="-325120">
              <a:lnSpc>
                <a:spcPts val="3020"/>
              </a:lnSpc>
              <a:spcBef>
                <a:spcPts val="48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Times New Roman"/>
                <a:cs typeface="Times New Roman"/>
              </a:rPr>
              <a:t>Draw surfaces </a:t>
            </a:r>
            <a:r>
              <a:rPr sz="2800" dirty="0">
                <a:latin typeface="Times New Roman"/>
                <a:cs typeface="Times New Roman"/>
              </a:rPr>
              <a:t>in back to </a:t>
            </a:r>
            <a:r>
              <a:rPr sz="2800" spc="-5" dirty="0">
                <a:latin typeface="Times New Roman"/>
                <a:cs typeface="Times New Roman"/>
              </a:rPr>
              <a:t>front </a:t>
            </a:r>
            <a:r>
              <a:rPr sz="2800" dirty="0">
                <a:latin typeface="Times New Roman"/>
                <a:cs typeface="Times New Roman"/>
              </a:rPr>
              <a:t>order – nearer  polygons “paint” over </a:t>
            </a:r>
            <a:r>
              <a:rPr sz="2800" spc="-5" dirty="0">
                <a:latin typeface="Times New Roman"/>
                <a:cs typeface="Times New Roman"/>
              </a:rPr>
              <a:t>farther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ones.</a:t>
            </a:r>
            <a:endParaRPr sz="280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3020"/>
              </a:lnSpc>
              <a:spcBef>
                <a:spcPts val="71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Need to </a:t>
            </a:r>
            <a:r>
              <a:rPr sz="2800" spc="-5" dirty="0">
                <a:latin typeface="Times New Roman"/>
                <a:cs typeface="Times New Roman"/>
              </a:rPr>
              <a:t>decide </a:t>
            </a:r>
            <a:r>
              <a:rPr sz="2800" dirty="0">
                <a:latin typeface="Times New Roman"/>
                <a:cs typeface="Times New Roman"/>
              </a:rPr>
              <a:t>the order to draw – </a:t>
            </a:r>
            <a:r>
              <a:rPr sz="2800" spc="-5" dirty="0">
                <a:latin typeface="Times New Roman"/>
                <a:cs typeface="Times New Roman"/>
              </a:rPr>
              <a:t>far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objects  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4375" y="4219575"/>
            <a:ext cx="7562850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402" y="668091"/>
            <a:ext cx="413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0245"/>
            <a:ext cx="3633470" cy="169545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7820" marR="730885" indent="-325120">
              <a:lnSpc>
                <a:spcPts val="3040"/>
              </a:lnSpc>
              <a:spcBef>
                <a:spcPts val="46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5" dirty="0">
                <a:latin typeface="Times New Roman"/>
                <a:cs typeface="Times New Roman"/>
              </a:rPr>
              <a:t>Key issue is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order  </a:t>
            </a:r>
            <a:r>
              <a:rPr sz="2800" spc="-5" dirty="0">
                <a:latin typeface="Times New Roman"/>
                <a:cs typeface="Times New Roman"/>
              </a:rPr>
              <a:t>determination.</a:t>
            </a:r>
            <a:endParaRPr sz="2800" dirty="0">
              <a:latin typeface="Times New Roman"/>
              <a:cs typeface="Times New Roman"/>
            </a:endParaRPr>
          </a:p>
          <a:p>
            <a:pPr marL="337820" marR="5080" indent="-325120">
              <a:lnSpc>
                <a:spcPts val="3020"/>
              </a:lnSpc>
              <a:spcBef>
                <a:spcPts val="700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spc="-15" dirty="0">
                <a:latin typeface="Times New Roman"/>
                <a:cs typeface="Times New Roman"/>
              </a:rPr>
              <a:t>Doesn’t </a:t>
            </a:r>
            <a:r>
              <a:rPr sz="2800" dirty="0">
                <a:latin typeface="Times New Roman"/>
                <a:cs typeface="Times New Roman"/>
              </a:rPr>
              <a:t>always </a:t>
            </a:r>
            <a:r>
              <a:rPr sz="2800" spc="-5" dirty="0">
                <a:latin typeface="Times New Roman"/>
                <a:cs typeface="Times New Roman"/>
              </a:rPr>
              <a:t>work </a:t>
            </a:r>
            <a:r>
              <a:rPr sz="2800" dirty="0">
                <a:latin typeface="Times New Roman"/>
                <a:cs typeface="Times New Roman"/>
              </a:rPr>
              <a:t>–  </a:t>
            </a:r>
            <a:r>
              <a:rPr sz="2800" spc="-5" dirty="0">
                <a:latin typeface="Times New Roman"/>
                <a:cs typeface="Times New Roman"/>
              </a:rPr>
              <a:t>see </a:t>
            </a:r>
            <a:r>
              <a:rPr sz="2800" spc="-10" dirty="0">
                <a:latin typeface="Times New Roman"/>
                <a:cs typeface="Times New Roman"/>
              </a:rPr>
              <a:t>image </a:t>
            </a:r>
            <a:r>
              <a:rPr sz="2800" dirty="0">
                <a:latin typeface="Times New Roman"/>
                <a:cs typeface="Times New Roman"/>
              </a:rPr>
              <a:t>at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right.</a:t>
            </a:r>
          </a:p>
        </p:txBody>
      </p:sp>
      <p:sp>
        <p:nvSpPr>
          <p:cNvPr id="4" name="object 4"/>
          <p:cNvSpPr/>
          <p:nvPr/>
        </p:nvSpPr>
        <p:spPr>
          <a:xfrm>
            <a:off x="4884868" y="2557150"/>
            <a:ext cx="3743433" cy="3020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168" y="653342"/>
            <a:ext cx="41395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Painters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60245"/>
            <a:ext cx="3555365" cy="24625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37820" marR="447040" indent="-325120">
              <a:lnSpc>
                <a:spcPts val="3040"/>
              </a:lnSpc>
              <a:spcBef>
                <a:spcPts val="46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Another situation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  does not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work</a:t>
            </a:r>
            <a:endParaRPr sz="2800">
              <a:latin typeface="Times New Roman"/>
              <a:cs typeface="Times New Roman"/>
            </a:endParaRPr>
          </a:p>
          <a:p>
            <a:pPr marL="337820" marR="5080" indent="-325120">
              <a:lnSpc>
                <a:spcPct val="89900"/>
              </a:lnSpc>
              <a:spcBef>
                <a:spcPts val="655"/>
              </a:spcBef>
              <a:buChar char="•"/>
              <a:tabLst>
                <a:tab pos="337185" algn="l"/>
                <a:tab pos="337820" algn="l"/>
              </a:tabLst>
            </a:pPr>
            <a:r>
              <a:rPr sz="2800" dirty="0">
                <a:latin typeface="Times New Roman"/>
                <a:cs typeface="Times New Roman"/>
              </a:rPr>
              <a:t>In both </a:t>
            </a:r>
            <a:r>
              <a:rPr sz="2800" spc="-10" dirty="0">
                <a:latin typeface="Times New Roman"/>
                <a:cs typeface="Times New Roman"/>
              </a:rPr>
              <a:t>cases, </a:t>
            </a:r>
            <a:r>
              <a:rPr sz="2800" spc="-5" dirty="0">
                <a:latin typeface="Times New Roman"/>
                <a:cs typeface="Times New Roman"/>
              </a:rPr>
              <a:t>we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 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10" dirty="0">
                <a:latin typeface="Times New Roman"/>
                <a:cs typeface="Times New Roman"/>
              </a:rPr>
              <a:t>segment </a:t>
            </a:r>
            <a:r>
              <a:rPr sz="2800" dirty="0">
                <a:latin typeface="Times New Roman"/>
                <a:cs typeface="Times New Roman"/>
              </a:rPr>
              <a:t>the  triangles and </a:t>
            </a:r>
            <a:r>
              <a:rPr sz="2800" spc="-15" dirty="0">
                <a:latin typeface="Times New Roman"/>
                <a:cs typeface="Times New Roman"/>
              </a:rPr>
              <a:t>make  </a:t>
            </a:r>
            <a:r>
              <a:rPr sz="2800" dirty="0">
                <a:latin typeface="Times New Roman"/>
                <a:cs typeface="Times New Roman"/>
              </a:rPr>
              <a:t>them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sortable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2167" y="2550893"/>
            <a:ext cx="3761541" cy="3034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724" y="827034"/>
            <a:ext cx="290042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52625"/>
            <a:ext cx="6630034" cy="26352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69900" marR="5080" indent="-457834">
              <a:lnSpc>
                <a:spcPts val="2960"/>
              </a:lnSpc>
              <a:spcBef>
                <a:spcPts val="53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An image-based </a:t>
            </a:r>
            <a:r>
              <a:rPr sz="2800" spc="-10" dirty="0">
                <a:latin typeface="Times New Roman"/>
                <a:cs typeface="Times New Roman"/>
              </a:rPr>
              <a:t>method </a:t>
            </a:r>
            <a:r>
              <a:rPr sz="2800" dirty="0">
                <a:latin typeface="Times New Roman"/>
                <a:cs typeface="Times New Roman"/>
              </a:rPr>
              <a:t>applied during the  </a:t>
            </a:r>
            <a:r>
              <a:rPr sz="2800" spc="-5" dirty="0">
                <a:latin typeface="Times New Roman"/>
                <a:cs typeface="Times New Roman"/>
              </a:rPr>
              <a:t>rasterization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stage</a:t>
            </a:r>
            <a:endParaRPr sz="2800">
              <a:latin typeface="Times New Roman"/>
              <a:cs typeface="Times New Roman"/>
            </a:endParaRPr>
          </a:p>
          <a:p>
            <a:pPr marL="469900" marR="149860" indent="-457834">
              <a:lnSpc>
                <a:spcPts val="2960"/>
              </a:lnSpc>
              <a:spcBef>
                <a:spcPts val="80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A standard </a:t>
            </a:r>
            <a:r>
              <a:rPr sz="2800" dirty="0">
                <a:latin typeface="Times New Roman"/>
                <a:cs typeface="Times New Roman"/>
              </a:rPr>
              <a:t>approach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most  </a:t>
            </a:r>
            <a:r>
              <a:rPr sz="2800" dirty="0">
                <a:latin typeface="Times New Roman"/>
                <a:cs typeface="Times New Roman"/>
              </a:rPr>
              <a:t>graphics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libraries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Easy </a:t>
            </a:r>
            <a:r>
              <a:rPr sz="2800" dirty="0">
                <a:latin typeface="Times New Roman"/>
                <a:cs typeface="Times New Roman"/>
              </a:rPr>
              <a:t>to be </a:t>
            </a:r>
            <a:r>
              <a:rPr sz="2800" spc="-10" dirty="0">
                <a:latin typeface="Times New Roman"/>
                <a:cs typeface="Times New Roman"/>
              </a:rPr>
              <a:t>implemented </a:t>
            </a:r>
            <a:r>
              <a:rPr sz="2800" dirty="0">
                <a:latin typeface="Times New Roman"/>
                <a:cs typeface="Times New Roman"/>
              </a:rPr>
              <a:t>on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hardware</a:t>
            </a:r>
            <a:endParaRPr sz="2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5" dirty="0">
                <a:latin typeface="Times New Roman"/>
                <a:cs typeface="Times New Roman"/>
              </a:rPr>
              <a:t>By </a:t>
            </a:r>
            <a:r>
              <a:rPr sz="2800" spc="-30" dirty="0">
                <a:latin typeface="Times New Roman"/>
                <a:cs typeface="Times New Roman"/>
              </a:rPr>
              <a:t>Wolfgang </a:t>
            </a:r>
            <a:r>
              <a:rPr sz="2800" spc="-5" dirty="0">
                <a:latin typeface="Times New Roman"/>
                <a:cs typeface="Times New Roman"/>
              </a:rPr>
              <a:t>Straßer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1974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6" y="774853"/>
            <a:ext cx="3650438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Z</a:t>
            </a:r>
            <a:r>
              <a:rPr sz="4000" spc="5" dirty="0"/>
              <a:t>-</a:t>
            </a:r>
            <a:r>
              <a:rPr sz="4000" dirty="0"/>
              <a:t>bu</a:t>
            </a:r>
            <a:r>
              <a:rPr sz="4000" spc="-100" dirty="0"/>
              <a:t>f</a:t>
            </a:r>
            <a:r>
              <a:rPr sz="4000" spc="-15" dirty="0"/>
              <a:t>f</a:t>
            </a:r>
            <a:r>
              <a:rPr sz="4000" dirty="0"/>
              <a:t>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901933"/>
            <a:ext cx="7487920" cy="39154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2800" spc="-10" dirty="0">
                <a:latin typeface="Times New Roman"/>
                <a:cs typeface="Times New Roman"/>
              </a:rPr>
              <a:t>Basic Z-buffer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idea:</a:t>
            </a:r>
            <a:endParaRPr sz="28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every </a:t>
            </a:r>
            <a:r>
              <a:rPr sz="2800" dirty="0">
                <a:latin typeface="Times New Roman"/>
                <a:cs typeface="Times New Roman"/>
              </a:rPr>
              <a:t>input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polygon</a:t>
            </a:r>
            <a:endParaRPr sz="2800">
              <a:latin typeface="Times New Roman"/>
              <a:cs typeface="Times New Roman"/>
            </a:endParaRPr>
          </a:p>
          <a:p>
            <a:pPr marL="756920" marR="1198880" indent="-287020" algn="just">
              <a:lnSpc>
                <a:spcPct val="88100"/>
              </a:lnSpc>
              <a:spcBef>
                <a:spcPts val="800"/>
              </a:spcBef>
              <a:buChar char="•"/>
              <a:tabLst>
                <a:tab pos="757555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dirty="0">
                <a:latin typeface="Times New Roman"/>
                <a:cs typeface="Times New Roman"/>
              </a:rPr>
              <a:t>every pixel in the polygon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interior,  </a:t>
            </a:r>
            <a:r>
              <a:rPr sz="2800" spc="-5" dirty="0">
                <a:latin typeface="Times New Roman"/>
                <a:cs typeface="Times New Roman"/>
              </a:rPr>
              <a:t>calculate </a:t>
            </a:r>
            <a:r>
              <a:rPr sz="2800" dirty="0">
                <a:latin typeface="Times New Roman"/>
                <a:cs typeface="Times New Roman"/>
              </a:rPr>
              <a:t>its corresponding z </a:t>
            </a:r>
            <a:r>
              <a:rPr sz="2800" spc="-5" dirty="0">
                <a:latin typeface="Times New Roman"/>
                <a:cs typeface="Times New Roman"/>
              </a:rPr>
              <a:t>value </a:t>
            </a:r>
            <a:r>
              <a:rPr sz="2800" dirty="0">
                <a:latin typeface="Times New Roman"/>
                <a:cs typeface="Times New Roman"/>
              </a:rPr>
              <a:t>(by  interpolation)</a:t>
            </a:r>
            <a:endParaRPr sz="2800">
              <a:latin typeface="Times New Roman"/>
              <a:cs typeface="Times New Roman"/>
            </a:endParaRPr>
          </a:p>
          <a:p>
            <a:pPr marL="756920" marR="5080" indent="-287020" algn="just">
              <a:lnSpc>
                <a:spcPts val="2960"/>
              </a:lnSpc>
              <a:spcBef>
                <a:spcPts val="815"/>
              </a:spcBef>
              <a:buChar char="•"/>
              <a:tabLst>
                <a:tab pos="757555" algn="l"/>
              </a:tabLst>
            </a:pPr>
            <a:r>
              <a:rPr sz="2800" spc="-10" dirty="0">
                <a:latin typeface="Times New Roman"/>
                <a:cs typeface="Times New Roman"/>
              </a:rPr>
              <a:t>Compare </a:t>
            </a:r>
            <a:r>
              <a:rPr sz="2800" dirty="0">
                <a:latin typeface="Times New Roman"/>
                <a:cs typeface="Times New Roman"/>
              </a:rPr>
              <a:t>the depth value with the </a:t>
            </a:r>
            <a:r>
              <a:rPr sz="2800" spc="-5" dirty="0">
                <a:latin typeface="Times New Roman"/>
                <a:cs typeface="Times New Roman"/>
              </a:rPr>
              <a:t>closest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value  </a:t>
            </a:r>
            <a:r>
              <a:rPr sz="2800" spc="-5" dirty="0">
                <a:latin typeface="Times New Roman"/>
                <a:cs typeface="Times New Roman"/>
              </a:rPr>
              <a:t>from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different </a:t>
            </a:r>
            <a:r>
              <a:rPr sz="2800" dirty="0">
                <a:latin typeface="Times New Roman"/>
                <a:cs typeface="Times New Roman"/>
              </a:rPr>
              <a:t>polygon </a:t>
            </a:r>
            <a:r>
              <a:rPr sz="2800" spc="-10" dirty="0">
                <a:latin typeface="Times New Roman"/>
                <a:cs typeface="Times New Roman"/>
              </a:rPr>
              <a:t>(largest </a:t>
            </a:r>
            <a:r>
              <a:rPr sz="2800" dirty="0">
                <a:latin typeface="Times New Roman"/>
                <a:cs typeface="Times New Roman"/>
              </a:rPr>
              <a:t>z)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far</a:t>
            </a:r>
            <a:endParaRPr sz="2800">
              <a:latin typeface="Times New Roman"/>
              <a:cs typeface="Times New Roman"/>
            </a:endParaRPr>
          </a:p>
          <a:p>
            <a:pPr marL="756920" marR="137795" indent="-287020" algn="just">
              <a:lnSpc>
                <a:spcPts val="2960"/>
              </a:lnSpc>
              <a:spcBef>
                <a:spcPts val="800"/>
              </a:spcBef>
              <a:buChar char="•"/>
              <a:tabLst>
                <a:tab pos="757555" algn="l"/>
              </a:tabLst>
            </a:pPr>
            <a:r>
              <a:rPr sz="2800" dirty="0">
                <a:latin typeface="Times New Roman"/>
                <a:cs typeface="Times New Roman"/>
              </a:rPr>
              <a:t>Paint the pixel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the color of the polygon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  it </a:t>
            </a:r>
            <a:r>
              <a:rPr sz="2800" spc="-5" dirty="0">
                <a:latin typeface="Times New Roman"/>
                <a:cs typeface="Times New Roman"/>
              </a:rPr>
              <a:t>is closer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377</TotalTime>
  <Words>1042</Words>
  <Application>Microsoft Office PowerPoint</Application>
  <PresentationFormat>On-screen Show (4:3)</PresentationFormat>
  <Paragraphs>197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Times New Roman</vt:lpstr>
      <vt:lpstr>Verdana</vt:lpstr>
      <vt:lpstr>Wingdings</vt:lpstr>
      <vt:lpstr>Spectrum</vt:lpstr>
      <vt:lpstr>Hidden Surface Removal</vt:lpstr>
      <vt:lpstr>Lecture Outline</vt:lpstr>
      <vt:lpstr>Why Hidden Surface Removal?</vt:lpstr>
      <vt:lpstr>Why Hidden Surface Removal? (2)</vt:lpstr>
      <vt:lpstr>Painters algorithm</vt:lpstr>
      <vt:lpstr>Painters algorithm</vt:lpstr>
      <vt:lpstr>Painters algorithm</vt:lpstr>
      <vt:lpstr>Z-buffer</vt:lpstr>
      <vt:lpstr>Z-buffer</vt:lpstr>
      <vt:lpstr>Z-buffer</vt:lpstr>
      <vt:lpstr>Z-buffer</vt:lpstr>
      <vt:lpstr>Z-buffer</vt:lpstr>
      <vt:lpstr>Z-buffer</vt:lpstr>
      <vt:lpstr>Why is Z-buffering so popular ?</vt:lpstr>
      <vt:lpstr>Z-buffer performance</vt:lpstr>
      <vt:lpstr>Z-buffer performance</vt:lpstr>
      <vt:lpstr>BSP (Binary Space Partitioning) Tree</vt:lpstr>
      <vt:lpstr>BSP (Binary Space Partitioning) Tree</vt:lpstr>
      <vt:lpstr>BSP Tree</vt:lpstr>
      <vt:lpstr>BSP Tree</vt:lpstr>
      <vt:lpstr>BSP Tree</vt:lpstr>
      <vt:lpstr>Displaying a BSP tree</vt:lpstr>
      <vt:lpstr>Displaying a BSP tree :  Back to Front</vt:lpstr>
      <vt:lpstr>Displaying a BSP tree :  Front to Back</vt:lpstr>
      <vt:lpstr>Summary</vt:lpstr>
      <vt:lpstr>References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Dipta Justin Gomes</cp:lastModifiedBy>
  <cp:revision>35</cp:revision>
  <dcterms:created xsi:type="dcterms:W3CDTF">2018-12-10T17:20:29Z</dcterms:created>
  <dcterms:modified xsi:type="dcterms:W3CDTF">2024-03-21T09:21:35Z</dcterms:modified>
</cp:coreProperties>
</file>