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6" r:id="rId2"/>
    <p:sldId id="257" r:id="rId3"/>
    <p:sldId id="258" r:id="rId4"/>
    <p:sldId id="287" r:id="rId5"/>
    <p:sldId id="271" r:id="rId6"/>
    <p:sldId id="274" r:id="rId7"/>
    <p:sldId id="276" r:id="rId8"/>
    <p:sldId id="275" r:id="rId9"/>
    <p:sldId id="292" r:id="rId10"/>
    <p:sldId id="272" r:id="rId11"/>
    <p:sldId id="277" r:id="rId12"/>
    <p:sldId id="278" r:id="rId13"/>
    <p:sldId id="259" r:id="rId14"/>
    <p:sldId id="282" r:id="rId15"/>
    <p:sldId id="260" r:id="rId16"/>
    <p:sldId id="261" r:id="rId17"/>
    <p:sldId id="262" r:id="rId18"/>
    <p:sldId id="263" r:id="rId19"/>
    <p:sldId id="291" r:id="rId20"/>
    <p:sldId id="264" r:id="rId21"/>
    <p:sldId id="265" r:id="rId22"/>
    <p:sldId id="266" r:id="rId23"/>
    <p:sldId id="267" r:id="rId24"/>
    <p:sldId id="321" r:id="rId25"/>
    <p:sldId id="322" r:id="rId26"/>
    <p:sldId id="320" r:id="rId27"/>
    <p:sldId id="268" r:id="rId28"/>
    <p:sldId id="270" r:id="rId29"/>
    <p:sldId id="285" r:id="rId30"/>
    <p:sldId id="279" r:id="rId31"/>
    <p:sldId id="281" r:id="rId32"/>
    <p:sldId id="280" r:id="rId33"/>
    <p:sldId id="288" r:id="rId34"/>
    <p:sldId id="289" r:id="rId35"/>
    <p:sldId id="290" r:id="rId36"/>
    <p:sldId id="286" r:id="rId37"/>
    <p:sldId id="283" r:id="rId38"/>
    <p:sldId id="293" r:id="rId39"/>
    <p:sldId id="294" r:id="rId40"/>
    <p:sldId id="323" r:id="rId41"/>
    <p:sldId id="295" r:id="rId42"/>
    <p:sldId id="324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27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25" r:id="rId61"/>
    <p:sldId id="326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ta Justin Gomes" userId="80a30147-8bc2-457a-9f88-f3a4049296b4" providerId="ADAL" clId="{94C2968B-5331-4D27-9143-427E1B75F9E8}"/>
    <pc:docChg chg="modSld">
      <pc:chgData name="Dipta Justin Gomes" userId="80a30147-8bc2-457a-9f88-f3a4049296b4" providerId="ADAL" clId="{94C2968B-5331-4D27-9143-427E1B75F9E8}" dt="2024-03-21T09:10:30.593" v="1" actId="6549"/>
      <pc:docMkLst>
        <pc:docMk/>
      </pc:docMkLst>
      <pc:sldChg chg="modSp mod">
        <pc:chgData name="Dipta Justin Gomes" userId="80a30147-8bc2-457a-9f88-f3a4049296b4" providerId="ADAL" clId="{94C2968B-5331-4D27-9143-427E1B75F9E8}" dt="2024-03-21T09:10:30.593" v="1" actId="6549"/>
        <pc:sldMkLst>
          <pc:docMk/>
          <pc:sldMk cId="0" sldId="256"/>
        </pc:sldMkLst>
        <pc:spChg chg="mod">
          <ac:chgData name="Dipta Justin Gomes" userId="80a30147-8bc2-457a-9f88-f3a4049296b4" providerId="ADAL" clId="{94C2968B-5331-4D27-9143-427E1B75F9E8}" dt="2024-03-21T09:10:30.593" v="1" actId="6549"/>
          <ac:spMkLst>
            <pc:docMk/>
            <pc:sldMk cId="0" sldId="256"/>
            <ac:spMk id="3" creationId="{00000000-0000-0000-0000-000000000000}"/>
          </ac:spMkLst>
        </pc:spChg>
        <pc:spChg chg="mod">
          <ac:chgData name="Dipta Justin Gomes" userId="80a30147-8bc2-457a-9f88-f3a4049296b4" providerId="ADAL" clId="{94C2968B-5331-4D27-9143-427E1B75F9E8}" dt="2024-03-21T09:10:27.646" v="0" actId="6549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8E39E-D1F2-4080-B189-F1C30D2CCF12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6AF30-E5C0-4658-9396-A31A2385D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5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7B34-6118-4F20-90C6-5C021B98E584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2DBF2-86AF-4306-AC12-F1350BB54F0D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EF796-47B1-49CB-8441-17697C36BA71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6B80-37B5-41FB-B15D-20CC17EC84DB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B3254-3B55-4307-8F61-D5DEC514EAE8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F2FF-82A4-484D-B2CD-C57453092060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57B2-ADD3-466D-B3F6-90167EC7AB8B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8B528-A8C2-4036-8433-9F8A19B36E38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213C-69D3-4D17-99DD-5C1B540387F4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2948-2FC2-482E-89CD-A1DD60D2F4AC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4669-D12D-4374-BC3C-AC888B41AB30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2BF174-311F-41D7-87B8-05E2D9A6F552}" type="datetime1">
              <a:rPr lang="en-US" smtClean="0"/>
              <a:pPr/>
              <a:t>3/21/2024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F9C33F-A135-4F95-BEAF-380B8F311A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438400"/>
            <a:ext cx="6327648" cy="533400"/>
          </a:xfrm>
        </p:spPr>
        <p:txBody>
          <a:bodyPr>
            <a:noAutofit/>
          </a:bodyPr>
          <a:lstStyle/>
          <a:p>
            <a:r>
              <a:rPr lang="en-US" sz="4800" dirty="0"/>
              <a:t>Texture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2304" y="1828800"/>
            <a:ext cx="5873496" cy="533400"/>
          </a:xfrm>
        </p:spPr>
        <p:txBody>
          <a:bodyPr>
            <a:normAutofit/>
          </a:bodyPr>
          <a:lstStyle/>
          <a:p>
            <a:endParaRPr lang="en-US" sz="2400" dirty="0">
              <a:latin typeface="Cambria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03704" y="3352800"/>
            <a:ext cx="5873496" cy="5334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(-1, -1,0)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62800" y="1200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(1, 1,0)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162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(1, -1,0)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(-1, 1,0)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9718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676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1981200" y="52578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(0, 0)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57400" y="16002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(0, 3)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34000" y="3429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(0,0,0)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086497" y="49907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047603" y="3657997"/>
            <a:ext cx="10675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086497" y="22475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Example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What is Texture Mapping  in OpenGL?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(-1, -1,0)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62800" y="1200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(1, 1,0)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162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(1, -1,0)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(-1, 1,0)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9718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676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1981200" y="52578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(0, 0)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57400" y="16002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(0, 3)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34000" y="3429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(0,0,0)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086497" y="49907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047603" y="3657997"/>
            <a:ext cx="10675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086497" y="22475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Rectangle 44"/>
          <p:cNvSpPr/>
          <p:nvPr/>
        </p:nvSpPr>
        <p:spPr>
          <a:xfrm>
            <a:off x="7772400" y="4953000"/>
            <a:ext cx="10668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(3, 0)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What is Texture Mapping  in OpenGL?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(-1, -1,0)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62800" y="1200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(1, 1,0)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162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(1, -1,0)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(-1, 1,0)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9718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676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1981200" y="52578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(0, 0)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57400" y="16002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(0, 3)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086497" y="49907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3047603" y="3657997"/>
            <a:ext cx="10675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>
            <a:off x="3086497" y="2247503"/>
            <a:ext cx="991394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Rectangle 44"/>
          <p:cNvSpPr/>
          <p:nvPr/>
        </p:nvSpPr>
        <p:spPr>
          <a:xfrm>
            <a:off x="7772400" y="4953000"/>
            <a:ext cx="10668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(3, 0)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858000" y="838200"/>
            <a:ext cx="12954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(3, 3)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9718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1676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9718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6764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Steps In Texture Mapping.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200" y="1600200"/>
            <a:ext cx="8001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Cambria" pitchFamily="18" charset="0"/>
              </a:rPr>
              <a:t>Step 1 :</a:t>
            </a:r>
            <a:r>
              <a:rPr lang="en-US" sz="2200" dirty="0">
                <a:latin typeface="Cambria" pitchFamily="18" charset="0"/>
              </a:rPr>
              <a:t> a) Loading Image </a:t>
            </a:r>
          </a:p>
          <a:p>
            <a:r>
              <a:rPr lang="en-US" sz="2200" dirty="0">
                <a:latin typeface="Cambria" pitchFamily="18" charset="0"/>
              </a:rPr>
              <a:t>	 b) Image </a:t>
            </a:r>
            <a:r>
              <a:rPr lang="en-US" sz="2200" dirty="0">
                <a:latin typeface="Cambria" pitchFamily="18" charset="0"/>
                <a:sym typeface="Wingdings" pitchFamily="2" charset="2"/>
              </a:rPr>
              <a:t></a:t>
            </a:r>
            <a:r>
              <a:rPr lang="en-US" sz="2200" dirty="0">
                <a:latin typeface="Cambria" pitchFamily="18" charset="0"/>
              </a:rPr>
              <a:t> OpenGL Texture </a:t>
            </a:r>
            <a:r>
              <a:rPr lang="en-US" sz="2200" i="1" dirty="0">
                <a:latin typeface="Cambria" pitchFamily="18" charset="0"/>
              </a:rPr>
              <a:t>(To make the image ready 					for wrapping an object)</a:t>
            </a:r>
          </a:p>
          <a:p>
            <a:endParaRPr lang="en-US" sz="2200" i="1" dirty="0">
              <a:latin typeface="Cambria" pitchFamily="18" charset="0"/>
            </a:endParaRPr>
          </a:p>
          <a:p>
            <a:r>
              <a:rPr lang="en-US" sz="2200" b="1" dirty="0">
                <a:latin typeface="Cambria" pitchFamily="18" charset="0"/>
              </a:rPr>
              <a:t>Step 2:  </a:t>
            </a:r>
            <a:r>
              <a:rPr lang="en-US" sz="2200" dirty="0">
                <a:latin typeface="Cambria" pitchFamily="18" charset="0"/>
              </a:rPr>
              <a:t>Mapping that ready texture on the object </a:t>
            </a:r>
            <a:r>
              <a:rPr lang="en-US" sz="2200" i="1" dirty="0">
                <a:latin typeface="Cambria" pitchFamily="18" charset="0"/>
              </a:rPr>
              <a:t>(Wrapping)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CODE !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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6386" name="Picture 2" descr="http://4.bp.blogspot.com/-rSb2d-YBO4I/T6e_Czb2JhI/AAAAAAAAG8s/bbcb4g9CraM/s400/confused-cartoon-fac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1828800" cy="1705450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2438400" y="1295400"/>
            <a:ext cx="3733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mbria" pitchFamily="18" charset="0"/>
              </a:rPr>
              <a:t>CODES ! CODES!! CODES !!! </a:t>
            </a:r>
          </a:p>
          <a:p>
            <a:r>
              <a:rPr lang="en-US" sz="2200" dirty="0">
                <a:latin typeface="Cambria" pitchFamily="18" charset="0"/>
              </a:rPr>
              <a:t>Exhausted?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Why So Serious ???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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1295400"/>
            <a:ext cx="297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ambria" pitchFamily="18" charset="0"/>
              </a:rPr>
              <a:t>We don't have to know </a:t>
            </a:r>
            <a:r>
              <a:rPr lang="en-US" sz="2400" b="1" dirty="0">
                <a:latin typeface="Cambria" pitchFamily="18" charset="0"/>
              </a:rPr>
              <a:t>how</a:t>
            </a:r>
            <a:r>
              <a:rPr lang="en-US" sz="2400" dirty="0">
                <a:latin typeface="Cambria" pitchFamily="18" charset="0"/>
              </a:rPr>
              <a:t> it works; all we have to know is </a:t>
            </a:r>
            <a:r>
              <a:rPr lang="en-US" sz="2400" b="1" dirty="0">
                <a:latin typeface="Cambria" pitchFamily="18" charset="0"/>
              </a:rPr>
              <a:t>what</a:t>
            </a:r>
            <a:r>
              <a:rPr lang="en-US" sz="2400" dirty="0">
                <a:latin typeface="Cambria" pitchFamily="18" charset="0"/>
              </a:rPr>
              <a:t> it does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2" descr="http://t0.gstatic.com/images?q=tbn:ANd9GcRlo2YQWnsGkyoA3mbltWKc4H2LCuOigwJ91JgCo8YtZx3HGEgd"/>
          <p:cNvPicPr>
            <a:picLocks noChangeAspect="1" noChangeArrowheads="1"/>
          </p:cNvPicPr>
          <p:nvPr/>
        </p:nvPicPr>
        <p:blipFill>
          <a:blip r:embed="rId2">
            <a:lum bright="24000"/>
          </a:blip>
          <a:srcRect/>
          <a:stretch>
            <a:fillRect/>
          </a:stretch>
        </p:blipFill>
        <p:spPr bwMode="auto">
          <a:xfrm>
            <a:off x="4648200" y="3381248"/>
            <a:ext cx="4495800" cy="34767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Lets Know - What It Does !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43000"/>
            <a:ext cx="6477000" cy="180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352800"/>
            <a:ext cx="2971800" cy="3143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Step 1 : Image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 OpenGL Texture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89949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1066800"/>
            <a:ext cx="151004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>
            <a:endCxn id="19459" idx="1"/>
          </p:cNvCxnSpPr>
          <p:nvPr/>
        </p:nvCxnSpPr>
        <p:spPr>
          <a:xfrm flipV="1">
            <a:off x="5791200" y="1866900"/>
            <a:ext cx="1219200" cy="8763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57600" y="2743200"/>
            <a:ext cx="24384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810000"/>
            <a:ext cx="2209800" cy="2720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89949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Step 1 : Image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 OpenGL Texture</a:t>
            </a:r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8600" y="3810000"/>
            <a:ext cx="4191000" cy="2605606"/>
            <a:chOff x="2743200" y="3657600"/>
            <a:chExt cx="4671534" cy="2986606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3200" y="4114800"/>
              <a:ext cx="4671534" cy="2529406"/>
            </a:xfrm>
            <a:prstGeom prst="rect">
              <a:avLst/>
            </a:prstGeom>
            <a:ln w="19050" cap="sq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4454486" y="3657600"/>
              <a:ext cx="1941004" cy="4586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u="sng" dirty="0" err="1">
                  <a:latin typeface="Cambria" pitchFamily="18" charset="0"/>
                </a:rPr>
                <a:t>imageloader.h</a:t>
              </a:r>
              <a:endParaRPr lang="en-US" sz="2000" u="sng" dirty="0">
                <a:latin typeface="Cambria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48803" y="3429000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Cambria" pitchFamily="18" charset="0"/>
              </a:rPr>
              <a:t>imageloader.cpp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2743200" y="3048000"/>
            <a:ext cx="4572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3200" y="2743200"/>
            <a:ext cx="9906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52800" y="4800600"/>
            <a:ext cx="1752600" cy="1219200"/>
          </a:xfrm>
          <a:prstGeom prst="rightArrow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itchFamily="18" charset="0"/>
              </a:rPr>
              <a:t>Detailed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810000"/>
            <a:ext cx="2209800" cy="27201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89949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Step 1 : Image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 OpenGL Texture</a:t>
            </a:r>
            <a:endParaRPr lang="en-US" sz="2400" b="1" dirty="0">
              <a:latin typeface="Cambria" pitchFamily="18" charset="0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228600" y="3810000"/>
            <a:ext cx="4191000" cy="2605606"/>
            <a:chOff x="2743200" y="3657600"/>
            <a:chExt cx="4671534" cy="2986606"/>
          </a:xfrm>
        </p:grpSpPr>
        <p:pic>
          <p:nvPicPr>
            <p:cNvPr id="2048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3200" y="4114800"/>
              <a:ext cx="4671534" cy="2529406"/>
            </a:xfrm>
            <a:prstGeom prst="rect">
              <a:avLst/>
            </a:prstGeom>
            <a:ln w="19050" cap="sq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4454486" y="3657600"/>
              <a:ext cx="1941004" cy="4586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u="sng" dirty="0" err="1">
                  <a:latin typeface="Cambria" pitchFamily="18" charset="0"/>
                </a:rPr>
                <a:t>imageloader.h</a:t>
              </a:r>
              <a:endParaRPr lang="en-US" sz="2000" u="sng" dirty="0">
                <a:latin typeface="Cambria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48803" y="3429000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Cambria" pitchFamily="18" charset="0"/>
              </a:rPr>
              <a:t>imageloader.cpp</a:t>
            </a:r>
          </a:p>
        </p:txBody>
      </p:sp>
      <p:sp>
        <p:nvSpPr>
          <p:cNvPr id="21" name="Down Arrow 20"/>
          <p:cNvSpPr/>
          <p:nvPr/>
        </p:nvSpPr>
        <p:spPr>
          <a:xfrm>
            <a:off x="2743200" y="3048000"/>
            <a:ext cx="4572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743200" y="2743200"/>
            <a:ext cx="9906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352800" y="4800600"/>
            <a:ext cx="1752600" cy="1219200"/>
          </a:xfrm>
          <a:prstGeom prst="rightArrow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" pitchFamily="18" charset="0"/>
              </a:rPr>
              <a:t>Detailed Codes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4545372"/>
            <a:ext cx="3029191" cy="17792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15000" y="990600"/>
            <a:ext cx="3129566" cy="11633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62400" y="1371600"/>
            <a:ext cx="419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mbria" pitchFamily="18" charset="0"/>
              </a:rPr>
              <a:t>Texture: </a:t>
            </a:r>
          </a:p>
          <a:p>
            <a:r>
              <a:rPr lang="en-US" sz="2400" dirty="0">
                <a:latin typeface="Cambria" pitchFamily="18" charset="0"/>
              </a:rPr>
              <a:t>The feel, appearance, or consistency of a surface or a substance.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What is Texture ?</a:t>
            </a:r>
          </a:p>
        </p:txBody>
      </p:sp>
      <p:pic>
        <p:nvPicPr>
          <p:cNvPr id="1026" name="Picture 2" descr="http://t0.gstatic.com/images?q=tbn:ANd9GcQ5IjerzCjgY0s6_APuAgyWJSZZZUmDsGT7hkvGQDPezGKALkFKa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2514600" cy="1676400"/>
          </a:xfrm>
          <a:prstGeom prst="rect">
            <a:avLst/>
          </a:prstGeom>
          <a:noFill/>
        </p:spPr>
      </p:pic>
      <p:pic>
        <p:nvPicPr>
          <p:cNvPr id="1028" name="Picture 4" descr="http://t1.gstatic.com/images?q=tbn:ANd9GcT_rBYcFYLlKPiWCDhlWs8J_smIgKKl1vGrt8pO1S4Oz5ivK6on2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657600"/>
            <a:ext cx="3276600" cy="245848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914400" y="4038600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i="1" dirty="0">
                <a:latin typeface="Cambria" pitchFamily="18" charset="0"/>
              </a:rPr>
              <a:t>…… The natural world is rich in texture: the surface of any visible object is textured at certain scale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89949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Step 1 : Image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 OpenGL Texture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572000"/>
            <a:ext cx="547254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16200000" flipH="1">
            <a:off x="2362200" y="3886200"/>
            <a:ext cx="1600200" cy="53340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842963"/>
            <a:ext cx="255408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5" name="Straight Arrow Connector 24"/>
          <p:cNvCxnSpPr/>
          <p:nvPr/>
        </p:nvCxnSpPr>
        <p:spPr>
          <a:xfrm rot="16200000" flipV="1">
            <a:off x="838200" y="3962400"/>
            <a:ext cx="1676400" cy="30480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438400" y="3048000"/>
            <a:ext cx="24384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89949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Step 1 : Image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 OpenGL Texture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038600"/>
            <a:ext cx="74676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0988" indent="-280988"/>
            <a:r>
              <a:rPr lang="en-US" sz="2000" b="1" dirty="0">
                <a:latin typeface="Cambria" pitchFamily="18" charset="0"/>
              </a:rPr>
              <a:t>What we have done here is actually -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 pitchFamily="18" charset="0"/>
              </a:rPr>
              <a:t>We load the image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 pitchFamily="18" charset="0"/>
              </a:rPr>
              <a:t>load the texture into OpenGL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mbria" pitchFamily="18" charset="0"/>
              </a:rPr>
              <a:t>then delete the Image object, since we don't need it any more.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2983468"/>
            <a:ext cx="32092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itchFamily="18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0" y="2678668"/>
            <a:ext cx="32092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itchFamily="18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90800" y="3276600"/>
            <a:ext cx="32092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itchFamily="18" charset="0"/>
              </a:rPr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05600" y="2943761"/>
            <a:ext cx="2057400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Now our Image is reading for wrapping an object! 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Step 2 :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>
              <a:latin typeface="Cambria" pitchFamily="18" charset="0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1"/>
            <a:ext cx="6858000" cy="190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533400" y="1676400"/>
            <a:ext cx="49530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Step 2 :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6629400" cy="286232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void </a:t>
            </a:r>
            <a:r>
              <a:rPr lang="en-US" sz="2000" b="1" dirty="0" err="1">
                <a:latin typeface="Cambria" pitchFamily="18" charset="0"/>
              </a:rPr>
              <a:t>drawScene</a:t>
            </a:r>
            <a:r>
              <a:rPr lang="en-US" sz="2000" b="1" dirty="0">
                <a:latin typeface="Cambria" pitchFamily="18" charset="0"/>
              </a:rPr>
              <a:t>()</a:t>
            </a:r>
          </a:p>
          <a:p>
            <a:r>
              <a:rPr lang="en-US" sz="2000" dirty="0">
                <a:latin typeface="Cambria" pitchFamily="18" charset="0"/>
              </a:rPr>
              <a:t>{</a:t>
            </a:r>
          </a:p>
          <a:p>
            <a:r>
              <a:rPr lang="en-US" sz="2000" dirty="0">
                <a:latin typeface="Cambria" pitchFamily="18" charset="0"/>
              </a:rPr>
              <a:t>…….</a:t>
            </a:r>
          </a:p>
          <a:p>
            <a:r>
              <a:rPr lang="en-US" sz="2000" dirty="0" err="1">
                <a:latin typeface="Cambria" pitchFamily="18" charset="0"/>
              </a:rPr>
              <a:t>glEnable</a:t>
            </a:r>
            <a:r>
              <a:rPr lang="en-US" sz="2000" dirty="0">
                <a:latin typeface="Cambria" pitchFamily="18" charset="0"/>
              </a:rPr>
              <a:t>(GL_TEXTURE_2D);</a:t>
            </a:r>
          </a:p>
          <a:p>
            <a:r>
              <a:rPr lang="en-US" sz="2000" dirty="0" err="1">
                <a:latin typeface="Cambria" pitchFamily="18" charset="0"/>
              </a:rPr>
              <a:t>glBindTexture</a:t>
            </a:r>
            <a:r>
              <a:rPr lang="en-US" sz="2000" dirty="0">
                <a:latin typeface="Cambria" pitchFamily="18" charset="0"/>
              </a:rPr>
              <a:t>(GL_TEXTURE_2D, _</a:t>
            </a:r>
            <a:r>
              <a:rPr lang="en-US" sz="2000" dirty="0" err="1">
                <a:latin typeface="Cambria" pitchFamily="18" charset="0"/>
              </a:rPr>
              <a:t>textureId</a:t>
            </a:r>
            <a:r>
              <a:rPr lang="en-US" sz="2000" dirty="0">
                <a:latin typeface="Cambria" pitchFamily="18" charset="0"/>
              </a:rPr>
              <a:t>);</a:t>
            </a:r>
          </a:p>
          <a:p>
            <a:r>
              <a:rPr lang="en-US" sz="2000" dirty="0">
                <a:latin typeface="Cambria" pitchFamily="18" charset="0"/>
              </a:rPr>
              <a:t>……</a:t>
            </a:r>
          </a:p>
          <a:p>
            <a:endParaRPr lang="en-US" sz="2000" dirty="0">
              <a:latin typeface="Cambria" pitchFamily="18" charset="0"/>
            </a:endParaRPr>
          </a:p>
          <a:p>
            <a:endParaRPr lang="en-US" sz="2000" dirty="0">
              <a:latin typeface="Cambria" pitchFamily="18" charset="0"/>
            </a:endParaRPr>
          </a:p>
          <a:p>
            <a:r>
              <a:rPr lang="en-US" sz="2000" dirty="0">
                <a:latin typeface="Cambria" pitchFamily="18" charset="0"/>
              </a:rPr>
              <a:t>}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Step 2 :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6629400" cy="286232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void </a:t>
            </a:r>
            <a:r>
              <a:rPr lang="en-US" sz="2000" b="1" dirty="0" err="1">
                <a:latin typeface="Cambria" pitchFamily="18" charset="0"/>
              </a:rPr>
              <a:t>drawScene</a:t>
            </a:r>
            <a:r>
              <a:rPr lang="en-US" sz="2000" b="1" dirty="0">
                <a:latin typeface="Cambria" pitchFamily="18" charset="0"/>
              </a:rPr>
              <a:t>()</a:t>
            </a:r>
          </a:p>
          <a:p>
            <a:r>
              <a:rPr lang="en-US" sz="2000" dirty="0">
                <a:latin typeface="Cambria" pitchFamily="18" charset="0"/>
              </a:rPr>
              <a:t>{</a:t>
            </a:r>
          </a:p>
          <a:p>
            <a:r>
              <a:rPr lang="en-US" sz="2000" dirty="0">
                <a:latin typeface="Cambria" pitchFamily="18" charset="0"/>
              </a:rPr>
              <a:t>…….</a:t>
            </a:r>
          </a:p>
          <a:p>
            <a:r>
              <a:rPr lang="en-US" sz="2000" dirty="0" err="1">
                <a:latin typeface="Cambria" pitchFamily="18" charset="0"/>
              </a:rPr>
              <a:t>glEnable</a:t>
            </a:r>
            <a:r>
              <a:rPr lang="en-US" sz="2000" dirty="0">
                <a:latin typeface="Cambria" pitchFamily="18" charset="0"/>
              </a:rPr>
              <a:t>(GL_TEXTURE_2D);</a:t>
            </a:r>
          </a:p>
          <a:p>
            <a:r>
              <a:rPr lang="en-US" sz="2000" dirty="0" err="1">
                <a:latin typeface="Cambria" pitchFamily="18" charset="0"/>
              </a:rPr>
              <a:t>glBindTexture</a:t>
            </a:r>
            <a:r>
              <a:rPr lang="en-US" sz="2000" dirty="0">
                <a:latin typeface="Cambria" pitchFamily="18" charset="0"/>
              </a:rPr>
              <a:t>(GL_TEXTURE_2D, _</a:t>
            </a:r>
            <a:r>
              <a:rPr lang="en-US" sz="2000" dirty="0" err="1">
                <a:latin typeface="Cambria" pitchFamily="18" charset="0"/>
              </a:rPr>
              <a:t>textureId</a:t>
            </a:r>
            <a:r>
              <a:rPr lang="en-US" sz="2000" dirty="0">
                <a:latin typeface="Cambria" pitchFamily="18" charset="0"/>
              </a:rPr>
              <a:t>);</a:t>
            </a:r>
          </a:p>
          <a:p>
            <a:r>
              <a:rPr lang="en-US" sz="2000" dirty="0">
                <a:latin typeface="Cambria" pitchFamily="18" charset="0"/>
              </a:rPr>
              <a:t>……</a:t>
            </a:r>
          </a:p>
          <a:p>
            <a:endParaRPr lang="en-US" sz="2000" dirty="0">
              <a:latin typeface="Cambria" pitchFamily="18" charset="0"/>
            </a:endParaRPr>
          </a:p>
          <a:p>
            <a:endParaRPr lang="en-US" sz="2000" dirty="0">
              <a:latin typeface="Cambria" pitchFamily="18" charset="0"/>
            </a:endParaRPr>
          </a:p>
          <a:p>
            <a:r>
              <a:rPr lang="en-US" sz="2000" dirty="0">
                <a:latin typeface="Cambria" pitchFamily="18" charset="0"/>
              </a:rPr>
              <a:t>}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62600" y="1905000"/>
            <a:ext cx="312420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Telling the computer that we’re going to use Texture Mapping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429000" y="2133600"/>
            <a:ext cx="21336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Step 2 :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6629400" cy="286232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void </a:t>
            </a:r>
            <a:r>
              <a:rPr lang="en-US" sz="2000" b="1" dirty="0" err="1">
                <a:latin typeface="Cambria" pitchFamily="18" charset="0"/>
              </a:rPr>
              <a:t>drawScene</a:t>
            </a:r>
            <a:r>
              <a:rPr lang="en-US" sz="2000" b="1" dirty="0">
                <a:latin typeface="Cambria" pitchFamily="18" charset="0"/>
              </a:rPr>
              <a:t>()</a:t>
            </a:r>
          </a:p>
          <a:p>
            <a:r>
              <a:rPr lang="en-US" sz="2000" dirty="0">
                <a:latin typeface="Cambria" pitchFamily="18" charset="0"/>
              </a:rPr>
              <a:t>{</a:t>
            </a:r>
          </a:p>
          <a:p>
            <a:r>
              <a:rPr lang="en-US" sz="2000" dirty="0">
                <a:latin typeface="Cambria" pitchFamily="18" charset="0"/>
              </a:rPr>
              <a:t>…….</a:t>
            </a:r>
          </a:p>
          <a:p>
            <a:r>
              <a:rPr lang="en-US" sz="2000" dirty="0" err="1">
                <a:latin typeface="Cambria" pitchFamily="18" charset="0"/>
              </a:rPr>
              <a:t>glEnable</a:t>
            </a:r>
            <a:r>
              <a:rPr lang="en-US" sz="2000" dirty="0">
                <a:latin typeface="Cambria" pitchFamily="18" charset="0"/>
              </a:rPr>
              <a:t>(GL_TEXTURE_2D);</a:t>
            </a:r>
          </a:p>
          <a:p>
            <a:r>
              <a:rPr lang="en-US" sz="2000" dirty="0" err="1">
                <a:latin typeface="Cambria" pitchFamily="18" charset="0"/>
              </a:rPr>
              <a:t>glBindTexture</a:t>
            </a:r>
            <a:r>
              <a:rPr lang="en-US" sz="2000" dirty="0">
                <a:latin typeface="Cambria" pitchFamily="18" charset="0"/>
              </a:rPr>
              <a:t>(GL_TEXTURE_2D, _</a:t>
            </a:r>
            <a:r>
              <a:rPr lang="en-US" sz="2000" dirty="0" err="1">
                <a:latin typeface="Cambria" pitchFamily="18" charset="0"/>
              </a:rPr>
              <a:t>textureId</a:t>
            </a:r>
            <a:r>
              <a:rPr lang="en-US" sz="2000" dirty="0">
                <a:latin typeface="Cambria" pitchFamily="18" charset="0"/>
              </a:rPr>
              <a:t>);</a:t>
            </a:r>
          </a:p>
          <a:p>
            <a:r>
              <a:rPr lang="en-US" sz="2000" dirty="0">
                <a:latin typeface="Cambria" pitchFamily="18" charset="0"/>
              </a:rPr>
              <a:t>……</a:t>
            </a:r>
          </a:p>
          <a:p>
            <a:endParaRPr lang="en-US" sz="2000" dirty="0">
              <a:latin typeface="Cambria" pitchFamily="18" charset="0"/>
            </a:endParaRPr>
          </a:p>
          <a:p>
            <a:endParaRPr lang="en-US" sz="2000" dirty="0">
              <a:latin typeface="Cambria" pitchFamily="18" charset="0"/>
            </a:endParaRPr>
          </a:p>
          <a:p>
            <a:r>
              <a:rPr lang="en-US" sz="2000" dirty="0">
                <a:latin typeface="Cambria" pitchFamily="18" charset="0"/>
              </a:rPr>
              <a:t>}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43600" y="2133600"/>
            <a:ext cx="23622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Which Texture is going to be used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0800000">
            <a:off x="5257800" y="2438400"/>
            <a:ext cx="685800" cy="1836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Step 2 :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6629400" cy="286232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void </a:t>
            </a:r>
            <a:r>
              <a:rPr lang="en-US" sz="2000" b="1" dirty="0" err="1">
                <a:latin typeface="Cambria" pitchFamily="18" charset="0"/>
              </a:rPr>
              <a:t>drawScene</a:t>
            </a:r>
            <a:r>
              <a:rPr lang="en-US" sz="2000" b="1" dirty="0">
                <a:latin typeface="Cambria" pitchFamily="18" charset="0"/>
              </a:rPr>
              <a:t>()</a:t>
            </a:r>
          </a:p>
          <a:p>
            <a:r>
              <a:rPr lang="en-US" sz="2000" dirty="0">
                <a:latin typeface="Cambria" pitchFamily="18" charset="0"/>
              </a:rPr>
              <a:t>{</a:t>
            </a:r>
          </a:p>
          <a:p>
            <a:r>
              <a:rPr lang="en-US" sz="2000" dirty="0">
                <a:latin typeface="Cambria" pitchFamily="18" charset="0"/>
              </a:rPr>
              <a:t>…….</a:t>
            </a:r>
          </a:p>
          <a:p>
            <a:r>
              <a:rPr lang="en-US" sz="2000" dirty="0" err="1">
                <a:latin typeface="Cambria" pitchFamily="18" charset="0"/>
              </a:rPr>
              <a:t>glEnable</a:t>
            </a:r>
            <a:r>
              <a:rPr lang="en-US" sz="2000" dirty="0">
                <a:latin typeface="Cambria" pitchFamily="18" charset="0"/>
              </a:rPr>
              <a:t>(GL_TEXTURE_2D);</a:t>
            </a:r>
          </a:p>
          <a:p>
            <a:r>
              <a:rPr lang="en-US" sz="2000" dirty="0" err="1">
                <a:latin typeface="Cambria" pitchFamily="18" charset="0"/>
              </a:rPr>
              <a:t>glBindTexture</a:t>
            </a:r>
            <a:r>
              <a:rPr lang="en-US" sz="2000" dirty="0">
                <a:latin typeface="Cambria" pitchFamily="18" charset="0"/>
              </a:rPr>
              <a:t>(GL_TEXTURE_2D, _</a:t>
            </a:r>
            <a:r>
              <a:rPr lang="en-US" sz="2000" dirty="0" err="1">
                <a:latin typeface="Cambria" pitchFamily="18" charset="0"/>
              </a:rPr>
              <a:t>textureId</a:t>
            </a:r>
            <a:r>
              <a:rPr lang="en-US" sz="2000" dirty="0">
                <a:latin typeface="Cambria" pitchFamily="18" charset="0"/>
              </a:rPr>
              <a:t>);</a:t>
            </a:r>
          </a:p>
          <a:p>
            <a:r>
              <a:rPr lang="en-US" sz="2000" dirty="0">
                <a:latin typeface="Cambria" pitchFamily="18" charset="0"/>
              </a:rPr>
              <a:t>……</a:t>
            </a:r>
          </a:p>
          <a:p>
            <a:endParaRPr lang="en-US" sz="2000" dirty="0">
              <a:latin typeface="Cambria" pitchFamily="18" charset="0"/>
            </a:endParaRPr>
          </a:p>
          <a:p>
            <a:endParaRPr lang="en-US" sz="2000" dirty="0">
              <a:latin typeface="Cambria" pitchFamily="18" charset="0"/>
            </a:endParaRPr>
          </a:p>
          <a:p>
            <a:r>
              <a:rPr lang="en-US" sz="2000" dirty="0">
                <a:latin typeface="Cambria" pitchFamily="18" charset="0"/>
              </a:rPr>
              <a:t>}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048000"/>
            <a:ext cx="5943600" cy="26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5400000" flipH="1" flipV="1">
            <a:off x="2934494" y="3162300"/>
            <a:ext cx="2285206" cy="99139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4800600"/>
            <a:ext cx="1447800" cy="304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43600" y="2133600"/>
            <a:ext cx="23622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Which Texture is going to be used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rot="10800000">
            <a:off x="5257800" y="2438400"/>
            <a:ext cx="685800" cy="1836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Step 2 :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void </a:t>
            </a:r>
            <a:r>
              <a:rPr lang="en-US" sz="2000" b="1" dirty="0" err="1">
                <a:latin typeface="Cambria" pitchFamily="18" charset="0"/>
              </a:rPr>
              <a:t>drawScene</a:t>
            </a:r>
            <a:r>
              <a:rPr lang="en-US" sz="2000" b="1" dirty="0">
                <a:latin typeface="Cambria" pitchFamily="18" charset="0"/>
              </a:rPr>
              <a:t>()</a:t>
            </a:r>
          </a:p>
          <a:p>
            <a:r>
              <a:rPr lang="en-US" sz="2000" dirty="0">
                <a:latin typeface="Cambria" pitchFamily="18" charset="0"/>
              </a:rPr>
              <a:t>{</a:t>
            </a:r>
          </a:p>
          <a:p>
            <a:r>
              <a:rPr lang="en-US" sz="2000" dirty="0">
                <a:latin typeface="Cambria" pitchFamily="18" charset="0"/>
              </a:rPr>
              <a:t>…….</a:t>
            </a:r>
          </a:p>
          <a:p>
            <a:r>
              <a:rPr lang="en-US" sz="2000" dirty="0" err="1">
                <a:latin typeface="Cambria" pitchFamily="18" charset="0"/>
              </a:rPr>
              <a:t>glEnable</a:t>
            </a:r>
            <a:r>
              <a:rPr lang="en-US" sz="2000" dirty="0">
                <a:latin typeface="Cambria" pitchFamily="18" charset="0"/>
              </a:rPr>
              <a:t>(GL_TEXTURE_2D);</a:t>
            </a:r>
          </a:p>
          <a:p>
            <a:r>
              <a:rPr lang="en-US" sz="2000" dirty="0" err="1">
                <a:latin typeface="Cambria" pitchFamily="18" charset="0"/>
              </a:rPr>
              <a:t>glBindTexture</a:t>
            </a:r>
            <a:r>
              <a:rPr lang="en-US" sz="2000" dirty="0">
                <a:latin typeface="Cambria" pitchFamily="18" charset="0"/>
              </a:rPr>
              <a:t>(GL_TEXTURE_2D, _</a:t>
            </a:r>
            <a:r>
              <a:rPr lang="en-US" sz="2000" dirty="0" err="1">
                <a:latin typeface="Cambria" pitchFamily="18" charset="0"/>
              </a:rPr>
              <a:t>textureId</a:t>
            </a:r>
            <a:r>
              <a:rPr lang="en-US" sz="2000" dirty="0">
                <a:latin typeface="Cambria" pitchFamily="18" charset="0"/>
              </a:rPr>
              <a:t>);</a:t>
            </a:r>
          </a:p>
          <a:p>
            <a:r>
              <a:rPr lang="en-US" sz="2000" dirty="0">
                <a:latin typeface="Cambria" pitchFamily="18" charset="0"/>
              </a:rPr>
              <a:t>……</a:t>
            </a:r>
          </a:p>
          <a:p>
            <a:endParaRPr lang="en-US" sz="2000" dirty="0">
              <a:latin typeface="Cambria" pitchFamily="18" charset="0"/>
            </a:endParaRPr>
          </a:p>
          <a:p>
            <a:r>
              <a:rPr lang="en-US" sz="2000" dirty="0" err="1">
                <a:latin typeface="Cambria" pitchFamily="18" charset="0"/>
              </a:rPr>
              <a:t>glTexParameteri</a:t>
            </a:r>
            <a:r>
              <a:rPr lang="en-US" sz="2000" dirty="0">
                <a:latin typeface="Cambria" pitchFamily="18" charset="0"/>
              </a:rPr>
              <a:t>(GL_TEXTURE_2D, GL_TEXTURE_MIN_FILTER, </a:t>
            </a:r>
            <a:r>
              <a:rPr lang="en-US" sz="2000" i="1" dirty="0">
                <a:latin typeface="Cambria" pitchFamily="18" charset="0"/>
              </a:rPr>
              <a:t>GL_LINEAR</a:t>
            </a:r>
            <a:r>
              <a:rPr lang="en-US" sz="2000" dirty="0">
                <a:latin typeface="Cambria" pitchFamily="18" charset="0"/>
              </a:rPr>
              <a:t>);</a:t>
            </a:r>
          </a:p>
          <a:p>
            <a:r>
              <a:rPr lang="en-US" sz="2000" dirty="0" err="1">
                <a:latin typeface="Cambria" pitchFamily="18" charset="0"/>
              </a:rPr>
              <a:t>glTexParameteri</a:t>
            </a:r>
            <a:r>
              <a:rPr lang="en-US" sz="2000" dirty="0">
                <a:latin typeface="Cambria" pitchFamily="18" charset="0"/>
              </a:rPr>
              <a:t>(GL_TEXTURE_2D, GL_TEXTURE_MAG_FILTER, </a:t>
            </a:r>
            <a:r>
              <a:rPr lang="en-US" sz="2000" i="1" dirty="0">
                <a:latin typeface="Cambria" pitchFamily="18" charset="0"/>
              </a:rPr>
              <a:t>GL_LINEAR</a:t>
            </a:r>
            <a:r>
              <a:rPr lang="en-US" sz="2000" dirty="0">
                <a:latin typeface="Cambria" pitchFamily="18" charset="0"/>
              </a:rPr>
              <a:t>);</a:t>
            </a:r>
          </a:p>
          <a:p>
            <a:endParaRPr lang="en-US" sz="2000" dirty="0">
              <a:latin typeface="Cambria" pitchFamily="18" charset="0"/>
            </a:endParaRPr>
          </a:p>
          <a:p>
            <a:endParaRPr lang="en-US" sz="2000" dirty="0">
              <a:latin typeface="Cambria" pitchFamily="18" charset="0"/>
            </a:endParaRPr>
          </a:p>
          <a:p>
            <a:r>
              <a:rPr lang="en-US" sz="2000" dirty="0">
                <a:latin typeface="Cambria" pitchFamily="18" charset="0"/>
              </a:rPr>
              <a:t>}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4648200"/>
            <a:ext cx="297180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dirty="0"/>
              <a:t>Setting up the type of mapping (will be explained later……)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1600200" y="3886200"/>
            <a:ext cx="1600200" cy="990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Step 2 :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686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mbria" pitchFamily="18" charset="0"/>
              </a:rPr>
              <a:t>void </a:t>
            </a:r>
            <a:r>
              <a:rPr lang="en-US" sz="2000" b="1" dirty="0" err="1">
                <a:latin typeface="Cambria" pitchFamily="18" charset="0"/>
              </a:rPr>
              <a:t>drawScene</a:t>
            </a:r>
            <a:r>
              <a:rPr lang="en-US" sz="2000" b="1" dirty="0">
                <a:latin typeface="Cambria" pitchFamily="18" charset="0"/>
              </a:rPr>
              <a:t>()</a:t>
            </a:r>
          </a:p>
          <a:p>
            <a:r>
              <a:rPr lang="en-US" sz="2000" dirty="0">
                <a:latin typeface="Cambria" pitchFamily="18" charset="0"/>
              </a:rPr>
              <a:t>{</a:t>
            </a:r>
          </a:p>
          <a:p>
            <a:r>
              <a:rPr lang="en-US" sz="2000" dirty="0">
                <a:latin typeface="Cambria" pitchFamily="18" charset="0"/>
              </a:rPr>
              <a:t>…….</a:t>
            </a:r>
          </a:p>
          <a:p>
            <a:r>
              <a:rPr lang="en-US" sz="2000" dirty="0" err="1">
                <a:latin typeface="Cambria" pitchFamily="18" charset="0"/>
              </a:rPr>
              <a:t>glEnable</a:t>
            </a:r>
            <a:r>
              <a:rPr lang="en-US" sz="2000" dirty="0">
                <a:latin typeface="Cambria" pitchFamily="18" charset="0"/>
              </a:rPr>
              <a:t>(GL_TEXTURE_2D);</a:t>
            </a:r>
          </a:p>
          <a:p>
            <a:r>
              <a:rPr lang="en-US" sz="2000" dirty="0" err="1">
                <a:latin typeface="Cambria" pitchFamily="18" charset="0"/>
              </a:rPr>
              <a:t>glBindTexture</a:t>
            </a:r>
            <a:r>
              <a:rPr lang="en-US" sz="2000" dirty="0">
                <a:latin typeface="Cambria" pitchFamily="18" charset="0"/>
              </a:rPr>
              <a:t>(GL_TEXTURE_2D, _</a:t>
            </a:r>
            <a:r>
              <a:rPr lang="en-US" sz="2000" dirty="0" err="1">
                <a:latin typeface="Cambria" pitchFamily="18" charset="0"/>
              </a:rPr>
              <a:t>textureId</a:t>
            </a:r>
            <a:r>
              <a:rPr lang="en-US" sz="2000" dirty="0">
                <a:latin typeface="Cambria" pitchFamily="18" charset="0"/>
              </a:rPr>
              <a:t>);</a:t>
            </a:r>
          </a:p>
          <a:p>
            <a:r>
              <a:rPr lang="en-US" sz="2000" dirty="0">
                <a:latin typeface="Cambria" pitchFamily="18" charset="0"/>
              </a:rPr>
              <a:t>……</a:t>
            </a:r>
          </a:p>
          <a:p>
            <a:endParaRPr lang="en-US" sz="2000" dirty="0">
              <a:latin typeface="Cambria" pitchFamily="18" charset="0"/>
            </a:endParaRPr>
          </a:p>
          <a:p>
            <a:r>
              <a:rPr lang="en-US" sz="2000" dirty="0" err="1">
                <a:latin typeface="Cambria" pitchFamily="18" charset="0"/>
              </a:rPr>
              <a:t>glTexParameteri</a:t>
            </a:r>
            <a:r>
              <a:rPr lang="en-US" sz="2000" dirty="0">
                <a:latin typeface="Cambria" pitchFamily="18" charset="0"/>
              </a:rPr>
              <a:t>(GL_TEXTURE_2D, GL_TEXTURE_MIN_FILTER, </a:t>
            </a:r>
            <a:r>
              <a:rPr lang="en-US" sz="2000" i="1" dirty="0">
                <a:latin typeface="Cambria" pitchFamily="18" charset="0"/>
              </a:rPr>
              <a:t>GL_LINEAR</a:t>
            </a:r>
            <a:r>
              <a:rPr lang="en-US" sz="2000" dirty="0">
                <a:latin typeface="Cambria" pitchFamily="18" charset="0"/>
              </a:rPr>
              <a:t>);</a:t>
            </a:r>
          </a:p>
          <a:p>
            <a:r>
              <a:rPr lang="en-US" sz="2000" dirty="0" err="1">
                <a:latin typeface="Cambria" pitchFamily="18" charset="0"/>
              </a:rPr>
              <a:t>glTexParameteri</a:t>
            </a:r>
            <a:r>
              <a:rPr lang="en-US" sz="2000" dirty="0">
                <a:latin typeface="Cambria" pitchFamily="18" charset="0"/>
              </a:rPr>
              <a:t>(GL_TEXTURE_2D, GL_TEXTURE_MAG_FILTER, </a:t>
            </a:r>
            <a:r>
              <a:rPr lang="en-US" sz="2000" i="1" dirty="0">
                <a:latin typeface="Cambria" pitchFamily="18" charset="0"/>
              </a:rPr>
              <a:t>GL_LINEAR</a:t>
            </a:r>
            <a:r>
              <a:rPr lang="en-US" sz="2000" dirty="0">
                <a:latin typeface="Cambria" pitchFamily="18" charset="0"/>
              </a:rPr>
              <a:t>);</a:t>
            </a:r>
          </a:p>
          <a:p>
            <a:endParaRPr lang="en-US" sz="2000" dirty="0">
              <a:latin typeface="Cambria" pitchFamily="18" charset="0"/>
            </a:endParaRPr>
          </a:p>
          <a:p>
            <a:r>
              <a:rPr lang="en-US" sz="2000" dirty="0">
                <a:latin typeface="Cambria" pitchFamily="18" charset="0"/>
              </a:rPr>
              <a:t>……..</a:t>
            </a:r>
          </a:p>
          <a:p>
            <a:r>
              <a:rPr lang="en-US" sz="2000" dirty="0" err="1">
                <a:latin typeface="Cambria" pitchFamily="18" charset="0"/>
              </a:rPr>
              <a:t>glBegin</a:t>
            </a:r>
            <a:r>
              <a:rPr lang="en-US" sz="2000" dirty="0">
                <a:latin typeface="Cambria" pitchFamily="18" charset="0"/>
              </a:rPr>
              <a:t>(GL_QUADS);</a:t>
            </a:r>
          </a:p>
          <a:p>
            <a:endParaRPr lang="en-US" sz="2000" dirty="0">
              <a:latin typeface="Cambria" pitchFamily="18" charset="0"/>
            </a:endParaRPr>
          </a:p>
          <a:p>
            <a:r>
              <a:rPr lang="en-US" sz="2000" dirty="0" err="1">
                <a:latin typeface="Cambria" pitchFamily="18" charset="0"/>
              </a:rPr>
              <a:t>glEnd</a:t>
            </a:r>
            <a:r>
              <a:rPr lang="en-US" sz="2000" dirty="0">
                <a:latin typeface="Cambria" pitchFamily="18" charset="0"/>
              </a:rPr>
              <a:t>();</a:t>
            </a:r>
          </a:p>
          <a:p>
            <a:r>
              <a:rPr lang="en-US" sz="2000" dirty="0">
                <a:latin typeface="Cambria" pitchFamily="18" charset="0"/>
              </a:rPr>
              <a:t>……</a:t>
            </a:r>
          </a:p>
          <a:p>
            <a:endParaRPr lang="en-US" sz="2000" dirty="0">
              <a:latin typeface="Cambria" pitchFamily="18" charset="0"/>
            </a:endParaRPr>
          </a:p>
          <a:p>
            <a:r>
              <a:rPr lang="en-US" sz="2000" dirty="0">
                <a:latin typeface="Cambria" pitchFamily="18" charset="0"/>
              </a:rPr>
              <a:t>} 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762000"/>
            <a:ext cx="3124200" cy="3581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glTexCoord2f(0.0, 0.0);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glVertex3f(-1.0, -1.0, 0.0);</a:t>
            </a:r>
          </a:p>
          <a:p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glTexCoord2f(0.0, 5.0);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glVertex3f(-1.0, 1.0, 0.0);</a:t>
            </a:r>
          </a:p>
          <a:p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glTexCoord2f(5.0, 5.0);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glVertex3f(1.0, 1.0, 0.0);</a:t>
            </a:r>
          </a:p>
          <a:p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glTexCoord2f(5.0, 0.0);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glVertex3f(1.0, -1.0, 0.0);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8771262">
            <a:off x="698077" y="4434975"/>
            <a:ext cx="869570" cy="41864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Step 2 :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762000"/>
            <a:ext cx="3124200" cy="3581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glTexCoord2f(0.0, 0.0);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glVertex3f(-1.0, -1.0, 0.0);</a:t>
            </a:r>
          </a:p>
          <a:p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glTexCoord2f(0.0, 5.0);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glVertex3f(-1.0, 1.0, 0.0);</a:t>
            </a:r>
          </a:p>
          <a:p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glTexCoord2f(5.0, 5.0);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glVertex3f(1.0, 1.0, 0.0);</a:t>
            </a:r>
          </a:p>
          <a:p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glTexCoord2f(5.0, 0.0);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glVertex3f(1.0, -1.0, 0.0);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991894" y="3085306"/>
            <a:ext cx="3429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76800" y="3124200"/>
            <a:ext cx="3657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91000" y="880646"/>
            <a:ext cx="990600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itchFamily="18" charset="0"/>
              </a:rPr>
              <a:t>(U, V)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1000" y="1185446"/>
            <a:ext cx="990600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itchFamily="18" charset="0"/>
              </a:rPr>
              <a:t>(X,Y)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81400" y="1065212"/>
            <a:ext cx="762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810000" y="13716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43400" y="5181600"/>
            <a:ext cx="3733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2743994" y="3580606"/>
            <a:ext cx="3810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924800" y="2743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77000" y="14478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848600" y="501009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U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14800" y="17526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What is Texture Mapping  in OpenGL?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10015" y="1095851"/>
            <a:ext cx="6667185" cy="2180749"/>
            <a:chOff x="1410015" y="1422737"/>
            <a:chExt cx="6667185" cy="2180749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10015" y="1422737"/>
              <a:ext cx="6286185" cy="1752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ectangle 8"/>
            <p:cNvSpPr/>
            <p:nvPr/>
          </p:nvSpPr>
          <p:spPr>
            <a:xfrm>
              <a:off x="1486215" y="2952690"/>
              <a:ext cx="1371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latin typeface="Cambria" pitchFamily="18" charset="0"/>
                </a:rPr>
                <a:t>An object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76600" y="2895600"/>
              <a:ext cx="22098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latin typeface="Cambria" pitchFamily="18" charset="0"/>
                </a:rPr>
                <a:t>An image</a:t>
              </a:r>
            </a:p>
            <a:p>
              <a:pPr algn="ctr"/>
              <a:r>
                <a:rPr lang="en-US" sz="2000" i="1" dirty="0">
                  <a:latin typeface="Cambria" pitchFamily="18" charset="0"/>
                </a:rPr>
                <a:t>(jpg, bmp, etc. 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91201" y="2949714"/>
              <a:ext cx="22859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latin typeface="Cambria" pitchFamily="18" charset="0"/>
                </a:rPr>
                <a:t>Texture Mapped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2133600" y="838200"/>
            <a:ext cx="5105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ambria" pitchFamily="18" charset="0"/>
              </a:rPr>
              <a:t>Texture Mapping </a:t>
            </a:r>
            <a:r>
              <a:rPr lang="en-US" sz="2200" dirty="0">
                <a:latin typeface="Cambria" pitchFamily="18" charset="0"/>
                <a:sym typeface="Wingdings" pitchFamily="2" charset="2"/>
              </a:rPr>
              <a:t> Texture Wrapping</a:t>
            </a:r>
            <a:endParaRPr lang="en-US" sz="2200" dirty="0">
              <a:latin typeface="Cambria" pitchFamily="18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685800" y="3657600"/>
            <a:ext cx="3657600" cy="2438400"/>
            <a:chOff x="685800" y="3657600"/>
            <a:chExt cx="3657600" cy="2438400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4648200"/>
              <a:ext cx="685800" cy="6858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5365" name="Picture 5" descr="http://wilsonsch3u-01-2012.wikispaces.com/file/view/triangle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05000" y="3657600"/>
              <a:ext cx="2438400" cy="2438400"/>
            </a:xfrm>
            <a:prstGeom prst="rect">
              <a:avLst/>
            </a:prstGeom>
            <a:noFill/>
          </p:spPr>
        </p:pic>
        <p:cxnSp>
          <p:nvCxnSpPr>
            <p:cNvPr id="16" name="Straight Arrow Connector 15"/>
            <p:cNvCxnSpPr/>
            <p:nvPr/>
          </p:nvCxnSpPr>
          <p:spPr>
            <a:xfrm>
              <a:off x="1600200" y="5029200"/>
              <a:ext cx="838200" cy="5334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057400" y="5029200"/>
              <a:ext cx="914400" cy="4572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667000" y="5029200"/>
              <a:ext cx="838200" cy="457200"/>
            </a:xfrm>
            <a:prstGeom prst="straightConnector1">
              <a:avLst/>
            </a:prstGeom>
            <a:ln w="28575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5363" idx="3"/>
            </p:cNvCxnSpPr>
            <p:nvPr/>
          </p:nvCxnSpPr>
          <p:spPr>
            <a:xfrm>
              <a:off x="1371600" y="4991100"/>
              <a:ext cx="1371600" cy="3810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ight Arrow 30"/>
          <p:cNvSpPr/>
          <p:nvPr/>
        </p:nvSpPr>
        <p:spPr>
          <a:xfrm>
            <a:off x="4495800" y="4572000"/>
            <a:ext cx="609600" cy="533400"/>
          </a:xfrm>
          <a:prstGeom prst="rightArrow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3352800"/>
            <a:ext cx="29718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Step 2 :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762000"/>
            <a:ext cx="3124200" cy="3581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glTexCoord2f(0.0, 0.0);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glVertex3f(-1.0, -1.0, 0.0);</a:t>
            </a:r>
          </a:p>
          <a:p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glTexCoord2f(0.0, 5.0);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glVertex3f(-1.0, 1.0, 0.0);</a:t>
            </a:r>
          </a:p>
          <a:p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glTexCoord2f(5.0, 5.0);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glVertex3f(1.0, 1.0, 0.0);</a:t>
            </a:r>
          </a:p>
          <a:p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glTexCoord2f(5.0, 0.0);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glVertex3f(1.0, -1.0, 0.0);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4991894" y="3085306"/>
            <a:ext cx="3429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76800" y="3124200"/>
            <a:ext cx="3657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7200" y="97149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886200" y="5391090"/>
            <a:ext cx="1981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(X,Y) : (-1, -1,0)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86200" y="5010090"/>
            <a:ext cx="18288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(U,V) :(0, 0)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Step 2 :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762000"/>
            <a:ext cx="3124200" cy="3581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glTexCoord2f(0.0, 0.0);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glVertex3f(-1.0, -1.0, 0.0);</a:t>
            </a:r>
          </a:p>
          <a:p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glTexCoord2f(0.0, 5.0);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glVertex3f(-1.0, 1.0, 0.0);</a:t>
            </a:r>
          </a:p>
          <a:p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glTexCoord2f(5.0, 5.0);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glVertex3f(1.0, 1.0, 0.0);</a:t>
            </a:r>
          </a:p>
          <a:p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glTexCoord2f(5.0, 0.0);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glVertex3f(1.0, -1.0, 0.0);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4991894" y="3085306"/>
            <a:ext cx="3429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76800" y="3124200"/>
            <a:ext cx="3657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7200" y="97149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1000" y="11238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(-1, 1,0)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3400" y="762000"/>
            <a:ext cx="1219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(0, 5.0)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4267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3581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8956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2098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5240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Rectangle 25"/>
          <p:cNvSpPr/>
          <p:nvPr/>
        </p:nvSpPr>
        <p:spPr>
          <a:xfrm>
            <a:off x="457200" y="190500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14800" y="5391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(-1, -1,0)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419600" y="5010090"/>
            <a:ext cx="838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(0, 0)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Step 2 : </a:t>
            </a:r>
            <a:r>
              <a:rPr lang="en-US" sz="2400" b="1" dirty="0">
                <a:latin typeface="Cambria" pitchFamily="18" charset="0"/>
                <a:sym typeface="Wingdings" pitchFamily="2" charset="2"/>
              </a:rPr>
              <a:t>Mapping the Texture on a Plane</a:t>
            </a:r>
            <a:endParaRPr lang="en-US" sz="2400" b="1" dirty="0">
              <a:latin typeface="Cambria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762000"/>
            <a:ext cx="3124200" cy="3581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glTexCoord2f(0.0, 0.0);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glVertex3f(-1.0, -1.0, 0.0);</a:t>
            </a:r>
          </a:p>
          <a:p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glTexCoord2f(0.0, 5.0);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glVertex3f(-1.0, 1.0, 0.0);</a:t>
            </a:r>
          </a:p>
          <a:p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glTexCoord2f(5.0, 5.0);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glVertex3f(1.0, 1.0, 0.0);</a:t>
            </a:r>
          </a:p>
          <a:p>
            <a:endParaRPr lang="en-US" sz="20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glTexCoord2f(5.0, 0.0);</a:t>
            </a:r>
          </a:p>
          <a:p>
            <a:r>
              <a:rPr lang="en-US" sz="2000" dirty="0">
                <a:solidFill>
                  <a:schemeClr val="tx1"/>
                </a:solidFill>
                <a:latin typeface="Cambria" pitchFamily="18" charset="0"/>
              </a:rPr>
              <a:t>glVertex3f(1.0, -1.0, 0.0);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14800" y="5391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(-1, -1,0)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19600" y="5010090"/>
            <a:ext cx="838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(0, 0)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57200" y="97149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191000" y="11238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(-1, 1,0)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43400" y="762000"/>
            <a:ext cx="1219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(0, 5)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7200" y="190500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1447800"/>
            <a:ext cx="3581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ectangle 26"/>
          <p:cNvSpPr/>
          <p:nvPr/>
        </p:nvSpPr>
        <p:spPr>
          <a:xfrm>
            <a:off x="7467600" y="11238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(1, 1,0)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239000" y="762000"/>
            <a:ext cx="1600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(5, 5)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162800" y="53148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(1, -1,0)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86600" y="4953000"/>
            <a:ext cx="14478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(5, 0)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7200" y="274320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200" y="3733800"/>
            <a:ext cx="4572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  <a:sym typeface="Wingdings" pitchFamily="2" charset="2"/>
              </a:rPr>
              <a:t></a:t>
            </a:r>
            <a:endParaRPr lang="en-US" sz="2000" b="1" dirty="0">
              <a:latin typeface="Cambria" pitchFamily="18" charset="0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143000"/>
            <a:ext cx="3962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mbria" pitchFamily="18" charset="0"/>
              </a:rPr>
              <a:t>glBegin</a:t>
            </a:r>
            <a:r>
              <a:rPr lang="en-US" dirty="0">
                <a:latin typeface="Cambria" pitchFamily="18" charset="0"/>
              </a:rPr>
              <a:t>(GL_QUADS);</a:t>
            </a:r>
          </a:p>
          <a:p>
            <a:endParaRPr lang="en-US" dirty="0">
              <a:latin typeface="Cambria" pitchFamily="18" charset="0"/>
            </a:endParaRPr>
          </a:p>
          <a:p>
            <a:pPr lvl="1"/>
            <a:r>
              <a:rPr lang="en-US" dirty="0">
                <a:latin typeface="Cambria" pitchFamily="18" charset="0"/>
              </a:rPr>
              <a:t>glTexCoord2f(0.0, 0.0);</a:t>
            </a:r>
          </a:p>
          <a:p>
            <a:pPr lvl="1"/>
            <a:r>
              <a:rPr lang="en-US" dirty="0">
                <a:latin typeface="Cambria" pitchFamily="18" charset="0"/>
              </a:rPr>
              <a:t>glVertex3f(-1.0, -1.0, 0.0);</a:t>
            </a:r>
          </a:p>
          <a:p>
            <a:pPr lvl="1"/>
            <a:endParaRPr lang="en-US" dirty="0">
              <a:latin typeface="Cambria" pitchFamily="18" charset="0"/>
            </a:endParaRPr>
          </a:p>
          <a:p>
            <a:pPr lvl="1"/>
            <a:r>
              <a:rPr lang="en-US" dirty="0">
                <a:latin typeface="Cambria" pitchFamily="18" charset="0"/>
              </a:rPr>
              <a:t>glTexCoord2f(0.0, 5.0);</a:t>
            </a:r>
          </a:p>
          <a:p>
            <a:pPr lvl="1"/>
            <a:r>
              <a:rPr lang="en-US" dirty="0">
                <a:latin typeface="Cambria" pitchFamily="18" charset="0"/>
              </a:rPr>
              <a:t>glVertex3f(-1.0, 1.0, 0.0);</a:t>
            </a:r>
          </a:p>
          <a:p>
            <a:pPr lvl="1"/>
            <a:endParaRPr lang="en-US" dirty="0">
              <a:latin typeface="Cambria" pitchFamily="18" charset="0"/>
            </a:endParaRPr>
          </a:p>
          <a:p>
            <a:pPr lvl="1"/>
            <a:r>
              <a:rPr lang="en-US" dirty="0">
                <a:latin typeface="Cambria" pitchFamily="18" charset="0"/>
              </a:rPr>
              <a:t>glTexCoord2f(5.0, 5.0);</a:t>
            </a:r>
          </a:p>
          <a:p>
            <a:pPr lvl="1"/>
            <a:r>
              <a:rPr lang="en-US" dirty="0">
                <a:latin typeface="Cambria" pitchFamily="18" charset="0"/>
              </a:rPr>
              <a:t>glVertex3f(1.0, 1.0, 0.0);</a:t>
            </a:r>
          </a:p>
          <a:p>
            <a:pPr lvl="1"/>
            <a:endParaRPr lang="en-US" dirty="0">
              <a:latin typeface="Cambria" pitchFamily="18" charset="0"/>
            </a:endParaRPr>
          </a:p>
          <a:p>
            <a:pPr lvl="1"/>
            <a:r>
              <a:rPr lang="en-US" sz="2400" b="1" dirty="0">
                <a:latin typeface="Cambria" pitchFamily="18" charset="0"/>
              </a:rPr>
              <a:t>glTexCoord2f(5.0, 0.0);</a:t>
            </a:r>
          </a:p>
          <a:p>
            <a:pPr lvl="1"/>
            <a:r>
              <a:rPr lang="en-US" dirty="0">
                <a:latin typeface="Cambria" pitchFamily="18" charset="0"/>
              </a:rPr>
              <a:t>glVertex3f(1.0, -1.0, 0.0);</a:t>
            </a:r>
          </a:p>
          <a:p>
            <a:endParaRPr lang="en-US" dirty="0">
              <a:latin typeface="Cambria" pitchFamily="18" charset="0"/>
            </a:endParaRPr>
          </a:p>
          <a:p>
            <a:r>
              <a:rPr lang="en-US" dirty="0" err="1">
                <a:latin typeface="Cambria" pitchFamily="18" charset="0"/>
              </a:rPr>
              <a:t>glEnd</a:t>
            </a:r>
            <a:r>
              <a:rPr lang="en-US" dirty="0">
                <a:latin typeface="Cambria" pitchFamily="18" charset="0"/>
              </a:rPr>
              <a:t>();</a:t>
            </a:r>
          </a:p>
          <a:p>
            <a:endParaRPr lang="en-US" dirty="0">
              <a:latin typeface="Cambria" pitchFamily="18" charset="0"/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481504"/>
            <a:ext cx="3505200" cy="347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……Calculate your mapping first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447800"/>
            <a:ext cx="3657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1143000"/>
            <a:ext cx="3962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mbria" pitchFamily="18" charset="0"/>
              </a:rPr>
              <a:t>glBegin</a:t>
            </a:r>
            <a:r>
              <a:rPr lang="en-US" dirty="0">
                <a:latin typeface="Cambria" pitchFamily="18" charset="0"/>
              </a:rPr>
              <a:t>(GL_QUADS);</a:t>
            </a:r>
          </a:p>
          <a:p>
            <a:endParaRPr lang="en-US" dirty="0">
              <a:latin typeface="Cambria" pitchFamily="18" charset="0"/>
            </a:endParaRPr>
          </a:p>
          <a:p>
            <a:pPr lvl="1"/>
            <a:r>
              <a:rPr lang="en-US" dirty="0">
                <a:latin typeface="Cambria" pitchFamily="18" charset="0"/>
              </a:rPr>
              <a:t>glTexCoord2f(0.0, 0.0);</a:t>
            </a:r>
          </a:p>
          <a:p>
            <a:pPr lvl="1"/>
            <a:r>
              <a:rPr lang="en-US" dirty="0">
                <a:latin typeface="Cambria" pitchFamily="18" charset="0"/>
              </a:rPr>
              <a:t>glVertex3f(-1.0, -1.0, 0.0);</a:t>
            </a:r>
          </a:p>
          <a:p>
            <a:pPr lvl="1"/>
            <a:endParaRPr lang="en-US" dirty="0">
              <a:latin typeface="Cambria" pitchFamily="18" charset="0"/>
            </a:endParaRPr>
          </a:p>
          <a:p>
            <a:pPr lvl="1"/>
            <a:r>
              <a:rPr lang="en-US" dirty="0">
                <a:latin typeface="Cambria" pitchFamily="18" charset="0"/>
              </a:rPr>
              <a:t>glTexCoord2f(0.0, 5.0);</a:t>
            </a:r>
          </a:p>
          <a:p>
            <a:pPr lvl="1"/>
            <a:r>
              <a:rPr lang="en-US" dirty="0">
                <a:latin typeface="Cambria" pitchFamily="18" charset="0"/>
              </a:rPr>
              <a:t>glVertex3f(-1.0, 1.0, 0.0);</a:t>
            </a:r>
          </a:p>
          <a:p>
            <a:pPr lvl="1"/>
            <a:endParaRPr lang="en-US" dirty="0">
              <a:latin typeface="Cambria" pitchFamily="18" charset="0"/>
            </a:endParaRPr>
          </a:p>
          <a:p>
            <a:pPr lvl="1"/>
            <a:r>
              <a:rPr lang="en-US" dirty="0">
                <a:latin typeface="Cambria" pitchFamily="18" charset="0"/>
              </a:rPr>
              <a:t>glTexCoord2f(5.0, 5.0);</a:t>
            </a:r>
          </a:p>
          <a:p>
            <a:pPr lvl="1"/>
            <a:r>
              <a:rPr lang="en-US" dirty="0">
                <a:latin typeface="Cambria" pitchFamily="18" charset="0"/>
              </a:rPr>
              <a:t>glVertex3f(1.0, 1.0, 0.0);</a:t>
            </a:r>
          </a:p>
          <a:p>
            <a:pPr lvl="1"/>
            <a:endParaRPr lang="en-US" dirty="0">
              <a:latin typeface="Cambria" pitchFamily="18" charset="0"/>
            </a:endParaRPr>
          </a:p>
          <a:p>
            <a:pPr lvl="1"/>
            <a:r>
              <a:rPr lang="en-US" sz="2400" b="1" dirty="0">
                <a:latin typeface="Cambria" pitchFamily="18" charset="0"/>
              </a:rPr>
              <a:t>glTexCoord2f(3.0, 0.0);</a:t>
            </a:r>
          </a:p>
          <a:p>
            <a:pPr lvl="1"/>
            <a:r>
              <a:rPr lang="en-US" dirty="0">
                <a:latin typeface="Cambria" pitchFamily="18" charset="0"/>
              </a:rPr>
              <a:t>glVertex3f(1.0, -1.0, 0.0);</a:t>
            </a:r>
          </a:p>
          <a:p>
            <a:endParaRPr lang="en-US" dirty="0">
              <a:latin typeface="Cambria" pitchFamily="18" charset="0"/>
            </a:endParaRPr>
          </a:p>
          <a:p>
            <a:r>
              <a:rPr lang="en-US" dirty="0" err="1">
                <a:latin typeface="Cambria" pitchFamily="18" charset="0"/>
              </a:rPr>
              <a:t>glEnd</a:t>
            </a:r>
            <a:r>
              <a:rPr lang="en-US" dirty="0">
                <a:latin typeface="Cambria" pitchFamily="18" charset="0"/>
              </a:rPr>
              <a:t>();</a:t>
            </a:r>
          </a:p>
          <a:p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……Calculate your mapping first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1143000"/>
            <a:ext cx="4191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mbria" pitchFamily="18" charset="0"/>
              </a:rPr>
              <a:t>glBegin</a:t>
            </a:r>
            <a:r>
              <a:rPr lang="en-US" dirty="0">
                <a:latin typeface="Cambria" pitchFamily="18" charset="0"/>
              </a:rPr>
              <a:t>(GL_QUADS);</a:t>
            </a:r>
          </a:p>
          <a:p>
            <a:endParaRPr lang="en-US" dirty="0">
              <a:latin typeface="Cambria" pitchFamily="18" charset="0"/>
            </a:endParaRPr>
          </a:p>
          <a:p>
            <a:pPr lvl="1"/>
            <a:r>
              <a:rPr lang="en-US" dirty="0">
                <a:latin typeface="Cambria" pitchFamily="18" charset="0"/>
              </a:rPr>
              <a:t>glTexCoord2f(0.0, 0.0);</a:t>
            </a:r>
          </a:p>
          <a:p>
            <a:pPr lvl="1"/>
            <a:r>
              <a:rPr lang="en-US" dirty="0">
                <a:latin typeface="Cambria" pitchFamily="18" charset="0"/>
              </a:rPr>
              <a:t>glVertex3f(-1.0, -1.0, 0.0);</a:t>
            </a:r>
          </a:p>
          <a:p>
            <a:pPr lvl="1"/>
            <a:endParaRPr lang="en-US" dirty="0">
              <a:latin typeface="Cambria" pitchFamily="18" charset="0"/>
            </a:endParaRPr>
          </a:p>
          <a:p>
            <a:pPr lvl="1"/>
            <a:r>
              <a:rPr lang="en-US" dirty="0">
                <a:latin typeface="Cambria" pitchFamily="18" charset="0"/>
              </a:rPr>
              <a:t>glTexCoord2f(0.0, 5.0);</a:t>
            </a:r>
          </a:p>
          <a:p>
            <a:pPr lvl="1"/>
            <a:r>
              <a:rPr lang="en-US" dirty="0">
                <a:latin typeface="Cambria" pitchFamily="18" charset="0"/>
              </a:rPr>
              <a:t>glVertex3f(-1.0, 1.0, 0.0);</a:t>
            </a:r>
          </a:p>
          <a:p>
            <a:pPr lvl="1"/>
            <a:endParaRPr lang="en-US" dirty="0">
              <a:latin typeface="Cambria" pitchFamily="18" charset="0"/>
            </a:endParaRPr>
          </a:p>
          <a:p>
            <a:pPr lvl="1"/>
            <a:r>
              <a:rPr lang="en-US" dirty="0">
                <a:latin typeface="Cambria" pitchFamily="18" charset="0"/>
              </a:rPr>
              <a:t>glTexCoord2f(5.0, 5.0);</a:t>
            </a:r>
          </a:p>
          <a:p>
            <a:pPr lvl="1"/>
            <a:r>
              <a:rPr lang="en-US" dirty="0">
                <a:latin typeface="Cambria" pitchFamily="18" charset="0"/>
              </a:rPr>
              <a:t>glVertex3f(1.0, 1.0, 0.0);</a:t>
            </a:r>
          </a:p>
          <a:p>
            <a:pPr lvl="1"/>
            <a:endParaRPr lang="en-US" dirty="0">
              <a:latin typeface="Cambria" pitchFamily="18" charset="0"/>
            </a:endParaRP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mbria" pitchFamily="18" charset="0"/>
              </a:rPr>
              <a:t>//glTexCoord2f(3.0, 0.0);</a:t>
            </a:r>
          </a:p>
          <a:p>
            <a:pPr lvl="1"/>
            <a:r>
              <a:rPr lang="en-US" dirty="0">
                <a:latin typeface="Cambria" pitchFamily="18" charset="0"/>
              </a:rPr>
              <a:t>glVertex3f(1.0, -1.0, 0.0);</a:t>
            </a:r>
          </a:p>
          <a:p>
            <a:endParaRPr lang="en-US" dirty="0">
              <a:latin typeface="Cambria" pitchFamily="18" charset="0"/>
            </a:endParaRPr>
          </a:p>
          <a:p>
            <a:r>
              <a:rPr lang="en-US" dirty="0" err="1">
                <a:latin typeface="Cambria" pitchFamily="18" charset="0"/>
              </a:rPr>
              <a:t>glEnd</a:t>
            </a:r>
            <a:r>
              <a:rPr lang="en-US" dirty="0">
                <a:latin typeface="Cambria" pitchFamily="18" charset="0"/>
              </a:rPr>
              <a:t>();</a:t>
            </a:r>
          </a:p>
          <a:p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……Calculate your mapping first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1371600"/>
            <a:ext cx="3581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48400" y="228600"/>
            <a:ext cx="27432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…….More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914400"/>
            <a:ext cx="4876800" cy="506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 descr="E:\AUST\Academic\Computer_Graphics\mine\images\aust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1143000"/>
            <a:ext cx="657225" cy="914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57200" y="83820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Cambria" pitchFamily="18" charset="0"/>
              </a:rPr>
              <a:t>glBegin</a:t>
            </a:r>
            <a:r>
              <a:rPr lang="en-US" sz="2000" dirty="0">
                <a:latin typeface="Cambria" pitchFamily="18" charset="0"/>
              </a:rPr>
              <a:t>(GL_TRIANGLES);</a:t>
            </a:r>
          </a:p>
          <a:p>
            <a:endParaRPr lang="en-US" sz="2000" dirty="0">
              <a:latin typeface="Cambria" pitchFamily="18" charset="0"/>
            </a:endParaRPr>
          </a:p>
          <a:p>
            <a:pPr lvl="1"/>
            <a:r>
              <a:rPr lang="en-US" sz="2000" dirty="0">
                <a:latin typeface="Cambria" pitchFamily="18" charset="0"/>
              </a:rPr>
              <a:t>glTexCoord2f(0.0, 0.0);</a:t>
            </a:r>
          </a:p>
          <a:p>
            <a:pPr lvl="1"/>
            <a:r>
              <a:rPr lang="en-US" sz="2000" dirty="0">
                <a:latin typeface="Cambria" pitchFamily="18" charset="0"/>
              </a:rPr>
              <a:t>glVertex3f(-1.0, -1.0, 0.0);</a:t>
            </a:r>
          </a:p>
          <a:p>
            <a:pPr lvl="1"/>
            <a:endParaRPr lang="en-US" sz="2000" dirty="0">
              <a:latin typeface="Cambria" pitchFamily="18" charset="0"/>
            </a:endParaRPr>
          </a:p>
          <a:p>
            <a:pPr lvl="1"/>
            <a:r>
              <a:rPr lang="en-US" sz="2000" dirty="0">
                <a:latin typeface="Cambria" pitchFamily="18" charset="0"/>
              </a:rPr>
              <a:t>glTexCoord2f(2.5, 2.5);</a:t>
            </a:r>
          </a:p>
          <a:p>
            <a:pPr lvl="1"/>
            <a:r>
              <a:rPr lang="en-US" sz="2000" dirty="0">
                <a:latin typeface="Cambria" pitchFamily="18" charset="0"/>
              </a:rPr>
              <a:t>glVertex3f(0.0, 1.0, 0.0);</a:t>
            </a:r>
          </a:p>
          <a:p>
            <a:pPr lvl="1"/>
            <a:endParaRPr lang="en-US" sz="2000" dirty="0">
              <a:latin typeface="Cambria" pitchFamily="18" charset="0"/>
            </a:endParaRPr>
          </a:p>
          <a:p>
            <a:pPr lvl="1"/>
            <a:r>
              <a:rPr lang="en-US" sz="2000" dirty="0">
                <a:latin typeface="Cambria" pitchFamily="18" charset="0"/>
              </a:rPr>
              <a:t>glTexCoord2f(5.0, 0.0);</a:t>
            </a:r>
          </a:p>
          <a:p>
            <a:pPr lvl="1"/>
            <a:r>
              <a:rPr lang="en-US" sz="2000" dirty="0">
                <a:latin typeface="Cambria" pitchFamily="18" charset="0"/>
              </a:rPr>
              <a:t>glVertex3f(1.0, -1.0, 0.0);</a:t>
            </a:r>
          </a:p>
          <a:p>
            <a:endParaRPr lang="en-US" sz="2000" dirty="0">
              <a:latin typeface="Cambria" pitchFamily="18" charset="0"/>
            </a:endParaRPr>
          </a:p>
          <a:p>
            <a:r>
              <a:rPr lang="en-US" sz="2000" dirty="0" err="1">
                <a:latin typeface="Cambria" pitchFamily="18" charset="0"/>
              </a:rPr>
              <a:t>glEnd</a:t>
            </a:r>
            <a:r>
              <a:rPr lang="en-US" sz="2000" dirty="0">
                <a:latin typeface="Cambria" pitchFamily="18" charset="0"/>
              </a:rPr>
              <a:t>();</a:t>
            </a:r>
          </a:p>
        </p:txBody>
      </p:sp>
      <p:sp>
        <p:nvSpPr>
          <p:cNvPr id="9" name="Rectangle 8"/>
          <p:cNvSpPr/>
          <p:nvPr/>
        </p:nvSpPr>
        <p:spPr>
          <a:xfrm>
            <a:off x="2971800" y="5562600"/>
            <a:ext cx="1631472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Cambria" pitchFamily="18" charset="0"/>
              </a:rPr>
              <a:t>U,V = (0.0, 0.0)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5955268"/>
            <a:ext cx="2169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itchFamily="18" charset="0"/>
              </a:rPr>
              <a:t>X,Y = (-1.0, -1.0, 0.0)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0" y="838200"/>
            <a:ext cx="163147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Cambria" pitchFamily="18" charset="0"/>
              </a:rPr>
              <a:t>U,V = (2.5, 2.5)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57800" y="1219200"/>
            <a:ext cx="2015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itchFamily="18" charset="0"/>
              </a:rPr>
              <a:t>X,Y = (0.0, 1.0, 0.0)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62800" y="5574268"/>
            <a:ext cx="163147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Cambria" pitchFamily="18" charset="0"/>
              </a:rPr>
              <a:t>U,V = (5.0, 0.0)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858000" y="5955268"/>
            <a:ext cx="2092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itchFamily="18" charset="0"/>
              </a:rPr>
              <a:t>X,Y = (1.0, -1.0, 0.0)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2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42672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286000"/>
            <a:ext cx="1420177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1296194" y="28186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1677194" y="27424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058194" y="2742406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0" y="25908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0" y="29718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2743200" y="2514600"/>
            <a:ext cx="2667000" cy="2209800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524000" y="3276600"/>
            <a:ext cx="3657600" cy="1676400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95600" y="3276600"/>
            <a:ext cx="2286000" cy="1676400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62000" y="3886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38200" y="3790890"/>
            <a:ext cx="2209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pixel from Quad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4800" y="2286000"/>
            <a:ext cx="121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mbria" pitchFamily="18" charset="0"/>
              </a:rPr>
              <a:t>pixel from Texture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6200" y="472440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indent="-236538">
              <a:buFont typeface="Arial" pitchFamily="34" charset="0"/>
              <a:buChar char="•"/>
            </a:pPr>
            <a:r>
              <a:rPr lang="en-US" b="1" dirty="0">
                <a:latin typeface="Cambria" pitchFamily="18" charset="0"/>
              </a:rPr>
              <a:t>GL_NEAREST </a:t>
            </a:r>
            <a:r>
              <a:rPr lang="en-US" dirty="0">
                <a:latin typeface="Cambria" pitchFamily="18" charset="0"/>
              </a:rPr>
              <a:t>(average of neighbor pixels)</a:t>
            </a:r>
          </a:p>
          <a:p>
            <a:pPr marL="236538" indent="-236538">
              <a:buFont typeface="Arial" pitchFamily="34" charset="0"/>
              <a:buChar char="•"/>
            </a:pPr>
            <a:r>
              <a:rPr lang="en-US" b="1" dirty="0">
                <a:latin typeface="Cambria" pitchFamily="18" charset="0"/>
              </a:rPr>
              <a:t>GL_LINEAR </a:t>
            </a:r>
            <a:r>
              <a:rPr lang="en-US" dirty="0">
                <a:latin typeface="Cambria" pitchFamily="18" charset="0"/>
              </a:rPr>
              <a:t>(directly block)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990600" y="2819400"/>
            <a:ext cx="1143000" cy="9906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85800" y="914400"/>
            <a:ext cx="79248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>
                <a:latin typeface="Cambria" pitchFamily="18" charset="0"/>
              </a:rPr>
              <a:t>glTexParameteri</a:t>
            </a:r>
            <a:r>
              <a:rPr lang="en-US" dirty="0">
                <a:latin typeface="Cambria" pitchFamily="18" charset="0"/>
              </a:rPr>
              <a:t>(GL_TEXTURE_2D, GL_TEXTURE_MIN_FILTER, ______________);</a:t>
            </a:r>
          </a:p>
          <a:p>
            <a:r>
              <a:rPr lang="en-US" dirty="0" err="1">
                <a:latin typeface="Cambria" pitchFamily="18" charset="0"/>
              </a:rPr>
              <a:t>glTexParameteri</a:t>
            </a:r>
            <a:r>
              <a:rPr lang="en-US" dirty="0">
                <a:latin typeface="Cambria" pitchFamily="18" charset="0"/>
              </a:rPr>
              <a:t>(GL_TEXTURE_2D, GL_TEXTURE_MAG_FILTER, ______________);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And At Last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600200"/>
            <a:ext cx="7162800" cy="1600200"/>
          </a:xfrm>
        </p:spPr>
        <p:txBody>
          <a:bodyPr>
            <a:noAutofit/>
          </a:bodyPr>
          <a:lstStyle/>
          <a:p>
            <a:r>
              <a:rPr lang="en-US" sz="4800" dirty="0"/>
              <a:t>Key Press Handling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4102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glutKeyboardFunc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Alphanumeric Keys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http://upload.wikimedia.org/wikipedia/commons/thumb/4/4c/OpenGL_Tutorial_Cube_textured.png/220px-OpenGL_Tutorial_Cube_textur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14400"/>
            <a:ext cx="2612383" cy="2054283"/>
          </a:xfrm>
          <a:prstGeom prst="rect">
            <a:avLst/>
          </a:prstGeom>
          <a:noFill/>
        </p:spPr>
      </p:pic>
      <p:pic>
        <p:nvPicPr>
          <p:cNvPr id="2052" name="Picture 4" descr="http://www.euclideanspace.com/software/games/threed/openglcpp/movement/image10.gif"/>
          <p:cNvPicPr>
            <a:picLocks noChangeAspect="1" noChangeArrowheads="1"/>
          </p:cNvPicPr>
          <p:nvPr/>
        </p:nvPicPr>
        <p:blipFill>
          <a:blip r:embed="rId3">
            <a:lum bright="5000" contrast="54000"/>
          </a:blip>
          <a:srcRect/>
          <a:stretch>
            <a:fillRect/>
          </a:stretch>
        </p:blipFill>
        <p:spPr bwMode="auto">
          <a:xfrm>
            <a:off x="685800" y="3200400"/>
            <a:ext cx="3683000" cy="2209800"/>
          </a:xfrm>
          <a:prstGeom prst="rect">
            <a:avLst/>
          </a:prstGeom>
          <a:noFill/>
        </p:spPr>
      </p:pic>
      <p:pic>
        <p:nvPicPr>
          <p:cNvPr id="2054" name="Picture 6" descr="http://cgkit.sourceforge.net/tutorials/_images/bunny.jpg"/>
          <p:cNvPicPr>
            <a:picLocks noChangeAspect="1" noChangeArrowheads="1"/>
          </p:cNvPicPr>
          <p:nvPr/>
        </p:nvPicPr>
        <p:blipFill>
          <a:blip r:embed="rId4">
            <a:lum bright="18000" contrast="-17000"/>
          </a:blip>
          <a:srcRect/>
          <a:stretch>
            <a:fillRect/>
          </a:stretch>
        </p:blipFill>
        <p:spPr bwMode="auto">
          <a:xfrm>
            <a:off x="4648200" y="914400"/>
            <a:ext cx="2837838" cy="2110303"/>
          </a:xfrm>
          <a:prstGeom prst="rect">
            <a:avLst/>
          </a:prstGeom>
          <a:noFill/>
        </p:spPr>
      </p:pic>
      <p:pic>
        <p:nvPicPr>
          <p:cNvPr id="2056" name="Picture 8" descr="http://www.pauldahuach.com.ar/images/vbGL%20-%20Ejemplo%206.jpg"/>
          <p:cNvPicPr>
            <a:picLocks noChangeAspect="1" noChangeArrowheads="1"/>
          </p:cNvPicPr>
          <p:nvPr/>
        </p:nvPicPr>
        <p:blipFill>
          <a:blip r:embed="rId5">
            <a:lum bright="16000" contrast="-29000"/>
          </a:blip>
          <a:srcRect/>
          <a:stretch>
            <a:fillRect/>
          </a:stretch>
        </p:blipFill>
        <p:spPr bwMode="auto">
          <a:xfrm>
            <a:off x="4648200" y="3276600"/>
            <a:ext cx="3542624" cy="2771776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What is Texture Mapping  in OpenGL?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4102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sz="2400" b="1" dirty="0" err="1">
                <a:latin typeface="Cambria" pitchFamily="18" charset="0"/>
              </a:rPr>
              <a:t>glutKeyboardFunc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Alphanumeric Keys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2971800"/>
            <a:ext cx="213360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Function that receive keyboard input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1981200" y="2057400"/>
            <a:ext cx="1295400" cy="533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glutKeyboardFunc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Alphanumeric Keys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4800600"/>
            <a:ext cx="297180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Function where the action against a key press is defined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8600" y="2209800"/>
            <a:ext cx="3124200" cy="2057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glutKeyboardFunc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2209800"/>
            <a:ext cx="6324600" cy="1846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</a:t>
            </a:r>
            <a:r>
              <a:rPr lang="en-US" sz="2400" b="1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(unsigned char key,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x,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y) {</a:t>
            </a:r>
          </a:p>
          <a:p>
            <a:r>
              <a:rPr lang="en-US" dirty="0">
                <a:latin typeface="Cambria" pitchFamily="18" charset="0"/>
              </a:rPr>
              <a:t>switch (key) {</a:t>
            </a:r>
          </a:p>
          <a:p>
            <a:pPr lvl="3"/>
            <a:r>
              <a:rPr lang="en-US" dirty="0">
                <a:latin typeface="Cambria" pitchFamily="18" charset="0"/>
              </a:rPr>
              <a:t>case 'a':</a:t>
            </a:r>
          </a:p>
          <a:p>
            <a:pPr lvl="3"/>
            <a:r>
              <a:rPr lang="en-US" dirty="0">
                <a:latin typeface="Cambria" pitchFamily="18" charset="0"/>
              </a:rPr>
              <a:t>_angle = _angle + 45.0;</a:t>
            </a:r>
          </a:p>
          <a:p>
            <a:pPr lvl="3"/>
            <a:r>
              <a:rPr lang="en-US" dirty="0" err="1">
                <a:latin typeface="Cambria" pitchFamily="18" charset="0"/>
              </a:rPr>
              <a:t>glutPostRedisplay</a:t>
            </a:r>
            <a:r>
              <a:rPr lang="en-US" dirty="0">
                <a:latin typeface="Cambria" pitchFamily="18" charset="0"/>
              </a:rPr>
              <a:t>();</a:t>
            </a:r>
          </a:p>
          <a:p>
            <a:pPr lvl="3"/>
            <a:r>
              <a:rPr lang="en-US" dirty="0">
                <a:latin typeface="Cambria" pitchFamily="18" charset="0"/>
              </a:rPr>
              <a:t>}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Alphanumeric Keys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4800600"/>
            <a:ext cx="297180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Function where the action against a key press is defined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8600" y="2209800"/>
            <a:ext cx="3124200" cy="2057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3771900" y="1790700"/>
            <a:ext cx="53340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glutKeyboardFunc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2209800"/>
            <a:ext cx="6324600" cy="18466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</a:t>
            </a:r>
            <a:r>
              <a:rPr lang="en-US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(unsigned char </a:t>
            </a:r>
            <a:r>
              <a:rPr lang="en-US" sz="2400" b="1" dirty="0">
                <a:latin typeface="Cambria" pitchFamily="18" charset="0"/>
              </a:rPr>
              <a:t>key</a:t>
            </a:r>
            <a:r>
              <a:rPr lang="en-US" dirty="0">
                <a:latin typeface="Cambria" pitchFamily="18" charset="0"/>
              </a:rPr>
              <a:t>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</a:t>
            </a:r>
            <a:r>
              <a:rPr lang="en-US" sz="2400" b="1" dirty="0">
                <a:latin typeface="Cambria" pitchFamily="18" charset="0"/>
              </a:rPr>
              <a:t>x</a:t>
            </a:r>
            <a:r>
              <a:rPr lang="en-US" dirty="0">
                <a:latin typeface="Cambria" pitchFamily="18" charset="0"/>
              </a:rPr>
              <a:t>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</a:t>
            </a:r>
            <a:r>
              <a:rPr lang="en-US" sz="2400" b="1" dirty="0">
                <a:latin typeface="Cambria" pitchFamily="18" charset="0"/>
              </a:rPr>
              <a:t>y</a:t>
            </a:r>
            <a:r>
              <a:rPr lang="en-US" dirty="0">
                <a:latin typeface="Cambria" pitchFamily="18" charset="0"/>
              </a:rPr>
              <a:t>) {</a:t>
            </a:r>
          </a:p>
          <a:p>
            <a:r>
              <a:rPr lang="en-US" dirty="0">
                <a:latin typeface="Cambria" pitchFamily="18" charset="0"/>
              </a:rPr>
              <a:t>switch (key) {</a:t>
            </a:r>
          </a:p>
          <a:p>
            <a:pPr lvl="3"/>
            <a:r>
              <a:rPr lang="en-US" dirty="0">
                <a:latin typeface="Cambria" pitchFamily="18" charset="0"/>
              </a:rPr>
              <a:t>case 'a':</a:t>
            </a:r>
          </a:p>
          <a:p>
            <a:pPr lvl="3"/>
            <a:r>
              <a:rPr lang="en-US" dirty="0">
                <a:latin typeface="Cambria" pitchFamily="18" charset="0"/>
              </a:rPr>
              <a:t>_angle = _angle + 45.0;</a:t>
            </a:r>
          </a:p>
          <a:p>
            <a:pPr lvl="3"/>
            <a:r>
              <a:rPr lang="en-US" dirty="0" err="1">
                <a:latin typeface="Cambria" pitchFamily="18" charset="0"/>
              </a:rPr>
              <a:t>glutPostRedisplay</a:t>
            </a:r>
            <a:r>
              <a:rPr lang="en-US" dirty="0">
                <a:latin typeface="Cambria" pitchFamily="18" charset="0"/>
              </a:rPr>
              <a:t>();</a:t>
            </a:r>
          </a:p>
          <a:p>
            <a:pPr lvl="3"/>
            <a:r>
              <a:rPr lang="en-US" dirty="0">
                <a:latin typeface="Cambria" pitchFamily="18" charset="0"/>
              </a:rPr>
              <a:t>}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Alphanumeric Keys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4419600"/>
            <a:ext cx="19812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Which key has been pressed</a:t>
            </a: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rot="5400000" flipH="1" flipV="1">
            <a:off x="3467100" y="1333500"/>
            <a:ext cx="1828800" cy="4343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96000" y="4572000"/>
            <a:ext cx="1981200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(x, y) Coordinates of cursor while the key is being pressed</a:t>
            </a:r>
          </a:p>
        </p:txBody>
      </p:sp>
      <p:cxnSp>
        <p:nvCxnSpPr>
          <p:cNvPr id="16" name="Straight Arrow Connector 15"/>
          <p:cNvCxnSpPr>
            <a:stCxn id="15" idx="0"/>
          </p:cNvCxnSpPr>
          <p:nvPr/>
        </p:nvCxnSpPr>
        <p:spPr>
          <a:xfrm rot="5400000" flipH="1" flipV="1">
            <a:off x="6362700" y="3390900"/>
            <a:ext cx="19050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glutKeyboardFunc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2209800"/>
            <a:ext cx="6324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</a:t>
            </a:r>
            <a:r>
              <a:rPr lang="en-US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(unsigned char key,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x,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y) {</a:t>
            </a:r>
          </a:p>
          <a:p>
            <a:r>
              <a:rPr lang="en-US" dirty="0">
                <a:latin typeface="Cambria" pitchFamily="18" charset="0"/>
              </a:rPr>
              <a:t>switch (key) {</a:t>
            </a:r>
          </a:p>
          <a:p>
            <a:pPr lvl="3"/>
            <a:r>
              <a:rPr lang="en-US" dirty="0">
                <a:latin typeface="Cambria" pitchFamily="18" charset="0"/>
              </a:rPr>
              <a:t>case 'a':</a:t>
            </a:r>
          </a:p>
          <a:p>
            <a:pPr lvl="3"/>
            <a:r>
              <a:rPr lang="en-US" sz="2400" b="1" dirty="0">
                <a:latin typeface="Cambria" pitchFamily="18" charset="0"/>
              </a:rPr>
              <a:t>_angle </a:t>
            </a:r>
            <a:r>
              <a:rPr lang="en-US" dirty="0">
                <a:latin typeface="Cambria" pitchFamily="18" charset="0"/>
              </a:rPr>
              <a:t>= </a:t>
            </a:r>
            <a:r>
              <a:rPr lang="en-US" sz="2400" b="1" dirty="0">
                <a:latin typeface="Cambria" pitchFamily="18" charset="0"/>
              </a:rPr>
              <a:t>_angle </a:t>
            </a:r>
            <a:r>
              <a:rPr lang="en-US" dirty="0">
                <a:latin typeface="Cambria" pitchFamily="18" charset="0"/>
              </a:rPr>
              <a:t>+ 45.0;</a:t>
            </a:r>
          </a:p>
          <a:p>
            <a:pPr lvl="3"/>
            <a:r>
              <a:rPr lang="en-US" dirty="0" err="1">
                <a:latin typeface="Cambria" pitchFamily="18" charset="0"/>
              </a:rPr>
              <a:t>glutPostRedisplay</a:t>
            </a:r>
            <a:r>
              <a:rPr lang="en-US" dirty="0">
                <a:latin typeface="Cambria" pitchFamily="18" charset="0"/>
              </a:rPr>
              <a:t>();</a:t>
            </a:r>
          </a:p>
          <a:p>
            <a:pPr lvl="3"/>
            <a:r>
              <a:rPr lang="en-US" dirty="0">
                <a:latin typeface="Cambria" pitchFamily="18" charset="0"/>
              </a:rPr>
              <a:t>} 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72200" y="914400"/>
            <a:ext cx="2175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itchFamily="18" charset="0"/>
              </a:rPr>
              <a:t>float </a:t>
            </a:r>
            <a:r>
              <a:rPr lang="en-US" sz="2400" b="1" dirty="0">
                <a:latin typeface="Cambria" pitchFamily="18" charset="0"/>
              </a:rPr>
              <a:t>_angle </a:t>
            </a:r>
            <a:r>
              <a:rPr lang="en-US" dirty="0">
                <a:latin typeface="Cambria" pitchFamily="18" charset="0"/>
              </a:rPr>
              <a:t>= 0.0;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Alphanumeric Keys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3787676"/>
            <a:ext cx="5791200" cy="24929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Draw() {</a:t>
            </a:r>
          </a:p>
          <a:p>
            <a:r>
              <a:rPr lang="en-US" dirty="0">
                <a:latin typeface="Cambria" pitchFamily="18" charset="0"/>
              </a:rPr>
              <a:t>    ………………..</a:t>
            </a:r>
          </a:p>
          <a:p>
            <a:pPr lvl="2"/>
            <a:r>
              <a:rPr lang="en-US" dirty="0" err="1">
                <a:latin typeface="Cambria" pitchFamily="18" charset="0"/>
              </a:rPr>
              <a:t>glRotatef</a:t>
            </a:r>
            <a:r>
              <a:rPr lang="en-US" sz="2400" b="1" dirty="0">
                <a:latin typeface="Cambria" pitchFamily="18" charset="0"/>
              </a:rPr>
              <a:t>(_angle</a:t>
            </a:r>
            <a:r>
              <a:rPr lang="en-US" dirty="0">
                <a:latin typeface="Cambria" pitchFamily="18" charset="0"/>
              </a:rPr>
              <a:t>, 0.0, 0.0, 1.0);</a:t>
            </a:r>
          </a:p>
          <a:p>
            <a:pPr lvl="2"/>
            <a:r>
              <a:rPr lang="en-US" dirty="0" err="1">
                <a:latin typeface="Cambria" pitchFamily="18" charset="0"/>
              </a:rPr>
              <a:t>glBegin</a:t>
            </a:r>
            <a:r>
              <a:rPr lang="en-US" dirty="0">
                <a:latin typeface="Cambria" pitchFamily="18" charset="0"/>
              </a:rPr>
              <a:t>(GL_POINTS);</a:t>
            </a:r>
          </a:p>
          <a:p>
            <a:pPr lvl="3"/>
            <a:r>
              <a:rPr lang="en-US" dirty="0">
                <a:latin typeface="Cambria" pitchFamily="18" charset="0"/>
              </a:rPr>
              <a:t>glVertex3f(0.5, 0.0, 0.0);</a:t>
            </a:r>
          </a:p>
          <a:p>
            <a:pPr lvl="2"/>
            <a:r>
              <a:rPr lang="en-US" dirty="0" err="1">
                <a:latin typeface="Cambria" pitchFamily="18" charset="0"/>
              </a:rPr>
              <a:t>glEnd</a:t>
            </a:r>
            <a:r>
              <a:rPr lang="en-US" dirty="0">
                <a:latin typeface="Cambria" pitchFamily="18" charset="0"/>
              </a:rPr>
              <a:t>();</a:t>
            </a:r>
          </a:p>
          <a:p>
            <a:r>
              <a:rPr lang="en-US" dirty="0">
                <a:latin typeface="Cambria" pitchFamily="18" charset="0"/>
              </a:rPr>
              <a:t>    ………………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glutKeyboardFunc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2209800"/>
            <a:ext cx="63246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</a:t>
            </a:r>
            <a:r>
              <a:rPr lang="en-US" sz="2400" b="1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(unsigned char key,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x,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y) {</a:t>
            </a:r>
          </a:p>
          <a:p>
            <a:r>
              <a:rPr lang="en-US" dirty="0">
                <a:latin typeface="Cambria" pitchFamily="18" charset="0"/>
              </a:rPr>
              <a:t>switch (key) {</a:t>
            </a:r>
          </a:p>
          <a:p>
            <a:pPr lvl="3"/>
            <a:r>
              <a:rPr lang="en-US" dirty="0">
                <a:latin typeface="Cambria" pitchFamily="18" charset="0"/>
              </a:rPr>
              <a:t>case 'a':</a:t>
            </a:r>
          </a:p>
          <a:p>
            <a:pPr lvl="3"/>
            <a:r>
              <a:rPr lang="en-US" sz="2400" b="1" dirty="0">
                <a:latin typeface="Cambria" pitchFamily="18" charset="0"/>
              </a:rPr>
              <a:t>_angle </a:t>
            </a:r>
            <a:r>
              <a:rPr lang="en-US" dirty="0">
                <a:latin typeface="Cambria" pitchFamily="18" charset="0"/>
              </a:rPr>
              <a:t>= </a:t>
            </a:r>
            <a:r>
              <a:rPr lang="en-US" sz="2400" b="1" dirty="0">
                <a:latin typeface="Cambria" pitchFamily="18" charset="0"/>
              </a:rPr>
              <a:t>_angle </a:t>
            </a:r>
            <a:r>
              <a:rPr lang="en-US" dirty="0">
                <a:latin typeface="Cambria" pitchFamily="18" charset="0"/>
              </a:rPr>
              <a:t>+ 45.0;</a:t>
            </a:r>
          </a:p>
          <a:p>
            <a:pPr lvl="3"/>
            <a:r>
              <a:rPr lang="en-US" dirty="0" err="1">
                <a:latin typeface="Cambria" pitchFamily="18" charset="0"/>
              </a:rPr>
              <a:t>glutPostRedisplay</a:t>
            </a:r>
            <a:r>
              <a:rPr lang="en-US" dirty="0">
                <a:latin typeface="Cambria" pitchFamily="18" charset="0"/>
              </a:rPr>
              <a:t>();</a:t>
            </a:r>
          </a:p>
          <a:p>
            <a:pPr lvl="3"/>
            <a:r>
              <a:rPr lang="en-US" dirty="0">
                <a:latin typeface="Cambria" pitchFamily="18" charset="0"/>
              </a:rPr>
              <a:t>} 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2200" y="914400"/>
            <a:ext cx="2175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itchFamily="18" charset="0"/>
              </a:rPr>
              <a:t>float </a:t>
            </a:r>
            <a:r>
              <a:rPr lang="en-US" sz="2400" b="1" dirty="0">
                <a:latin typeface="Cambria" pitchFamily="18" charset="0"/>
              </a:rPr>
              <a:t>_angle </a:t>
            </a:r>
            <a:r>
              <a:rPr lang="en-US" dirty="0">
                <a:latin typeface="Cambria" pitchFamily="18" charset="0"/>
              </a:rPr>
              <a:t>= 0.0;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Alphanumeric Keys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glutKeyboardFunc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2200" y="914400"/>
            <a:ext cx="2175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itchFamily="18" charset="0"/>
              </a:rPr>
              <a:t>float </a:t>
            </a:r>
            <a:r>
              <a:rPr lang="en-US" sz="2400" b="1" dirty="0">
                <a:latin typeface="Cambria" pitchFamily="18" charset="0"/>
              </a:rPr>
              <a:t>_angle </a:t>
            </a:r>
            <a:r>
              <a:rPr lang="en-US" dirty="0">
                <a:latin typeface="Cambria" pitchFamily="18" charset="0"/>
              </a:rPr>
              <a:t>= 0.0;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362200"/>
            <a:ext cx="3276600" cy="352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886200" y="41910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Alphanumeric Keys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glutKeyboardFunc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2200" y="914400"/>
            <a:ext cx="2303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itchFamily="18" charset="0"/>
              </a:rPr>
              <a:t>float </a:t>
            </a:r>
            <a:r>
              <a:rPr lang="en-US" sz="2400" b="1" dirty="0">
                <a:latin typeface="Cambria" pitchFamily="18" charset="0"/>
              </a:rPr>
              <a:t>_angle </a:t>
            </a:r>
            <a:r>
              <a:rPr lang="en-US" dirty="0">
                <a:latin typeface="Cambria" pitchFamily="18" charset="0"/>
              </a:rPr>
              <a:t>= 45.0;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362200"/>
            <a:ext cx="3276600" cy="352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581400" y="34290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://socialmediatoday.com/sites/socialmediatoday.com/files/imagepicker/147821/keyboard-press-36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962400"/>
            <a:ext cx="2819400" cy="176212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Alphanumeric Keys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glutKeyboardFunc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72200" y="914400"/>
            <a:ext cx="2303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" pitchFamily="18" charset="0"/>
              </a:rPr>
              <a:t>float </a:t>
            </a:r>
            <a:r>
              <a:rPr lang="en-US" sz="2400" b="1" dirty="0">
                <a:latin typeface="Cambria" pitchFamily="18" charset="0"/>
              </a:rPr>
              <a:t>_angle </a:t>
            </a:r>
            <a:r>
              <a:rPr lang="en-US" dirty="0">
                <a:latin typeface="Cambria" pitchFamily="18" charset="0"/>
              </a:rPr>
              <a:t>= 90.0;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362200"/>
            <a:ext cx="3276600" cy="352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819400" y="3048000"/>
            <a:ext cx="152400" cy="15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http://socialmediatoday.com/sites/socialmediatoday.com/files/imagepicker/147821/keyboard-press-36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962400"/>
            <a:ext cx="2819400" cy="176212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Alphanumeric Keys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4102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sz="2400" b="1" dirty="0" err="1">
                <a:latin typeface="Cambria" pitchFamily="18" charset="0"/>
              </a:rPr>
              <a:t>glutSpecialFunc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Special Keys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971800"/>
            <a:ext cx="50292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Function that receive special keyboard input (e.g. left arrow, right arrow, F2 button etc)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6200000" flipV="1">
            <a:off x="1981200" y="2057400"/>
            <a:ext cx="1295400" cy="533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Example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56406" y="22098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32004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" y="1981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100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52600" y="3124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(-1, -1,0)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(1, 1,0)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43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(1, -1,0)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(-1, 1,0)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3429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(0,0,0)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Rectangle 37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219200" y="3486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Image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105400" y="12000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Quad</a:t>
            </a:r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glutSpecialFunc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Special Keys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4800600"/>
            <a:ext cx="38862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Function where the action against a special key-press is defined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8600" y="2209800"/>
            <a:ext cx="3124200" cy="2057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glutSpecialFunc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2209800"/>
            <a:ext cx="63246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</a:t>
            </a:r>
            <a:r>
              <a:rPr lang="en-US" sz="2400" b="1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key,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x,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y) {</a:t>
            </a:r>
          </a:p>
          <a:p>
            <a:r>
              <a:rPr lang="en-US" dirty="0">
                <a:latin typeface="Cambria" pitchFamily="18" charset="0"/>
              </a:rPr>
              <a:t>switch (key) {</a:t>
            </a:r>
          </a:p>
          <a:p>
            <a:pPr lvl="3"/>
            <a:r>
              <a:rPr lang="en-US" dirty="0">
                <a:latin typeface="Cambria" pitchFamily="18" charset="0"/>
              </a:rPr>
              <a:t>case GLUT_KEY_RIGHT:</a:t>
            </a:r>
          </a:p>
          <a:p>
            <a:pPr lvl="3"/>
            <a:r>
              <a:rPr lang="en-US" dirty="0">
                <a:latin typeface="Cambria" pitchFamily="18" charset="0"/>
              </a:rPr>
              <a:t>…………………</a:t>
            </a:r>
          </a:p>
          <a:p>
            <a:pPr lvl="3"/>
            <a:r>
              <a:rPr lang="en-US" dirty="0">
                <a:latin typeface="Cambria" pitchFamily="18" charset="0"/>
              </a:rPr>
              <a:t>}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Special Keys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3771900" y="1790700"/>
            <a:ext cx="53340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glutSpecialFunc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2209800"/>
            <a:ext cx="6324600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</a:t>
            </a:r>
            <a:r>
              <a:rPr lang="en-US" dirty="0" err="1">
                <a:latin typeface="Cambria" pitchFamily="18" charset="0"/>
              </a:rPr>
              <a:t>handleKeypress</a:t>
            </a:r>
            <a:r>
              <a:rPr lang="en-US" sz="1400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int</a:t>
            </a:r>
            <a:r>
              <a:rPr lang="en-US" sz="2400" b="1" dirty="0">
                <a:latin typeface="Cambria" pitchFamily="18" charset="0"/>
              </a:rPr>
              <a:t> </a:t>
            </a:r>
            <a:r>
              <a:rPr lang="en-US" dirty="0">
                <a:latin typeface="Cambria" pitchFamily="18" charset="0"/>
              </a:rPr>
              <a:t>key,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x,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y) {</a:t>
            </a:r>
          </a:p>
          <a:p>
            <a:r>
              <a:rPr lang="en-US" dirty="0">
                <a:latin typeface="Cambria" pitchFamily="18" charset="0"/>
              </a:rPr>
              <a:t>switch (key) {</a:t>
            </a:r>
          </a:p>
          <a:p>
            <a:pPr lvl="3"/>
            <a:r>
              <a:rPr lang="en-US" dirty="0">
                <a:latin typeface="Cambria" pitchFamily="18" charset="0"/>
              </a:rPr>
              <a:t>case GLUT_KEY_RIGHT:</a:t>
            </a:r>
          </a:p>
          <a:p>
            <a:pPr lvl="3"/>
            <a:r>
              <a:rPr lang="en-US" dirty="0">
                <a:latin typeface="Cambria" pitchFamily="18" charset="0"/>
              </a:rPr>
              <a:t>…………………</a:t>
            </a:r>
          </a:p>
          <a:p>
            <a:pPr lvl="3"/>
            <a:r>
              <a:rPr lang="en-US" dirty="0">
                <a:latin typeface="Cambria" pitchFamily="18" charset="0"/>
              </a:rPr>
              <a:t>}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Special Keys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200" y="4419600"/>
            <a:ext cx="1981200" cy="92333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Which key has been pressed (data type is ‘</a:t>
            </a:r>
            <a:r>
              <a:rPr lang="en-US" dirty="0" err="1"/>
              <a:t>int</a:t>
            </a:r>
            <a:r>
              <a:rPr lang="en-US" dirty="0"/>
              <a:t>’)</a:t>
            </a:r>
          </a:p>
        </p:txBody>
      </p:sp>
      <p:cxnSp>
        <p:nvCxnSpPr>
          <p:cNvPr id="8" name="Straight Arrow Connector 7"/>
          <p:cNvCxnSpPr>
            <a:stCxn id="7" idx="0"/>
          </p:cNvCxnSpPr>
          <p:nvPr/>
        </p:nvCxnSpPr>
        <p:spPr>
          <a:xfrm rot="5400000" flipH="1" flipV="1">
            <a:off x="2781300" y="2095500"/>
            <a:ext cx="1752600" cy="28956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glutSpecialFunc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2209800"/>
            <a:ext cx="6324600" cy="1661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</a:t>
            </a:r>
            <a:r>
              <a:rPr lang="en-US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sz="2400" b="1" dirty="0">
                <a:latin typeface="Cambria" pitchFamily="18" charset="0"/>
              </a:rPr>
              <a:t> </a:t>
            </a:r>
            <a:r>
              <a:rPr lang="en-US" dirty="0">
                <a:latin typeface="Cambria" pitchFamily="18" charset="0"/>
              </a:rPr>
              <a:t>key,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x,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y) {</a:t>
            </a:r>
          </a:p>
          <a:p>
            <a:r>
              <a:rPr lang="en-US" dirty="0">
                <a:latin typeface="Cambria" pitchFamily="18" charset="0"/>
              </a:rPr>
              <a:t>switch (key) {</a:t>
            </a:r>
          </a:p>
          <a:p>
            <a:pPr lvl="3"/>
            <a:r>
              <a:rPr lang="en-US" dirty="0">
                <a:latin typeface="Cambria" pitchFamily="18" charset="0"/>
              </a:rPr>
              <a:t>case </a:t>
            </a:r>
            <a:r>
              <a:rPr lang="en-US" sz="2400" b="1" dirty="0">
                <a:latin typeface="Cambria" pitchFamily="18" charset="0"/>
              </a:rPr>
              <a:t>GLUT_KEY_RIGHT</a:t>
            </a:r>
            <a:r>
              <a:rPr lang="en-US" dirty="0">
                <a:latin typeface="Cambria" pitchFamily="18" charset="0"/>
              </a:rPr>
              <a:t>:</a:t>
            </a:r>
          </a:p>
          <a:p>
            <a:pPr lvl="3"/>
            <a:r>
              <a:rPr lang="en-US" dirty="0">
                <a:latin typeface="Cambria" pitchFamily="18" charset="0"/>
              </a:rPr>
              <a:t>…………………</a:t>
            </a:r>
          </a:p>
          <a:p>
            <a:pPr lvl="3"/>
            <a:r>
              <a:rPr lang="en-US" dirty="0">
                <a:latin typeface="Cambria" pitchFamily="18" charset="0"/>
              </a:rPr>
              <a:t>}  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Special Keys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4419600"/>
            <a:ext cx="3733800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Constant for Right Arrow Key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143500" y="3848100"/>
            <a:ext cx="1143000" cy="158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76200" y="457200"/>
            <a:ext cx="4572000" cy="574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u="sng" dirty="0">
                <a:latin typeface="Cambria" pitchFamily="18" charset="0"/>
                <a:ea typeface="Times New Roman" pitchFamily="18" charset="0"/>
                <a:cs typeface="Courier New" pitchFamily="49" charset="0"/>
              </a:rPr>
              <a:t>For Other Special Keys 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GLUT_KEY_F1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F1 function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GLUT_KEY_F2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F2 function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GLUT_KEY_F3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F3 function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GLUT_KEY_F4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F4 function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GLUT_KEY_F5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F5 function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GLUT_KEY_F6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F6 function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GLUT_KEY_F7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F7 function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GLUT_KEY_F8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F8 function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GLUT_KEY_F9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F9 function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GLUT_KEY_F10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F10 function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GLUT_KEY_F11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F11 function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GLUT_KEY_F12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F12 function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GLUT_KEY_LEFT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Left directional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GLUT_KEY_UP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Up directional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GLUT_KEY_RIGHT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Right directional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GLUT_KEY_DOWN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Down directional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GLUT_KEY_PAGE_UP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Page up directional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GLUT_KEY_PAGE_DOWN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Page down directional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GLUT_KEY_HOME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Home directional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GLUT_KEY_END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  End directional key. 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Courier New" pitchFamily="49" charset="0"/>
              </a:rPr>
              <a:t>GLUT_KEY_INSERT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Vrinda"/>
              </a:rPr>
              <a:t>Inset directional key.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2209800"/>
            <a:ext cx="6324600" cy="16619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</a:t>
            </a:r>
            <a:r>
              <a:rPr lang="en-US" dirty="0" err="1">
                <a:latin typeface="Cambria" pitchFamily="18" charset="0"/>
              </a:rPr>
              <a:t>handleKeypress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sz="2400" b="1" dirty="0">
                <a:latin typeface="Cambria" pitchFamily="18" charset="0"/>
              </a:rPr>
              <a:t> </a:t>
            </a:r>
            <a:r>
              <a:rPr lang="en-US" dirty="0">
                <a:latin typeface="Cambria" pitchFamily="18" charset="0"/>
              </a:rPr>
              <a:t>key,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x,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y) {</a:t>
            </a:r>
          </a:p>
          <a:p>
            <a:r>
              <a:rPr lang="en-US" dirty="0">
                <a:latin typeface="Cambria" pitchFamily="18" charset="0"/>
              </a:rPr>
              <a:t>switch (key) {</a:t>
            </a:r>
          </a:p>
          <a:p>
            <a:pPr lvl="3"/>
            <a:r>
              <a:rPr lang="en-US" dirty="0">
                <a:latin typeface="Cambria" pitchFamily="18" charset="0"/>
              </a:rPr>
              <a:t>case </a:t>
            </a:r>
            <a:r>
              <a:rPr lang="en-US" sz="2400" b="1" dirty="0">
                <a:latin typeface="Cambria" pitchFamily="18" charset="0"/>
              </a:rPr>
              <a:t>GLUT_KEY_RIGHT</a:t>
            </a:r>
            <a:r>
              <a:rPr lang="en-US" dirty="0">
                <a:latin typeface="Cambria" pitchFamily="18" charset="0"/>
              </a:rPr>
              <a:t>:</a:t>
            </a:r>
          </a:p>
          <a:p>
            <a:pPr lvl="3"/>
            <a:r>
              <a:rPr lang="en-US" dirty="0">
                <a:latin typeface="Cambria" pitchFamily="18" charset="0"/>
              </a:rPr>
              <a:t>…………………</a:t>
            </a:r>
          </a:p>
          <a:p>
            <a:pPr lvl="3"/>
            <a:r>
              <a:rPr lang="en-US" dirty="0">
                <a:latin typeface="Cambria" pitchFamily="18" charset="0"/>
              </a:rPr>
              <a:t>}  }</a:t>
            </a:r>
          </a:p>
        </p:txBody>
      </p:sp>
      <p:cxnSp>
        <p:nvCxnSpPr>
          <p:cNvPr id="8" name="Elbow Connector 7"/>
          <p:cNvCxnSpPr/>
          <p:nvPr/>
        </p:nvCxnSpPr>
        <p:spPr>
          <a:xfrm rot="10800000" flipV="1">
            <a:off x="3810000" y="3352800"/>
            <a:ext cx="2667000" cy="1371600"/>
          </a:xfrm>
          <a:prstGeom prst="bentConnector3">
            <a:avLst>
              <a:gd name="adj1" fmla="val -323"/>
            </a:avLst>
          </a:prstGeom>
          <a:ln w="571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Special Keys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600200"/>
            <a:ext cx="7162800" cy="1600200"/>
          </a:xfrm>
        </p:spPr>
        <p:txBody>
          <a:bodyPr>
            <a:noAutofit/>
          </a:bodyPr>
          <a:lstStyle/>
          <a:p>
            <a:r>
              <a:rPr lang="en-US" sz="4800" dirty="0"/>
              <a:t>Mouse Event Handling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sz="2400" b="1" dirty="0" err="1">
                <a:latin typeface="Cambria" pitchFamily="18" charset="0"/>
              </a:rPr>
              <a:t>glutMouseFunc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);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Mouse Events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0200" y="2971800"/>
            <a:ext cx="23622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Function that receive mouse input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6200000" flipV="1">
            <a:off x="1981200" y="2057400"/>
            <a:ext cx="1295400" cy="533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glutMouseFunc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);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Mouse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4800600"/>
            <a:ext cx="33528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Function where the action against a mouse event is defined</a:t>
            </a:r>
          </a:p>
        </p:txBody>
      </p:sp>
      <p:cxnSp>
        <p:nvCxnSpPr>
          <p:cNvPr id="11" name="Straight Arrow Connector 11"/>
          <p:cNvCxnSpPr/>
          <p:nvPr/>
        </p:nvCxnSpPr>
        <p:spPr>
          <a:xfrm rot="5400000" flipH="1" flipV="1">
            <a:off x="647700" y="1790700"/>
            <a:ext cx="3124200" cy="2895600"/>
          </a:xfrm>
          <a:prstGeom prst="bentConnector3">
            <a:avLst>
              <a:gd name="adj1" fmla="val 90418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glutMouseFunc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);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</a:t>
            </a:r>
            <a:r>
              <a:rPr lang="en-US" sz="2400" b="1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button,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state,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x,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y)</a:t>
            </a:r>
          </a:p>
          <a:p>
            <a:r>
              <a:rPr lang="en-US" dirty="0">
                <a:latin typeface="Cambria" pitchFamily="18" charset="0"/>
              </a:rPr>
              <a:t>{</a:t>
            </a:r>
          </a:p>
          <a:p>
            <a:r>
              <a:rPr lang="en-US" dirty="0">
                <a:latin typeface="Cambria" pitchFamily="18" charset="0"/>
              </a:rPr>
              <a:t>if (button == GLUT_LEFT_BUTTON)</a:t>
            </a:r>
          </a:p>
          <a:p>
            <a:pPr lvl="1"/>
            <a:r>
              <a:rPr lang="en-US" dirty="0">
                <a:latin typeface="Cambria" pitchFamily="18" charset="0"/>
              </a:rPr>
              <a:t>{    </a:t>
            </a:r>
          </a:p>
          <a:p>
            <a:pPr lvl="1"/>
            <a:r>
              <a:rPr lang="en-US" dirty="0">
                <a:latin typeface="Cambria" pitchFamily="18" charset="0"/>
              </a:rPr>
              <a:t> if (state ==  GLUT_DOWN)</a:t>
            </a:r>
          </a:p>
          <a:p>
            <a:pPr lvl="2"/>
            <a:r>
              <a:rPr lang="en-US" dirty="0" err="1">
                <a:latin typeface="Cambria" pitchFamily="18" charset="0"/>
              </a:rPr>
              <a:t>printf</a:t>
            </a:r>
            <a:r>
              <a:rPr lang="en-US" dirty="0">
                <a:latin typeface="Cambria" pitchFamily="18" charset="0"/>
              </a:rPr>
              <a:t>("clicked at (%d, %d)\n", x, y);</a:t>
            </a:r>
          </a:p>
          <a:p>
            <a:pPr lvl="1"/>
            <a:r>
              <a:rPr lang="en-US" dirty="0">
                <a:latin typeface="Cambria" pitchFamily="18" charset="0"/>
              </a:rPr>
              <a:t>}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  <a:p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Mouse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33400" y="4800600"/>
            <a:ext cx="33528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Function where the action against a mouse event is defined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5400000" flipH="1" flipV="1">
            <a:off x="647700" y="1790700"/>
            <a:ext cx="3124200" cy="2895600"/>
          </a:xfrm>
          <a:prstGeom prst="bentConnector3">
            <a:avLst>
              <a:gd name="adj1" fmla="val 90418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1"/>
          <p:cNvCxnSpPr/>
          <p:nvPr/>
        </p:nvCxnSpPr>
        <p:spPr>
          <a:xfrm rot="16200000" flipH="1">
            <a:off x="4229100" y="1790700"/>
            <a:ext cx="381000" cy="152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glutMouseFunc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);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</a:t>
            </a:r>
            <a:r>
              <a:rPr lang="en-US" sz="2000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</a:t>
            </a:r>
            <a:r>
              <a:rPr lang="en-US" sz="2400" b="1" dirty="0">
                <a:latin typeface="Cambria" pitchFamily="18" charset="0"/>
              </a:rPr>
              <a:t>button</a:t>
            </a:r>
            <a:r>
              <a:rPr lang="en-US" dirty="0">
                <a:latin typeface="Cambria" pitchFamily="18" charset="0"/>
              </a:rPr>
              <a:t>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state,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x,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y)</a:t>
            </a:r>
          </a:p>
          <a:p>
            <a:r>
              <a:rPr lang="en-US" dirty="0">
                <a:latin typeface="Cambria" pitchFamily="18" charset="0"/>
              </a:rPr>
              <a:t>{</a:t>
            </a:r>
          </a:p>
          <a:p>
            <a:r>
              <a:rPr lang="en-US" dirty="0">
                <a:latin typeface="Cambria" pitchFamily="18" charset="0"/>
              </a:rPr>
              <a:t>if (button == GLUT_LEFT_BUTTON)</a:t>
            </a:r>
          </a:p>
          <a:p>
            <a:pPr lvl="1"/>
            <a:r>
              <a:rPr lang="en-US" dirty="0">
                <a:latin typeface="Cambria" pitchFamily="18" charset="0"/>
              </a:rPr>
              <a:t>{    </a:t>
            </a:r>
          </a:p>
          <a:p>
            <a:pPr lvl="1"/>
            <a:r>
              <a:rPr lang="en-US" dirty="0">
                <a:latin typeface="Cambria" pitchFamily="18" charset="0"/>
              </a:rPr>
              <a:t> if (state ==  GLUT_DOWN)</a:t>
            </a:r>
          </a:p>
          <a:p>
            <a:pPr lvl="2"/>
            <a:r>
              <a:rPr lang="en-US" dirty="0" err="1">
                <a:latin typeface="Cambria" pitchFamily="18" charset="0"/>
              </a:rPr>
              <a:t>printf</a:t>
            </a:r>
            <a:r>
              <a:rPr lang="en-US" dirty="0">
                <a:latin typeface="Cambria" pitchFamily="18" charset="0"/>
              </a:rPr>
              <a:t>("clicked at (%d, %d)\n", x, y);</a:t>
            </a:r>
          </a:p>
          <a:p>
            <a:pPr lvl="1"/>
            <a:r>
              <a:rPr lang="en-US" dirty="0">
                <a:latin typeface="Cambria" pitchFamily="18" charset="0"/>
              </a:rPr>
              <a:t>}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  <a:p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Mouse Events</a:t>
            </a:r>
          </a:p>
        </p:txBody>
      </p:sp>
      <p:cxnSp>
        <p:nvCxnSpPr>
          <p:cNvPr id="6" name="Straight Arrow Connector 11"/>
          <p:cNvCxnSpPr/>
          <p:nvPr/>
        </p:nvCxnSpPr>
        <p:spPr>
          <a:xfrm rot="5400000" flipH="1" flipV="1">
            <a:off x="3009900" y="2247900"/>
            <a:ext cx="2743200" cy="2667000"/>
          </a:xfrm>
          <a:prstGeom prst="bentConnector3">
            <a:avLst>
              <a:gd name="adj1" fmla="val 70106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90600" y="4800600"/>
            <a:ext cx="38100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On which Button the event is being occurred (Left, Right or Middle)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Example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56406" y="22098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32004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" y="1981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100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52600" y="3124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100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ight Arrow 13"/>
          <p:cNvSpPr/>
          <p:nvPr/>
        </p:nvSpPr>
        <p:spPr>
          <a:xfrm rot="2266678">
            <a:off x="1686595" y="3784391"/>
            <a:ext cx="1327013" cy="487338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3400" y="4648200"/>
            <a:ext cx="2667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we can put this image block as tiles on this Quad one by one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(-1, -1,0)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(1, 1,0)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543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(1, -1,0)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(-1, 1,0)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glutMouseFunc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);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</a:t>
            </a:r>
            <a:r>
              <a:rPr lang="en-US" sz="2000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button,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</a:t>
            </a:r>
            <a:r>
              <a:rPr lang="en-US" sz="2400" b="1" dirty="0">
                <a:latin typeface="Cambria" pitchFamily="18" charset="0"/>
              </a:rPr>
              <a:t>state</a:t>
            </a:r>
            <a:r>
              <a:rPr lang="en-US" dirty="0">
                <a:latin typeface="Cambria" pitchFamily="18" charset="0"/>
              </a:rPr>
              <a:t>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x,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y)</a:t>
            </a:r>
          </a:p>
          <a:p>
            <a:r>
              <a:rPr lang="en-US" dirty="0">
                <a:latin typeface="Cambria" pitchFamily="18" charset="0"/>
              </a:rPr>
              <a:t>{</a:t>
            </a:r>
          </a:p>
          <a:p>
            <a:r>
              <a:rPr lang="en-US" dirty="0">
                <a:latin typeface="Cambria" pitchFamily="18" charset="0"/>
              </a:rPr>
              <a:t>if (button == GLUT_LEFT_BUTTON)</a:t>
            </a:r>
          </a:p>
          <a:p>
            <a:pPr lvl="1"/>
            <a:r>
              <a:rPr lang="en-US" dirty="0">
                <a:latin typeface="Cambria" pitchFamily="18" charset="0"/>
              </a:rPr>
              <a:t>{    </a:t>
            </a:r>
          </a:p>
          <a:p>
            <a:pPr lvl="1"/>
            <a:r>
              <a:rPr lang="en-US" dirty="0">
                <a:latin typeface="Cambria" pitchFamily="18" charset="0"/>
              </a:rPr>
              <a:t> if (state ==  GLUT_DOWN)</a:t>
            </a:r>
          </a:p>
          <a:p>
            <a:pPr lvl="2"/>
            <a:r>
              <a:rPr lang="en-US" dirty="0" err="1">
                <a:latin typeface="Cambria" pitchFamily="18" charset="0"/>
              </a:rPr>
              <a:t>printf</a:t>
            </a:r>
            <a:r>
              <a:rPr lang="en-US" dirty="0">
                <a:latin typeface="Cambria" pitchFamily="18" charset="0"/>
              </a:rPr>
              <a:t>("clicked at (%d, %d)\n", x, y);</a:t>
            </a:r>
          </a:p>
          <a:p>
            <a:pPr lvl="1"/>
            <a:r>
              <a:rPr lang="en-US" dirty="0">
                <a:latin typeface="Cambria" pitchFamily="18" charset="0"/>
              </a:rPr>
              <a:t>}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  <a:p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Mouse Events</a:t>
            </a:r>
          </a:p>
        </p:txBody>
      </p:sp>
      <p:cxnSp>
        <p:nvCxnSpPr>
          <p:cNvPr id="6" name="Straight Arrow Connector 11"/>
          <p:cNvCxnSpPr/>
          <p:nvPr/>
        </p:nvCxnSpPr>
        <p:spPr>
          <a:xfrm rot="5400000" flipH="1" flipV="1">
            <a:off x="3924300" y="2324100"/>
            <a:ext cx="2743200" cy="2667000"/>
          </a:xfrm>
          <a:prstGeom prst="bentConnector3">
            <a:avLst>
              <a:gd name="adj1" fmla="val 70106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600200" y="4800600"/>
            <a:ext cx="3352800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What is the condition of the event (Down/ Up)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glutMouseFunc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);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</a:t>
            </a:r>
            <a:r>
              <a:rPr lang="en-US" sz="2000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button,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state, </a:t>
            </a:r>
            <a:r>
              <a:rPr lang="en-US" sz="2400" b="1" dirty="0" err="1">
                <a:latin typeface="Cambria" pitchFamily="18" charset="0"/>
              </a:rPr>
              <a:t>int</a:t>
            </a:r>
            <a:r>
              <a:rPr lang="en-US" sz="2400" b="1" dirty="0">
                <a:latin typeface="Cambria" pitchFamily="18" charset="0"/>
              </a:rPr>
              <a:t> x, </a:t>
            </a:r>
            <a:r>
              <a:rPr lang="en-US" sz="2400" b="1" dirty="0" err="1">
                <a:latin typeface="Cambria" pitchFamily="18" charset="0"/>
              </a:rPr>
              <a:t>int</a:t>
            </a:r>
            <a:r>
              <a:rPr lang="en-US" sz="2400" b="1" dirty="0">
                <a:latin typeface="Cambria" pitchFamily="18" charset="0"/>
              </a:rPr>
              <a:t> y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r>
              <a:rPr lang="en-US" dirty="0">
                <a:latin typeface="Cambria" pitchFamily="18" charset="0"/>
              </a:rPr>
              <a:t>{</a:t>
            </a:r>
          </a:p>
          <a:p>
            <a:r>
              <a:rPr lang="en-US" dirty="0">
                <a:latin typeface="Cambria" pitchFamily="18" charset="0"/>
              </a:rPr>
              <a:t>if (button == GLUT_LEFT_BUTTON)</a:t>
            </a:r>
          </a:p>
          <a:p>
            <a:pPr lvl="1"/>
            <a:r>
              <a:rPr lang="en-US" dirty="0">
                <a:latin typeface="Cambria" pitchFamily="18" charset="0"/>
              </a:rPr>
              <a:t>{    </a:t>
            </a:r>
          </a:p>
          <a:p>
            <a:pPr lvl="1"/>
            <a:r>
              <a:rPr lang="en-US" dirty="0">
                <a:latin typeface="Cambria" pitchFamily="18" charset="0"/>
              </a:rPr>
              <a:t> if (state ==  GLUT_DOWN)</a:t>
            </a:r>
          </a:p>
          <a:p>
            <a:pPr lvl="2"/>
            <a:r>
              <a:rPr lang="en-US" dirty="0" err="1">
                <a:latin typeface="Cambria" pitchFamily="18" charset="0"/>
              </a:rPr>
              <a:t>printf</a:t>
            </a:r>
            <a:r>
              <a:rPr lang="en-US" dirty="0">
                <a:latin typeface="Cambria" pitchFamily="18" charset="0"/>
              </a:rPr>
              <a:t>("clicked at (%d, %d)\n", x, y);</a:t>
            </a:r>
          </a:p>
          <a:p>
            <a:pPr lvl="1"/>
            <a:r>
              <a:rPr lang="en-US" dirty="0">
                <a:latin typeface="Cambria" pitchFamily="18" charset="0"/>
              </a:rPr>
              <a:t>}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  <a:p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Mouse Events</a:t>
            </a:r>
          </a:p>
        </p:txBody>
      </p:sp>
      <p:cxnSp>
        <p:nvCxnSpPr>
          <p:cNvPr id="6" name="Straight Arrow Connector 11"/>
          <p:cNvCxnSpPr/>
          <p:nvPr/>
        </p:nvCxnSpPr>
        <p:spPr>
          <a:xfrm rot="5400000" flipH="1" flipV="1">
            <a:off x="4914900" y="2324100"/>
            <a:ext cx="2743200" cy="2667000"/>
          </a:xfrm>
          <a:prstGeom prst="bentConnector3">
            <a:avLst>
              <a:gd name="adj1" fmla="val 70106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4400" y="4800600"/>
            <a:ext cx="6553200" cy="738664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What is the coordinate of the cursor on the </a:t>
            </a:r>
            <a:r>
              <a:rPr lang="en-US" sz="2000" b="1" i="1" dirty="0"/>
              <a:t>window</a:t>
            </a:r>
            <a:r>
              <a:rPr lang="en-US" sz="2400" b="1" dirty="0"/>
              <a:t> </a:t>
            </a:r>
            <a:r>
              <a:rPr lang="en-US" dirty="0"/>
              <a:t>while the event is being occurred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glutMouseFunc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);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</a:t>
            </a:r>
            <a:r>
              <a:rPr lang="en-US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button,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state,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x,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y)</a:t>
            </a:r>
          </a:p>
          <a:p>
            <a:r>
              <a:rPr lang="en-US" dirty="0">
                <a:latin typeface="Cambria" pitchFamily="18" charset="0"/>
              </a:rPr>
              <a:t>{</a:t>
            </a:r>
          </a:p>
          <a:p>
            <a:r>
              <a:rPr lang="en-US" dirty="0">
                <a:latin typeface="Cambria" pitchFamily="18" charset="0"/>
              </a:rPr>
              <a:t>if (button == </a:t>
            </a:r>
            <a:r>
              <a:rPr lang="en-US" sz="2400" b="1" dirty="0">
                <a:latin typeface="Cambria" pitchFamily="18" charset="0"/>
              </a:rPr>
              <a:t>GLUT_LEFT_BUTTON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/>
            <a:r>
              <a:rPr lang="en-US" dirty="0">
                <a:latin typeface="Cambria" pitchFamily="18" charset="0"/>
              </a:rPr>
              <a:t>{    </a:t>
            </a:r>
          </a:p>
          <a:p>
            <a:pPr lvl="1"/>
            <a:r>
              <a:rPr lang="en-US" dirty="0">
                <a:latin typeface="Cambria" pitchFamily="18" charset="0"/>
              </a:rPr>
              <a:t> if (state ==  GLUT_DOWN)</a:t>
            </a:r>
          </a:p>
          <a:p>
            <a:pPr lvl="2"/>
            <a:r>
              <a:rPr lang="en-US" dirty="0" err="1">
                <a:latin typeface="Cambria" pitchFamily="18" charset="0"/>
              </a:rPr>
              <a:t>printf</a:t>
            </a:r>
            <a:r>
              <a:rPr lang="en-US" dirty="0">
                <a:latin typeface="Cambria" pitchFamily="18" charset="0"/>
              </a:rPr>
              <a:t>("clicked at (%d, %d)\n", x, y);</a:t>
            </a:r>
          </a:p>
          <a:p>
            <a:pPr lvl="1"/>
            <a:r>
              <a:rPr lang="en-US" dirty="0">
                <a:latin typeface="Cambria" pitchFamily="18" charset="0"/>
              </a:rPr>
              <a:t>}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  <a:p>
            <a:endParaRPr lang="en-US" dirty="0"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Mouse Events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glutMouseFunc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);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</a:t>
            </a:r>
            <a:r>
              <a:rPr lang="en-US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button,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state,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x,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y)</a:t>
            </a:r>
          </a:p>
          <a:p>
            <a:r>
              <a:rPr lang="en-US" dirty="0">
                <a:latin typeface="Cambria" pitchFamily="18" charset="0"/>
              </a:rPr>
              <a:t>{</a:t>
            </a:r>
          </a:p>
          <a:p>
            <a:r>
              <a:rPr lang="en-US" dirty="0">
                <a:latin typeface="Cambria" pitchFamily="18" charset="0"/>
              </a:rPr>
              <a:t>if (button == </a:t>
            </a:r>
            <a:r>
              <a:rPr lang="en-US" sz="2400" b="1" dirty="0">
                <a:latin typeface="Cambria" pitchFamily="18" charset="0"/>
              </a:rPr>
              <a:t>GLUT_LEFT_BUTTON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1"/>
            <a:r>
              <a:rPr lang="en-US" dirty="0">
                <a:latin typeface="Cambria" pitchFamily="18" charset="0"/>
              </a:rPr>
              <a:t>{    </a:t>
            </a:r>
          </a:p>
          <a:p>
            <a:pPr lvl="1"/>
            <a:r>
              <a:rPr lang="en-US" dirty="0">
                <a:latin typeface="Cambria" pitchFamily="18" charset="0"/>
              </a:rPr>
              <a:t> if (state ==  GLUT_DOWN)</a:t>
            </a:r>
          </a:p>
          <a:p>
            <a:pPr lvl="2"/>
            <a:r>
              <a:rPr lang="en-US" dirty="0" err="1">
                <a:latin typeface="Cambria" pitchFamily="18" charset="0"/>
              </a:rPr>
              <a:t>printf</a:t>
            </a:r>
            <a:r>
              <a:rPr lang="en-US" dirty="0">
                <a:latin typeface="Cambria" pitchFamily="18" charset="0"/>
              </a:rPr>
              <a:t>("clicked at (%d, %d)\n", x, y);</a:t>
            </a:r>
          </a:p>
          <a:p>
            <a:pPr lvl="1"/>
            <a:r>
              <a:rPr lang="en-US" dirty="0">
                <a:latin typeface="Cambria" pitchFamily="18" charset="0"/>
              </a:rPr>
              <a:t>}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  <a:p>
            <a:endParaRPr lang="en-US" dirty="0">
              <a:latin typeface="Cambria" pitchFamily="18" charset="0"/>
            </a:endParaRPr>
          </a:p>
        </p:txBody>
      </p:sp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304800" y="3505200"/>
            <a:ext cx="2865849" cy="101566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rPr>
              <a:t>GLUT_LEFT_BUTTON</a:t>
            </a:r>
            <a:endParaRPr lang="en-US" sz="2000" dirty="0"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rPr>
              <a:t>GLUT_MIDDLE_BUTTON</a:t>
            </a:r>
            <a:endParaRPr lang="en-US" sz="2000" dirty="0"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rPr>
              <a:t>GLUT_RIGHT_BUTTON </a:t>
            </a:r>
          </a:p>
        </p:txBody>
      </p:sp>
      <p:cxnSp>
        <p:nvCxnSpPr>
          <p:cNvPr id="7" name="Shape 6"/>
          <p:cNvCxnSpPr/>
          <p:nvPr/>
        </p:nvCxnSpPr>
        <p:spPr>
          <a:xfrm rot="10800000" flipV="1">
            <a:off x="3200400" y="2743200"/>
            <a:ext cx="3352800" cy="1295400"/>
          </a:xfrm>
          <a:prstGeom prst="bentConnector3">
            <a:avLst>
              <a:gd name="adj1" fmla="val -2852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Mouse Events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glutMouseFunc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);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</a:t>
            </a:r>
            <a:r>
              <a:rPr lang="en-US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button,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state,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x,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y)</a:t>
            </a:r>
          </a:p>
          <a:p>
            <a:r>
              <a:rPr lang="en-US" dirty="0">
                <a:latin typeface="Cambria" pitchFamily="18" charset="0"/>
              </a:rPr>
              <a:t>{</a:t>
            </a:r>
          </a:p>
          <a:p>
            <a:r>
              <a:rPr lang="en-US" dirty="0">
                <a:latin typeface="Cambria" pitchFamily="18" charset="0"/>
              </a:rPr>
              <a:t>if (button == GLUT_LEFT_BUTTON)</a:t>
            </a:r>
          </a:p>
          <a:p>
            <a:pPr lvl="1"/>
            <a:r>
              <a:rPr lang="en-US" dirty="0">
                <a:latin typeface="Cambria" pitchFamily="18" charset="0"/>
              </a:rPr>
              <a:t>{    </a:t>
            </a:r>
          </a:p>
          <a:p>
            <a:pPr lvl="1"/>
            <a:r>
              <a:rPr lang="en-US" dirty="0">
                <a:latin typeface="Cambria" pitchFamily="18" charset="0"/>
              </a:rPr>
              <a:t> if (state ==  </a:t>
            </a:r>
            <a:r>
              <a:rPr lang="en-US" sz="2400" b="1" dirty="0">
                <a:latin typeface="Cambria" pitchFamily="18" charset="0"/>
              </a:rPr>
              <a:t>GLUT_DOWN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2"/>
            <a:r>
              <a:rPr lang="en-US" dirty="0" err="1">
                <a:latin typeface="Cambria" pitchFamily="18" charset="0"/>
              </a:rPr>
              <a:t>printf</a:t>
            </a:r>
            <a:r>
              <a:rPr lang="en-US" dirty="0">
                <a:latin typeface="Cambria" pitchFamily="18" charset="0"/>
              </a:rPr>
              <a:t>("clicked at (%d, %d)\n", x, y);</a:t>
            </a:r>
          </a:p>
          <a:p>
            <a:pPr lvl="1"/>
            <a:r>
              <a:rPr lang="en-US" dirty="0">
                <a:latin typeface="Cambria" pitchFamily="18" charset="0"/>
              </a:rPr>
              <a:t>}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  <a:p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Mouse Events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glutMouseFunc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);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</a:t>
            </a:r>
            <a:r>
              <a:rPr lang="en-US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button,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state,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x,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y)</a:t>
            </a:r>
          </a:p>
          <a:p>
            <a:r>
              <a:rPr lang="en-US" dirty="0">
                <a:latin typeface="Cambria" pitchFamily="18" charset="0"/>
              </a:rPr>
              <a:t>{</a:t>
            </a:r>
          </a:p>
          <a:p>
            <a:r>
              <a:rPr lang="en-US" dirty="0">
                <a:latin typeface="Cambria" pitchFamily="18" charset="0"/>
              </a:rPr>
              <a:t>if (button == GLUT_LEFT_BUTTON)</a:t>
            </a:r>
          </a:p>
          <a:p>
            <a:pPr lvl="1"/>
            <a:r>
              <a:rPr lang="en-US" dirty="0">
                <a:latin typeface="Cambria" pitchFamily="18" charset="0"/>
              </a:rPr>
              <a:t>{    </a:t>
            </a:r>
          </a:p>
          <a:p>
            <a:pPr lvl="1"/>
            <a:r>
              <a:rPr lang="en-US" dirty="0">
                <a:latin typeface="Cambria" pitchFamily="18" charset="0"/>
              </a:rPr>
              <a:t> if (state ==  </a:t>
            </a:r>
            <a:r>
              <a:rPr lang="en-US" sz="2400" b="1" dirty="0">
                <a:latin typeface="Cambria" pitchFamily="18" charset="0"/>
              </a:rPr>
              <a:t>GLUT_DOWN</a:t>
            </a:r>
            <a:r>
              <a:rPr lang="en-US" dirty="0">
                <a:latin typeface="Cambria" pitchFamily="18" charset="0"/>
              </a:rPr>
              <a:t>)</a:t>
            </a:r>
          </a:p>
          <a:p>
            <a:pPr lvl="2"/>
            <a:r>
              <a:rPr lang="en-US" dirty="0" err="1">
                <a:latin typeface="Cambria" pitchFamily="18" charset="0"/>
              </a:rPr>
              <a:t>printf</a:t>
            </a:r>
            <a:r>
              <a:rPr lang="en-US" dirty="0">
                <a:latin typeface="Cambria" pitchFamily="18" charset="0"/>
              </a:rPr>
              <a:t>("clicked at (%d, %d)\n", x, y);</a:t>
            </a:r>
          </a:p>
          <a:p>
            <a:pPr lvl="1"/>
            <a:r>
              <a:rPr lang="en-US" dirty="0">
                <a:latin typeface="Cambria" pitchFamily="18" charset="0"/>
              </a:rPr>
              <a:t>}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  <a:p>
            <a:endParaRPr lang="en-US" dirty="0">
              <a:latin typeface="Cambria" pitchFamily="18" charset="0"/>
            </a:endParaRPr>
          </a:p>
        </p:txBody>
      </p:sp>
      <p:sp>
        <p:nvSpPr>
          <p:cNvPr id="73729" name="Rectangle 1"/>
          <p:cNvSpPr>
            <a:spLocks noChangeArrowheads="1"/>
          </p:cNvSpPr>
          <p:nvPr/>
        </p:nvSpPr>
        <p:spPr bwMode="auto">
          <a:xfrm>
            <a:off x="457200" y="4078069"/>
            <a:ext cx="1524000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rPr>
              <a:t>GLUT_DOWN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cs typeface="Arial" pitchFamily="34" charset="0"/>
              </a:rPr>
              <a:t>GLUT_UP </a:t>
            </a:r>
          </a:p>
        </p:txBody>
      </p:sp>
      <p:cxnSp>
        <p:nvCxnSpPr>
          <p:cNvPr id="6" name="Shape 5"/>
          <p:cNvCxnSpPr>
            <a:endCxn id="73729" idx="3"/>
          </p:cNvCxnSpPr>
          <p:nvPr/>
        </p:nvCxnSpPr>
        <p:spPr>
          <a:xfrm rot="10800000" flipV="1">
            <a:off x="1981200" y="3276599"/>
            <a:ext cx="3962400" cy="1124635"/>
          </a:xfrm>
          <a:prstGeom prst="bentConnector3">
            <a:avLst>
              <a:gd name="adj1" fmla="val -3315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Mouse Events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glutMouseFunc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);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1905000"/>
            <a:ext cx="670560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mbria" pitchFamily="18" charset="0"/>
              </a:rPr>
              <a:t>void </a:t>
            </a:r>
            <a:r>
              <a:rPr lang="en-US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button,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state,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x, </a:t>
            </a:r>
            <a:r>
              <a:rPr lang="en-US" dirty="0" err="1">
                <a:latin typeface="Cambria" pitchFamily="18" charset="0"/>
              </a:rPr>
              <a:t>int</a:t>
            </a:r>
            <a:r>
              <a:rPr lang="en-US" dirty="0">
                <a:latin typeface="Cambria" pitchFamily="18" charset="0"/>
              </a:rPr>
              <a:t> y)</a:t>
            </a:r>
          </a:p>
          <a:p>
            <a:r>
              <a:rPr lang="en-US" dirty="0">
                <a:latin typeface="Cambria" pitchFamily="18" charset="0"/>
              </a:rPr>
              <a:t>{</a:t>
            </a:r>
          </a:p>
          <a:p>
            <a:r>
              <a:rPr lang="en-US" dirty="0">
                <a:latin typeface="Cambria" pitchFamily="18" charset="0"/>
              </a:rPr>
              <a:t>if (button == GLUT_LEFT_BUTTON)</a:t>
            </a:r>
          </a:p>
          <a:p>
            <a:pPr lvl="1"/>
            <a:r>
              <a:rPr lang="en-US" dirty="0">
                <a:latin typeface="Cambria" pitchFamily="18" charset="0"/>
              </a:rPr>
              <a:t>{    </a:t>
            </a:r>
          </a:p>
          <a:p>
            <a:pPr lvl="1"/>
            <a:r>
              <a:rPr lang="en-US" dirty="0">
                <a:latin typeface="Cambria" pitchFamily="18" charset="0"/>
              </a:rPr>
              <a:t> if (state ==  GLUT_DOWN)</a:t>
            </a:r>
          </a:p>
          <a:p>
            <a:pPr lvl="2"/>
            <a:r>
              <a:rPr lang="en-US" dirty="0" err="1">
                <a:latin typeface="Cambria" pitchFamily="18" charset="0"/>
              </a:rPr>
              <a:t>printf</a:t>
            </a:r>
            <a:r>
              <a:rPr lang="en-US" dirty="0">
                <a:latin typeface="Cambria" pitchFamily="18" charset="0"/>
              </a:rPr>
              <a:t>("clicked at (</a:t>
            </a:r>
            <a:r>
              <a:rPr lang="en-US" sz="2400" b="1" dirty="0">
                <a:latin typeface="Cambria" pitchFamily="18" charset="0"/>
              </a:rPr>
              <a:t>%d</a:t>
            </a:r>
            <a:r>
              <a:rPr lang="en-US" dirty="0">
                <a:latin typeface="Cambria" pitchFamily="18" charset="0"/>
              </a:rPr>
              <a:t>, </a:t>
            </a:r>
            <a:r>
              <a:rPr lang="en-US" sz="2400" b="1" dirty="0">
                <a:latin typeface="Cambria" pitchFamily="18" charset="0"/>
              </a:rPr>
              <a:t>%d</a:t>
            </a:r>
            <a:r>
              <a:rPr lang="en-US" dirty="0">
                <a:latin typeface="Cambria" pitchFamily="18" charset="0"/>
              </a:rPr>
              <a:t>)\n", </a:t>
            </a:r>
            <a:r>
              <a:rPr lang="en-US" sz="2400" b="1" dirty="0">
                <a:latin typeface="Cambria" pitchFamily="18" charset="0"/>
              </a:rPr>
              <a:t>x</a:t>
            </a:r>
            <a:r>
              <a:rPr lang="en-US" dirty="0">
                <a:latin typeface="Cambria" pitchFamily="18" charset="0"/>
              </a:rPr>
              <a:t>, </a:t>
            </a:r>
            <a:r>
              <a:rPr lang="en-US" sz="2400" b="1" dirty="0">
                <a:latin typeface="Cambria" pitchFamily="18" charset="0"/>
              </a:rPr>
              <a:t>y</a:t>
            </a:r>
            <a:r>
              <a:rPr lang="en-US" dirty="0">
                <a:latin typeface="Cambria" pitchFamily="18" charset="0"/>
              </a:rPr>
              <a:t>);</a:t>
            </a:r>
          </a:p>
          <a:p>
            <a:pPr lvl="1"/>
            <a:r>
              <a:rPr lang="en-US" dirty="0">
                <a:latin typeface="Cambria" pitchFamily="18" charset="0"/>
              </a:rPr>
              <a:t>}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  <a:p>
            <a:endParaRPr lang="en-US" dirty="0"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Mouse Events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glutMouseFunc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);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80184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 rot="13821664">
            <a:off x="4681958" y="3600257"/>
            <a:ext cx="457200" cy="302624"/>
          </a:xfrm>
          <a:prstGeom prst="rightArrow">
            <a:avLst>
              <a:gd name="adj1" fmla="val 19032"/>
              <a:gd name="adj2" fmla="val 7493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Mouse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09800" y="3745468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mbria" pitchFamily="18" charset="0"/>
              </a:rPr>
              <a:t>(0, 0)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048000" y="3276600"/>
            <a:ext cx="1066800" cy="609600"/>
          </a:xfrm>
          <a:prstGeom prst="straightConnector1">
            <a:avLst/>
          </a:prstGeom>
          <a:ln w="571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381000"/>
            <a:ext cx="5181600" cy="1846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main(</a:t>
            </a:r>
            <a:r>
              <a:rPr lang="fr-FR" dirty="0" err="1">
                <a:latin typeface="Cambria" pitchFamily="18" charset="0"/>
              </a:rPr>
              <a:t>int</a:t>
            </a:r>
            <a:r>
              <a:rPr lang="fr-FR" dirty="0">
                <a:latin typeface="Cambria" pitchFamily="18" charset="0"/>
              </a:rPr>
              <a:t> </a:t>
            </a:r>
            <a:r>
              <a:rPr lang="fr-FR" dirty="0" err="1">
                <a:latin typeface="Cambria" pitchFamily="18" charset="0"/>
              </a:rPr>
              <a:t>iArgc</a:t>
            </a:r>
            <a:r>
              <a:rPr lang="fr-FR" dirty="0">
                <a:latin typeface="Cambria" pitchFamily="18" charset="0"/>
              </a:rPr>
              <a:t>, char** </a:t>
            </a:r>
            <a:r>
              <a:rPr lang="fr-FR" dirty="0" err="1">
                <a:latin typeface="Cambria" pitchFamily="18" charset="0"/>
              </a:rPr>
              <a:t>cppArgv</a:t>
            </a:r>
            <a:r>
              <a:rPr lang="fr-FR" dirty="0">
                <a:latin typeface="Cambria" pitchFamily="18" charset="0"/>
              </a:rPr>
              <a:t>)</a:t>
            </a:r>
          </a:p>
          <a:p>
            <a:r>
              <a:rPr lang="fr-FR" dirty="0">
                <a:latin typeface="Cambria" pitchFamily="18" charset="0"/>
              </a:rPr>
              <a:t>{</a:t>
            </a:r>
          </a:p>
          <a:p>
            <a:pPr lvl="1"/>
            <a:r>
              <a:rPr lang="fr-FR" dirty="0">
                <a:latin typeface="Cambria" pitchFamily="18" charset="0"/>
              </a:rPr>
              <a:t> ……………</a:t>
            </a:r>
          </a:p>
          <a:p>
            <a:pPr lvl="1"/>
            <a:r>
              <a:rPr lang="en-US" dirty="0" err="1">
                <a:latin typeface="Cambria" pitchFamily="18" charset="0"/>
              </a:rPr>
              <a:t>glutMouseFunc</a:t>
            </a:r>
            <a:r>
              <a:rPr lang="en-US" dirty="0">
                <a:latin typeface="Cambria" pitchFamily="18" charset="0"/>
              </a:rPr>
              <a:t>(</a:t>
            </a:r>
            <a:r>
              <a:rPr lang="en-US" sz="2400" b="1" dirty="0" err="1">
                <a:latin typeface="Cambria" pitchFamily="18" charset="0"/>
              </a:rPr>
              <a:t>handleMouseClick</a:t>
            </a:r>
            <a:r>
              <a:rPr lang="en-US" dirty="0">
                <a:latin typeface="Cambria" pitchFamily="18" charset="0"/>
              </a:rPr>
              <a:t>);</a:t>
            </a:r>
          </a:p>
          <a:p>
            <a:pPr lvl="1"/>
            <a:r>
              <a:rPr lang="en-US" dirty="0">
                <a:latin typeface="Cambria" pitchFamily="18" charset="0"/>
              </a:rPr>
              <a:t>…………….</a:t>
            </a:r>
          </a:p>
          <a:p>
            <a:r>
              <a:rPr lang="en-US" dirty="0">
                <a:latin typeface="Cambria" pitchFamily="18" charset="0"/>
              </a:rPr>
              <a:t>}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133600"/>
            <a:ext cx="8018463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>
          <a:xfrm rot="13821664">
            <a:off x="4377157" y="5150458"/>
            <a:ext cx="457200" cy="302624"/>
          </a:xfrm>
          <a:prstGeom prst="rightArrow">
            <a:avLst>
              <a:gd name="adj1" fmla="val 19032"/>
              <a:gd name="adj2" fmla="val 7493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667000"/>
            <a:ext cx="2057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410200" y="228600"/>
            <a:ext cx="3581400" cy="461665"/>
          </a:xfrm>
          <a:prstGeom prst="rect">
            <a:avLst/>
          </a:prstGeom>
          <a:solidFill>
            <a:srgbClr val="CDDBAF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 Mouse Events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43200" y="2438400"/>
            <a:ext cx="4572000" cy="9144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56406" y="22098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32004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" y="1981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100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52600" y="3124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100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5400000">
            <a:off x="3200400" y="3733006"/>
            <a:ext cx="5029200" cy="158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3200400" y="3655218"/>
            <a:ext cx="5029200" cy="158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019800" y="29718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(0,0,0)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257800" y="1219200"/>
            <a:ext cx="289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axis for the Quad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19400" y="561969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(-1, -1,0)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(1, 1,0)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43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(1, -1,0)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(-1, 1,0)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Example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24800" y="34290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334000" y="81909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456406" y="22098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447800" y="3200400"/>
            <a:ext cx="1524000" cy="1588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57200" y="1981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100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52600" y="3124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100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Arrow Connector 16"/>
          <p:cNvCxnSpPr/>
          <p:nvPr/>
        </p:nvCxnSpPr>
        <p:spPr>
          <a:xfrm rot="5400000">
            <a:off x="3200400" y="3733006"/>
            <a:ext cx="5029200" cy="158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3200400" y="3655218"/>
            <a:ext cx="5029200" cy="1588"/>
          </a:xfrm>
          <a:prstGeom prst="straightConnector1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29000" y="5715000"/>
            <a:ext cx="53340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1066800" y="3352800"/>
            <a:ext cx="4876800" cy="158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019800" y="29718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(0,0,0)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48000" y="57912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(0,0)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57800" y="1219200"/>
            <a:ext cx="289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axis for the Quad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62600" y="5715000"/>
            <a:ext cx="289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axis for the Image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Example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24800" y="34290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X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334000" y="81909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01000" y="58674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U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19400" y="7620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V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057400" y="5619690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(X,Y) = (-1, -1,0)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(1, 1,0)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543800" y="55626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(1, -1,0)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124200" y="1143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(-1, 1,0)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34000" y="3429000"/>
            <a:ext cx="1295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(0,0,0)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16200000" flipH="1">
            <a:off x="1295400" y="3124200"/>
            <a:ext cx="2514600" cy="23622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733800" y="1676400"/>
            <a:ext cx="38862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71600" y="5257800"/>
            <a:ext cx="1905000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mbria" pitchFamily="18" charset="0"/>
              </a:rPr>
              <a:t>(U,V) = (0, 0)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C33F-A135-4F95-BEAF-380B8F311AB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52600" y="228600"/>
            <a:ext cx="7239000" cy="461665"/>
          </a:xfrm>
          <a:prstGeom prst="rect">
            <a:avLst/>
          </a:prstGeom>
          <a:solidFill>
            <a:srgbClr val="CDDBAF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latin typeface="Cambria" pitchFamily="18" charset="0"/>
              </a:rPr>
              <a:t>Example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609997" y="2285603"/>
            <a:ext cx="1218406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00200" y="3124200"/>
            <a:ext cx="1219200" cy="1588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09600" y="198120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52600" y="3105090"/>
            <a:ext cx="83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itchFamily="18" charset="0"/>
              </a:rPr>
              <a:t>1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468</TotalTime>
  <Words>3602</Words>
  <Application>Microsoft Office PowerPoint</Application>
  <PresentationFormat>On-screen Show (4:3)</PresentationFormat>
  <Paragraphs>795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Cambria</vt:lpstr>
      <vt:lpstr>Constantia</vt:lpstr>
      <vt:lpstr>Wingdings 2</vt:lpstr>
      <vt:lpstr>Flow</vt:lpstr>
      <vt:lpstr>Texture Mapping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Press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Mouse Event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Mapping</dc:title>
  <dc:creator>ASUS</dc:creator>
  <cp:lastModifiedBy>Dipta Justin Gomes</cp:lastModifiedBy>
  <cp:revision>69</cp:revision>
  <dcterms:created xsi:type="dcterms:W3CDTF">2014-01-20T15:35:13Z</dcterms:created>
  <dcterms:modified xsi:type="dcterms:W3CDTF">2024-03-21T09:10:34Z</dcterms:modified>
</cp:coreProperties>
</file>