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69" r:id="rId3"/>
    <p:sldId id="257" r:id="rId4"/>
    <p:sldId id="270" r:id="rId5"/>
    <p:sldId id="271" r:id="rId6"/>
    <p:sldId id="272" r:id="rId7"/>
    <p:sldId id="273" r:id="rId8"/>
    <p:sldId id="275" r:id="rId9"/>
    <p:sldId id="274" r:id="rId10"/>
    <p:sldId id="276" r:id="rId11"/>
    <p:sldId id="280" r:id="rId12"/>
    <p:sldId id="282" r:id="rId13"/>
    <p:sldId id="266" r:id="rId14"/>
    <p:sldId id="278" r:id="rId15"/>
    <p:sldId id="267" r:id="rId16"/>
    <p:sldId id="279" r:id="rId17"/>
    <p:sldId id="287" r:id="rId18"/>
    <p:sldId id="281" r:id="rId19"/>
    <p:sldId id="288" r:id="rId20"/>
    <p:sldId id="289" r:id="rId21"/>
    <p:sldId id="291" r:id="rId22"/>
    <p:sldId id="439" r:id="rId23"/>
    <p:sldId id="277" r:id="rId24"/>
    <p:sldId id="285" r:id="rId25"/>
    <p:sldId id="283" r:id="rId26"/>
    <p:sldId id="286" r:id="rId27"/>
    <p:sldId id="284" r:id="rId28"/>
    <p:sldId id="423" r:id="rId29"/>
    <p:sldId id="435" r:id="rId30"/>
    <p:sldId id="375" r:id="rId31"/>
    <p:sldId id="259" r:id="rId32"/>
    <p:sldId id="260" r:id="rId33"/>
    <p:sldId id="376" r:id="rId34"/>
    <p:sldId id="373" r:id="rId35"/>
    <p:sldId id="385" r:id="rId36"/>
    <p:sldId id="386" r:id="rId37"/>
    <p:sldId id="436" r:id="rId38"/>
    <p:sldId id="388" r:id="rId39"/>
    <p:sldId id="268" r:id="rId40"/>
    <p:sldId id="437" r:id="rId41"/>
    <p:sldId id="438" r:id="rId42"/>
    <p:sldId id="384" r:id="rId43"/>
    <p:sldId id="26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ta Justin Gomes" userId="80a30147-8bc2-457a-9f88-f3a4049296b4" providerId="ADAL" clId="{818CC0FF-8CBE-41F9-91C6-CD5F297805C5}"/>
    <pc:docChg chg="modSld">
      <pc:chgData name="Dipta Justin Gomes" userId="80a30147-8bc2-457a-9f88-f3a4049296b4" providerId="ADAL" clId="{818CC0FF-8CBE-41F9-91C6-CD5F297805C5}" dt="2025-03-04T03:20:08.943" v="16" actId="20577"/>
      <pc:docMkLst>
        <pc:docMk/>
      </pc:docMkLst>
      <pc:sldChg chg="modSp mod">
        <pc:chgData name="Dipta Justin Gomes" userId="80a30147-8bc2-457a-9f88-f3a4049296b4" providerId="ADAL" clId="{818CC0FF-8CBE-41F9-91C6-CD5F297805C5}" dt="2025-03-04T03:20:08.943" v="16" actId="20577"/>
        <pc:sldMkLst>
          <pc:docMk/>
          <pc:sldMk cId="700707328" sldId="256"/>
        </pc:sldMkLst>
        <pc:spChg chg="mod">
          <ac:chgData name="Dipta Justin Gomes" userId="80a30147-8bc2-457a-9f88-f3a4049296b4" providerId="ADAL" clId="{818CC0FF-8CBE-41F9-91C6-CD5F297805C5}" dt="2025-03-04T03:20:08.943" v="16" actId="20577"/>
          <ac:spMkLst>
            <pc:docMk/>
            <pc:sldMk cId="700707328" sldId="256"/>
            <ac:spMk id="8" creationId="{FF0F860A-68ED-3A45-9B2E-50E8CE1BC6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3/4/2025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2</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EAAB2-F302-C80B-A454-66818481F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8946A-B442-3EC8-DBB7-63B7DE4CB9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8944B-C857-323B-C998-989977C3E8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829428-87FF-2BCA-F659-A80C2C65F654}"/>
              </a:ext>
            </a:extLst>
          </p:cNvPr>
          <p:cNvSpPr>
            <a:spLocks noGrp="1"/>
          </p:cNvSpPr>
          <p:nvPr>
            <p:ph type="sldNum" sz="quarter" idx="10"/>
          </p:nvPr>
        </p:nvSpPr>
        <p:spPr/>
        <p:txBody>
          <a:bodyPr/>
          <a:lstStyle/>
          <a:p>
            <a:fld id="{136636E9-494B-4724-996B-A5E3FB8260D0}" type="slidenum">
              <a:rPr lang="en-US" smtClean="0"/>
              <a:t>12</a:t>
            </a:fld>
            <a:endParaRPr lang="en-US"/>
          </a:p>
        </p:txBody>
      </p:sp>
    </p:spTree>
    <p:extLst>
      <p:ext uri="{BB962C8B-B14F-4D97-AF65-F5344CB8AC3E}">
        <p14:creationId xmlns:p14="http://schemas.microsoft.com/office/powerpoint/2010/main" val="402010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22</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23</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36636E9-494B-4724-996B-A5E3FB8260D0}" type="slidenum">
              <a:rPr lang="en-US" smtClean="0"/>
              <a:t>24</a:t>
            </a:fld>
            <a:endParaRPr lang="en-US"/>
          </a:p>
        </p:txBody>
      </p:sp>
    </p:spTree>
    <p:extLst>
      <p:ext uri="{BB962C8B-B14F-4D97-AF65-F5344CB8AC3E}">
        <p14:creationId xmlns:p14="http://schemas.microsoft.com/office/powerpoint/2010/main" val="130485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31</a:t>
            </a:fld>
            <a:endParaRPr lang="en-US"/>
          </a:p>
        </p:txBody>
      </p:sp>
      <p:sp>
        <p:nvSpPr>
          <p:cNvPr id="81925" name="Rectangle 2"/>
          <p:cNvSpPr>
            <a:spLocks noGrp="1" noRot="1" noChangeAspect="1" noChangeArrowheads="1" noTextEdit="1"/>
          </p:cNvSpPr>
          <p:nvPr>
            <p:ph type="sldImg"/>
          </p:nvPr>
        </p:nvSpPr>
        <p:spPr>
          <a:xfrm>
            <a:off x="1152525" y="692150"/>
            <a:ext cx="4554538"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32</a:t>
            </a:fld>
            <a:endParaRPr lang="en-US"/>
          </a:p>
        </p:txBody>
      </p:sp>
      <p:sp>
        <p:nvSpPr>
          <p:cNvPr id="82949" name="Rectangle 2"/>
          <p:cNvSpPr>
            <a:spLocks noGrp="1" noRot="1" noChangeAspect="1" noChangeArrowheads="1" noTextEdit="1"/>
          </p:cNvSpPr>
          <p:nvPr>
            <p:ph type="sldImg"/>
          </p:nvPr>
        </p:nvSpPr>
        <p:spPr>
          <a:xfrm>
            <a:off x="1152525" y="692150"/>
            <a:ext cx="4554538"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37</a:t>
            </a:fld>
            <a:endParaRPr lang="en-US"/>
          </a:p>
        </p:txBody>
      </p:sp>
      <p:sp>
        <p:nvSpPr>
          <p:cNvPr id="83973" name="Rectangle 2"/>
          <p:cNvSpPr>
            <a:spLocks noGrp="1" noRot="1" noChangeAspect="1" noChangeArrowheads="1" noTextEdit="1"/>
          </p:cNvSpPr>
          <p:nvPr>
            <p:ph type="sldImg"/>
          </p:nvPr>
        </p:nvSpPr>
        <p:spPr>
          <a:xfrm>
            <a:off x="1152525" y="692150"/>
            <a:ext cx="4554538"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39</a:t>
            </a:fld>
            <a:endParaRPr lang="en-US"/>
          </a:p>
        </p:txBody>
      </p:sp>
      <p:sp>
        <p:nvSpPr>
          <p:cNvPr id="84997" name="Rectangle 2"/>
          <p:cNvSpPr>
            <a:spLocks noGrp="1" noRot="1" noChangeAspect="1" noChangeArrowheads="1" noTextEdit="1"/>
          </p:cNvSpPr>
          <p:nvPr>
            <p:ph type="sldImg"/>
          </p:nvPr>
        </p:nvSpPr>
        <p:spPr>
          <a:xfrm>
            <a:off x="1152525" y="692150"/>
            <a:ext cx="4554538"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40</a:t>
            </a:fld>
            <a:endParaRPr lang="en-US"/>
          </a:p>
        </p:txBody>
      </p:sp>
      <p:sp>
        <p:nvSpPr>
          <p:cNvPr id="86021" name="Rectangle 2"/>
          <p:cNvSpPr>
            <a:spLocks noGrp="1" noRot="1" noChangeAspect="1" noChangeArrowheads="1" noTextEdit="1"/>
          </p:cNvSpPr>
          <p:nvPr>
            <p:ph type="sldImg"/>
          </p:nvPr>
        </p:nvSpPr>
        <p:spPr>
          <a:xfrm>
            <a:off x="1152525" y="692150"/>
            <a:ext cx="4554538"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41</a:t>
            </a:fld>
            <a:endParaRPr lang="en-US"/>
          </a:p>
        </p:txBody>
      </p:sp>
      <p:sp>
        <p:nvSpPr>
          <p:cNvPr id="87045" name="Rectangle 2"/>
          <p:cNvSpPr>
            <a:spLocks noGrp="1" noRot="1" noChangeAspect="1" noChangeArrowheads="1" noTextEdit="1"/>
          </p:cNvSpPr>
          <p:nvPr>
            <p:ph type="sldImg"/>
          </p:nvPr>
        </p:nvSpPr>
        <p:spPr>
          <a:xfrm>
            <a:off x="1152525" y="692150"/>
            <a:ext cx="4554538"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4</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5</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6</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7</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8</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9</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6636E9-494B-4724-996B-A5E3FB8260D0}" type="slidenum">
              <a:rPr lang="en-US" smtClean="0"/>
              <a:t>10</a:t>
            </a:fld>
            <a:endParaRPr lang="en-US"/>
          </a:p>
        </p:txBody>
      </p:sp>
    </p:spTree>
    <p:extLst>
      <p:ext uri="{BB962C8B-B14F-4D97-AF65-F5344CB8AC3E}">
        <p14:creationId xmlns:p14="http://schemas.microsoft.com/office/powerpoint/2010/main" val="303251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5E9CF-25AA-6D81-DB94-7FCFA8816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E6462-D42C-EF1C-223C-AE3A130484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2D7508-2424-45BA-49BB-2F4C834C27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D3A726-C035-BCF0-E64C-0D9033FC1B1A}"/>
              </a:ext>
            </a:extLst>
          </p:cNvPr>
          <p:cNvSpPr>
            <a:spLocks noGrp="1"/>
          </p:cNvSpPr>
          <p:nvPr>
            <p:ph type="sldNum" sz="quarter" idx="10"/>
          </p:nvPr>
        </p:nvSpPr>
        <p:spPr/>
        <p:txBody>
          <a:bodyPr/>
          <a:lstStyle/>
          <a:p>
            <a:fld id="{136636E9-494B-4724-996B-A5E3FB8260D0}" type="slidenum">
              <a:rPr lang="en-US" smtClean="0"/>
              <a:t>11</a:t>
            </a:fld>
            <a:endParaRPr lang="en-US"/>
          </a:p>
        </p:txBody>
      </p:sp>
    </p:spTree>
    <p:extLst>
      <p:ext uri="{BB962C8B-B14F-4D97-AF65-F5344CB8AC3E}">
        <p14:creationId xmlns:p14="http://schemas.microsoft.com/office/powerpoint/2010/main" val="2342484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8576" y="19050"/>
            <a:ext cx="911542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4495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171575"/>
            <a:ext cx="4495800"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extLst>
      <p:ext uri="{BB962C8B-B14F-4D97-AF65-F5344CB8AC3E}">
        <p14:creationId xmlns:p14="http://schemas.microsoft.com/office/powerpoint/2010/main" val="276892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3/4/2025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sites.google.com/view/diptajgomes/home" TargetMode="External"/><Relationship Id="rId13" Type="http://schemas.openxmlformats.org/officeDocument/2006/relationships/image" Target="../media/image7.png"/><Relationship Id="rId3" Type="http://schemas.openxmlformats.org/officeDocument/2006/relationships/hyperlink" Target="mailto:diptagomes@gmail.com" TargetMode="External"/><Relationship Id="rId7" Type="http://schemas.openxmlformats.org/officeDocument/2006/relationships/image" Target="../media/image4.png"/><Relationship Id="rId12" Type="http://schemas.openxmlformats.org/officeDocument/2006/relationships/hyperlink" Target="https://www.researchgate.net/profile/Dipta-Gomes" TargetMode="External"/><Relationship Id="rId2" Type="http://schemas.openxmlformats.org/officeDocument/2006/relationships/hyperlink" Target="mailto:diptagomes@aiub.edu" TargetMode="External"/><Relationship Id="rId1" Type="http://schemas.openxmlformats.org/officeDocument/2006/relationships/slideLayout" Target="../slideLayouts/slideLayout1.xml"/><Relationship Id="rId6" Type="http://schemas.openxmlformats.org/officeDocument/2006/relationships/hyperlink" Target="https://scholar.google.com/citations?user=BYv-NDYAAAAJ&amp;hl=en" TargetMode="External"/><Relationship Id="rId11" Type="http://schemas.openxmlformats.org/officeDocument/2006/relationships/image" Target="../media/image6.png"/><Relationship Id="rId5" Type="http://schemas.openxmlformats.org/officeDocument/2006/relationships/image" Target="../media/image3.jpeg"/><Relationship Id="rId10" Type="http://schemas.openxmlformats.org/officeDocument/2006/relationships/hyperlink" Target="https://www.aiub.edu/faculty-list/faculty-profile#diptagomes@aiub.edu" TargetMode="External"/><Relationship Id="rId4" Type="http://schemas.openxmlformats.org/officeDocument/2006/relationships/hyperlink" Target="https://uk.linkedin.com/in/dipta-gomes-53b87910a" TargetMode="External"/><Relationship Id="rId9"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l.acm.org/doi/abs/10.1145/3377049.3377052"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mecs-press.org/ijeme/ijeme-v14-n2/v14n2-5.html"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link.springer.com/book/9783031809606"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mecs-press.org/ijigsp/ijigsp-v13-n3/v13n3-4.html"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abstract/document/10796657/"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5.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9"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Introduction of Lecturer &amp; Course Polices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6978581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14292">
                  <a:extLst>
                    <a:ext uri="{9D8B030D-6E8A-4147-A177-3AD203B41FA5}">
                      <a16:colId xmlns:a16="http://schemas.microsoft.com/office/drawing/2014/main" val="1762131981"/>
                    </a:ext>
                  </a:extLst>
                </a:gridCol>
                <a:gridCol w="1209368">
                  <a:extLst>
                    <a:ext uri="{9D8B030D-6E8A-4147-A177-3AD203B41FA5}">
                      <a16:colId xmlns:a16="http://schemas.microsoft.com/office/drawing/2014/main" val="445458238"/>
                    </a:ext>
                  </a:extLst>
                </a:gridCol>
                <a:gridCol w="1703280">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Spring 24-25</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Dipta Justin Gomes</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a:p>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Other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70318"/>
          </a:xfrm>
          <a:prstGeom prst="rect">
            <a:avLst/>
          </a:prstGeom>
          <a:noFill/>
        </p:spPr>
        <p:txBody>
          <a:bodyPr wrap="square" rtlCol="0">
            <a:spAutoFit/>
          </a:bodyPr>
          <a:lstStyle/>
          <a:p>
            <a:pPr marL="285750" indent="-285750" algn="just">
              <a:buFont typeface="Wingdings" pitchFamily="2" charset="2"/>
              <a:buChar char="v"/>
            </a:pPr>
            <a:r>
              <a:rPr lang="en-US" dirty="0"/>
              <a:t>For any problems that could not be solved/understood during the lecture,  students are advised to contact during the consultation hours and solve the problem.</a:t>
            </a:r>
          </a:p>
          <a:p>
            <a:pPr marL="285750" indent="-285750" algn="just">
              <a:buFont typeface="Wingdings" pitchFamily="2" charset="2"/>
              <a:buChar char="v"/>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marL="285750" indent="-285750" algn="just">
              <a:buFont typeface="Wingdings" pitchFamily="2" charset="2"/>
              <a:buChar char="v"/>
            </a:pPr>
            <a:r>
              <a:rPr lang="en-US" dirty="0"/>
              <a:t>Probation students must meet the course teacher once a week. So schedule your time with the teacher.</a:t>
            </a:r>
          </a:p>
          <a:p>
            <a:pPr marL="285750" indent="-285750" algn="just">
              <a:buFont typeface="Wingdings" pitchFamily="2" charset="2"/>
              <a:buChar char="v"/>
            </a:pPr>
            <a:r>
              <a:rPr lang="en-US" dirty="0"/>
              <a:t>Any kind of dishonesty, plagiarism, misbehavior, misconduct, etc. will not be tolerated. Might result in deduction of marks, ‘F’ grade, or reported to the AIUB Disciplinary Committee for drastic punishment.</a:t>
            </a:r>
          </a:p>
          <a:p>
            <a:pPr marL="285750" indent="-285750" algn="just">
              <a:buFont typeface="Wingdings" pitchFamily="2" charset="2"/>
              <a:buChar char="v"/>
            </a:pPr>
            <a:r>
              <a:rPr lang="en-US" dirty="0"/>
              <a:t>Always check/visit the AIUB home page and portal for notices, rules &amp; regulations of academic/university policies and important announcement for deadlines (Course drop, Exam permit, Exam Schedule, etc.).</a:t>
            </a:r>
            <a:endParaRPr lang="en-US" sz="2150" dirty="0"/>
          </a:p>
        </p:txBody>
      </p:sp>
    </p:spTree>
    <p:extLst>
      <p:ext uri="{BB962C8B-B14F-4D97-AF65-F5344CB8AC3E}">
        <p14:creationId xmlns:p14="http://schemas.microsoft.com/office/powerpoint/2010/main" val="96026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FA44B-1F43-B560-AAC2-2C0EEC43B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66A3E-192B-93C3-1DE3-00597A474A18}"/>
              </a:ext>
            </a:extLst>
          </p:cNvPr>
          <p:cNvSpPr>
            <a:spLocks noGrp="1"/>
          </p:cNvSpPr>
          <p:nvPr>
            <p:ph type="ctrTitle"/>
          </p:nvPr>
        </p:nvSpPr>
        <p:spPr/>
        <p:txBody>
          <a:bodyPr/>
          <a:lstStyle/>
          <a:p>
            <a:r>
              <a:rPr lang="en-US" dirty="0"/>
              <a:t>Other Policy</a:t>
            </a:r>
          </a:p>
        </p:txBody>
      </p:sp>
      <p:sp>
        <p:nvSpPr>
          <p:cNvPr id="5" name="Subtitle 4">
            <a:extLst>
              <a:ext uri="{FF2B5EF4-FFF2-40B4-BE49-F238E27FC236}">
                <a16:creationId xmlns:a16="http://schemas.microsoft.com/office/drawing/2014/main" id="{AA5FE45D-5FB6-FDB4-4EDD-98A5C95AA5C3}"/>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ABFFAD56-9F6C-F1D5-AACF-C3D6E8302CA3}"/>
              </a:ext>
            </a:extLst>
          </p:cNvPr>
          <p:cNvSpPr txBox="1"/>
          <p:nvPr/>
        </p:nvSpPr>
        <p:spPr>
          <a:xfrm>
            <a:off x="476205" y="2185173"/>
            <a:ext cx="8092608" cy="3970318"/>
          </a:xfrm>
          <a:prstGeom prst="rect">
            <a:avLst/>
          </a:prstGeom>
          <a:noFill/>
        </p:spPr>
        <p:txBody>
          <a:bodyPr wrap="square" rtlCol="0">
            <a:spAutoFit/>
          </a:bodyPr>
          <a:lstStyle/>
          <a:p>
            <a:pPr marL="285750" indent="-285750" algn="just">
              <a:buFont typeface="Wingdings" pitchFamily="2" charset="2"/>
              <a:buChar char="v"/>
            </a:pPr>
            <a:r>
              <a:rPr lang="en-US" dirty="0"/>
              <a:t>No dropping of the course is allowed after </a:t>
            </a:r>
            <a:r>
              <a:rPr lang="en-US" b="1" dirty="0"/>
              <a:t>Mid-Term Examination</a:t>
            </a:r>
            <a:r>
              <a:rPr lang="en-US" dirty="0"/>
              <a:t>.</a:t>
            </a:r>
          </a:p>
          <a:p>
            <a:pPr marL="285750" indent="-285750" algn="just">
              <a:buFont typeface="Wingdings" pitchFamily="2" charset="2"/>
              <a:buChar char="v"/>
            </a:pPr>
            <a:r>
              <a:rPr lang="en-US" dirty="0"/>
              <a:t>Two Quizzes will be taken both in Mid-Term and Final Term, where the </a:t>
            </a:r>
            <a:r>
              <a:rPr lang="en-US" b="1" dirty="0"/>
              <a:t>best</a:t>
            </a:r>
            <a:r>
              <a:rPr lang="en-US" dirty="0"/>
              <a:t> of the two quizzes will be taken. </a:t>
            </a:r>
          </a:p>
          <a:p>
            <a:pPr marL="285750" indent="-285750" algn="just">
              <a:buFont typeface="Wingdings" pitchFamily="2" charset="2"/>
              <a:buChar char="v"/>
            </a:pPr>
            <a:r>
              <a:rPr lang="en-US" dirty="0"/>
              <a:t>No makeup quiz will be taken without any valid cause or documents. Students needs to attend either one of the quizzes if there are no valid cause of absence.</a:t>
            </a:r>
          </a:p>
          <a:p>
            <a:pPr marL="285750" indent="-285750" algn="just">
              <a:buFont typeface="Wingdings" pitchFamily="2" charset="2"/>
              <a:buChar char="v"/>
            </a:pPr>
            <a:r>
              <a:rPr lang="en-US" b="1" dirty="0"/>
              <a:t>Bonus marks </a:t>
            </a:r>
            <a:r>
              <a:rPr lang="en-US" dirty="0"/>
              <a:t>may be provided to students with full attendance, regularity in class  and class engagement. </a:t>
            </a:r>
          </a:p>
          <a:p>
            <a:pPr marL="285750" indent="-285750" algn="just">
              <a:buFont typeface="Wingdings" pitchFamily="2" charset="2"/>
              <a:buChar char="v"/>
            </a:pPr>
            <a:r>
              <a:rPr lang="en-US" dirty="0"/>
              <a:t>For scheduling an in-person consultation in my office, the student must contact me via Teams in order to schedule a meeting. (Refer to my TSF)</a:t>
            </a:r>
          </a:p>
          <a:p>
            <a:pPr marL="285750" indent="-285750" algn="just">
              <a:buFont typeface="Wingdings" pitchFamily="2" charset="2"/>
              <a:buChar char="v"/>
            </a:pPr>
            <a:r>
              <a:rPr lang="en-US" dirty="0"/>
              <a:t>It is </a:t>
            </a:r>
            <a:r>
              <a:rPr lang="en-US" b="1" dirty="0"/>
              <a:t>mandatory</a:t>
            </a:r>
            <a:r>
              <a:rPr lang="en-US" dirty="0"/>
              <a:t> to attend a consultation session in Midterm and a consultation session in Final Term. Unable to attend at least 2 consultations may result in decrease of performance marks in the Overall Grade.</a:t>
            </a:r>
          </a:p>
          <a:p>
            <a:pPr algn="just"/>
            <a:endParaRPr lang="en-US" dirty="0"/>
          </a:p>
          <a:p>
            <a:pPr marL="285750" indent="-285750" algn="just">
              <a:buFont typeface="Wingdings" pitchFamily="2" charset="2"/>
              <a:buChar char="v"/>
            </a:pPr>
            <a:endParaRPr lang="en-US" dirty="0"/>
          </a:p>
        </p:txBody>
      </p:sp>
    </p:spTree>
    <p:extLst>
      <p:ext uri="{BB962C8B-B14F-4D97-AF65-F5344CB8AC3E}">
        <p14:creationId xmlns:p14="http://schemas.microsoft.com/office/powerpoint/2010/main" val="292270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7F4D4-E015-F32D-1D42-CD15DF3CE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2DD13-9F18-4758-84EE-692C55B678A0}"/>
              </a:ext>
            </a:extLst>
          </p:cNvPr>
          <p:cNvSpPr>
            <a:spLocks noGrp="1"/>
          </p:cNvSpPr>
          <p:nvPr>
            <p:ph type="ctrTitle"/>
          </p:nvPr>
        </p:nvSpPr>
        <p:spPr/>
        <p:txBody>
          <a:bodyPr/>
          <a:lstStyle/>
          <a:p>
            <a:r>
              <a:rPr lang="en-US" dirty="0"/>
              <a:t>Important Policy</a:t>
            </a:r>
          </a:p>
        </p:txBody>
      </p:sp>
      <p:sp>
        <p:nvSpPr>
          <p:cNvPr id="5" name="Subtitle 4">
            <a:extLst>
              <a:ext uri="{FF2B5EF4-FFF2-40B4-BE49-F238E27FC236}">
                <a16:creationId xmlns:a16="http://schemas.microsoft.com/office/drawing/2014/main" id="{8B71E73B-6292-0678-9238-CFF34845DB53}"/>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876574A4-409F-A6EF-680D-EEA2E431CB58}"/>
              </a:ext>
            </a:extLst>
          </p:cNvPr>
          <p:cNvSpPr txBox="1"/>
          <p:nvPr/>
        </p:nvSpPr>
        <p:spPr>
          <a:xfrm>
            <a:off x="476205" y="2185173"/>
            <a:ext cx="8092608" cy="2862322"/>
          </a:xfrm>
          <a:prstGeom prst="rect">
            <a:avLst/>
          </a:prstGeom>
          <a:noFill/>
        </p:spPr>
        <p:txBody>
          <a:bodyPr wrap="square" rtlCol="0">
            <a:spAutoFit/>
          </a:bodyPr>
          <a:lstStyle/>
          <a:p>
            <a:pPr marL="285750" indent="-285750" algn="just">
              <a:buFont typeface="Wingdings" pitchFamily="2" charset="2"/>
              <a:buChar char="v"/>
            </a:pPr>
            <a:r>
              <a:rPr lang="en-US" b="1" dirty="0">
                <a:solidFill>
                  <a:srgbClr val="FF0000"/>
                </a:solidFill>
              </a:rPr>
              <a:t>Special Grade Policy:</a:t>
            </a:r>
          </a:p>
          <a:p>
            <a:pPr marL="285750" indent="-285750" algn="just">
              <a:buFont typeface="Wingdings" pitchFamily="2" charset="2"/>
              <a:buChar char="v"/>
            </a:pPr>
            <a:endParaRPr lang="en-US" b="1" dirty="0">
              <a:solidFill>
                <a:srgbClr val="FF0000"/>
              </a:solidFill>
            </a:endParaRPr>
          </a:p>
          <a:p>
            <a:pPr marL="742950" lvl="1" indent="-285750" algn="just">
              <a:buFont typeface="Wingdings" pitchFamily="2" charset="2"/>
              <a:buChar char="v"/>
            </a:pPr>
            <a:r>
              <a:rPr lang="en-US" dirty="0"/>
              <a:t> Failure to attend any major assessments such as Term exam, both quizzes will result in a </a:t>
            </a:r>
            <a:r>
              <a:rPr lang="en-US" b="1" dirty="0"/>
              <a:t>I</a:t>
            </a:r>
            <a:r>
              <a:rPr lang="en-US" i="1" dirty="0"/>
              <a:t> </a:t>
            </a:r>
            <a:r>
              <a:rPr lang="en-US" dirty="0"/>
              <a:t>grade.</a:t>
            </a:r>
          </a:p>
          <a:p>
            <a:pPr marL="742950" lvl="1" indent="-285750" algn="just">
              <a:buFont typeface="Wingdings" pitchFamily="2" charset="2"/>
              <a:buChar char="v"/>
            </a:pPr>
            <a:r>
              <a:rPr lang="en-US" dirty="0"/>
              <a:t>Students with </a:t>
            </a:r>
            <a:r>
              <a:rPr lang="en-US" b="1" dirty="0"/>
              <a:t>attendance below 75% </a:t>
            </a:r>
            <a:r>
              <a:rPr lang="en-US" dirty="0"/>
              <a:t>in Mid-Term will automatically receive an UW grade.</a:t>
            </a:r>
          </a:p>
          <a:p>
            <a:pPr marL="742950" lvl="1" indent="-285750" algn="just">
              <a:buFont typeface="Wingdings" pitchFamily="2" charset="2"/>
              <a:buChar char="v"/>
            </a:pPr>
            <a:r>
              <a:rPr lang="en-US" dirty="0"/>
              <a:t>Students with </a:t>
            </a:r>
            <a:r>
              <a:rPr lang="en-US" b="1" dirty="0"/>
              <a:t>overall marks below 50% </a:t>
            </a:r>
            <a:r>
              <a:rPr lang="en-US" dirty="0"/>
              <a:t>and not eligible for I and UW grade will get an F grade.</a:t>
            </a:r>
          </a:p>
          <a:p>
            <a:pPr marL="742950" lvl="1" indent="-285750" algn="just">
              <a:buFont typeface="Wingdings" pitchFamily="2" charset="2"/>
              <a:buChar char="v"/>
            </a:pPr>
            <a:r>
              <a:rPr lang="en-US" dirty="0"/>
              <a:t>Regarding any disciplinary occurrence may result in withdrawal from the course </a:t>
            </a:r>
          </a:p>
        </p:txBody>
      </p:sp>
    </p:spTree>
    <p:extLst>
      <p:ext uri="{BB962C8B-B14F-4D97-AF65-F5344CB8AC3E}">
        <p14:creationId xmlns:p14="http://schemas.microsoft.com/office/powerpoint/2010/main" val="293853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893374"/>
          </a:xfrm>
          <a:prstGeom prst="rect">
            <a:avLst/>
          </a:prstGeom>
          <a:noFill/>
        </p:spPr>
        <p:txBody>
          <a:bodyPr wrap="square" rtlCol="0">
            <a:spAutoFit/>
          </a:bodyPr>
          <a:lstStyle/>
          <a:p>
            <a:r>
              <a:rPr lang="en-US" sz="2500" b="1" dirty="0"/>
              <a:t>Dipta Justin Gomes</a:t>
            </a:r>
          </a:p>
          <a:p>
            <a:r>
              <a:rPr lang="en-US" sz="2500" dirty="0"/>
              <a:t>Lecturer</a:t>
            </a:r>
          </a:p>
          <a:p>
            <a:r>
              <a:rPr lang="en-US" sz="2500" dirty="0"/>
              <a:t>Department of Computer Science</a:t>
            </a:r>
          </a:p>
          <a:p>
            <a:r>
              <a:rPr lang="en-US" sz="2500" dirty="0"/>
              <a:t>Faculty of Science &amp; Technology</a:t>
            </a:r>
          </a:p>
          <a:p>
            <a:r>
              <a:rPr lang="en-US" sz="2500" dirty="0"/>
              <a:t>Office: D Building, Level 7, DE0701K </a:t>
            </a:r>
          </a:p>
          <a:p>
            <a:r>
              <a:rPr lang="en-US" sz="2500" dirty="0"/>
              <a:t>Email: </a:t>
            </a:r>
            <a:r>
              <a:rPr lang="en-US" sz="2500" dirty="0">
                <a:hlinkClick r:id="rId2"/>
              </a:rPr>
              <a:t>diptagomes@aiub.edu</a:t>
            </a:r>
            <a:r>
              <a:rPr lang="en-US" sz="2500" dirty="0"/>
              <a:t> | </a:t>
            </a:r>
            <a:r>
              <a:rPr lang="en-US" sz="2500" dirty="0">
                <a:hlinkClick r:id="rId3"/>
              </a:rPr>
              <a:t>diptagomes@gmail.com</a:t>
            </a:r>
            <a:r>
              <a:rPr lang="en-US" sz="2500" dirty="0"/>
              <a:t> </a:t>
            </a:r>
          </a:p>
          <a:p>
            <a:r>
              <a:rPr lang="en-US" sz="2500" dirty="0"/>
              <a:t>American International University-Bangladesh (AIUB) </a:t>
            </a:r>
          </a:p>
          <a:p>
            <a:endParaRPr lang="en-US" sz="2400" dirty="0"/>
          </a:p>
          <a:p>
            <a:endParaRPr lang="en-US" sz="2400" dirty="0"/>
          </a:p>
          <a:p>
            <a:endParaRPr lang="en-US" sz="2400" dirty="0"/>
          </a:p>
        </p:txBody>
      </p:sp>
      <p:pic>
        <p:nvPicPr>
          <p:cNvPr id="1026" name="Picture 2" descr="Linkedin Logo Images - Free Download on Freepik">
            <a:hlinkClick r:id="rId4"/>
            <a:extLst>
              <a:ext uri="{FF2B5EF4-FFF2-40B4-BE49-F238E27FC236}">
                <a16:creationId xmlns:a16="http://schemas.microsoft.com/office/drawing/2014/main" id="{DB879A22-1123-52E2-E81D-A16D9CA0F398}"/>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7621" y="5170175"/>
            <a:ext cx="703951" cy="703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6"/>
            <a:extLst>
              <a:ext uri="{FF2B5EF4-FFF2-40B4-BE49-F238E27FC236}">
                <a16:creationId xmlns:a16="http://schemas.microsoft.com/office/drawing/2014/main" id="{6210F665-B7D4-7B50-E83F-9F3A7EF359BD}"/>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287470" y="5193122"/>
            <a:ext cx="703951" cy="7039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eb Logo Vector Art, Icons, and Graphics for Free Download">
            <a:hlinkClick r:id="rId8"/>
            <a:extLst>
              <a:ext uri="{FF2B5EF4-FFF2-40B4-BE49-F238E27FC236}">
                <a16:creationId xmlns:a16="http://schemas.microsoft.com/office/drawing/2014/main" id="{B5625363-AF42-41C5-4653-8492675222D9}"/>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1991421" y="5065736"/>
            <a:ext cx="912827" cy="9128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hlinkClick r:id="rId10"/>
            <a:extLst>
              <a:ext uri="{FF2B5EF4-FFF2-40B4-BE49-F238E27FC236}">
                <a16:creationId xmlns:a16="http://schemas.microsoft.com/office/drawing/2014/main" id="{5B64F750-11A7-185B-7136-0A88E63D0EA9}"/>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2863340" y="5170175"/>
            <a:ext cx="684206" cy="6842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12"/>
            <a:extLst>
              <a:ext uri="{FF2B5EF4-FFF2-40B4-BE49-F238E27FC236}">
                <a16:creationId xmlns:a16="http://schemas.microsoft.com/office/drawing/2014/main" id="{579669CA-B1B9-6F7F-B4DF-1B3990272279}"/>
              </a:ext>
            </a:extLst>
          </p:cNvPr>
          <p:cNvPicPr>
            <a:picLocks noChangeAspect="1"/>
          </p:cNvPicPr>
          <p:nvPr/>
        </p:nvPicPr>
        <p:blipFill>
          <a:blip r:embed="rId13"/>
          <a:stretch>
            <a:fillRect/>
          </a:stretch>
        </p:blipFill>
        <p:spPr>
          <a:xfrm>
            <a:off x="3429000" y="4892986"/>
            <a:ext cx="1143000" cy="1143000"/>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754874"/>
          </a:xfrm>
          <a:prstGeom prst="rect">
            <a:avLst/>
          </a:prstGeom>
          <a:noFill/>
        </p:spPr>
        <p:txBody>
          <a:bodyPr wrap="square" rtlCol="0">
            <a:spAutoFit/>
          </a:bodyPr>
          <a:lstStyle/>
          <a:p>
            <a:pPr>
              <a:buFont typeface="Wingdings" panose="05000000000000000000" pitchFamily="2" charset="2"/>
              <a:buChar char="Ø"/>
            </a:pPr>
            <a:r>
              <a:rPr lang="en-US" sz="1600" b="1" dirty="0"/>
              <a:t>Doctor of Philosophy (Ph.D.) in Computer Science and Engineering</a:t>
            </a:r>
          </a:p>
          <a:p>
            <a:r>
              <a:rPr lang="en-US" sz="1600" i="1" dirty="0"/>
              <a:t>Bangladesh University of Engineering and Technology (BUET)</a:t>
            </a:r>
          </a:p>
          <a:p>
            <a:r>
              <a:rPr lang="en-US" sz="1600" dirty="0"/>
              <a:t>Advanced Visualization, Embedding and Drawing Algorithms for Non-planar Graphs</a:t>
            </a:r>
          </a:p>
          <a:p>
            <a:r>
              <a:rPr lang="en-US" sz="1600" i="1" dirty="0">
                <a:solidFill>
                  <a:srgbClr val="FF0000"/>
                </a:solidFill>
              </a:rPr>
              <a:t>(2024 - Ongoing)</a:t>
            </a:r>
          </a:p>
          <a:p>
            <a:endParaRPr lang="en-US" sz="1600" b="1" dirty="0"/>
          </a:p>
          <a:p>
            <a:pPr>
              <a:buFont typeface="Wingdings" panose="05000000000000000000" pitchFamily="2" charset="2"/>
              <a:buChar char="Ø"/>
            </a:pPr>
            <a:r>
              <a:rPr lang="en-US" sz="1600" b="1" dirty="0"/>
              <a:t>MSc in Computer Science</a:t>
            </a:r>
          </a:p>
          <a:p>
            <a:r>
              <a:rPr lang="en-US" sz="1600" i="1" dirty="0"/>
              <a:t>Specializing in Computer Vision</a:t>
            </a:r>
          </a:p>
          <a:p>
            <a:r>
              <a:rPr lang="en-US" sz="1600" dirty="0"/>
              <a:t>University of Ulster, Northern Ireland, UK</a:t>
            </a:r>
          </a:p>
          <a:p>
            <a:r>
              <a:rPr lang="en-US" sz="1600" i="1" dirty="0">
                <a:solidFill>
                  <a:srgbClr val="FF0000"/>
                </a:solidFill>
              </a:rPr>
              <a:t>(2021-2023)</a:t>
            </a:r>
          </a:p>
          <a:p>
            <a:endParaRPr lang="en-US" sz="1600" dirty="0"/>
          </a:p>
          <a:p>
            <a:pPr>
              <a:buFont typeface="Wingdings" panose="05000000000000000000" pitchFamily="2" charset="2"/>
              <a:buChar char="Ø"/>
            </a:pPr>
            <a:r>
              <a:rPr lang="en-US" sz="1600" b="1" dirty="0"/>
              <a:t>MSc in Computer Science</a:t>
            </a:r>
          </a:p>
          <a:p>
            <a:r>
              <a:rPr lang="en-US" sz="1600" i="1" dirty="0"/>
              <a:t>Specializing in Intelligent Systems</a:t>
            </a:r>
          </a:p>
          <a:p>
            <a:r>
              <a:rPr lang="en-US" sz="1600" dirty="0"/>
              <a:t>American International University-Bangladesh (AIUB)</a:t>
            </a:r>
          </a:p>
          <a:p>
            <a:r>
              <a:rPr lang="en-US" sz="1600" i="1" dirty="0">
                <a:solidFill>
                  <a:srgbClr val="FF0000"/>
                </a:solidFill>
              </a:rPr>
              <a:t>(2018-2019)</a:t>
            </a:r>
          </a:p>
          <a:p>
            <a:endParaRPr lang="en-US" sz="1400" dirty="0"/>
          </a:p>
        </p:txBody>
      </p:sp>
    </p:spTree>
    <p:extLst>
      <p:ext uri="{BB962C8B-B14F-4D97-AF65-F5344CB8AC3E}">
        <p14:creationId xmlns:p14="http://schemas.microsoft.com/office/powerpoint/2010/main" val="425084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2246769"/>
          </a:xfrm>
          <a:prstGeom prst="rect">
            <a:avLst/>
          </a:prstGeom>
          <a:noFill/>
        </p:spPr>
        <p:txBody>
          <a:bodyPr wrap="square" rtlCol="0">
            <a:spAutoFit/>
          </a:bodyPr>
          <a:lstStyle/>
          <a:p>
            <a:pPr marL="457200" indent="-457200">
              <a:buFont typeface="Wingdings" pitchFamily="2" charset="2"/>
              <a:buChar char="Ø"/>
            </a:pPr>
            <a:r>
              <a:rPr lang="en-US" sz="2800" dirty="0"/>
              <a:t>Algorithms </a:t>
            </a:r>
          </a:p>
          <a:p>
            <a:pPr marL="457200" indent="-457200">
              <a:buFont typeface="Wingdings" pitchFamily="2" charset="2"/>
              <a:buChar char="Ø"/>
            </a:pPr>
            <a:r>
              <a:rPr lang="en-US" sz="2800" dirty="0"/>
              <a:t>Graph Drawing and Visualization</a:t>
            </a:r>
          </a:p>
          <a:p>
            <a:pPr marL="457200" indent="-457200">
              <a:buFont typeface="Wingdings" pitchFamily="2" charset="2"/>
              <a:buChar char="Ø"/>
            </a:pPr>
            <a:r>
              <a:rPr lang="en-US" sz="2800" dirty="0"/>
              <a:t>Computer Vision </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Drone and IoT</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Underwater Object Detection Using Deep Learning">
            <a:extLst>
              <a:ext uri="{FF2B5EF4-FFF2-40B4-BE49-F238E27FC236}">
                <a16:creationId xmlns:a16="http://schemas.microsoft.com/office/drawing/2014/main" id="{47542E8B-9C58-BF0A-F2BB-6F000AFA9E53}"/>
              </a:ext>
            </a:extLst>
          </p:cNvPr>
          <p:cNvSpPr>
            <a:spLocks noGrp="1" noChangeAspect="1" noChangeArrowheads="1"/>
          </p:cNvSpPr>
          <p:nvPr>
            <p:ph idx="1"/>
          </p:nvPr>
        </p:nvSpPr>
        <p:spPr bwMode="auto">
          <a:xfrm>
            <a:off x="3657600" y="914400"/>
            <a:ext cx="5195047" cy="5211763"/>
          </a:xfr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lnSpc>
                <a:spcPct val="90000"/>
              </a:lnSpc>
              <a:buNone/>
            </a:pPr>
            <a:r>
              <a:rPr lang="en-GB" sz="1700" b="1" i="0" dirty="0">
                <a:effectLst/>
              </a:rPr>
              <a:t>Robust Underwater Object Detection with Autonomous Underwater Vehicle</a:t>
            </a:r>
          </a:p>
          <a:p>
            <a:pPr>
              <a:lnSpc>
                <a:spcPct val="90000"/>
              </a:lnSpc>
            </a:pPr>
            <a:r>
              <a:rPr lang="en-GB" sz="1700" b="0" i="0" dirty="0">
                <a:effectLst/>
              </a:rPr>
              <a:t>Underwater Object Detection had been one of the most challenging research fields of Computer Vision and Image Processing. </a:t>
            </a:r>
          </a:p>
          <a:p>
            <a:pPr>
              <a:lnSpc>
                <a:spcPct val="90000"/>
              </a:lnSpc>
            </a:pPr>
            <a:r>
              <a:rPr lang="en-GB" sz="1700" b="0" i="0" dirty="0">
                <a:effectLst/>
              </a:rPr>
              <a:t>Underwater Autonomous Vehicles (UAV) has been developed to capture real time videos for specific object detection. Using different hardware improvements and using many varied forms of algorithms, classification of objects, mainly living objects had been carried with different AUVs and high-resolution cameras. </a:t>
            </a:r>
          </a:p>
          <a:p>
            <a:pPr>
              <a:lnSpc>
                <a:spcPct val="90000"/>
              </a:lnSpc>
            </a:pPr>
            <a:r>
              <a:rPr lang="en-GB" sz="1700" b="0" i="0" dirty="0">
                <a:effectLst/>
              </a:rPr>
              <a:t>Conventional object detection methods of Computer Vision fail to provide accurate detection results due to some challenges faced underwater. </a:t>
            </a:r>
          </a:p>
          <a:p>
            <a:pPr>
              <a:lnSpc>
                <a:spcPct val="90000"/>
              </a:lnSpc>
            </a:pPr>
            <a:r>
              <a:rPr lang="en-GB" sz="1700" dirty="0">
                <a:hlinkClick r:id="rId2"/>
              </a:rPr>
              <a:t>Link</a:t>
            </a:r>
            <a:endParaRPr lang="en-GB" sz="1700" dirty="0"/>
          </a:p>
        </p:txBody>
      </p:sp>
      <p:sp>
        <p:nvSpPr>
          <p:cNvPr id="12" name="Text Placeholder 2">
            <a:extLst>
              <a:ext uri="{FF2B5EF4-FFF2-40B4-BE49-F238E27FC236}">
                <a16:creationId xmlns:a16="http://schemas.microsoft.com/office/drawing/2014/main" id="{01DF89DE-99C7-3507-5507-8D5F4E557FEA}"/>
              </a:ext>
            </a:extLst>
          </p:cNvPr>
          <p:cNvSpPr>
            <a:spLocks noGrp="1"/>
          </p:cNvSpPr>
          <p:nvPr>
            <p:ph type="body" sz="half" idx="2"/>
          </p:nvPr>
        </p:nvSpPr>
        <p:spPr>
          <a:xfrm>
            <a:off x="419101" y="4953001"/>
            <a:ext cx="2472017" cy="1246094"/>
          </a:xfrm>
        </p:spPr>
        <p:txBody>
          <a:bodyPr/>
          <a:lstStyle/>
          <a:p>
            <a:endParaRPr lang="en-US"/>
          </a:p>
        </p:txBody>
      </p:sp>
      <p:sp>
        <p:nvSpPr>
          <p:cNvPr id="2" name="Title 1">
            <a:extLst>
              <a:ext uri="{FF2B5EF4-FFF2-40B4-BE49-F238E27FC236}">
                <a16:creationId xmlns:a16="http://schemas.microsoft.com/office/drawing/2014/main" id="{F1548BC5-959A-8CCE-E467-C456AAFC7F23}"/>
              </a:ext>
            </a:extLst>
          </p:cNvPr>
          <p:cNvSpPr>
            <a:spLocks noGrp="1"/>
          </p:cNvSpPr>
          <p:nvPr>
            <p:ph type="title"/>
          </p:nvPr>
        </p:nvSpPr>
        <p:spPr>
          <a:xfrm>
            <a:off x="410764" y="4419600"/>
            <a:ext cx="2475395" cy="510988"/>
          </a:xfrm>
        </p:spPr>
        <p:txBody>
          <a:bodyPr anchor="b">
            <a:normAutofit/>
          </a:bodyPr>
          <a:lstStyle/>
          <a:p>
            <a:pPr>
              <a:lnSpc>
                <a:spcPct val="90000"/>
              </a:lnSpc>
            </a:pPr>
            <a:r>
              <a:rPr lang="en-GB" sz="1700"/>
              <a:t>Notable Research Works</a:t>
            </a:r>
          </a:p>
        </p:txBody>
      </p:sp>
      <p:pic>
        <p:nvPicPr>
          <p:cNvPr id="5" name="Content Placeholder 4" descr="A diver and fish underwater&#10;&#10;Description automatically generated with medium confidence">
            <a:extLst>
              <a:ext uri="{FF2B5EF4-FFF2-40B4-BE49-F238E27FC236}">
                <a16:creationId xmlns:a16="http://schemas.microsoft.com/office/drawing/2014/main" id="{12C8BC61-4374-0FFF-6266-C3C9AA565A96}"/>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27698" r="28272" b="1"/>
          <a:stretch/>
        </p:blipFill>
        <p:spPr>
          <a:xfrm>
            <a:off x="284164" y="594360"/>
            <a:ext cx="2743200" cy="3675888"/>
          </a:xfrm>
          <a:noFill/>
        </p:spPr>
      </p:pic>
    </p:spTree>
    <p:extLst>
      <p:ext uri="{BB962C8B-B14F-4D97-AF65-F5344CB8AC3E}">
        <p14:creationId xmlns:p14="http://schemas.microsoft.com/office/powerpoint/2010/main" val="111609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D88C9-253B-CF60-4E50-1429F72C9E1D}"/>
            </a:ext>
          </a:extLst>
        </p:cNvPr>
        <p:cNvGrpSpPr/>
        <p:nvPr/>
      </p:nvGrpSpPr>
      <p:grpSpPr>
        <a:xfrm>
          <a:off x="0" y="0"/>
          <a:ext cx="0" cy="0"/>
          <a:chOff x="0" y="0"/>
          <a:chExt cx="0" cy="0"/>
        </a:xfrm>
      </p:grpSpPr>
      <p:sp>
        <p:nvSpPr>
          <p:cNvPr id="7" name="AutoShape 4" descr="Underwater Object Detection Using Deep Learning">
            <a:extLst>
              <a:ext uri="{FF2B5EF4-FFF2-40B4-BE49-F238E27FC236}">
                <a16:creationId xmlns:a16="http://schemas.microsoft.com/office/drawing/2014/main" id="{32E66011-279B-4DF5-1FE8-8A5316714301}"/>
              </a:ext>
            </a:extLst>
          </p:cNvPr>
          <p:cNvSpPr>
            <a:spLocks noGrp="1" noChangeAspect="1" noChangeArrowheads="1"/>
          </p:cNvSpPr>
          <p:nvPr>
            <p:ph idx="1"/>
          </p:nvPr>
        </p:nvSpPr>
        <p:spPr bwMode="auto">
          <a:xfrm>
            <a:off x="3657600" y="914400"/>
            <a:ext cx="5195047" cy="5211763"/>
          </a:xfr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lnSpc>
                <a:spcPct val="90000"/>
              </a:lnSpc>
              <a:buNone/>
            </a:pPr>
            <a:r>
              <a:rPr lang="en-GB" sz="1700" b="1" i="0" dirty="0">
                <a:effectLst/>
              </a:rPr>
              <a:t>Classification of Food Objects using Deep Convolutional Neural Network using Transfer learning </a:t>
            </a:r>
          </a:p>
          <a:p>
            <a:pPr>
              <a:lnSpc>
                <a:spcPct val="90000"/>
              </a:lnSpc>
            </a:pPr>
            <a:r>
              <a:rPr lang="en-GB" sz="1700" b="0" i="0" dirty="0">
                <a:effectLst/>
              </a:rPr>
              <a:t>A fine-tuned model based on the </a:t>
            </a:r>
            <a:r>
              <a:rPr lang="en-GB" sz="1700" b="0" i="0" dirty="0" err="1">
                <a:effectLst/>
              </a:rPr>
              <a:t>Xception</a:t>
            </a:r>
            <a:r>
              <a:rPr lang="en-GB" sz="1700" b="0" i="0" dirty="0">
                <a:effectLst/>
              </a:rPr>
              <a:t> Convolutional Neural Network model trained with transfer learning has been proposed with a promising accuracy of 95.20% which indicates a greater scope of accurately classifying food objects with </a:t>
            </a:r>
            <a:r>
              <a:rPr lang="en-GB" sz="1700" b="0" i="0" dirty="0" err="1">
                <a:effectLst/>
              </a:rPr>
              <a:t>Xception</a:t>
            </a:r>
            <a:r>
              <a:rPr lang="en-GB" sz="1700" b="0" i="0" dirty="0">
                <a:effectLst/>
              </a:rPr>
              <a:t> deep learning model. </a:t>
            </a:r>
          </a:p>
          <a:p>
            <a:pPr>
              <a:lnSpc>
                <a:spcPct val="90000"/>
              </a:lnSpc>
            </a:pPr>
            <a:r>
              <a:rPr lang="en-GB" sz="1700" b="0" i="0" dirty="0">
                <a:effectLst/>
              </a:rPr>
              <a:t>Higher rate of accuracy opens the door of further research of identifying various new types of food objects through a robust approach. </a:t>
            </a:r>
          </a:p>
          <a:p>
            <a:pPr>
              <a:lnSpc>
                <a:spcPct val="90000"/>
              </a:lnSpc>
            </a:pPr>
            <a:r>
              <a:rPr lang="en-GB" sz="1700" b="0" i="0" dirty="0">
                <a:effectLst/>
              </a:rPr>
              <a:t>The main contribution in the research is better fine-tuning features of food classification. The dataset used in this research is the Food-101 Dataset containing 101 classes of food object Images in the dataset.</a:t>
            </a:r>
          </a:p>
          <a:p>
            <a:pPr marL="0" indent="0">
              <a:lnSpc>
                <a:spcPct val="90000"/>
              </a:lnSpc>
              <a:buNone/>
            </a:pPr>
            <a:r>
              <a:rPr lang="en-GB" sz="1700" dirty="0">
                <a:hlinkClick r:id="rId2"/>
              </a:rPr>
              <a:t>Link</a:t>
            </a:r>
            <a:endParaRPr lang="en-GB" sz="1700" b="1" i="0" dirty="0">
              <a:effectLst/>
            </a:endParaRPr>
          </a:p>
        </p:txBody>
      </p:sp>
      <p:sp>
        <p:nvSpPr>
          <p:cNvPr id="13" name="Text Placeholder 2">
            <a:extLst>
              <a:ext uri="{FF2B5EF4-FFF2-40B4-BE49-F238E27FC236}">
                <a16:creationId xmlns:a16="http://schemas.microsoft.com/office/drawing/2014/main" id="{1A53B386-B6C8-39C4-4D67-ACFE5C923A4A}"/>
              </a:ext>
            </a:extLst>
          </p:cNvPr>
          <p:cNvSpPr>
            <a:spLocks noGrp="1"/>
          </p:cNvSpPr>
          <p:nvPr>
            <p:ph type="body" sz="half" idx="2"/>
          </p:nvPr>
        </p:nvSpPr>
        <p:spPr>
          <a:xfrm>
            <a:off x="419101" y="4953001"/>
            <a:ext cx="2472017" cy="1246094"/>
          </a:xfrm>
        </p:spPr>
        <p:txBody>
          <a:bodyPr/>
          <a:lstStyle/>
          <a:p>
            <a:endParaRPr lang="en-US"/>
          </a:p>
        </p:txBody>
      </p:sp>
      <p:sp>
        <p:nvSpPr>
          <p:cNvPr id="2" name="Title 1">
            <a:extLst>
              <a:ext uri="{FF2B5EF4-FFF2-40B4-BE49-F238E27FC236}">
                <a16:creationId xmlns:a16="http://schemas.microsoft.com/office/drawing/2014/main" id="{CA5A951D-3AD2-0918-9C8E-0DE984FE0093}"/>
              </a:ext>
            </a:extLst>
          </p:cNvPr>
          <p:cNvSpPr>
            <a:spLocks noGrp="1"/>
          </p:cNvSpPr>
          <p:nvPr>
            <p:ph type="title"/>
          </p:nvPr>
        </p:nvSpPr>
        <p:spPr>
          <a:xfrm>
            <a:off x="410764" y="4419600"/>
            <a:ext cx="2475395" cy="510988"/>
          </a:xfrm>
        </p:spPr>
        <p:txBody>
          <a:bodyPr anchor="b">
            <a:normAutofit/>
          </a:bodyPr>
          <a:lstStyle/>
          <a:p>
            <a:pPr>
              <a:lnSpc>
                <a:spcPct val="90000"/>
              </a:lnSpc>
            </a:pPr>
            <a:r>
              <a:rPr lang="en-GB" sz="1700"/>
              <a:t>Notable Research Works</a:t>
            </a:r>
          </a:p>
        </p:txBody>
      </p:sp>
      <p:pic>
        <p:nvPicPr>
          <p:cNvPr id="8" name="Content Placeholder 7" descr="A collage of food&#10;&#10;Description automatically generated">
            <a:extLst>
              <a:ext uri="{FF2B5EF4-FFF2-40B4-BE49-F238E27FC236}">
                <a16:creationId xmlns:a16="http://schemas.microsoft.com/office/drawing/2014/main" id="{C561A5CC-CF4E-CBF8-D6A4-3D410CDA602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p:blipFill>
        <p:spPr>
          <a:xfrm>
            <a:off x="284164" y="1404928"/>
            <a:ext cx="2743200" cy="2054752"/>
          </a:xfrm>
          <a:noFill/>
        </p:spPr>
      </p:pic>
    </p:spTree>
    <p:extLst>
      <p:ext uri="{BB962C8B-B14F-4D97-AF65-F5344CB8AC3E}">
        <p14:creationId xmlns:p14="http://schemas.microsoft.com/office/powerpoint/2010/main" val="130131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E23D1-B524-A79B-9B3C-74D6CE58302E}"/>
            </a:ext>
          </a:extLst>
        </p:cNvPr>
        <p:cNvGrpSpPr/>
        <p:nvPr/>
      </p:nvGrpSpPr>
      <p:grpSpPr>
        <a:xfrm>
          <a:off x="0" y="0"/>
          <a:ext cx="0" cy="0"/>
          <a:chOff x="0" y="0"/>
          <a:chExt cx="0" cy="0"/>
        </a:xfrm>
      </p:grpSpPr>
      <p:sp>
        <p:nvSpPr>
          <p:cNvPr id="7" name="AutoShape 4" descr="Underwater Object Detection Using Deep Learning">
            <a:extLst>
              <a:ext uri="{FF2B5EF4-FFF2-40B4-BE49-F238E27FC236}">
                <a16:creationId xmlns:a16="http://schemas.microsoft.com/office/drawing/2014/main" id="{36452364-4894-6082-9774-CA2F99BAD10B}"/>
              </a:ext>
            </a:extLst>
          </p:cNvPr>
          <p:cNvSpPr>
            <a:spLocks noGrp="1" noChangeAspect="1" noChangeArrowheads="1"/>
          </p:cNvSpPr>
          <p:nvPr>
            <p:ph idx="1"/>
          </p:nvPr>
        </p:nvSpPr>
        <p:spPr bwMode="auto">
          <a:xfrm>
            <a:off x="3657600" y="914400"/>
            <a:ext cx="5195047" cy="5211763"/>
          </a:xfr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a:lnSpc>
                <a:spcPct val="90000"/>
              </a:lnSpc>
            </a:pPr>
            <a:r>
              <a:rPr lang="en-GB" sz="1700" b="1" i="0" dirty="0">
                <a:effectLst/>
              </a:rPr>
              <a:t>Graceful Cascading Labelling Algorithm: Construction of Graceful Labelling of Trees</a:t>
            </a:r>
          </a:p>
          <a:p>
            <a:pPr marL="0" indent="0">
              <a:lnSpc>
                <a:spcPct val="90000"/>
              </a:lnSpc>
              <a:buNone/>
            </a:pPr>
            <a:r>
              <a:rPr lang="en-GB" sz="1700" b="0" i="0" dirty="0">
                <a:effectLst/>
              </a:rPr>
              <a:t>The Graceful Labelling of Trees is one of the most challenging Conjectures in Graph Theory, proudly known as the Disease of Graph theory which still remains a challenge as it remains unsolved. </a:t>
            </a:r>
          </a:p>
          <a:p>
            <a:pPr marL="0" indent="0">
              <a:lnSpc>
                <a:spcPct val="90000"/>
              </a:lnSpc>
              <a:buNone/>
            </a:pPr>
            <a:r>
              <a:rPr lang="en-GB" sz="1700" b="0" i="0" dirty="0">
                <a:effectLst/>
              </a:rPr>
              <a:t>To counter the Conjecture, an algorithm is proposed to construct a Graceful Binary tree and a Graceful Caterpillar Tree. </a:t>
            </a:r>
          </a:p>
          <a:p>
            <a:pPr marL="0" indent="0">
              <a:lnSpc>
                <a:spcPct val="90000"/>
              </a:lnSpc>
              <a:buNone/>
            </a:pPr>
            <a:r>
              <a:rPr lang="en-GB" sz="1700" b="0" i="0" dirty="0">
                <a:effectLst/>
              </a:rPr>
              <a:t>The result is known that all graphs are Graceful, but no algorithm of graceful labelling of graphs has yet been proposed. In this paper, we are proposing a simple method of graceful labelling Binary Cascading Caterpillar Trees and Complete Binary Graphs.</a:t>
            </a:r>
            <a:endParaRPr lang="en-GB" sz="1700" dirty="0">
              <a:hlinkClick r:id="" action="ppaction://noaction"/>
            </a:endParaRPr>
          </a:p>
          <a:p>
            <a:pPr marL="0" indent="0">
              <a:lnSpc>
                <a:spcPct val="90000"/>
              </a:lnSpc>
              <a:buNone/>
            </a:pPr>
            <a:r>
              <a:rPr lang="en-GB" sz="1700" dirty="0">
                <a:hlinkClick r:id="" action="ppaction://noaction"/>
              </a:rPr>
              <a:t>Link</a:t>
            </a:r>
            <a:endParaRPr lang="en-GB" sz="1700" b="1" i="0" dirty="0">
              <a:effectLst/>
            </a:endParaRPr>
          </a:p>
        </p:txBody>
      </p:sp>
      <p:sp>
        <p:nvSpPr>
          <p:cNvPr id="12" name="Text Placeholder 2">
            <a:extLst>
              <a:ext uri="{FF2B5EF4-FFF2-40B4-BE49-F238E27FC236}">
                <a16:creationId xmlns:a16="http://schemas.microsoft.com/office/drawing/2014/main" id="{439D3013-DCE4-33EA-E090-E71E45BFEA2B}"/>
              </a:ext>
            </a:extLst>
          </p:cNvPr>
          <p:cNvSpPr>
            <a:spLocks noGrp="1"/>
          </p:cNvSpPr>
          <p:nvPr>
            <p:ph type="body" sz="half" idx="2"/>
          </p:nvPr>
        </p:nvSpPr>
        <p:spPr>
          <a:xfrm>
            <a:off x="419101" y="4953001"/>
            <a:ext cx="2472017" cy="1246094"/>
          </a:xfrm>
        </p:spPr>
        <p:txBody>
          <a:bodyPr/>
          <a:lstStyle/>
          <a:p>
            <a:endParaRPr lang="en-US"/>
          </a:p>
        </p:txBody>
      </p:sp>
      <p:sp>
        <p:nvSpPr>
          <p:cNvPr id="2" name="Title 1">
            <a:extLst>
              <a:ext uri="{FF2B5EF4-FFF2-40B4-BE49-F238E27FC236}">
                <a16:creationId xmlns:a16="http://schemas.microsoft.com/office/drawing/2014/main" id="{40CE3108-C793-60A2-B2BD-95ADF9182F48}"/>
              </a:ext>
            </a:extLst>
          </p:cNvPr>
          <p:cNvSpPr>
            <a:spLocks noGrp="1"/>
          </p:cNvSpPr>
          <p:nvPr>
            <p:ph type="title"/>
          </p:nvPr>
        </p:nvSpPr>
        <p:spPr>
          <a:xfrm>
            <a:off x="410764" y="4419600"/>
            <a:ext cx="2475395" cy="510988"/>
          </a:xfrm>
        </p:spPr>
        <p:txBody>
          <a:bodyPr anchor="b">
            <a:normAutofit/>
          </a:bodyPr>
          <a:lstStyle/>
          <a:p>
            <a:pPr>
              <a:lnSpc>
                <a:spcPct val="90000"/>
              </a:lnSpc>
            </a:pPr>
            <a:r>
              <a:rPr lang="en-GB" sz="1700" dirty="0"/>
              <a:t>Notable Research Works</a:t>
            </a:r>
          </a:p>
        </p:txBody>
      </p:sp>
      <p:pic>
        <p:nvPicPr>
          <p:cNvPr id="6" name="Content Placeholder 5" descr="A diagram of a network&#10;&#10;Description automatically generated">
            <a:extLst>
              <a:ext uri="{FF2B5EF4-FFF2-40B4-BE49-F238E27FC236}">
                <a16:creationId xmlns:a16="http://schemas.microsoft.com/office/drawing/2014/main" id="{DEF68517-16C8-731A-FD43-C394557842F3}"/>
              </a:ext>
            </a:extLst>
          </p:cNvP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p:blipFill>
        <p:spPr>
          <a:xfrm>
            <a:off x="284164" y="1557909"/>
            <a:ext cx="2743200" cy="1748789"/>
          </a:xfrm>
          <a:noFill/>
        </p:spPr>
      </p:pic>
    </p:spTree>
    <p:extLst>
      <p:ext uri="{BB962C8B-B14F-4D97-AF65-F5344CB8AC3E}">
        <p14:creationId xmlns:p14="http://schemas.microsoft.com/office/powerpoint/2010/main" val="290161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647F71-03C4-FBBB-FF91-08D1FDFC6E65}"/>
              </a:ext>
            </a:extLst>
          </p:cNvPr>
          <p:cNvSpPr>
            <a:spLocks noGrp="1"/>
          </p:cNvSpPr>
          <p:nvPr>
            <p:ph idx="1"/>
          </p:nvPr>
        </p:nvSpPr>
        <p:spPr>
          <a:xfrm>
            <a:off x="3657600" y="914400"/>
            <a:ext cx="5195047" cy="5211763"/>
          </a:xfrm>
        </p:spPr>
        <p:txBody>
          <a:bodyPr>
            <a:normAutofit fontScale="92500"/>
          </a:bodyPr>
          <a:lstStyle/>
          <a:p>
            <a:r>
              <a:rPr lang="en-GB" sz="1700" b="1" dirty="0"/>
              <a:t>Enhancing capabilities and security features of Drone Networks through Machine Learning: A Comprehensive Overview </a:t>
            </a:r>
            <a:r>
              <a:rPr lang="en-GB" sz="1700" dirty="0">
                <a:hlinkClick r:id="rId2"/>
              </a:rPr>
              <a:t>Link</a:t>
            </a:r>
            <a:endParaRPr lang="en-GB" sz="1700" dirty="0"/>
          </a:p>
          <a:p>
            <a:r>
              <a:rPr lang="en-GB" sz="1400" b="0" i="0" dirty="0">
                <a:solidFill>
                  <a:srgbClr val="212121"/>
                </a:solidFill>
                <a:effectLst/>
                <a:latin typeface="Lato" panose="020F0502020204030203" pitchFamily="34" charset="0"/>
              </a:rPr>
              <a:t>The integration of machine </a:t>
            </a:r>
            <a:r>
              <a:rPr lang="en-GB" sz="1400" b="0" i="0" dirty="0" err="1">
                <a:solidFill>
                  <a:srgbClr val="212121"/>
                </a:solidFill>
                <a:effectLst/>
                <a:latin typeface="Lato" panose="020F0502020204030203" pitchFamily="34" charset="0"/>
              </a:rPr>
              <a:t>learni</a:t>
            </a:r>
            <a:r>
              <a:rPr lang="en-GB" sz="1400" b="0" i="0" dirty="0">
                <a:solidFill>
                  <a:srgbClr val="212121"/>
                </a:solidFill>
                <a:effectLst/>
                <a:latin typeface="Lato" panose="020F0502020204030203" pitchFamily="34" charset="0"/>
              </a:rPr>
              <a:t> ng algorithms into drone networks offers significant opportunities to enhance the processing power and security of Unmanned Aerial Vehicles (UAVs).</a:t>
            </a:r>
          </a:p>
          <a:p>
            <a:r>
              <a:rPr lang="en-GB" sz="1400" b="0" i="0" dirty="0">
                <a:solidFill>
                  <a:srgbClr val="212121"/>
                </a:solidFill>
                <a:effectLst/>
                <a:latin typeface="Lato" panose="020F0502020204030203" pitchFamily="34" charset="0"/>
              </a:rPr>
              <a:t> By </a:t>
            </a:r>
            <a:r>
              <a:rPr lang="en-GB" sz="1400" b="0" i="0" dirty="0" err="1">
                <a:solidFill>
                  <a:srgbClr val="212121"/>
                </a:solidFill>
                <a:effectLst/>
                <a:latin typeface="Lato" panose="020F0502020204030203" pitchFamily="34" charset="0"/>
              </a:rPr>
              <a:t>analyzing</a:t>
            </a:r>
            <a:r>
              <a:rPr lang="en-GB" sz="1400" b="0" i="0" dirty="0">
                <a:solidFill>
                  <a:srgbClr val="212121"/>
                </a:solidFill>
                <a:effectLst/>
                <a:latin typeface="Lato" panose="020F0502020204030203" pitchFamily="34" charset="0"/>
              </a:rPr>
              <a:t> large datasets, drones can achieve improved situational awareness, predictive maintenance, and optimized mission planning through adaptive reinforcement learning and deep reinforcement learning. </a:t>
            </a:r>
          </a:p>
          <a:p>
            <a:r>
              <a:rPr lang="en-GB" sz="1400" b="0" i="0" dirty="0">
                <a:solidFill>
                  <a:srgbClr val="212121"/>
                </a:solidFill>
                <a:effectLst/>
                <a:latin typeface="Lato" panose="020F0502020204030203" pitchFamily="34" charset="0"/>
              </a:rPr>
              <a:t>Techniques like federated learning, collaborative swarm intelligence, and ensemble learning contribute to the accuracy and effectiveness of drone operations, making them valuable in applications such as traffic management, disaster response, smart city infrastructure, and agricultural monitoring. </a:t>
            </a:r>
          </a:p>
          <a:p>
            <a:r>
              <a:rPr lang="en-GB" sz="1400" b="0" i="0" dirty="0">
                <a:solidFill>
                  <a:srgbClr val="212121"/>
                </a:solidFill>
                <a:effectLst/>
                <a:latin typeface="Lato" panose="020F0502020204030203" pitchFamily="34" charset="0"/>
              </a:rPr>
              <a:t>it explores future directions, including the development of advanced machine learning algorithms, edge computing, interoperability, ethical frameworks, multi-domain integration, resilience, and human-drone interaction</a:t>
            </a:r>
            <a:endParaRPr lang="en-GB" sz="1700" b="1" dirty="0"/>
          </a:p>
        </p:txBody>
      </p:sp>
      <p:sp>
        <p:nvSpPr>
          <p:cNvPr id="22" name="Text Placeholder 2">
            <a:extLst>
              <a:ext uri="{FF2B5EF4-FFF2-40B4-BE49-F238E27FC236}">
                <a16:creationId xmlns:a16="http://schemas.microsoft.com/office/drawing/2014/main" id="{0686A678-FA7D-401D-B896-55D382A52076}"/>
              </a:ext>
            </a:extLst>
          </p:cNvPr>
          <p:cNvSpPr>
            <a:spLocks noGrp="1"/>
          </p:cNvSpPr>
          <p:nvPr>
            <p:ph type="body" sz="half" idx="2"/>
          </p:nvPr>
        </p:nvSpPr>
        <p:spPr>
          <a:xfrm>
            <a:off x="419101" y="4953001"/>
            <a:ext cx="2472017" cy="1246094"/>
          </a:xfrm>
        </p:spPr>
        <p:txBody>
          <a:bodyPr/>
          <a:lstStyle/>
          <a:p>
            <a:endParaRPr lang="en-US"/>
          </a:p>
        </p:txBody>
      </p:sp>
      <p:sp>
        <p:nvSpPr>
          <p:cNvPr id="23" name="Title 3">
            <a:extLst>
              <a:ext uri="{FF2B5EF4-FFF2-40B4-BE49-F238E27FC236}">
                <a16:creationId xmlns:a16="http://schemas.microsoft.com/office/drawing/2014/main" id="{FAE44380-4097-0255-9EA9-D3352B1E5F92}"/>
              </a:ext>
            </a:extLst>
          </p:cNvPr>
          <p:cNvSpPr>
            <a:spLocks noGrp="1"/>
          </p:cNvSpPr>
          <p:nvPr>
            <p:ph type="title"/>
          </p:nvPr>
        </p:nvSpPr>
        <p:spPr>
          <a:xfrm>
            <a:off x="410764" y="4419600"/>
            <a:ext cx="2475395" cy="510988"/>
          </a:xfrm>
        </p:spPr>
        <p:txBody>
          <a:bodyPr>
            <a:noAutofit/>
          </a:bodyPr>
          <a:lstStyle/>
          <a:p>
            <a:r>
              <a:rPr lang="en-GB" sz="1600" dirty="0"/>
              <a:t>Notable Research Works</a:t>
            </a:r>
            <a:endParaRPr lang="en-US" sz="1600" dirty="0"/>
          </a:p>
        </p:txBody>
      </p:sp>
      <p:pic>
        <p:nvPicPr>
          <p:cNvPr id="11" name="Picture Placeholder 10" descr="A close-up of a drone&#10;&#10;Description automatically generated">
            <a:extLst>
              <a:ext uri="{FF2B5EF4-FFF2-40B4-BE49-F238E27FC236}">
                <a16:creationId xmlns:a16="http://schemas.microsoft.com/office/drawing/2014/main" id="{52EFC40D-90F8-AC00-6E54-E9B45521AC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3292" r="33293"/>
          <a:stretch/>
        </p:blipFill>
        <p:spPr>
          <a:xfrm>
            <a:off x="284164" y="594360"/>
            <a:ext cx="2743200" cy="3675888"/>
          </a:xfrm>
          <a:noFill/>
        </p:spPr>
      </p:pic>
    </p:spTree>
    <p:extLst>
      <p:ext uri="{BB962C8B-B14F-4D97-AF65-F5344CB8AC3E}">
        <p14:creationId xmlns:p14="http://schemas.microsoft.com/office/powerpoint/2010/main" val="381613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and Mission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47406"/>
            <a:ext cx="7814538" cy="3739485"/>
          </a:xfrm>
          <a:prstGeom prst="rect">
            <a:avLst/>
          </a:prstGeom>
          <a:noFill/>
        </p:spPr>
        <p:txBody>
          <a:bodyPr wrap="square" rtlCol="0">
            <a:spAutoFit/>
          </a:bodyPr>
          <a:lstStyle/>
          <a:p>
            <a:pPr marL="0" lvl="1" algn="just"/>
            <a:r>
              <a:rPr lang="en-US" altLang="ja-JP" sz="2400" b="1" dirty="0"/>
              <a:t>Vision:</a:t>
            </a:r>
          </a:p>
          <a:p>
            <a:pPr marL="0" lvl="1" algn="just"/>
            <a:r>
              <a:rPr lang="en-US" altLang="ja-JP" sz="2100" dirty="0"/>
              <a:t>Provides leadership in the pursuit of quality and excellent computer education and produce highly skilled and globally competitive IT professionals.</a:t>
            </a:r>
          </a:p>
          <a:p>
            <a:pPr marL="0" lvl="1" algn="just"/>
            <a:endParaRPr lang="en-US" sz="2100" dirty="0"/>
          </a:p>
          <a:p>
            <a:pPr marL="0" lvl="1" algn="just"/>
            <a:r>
              <a:rPr lang="en-US" altLang="ja-JP" sz="2400" b="1" dirty="0"/>
              <a:t>Mission:</a:t>
            </a:r>
          </a:p>
          <a:p>
            <a:pPr marL="0" lvl="1" algn="just"/>
            <a:r>
              <a:rPr lang="en-US" altLang="ja-JP" sz="21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100" dirty="0"/>
          </a:p>
        </p:txBody>
      </p:sp>
    </p:spTree>
    <p:extLst>
      <p:ext uri="{BB962C8B-B14F-4D97-AF65-F5344CB8AC3E}">
        <p14:creationId xmlns:p14="http://schemas.microsoft.com/office/powerpoint/2010/main" val="1640302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D980E-2ACC-88EC-92E0-B5AFDFBBA66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05BBD8-0052-B54E-7B04-1F96B09DD7A7}"/>
              </a:ext>
            </a:extLst>
          </p:cNvPr>
          <p:cNvSpPr>
            <a:spLocks noGrp="1"/>
          </p:cNvSpPr>
          <p:nvPr>
            <p:ph idx="1"/>
          </p:nvPr>
        </p:nvSpPr>
        <p:spPr>
          <a:xfrm>
            <a:off x="3657600" y="914400"/>
            <a:ext cx="5195047" cy="5211763"/>
          </a:xfrm>
        </p:spPr>
        <p:txBody>
          <a:bodyPr>
            <a:normAutofit fontScale="92500" lnSpcReduction="20000"/>
          </a:bodyPr>
          <a:lstStyle/>
          <a:p>
            <a:r>
              <a:rPr lang="en-GB" sz="1800" b="1" dirty="0"/>
              <a:t>Robust Underwater Fish Detection Using an Enhanced Convolutional Neural Net</a:t>
            </a:r>
          </a:p>
          <a:p>
            <a:r>
              <a:rPr lang="en-GB" sz="1400" b="0" i="0" dirty="0">
                <a:solidFill>
                  <a:srgbClr val="212121"/>
                </a:solidFill>
                <a:effectLst/>
                <a:latin typeface="Lato" panose="020F0502020204030203" pitchFamily="34" charset="0"/>
              </a:rPr>
              <a:t>Underwater Object Detection is one of the most challenging and unexplored domains in this area of Computer Vision. </a:t>
            </a:r>
          </a:p>
          <a:p>
            <a:r>
              <a:rPr lang="en-GB" sz="1400" b="0" i="0" dirty="0">
                <a:solidFill>
                  <a:srgbClr val="212121"/>
                </a:solidFill>
                <a:effectLst/>
                <a:latin typeface="Lato" panose="020F0502020204030203" pitchFamily="34" charset="0"/>
              </a:rPr>
              <a:t>The proposed research refines the image enhancement of under-water imagery by proposing an improvement of already existing tools for underwater Object detection. </a:t>
            </a:r>
          </a:p>
          <a:p>
            <a:r>
              <a:rPr lang="en-GB" sz="1400" b="0" i="0" dirty="0">
                <a:solidFill>
                  <a:srgbClr val="212121"/>
                </a:solidFill>
                <a:effectLst/>
                <a:latin typeface="Lato" panose="020F0502020204030203" pitchFamily="34" charset="0"/>
              </a:rPr>
              <a:t>The comparative study clearly depicts the enhancement of the proposed method with respect to the existing methods for underwater object detection. Moreover, a framework for detection of underwater organisms such as fishes are proposed, which will act as the steppingstone for re- serving the ecosystem of the whole fish community. </a:t>
            </a:r>
          </a:p>
          <a:p>
            <a:r>
              <a:rPr lang="en-GB" sz="1400" b="0" i="0" dirty="0">
                <a:solidFill>
                  <a:srgbClr val="212121"/>
                </a:solidFill>
                <a:effectLst/>
                <a:latin typeface="Lato" panose="020F0502020204030203" pitchFamily="34" charset="0"/>
              </a:rPr>
              <a:t>Through this enhancement and through finding a healthy environment for their breeding ground, the extinction of selected species of fishes is can be diminished and </a:t>
            </a:r>
            <a:r>
              <a:rPr lang="en-GB" sz="1400" b="0" i="0" dirty="0" err="1">
                <a:solidFill>
                  <a:srgbClr val="212121"/>
                </a:solidFill>
                <a:effectLst/>
                <a:latin typeface="Lato" panose="020F0502020204030203" pitchFamily="34" charset="0"/>
              </a:rPr>
              <a:t>decreasedThe</a:t>
            </a:r>
            <a:r>
              <a:rPr lang="en-GB" sz="1400" b="0" i="0" dirty="0">
                <a:solidFill>
                  <a:srgbClr val="212121"/>
                </a:solidFill>
                <a:effectLst/>
                <a:latin typeface="Lato" panose="020F0502020204030203" pitchFamily="34" charset="0"/>
              </a:rPr>
              <a:t> proposed method is a modified VGGNet-16, which is trained using the </a:t>
            </a:r>
            <a:r>
              <a:rPr lang="en-GB" sz="1400" b="0" i="0" dirty="0" err="1">
                <a:solidFill>
                  <a:srgbClr val="212121"/>
                </a:solidFill>
                <a:effectLst/>
                <a:latin typeface="Lato" panose="020F0502020204030203" pitchFamily="34" charset="0"/>
              </a:rPr>
              <a:t>ImageCLEF</a:t>
            </a:r>
            <a:r>
              <a:rPr lang="en-GB" sz="1400" b="0" i="0" dirty="0">
                <a:solidFill>
                  <a:srgbClr val="212121"/>
                </a:solidFill>
                <a:effectLst/>
                <a:latin typeface="Lato" panose="020F0502020204030203" pitchFamily="34" charset="0"/>
              </a:rPr>
              <a:t> FISH_TS dataset. The overall result provides an accuracy of 96.4% which surpasses all its predecessors. </a:t>
            </a:r>
            <a:br>
              <a:rPr lang="en-GB" sz="1400" b="0" i="0" dirty="0">
                <a:solidFill>
                  <a:srgbClr val="212121"/>
                </a:solidFill>
                <a:effectLst/>
                <a:latin typeface="Lato" panose="020F0502020204030203" pitchFamily="34" charset="0"/>
              </a:rPr>
            </a:br>
            <a:endParaRPr lang="en-GB" sz="1400" b="0" i="0" dirty="0">
              <a:solidFill>
                <a:srgbClr val="212121"/>
              </a:solidFill>
              <a:effectLst/>
              <a:latin typeface="Lato" panose="020F0502020204030203" pitchFamily="34" charset="0"/>
            </a:endParaRPr>
          </a:p>
          <a:p>
            <a:r>
              <a:rPr lang="en-GB" sz="1400" dirty="0">
                <a:solidFill>
                  <a:srgbClr val="212121"/>
                </a:solidFill>
                <a:latin typeface="Lato" panose="020F0502020204030203" pitchFamily="34" charset="0"/>
                <a:hlinkClick r:id="rId2"/>
              </a:rPr>
              <a:t>LINK</a:t>
            </a:r>
            <a:endParaRPr lang="en-GB" sz="1800" b="0" i="0" dirty="0">
              <a:solidFill>
                <a:srgbClr val="212121"/>
              </a:solidFill>
              <a:effectLst/>
              <a:latin typeface="Lato" panose="020F0502020204030203" pitchFamily="34" charset="0"/>
            </a:endParaRPr>
          </a:p>
        </p:txBody>
      </p:sp>
      <p:sp>
        <p:nvSpPr>
          <p:cNvPr id="22" name="Text Placeholder 2">
            <a:extLst>
              <a:ext uri="{FF2B5EF4-FFF2-40B4-BE49-F238E27FC236}">
                <a16:creationId xmlns:a16="http://schemas.microsoft.com/office/drawing/2014/main" id="{DF938909-1770-5541-2023-CD59D6F2A29D}"/>
              </a:ext>
            </a:extLst>
          </p:cNvPr>
          <p:cNvSpPr>
            <a:spLocks noGrp="1"/>
          </p:cNvSpPr>
          <p:nvPr>
            <p:ph type="body" sz="half" idx="2"/>
          </p:nvPr>
        </p:nvSpPr>
        <p:spPr>
          <a:xfrm>
            <a:off x="419101" y="4953001"/>
            <a:ext cx="2472017" cy="1246094"/>
          </a:xfrm>
        </p:spPr>
        <p:txBody>
          <a:bodyPr/>
          <a:lstStyle/>
          <a:p>
            <a:endParaRPr lang="en-US"/>
          </a:p>
        </p:txBody>
      </p:sp>
      <p:sp>
        <p:nvSpPr>
          <p:cNvPr id="23" name="Title 3">
            <a:extLst>
              <a:ext uri="{FF2B5EF4-FFF2-40B4-BE49-F238E27FC236}">
                <a16:creationId xmlns:a16="http://schemas.microsoft.com/office/drawing/2014/main" id="{1F3AD7BE-F485-8DE9-DA74-632D8FDF7616}"/>
              </a:ext>
            </a:extLst>
          </p:cNvPr>
          <p:cNvSpPr>
            <a:spLocks noGrp="1"/>
          </p:cNvSpPr>
          <p:nvPr>
            <p:ph type="title"/>
          </p:nvPr>
        </p:nvSpPr>
        <p:spPr>
          <a:xfrm>
            <a:off x="410764" y="4419600"/>
            <a:ext cx="2475395" cy="510988"/>
          </a:xfrm>
        </p:spPr>
        <p:txBody>
          <a:bodyPr>
            <a:noAutofit/>
          </a:bodyPr>
          <a:lstStyle/>
          <a:p>
            <a:r>
              <a:rPr lang="en-GB" sz="1600" dirty="0"/>
              <a:t>Notable Research Works</a:t>
            </a:r>
            <a:endParaRPr lang="en-US" sz="1600" dirty="0"/>
          </a:p>
        </p:txBody>
      </p:sp>
      <p:pic>
        <p:nvPicPr>
          <p:cNvPr id="6" name="Picture Placeholder 5" descr="A robot with a fish in the water&#10;&#10;Description automatically generated">
            <a:extLst>
              <a:ext uri="{FF2B5EF4-FFF2-40B4-BE49-F238E27FC236}">
                <a16:creationId xmlns:a16="http://schemas.microsoft.com/office/drawing/2014/main" id="{67B2895B-2D00-EDD3-21AA-F787DEAAD80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5175" r="25175"/>
          <a:stretch>
            <a:fillRect/>
          </a:stretch>
        </p:blipFill>
        <p:spPr/>
      </p:pic>
    </p:spTree>
    <p:extLst>
      <p:ext uri="{BB962C8B-B14F-4D97-AF65-F5344CB8AC3E}">
        <p14:creationId xmlns:p14="http://schemas.microsoft.com/office/powerpoint/2010/main" val="175305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BB3C79-7DAD-4BCD-FCFA-6528436DD29D}"/>
              </a:ext>
            </a:extLst>
          </p:cNvPr>
          <p:cNvSpPr>
            <a:spLocks noGrp="1"/>
          </p:cNvSpPr>
          <p:nvPr>
            <p:ph type="title"/>
          </p:nvPr>
        </p:nvSpPr>
        <p:spPr>
          <a:xfrm>
            <a:off x="284163" y="630382"/>
            <a:ext cx="8574087" cy="967840"/>
          </a:xfrm>
        </p:spPr>
        <p:txBody>
          <a:bodyPr anchor="ctr">
            <a:normAutofit/>
          </a:bodyPr>
          <a:lstStyle/>
          <a:p>
            <a:pPr>
              <a:lnSpc>
                <a:spcPct val="90000"/>
              </a:lnSpc>
            </a:pPr>
            <a:r>
              <a:rPr lang="en-US" sz="2900" b="0" i="0">
                <a:effectLst/>
              </a:rPr>
              <a:t>An Efficient Integrated Negative Fractional Counting Sort Algorithm</a:t>
            </a:r>
            <a:endParaRPr lang="en-US" sz="2900"/>
          </a:p>
        </p:txBody>
      </p:sp>
      <p:pic>
        <p:nvPicPr>
          <p:cNvPr id="1026" name="Picture 2" descr="Counting Sort in C , C++, Java and Python">
            <a:extLst>
              <a:ext uri="{FF2B5EF4-FFF2-40B4-BE49-F238E27FC236}">
                <a16:creationId xmlns:a16="http://schemas.microsoft.com/office/drawing/2014/main" id="{B831049A-2EA7-27E5-EAB6-C2CEE4B0706C}"/>
              </a:ext>
            </a:extLst>
          </p:cNvPr>
          <p:cNvPicPr>
            <a:picLocks noGrp="1" noChangeAspect="1" noChangeArrowheads="1"/>
          </p:cNvPicPr>
          <p:nvPr>
            <p:ph sz="half" idx="1"/>
          </p:nvPr>
        </p:nvPicPr>
        <p:blipFill>
          <a:blip r:embed="rId2" cstate="email">
            <a:extLst>
              <a:ext uri="{28A0092B-C50C-407E-A947-70E740481C1C}">
                <a14:useLocalDpi xmlns:a14="http://schemas.microsoft.com/office/drawing/2010/main" val="0"/>
              </a:ext>
            </a:extLst>
          </a:blip>
          <a:stretch>
            <a:fillRect/>
          </a:stretch>
        </p:blipFill>
        <p:spPr bwMode="auto">
          <a:xfrm>
            <a:off x="403412" y="2762441"/>
            <a:ext cx="3931920" cy="2752344"/>
          </a:xfrm>
          <a:prstGeom prst="rect">
            <a:avLst/>
          </a:prstGeom>
          <a:solidFill>
            <a:srgbClr val="FFFFFF"/>
          </a:solidFill>
        </p:spPr>
      </p:pic>
      <p:sp>
        <p:nvSpPr>
          <p:cNvPr id="2" name="Content Placeholder 1">
            <a:extLst>
              <a:ext uri="{FF2B5EF4-FFF2-40B4-BE49-F238E27FC236}">
                <a16:creationId xmlns:a16="http://schemas.microsoft.com/office/drawing/2014/main" id="{5B336809-0886-A385-CB8C-CE7003BBF124}"/>
              </a:ext>
            </a:extLst>
          </p:cNvPr>
          <p:cNvSpPr>
            <a:spLocks noGrp="1"/>
          </p:cNvSpPr>
          <p:nvPr>
            <p:ph sz="half" idx="2"/>
          </p:nvPr>
        </p:nvSpPr>
        <p:spPr>
          <a:xfrm>
            <a:off x="4778188" y="2151063"/>
            <a:ext cx="3931920" cy="3975100"/>
          </a:xfrm>
        </p:spPr>
        <p:txBody>
          <a:bodyPr>
            <a:normAutofit/>
          </a:bodyPr>
          <a:lstStyle/>
          <a:p>
            <a:pPr>
              <a:lnSpc>
                <a:spcPct val="90000"/>
              </a:lnSpc>
            </a:pPr>
            <a:r>
              <a:rPr lang="en-US" sz="1000" b="0" i="0" dirty="0">
                <a:effectLst/>
              </a:rPr>
              <a:t>The time complexity of the Counting Sort algorithm is linear and is famous for sorting non-negative integers (0-positive). It runs well for a possible small difference between the smallest and largest number in the input data series to avoid redundant unused memory space. </a:t>
            </a:r>
          </a:p>
          <a:p>
            <a:pPr>
              <a:lnSpc>
                <a:spcPct val="90000"/>
              </a:lnSpc>
            </a:pPr>
            <a:r>
              <a:rPr lang="en-US" sz="1000" b="0" i="0" dirty="0">
                <a:effectLst/>
              </a:rPr>
              <a:t>So far studied in the literature, the traditional counting sort algorithm may also be applied to sort all integers (negative-0-positive) in such a way that positive and negative integers will be dealt with separately to sort. In this paper, we propose a integrated form of counting sort algorithm to sort all real numbers, and we call it the “negative fractional counting sort” method that can efficiently sort arrays with negative and positive integers along with fractional numbers. </a:t>
            </a:r>
          </a:p>
          <a:p>
            <a:pPr>
              <a:lnSpc>
                <a:spcPct val="90000"/>
              </a:lnSpc>
            </a:pPr>
            <a:r>
              <a:rPr lang="en-US" sz="1000" b="0" i="0" dirty="0">
                <a:effectLst/>
              </a:rPr>
              <a:t>While the input array has been extended from the integer range 0 to K to the fractional range from –</a:t>
            </a:r>
            <a:r>
              <a:rPr lang="en-US" sz="1000" b="0" i="0" dirty="0" err="1">
                <a:effectLst/>
              </a:rPr>
              <a:t>ve</a:t>
            </a:r>
            <a:r>
              <a:rPr lang="en-US" sz="1000" b="0" i="0" dirty="0">
                <a:effectLst/>
              </a:rPr>
              <a:t> fractional number to +</a:t>
            </a:r>
            <a:r>
              <a:rPr lang="en-US" sz="1000" b="0" i="0" dirty="0" err="1">
                <a:effectLst/>
              </a:rPr>
              <a:t>ve</a:t>
            </a:r>
            <a:r>
              <a:rPr lang="en-US" sz="1000" b="0" i="0" dirty="0">
                <a:effectLst/>
              </a:rPr>
              <a:t> fractional number, the time complexity remains linear. The proposed method involves separately sorting the negative and positive component.</a:t>
            </a:r>
          </a:p>
          <a:p>
            <a:pPr marL="0" indent="0">
              <a:lnSpc>
                <a:spcPct val="90000"/>
              </a:lnSpc>
              <a:buNone/>
            </a:pPr>
            <a:r>
              <a:rPr lang="en-US" sz="1000" dirty="0">
                <a:hlinkClick r:id="rId3"/>
              </a:rPr>
              <a:t>LINK</a:t>
            </a:r>
            <a:endParaRPr lang="en-US" sz="1000" dirty="0"/>
          </a:p>
        </p:txBody>
      </p:sp>
    </p:spTree>
    <p:extLst>
      <p:ext uri="{BB962C8B-B14F-4D97-AF65-F5344CB8AC3E}">
        <p14:creationId xmlns:p14="http://schemas.microsoft.com/office/powerpoint/2010/main" val="44304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2">
            <a:extLst>
              <a:ext uri="{FF2B5EF4-FFF2-40B4-BE49-F238E27FC236}">
                <a16:creationId xmlns:a16="http://schemas.microsoft.com/office/drawing/2014/main" id="{062C8B91-F8A3-434A-1B5E-A782BCA2041A}"/>
              </a:ext>
            </a:extLst>
          </p:cNvPr>
          <p:cNvSpPr>
            <a:spLocks noGrp="1"/>
          </p:cNvSpPr>
          <p:nvPr>
            <p:ph type="subTitle" idx="1"/>
          </p:nvPr>
        </p:nvSpPr>
        <p:spPr>
          <a:xfrm>
            <a:off x="472420" y="1532965"/>
            <a:ext cx="7754284" cy="484094"/>
          </a:xfrm>
        </p:spPr>
        <p:txBody>
          <a:bodyPr/>
          <a:lstStyle/>
          <a:p>
            <a:endParaRPr lang="en-US"/>
          </a:p>
        </p:txBody>
      </p:sp>
      <p:sp>
        <p:nvSpPr>
          <p:cNvPr id="2" name="Title 1"/>
          <p:cNvSpPr>
            <a:spLocks noGrp="1"/>
          </p:cNvSpPr>
          <p:nvPr>
            <p:ph type="ctrTitle"/>
          </p:nvPr>
        </p:nvSpPr>
        <p:spPr>
          <a:xfrm>
            <a:off x="418633" y="444728"/>
            <a:ext cx="7810967" cy="1088237"/>
          </a:xfrm>
        </p:spPr>
        <p:txBody>
          <a:bodyPr anchor="b">
            <a:normAutofit/>
          </a:bodyPr>
          <a:lstStyle/>
          <a:p>
            <a:r>
              <a:rPr lang="en-US" dirty="0"/>
              <a:t>Research Opportunities</a:t>
            </a:r>
          </a:p>
        </p:txBody>
      </p:sp>
      <p:sp>
        <p:nvSpPr>
          <p:cNvPr id="4" name="TextBox 3">
            <a:extLst>
              <a:ext uri="{FF2B5EF4-FFF2-40B4-BE49-F238E27FC236}">
                <a16:creationId xmlns:a16="http://schemas.microsoft.com/office/drawing/2014/main" id="{2D182249-90FB-98BE-4A32-497AEC6C2B95}"/>
              </a:ext>
            </a:extLst>
          </p:cNvPr>
          <p:cNvSpPr txBox="1"/>
          <p:nvPr/>
        </p:nvSpPr>
        <p:spPr>
          <a:xfrm>
            <a:off x="418633" y="2625213"/>
            <a:ext cx="7919122" cy="5109091"/>
          </a:xfrm>
          <a:prstGeom prst="rect">
            <a:avLst/>
          </a:prstGeom>
          <a:noFill/>
        </p:spPr>
        <p:txBody>
          <a:bodyPr wrap="square" rtlCol="0">
            <a:spAutoFit/>
          </a:bodyPr>
          <a:lstStyle/>
          <a:p>
            <a:r>
              <a:rPr lang="en-US" sz="2000" b="1" dirty="0"/>
              <a:t>Some Interesting Research topics on Algorithms:</a:t>
            </a:r>
          </a:p>
          <a:p>
            <a:endParaRPr lang="en-US" dirty="0"/>
          </a:p>
          <a:p>
            <a:pPr marL="342900" indent="-342900">
              <a:buFont typeface="+mj-lt"/>
              <a:buAutoNum type="arabicPeriod"/>
            </a:pPr>
            <a:r>
              <a:rPr lang="en-US" sz="1800" b="0" i="0" dirty="0">
                <a:solidFill>
                  <a:srgbClr val="000000"/>
                </a:solidFill>
                <a:effectLst/>
              </a:rPr>
              <a:t>Approaches of Blind Graph Topology Change Detection </a:t>
            </a:r>
            <a:endParaRPr lang="en-US" dirty="0"/>
          </a:p>
          <a:p>
            <a:pPr marL="342900" indent="-342900">
              <a:buFont typeface="+mj-lt"/>
              <a:buAutoNum type="arabicPeriod"/>
            </a:pPr>
            <a:r>
              <a:rPr lang="en-US" dirty="0"/>
              <a:t>Developing Low Memory Algorithms</a:t>
            </a:r>
          </a:p>
          <a:p>
            <a:pPr marL="342900" indent="-342900">
              <a:buFont typeface="+mj-lt"/>
              <a:buAutoNum type="arabicPeriod"/>
            </a:pPr>
            <a:r>
              <a:rPr lang="en-US" dirty="0"/>
              <a:t>Graph Drawing Algorithms for selected sub-class of graphs</a:t>
            </a:r>
          </a:p>
          <a:p>
            <a:pPr marL="342900" indent="-342900">
              <a:buFont typeface="+mj-lt"/>
              <a:buAutoNum type="arabicPeriod"/>
            </a:pPr>
            <a:r>
              <a:rPr lang="en-US" dirty="0"/>
              <a:t>Addressing Graph Conjectures (Graceful Labelling, Magic Labelling etc.) for certain sub-class of graphs</a:t>
            </a:r>
          </a:p>
          <a:p>
            <a:pPr marL="342900" indent="-342900">
              <a:buFont typeface="+mj-lt"/>
              <a:buAutoNum type="arabicPeriod"/>
            </a:pPr>
            <a:r>
              <a:rPr lang="en-US" dirty="0"/>
              <a:t>Graph Spanner</a:t>
            </a:r>
          </a:p>
          <a:p>
            <a:pPr marL="342900" indent="-342900">
              <a:buFont typeface="+mj-lt"/>
              <a:buAutoNum type="arabicPeriod"/>
            </a:pPr>
            <a:r>
              <a:rPr lang="en-US" dirty="0"/>
              <a:t>Research on Network Science (Community Detection and network Analysis)</a:t>
            </a:r>
          </a:p>
          <a:p>
            <a:pPr marL="342900" indent="-342900">
              <a:buFont typeface="+mj-lt"/>
              <a:buAutoNum type="arabicPeriod"/>
            </a:pPr>
            <a:r>
              <a:rPr lang="en-US" dirty="0"/>
              <a:t>Research relating PCG and Drones</a:t>
            </a:r>
          </a:p>
          <a:p>
            <a:pPr marL="342900" indent="-342900">
              <a:buFont typeface="+mj-lt"/>
              <a:buAutoNum type="arabicPeriod"/>
            </a:pPr>
            <a:r>
              <a:rPr lang="en-US" dirty="0"/>
              <a:t>Modified Fortune’s algorithm for Voronoi generation</a:t>
            </a:r>
          </a:p>
          <a:p>
            <a:pPr marL="342900" indent="-342900">
              <a:buFont typeface="+mj-lt"/>
              <a:buAutoNum type="arabicPeriod"/>
            </a:pPr>
            <a:endParaRPr lang="en-US" dirty="0"/>
          </a:p>
          <a:p>
            <a:r>
              <a:rPr lang="en-US" dirty="0"/>
              <a:t>Etc.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5704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alendar with different colored squares&#10;&#10;AI-generated content may be incorrect.">
            <a:extLst>
              <a:ext uri="{FF2B5EF4-FFF2-40B4-BE49-F238E27FC236}">
                <a16:creationId xmlns:a16="http://schemas.microsoft.com/office/drawing/2014/main" id="{9E496D5B-83BA-9F40-547A-DA55F67EEFF4}"/>
              </a:ext>
            </a:extLst>
          </p:cNvPr>
          <p:cNvPicPr>
            <a:picLocks noChangeAspect="1"/>
          </p:cNvPicPr>
          <p:nvPr/>
        </p:nvPicPr>
        <p:blipFill>
          <a:blip r:embed="rId3"/>
          <a:stretch>
            <a:fillRect/>
          </a:stretch>
        </p:blipFill>
        <p:spPr>
          <a:xfrm>
            <a:off x="1229686" y="2017058"/>
            <a:ext cx="6683039" cy="4377391"/>
          </a:xfrm>
          <a:prstGeom prst="rect">
            <a:avLst/>
          </a:prstGeom>
          <a:noFill/>
        </p:spPr>
      </p:pic>
      <p:sp>
        <p:nvSpPr>
          <p:cNvPr id="26" name="Subtitle 2">
            <a:extLst>
              <a:ext uri="{FF2B5EF4-FFF2-40B4-BE49-F238E27FC236}">
                <a16:creationId xmlns:a16="http://schemas.microsoft.com/office/drawing/2014/main" id="{1AC6C51A-128C-9E07-D8F0-AE31DD76D8D5}"/>
              </a:ext>
            </a:extLst>
          </p:cNvPr>
          <p:cNvSpPr>
            <a:spLocks noGrp="1"/>
          </p:cNvSpPr>
          <p:nvPr>
            <p:ph type="subTitle" idx="1"/>
          </p:nvPr>
        </p:nvSpPr>
        <p:spPr>
          <a:xfrm>
            <a:off x="472420" y="1532965"/>
            <a:ext cx="7754284" cy="484094"/>
          </a:xfrm>
        </p:spPr>
        <p:txBody>
          <a:bodyPr/>
          <a:lstStyle/>
          <a:p>
            <a:endParaRPr lang="en-US"/>
          </a:p>
        </p:txBody>
      </p:sp>
      <p:sp>
        <p:nvSpPr>
          <p:cNvPr id="2" name="Title 1"/>
          <p:cNvSpPr>
            <a:spLocks noGrp="1"/>
          </p:cNvSpPr>
          <p:nvPr>
            <p:ph type="ctrTitle"/>
          </p:nvPr>
        </p:nvSpPr>
        <p:spPr>
          <a:xfrm>
            <a:off x="418633" y="444728"/>
            <a:ext cx="7810967" cy="1088237"/>
          </a:xfrm>
        </p:spPr>
        <p:txBody>
          <a:bodyPr anchor="b">
            <a:normAutofit/>
          </a:bodyPr>
          <a:lstStyle/>
          <a:p>
            <a:r>
              <a:rPr lang="en-US" dirty="0"/>
              <a:t>Consulting Hours</a:t>
            </a:r>
          </a:p>
        </p:txBody>
      </p:sp>
    </p:spTree>
    <p:extLst>
      <p:ext uri="{BB962C8B-B14F-4D97-AF65-F5344CB8AC3E}">
        <p14:creationId xmlns:p14="http://schemas.microsoft.com/office/powerpoint/2010/main" val="60388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arking lot with cars and buildings&#10;&#10;AI-generated content may be incorrect.">
            <a:extLst>
              <a:ext uri="{FF2B5EF4-FFF2-40B4-BE49-F238E27FC236}">
                <a16:creationId xmlns:a16="http://schemas.microsoft.com/office/drawing/2014/main" id="{A47C2DA8-33C8-AF3B-C03C-CCEC06F0674B}"/>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16031" b="16031"/>
          <a:stretch>
            <a:fillRect/>
          </a:stretch>
        </p:blipFill>
        <p:spPr>
          <a:xfrm>
            <a:off x="3091995" y="3030204"/>
            <a:ext cx="3202957" cy="1632577"/>
          </a:xfrm>
        </p:spPr>
      </p:pic>
      <p:sp>
        <p:nvSpPr>
          <p:cNvPr id="3" name="Title 2">
            <a:extLst>
              <a:ext uri="{FF2B5EF4-FFF2-40B4-BE49-F238E27FC236}">
                <a16:creationId xmlns:a16="http://schemas.microsoft.com/office/drawing/2014/main" id="{8187B682-FD40-1C24-0089-0CF488FB6549}"/>
              </a:ext>
            </a:extLst>
          </p:cNvPr>
          <p:cNvSpPr>
            <a:spLocks noGrp="1"/>
          </p:cNvSpPr>
          <p:nvPr>
            <p:ph type="title"/>
          </p:nvPr>
        </p:nvSpPr>
        <p:spPr/>
        <p:txBody>
          <a:bodyPr/>
          <a:lstStyle/>
          <a:p>
            <a:r>
              <a:rPr lang="en-GB" dirty="0"/>
              <a:t>Memories </a:t>
            </a:r>
            <a:endParaRPr lang="en-US" dirty="0"/>
          </a:p>
        </p:txBody>
      </p:sp>
      <p:sp>
        <p:nvSpPr>
          <p:cNvPr id="4" name="Text Placeholder 3">
            <a:extLst>
              <a:ext uri="{FF2B5EF4-FFF2-40B4-BE49-F238E27FC236}">
                <a16:creationId xmlns:a16="http://schemas.microsoft.com/office/drawing/2014/main" id="{CBF6EF2E-33F4-C16E-3CE7-DB80F7D12855}"/>
              </a:ext>
            </a:extLst>
          </p:cNvPr>
          <p:cNvSpPr>
            <a:spLocks noGrp="1"/>
          </p:cNvSpPr>
          <p:nvPr>
            <p:ph type="body" idx="1"/>
          </p:nvPr>
        </p:nvSpPr>
        <p:spPr/>
        <p:txBody>
          <a:bodyPr/>
          <a:lstStyle/>
          <a:p>
            <a:r>
              <a:rPr lang="en-GB" dirty="0"/>
              <a:t>University of Ulster, Jordanstown, Northern Ireland, UK</a:t>
            </a:r>
            <a:endParaRPr lang="en-US" dirty="0"/>
          </a:p>
        </p:txBody>
      </p:sp>
      <p:pic>
        <p:nvPicPr>
          <p:cNvPr id="8" name="Picture 7" descr="A road with trees and grass&#10;&#10;AI-generated content may be incorrect.">
            <a:extLst>
              <a:ext uri="{FF2B5EF4-FFF2-40B4-BE49-F238E27FC236}">
                <a16:creationId xmlns:a16="http://schemas.microsoft.com/office/drawing/2014/main" id="{FFD783EC-6EF9-8469-88BE-BD4C7451537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927184" y="130220"/>
            <a:ext cx="3556535" cy="2667402"/>
          </a:xfrm>
          <a:prstGeom prst="rect">
            <a:avLst/>
          </a:prstGeom>
        </p:spPr>
      </p:pic>
      <p:pic>
        <p:nvPicPr>
          <p:cNvPr id="10" name="Picture 9" descr="A person standing in front of a sign&#10;&#10;AI-generated content may be incorrect.">
            <a:extLst>
              <a:ext uri="{FF2B5EF4-FFF2-40B4-BE49-F238E27FC236}">
                <a16:creationId xmlns:a16="http://schemas.microsoft.com/office/drawing/2014/main" id="{D2647968-73CF-E3BE-6278-A69C2A33F5BC}"/>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655166" y="785257"/>
            <a:ext cx="2173858" cy="2898476"/>
          </a:xfrm>
          <a:prstGeom prst="rect">
            <a:avLst/>
          </a:prstGeom>
        </p:spPr>
      </p:pic>
      <p:pic>
        <p:nvPicPr>
          <p:cNvPr id="12" name="Picture 11" descr="A field of yellow flowers&#10;&#10;AI-generated content may be incorrect.">
            <a:extLst>
              <a:ext uri="{FF2B5EF4-FFF2-40B4-BE49-F238E27FC236}">
                <a16:creationId xmlns:a16="http://schemas.microsoft.com/office/drawing/2014/main" id="{99CE3376-BF11-2C4B-42D7-2B3C9D86F2E2}"/>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14976" y="785257"/>
            <a:ext cx="2345307" cy="3127075"/>
          </a:xfrm>
          <a:prstGeom prst="rect">
            <a:avLst/>
          </a:prstGeom>
        </p:spPr>
      </p:pic>
    </p:spTree>
    <p:extLst>
      <p:ext uri="{BB962C8B-B14F-4D97-AF65-F5344CB8AC3E}">
        <p14:creationId xmlns:p14="http://schemas.microsoft.com/office/powerpoint/2010/main" val="505654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uilding with trees in the background&#10;&#10;AI-generated content may be incorrect.">
            <a:extLst>
              <a:ext uri="{FF2B5EF4-FFF2-40B4-BE49-F238E27FC236}">
                <a16:creationId xmlns:a16="http://schemas.microsoft.com/office/drawing/2014/main" id="{CC081DEC-A79C-E6B3-9D28-60201C5BE31C}"/>
              </a:ext>
            </a:extLst>
          </p:cNvPr>
          <p:cNvPicPr>
            <a:picLocks noChangeAspect="1"/>
          </p:cNvPicPr>
          <p:nvPr/>
        </p:nvPicPr>
        <p:blipFill>
          <a:blip r:embed="rId2" cstate="email">
            <a:extLst>
              <a:ext uri="{28A0092B-C50C-407E-A947-70E740481C1C}">
                <a14:useLocalDpi xmlns:a14="http://schemas.microsoft.com/office/drawing/2010/main" val="0"/>
              </a:ext>
            </a:extLst>
          </a:blip>
          <a:srcRect t="7027" r="-1" b="2357"/>
          <a:stretch/>
        </p:blipFill>
        <p:spPr>
          <a:xfrm>
            <a:off x="1885527" y="124322"/>
            <a:ext cx="4054836" cy="2066788"/>
          </a:xfrm>
          <a:prstGeom prst="rect">
            <a:avLst/>
          </a:prstGeom>
          <a:noFill/>
        </p:spPr>
      </p:pic>
      <p:sp>
        <p:nvSpPr>
          <p:cNvPr id="4" name="Title 3">
            <a:extLst>
              <a:ext uri="{FF2B5EF4-FFF2-40B4-BE49-F238E27FC236}">
                <a16:creationId xmlns:a16="http://schemas.microsoft.com/office/drawing/2014/main" id="{A8B8C35F-BB63-004F-E02D-C8F441D8E2F3}"/>
              </a:ext>
            </a:extLst>
          </p:cNvPr>
          <p:cNvSpPr>
            <a:spLocks noGrp="1"/>
          </p:cNvSpPr>
          <p:nvPr>
            <p:ph type="title"/>
          </p:nvPr>
        </p:nvSpPr>
        <p:spPr>
          <a:xfrm>
            <a:off x="430306" y="4814047"/>
            <a:ext cx="7772400" cy="1048871"/>
          </a:xfrm>
        </p:spPr>
        <p:txBody>
          <a:bodyPr anchor="b">
            <a:normAutofit/>
          </a:bodyPr>
          <a:lstStyle/>
          <a:p>
            <a:r>
              <a:rPr lang="en-GB" dirty="0"/>
              <a:t>Memories</a:t>
            </a:r>
            <a:endParaRPr lang="en-US" dirty="0"/>
          </a:p>
        </p:txBody>
      </p:sp>
      <p:sp>
        <p:nvSpPr>
          <p:cNvPr id="11" name="Text Placeholder 3">
            <a:extLst>
              <a:ext uri="{FF2B5EF4-FFF2-40B4-BE49-F238E27FC236}">
                <a16:creationId xmlns:a16="http://schemas.microsoft.com/office/drawing/2014/main" id="{16C93DCC-B91D-8A24-3F11-C546EE17EB6C}"/>
              </a:ext>
            </a:extLst>
          </p:cNvPr>
          <p:cNvSpPr>
            <a:spLocks noGrp="1"/>
          </p:cNvSpPr>
          <p:nvPr>
            <p:ph type="body" idx="1"/>
          </p:nvPr>
        </p:nvSpPr>
        <p:spPr>
          <a:xfrm>
            <a:off x="470647" y="5862918"/>
            <a:ext cx="7732059" cy="403412"/>
          </a:xfrm>
        </p:spPr>
        <p:txBody>
          <a:bodyPr/>
          <a:lstStyle/>
          <a:p>
            <a:r>
              <a:rPr lang="en-GB" dirty="0"/>
              <a:t>Queen’s University Belfast, Northern Ireland</a:t>
            </a:r>
          </a:p>
          <a:p>
            <a:endParaRPr lang="en-US" dirty="0"/>
          </a:p>
          <a:p>
            <a:endParaRPr lang="en-US" dirty="0"/>
          </a:p>
        </p:txBody>
      </p:sp>
      <p:pic>
        <p:nvPicPr>
          <p:cNvPr id="8" name="Picture 7" descr="A building with many windows&#10;&#10;AI-generated content may be incorrect.">
            <a:extLst>
              <a:ext uri="{FF2B5EF4-FFF2-40B4-BE49-F238E27FC236}">
                <a16:creationId xmlns:a16="http://schemas.microsoft.com/office/drawing/2014/main" id="{FA794E4A-C318-CA5A-FC42-37F59ABBE2D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0037" y="2232879"/>
            <a:ext cx="3245349" cy="2434011"/>
          </a:xfrm>
          <a:prstGeom prst="rect">
            <a:avLst/>
          </a:prstGeom>
        </p:spPr>
      </p:pic>
      <p:pic>
        <p:nvPicPr>
          <p:cNvPr id="10" name="Picture 9" descr="A street with trees and cars on it&#10;&#10;AI-generated content may be incorrect.">
            <a:extLst>
              <a:ext uri="{FF2B5EF4-FFF2-40B4-BE49-F238E27FC236}">
                <a16:creationId xmlns:a16="http://schemas.microsoft.com/office/drawing/2014/main" id="{E3F7DE9C-8A06-572B-6EE0-79E4DFFF3F1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0038" y="141069"/>
            <a:ext cx="1485772" cy="1981030"/>
          </a:xfrm>
          <a:prstGeom prst="rect">
            <a:avLst/>
          </a:prstGeom>
        </p:spPr>
      </p:pic>
      <p:pic>
        <p:nvPicPr>
          <p:cNvPr id="13" name="Picture 12" descr="A stone building with a statue in front of it&#10;&#10;AI-generated content may be incorrect.">
            <a:extLst>
              <a:ext uri="{FF2B5EF4-FFF2-40B4-BE49-F238E27FC236}">
                <a16:creationId xmlns:a16="http://schemas.microsoft.com/office/drawing/2014/main" id="{DCF0EB52-8B2E-8D38-11A7-59640D6EFB4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159260" y="141069"/>
            <a:ext cx="2704702" cy="2028527"/>
          </a:xfrm>
          <a:prstGeom prst="rect">
            <a:avLst/>
          </a:prstGeom>
        </p:spPr>
      </p:pic>
      <p:pic>
        <p:nvPicPr>
          <p:cNvPr id="15" name="Picture 14" descr="A street with buildings on the side&#10;&#10;AI-generated content may be incorrect.">
            <a:extLst>
              <a:ext uri="{FF2B5EF4-FFF2-40B4-BE49-F238E27FC236}">
                <a16:creationId xmlns:a16="http://schemas.microsoft.com/office/drawing/2014/main" id="{118BE2E6-7496-5001-CD2B-BDB44872CAFC}"/>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666226" y="2247669"/>
            <a:ext cx="4339087" cy="2440736"/>
          </a:xfrm>
          <a:prstGeom prst="rect">
            <a:avLst/>
          </a:prstGeom>
        </p:spPr>
      </p:pic>
    </p:spTree>
    <p:extLst>
      <p:ext uri="{BB962C8B-B14F-4D97-AF65-F5344CB8AC3E}">
        <p14:creationId xmlns:p14="http://schemas.microsoft.com/office/powerpoint/2010/main" val="1726679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1E58B5-0D95-F2F4-D016-30C9EDD0AD97}"/>
              </a:ext>
            </a:extLst>
          </p:cNvPr>
          <p:cNvSpPr>
            <a:spLocks noGrp="1"/>
          </p:cNvSpPr>
          <p:nvPr>
            <p:ph type="title"/>
          </p:nvPr>
        </p:nvSpPr>
        <p:spPr/>
        <p:txBody>
          <a:bodyPr/>
          <a:lstStyle/>
          <a:p>
            <a:r>
              <a:rPr lang="en-GB" dirty="0"/>
              <a:t>Memories</a:t>
            </a:r>
            <a:endParaRPr lang="en-US" dirty="0"/>
          </a:p>
        </p:txBody>
      </p:sp>
      <p:sp>
        <p:nvSpPr>
          <p:cNvPr id="4" name="Text Placeholder 3">
            <a:extLst>
              <a:ext uri="{FF2B5EF4-FFF2-40B4-BE49-F238E27FC236}">
                <a16:creationId xmlns:a16="http://schemas.microsoft.com/office/drawing/2014/main" id="{0E5417A4-809A-E04C-AC45-A377590F562D}"/>
              </a:ext>
            </a:extLst>
          </p:cNvPr>
          <p:cNvSpPr>
            <a:spLocks noGrp="1"/>
          </p:cNvSpPr>
          <p:nvPr>
            <p:ph type="body" idx="1"/>
          </p:nvPr>
        </p:nvSpPr>
        <p:spPr/>
        <p:txBody>
          <a:bodyPr/>
          <a:lstStyle/>
          <a:p>
            <a:r>
              <a:rPr lang="en-GB" dirty="0"/>
              <a:t>Belfast, Northern Ireland, UK (2021-2024)</a:t>
            </a:r>
            <a:endParaRPr lang="en-US" dirty="0"/>
          </a:p>
        </p:txBody>
      </p:sp>
      <p:pic>
        <p:nvPicPr>
          <p:cNvPr id="8" name="Picture 7" descr="A tall stone tower with a clock on it&#10;&#10;AI-generated content may be incorrect.">
            <a:extLst>
              <a:ext uri="{FF2B5EF4-FFF2-40B4-BE49-F238E27FC236}">
                <a16:creationId xmlns:a16="http://schemas.microsoft.com/office/drawing/2014/main" id="{2AD090EE-FC48-AEEF-C254-8C5BACA9C4E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1868977" y="2901028"/>
            <a:ext cx="2112965" cy="1584724"/>
          </a:xfrm>
          <a:prstGeom prst="rect">
            <a:avLst/>
          </a:prstGeom>
        </p:spPr>
      </p:pic>
      <p:pic>
        <p:nvPicPr>
          <p:cNvPr id="10" name="Picture 9" descr="A city next to a body of water&#10;&#10;AI-generated content may be incorrect.">
            <a:extLst>
              <a:ext uri="{FF2B5EF4-FFF2-40B4-BE49-F238E27FC236}">
                <a16:creationId xmlns:a16="http://schemas.microsoft.com/office/drawing/2014/main" id="{D5F46CDF-2D06-9B69-C56E-0F2B6EB4352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rot="5400000">
            <a:off x="6468050" y="2739327"/>
            <a:ext cx="2319862" cy="1739897"/>
          </a:xfrm>
          <a:prstGeom prst="rect">
            <a:avLst/>
          </a:prstGeom>
        </p:spPr>
      </p:pic>
      <p:pic>
        <p:nvPicPr>
          <p:cNvPr id="14" name="Picture 13" descr="A boat on the water&#10;&#10;AI-generated content may be incorrect.">
            <a:extLst>
              <a:ext uri="{FF2B5EF4-FFF2-40B4-BE49-F238E27FC236}">
                <a16:creationId xmlns:a16="http://schemas.microsoft.com/office/drawing/2014/main" id="{CD621232-5D61-D935-1F3B-271994083CE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527929" y="1587149"/>
            <a:ext cx="2163175" cy="973429"/>
          </a:xfrm>
          <a:prstGeom prst="rect">
            <a:avLst/>
          </a:prstGeom>
        </p:spPr>
      </p:pic>
      <p:pic>
        <p:nvPicPr>
          <p:cNvPr id="16" name="Picture 15" descr="A city with snow covered mountains in the background&#10;&#10;AI-generated content may be incorrect.">
            <a:extLst>
              <a:ext uri="{FF2B5EF4-FFF2-40B4-BE49-F238E27FC236}">
                <a16:creationId xmlns:a16="http://schemas.microsoft.com/office/drawing/2014/main" id="{489462E5-A941-5B8F-7793-AA71F09794B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968478" y="161940"/>
            <a:ext cx="2950237" cy="2212678"/>
          </a:xfrm>
          <a:prstGeom prst="rect">
            <a:avLst/>
          </a:prstGeom>
        </p:spPr>
      </p:pic>
      <p:pic>
        <p:nvPicPr>
          <p:cNvPr id="18" name="Picture 17" descr="A city with a snowy mountain in the background&#10;&#10;AI-generated content may be incorrect.">
            <a:extLst>
              <a:ext uri="{FF2B5EF4-FFF2-40B4-BE49-F238E27FC236}">
                <a16:creationId xmlns:a16="http://schemas.microsoft.com/office/drawing/2014/main" id="{3C2A4038-1423-6495-80F4-B478DCABD6F4}"/>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42341" y="128446"/>
            <a:ext cx="3044324" cy="2171196"/>
          </a:xfrm>
          <a:prstGeom prst="rect">
            <a:avLst/>
          </a:prstGeom>
        </p:spPr>
      </p:pic>
      <p:pic>
        <p:nvPicPr>
          <p:cNvPr id="20" name="Picture 19" descr="A stone castle with a blue sky&#10;&#10;AI-generated content may be incorrect.">
            <a:extLst>
              <a:ext uri="{FF2B5EF4-FFF2-40B4-BE49-F238E27FC236}">
                <a16:creationId xmlns:a16="http://schemas.microsoft.com/office/drawing/2014/main" id="{A96AACAD-39FA-F4B4-9F63-460565395D60}"/>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28876" y="2424073"/>
            <a:ext cx="1739898" cy="2319863"/>
          </a:xfrm>
          <a:prstGeom prst="rect">
            <a:avLst/>
          </a:prstGeom>
        </p:spPr>
      </p:pic>
      <p:pic>
        <p:nvPicPr>
          <p:cNvPr id="24" name="Picture 23" descr="A road with a body of water and trees&#10;&#10;AI-generated content may be incorrect.">
            <a:extLst>
              <a:ext uri="{FF2B5EF4-FFF2-40B4-BE49-F238E27FC236}">
                <a16:creationId xmlns:a16="http://schemas.microsoft.com/office/drawing/2014/main" id="{3206DA30-ADB3-63E2-D804-25A55875B0C2}"/>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850767" y="2636907"/>
            <a:ext cx="2774320" cy="2080740"/>
          </a:xfrm>
          <a:prstGeom prst="rect">
            <a:avLst/>
          </a:prstGeom>
        </p:spPr>
      </p:pic>
      <p:pic>
        <p:nvPicPr>
          <p:cNvPr id="26" name="Picture 25" descr="A building with a triangular shape&#10;&#10;AI-generated content may be incorrect.">
            <a:extLst>
              <a:ext uri="{FF2B5EF4-FFF2-40B4-BE49-F238E27FC236}">
                <a16:creationId xmlns:a16="http://schemas.microsoft.com/office/drawing/2014/main" id="{BF8CB71E-22EF-B7A3-6912-C6871CF3E9F8}"/>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408093" y="160816"/>
            <a:ext cx="2438955" cy="1371912"/>
          </a:xfrm>
          <a:prstGeom prst="rect">
            <a:avLst/>
          </a:prstGeom>
        </p:spPr>
      </p:pic>
    </p:spTree>
    <p:extLst>
      <p:ext uri="{BB962C8B-B14F-4D97-AF65-F5344CB8AC3E}">
        <p14:creationId xmlns:p14="http://schemas.microsoft.com/office/powerpoint/2010/main" val="1904389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346AD-C0BF-5B3C-6C24-47B004358931}"/>
              </a:ext>
            </a:extLst>
          </p:cNvPr>
          <p:cNvSpPr>
            <a:spLocks noGrp="1"/>
          </p:cNvSpPr>
          <p:nvPr>
            <p:ph type="title"/>
          </p:nvPr>
        </p:nvSpPr>
        <p:spPr>
          <a:xfrm>
            <a:off x="284163" y="630382"/>
            <a:ext cx="8574087" cy="967840"/>
          </a:xfrm>
        </p:spPr>
        <p:txBody>
          <a:bodyPr anchor="ctr">
            <a:normAutofit/>
          </a:bodyPr>
          <a:lstStyle/>
          <a:p>
            <a:r>
              <a:rPr lang="en-GB" dirty="0"/>
              <a:t>M.Sc. Graduation, University of  Ulster</a:t>
            </a:r>
            <a:endParaRPr lang="en-US" dirty="0"/>
          </a:p>
        </p:txBody>
      </p:sp>
      <p:pic>
        <p:nvPicPr>
          <p:cNvPr id="8" name="Picture Placeholder 7" descr="A person in a graduation gown&#10;&#10;AI-generated content may be incorrect.">
            <a:extLst>
              <a:ext uri="{FF2B5EF4-FFF2-40B4-BE49-F238E27FC236}">
                <a16:creationId xmlns:a16="http://schemas.microsoft.com/office/drawing/2014/main" id="{B56B40D9-249D-58E2-927D-61F8176A5368}"/>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rcRect l="24408" r="1405" b="-3"/>
          <a:stretch/>
        </p:blipFill>
        <p:spPr>
          <a:xfrm>
            <a:off x="4817329" y="1785667"/>
            <a:ext cx="3931920" cy="3975100"/>
          </a:xfrm>
          <a:noFill/>
        </p:spPr>
      </p:pic>
      <p:pic>
        <p:nvPicPr>
          <p:cNvPr id="10" name="Picture 9" descr="A group of people in graduation caps&#10;&#10;AI-generated content may be incorrect.">
            <a:extLst>
              <a:ext uri="{FF2B5EF4-FFF2-40B4-BE49-F238E27FC236}">
                <a16:creationId xmlns:a16="http://schemas.microsoft.com/office/drawing/2014/main" id="{FE28E105-2648-36DA-6636-23EC1A8619A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2993" y="1785667"/>
            <a:ext cx="4358403" cy="3268803"/>
          </a:xfrm>
          <a:prstGeom prst="rect">
            <a:avLst/>
          </a:prstGeom>
        </p:spPr>
      </p:pic>
      <p:pic>
        <p:nvPicPr>
          <p:cNvPr id="12" name="Picture 11" descr="A large auditorium with many people in the seats&#10;&#10;AI-generated content may be incorrect.">
            <a:extLst>
              <a:ext uri="{FF2B5EF4-FFF2-40B4-BE49-F238E27FC236}">
                <a16:creationId xmlns:a16="http://schemas.microsoft.com/office/drawing/2014/main" id="{A8AEB13B-CECB-E56C-C01E-C38A315DFF4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56663" y="5120863"/>
            <a:ext cx="2201800" cy="1656854"/>
          </a:xfrm>
          <a:prstGeom prst="rect">
            <a:avLst/>
          </a:prstGeom>
        </p:spPr>
      </p:pic>
    </p:spTree>
    <p:extLst>
      <p:ext uri="{BB962C8B-B14F-4D97-AF65-F5344CB8AC3E}">
        <p14:creationId xmlns:p14="http://schemas.microsoft.com/office/powerpoint/2010/main" val="1846932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nvPr>
        </p:nvGraphicFramePr>
        <p:xfrm>
          <a:off x="160777" y="1580669"/>
          <a:ext cx="8808249" cy="3874112"/>
        </p:xfrm>
        <a:graphic>
          <a:graphicData uri="http://schemas.openxmlformats.org/drawingml/2006/table">
            <a:tbl>
              <a:tblPr firstRow="1" firstCol="1" lastRow="1" lastCol="1" bandRow="1" bandCol="1">
                <a:tableStyleId>{F5AB1C69-6EDB-4FF4-983F-18BD219EF322}</a:tableStyleId>
              </a:tblPr>
              <a:tblGrid>
                <a:gridCol w="1693069">
                  <a:extLst>
                    <a:ext uri="{9D8B030D-6E8A-4147-A177-3AD203B41FA5}">
                      <a16:colId xmlns:a16="http://schemas.microsoft.com/office/drawing/2014/main" val="20000"/>
                    </a:ext>
                  </a:extLst>
                </a:gridCol>
                <a:gridCol w="5229226">
                  <a:extLst>
                    <a:ext uri="{9D8B030D-6E8A-4147-A177-3AD203B41FA5}">
                      <a16:colId xmlns:a16="http://schemas.microsoft.com/office/drawing/2014/main" val="20001"/>
                    </a:ext>
                  </a:extLst>
                </a:gridCol>
                <a:gridCol w="921545">
                  <a:extLst>
                    <a:ext uri="{9D8B030D-6E8A-4147-A177-3AD203B41FA5}">
                      <a16:colId xmlns:a16="http://schemas.microsoft.com/office/drawing/2014/main" val="20002"/>
                    </a:ext>
                  </a:extLst>
                </a:gridCol>
                <a:gridCol w="964409">
                  <a:extLst>
                    <a:ext uri="{9D8B030D-6E8A-4147-A177-3AD203B41FA5}">
                      <a16:colId xmlns:a16="http://schemas.microsoft.com/office/drawing/2014/main" val="20003"/>
                    </a:ext>
                  </a:extLst>
                </a:gridCol>
              </a:tblGrid>
              <a:tr h="352192">
                <a:tc>
                  <a:txBody>
                    <a:bodyPr/>
                    <a:lstStyle/>
                    <a:p>
                      <a:pPr marL="0" marR="0">
                        <a:spcBef>
                          <a:spcPts val="0"/>
                        </a:spcBef>
                        <a:spcAft>
                          <a:spcPts val="0"/>
                        </a:spcAft>
                      </a:pPr>
                      <a:r>
                        <a:rPr lang="en-US" sz="2100" b="1" dirty="0">
                          <a:solidFill>
                            <a:schemeClr val="tx1"/>
                          </a:solidFill>
                          <a:effectLst/>
                        </a:rPr>
                        <a:t>Midterm</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b="0" kern="1200" dirty="0">
                          <a:solidFill>
                            <a:schemeClr val="tx1"/>
                          </a:solidFill>
                          <a:effectLst/>
                          <a:latin typeface="+mn-lt"/>
                          <a:ea typeface="+mn-ea"/>
                          <a:cs typeface="+mn-cs"/>
                        </a:rPr>
                        <a:t>Quiz </a:t>
                      </a:r>
                    </a:p>
                  </a:txBody>
                  <a:tcPr marL="51435" marR="51435"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b="0" dirty="0">
                          <a:solidFill>
                            <a:schemeClr val="tx1"/>
                          </a:solidFill>
                          <a:effectLst/>
                        </a:rPr>
                        <a:t>20</a:t>
                      </a:r>
                      <a:endParaRPr lang="en-US" sz="2100" b="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Laboratory Performance/Assignment/Exam</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30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Class Attendance/Performance</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10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Midterm Written Exam</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40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100" b="1" dirty="0">
                          <a:solidFill>
                            <a:schemeClr val="tx1"/>
                          </a:solidFill>
                          <a:effectLst/>
                        </a:rPr>
                        <a:t>Midterm Total</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b="1" dirty="0">
                          <a:solidFill>
                            <a:schemeClr val="tx1"/>
                          </a:solidFill>
                          <a:effectLst/>
                        </a:rPr>
                        <a:t>100</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100" b="1" kern="1200" dirty="0">
                          <a:solidFill>
                            <a:schemeClr val="tx1"/>
                          </a:solidFill>
                          <a:effectLst/>
                          <a:latin typeface="+mn-lt"/>
                          <a:ea typeface="+mn-ea"/>
                          <a:cs typeface="+mn-cs"/>
                        </a:rPr>
                        <a:t>40%</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52192">
                <a:tc>
                  <a:txBody>
                    <a:bodyPr/>
                    <a:lstStyle/>
                    <a:p>
                      <a:pPr marL="0" marR="0">
                        <a:spcBef>
                          <a:spcPts val="0"/>
                        </a:spcBef>
                        <a:spcAft>
                          <a:spcPts val="0"/>
                        </a:spcAft>
                      </a:pPr>
                      <a:r>
                        <a:rPr lang="en-US" sz="2100" b="1" dirty="0">
                          <a:solidFill>
                            <a:schemeClr val="tx1"/>
                          </a:solidFill>
                          <a:effectLst/>
                        </a:rPr>
                        <a:t>Final term</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Quiz </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20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Laboratory Performance/Assignment/Exam</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30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Class Attendance/Performance</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10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100" dirty="0">
                          <a:solidFill>
                            <a:schemeClr val="tx1"/>
                          </a:solidFill>
                          <a:effectLst/>
                        </a:rPr>
                        <a:t>Final term Written Exam</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dirty="0">
                          <a:solidFill>
                            <a:schemeClr val="tx1"/>
                          </a:solidFill>
                          <a:effectLst/>
                        </a:rPr>
                        <a:t>40</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100" b="1" kern="1200" dirty="0">
                        <a:solidFill>
                          <a:schemeClr val="tx1"/>
                        </a:solidFill>
                        <a:effectLst/>
                        <a:latin typeface="+mn-lt"/>
                        <a:ea typeface="+mn-ea"/>
                        <a:cs typeface="+mn-cs"/>
                      </a:endParaRPr>
                    </a:p>
                  </a:txBody>
                  <a:tcPr marL="51435" marR="51435"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352192">
                <a:tc>
                  <a:txBody>
                    <a:bodyPr/>
                    <a:lstStyle/>
                    <a:p>
                      <a:pPr marL="0" marR="0">
                        <a:spcBef>
                          <a:spcPts val="0"/>
                        </a:spcBef>
                        <a:spcAft>
                          <a:spcPts val="0"/>
                        </a:spcAft>
                      </a:pPr>
                      <a:r>
                        <a:rPr lang="en-US" sz="2100" b="1" dirty="0">
                          <a:solidFill>
                            <a:schemeClr val="tx1"/>
                          </a:solidFill>
                          <a:effectLst/>
                        </a:rPr>
                        <a:t> </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100" b="1" dirty="0">
                          <a:solidFill>
                            <a:schemeClr val="tx1"/>
                          </a:solidFill>
                          <a:effectLst/>
                        </a:rPr>
                        <a:t>Final Term Total</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100" b="1" dirty="0">
                          <a:solidFill>
                            <a:schemeClr val="tx1"/>
                          </a:solidFill>
                          <a:effectLst/>
                        </a:rPr>
                        <a:t>100</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100" b="1" kern="1200" dirty="0">
                          <a:solidFill>
                            <a:schemeClr val="tx1"/>
                          </a:solidFill>
                          <a:effectLst/>
                          <a:latin typeface="+mn-lt"/>
                          <a:ea typeface="+mn-ea"/>
                          <a:cs typeface="+mn-cs"/>
                        </a:rPr>
                        <a:t>60%</a:t>
                      </a:r>
                    </a:p>
                  </a:txBody>
                  <a:tcPr marL="51435" marR="51435"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52192">
                <a:tc>
                  <a:txBody>
                    <a:bodyPr/>
                    <a:lstStyle/>
                    <a:p>
                      <a:pPr marL="0" marR="0">
                        <a:spcBef>
                          <a:spcPts val="0"/>
                        </a:spcBef>
                        <a:spcAft>
                          <a:spcPts val="0"/>
                        </a:spcAft>
                      </a:pPr>
                      <a:r>
                        <a:rPr lang="en-US" sz="2100" b="1" dirty="0">
                          <a:solidFill>
                            <a:schemeClr val="tx1"/>
                          </a:solidFill>
                          <a:effectLst/>
                        </a:rPr>
                        <a:t>Grand Total</a:t>
                      </a:r>
                      <a:endParaRPr lang="en-US" sz="2100" b="1"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100" dirty="0">
                          <a:solidFill>
                            <a:schemeClr val="tx1"/>
                          </a:solidFill>
                          <a:effectLst/>
                        </a:rPr>
                        <a:t>Final Grade of the Course</a:t>
                      </a:r>
                      <a:endParaRPr lang="en-US" sz="2100" dirty="0">
                        <a:solidFill>
                          <a:schemeClr val="tx1"/>
                        </a:solidFill>
                        <a:effectLst/>
                        <a:latin typeface="Times New Roman" panose="02020603050405020304" pitchFamily="18" charset="0"/>
                        <a:ea typeface="MS Mincho" panose="02020609040205080304" pitchFamily="49" charset="-128"/>
                      </a:endParaRPr>
                    </a:p>
                  </a:txBody>
                  <a:tcPr marL="51435" marR="51435"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100" b="1" kern="1200" dirty="0">
                          <a:solidFill>
                            <a:schemeClr val="tx1"/>
                          </a:solidFill>
                          <a:effectLst/>
                          <a:latin typeface="+mn-lt"/>
                          <a:ea typeface="+mn-ea"/>
                          <a:cs typeface="+mn-cs"/>
                        </a:rPr>
                        <a:t>100</a:t>
                      </a:r>
                    </a:p>
                  </a:txBody>
                  <a:tcPr marL="51435" marR="51435"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28</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Courier New" pitchFamily="49" charset="0"/>
                <a:ea typeface="+mn-ea"/>
                <a:cs typeface="Courier New" pitchFamily="49"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a:t>Introduction</a:t>
            </a:r>
            <a:r>
              <a:rPr lang="en-US">
                <a:sym typeface="Wingdings" pitchFamily="2" charset="2"/>
              </a:rPr>
              <a:t></a:t>
            </a:r>
            <a:fld id="{E121D327-77AA-4ECF-BB25-DACDE7A58E47}" type="slidenum">
              <a:rPr lang="en-US" smtClean="0"/>
              <a:pPr>
                <a:defRPr/>
              </a:pPr>
              <a:t>29</a:t>
            </a:fld>
            <a:endParaRPr lang="en-US"/>
          </a:p>
        </p:txBody>
      </p:sp>
      <p:sp>
        <p:nvSpPr>
          <p:cNvPr id="7" name="Rectangle 6"/>
          <p:cNvSpPr/>
          <p:nvPr/>
        </p:nvSpPr>
        <p:spPr>
          <a:xfrm>
            <a:off x="402772" y="1564338"/>
            <a:ext cx="8112578" cy="3417282"/>
          </a:xfrm>
          <a:prstGeom prst="rect">
            <a:avLst/>
          </a:prstGeom>
          <a:noFill/>
        </p:spPr>
        <p:txBody>
          <a:bodyPr>
            <a:spAutoFit/>
          </a:bodyPr>
          <a:lstStyle/>
          <a:p>
            <a:pPr algn="ctr">
              <a:defRPr/>
            </a:pPr>
            <a:r>
              <a:rPr lang="en-US" sz="7202"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7202"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id="{CD6B0910-7ED5-41C1-B068-3E0960C703B8}"/>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400" dirty="0">
                <a:solidFill>
                  <a:schemeClr val="tx1"/>
                </a:solidFill>
              </a:rPr>
              <a:t>- Introduction of  Lecturer</a:t>
            </a:r>
          </a:p>
          <a:p>
            <a:pPr marL="342900" indent="-342900">
              <a:buAutoNum type="arabicPeriod"/>
            </a:pPr>
            <a:r>
              <a:rPr lang="en-US" sz="2400" dirty="0">
                <a:solidFill>
                  <a:schemeClr val="tx1"/>
                </a:solidFill>
              </a:rPr>
              <a:t>- Mission and Vision of CS, AIUB</a:t>
            </a:r>
          </a:p>
          <a:p>
            <a:pPr marL="342900" indent="-342900">
              <a:buAutoNum type="arabicPeriod"/>
            </a:pPr>
            <a:r>
              <a:rPr lang="en-US" sz="2400" dirty="0">
                <a:solidFill>
                  <a:schemeClr val="tx1"/>
                </a:solidFill>
              </a:rPr>
              <a:t>- Rules Polices of the class/lab </a:t>
            </a:r>
          </a:p>
          <a:p>
            <a:pPr marL="342900" indent="-342900">
              <a:buAutoNum type="arabicPeriod"/>
            </a:pPr>
            <a:r>
              <a:rPr lang="en-US" sz="2400" dirty="0">
                <a:solidFill>
                  <a:schemeClr val="tx1"/>
                </a:solidFill>
              </a:rPr>
              <a:t>- Attendance policy of class/lab</a:t>
            </a:r>
          </a:p>
          <a:p>
            <a:pPr marL="342900" indent="-342900">
              <a:buAutoNum type="arabicPeriod"/>
            </a:pPr>
            <a:r>
              <a:rPr lang="en-US" sz="2400" dirty="0">
                <a:solidFill>
                  <a:schemeClr val="tx1"/>
                </a:solidFill>
              </a:rPr>
              <a:t>- Grading Policy</a:t>
            </a:r>
          </a:p>
          <a:p>
            <a:pPr marL="342900" indent="-342900">
              <a:buAutoNum type="arabicPeriod"/>
            </a:pPr>
            <a:r>
              <a:rPr lang="en-US" sz="2400" dirty="0">
                <a:solidFill>
                  <a:schemeClr val="tx1"/>
                </a:solidFill>
              </a:rPr>
              <a:t>- Makeup Policy</a:t>
            </a:r>
          </a:p>
          <a:p>
            <a:pPr marL="342900" indent="-342900">
              <a:buAutoNum type="arabicPeriod"/>
            </a:pPr>
            <a:r>
              <a:rPr lang="en-US" sz="2400" dirty="0">
                <a:solidFill>
                  <a:schemeClr val="tx1"/>
                </a:solidFill>
              </a:rPr>
              <a:t>- Dropping Policy</a:t>
            </a:r>
          </a:p>
          <a:p>
            <a:pPr marL="342900" indent="-342900">
              <a:buAutoNum type="arabicPeriod"/>
            </a:pPr>
            <a:r>
              <a:rPr lang="en-US" sz="2400" dirty="0">
                <a:solidFill>
                  <a:schemeClr val="tx1"/>
                </a:solidFill>
              </a:rPr>
              <a:t>- Final Thoughts</a:t>
            </a:r>
          </a:p>
          <a:p>
            <a:pPr marL="342900" indent="-342900">
              <a:buAutoNum type="arabicPeriod"/>
            </a:pPr>
            <a:r>
              <a:rPr lang="en-US" sz="2400" dirty="0">
                <a:solidFill>
                  <a:schemeClr val="tx1"/>
                </a:solidFill>
              </a:rPr>
              <a:t>- Consulting Hours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30</a:t>
            </a:fld>
            <a:endParaRPr lang="en-US"/>
          </a:p>
        </p:txBody>
      </p:sp>
      <p:sp>
        <p:nvSpPr>
          <p:cNvPr id="226306" name="Rectangle 2"/>
          <p:cNvSpPr>
            <a:spLocks noGrp="1" noChangeArrowheads="1"/>
          </p:cNvSpPr>
          <p:nvPr>
            <p:ph type="title"/>
          </p:nvPr>
        </p:nvSpPr>
        <p:spPr/>
        <p:txBody>
          <a:bodyPr/>
          <a:lstStyle/>
          <a:p>
            <a:pPr eaLnBrk="1" hangingPunct="1">
              <a:defRPr/>
            </a:pPr>
            <a:r>
              <a:rPr lang="en-US"/>
              <a:t>??????</a:t>
            </a:r>
          </a:p>
        </p:txBody>
      </p:sp>
      <p:sp>
        <p:nvSpPr>
          <p:cNvPr id="226307" name="Rectangle 3"/>
          <p:cNvSpPr>
            <a:spLocks noGrp="1" noChangeArrowheads="1"/>
          </p:cNvSpPr>
          <p:nvPr>
            <p:ph type="body" idx="1"/>
          </p:nvPr>
        </p:nvSpPr>
        <p:spPr/>
        <p:txBody>
          <a:bodyPr/>
          <a:lstStyle/>
          <a:p>
            <a:pPr algn="ctr" eaLnBrk="1" hangingPunct="1">
              <a:buFontTx/>
              <a:buNone/>
              <a:defRPr/>
            </a:pPr>
            <a:r>
              <a:rPr lang="en-US" sz="6002" b="1">
                <a:solidFill>
                  <a:srgbClr val="080808"/>
                </a:solidFill>
              </a:rPr>
              <a:t>What will we do/learn in this course?</a:t>
            </a:r>
          </a:p>
        </p:txBody>
      </p:sp>
      <p:sp>
        <p:nvSpPr>
          <p:cNvPr id="6" name="Footer Placeholder 6">
            <a:extLst>
              <a:ext uri="{FF2B5EF4-FFF2-40B4-BE49-F238E27FC236}">
                <a16:creationId xmlns:a16="http://schemas.microsoft.com/office/drawing/2014/main" id="{19B6EC74-1219-43DA-96B5-10B8D29624EC}"/>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31</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1" y="1766455"/>
            <a:ext cx="8954642" cy="3949141"/>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32</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735490"/>
            <a:ext cx="8823639" cy="3718100"/>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id="{68AC0591-EA33-42D0-B200-63DF16885266}"/>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33</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7952"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34</a:t>
            </a:fld>
            <a:endParaRPr lang="en-US"/>
          </a:p>
        </p:txBody>
      </p:sp>
      <p:sp>
        <p:nvSpPr>
          <p:cNvPr id="224266" name="AutoShape 10"/>
          <p:cNvSpPr>
            <a:spLocks noChangeArrowheads="1"/>
          </p:cNvSpPr>
          <p:nvPr/>
        </p:nvSpPr>
        <p:spPr bwMode="auto">
          <a:xfrm>
            <a:off x="2210376" y="1945095"/>
            <a:ext cx="4799469" cy="3465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sz="1350"/>
          </a:p>
        </p:txBody>
      </p:sp>
      <p:sp>
        <p:nvSpPr>
          <p:cNvPr id="224274" name="AutoShape 18"/>
          <p:cNvSpPr>
            <a:spLocks noChangeArrowheads="1"/>
          </p:cNvSpPr>
          <p:nvPr/>
        </p:nvSpPr>
        <p:spPr bwMode="auto">
          <a:xfrm>
            <a:off x="2210376" y="1942713"/>
            <a:ext cx="4799469" cy="3465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sz="1350"/>
          </a:p>
        </p:txBody>
      </p:sp>
      <p:sp>
        <p:nvSpPr>
          <p:cNvPr id="224258" name="Rectangle 2"/>
          <p:cNvSpPr>
            <a:spLocks noGrp="1" noChangeArrowheads="1"/>
          </p:cNvSpPr>
          <p:nvPr>
            <p:ph type="title"/>
          </p:nvPr>
        </p:nvSpPr>
        <p:spPr>
          <a:xfrm>
            <a:off x="28583" y="870871"/>
            <a:ext cx="9115418" cy="437074"/>
          </a:xfrm>
        </p:spPr>
        <p:txBody>
          <a:bodyPr>
            <a:normAutofit fontScale="90000"/>
          </a:bodyPr>
          <a:lstStyle/>
          <a:p>
            <a:pPr eaLnBrk="1" hangingPunct="1">
              <a:defRPr/>
            </a:pPr>
            <a:r>
              <a:rPr lang="en-US" sz="3001"/>
              <a:t>Informally</a:t>
            </a:r>
          </a:p>
        </p:txBody>
      </p:sp>
      <p:sp>
        <p:nvSpPr>
          <p:cNvPr id="224259" name="Rectangle 3"/>
          <p:cNvSpPr>
            <a:spLocks noGrp="1" noChangeArrowheads="1"/>
          </p:cNvSpPr>
          <p:nvPr>
            <p:ph type="body" idx="1"/>
          </p:nvPr>
        </p:nvSpPr>
        <p:spPr>
          <a:xfrm>
            <a:off x="1" y="2924044"/>
            <a:ext cx="9144000" cy="2734387"/>
          </a:xfrm>
        </p:spPr>
        <p:txBody>
          <a:bodyPr/>
          <a:lstStyle/>
          <a:p>
            <a:pPr eaLnBrk="1" hangingPunct="1">
              <a:lnSpc>
                <a:spcPct val="120000"/>
              </a:lnSpc>
              <a:defRPr/>
            </a:pPr>
            <a:r>
              <a:rPr lang="en-US" sz="1800"/>
              <a:t>An algorithm is thus a sequence of </a:t>
            </a:r>
            <a:r>
              <a:rPr lang="en-US" sz="1800" b="1" i="1">
                <a:solidFill>
                  <a:srgbClr val="080808"/>
                </a:solidFill>
              </a:rPr>
              <a:t>computational steps</a:t>
            </a:r>
            <a:r>
              <a:rPr lang="en-US" sz="1800"/>
              <a:t> that transform the input into the output.</a:t>
            </a:r>
          </a:p>
          <a:p>
            <a:pPr eaLnBrk="1" hangingPunct="1">
              <a:lnSpc>
                <a:spcPct val="120000"/>
              </a:lnSpc>
              <a:defRPr/>
            </a:pPr>
            <a:r>
              <a:rPr lang="en-GB" sz="1800"/>
              <a:t>Solving a given problem:</a:t>
            </a:r>
          </a:p>
          <a:p>
            <a:pPr lvl="1" eaLnBrk="1" hangingPunct="1">
              <a:lnSpc>
                <a:spcPct val="120000"/>
              </a:lnSpc>
              <a:defRPr/>
            </a:pPr>
            <a:r>
              <a:rPr lang="en-GB" sz="1500" b="1">
                <a:solidFill>
                  <a:srgbClr val="080808"/>
                </a:solidFill>
              </a:rPr>
              <a:t>Data structure:</a:t>
            </a:r>
            <a:r>
              <a:rPr lang="en-GB" sz="1500"/>
              <a:t> </a:t>
            </a:r>
            <a:r>
              <a:rPr lang="en-GB" sz="1500" i="1"/>
              <a:t>Organization of data</a:t>
            </a:r>
            <a:r>
              <a:rPr lang="en-GB" sz="1500"/>
              <a:t> to solve the problem at hand.</a:t>
            </a:r>
            <a:endParaRPr lang="en-GB" sz="1500" b="1"/>
          </a:p>
          <a:p>
            <a:pPr lvl="1" eaLnBrk="1" hangingPunct="1">
              <a:lnSpc>
                <a:spcPct val="120000"/>
              </a:lnSpc>
              <a:defRPr/>
            </a:pPr>
            <a:r>
              <a:rPr lang="en-GB" sz="1500" b="1">
                <a:solidFill>
                  <a:srgbClr val="080808"/>
                </a:solidFill>
              </a:rPr>
              <a:t>Algorithm:</a:t>
            </a:r>
            <a:r>
              <a:rPr lang="en-GB" sz="1500"/>
              <a:t> Outline, the essence of a computational procedure, step-by-step instructions.</a:t>
            </a:r>
          </a:p>
          <a:p>
            <a:pPr lvl="1" eaLnBrk="1" hangingPunct="1">
              <a:lnSpc>
                <a:spcPct val="120000"/>
              </a:lnSpc>
              <a:defRPr/>
            </a:pPr>
            <a:r>
              <a:rPr lang="en-GB" sz="1500" b="1">
                <a:solidFill>
                  <a:srgbClr val="080808"/>
                </a:solidFill>
              </a:rPr>
              <a:t>Program:</a:t>
            </a:r>
            <a:r>
              <a:rPr lang="en-GB" sz="1500"/>
              <a:t> Implementation of an algorithm in some programming language.</a:t>
            </a:r>
            <a:endParaRPr lang="en-US" sz="1500"/>
          </a:p>
        </p:txBody>
      </p:sp>
      <p:grpSp>
        <p:nvGrpSpPr>
          <p:cNvPr id="2" name="Group 13"/>
          <p:cNvGrpSpPr>
            <a:grpSpLocks/>
          </p:cNvGrpSpPr>
          <p:nvPr/>
        </p:nvGrpSpPr>
        <p:grpSpPr bwMode="auto">
          <a:xfrm>
            <a:off x="457319" y="1563996"/>
            <a:ext cx="1649446" cy="1064696"/>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sz="1350"/>
            </a:p>
          </p:txBody>
        </p:sp>
        <p:sp>
          <p:nvSpPr>
            <p:cNvPr id="224262" name="Text Box 6"/>
            <p:cNvSpPr txBox="1">
              <a:spLocks noChangeArrowheads="1"/>
            </p:cNvSpPr>
            <p:nvPr/>
          </p:nvSpPr>
          <p:spPr bwMode="auto">
            <a:xfrm>
              <a:off x="641" y="1152"/>
              <a:ext cx="1039" cy="659"/>
            </a:xfrm>
            <a:prstGeom prst="rect">
              <a:avLst/>
            </a:prstGeom>
            <a:noFill/>
            <a:ln w="9525">
              <a:noFill/>
              <a:miter lim="800000"/>
              <a:headEnd/>
              <a:tailEnd/>
            </a:ln>
            <a:effectLst/>
          </p:spPr>
          <p:txBody>
            <a:bodyPr>
              <a:spAutoFit/>
            </a:bodyPr>
            <a:lstStyle/>
            <a:p>
              <a:pPr eaLnBrk="1" hangingPunct="1">
                <a:defRPr/>
              </a:pPr>
              <a:r>
                <a:rPr lang="en-US" sz="1350">
                  <a:effectLst>
                    <a:outerShdw blurRad="38100" dist="38100" dir="2700000" algn="tl">
                      <a:srgbClr val="C0C0C0"/>
                    </a:outerShdw>
                  </a:effectLst>
                  <a:latin typeface="Verdana" pitchFamily="34" charset="0"/>
                </a:rPr>
                <a:t>takes some value or set of values as</a:t>
              </a:r>
              <a:r>
                <a:rPr lang="en-US" sz="1350">
                  <a:latin typeface="Verdana" pitchFamily="34" charset="0"/>
                </a:rPr>
                <a:t> </a:t>
              </a:r>
              <a:r>
                <a:rPr lang="en-US"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7105119" y="1542559"/>
            <a:ext cx="1657782" cy="1086133"/>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sz="1350"/>
            </a:p>
          </p:txBody>
        </p:sp>
        <p:sp>
          <p:nvSpPr>
            <p:cNvPr id="224268" name="Text Box 12"/>
            <p:cNvSpPr txBox="1">
              <a:spLocks noChangeArrowheads="1"/>
            </p:cNvSpPr>
            <p:nvPr/>
          </p:nvSpPr>
          <p:spPr bwMode="auto">
            <a:xfrm>
              <a:off x="4292" y="1104"/>
              <a:ext cx="988" cy="775"/>
            </a:xfrm>
            <a:prstGeom prst="rect">
              <a:avLst/>
            </a:prstGeom>
            <a:noFill/>
            <a:ln w="9525">
              <a:noFill/>
              <a:miter lim="800000"/>
              <a:headEnd/>
              <a:tailEnd/>
            </a:ln>
            <a:effectLst/>
          </p:spPr>
          <p:txBody>
            <a:bodyPr>
              <a:spAutoFit/>
            </a:bodyPr>
            <a:lstStyle/>
            <a:p>
              <a:pPr eaLnBrk="1" hangingPunct="1">
                <a:defRPr/>
              </a:pPr>
              <a:r>
                <a:rPr lang="en-US" sz="1350">
                  <a:effectLst>
                    <a:outerShdw blurRad="38100" dist="38100" dir="2700000" algn="tl">
                      <a:srgbClr val="C0C0C0"/>
                    </a:outerShdw>
                  </a:effectLst>
                  <a:latin typeface="Verdana" pitchFamily="34" charset="0"/>
                </a:rPr>
                <a:t>produces some value or set of values, as </a:t>
              </a:r>
              <a:r>
                <a:rPr lang="en-US" sz="1350"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210376" y="1623542"/>
            <a:ext cx="4755404" cy="1006341"/>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sz="1350"/>
            </a:p>
          </p:txBody>
        </p:sp>
        <p:sp>
          <p:nvSpPr>
            <p:cNvPr id="224265" name="Text Box 9"/>
            <p:cNvSpPr txBox="1">
              <a:spLocks noChangeArrowheads="1"/>
            </p:cNvSpPr>
            <p:nvPr/>
          </p:nvSpPr>
          <p:spPr bwMode="auto">
            <a:xfrm>
              <a:off x="2016" y="780"/>
              <a:ext cx="1728" cy="426"/>
            </a:xfrm>
            <a:prstGeom prst="rect">
              <a:avLst/>
            </a:prstGeom>
            <a:solidFill>
              <a:schemeClr val="bg1"/>
            </a:solidFill>
            <a:ln w="9525">
              <a:noFill/>
              <a:miter lim="800000"/>
              <a:headEnd/>
              <a:tailEnd/>
            </a:ln>
            <a:effectLst/>
          </p:spPr>
          <p:txBody>
            <a:bodyPr>
              <a:spAutoFit/>
            </a:bodyPr>
            <a:lstStyle/>
            <a:p>
              <a:pPr eaLnBrk="1" hangingPunct="1">
                <a:defRPr/>
              </a:pPr>
              <a:r>
                <a:rPr lang="en-US" sz="1350" b="1" i="1">
                  <a:solidFill>
                    <a:srgbClr val="080808"/>
                  </a:solidFill>
                  <a:effectLst>
                    <a:outerShdw blurRad="38100" dist="38100" dir="2700000" algn="tl">
                      <a:srgbClr val="C0C0C0"/>
                    </a:outerShdw>
                  </a:effectLst>
                  <a:latin typeface="Verdana" pitchFamily="34" charset="0"/>
                </a:rPr>
                <a:t>Algorithm:</a:t>
              </a:r>
              <a:r>
                <a:rPr lang="en-US" sz="1350">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sz="1350"/>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sz="1350"/>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35</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normAutofit fontScale="92500" lnSpcReduction="20000"/>
          </a:bodyPr>
          <a:lstStyle/>
          <a:p>
            <a:pPr eaLnBrk="1" hangingPunct="1">
              <a:lnSpc>
                <a:spcPct val="140000"/>
              </a:lnSpc>
              <a:defRPr/>
            </a:pPr>
            <a:r>
              <a:rPr lang="en-US" sz="1800" b="1">
                <a:latin typeface="Courier New" pitchFamily="49" charset="0"/>
                <a:cs typeface="Courier New" pitchFamily="49" charset="0"/>
              </a:rPr>
              <a:t>Sorting</a:t>
            </a:r>
            <a:r>
              <a:rPr lang="en-US" sz="1800"/>
              <a:t> and </a:t>
            </a:r>
            <a:r>
              <a:rPr lang="en-US" sz="1800" b="1">
                <a:latin typeface="Courier New" pitchFamily="49" charset="0"/>
                <a:cs typeface="Courier New" pitchFamily="49" charset="0"/>
              </a:rPr>
              <a:t>Searching</a:t>
            </a:r>
            <a:r>
              <a:rPr lang="en-US" sz="1800"/>
              <a:t> are the basic and most common computational problem.</a:t>
            </a:r>
          </a:p>
          <a:p>
            <a:pPr eaLnBrk="1" hangingPunct="1">
              <a:lnSpc>
                <a:spcPct val="140000"/>
              </a:lnSpc>
              <a:defRPr/>
            </a:pPr>
            <a:r>
              <a:rPr lang="en-US" sz="1800"/>
              <a:t>Clever algorithms are employed for the Internet</a:t>
            </a:r>
          </a:p>
          <a:p>
            <a:pPr lvl="1" eaLnBrk="1" hangingPunct="1">
              <a:lnSpc>
                <a:spcPct val="140000"/>
              </a:lnSpc>
              <a:defRPr/>
            </a:pPr>
            <a:r>
              <a:rPr lang="en-US" sz="1500"/>
              <a:t>to manage large volume of data transfer.</a:t>
            </a:r>
          </a:p>
          <a:p>
            <a:pPr lvl="1" eaLnBrk="1" hangingPunct="1">
              <a:lnSpc>
                <a:spcPct val="140000"/>
              </a:lnSpc>
              <a:defRPr/>
            </a:pPr>
            <a:r>
              <a:rPr lang="en-US" sz="1500"/>
              <a:t>Finding good routes on which the data will travel.</a:t>
            </a:r>
          </a:p>
          <a:p>
            <a:pPr lvl="1" eaLnBrk="1" hangingPunct="1">
              <a:lnSpc>
                <a:spcPct val="140000"/>
              </a:lnSpc>
              <a:defRPr/>
            </a:pPr>
            <a:r>
              <a:rPr lang="en-US" sz="1500"/>
              <a:t>Search engine to quickly find requested pages.</a:t>
            </a:r>
          </a:p>
          <a:p>
            <a:pPr lvl="1" eaLnBrk="1" hangingPunct="1">
              <a:lnSpc>
                <a:spcPct val="140000"/>
              </a:lnSpc>
              <a:defRPr/>
            </a:pPr>
            <a:r>
              <a:rPr lang="en-US" sz="1500"/>
              <a:t>Etc…</a:t>
            </a:r>
          </a:p>
          <a:p>
            <a:pPr eaLnBrk="1" hangingPunct="1">
              <a:lnSpc>
                <a:spcPct val="140000"/>
              </a:lnSpc>
              <a:defRPr/>
            </a:pPr>
            <a:r>
              <a:rPr lang="en-US" sz="1800"/>
              <a:t>Numerical algorithms and number theory are employed in </a:t>
            </a:r>
            <a:r>
              <a:rPr lang="en-US" sz="1800" b="1">
                <a:latin typeface="Courier New" pitchFamily="49" charset="0"/>
                <a:cs typeface="Courier New" pitchFamily="49" charset="0"/>
              </a:rPr>
              <a:t>electronic commerce</a:t>
            </a:r>
            <a:r>
              <a:rPr lang="en-US" sz="1800">
                <a:latin typeface="Courier New" pitchFamily="49" charset="0"/>
                <a:cs typeface="Courier New" pitchFamily="49" charset="0"/>
              </a:rPr>
              <a:t> </a:t>
            </a:r>
            <a:r>
              <a:rPr lang="en-US" sz="1800"/>
              <a:t>to keep and secure information such as credit card numbers, passwords, and bank statements. </a:t>
            </a:r>
          </a:p>
        </p:txBody>
      </p:sp>
      <p:sp>
        <p:nvSpPr>
          <p:cNvPr id="6" name="Footer Placeholder 6">
            <a:extLst>
              <a:ext uri="{FF2B5EF4-FFF2-40B4-BE49-F238E27FC236}">
                <a16:creationId xmlns:a16="http://schemas.microsoft.com/office/drawing/2014/main" id="{3F24883A-4600-4CC1-8639-FC9DAD51C237}"/>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36</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1800"/>
              <a:t>Allocating scarce resources in the most beneficial way.</a:t>
            </a:r>
          </a:p>
          <a:p>
            <a:pPr lvl="1" eaLnBrk="1" hangingPunct="1">
              <a:lnSpc>
                <a:spcPct val="150000"/>
              </a:lnSpc>
              <a:defRPr/>
            </a:pPr>
            <a:r>
              <a:rPr lang="en-US" sz="1500"/>
              <a:t>An oil company may wish to know where to place its wells in order to maximize its expected profit.</a:t>
            </a:r>
          </a:p>
          <a:p>
            <a:pPr lvl="1" eaLnBrk="1" hangingPunct="1">
              <a:lnSpc>
                <a:spcPct val="150000"/>
              </a:lnSpc>
              <a:defRPr/>
            </a:pPr>
            <a:r>
              <a:rPr lang="en-US" sz="1500"/>
              <a:t>A candidate may want to determine where to spend money buying campaign advertising in order to maximize the chances of winning at election.</a:t>
            </a:r>
          </a:p>
          <a:p>
            <a:pPr lvl="1" eaLnBrk="1" hangingPunct="1">
              <a:lnSpc>
                <a:spcPct val="150000"/>
              </a:lnSpc>
              <a:defRPr/>
            </a:pPr>
            <a:r>
              <a:rPr lang="en-US" sz="15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1500"/>
              <a:t>Etc…</a:t>
            </a:r>
          </a:p>
        </p:txBody>
      </p:sp>
      <p:sp>
        <p:nvSpPr>
          <p:cNvPr id="6" name="Footer Placeholder 6">
            <a:extLst>
              <a:ext uri="{FF2B5EF4-FFF2-40B4-BE49-F238E27FC236}">
                <a16:creationId xmlns:a16="http://schemas.microsoft.com/office/drawing/2014/main" id="{EE755CC5-5675-427B-8629-60BBCAD5F5BB}"/>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37</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1" y="3424236"/>
            <a:ext cx="8983224" cy="2187748"/>
          </a:xfrm>
        </p:spPr>
        <p:txBody>
          <a:bodyPr/>
          <a:lstStyle/>
          <a:p>
            <a:pPr eaLnBrk="1" hangingPunct="1">
              <a:lnSpc>
                <a:spcPct val="90000"/>
              </a:lnSpc>
              <a:defRPr/>
            </a:pPr>
            <a:r>
              <a:rPr lang="en-US" sz="2101" dirty="0"/>
              <a:t>Finite number of input </a:t>
            </a:r>
            <a:r>
              <a:rPr lang="en-US" sz="2101" b="1" i="1" dirty="0">
                <a:solidFill>
                  <a:srgbClr val="080808"/>
                </a:solidFill>
              </a:rPr>
              <a:t>instances</a:t>
            </a:r>
            <a:r>
              <a:rPr lang="en-US" sz="2101" dirty="0"/>
              <a:t> satisfying the specification. </a:t>
            </a:r>
          </a:p>
          <a:p>
            <a:pPr eaLnBrk="1" hangingPunct="1">
              <a:lnSpc>
                <a:spcPct val="90000"/>
              </a:lnSpc>
              <a:buFontTx/>
              <a:buNone/>
              <a:defRPr/>
            </a:pPr>
            <a:r>
              <a:rPr lang="en-US" sz="2101" dirty="0"/>
              <a:t>    For example:</a:t>
            </a:r>
          </a:p>
          <a:p>
            <a:pPr lvl="1" eaLnBrk="1" hangingPunct="1">
              <a:lnSpc>
                <a:spcPct val="90000"/>
              </a:lnSpc>
              <a:defRPr/>
            </a:pPr>
            <a:r>
              <a:rPr lang="en-US" sz="1800" dirty="0"/>
              <a:t>A sorted, non-decreasing sequence of natural numbers. The sequence is of non-zero, finite length:</a:t>
            </a:r>
          </a:p>
          <a:p>
            <a:pPr lvl="2" eaLnBrk="1" hangingPunct="1">
              <a:lnSpc>
                <a:spcPct val="90000"/>
              </a:lnSpc>
              <a:defRPr/>
            </a:pPr>
            <a:r>
              <a:rPr lang="en-US" sz="1500" dirty="0"/>
              <a:t>1, 20, 908, 909, 100000, 1000000000.</a:t>
            </a:r>
          </a:p>
          <a:p>
            <a:pPr lvl="2" eaLnBrk="1" hangingPunct="1">
              <a:lnSpc>
                <a:spcPct val="90000"/>
              </a:lnSpc>
              <a:defRPr/>
            </a:pPr>
            <a:r>
              <a:rPr lang="en-US" sz="1500" dirty="0"/>
              <a:t>3. </a:t>
            </a:r>
          </a:p>
        </p:txBody>
      </p:sp>
      <p:sp>
        <p:nvSpPr>
          <p:cNvPr id="41991" name="Text Box 8"/>
          <p:cNvSpPr txBox="1">
            <a:spLocks noChangeArrowheads="1"/>
          </p:cNvSpPr>
          <p:nvPr/>
        </p:nvSpPr>
        <p:spPr bwMode="auto">
          <a:xfrm>
            <a:off x="3962242" y="2385741"/>
            <a:ext cx="1048685" cy="300082"/>
          </a:xfrm>
          <a:prstGeom prst="rect">
            <a:avLst/>
          </a:prstGeom>
          <a:noFill/>
          <a:ln w="9525">
            <a:noFill/>
            <a:miter lim="800000"/>
            <a:headEnd/>
            <a:tailEnd/>
          </a:ln>
        </p:spPr>
        <p:txBody>
          <a:bodyPr wrap="none">
            <a:spAutoFit/>
          </a:bodyPr>
          <a:lstStyle/>
          <a:p>
            <a:pPr eaLnBrk="1" hangingPunct="1"/>
            <a:r>
              <a:rPr lang="en-US" sz="1350" b="1">
                <a:latin typeface="Tahoma" pitchFamily="34" charset="0"/>
              </a:rPr>
              <a:t>Algorithm</a:t>
            </a:r>
          </a:p>
        </p:txBody>
      </p:sp>
      <p:grpSp>
        <p:nvGrpSpPr>
          <p:cNvPr id="41992" name="Group 13"/>
          <p:cNvGrpSpPr>
            <a:grpSpLocks/>
          </p:cNvGrpSpPr>
          <p:nvPr/>
        </p:nvGrpSpPr>
        <p:grpSpPr bwMode="auto">
          <a:xfrm>
            <a:off x="964658" y="1885549"/>
            <a:ext cx="7417144" cy="1399349"/>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sz="1350"/>
            </a:p>
          </p:txBody>
        </p:sp>
        <p:sp>
          <p:nvSpPr>
            <p:cNvPr id="41994" name="Text Box 5"/>
            <p:cNvSpPr txBox="1">
              <a:spLocks noChangeArrowheads="1"/>
            </p:cNvSpPr>
            <p:nvPr/>
          </p:nvSpPr>
          <p:spPr bwMode="auto">
            <a:xfrm>
              <a:off x="668" y="1239"/>
              <a:ext cx="1224" cy="543"/>
            </a:xfrm>
            <a:prstGeom prst="rect">
              <a:avLst/>
            </a:prstGeom>
            <a:noFill/>
            <a:ln w="9525">
              <a:noFill/>
              <a:miter lim="800000"/>
              <a:headEnd/>
              <a:tailEnd/>
            </a:ln>
          </p:spPr>
          <p:txBody>
            <a:bodyPr>
              <a:spAutoFit/>
            </a:bodyPr>
            <a:lstStyle/>
            <a:p>
              <a:pPr eaLnBrk="1" hangingPunct="1"/>
              <a:r>
                <a:rPr lang="en-US">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sz="1350"/>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sz="1350"/>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sz="1350"/>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sz="1350"/>
            </a:p>
          </p:txBody>
        </p:sp>
        <p:sp>
          <p:nvSpPr>
            <p:cNvPr id="41999" name="Text Box 11"/>
            <p:cNvSpPr txBox="1">
              <a:spLocks noChangeArrowheads="1"/>
            </p:cNvSpPr>
            <p:nvPr/>
          </p:nvSpPr>
          <p:spPr bwMode="auto">
            <a:xfrm>
              <a:off x="4056" y="931"/>
              <a:ext cx="1224" cy="775"/>
            </a:xfrm>
            <a:prstGeom prst="rect">
              <a:avLst/>
            </a:prstGeom>
            <a:noFill/>
            <a:ln w="9525">
              <a:noFill/>
              <a:miter lim="800000"/>
              <a:headEnd/>
              <a:tailEnd/>
            </a:ln>
          </p:spPr>
          <p:txBody>
            <a:bodyPr>
              <a:spAutoFit/>
            </a:bodyPr>
            <a:lstStyle/>
            <a:p>
              <a:pPr eaLnBrk="1" hangingPunct="1"/>
              <a:r>
                <a:rPr lang="en-US">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3123824" y="5815634"/>
            <a:ext cx="2896354" cy="357281"/>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7009844" y="5783479"/>
            <a:ext cx="2134156" cy="357281"/>
          </a:xfrm>
          <a:prstGeom prst="rect">
            <a:avLst/>
          </a:prstGeom>
          <a:noFill/>
          <a:ln w="9525">
            <a:noFill/>
            <a:miter lim="800000"/>
            <a:headEnd/>
            <a:tailEnd/>
          </a:ln>
        </p:spPr>
        <p:txBody>
          <a:bodyPr/>
          <a:lstStyle/>
          <a:p>
            <a:pPr algn="r" eaLnBrk="1" hangingPunct="1"/>
            <a:r>
              <a:rPr lang="en-US" sz="1050">
                <a:latin typeface="Courier New" pitchFamily="49" charset="0"/>
                <a:cs typeface="Courier New" pitchFamily="49" charset="0"/>
              </a:rPr>
              <a:t>Introduction</a:t>
            </a:r>
            <a:r>
              <a:rPr lang="en-US" sz="1050">
                <a:latin typeface="Courier New" pitchFamily="49" charset="0"/>
                <a:cs typeface="Courier New" pitchFamily="49" charset="0"/>
                <a:sym typeface="Wingdings" pitchFamily="2" charset="2"/>
              </a:rPr>
              <a:t></a:t>
            </a:r>
            <a:fld id="{3D1C0870-613F-4E3E-B1C5-937D8A73D572}" type="slidenum">
              <a:rPr lang="en-US" sz="1050">
                <a:latin typeface="Courier New" pitchFamily="49" charset="0"/>
                <a:cs typeface="Courier New" pitchFamily="49" charset="0"/>
              </a:rPr>
              <a:pPr algn="r" eaLnBrk="1" hangingPunct="1"/>
              <a:t>38</a:t>
            </a:fld>
            <a:endParaRPr lang="en-US" sz="1050">
              <a:latin typeface="Courier New" pitchFamily="49" charset="0"/>
              <a:cs typeface="Courier New" pitchFamily="49" charset="0"/>
            </a:endParaRPr>
          </a:p>
        </p:txBody>
      </p:sp>
      <p:sp>
        <p:nvSpPr>
          <p:cNvPr id="49155" name="Rectangle 3"/>
          <p:cNvSpPr>
            <a:spLocks noChangeArrowheads="1"/>
          </p:cNvSpPr>
          <p:nvPr/>
        </p:nvSpPr>
        <p:spPr bwMode="auto">
          <a:xfrm>
            <a:off x="1" y="3424236"/>
            <a:ext cx="8983224" cy="2187748"/>
          </a:xfrm>
          <a:prstGeom prst="rect">
            <a:avLst/>
          </a:prstGeom>
          <a:noFill/>
          <a:ln w="9525">
            <a:noFill/>
            <a:miter lim="800000"/>
            <a:headEnd/>
            <a:tailEnd/>
          </a:ln>
        </p:spPr>
        <p:txBody>
          <a:bodyPr/>
          <a:lstStyle/>
          <a:p>
            <a:pPr marL="257244" indent="-257244">
              <a:lnSpc>
                <a:spcPct val="90000"/>
              </a:lnSpc>
              <a:spcBef>
                <a:spcPct val="20000"/>
              </a:spcBef>
              <a:buFontTx/>
              <a:buChar char="•"/>
              <a:defRPr/>
            </a:pPr>
            <a:endParaRPr lang="en-US" sz="2101">
              <a:effectLst>
                <a:outerShdw blurRad="38100" dist="38100" dir="2700000" algn="tl">
                  <a:srgbClr val="C0C0C0"/>
                </a:outerShdw>
              </a:effectLst>
            </a:endParaRPr>
          </a:p>
        </p:txBody>
      </p:sp>
      <p:sp>
        <p:nvSpPr>
          <p:cNvPr id="43015" name="Text Box 8"/>
          <p:cNvSpPr txBox="1">
            <a:spLocks noChangeArrowheads="1"/>
          </p:cNvSpPr>
          <p:nvPr/>
        </p:nvSpPr>
        <p:spPr bwMode="auto">
          <a:xfrm>
            <a:off x="3962242" y="2385741"/>
            <a:ext cx="1048685" cy="300082"/>
          </a:xfrm>
          <a:prstGeom prst="rect">
            <a:avLst/>
          </a:prstGeom>
          <a:noFill/>
          <a:ln w="9525">
            <a:noFill/>
            <a:miter lim="800000"/>
            <a:headEnd/>
            <a:tailEnd/>
          </a:ln>
        </p:spPr>
        <p:txBody>
          <a:bodyPr wrap="none">
            <a:spAutoFit/>
          </a:bodyPr>
          <a:lstStyle/>
          <a:p>
            <a:pPr eaLnBrk="1" hangingPunct="1"/>
            <a:r>
              <a:rPr lang="en-US" sz="1350" b="1">
                <a:latin typeface="Tahoma" pitchFamily="34" charset="0"/>
              </a:rPr>
              <a:t>Algorithm</a:t>
            </a:r>
          </a:p>
        </p:txBody>
      </p:sp>
      <p:sp>
        <p:nvSpPr>
          <p:cNvPr id="43016" name="Rectangle 4"/>
          <p:cNvSpPr>
            <a:spLocks noChangeArrowheads="1"/>
          </p:cNvSpPr>
          <p:nvPr/>
        </p:nvSpPr>
        <p:spPr bwMode="auto">
          <a:xfrm>
            <a:off x="964658" y="1885548"/>
            <a:ext cx="2025781" cy="1373149"/>
          </a:xfrm>
          <a:prstGeom prst="rect">
            <a:avLst/>
          </a:prstGeom>
          <a:noFill/>
          <a:ln w="19050">
            <a:solidFill>
              <a:schemeClr val="tx2"/>
            </a:solidFill>
            <a:miter lim="800000"/>
            <a:headEnd/>
            <a:tailEnd/>
          </a:ln>
        </p:spPr>
        <p:txBody>
          <a:bodyPr wrap="none" anchor="ctr"/>
          <a:lstStyle/>
          <a:p>
            <a:pPr eaLnBrk="1" hangingPunct="1"/>
            <a:endParaRPr lang="en-US" sz="1350"/>
          </a:p>
        </p:txBody>
      </p:sp>
      <p:sp>
        <p:nvSpPr>
          <p:cNvPr id="74763" name="Text Box 5"/>
          <p:cNvSpPr txBox="1">
            <a:spLocks noChangeArrowheads="1"/>
          </p:cNvSpPr>
          <p:nvPr/>
        </p:nvSpPr>
        <p:spPr bwMode="auto">
          <a:xfrm>
            <a:off x="1059933" y="1885548"/>
            <a:ext cx="1943606" cy="1200329"/>
          </a:xfrm>
          <a:prstGeom prst="rect">
            <a:avLst/>
          </a:prstGeom>
          <a:noFill/>
          <a:ln w="9525">
            <a:noFill/>
            <a:miter lim="800000"/>
            <a:headEnd/>
            <a:tailEnd/>
          </a:ln>
        </p:spPr>
        <p:txBody>
          <a:bodyPr>
            <a:spAutoFit/>
          </a:bodyPr>
          <a:lstStyle/>
          <a:p>
            <a:pPr eaLnBrk="1" hangingPunct="1"/>
            <a:r>
              <a:rPr lang="en-US"/>
              <a:t>Input instance, adhering to the specification</a:t>
            </a:r>
          </a:p>
          <a:p>
            <a:pPr eaLnBrk="1" hangingPunct="1"/>
            <a:endParaRPr lang="en-US">
              <a:latin typeface="Tahoma" pitchFamily="34" charset="0"/>
            </a:endParaRPr>
          </a:p>
        </p:txBody>
      </p:sp>
      <p:sp>
        <p:nvSpPr>
          <p:cNvPr id="43018" name="AutoShape 6"/>
          <p:cNvSpPr>
            <a:spLocks noChangeArrowheads="1"/>
          </p:cNvSpPr>
          <p:nvPr/>
        </p:nvSpPr>
        <p:spPr bwMode="auto">
          <a:xfrm>
            <a:off x="3114296" y="2330958"/>
            <a:ext cx="497811" cy="3465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sz="1350"/>
          </a:p>
        </p:txBody>
      </p:sp>
      <p:sp>
        <p:nvSpPr>
          <p:cNvPr id="43019" name="Oval 7"/>
          <p:cNvSpPr>
            <a:spLocks noChangeArrowheads="1"/>
          </p:cNvSpPr>
          <p:nvPr/>
        </p:nvSpPr>
        <p:spPr bwMode="auto">
          <a:xfrm>
            <a:off x="3819330" y="2138026"/>
            <a:ext cx="1588707" cy="766962"/>
          </a:xfrm>
          <a:prstGeom prst="ellipse">
            <a:avLst/>
          </a:prstGeom>
          <a:noFill/>
          <a:ln w="19050">
            <a:solidFill>
              <a:srgbClr val="080808"/>
            </a:solidFill>
            <a:miter lim="800000"/>
            <a:headEnd/>
            <a:tailEnd/>
          </a:ln>
        </p:spPr>
        <p:txBody>
          <a:bodyPr wrap="none" anchor="ctr"/>
          <a:lstStyle/>
          <a:p>
            <a:pPr eaLnBrk="1" hangingPunct="1"/>
            <a:endParaRPr lang="en-US" sz="1350"/>
          </a:p>
        </p:txBody>
      </p:sp>
      <p:sp>
        <p:nvSpPr>
          <p:cNvPr id="43020" name="AutoShape 9"/>
          <p:cNvSpPr>
            <a:spLocks noChangeArrowheads="1"/>
          </p:cNvSpPr>
          <p:nvPr/>
        </p:nvSpPr>
        <p:spPr bwMode="auto">
          <a:xfrm>
            <a:off x="5602159" y="2305948"/>
            <a:ext cx="496620" cy="3465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sz="1350"/>
          </a:p>
        </p:txBody>
      </p:sp>
      <p:sp>
        <p:nvSpPr>
          <p:cNvPr id="43021" name="Rectangle 10"/>
          <p:cNvSpPr>
            <a:spLocks noChangeArrowheads="1"/>
          </p:cNvSpPr>
          <p:nvPr/>
        </p:nvSpPr>
        <p:spPr bwMode="auto">
          <a:xfrm>
            <a:off x="6344113" y="1885549"/>
            <a:ext cx="2025780" cy="1399349"/>
          </a:xfrm>
          <a:prstGeom prst="rect">
            <a:avLst/>
          </a:prstGeom>
          <a:noFill/>
          <a:ln w="19050">
            <a:solidFill>
              <a:schemeClr val="tx2"/>
            </a:solidFill>
            <a:miter lim="800000"/>
            <a:headEnd/>
            <a:tailEnd/>
          </a:ln>
        </p:spPr>
        <p:txBody>
          <a:bodyPr wrap="none" anchor="ctr"/>
          <a:lstStyle/>
          <a:p>
            <a:pPr eaLnBrk="1" hangingPunct="1"/>
            <a:endParaRPr lang="en-US" sz="1350"/>
          </a:p>
        </p:txBody>
      </p:sp>
      <p:sp>
        <p:nvSpPr>
          <p:cNvPr id="74768" name="Text Box 11"/>
          <p:cNvSpPr txBox="1">
            <a:spLocks noChangeArrowheads="1"/>
          </p:cNvSpPr>
          <p:nvPr/>
        </p:nvSpPr>
        <p:spPr bwMode="auto">
          <a:xfrm>
            <a:off x="6439387" y="1965341"/>
            <a:ext cx="1942415" cy="923330"/>
          </a:xfrm>
          <a:prstGeom prst="rect">
            <a:avLst/>
          </a:prstGeom>
          <a:noFill/>
          <a:ln w="9525">
            <a:noFill/>
            <a:miter lim="800000"/>
            <a:headEnd/>
            <a:tailEnd/>
          </a:ln>
        </p:spPr>
        <p:txBody>
          <a:bodyPr>
            <a:spAutoFit/>
          </a:bodyPr>
          <a:lstStyle/>
          <a:p>
            <a:pPr eaLnBrk="1" hangingPunct="1"/>
            <a:r>
              <a:rPr lang="en-US"/>
              <a:t>Output related to the input as required</a:t>
            </a:r>
          </a:p>
        </p:txBody>
      </p:sp>
      <p:sp>
        <p:nvSpPr>
          <p:cNvPr id="2" name="Rectangle 3"/>
          <p:cNvSpPr>
            <a:spLocks noChangeArrowheads="1"/>
          </p:cNvSpPr>
          <p:nvPr/>
        </p:nvSpPr>
        <p:spPr bwMode="auto">
          <a:xfrm>
            <a:off x="152441" y="3538566"/>
            <a:ext cx="8983224" cy="2187748"/>
          </a:xfrm>
          <a:prstGeom prst="rect">
            <a:avLst/>
          </a:prstGeom>
          <a:noFill/>
          <a:ln w="9525">
            <a:noFill/>
            <a:miter lim="800000"/>
            <a:headEnd/>
            <a:tailEnd/>
          </a:ln>
        </p:spPr>
        <p:txBody>
          <a:bodyPr/>
          <a:lstStyle/>
          <a:p>
            <a:pPr marL="257244" indent="-257244">
              <a:spcBef>
                <a:spcPct val="20000"/>
              </a:spcBef>
              <a:buFontTx/>
              <a:buChar char="•"/>
              <a:defRPr/>
            </a:pPr>
            <a:r>
              <a:rPr lang="en-US" sz="2401">
                <a:effectLst>
                  <a:outerShdw blurRad="38100" dist="38100" dir="2700000" algn="tl">
                    <a:srgbClr val="C0C0C0"/>
                  </a:outerShdw>
                </a:effectLst>
              </a:rPr>
              <a:t>Algorithm describes actions on the input instance</a:t>
            </a:r>
            <a:r>
              <a:rPr lang="da-DK" sz="2401">
                <a:effectLst>
                  <a:outerShdw blurRad="38100" dist="38100" dir="2700000" algn="tl">
                    <a:srgbClr val="C0C0C0"/>
                  </a:outerShdw>
                </a:effectLst>
              </a:rPr>
              <a:t>.</a:t>
            </a:r>
            <a:endParaRPr lang="en-US" sz="2401">
              <a:effectLst>
                <a:outerShdw blurRad="38100" dist="38100" dir="2700000" algn="tl">
                  <a:srgbClr val="C0C0C0"/>
                </a:outerShdw>
              </a:effectLst>
            </a:endParaRPr>
          </a:p>
          <a:p>
            <a:pPr marL="257244" indent="-257244">
              <a:spcBef>
                <a:spcPct val="20000"/>
              </a:spcBef>
              <a:buFontTx/>
              <a:buChar char="•"/>
              <a:defRPr/>
            </a:pPr>
            <a:r>
              <a:rPr lang="en-US" sz="2401">
                <a:effectLst>
                  <a:outerShdw blurRad="38100" dist="38100" dir="2700000" algn="tl">
                    <a:srgbClr val="C0C0C0"/>
                  </a:outerShdw>
                </a:effectLst>
              </a:rPr>
              <a:t>There may be many correct algorithms for the same algorithmic problem</a:t>
            </a:r>
            <a:r>
              <a:rPr lang="da-DK" sz="2401">
                <a:effectLst>
                  <a:outerShdw blurRad="38100" dist="38100" dir="2700000" algn="tl">
                    <a:srgbClr val="C0C0C0"/>
                  </a:outerShdw>
                </a:effectLst>
              </a:rPr>
              <a:t>.</a:t>
            </a:r>
            <a:endParaRPr lang="en-US" sz="2401">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38</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49155" grpId="0" build="p"/>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39</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1" y="1735490"/>
            <a:ext cx="9140428" cy="4001542"/>
          </a:xfrm>
        </p:spPr>
        <p:txBody>
          <a:bodyPr/>
          <a:lstStyle/>
          <a:p>
            <a:pPr algn="just" eaLnBrk="1" hangingPunct="1">
              <a:lnSpc>
                <a:spcPct val="130000"/>
              </a:lnSpc>
              <a:defRPr/>
            </a:pPr>
            <a:r>
              <a:rPr lang="en-US" sz="2401" dirty="0"/>
              <a:t>An </a:t>
            </a:r>
            <a:r>
              <a:rPr lang="en-US" sz="2401" b="1" dirty="0">
                <a:solidFill>
                  <a:srgbClr val="080808"/>
                </a:solidFill>
              </a:rPr>
              <a:t>algorithm</a:t>
            </a:r>
            <a:r>
              <a:rPr lang="en-US" sz="2401" dirty="0"/>
              <a:t> is a sequence of </a:t>
            </a:r>
            <a:r>
              <a:rPr lang="en-US" sz="2401" b="1" i="1" dirty="0">
                <a:solidFill>
                  <a:srgbClr val="080808"/>
                </a:solidFill>
              </a:rPr>
              <a:t>unambiguous</a:t>
            </a:r>
            <a:r>
              <a:rPr lang="en-US" sz="2401" dirty="0"/>
              <a:t> instructions for solving a problem, i.e., for obtaining a </a:t>
            </a:r>
            <a:r>
              <a:rPr lang="en-US" sz="2401" b="1" i="1" dirty="0">
                <a:solidFill>
                  <a:srgbClr val="080808"/>
                </a:solidFill>
              </a:rPr>
              <a:t>required output</a:t>
            </a:r>
            <a:r>
              <a:rPr lang="en-US" sz="2401" dirty="0"/>
              <a:t> for any </a:t>
            </a:r>
            <a:r>
              <a:rPr lang="en-US" sz="2401" b="1" i="1" dirty="0">
                <a:solidFill>
                  <a:srgbClr val="080808"/>
                </a:solidFill>
              </a:rPr>
              <a:t>legitimate input</a:t>
            </a:r>
            <a:r>
              <a:rPr lang="en-US" sz="2401" dirty="0"/>
              <a:t> in a </a:t>
            </a:r>
            <a:r>
              <a:rPr lang="en-US" sz="2401" b="1" i="1" dirty="0"/>
              <a:t>finite amount of time</a:t>
            </a:r>
            <a:r>
              <a:rPr lang="en-US" sz="2401" dirty="0"/>
              <a:t>. </a:t>
            </a:r>
          </a:p>
          <a:p>
            <a:pPr algn="just" eaLnBrk="1" hangingPunct="1">
              <a:lnSpc>
                <a:spcPct val="130000"/>
              </a:lnSpc>
              <a:defRPr/>
            </a:pPr>
            <a:r>
              <a:rPr lang="en-US" sz="2401" dirty="0"/>
              <a:t>Properties:</a:t>
            </a:r>
          </a:p>
          <a:p>
            <a:pPr lvl="1" algn="just" eaLnBrk="1" hangingPunct="1">
              <a:lnSpc>
                <a:spcPct val="130000"/>
              </a:lnSpc>
              <a:defRPr/>
            </a:pPr>
            <a:r>
              <a:rPr lang="en-US" sz="2101" dirty="0"/>
              <a:t>Precision</a:t>
            </a:r>
          </a:p>
          <a:p>
            <a:pPr lvl="1" algn="just" eaLnBrk="1" hangingPunct="1">
              <a:lnSpc>
                <a:spcPct val="130000"/>
              </a:lnSpc>
              <a:defRPr/>
            </a:pPr>
            <a:r>
              <a:rPr lang="en-US" sz="2101" dirty="0"/>
              <a:t>Determinism</a:t>
            </a:r>
          </a:p>
          <a:p>
            <a:pPr lvl="1" algn="just" eaLnBrk="1" hangingPunct="1">
              <a:lnSpc>
                <a:spcPct val="130000"/>
              </a:lnSpc>
              <a:defRPr/>
            </a:pPr>
            <a:r>
              <a:rPr lang="en-US" sz="2101"/>
              <a:t>Finiteness</a:t>
            </a:r>
            <a:endParaRPr lang="da-DK" sz="2101"/>
          </a:p>
        </p:txBody>
      </p:sp>
      <p:sp>
        <p:nvSpPr>
          <p:cNvPr id="53252" name="Rectangle 4"/>
          <p:cNvSpPr>
            <a:spLocks noGrp="1" noChangeArrowheads="1"/>
          </p:cNvSpPr>
          <p:nvPr>
            <p:ph type="body" sz="half" idx="2"/>
          </p:nvPr>
        </p:nvSpPr>
        <p:spPr>
          <a:xfrm>
            <a:off x="4514836" y="3714824"/>
            <a:ext cx="4319521" cy="1543452"/>
          </a:xfrm>
        </p:spPr>
        <p:txBody>
          <a:bodyPr/>
          <a:lstStyle/>
          <a:p>
            <a:pPr lvl="1" eaLnBrk="1" hangingPunct="1">
              <a:lnSpc>
                <a:spcPct val="130000"/>
              </a:lnSpc>
              <a:defRPr/>
            </a:pPr>
            <a:r>
              <a:rPr lang="da-DK" sz="2101" dirty="0"/>
              <a:t>Efficiency</a:t>
            </a:r>
            <a:endParaRPr lang="en-US" sz="2101" dirty="0"/>
          </a:p>
          <a:p>
            <a:pPr lvl="1" eaLnBrk="1" hangingPunct="1">
              <a:lnSpc>
                <a:spcPct val="130000"/>
              </a:lnSpc>
              <a:defRPr/>
            </a:pPr>
            <a:r>
              <a:rPr lang="en-US" sz="2101" dirty="0"/>
              <a:t>Correctness</a:t>
            </a:r>
          </a:p>
          <a:p>
            <a:pPr lvl="1" eaLnBrk="1" hangingPunct="1">
              <a:lnSpc>
                <a:spcPct val="130000"/>
              </a:lnSpc>
              <a:defRPr/>
            </a:pPr>
            <a:r>
              <a:rPr lang="en-US" sz="2101"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CS,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7814538" cy="3933384"/>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Ø"/>
            </a:pPr>
            <a:r>
              <a:rPr lang="en-US" altLang="ja-JP" sz="2400" dirty="0"/>
              <a:t>Enrich the computer education curriculum to suit the needs of the industry-   wide standards for both domestic and international markets</a:t>
            </a:r>
          </a:p>
          <a:p>
            <a:pPr marL="342900" indent="-342900" algn="just">
              <a:lnSpc>
                <a:spcPct val="80000"/>
              </a:lnSpc>
              <a:buFont typeface="Wingdings" pitchFamily="2" charset="2"/>
              <a:buChar char="Ø"/>
            </a:pPr>
            <a:r>
              <a:rPr lang="en-US" altLang="ja-JP" sz="2400" dirty="0"/>
              <a:t>Equip the faculty and staff with professional, modern technological and research skills</a:t>
            </a:r>
          </a:p>
          <a:p>
            <a:pPr marL="342900" indent="-342900" algn="just">
              <a:lnSpc>
                <a:spcPct val="80000"/>
              </a:lnSpc>
              <a:buFont typeface="Wingdings" pitchFamily="2" charset="2"/>
              <a:buChar char="Ø"/>
            </a:pPr>
            <a:r>
              <a:rPr lang="en-US" altLang="ja-JP" sz="2400" dirty="0"/>
              <a:t>Upgrade continuously computer hardware's, facilities and instructional materials to cope with the challenges of the information technology age</a:t>
            </a:r>
          </a:p>
          <a:p>
            <a:pPr marL="342900" indent="-342900" algn="just">
              <a:lnSpc>
                <a:spcPct val="80000"/>
              </a:lnSpc>
              <a:buFont typeface="Wingdings" pitchFamily="2" charset="2"/>
              <a:buChar char="Ø"/>
            </a:pPr>
            <a:r>
              <a:rPr lang="en-US" altLang="ja-JP" sz="2400" dirty="0"/>
              <a:t>Initiate and conduct relevant research, software development and outreach services.</a:t>
            </a:r>
          </a:p>
          <a:p>
            <a:pPr marL="342900" indent="-342900" algn="just">
              <a:lnSpc>
                <a:spcPct val="80000"/>
              </a:lnSpc>
              <a:buFont typeface="Wingdings" pitchFamily="2" charset="2"/>
              <a:buChar char="Ø"/>
            </a:pPr>
            <a:r>
              <a:rPr lang="en-US" altLang="ja-JP" sz="2400" dirty="0"/>
              <a:t>Establish linkage with industry and other IT-based organizations/institutions for sharing of resources and expertise, and better job opportunities for students</a:t>
            </a:r>
            <a:endParaRPr lang="en-US" sz="2100" dirty="0"/>
          </a:p>
        </p:txBody>
      </p:sp>
    </p:spTree>
    <p:extLst>
      <p:ext uri="{BB962C8B-B14F-4D97-AF65-F5344CB8AC3E}">
        <p14:creationId xmlns:p14="http://schemas.microsoft.com/office/powerpoint/2010/main" val="1821201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40</a:t>
            </a:fld>
            <a:endParaRPr lang="en-US"/>
          </a:p>
        </p:txBody>
      </p:sp>
      <p:sp>
        <p:nvSpPr>
          <p:cNvPr id="2" name="Rectangle 2"/>
          <p:cNvSpPr>
            <a:spLocks noGrp="1" noChangeArrowheads="1"/>
          </p:cNvSpPr>
          <p:nvPr>
            <p:ph type="title"/>
          </p:nvPr>
        </p:nvSpPr>
        <p:spPr>
          <a:xfrm>
            <a:off x="28583" y="870871"/>
            <a:ext cx="9115418" cy="786017"/>
          </a:xfrm>
        </p:spPr>
        <p:txBody>
          <a:bodyPr/>
          <a:lstStyle/>
          <a:p>
            <a:pPr eaLnBrk="1" hangingPunct="1">
              <a:defRPr/>
            </a:pPr>
            <a:r>
              <a:rPr lang="en-US"/>
              <a:t>Overall Picture</a:t>
            </a:r>
          </a:p>
        </p:txBody>
      </p:sp>
      <p:sp>
        <p:nvSpPr>
          <p:cNvPr id="3" name="Rectangle 3"/>
          <p:cNvSpPr>
            <a:spLocks noGrp="1" noChangeArrowheads="1"/>
          </p:cNvSpPr>
          <p:nvPr>
            <p:ph type="body" sz="half" idx="1"/>
          </p:nvPr>
        </p:nvSpPr>
        <p:spPr>
          <a:xfrm>
            <a:off x="76221" y="1771218"/>
            <a:ext cx="5029319" cy="3601388"/>
          </a:xfrm>
        </p:spPr>
        <p:txBody>
          <a:bodyPr>
            <a:normAutofit fontScale="92500" lnSpcReduction="20000"/>
          </a:bodyPr>
          <a:lstStyle/>
          <a:p>
            <a:pPr eaLnBrk="1" hangingPunct="1">
              <a:lnSpc>
                <a:spcPct val="130000"/>
              </a:lnSpc>
              <a:buFontTx/>
              <a:buNone/>
              <a:defRPr/>
            </a:pPr>
            <a:r>
              <a:rPr lang="en-GB" sz="1575"/>
              <a:t>Using a computer to help solve</a:t>
            </a:r>
          </a:p>
          <a:p>
            <a:pPr eaLnBrk="1" hangingPunct="1">
              <a:lnSpc>
                <a:spcPct val="130000"/>
              </a:lnSpc>
              <a:buFontTx/>
              <a:buNone/>
              <a:defRPr/>
            </a:pPr>
            <a:r>
              <a:rPr lang="en-GB" sz="1575"/>
              <a:t>problems.</a:t>
            </a:r>
          </a:p>
          <a:p>
            <a:pPr eaLnBrk="1" hangingPunct="1">
              <a:lnSpc>
                <a:spcPct val="130000"/>
              </a:lnSpc>
              <a:defRPr/>
            </a:pPr>
            <a:r>
              <a:rPr lang="en-GB" sz="1575"/>
              <a:t>Precisely specify the problem.</a:t>
            </a:r>
          </a:p>
          <a:p>
            <a:pPr eaLnBrk="1" hangingPunct="1">
              <a:lnSpc>
                <a:spcPct val="130000"/>
              </a:lnSpc>
              <a:defRPr/>
            </a:pPr>
            <a:r>
              <a:rPr lang="en-GB" sz="1575"/>
              <a:t>Designing programs</a:t>
            </a:r>
          </a:p>
          <a:p>
            <a:pPr lvl="1" eaLnBrk="1" hangingPunct="1">
              <a:lnSpc>
                <a:spcPct val="130000"/>
              </a:lnSpc>
              <a:buClr>
                <a:schemeClr val="hlink"/>
              </a:buClr>
              <a:buSzPct val="55000"/>
              <a:defRPr/>
            </a:pPr>
            <a:r>
              <a:rPr lang="en-GB" sz="1575"/>
              <a:t>Architecture </a:t>
            </a:r>
            <a:r>
              <a:rPr lang="en-GB" sz="1575">
                <a:sym typeface="Wingdings" pitchFamily="2" charset="2"/>
              </a:rPr>
              <a:t> </a:t>
            </a:r>
            <a:r>
              <a:rPr lang="en-GB" sz="1575" b="1">
                <a:latin typeface="Courier New" pitchFamily="49" charset="0"/>
                <a:cs typeface="Courier New" pitchFamily="49" charset="0"/>
                <a:sym typeface="Wingdings" pitchFamily="2" charset="2"/>
              </a:rPr>
              <a:t>data structure</a:t>
            </a:r>
            <a:endParaRPr lang="en-GB" sz="1575" b="1">
              <a:latin typeface="Courier New" pitchFamily="49" charset="0"/>
              <a:cs typeface="Courier New" pitchFamily="49" charset="0"/>
            </a:endParaRPr>
          </a:p>
          <a:p>
            <a:pPr lvl="1" eaLnBrk="1" hangingPunct="1">
              <a:lnSpc>
                <a:spcPct val="130000"/>
              </a:lnSpc>
              <a:buClr>
                <a:schemeClr val="hlink"/>
              </a:buClr>
              <a:buSzPct val="55000"/>
              <a:defRPr/>
            </a:pPr>
            <a:r>
              <a:rPr lang="en-GB" sz="1575"/>
              <a:t>Technique </a:t>
            </a:r>
            <a:r>
              <a:rPr lang="en-GB" sz="1575">
                <a:sym typeface="Wingdings" pitchFamily="2" charset="2"/>
              </a:rPr>
              <a:t> </a:t>
            </a:r>
            <a:r>
              <a:rPr lang="en-GB" sz="1575" b="1">
                <a:latin typeface="Courier New" pitchFamily="49" charset="0"/>
                <a:cs typeface="Courier New" pitchFamily="49" charset="0"/>
              </a:rPr>
              <a:t>algorithms</a:t>
            </a:r>
          </a:p>
          <a:p>
            <a:pPr eaLnBrk="1" hangingPunct="1">
              <a:lnSpc>
                <a:spcPct val="130000"/>
              </a:lnSpc>
              <a:defRPr/>
            </a:pPr>
            <a:r>
              <a:rPr lang="en-GB" sz="1575"/>
              <a:t>Writing programs</a:t>
            </a:r>
          </a:p>
          <a:p>
            <a:pPr eaLnBrk="1" hangingPunct="1">
              <a:lnSpc>
                <a:spcPct val="130000"/>
              </a:lnSpc>
              <a:defRPr/>
            </a:pPr>
            <a:r>
              <a:rPr lang="en-GB" sz="1575"/>
              <a:t>Verifying (testing) programs</a:t>
            </a:r>
            <a:endParaRPr lang="en-US" sz="1575"/>
          </a:p>
        </p:txBody>
      </p:sp>
      <p:sp>
        <p:nvSpPr>
          <p:cNvPr id="4" name="Text Box 4"/>
          <p:cNvSpPr txBox="1">
            <a:spLocks noChangeArrowheads="1"/>
          </p:cNvSpPr>
          <p:nvPr/>
        </p:nvSpPr>
        <p:spPr bwMode="auto">
          <a:xfrm>
            <a:off x="5016220" y="1805756"/>
            <a:ext cx="4051561" cy="32316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1500" b="1">
                <a:solidFill>
                  <a:srgbClr val="080808"/>
                </a:solidFill>
                <a:effectLst>
                  <a:outerShdw blurRad="38100" dist="38100" dir="2700000" algn="tl">
                    <a:srgbClr val="C0C0C0"/>
                  </a:outerShdw>
                </a:effectLst>
              </a:rPr>
              <a:t>Data Structure and Algorithm Design Goals</a:t>
            </a:r>
            <a:endParaRPr lang="en-GB" sz="15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5379455" y="3429000"/>
            <a:ext cx="3459666" cy="32316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1500" b="1">
                <a:solidFill>
                  <a:srgbClr val="080808"/>
                </a:solidFill>
                <a:effectLst>
                  <a:outerShdw blurRad="38100" dist="38100" dir="2700000" algn="tl">
                    <a:srgbClr val="C0C0C0"/>
                  </a:outerShdw>
                </a:effectLst>
              </a:rPr>
              <a:t>Implementation Goals</a:t>
            </a:r>
            <a:endParaRPr lang="en-GB" sz="15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5242497" y="2251165"/>
            <a:ext cx="2038881" cy="1042068"/>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509"/>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b="1">
                  <a:solidFill>
                    <a:srgbClr val="080808"/>
                  </a:solidFill>
                  <a:effectLst>
                    <a:outerShdw blurRad="38100" dist="38100" dir="2700000" algn="tl">
                      <a:srgbClr val="C0C0C0"/>
                    </a:outerShdw>
                  </a:effectLst>
                </a:rPr>
                <a:t>Correctness</a:t>
              </a:r>
              <a:endParaRPr lang="en-GB"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7359980" y="2285703"/>
            <a:ext cx="1698274" cy="1045641"/>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509"/>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b="1">
                  <a:solidFill>
                    <a:srgbClr val="080808"/>
                  </a:solidFill>
                  <a:effectLst>
                    <a:outerShdw blurRad="38100" dist="38100" dir="2700000" algn="tl">
                      <a:srgbClr val="C0C0C0"/>
                    </a:outerShdw>
                  </a:effectLst>
                </a:rPr>
                <a:t>Efficiency</a:t>
              </a:r>
              <a:endParaRPr lang="en-GB"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6401277" y="4764039"/>
            <a:ext cx="1951942" cy="951557"/>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4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b="1">
                  <a:solidFill>
                    <a:srgbClr val="080808"/>
                  </a:solidFill>
                  <a:effectLst>
                    <a:outerShdw blurRad="38100" dist="38100" dir="2700000" algn="tl">
                      <a:srgbClr val="C0C0C0"/>
                    </a:outerShdw>
                  </a:effectLst>
                </a:rPr>
                <a:t>Robustness</a:t>
              </a:r>
              <a:endParaRPr lang="en-GB"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5334200" y="3657660"/>
            <a:ext cx="1997198" cy="1108761"/>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40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b="1">
                  <a:solidFill>
                    <a:srgbClr val="080808"/>
                  </a:solidFill>
                  <a:effectLst>
                    <a:outerShdw blurRad="38100" dist="38100" dir="2700000" algn="tl">
                      <a:srgbClr val="C0C0C0"/>
                    </a:outerShdw>
                  </a:effectLst>
                </a:rPr>
                <a:t>Adaptability</a:t>
              </a:r>
              <a:endParaRPr lang="en-GB"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7283760" y="3669569"/>
            <a:ext cx="1865004" cy="1014677"/>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41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b="1">
                  <a:solidFill>
                    <a:srgbClr val="080808"/>
                  </a:solidFill>
                  <a:effectLst>
                    <a:outerShdw blurRad="38100" dist="38100" dir="2700000" algn="tl">
                      <a:srgbClr val="C0C0C0"/>
                    </a:outerShdw>
                  </a:effectLst>
                </a:rPr>
                <a:t>Reusability</a:t>
              </a:r>
              <a:endParaRPr lang="en-GB"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5105540" y="1656889"/>
            <a:ext cx="3889594" cy="4001542"/>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sz="1350"/>
          </a:p>
        </p:txBody>
      </p:sp>
      <p:sp>
        <p:nvSpPr>
          <p:cNvPr id="24" name="Footer Placeholder 6">
            <a:extLst>
              <a:ext uri="{FF2B5EF4-FFF2-40B4-BE49-F238E27FC236}">
                <a16:creationId xmlns:a16="http://schemas.microsoft.com/office/drawing/2014/main" id="{6B7A96D8-4975-47D8-9D2C-CDE0F09701B3}"/>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41</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normAutofit lnSpcReduction="10000"/>
          </a:bodyPr>
          <a:lstStyle/>
          <a:p>
            <a:pPr eaLnBrk="1" hangingPunct="1">
              <a:lnSpc>
                <a:spcPct val="120000"/>
              </a:lnSpc>
              <a:defRPr/>
            </a:pPr>
            <a:r>
              <a:rPr lang="en-US" sz="2101" b="1" i="1">
                <a:solidFill>
                  <a:srgbClr val="080808"/>
                </a:solidFill>
              </a:rPr>
              <a:t>Precisely define</a:t>
            </a:r>
            <a:r>
              <a:rPr lang="en-US" sz="2101"/>
              <a:t> the problem. </a:t>
            </a:r>
          </a:p>
          <a:p>
            <a:pPr lvl="1" eaLnBrk="1" hangingPunct="1">
              <a:lnSpc>
                <a:spcPct val="120000"/>
              </a:lnSpc>
              <a:defRPr/>
            </a:pPr>
            <a:r>
              <a:rPr lang="en-US" sz="1800"/>
              <a:t>Precisely specify the input and output. </a:t>
            </a:r>
          </a:p>
          <a:p>
            <a:pPr lvl="1" eaLnBrk="1" hangingPunct="1">
              <a:lnSpc>
                <a:spcPct val="120000"/>
              </a:lnSpc>
              <a:defRPr/>
            </a:pPr>
            <a:r>
              <a:rPr lang="en-US" sz="1800"/>
              <a:t>Consider all cases. </a:t>
            </a:r>
          </a:p>
          <a:p>
            <a:pPr eaLnBrk="1" hangingPunct="1">
              <a:lnSpc>
                <a:spcPct val="120000"/>
              </a:lnSpc>
              <a:defRPr/>
            </a:pPr>
            <a:r>
              <a:rPr lang="en-US" sz="2101"/>
              <a:t>Come up with a </a:t>
            </a:r>
            <a:r>
              <a:rPr lang="en-US" sz="2101" b="1" i="1">
                <a:solidFill>
                  <a:srgbClr val="080808"/>
                </a:solidFill>
              </a:rPr>
              <a:t>simple plan</a:t>
            </a:r>
            <a:r>
              <a:rPr lang="en-US" sz="2101"/>
              <a:t> to solve the problem at hand.</a:t>
            </a:r>
          </a:p>
          <a:p>
            <a:pPr lvl="1" eaLnBrk="1" hangingPunct="1">
              <a:lnSpc>
                <a:spcPct val="120000"/>
              </a:lnSpc>
              <a:defRPr/>
            </a:pPr>
            <a:r>
              <a:rPr lang="en-US" sz="1800"/>
              <a:t>The plan is language independent.</a:t>
            </a:r>
          </a:p>
          <a:p>
            <a:pPr lvl="1" eaLnBrk="1" hangingPunct="1">
              <a:lnSpc>
                <a:spcPct val="120000"/>
              </a:lnSpc>
              <a:defRPr/>
            </a:pPr>
            <a:r>
              <a:rPr lang="en-US" sz="1800"/>
              <a:t>The precise problem specification influences the plan.</a:t>
            </a:r>
          </a:p>
          <a:p>
            <a:pPr eaLnBrk="1" hangingPunct="1">
              <a:lnSpc>
                <a:spcPct val="120000"/>
              </a:lnSpc>
              <a:defRPr/>
            </a:pPr>
            <a:r>
              <a:rPr lang="en-US" sz="2101"/>
              <a:t>Turn the plan into an implementation</a:t>
            </a:r>
          </a:p>
          <a:p>
            <a:pPr lvl="1" eaLnBrk="1" hangingPunct="1">
              <a:lnSpc>
                <a:spcPct val="120000"/>
              </a:lnSpc>
              <a:defRPr/>
            </a:pPr>
            <a:r>
              <a:rPr lang="en-US" sz="1800"/>
              <a:t>The problem representation (data structure) influences the implementation.</a:t>
            </a:r>
          </a:p>
        </p:txBody>
      </p:sp>
      <p:sp>
        <p:nvSpPr>
          <p:cNvPr id="6" name="Footer Placeholder 6">
            <a:extLst>
              <a:ext uri="{FF2B5EF4-FFF2-40B4-BE49-F238E27FC236}">
                <a16:creationId xmlns:a16="http://schemas.microsoft.com/office/drawing/2014/main" id="{A61120EE-F6C8-4975-946D-DA4154BF0216}"/>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42</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3601" b="1" i="1">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3123824" y="5783479"/>
            <a:ext cx="2896354" cy="357281"/>
          </a:xfrm>
          <a:noFill/>
        </p:spPr>
        <p:txBody>
          <a:bodyPr/>
          <a:lstStyle/>
          <a:p>
            <a:r>
              <a:rPr lang="en-US" dirty="0"/>
              <a:t>AIUB::CSC2211::Algorithm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FINAL THOUGHTS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2985433"/>
          </a:xfrm>
          <a:prstGeom prst="rect">
            <a:avLst/>
          </a:prstGeom>
          <a:noFill/>
        </p:spPr>
        <p:txBody>
          <a:bodyPr wrap="square" rtlCol="0">
            <a:spAutoFit/>
          </a:bodyPr>
          <a:lstStyle/>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endParaRPr lang="en-US" b="1" dirty="0">
              <a:solidFill>
                <a:srgbClr val="FF0000"/>
              </a:solidFill>
            </a:endParaRPr>
          </a:p>
          <a:p>
            <a:pPr algn="ctr">
              <a:buNone/>
            </a:pPr>
            <a:r>
              <a:rPr lang="en-US" sz="4000" b="1" dirty="0">
                <a:solidFill>
                  <a:srgbClr val="FF0000"/>
                </a:solidFill>
              </a:rPr>
              <a:t>Don’t Run For Grades</a:t>
            </a:r>
          </a:p>
          <a:p>
            <a:pPr algn="ctr">
              <a:buNone/>
            </a:pPr>
            <a:r>
              <a:rPr lang="en-US" sz="4000" b="1" dirty="0"/>
              <a:t>Run For Knowledge</a:t>
            </a:r>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Rules of Class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4178901"/>
          </a:xfrm>
          <a:prstGeom prst="rect">
            <a:avLst/>
          </a:prstGeom>
          <a:noFill/>
        </p:spPr>
        <p:txBody>
          <a:bodyPr wrap="square" rtlCol="0">
            <a:spAutoFit/>
          </a:bodyPr>
          <a:lstStyle/>
          <a:p>
            <a:pPr marL="342900" indent="-342900" algn="just">
              <a:buFont typeface="Wingdings" pitchFamily="2" charset="2"/>
              <a:buChar char="v"/>
            </a:pPr>
            <a:r>
              <a:rPr lang="en-US" sz="2400" dirty="0"/>
              <a:t>Please keep silence during lecture time. </a:t>
            </a:r>
          </a:p>
          <a:p>
            <a:pPr marL="342900" indent="-342900" algn="just">
              <a:buFont typeface="Wingdings" pitchFamily="2" charset="2"/>
              <a:buChar char="v"/>
            </a:pPr>
            <a:r>
              <a:rPr lang="en-US" sz="2400" dirty="0"/>
              <a:t>No attendance after 15 minutes of starting of Lecture class and 20 minutes in Lab Class.</a:t>
            </a:r>
          </a:p>
          <a:p>
            <a:pPr marL="342900" indent="-342900" algn="just">
              <a:buFont typeface="Wingdings" pitchFamily="2" charset="2"/>
              <a:buChar char="v"/>
            </a:pPr>
            <a:r>
              <a:rPr lang="en-US" sz="2400" dirty="0"/>
              <a:t>There will be session for questioning after completing each topic and subtopic.</a:t>
            </a:r>
          </a:p>
          <a:p>
            <a:pPr marL="342900" indent="-342900" algn="just">
              <a:buFont typeface="Wingdings" pitchFamily="2" charset="2"/>
              <a:buChar char="v"/>
            </a:pPr>
            <a:r>
              <a:rPr lang="en-US" sz="2400" dirty="0"/>
              <a:t>Please ask your </a:t>
            </a:r>
            <a:r>
              <a:rPr lang="en-US" sz="2400" b="1" dirty="0"/>
              <a:t>personal question </a:t>
            </a:r>
            <a:r>
              <a:rPr lang="en-US" sz="2400" dirty="0"/>
              <a:t>in break /after finishing lecture/ consulting hours.</a:t>
            </a:r>
          </a:p>
          <a:p>
            <a:pPr marL="342900" indent="-342900" algn="just">
              <a:buFont typeface="Wingdings" pitchFamily="2" charset="2"/>
              <a:buChar char="v"/>
            </a:pPr>
            <a:r>
              <a:rPr lang="en-US" sz="2400" dirty="0"/>
              <a:t>If some of you already know the materials I am discussing, give chance other students to understand the matter.</a:t>
            </a:r>
          </a:p>
          <a:p>
            <a:pPr marL="342900" indent="-342900" algn="just">
              <a:buFont typeface="Wingdings" pitchFamily="2" charset="2"/>
              <a:buChar char="v"/>
            </a:pPr>
            <a:r>
              <a:rPr lang="en-US" sz="2400" dirty="0"/>
              <a:t>No Exam policy for attendance(class and lab) less than 75%.</a:t>
            </a:r>
          </a:p>
          <a:p>
            <a:pPr marL="342900" indent="-342900" algn="just">
              <a:lnSpc>
                <a:spcPct val="80000"/>
              </a:lnSpc>
              <a:spcBef>
                <a:spcPts val="1000"/>
              </a:spcBef>
              <a:buFont typeface="Wingdings" pitchFamily="2" charset="2"/>
              <a:buChar char="Ø"/>
            </a:pPr>
            <a:endParaRPr lang="en-US" sz="2100" dirty="0"/>
          </a:p>
        </p:txBody>
      </p:sp>
    </p:spTree>
    <p:extLst>
      <p:ext uri="{BB962C8B-B14F-4D97-AF65-F5344CB8AC3E}">
        <p14:creationId xmlns:p14="http://schemas.microsoft.com/office/powerpoint/2010/main" val="342230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53198"/>
          </a:xfrm>
          <a:prstGeom prst="rect">
            <a:avLst/>
          </a:prstGeom>
          <a:noFill/>
        </p:spPr>
        <p:txBody>
          <a:bodyPr wrap="square" rtlCol="0">
            <a:spAutoFit/>
          </a:bodyPr>
          <a:lstStyle/>
          <a:p>
            <a:pPr marL="342900" indent="-342900" algn="just">
              <a:lnSpc>
                <a:spcPct val="80000"/>
              </a:lnSpc>
              <a:spcBef>
                <a:spcPts val="1000"/>
              </a:spcBef>
              <a:buFont typeface="Wingdings" pitchFamily="2" charset="2"/>
              <a:buChar char="v"/>
            </a:pPr>
            <a:r>
              <a:rPr lang="en-US" sz="2400" dirty="0"/>
              <a:t>First 1 hour will be spent explaining the problems/task/experiment to be performed.</a:t>
            </a:r>
          </a:p>
          <a:p>
            <a:pPr marL="342900" indent="-342900" algn="just">
              <a:lnSpc>
                <a:spcPct val="80000"/>
              </a:lnSpc>
              <a:spcBef>
                <a:spcPts val="1000"/>
              </a:spcBef>
              <a:buFont typeface="Wingdings" pitchFamily="2" charset="2"/>
              <a:buChar char="v"/>
            </a:pPr>
            <a:r>
              <a:rPr lang="en-US" sz="2400" dirty="0"/>
              <a:t>Next 1 hour will be spent by the students to complete the experiment.</a:t>
            </a:r>
          </a:p>
          <a:p>
            <a:pPr marL="342900" indent="-342900" algn="just">
              <a:lnSpc>
                <a:spcPct val="80000"/>
              </a:lnSpc>
              <a:spcBef>
                <a:spcPts val="1000"/>
              </a:spcBef>
              <a:buFont typeface="Wingdings" pitchFamily="2" charset="2"/>
              <a:buChar char="v"/>
            </a:pPr>
            <a:r>
              <a:rPr lang="en-US" sz="2400" dirty="0"/>
              <a:t>Rest 20 minutes will be spent in checking, marking, and discussing the solution.</a:t>
            </a:r>
          </a:p>
          <a:p>
            <a:pPr marL="342900" indent="-342900" algn="just">
              <a:lnSpc>
                <a:spcPct val="80000"/>
              </a:lnSpc>
              <a:spcBef>
                <a:spcPts val="1000"/>
              </a:spcBef>
              <a:buFont typeface="Wingdings" pitchFamily="2" charset="2"/>
              <a:buChar char="v"/>
            </a:pPr>
            <a:r>
              <a:rPr lang="en-US" sz="2400" dirty="0"/>
              <a:t>Students are allowed to discuss with each other (unless instructed not to) in solving problems.</a:t>
            </a:r>
          </a:p>
          <a:p>
            <a:pPr marL="342900" indent="-342900" algn="just">
              <a:lnSpc>
                <a:spcPct val="80000"/>
              </a:lnSpc>
              <a:spcBef>
                <a:spcPts val="1000"/>
              </a:spcBef>
              <a:buFont typeface="Wingdings" pitchFamily="2" charset="2"/>
              <a:buChar char="v"/>
            </a:pPr>
            <a:r>
              <a:rPr lang="en-US" sz="2400" dirty="0"/>
              <a:t>But the checking (executing/viva) &amp; marking will be with individual students only.</a:t>
            </a:r>
          </a:p>
          <a:p>
            <a:pPr algn="just">
              <a:lnSpc>
                <a:spcPct val="80000"/>
              </a:lnSpc>
              <a:spcBef>
                <a:spcPts val="1000"/>
              </a:spcBef>
            </a:pPr>
            <a:endParaRPr lang="en-US" sz="2100" dirty="0"/>
          </a:p>
        </p:txBody>
      </p:sp>
    </p:spTree>
    <p:extLst>
      <p:ext uri="{BB962C8B-B14F-4D97-AF65-F5344CB8AC3E}">
        <p14:creationId xmlns:p14="http://schemas.microsoft.com/office/powerpoint/2010/main" val="521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4062651"/>
          </a:xfrm>
          <a:prstGeom prst="rect">
            <a:avLst/>
          </a:prstGeom>
          <a:noFill/>
        </p:spPr>
        <p:txBody>
          <a:bodyPr wrap="square" rtlCol="0">
            <a:spAutoFit/>
          </a:bodyPr>
          <a:lstStyle/>
          <a:p>
            <a:pPr marL="342900" indent="-342900" algn="just">
              <a:buFont typeface="Wingdings" pitchFamily="2" charset="2"/>
              <a:buChar char="v"/>
            </a:pPr>
            <a:r>
              <a:rPr lang="en-US" sz="2150" i="1" dirty="0"/>
              <a:t>At least</a:t>
            </a:r>
            <a:r>
              <a:rPr lang="en-US" sz="2150" dirty="0"/>
              <a:t> 75% presence is required by the student. Absent classes must be defended by the student through application and proper documentation to the course teacher. </a:t>
            </a:r>
          </a:p>
          <a:p>
            <a:pPr marL="342900" indent="-342900" algn="just">
              <a:buFont typeface="Wingdings" pitchFamily="2" charset="2"/>
              <a:buChar char="v"/>
            </a:pPr>
            <a:r>
              <a:rPr lang="en-US" sz="2150" dirty="0"/>
              <a:t>Single absences or absences within 25% range will be judged by the course teacher. </a:t>
            </a:r>
          </a:p>
          <a:p>
            <a:pPr marL="342900" indent="-342900" algn="just">
              <a:buFont typeface="Wingdings" pitchFamily="2" charset="2"/>
              <a:buChar char="v"/>
            </a:pPr>
            <a:r>
              <a:rPr lang="en-US" sz="2150" dirty="0"/>
              <a:t>Long absences/irregular presence/absences out of 25% range must go through </a:t>
            </a:r>
            <a:r>
              <a:rPr lang="en-US" sz="2150" i="1" dirty="0"/>
              <a:t>application procedures</a:t>
            </a:r>
            <a:r>
              <a:rPr lang="en-US" sz="2150" dirty="0"/>
              <a:t> via department Head (+ probation office, if student is in </a:t>
            </a:r>
            <a:r>
              <a:rPr lang="en-US" sz="2150" i="1" dirty="0"/>
              <a:t>probation</a:t>
            </a:r>
            <a:r>
              <a:rPr lang="en-US" sz="2150" dirty="0"/>
              <a:t>) to attend the following classes.</a:t>
            </a:r>
          </a:p>
          <a:p>
            <a:pPr marL="342900" indent="-342900" algn="just">
              <a:buFont typeface="Wingdings" pitchFamily="2" charset="2"/>
              <a:buChar char="v"/>
            </a:pPr>
            <a:r>
              <a:rPr lang="en-US" sz="2150" dirty="0"/>
              <a:t>Acceptance of an application for absence only gives permission to attend the following classes. This might still result in deduction of marks (for attendance) which will be judged by the course teacher</a:t>
            </a:r>
          </a:p>
        </p:txBody>
      </p:sp>
    </p:spTree>
    <p:extLst>
      <p:ext uri="{BB962C8B-B14F-4D97-AF65-F5344CB8AC3E}">
        <p14:creationId xmlns:p14="http://schemas.microsoft.com/office/powerpoint/2010/main" val="113993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924151"/>
          </a:xfrm>
          <a:prstGeom prst="rect">
            <a:avLst/>
          </a:prstGeom>
          <a:noFill/>
        </p:spPr>
        <p:txBody>
          <a:bodyPr wrap="square" rtlCol="0">
            <a:spAutoFit/>
          </a:bodyPr>
          <a:lstStyle/>
          <a:p>
            <a:pPr marL="342900" indent="-342900" algn="just">
              <a:lnSpc>
                <a:spcPct val="100000"/>
              </a:lnSpc>
              <a:spcBef>
                <a:spcPts val="600"/>
              </a:spcBef>
              <a:buFont typeface="Wingdings" pitchFamily="2" charset="2"/>
              <a:buChar char="v"/>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marL="342900" indent="-342900" algn="just">
              <a:lnSpc>
                <a:spcPct val="100000"/>
              </a:lnSpc>
              <a:spcBef>
                <a:spcPts val="600"/>
              </a:spcBef>
              <a:buFont typeface="Wingdings" pitchFamily="2" charset="2"/>
              <a:buChar char="v"/>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marL="342900" indent="-342900" algn="just">
              <a:lnSpc>
                <a:spcPct val="100000"/>
              </a:lnSpc>
              <a:spcBef>
                <a:spcPts val="600"/>
              </a:spcBef>
              <a:buFont typeface="Wingdings" pitchFamily="2" charset="2"/>
              <a:buChar char="v"/>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marL="342900" indent="-342900" algn="just">
              <a:lnSpc>
                <a:spcPct val="100000"/>
              </a:lnSpc>
              <a:spcBef>
                <a:spcPts val="600"/>
              </a:spcBef>
              <a:buFont typeface="Wingdings" pitchFamily="2" charset="2"/>
              <a:buChar char="v"/>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endParaRPr lang="en-US" sz="2150" dirty="0"/>
          </a:p>
        </p:txBody>
      </p:sp>
    </p:spTree>
    <p:extLst>
      <p:ext uri="{BB962C8B-B14F-4D97-AF65-F5344CB8AC3E}">
        <p14:creationId xmlns:p14="http://schemas.microsoft.com/office/powerpoint/2010/main" val="313725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Policy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85173"/>
            <a:ext cx="8092608" cy="3808735"/>
          </a:xfrm>
          <a:prstGeom prst="rect">
            <a:avLst/>
          </a:prstGeom>
          <a:noFill/>
        </p:spPr>
        <p:txBody>
          <a:bodyPr wrap="square" rtlCol="0">
            <a:spAutoFit/>
          </a:bodyPr>
          <a:lstStyle/>
          <a:p>
            <a:pPr marL="285750" indent="-285750" algn="just">
              <a:buFont typeface="Wingdings" pitchFamily="2" charset="2"/>
              <a:buChar char="v"/>
            </a:pPr>
            <a:r>
              <a:rPr lang="en-US" sz="2000" dirty="0"/>
              <a:t>Must fill up the drop form and get it signed by the course teacher, write an application to the vice chancellor and get it signed by the department Head, and finally submit the form &amp; application to the registration department.</a:t>
            </a:r>
          </a:p>
          <a:p>
            <a:pPr marL="285750" indent="-285750" algn="just">
              <a:buFont typeface="Wingdings" pitchFamily="2" charset="2"/>
              <a:buChar char="v"/>
            </a:pPr>
            <a:r>
              <a:rPr lang="en-US" sz="2000" dirty="0"/>
              <a:t>The course teacher must write down the grades (if any) obtained in midterm, final, and grand total on the drop form.</a:t>
            </a:r>
          </a:p>
          <a:p>
            <a:pPr marL="285750" indent="-285750" algn="just">
              <a:buFont typeface="Wingdings" pitchFamily="2" charset="2"/>
              <a:buChar char="v"/>
            </a:pPr>
            <a:r>
              <a:rPr lang="en-US" sz="2000" dirty="0"/>
              <a:t>No drop is accepted during the following periods:</a:t>
            </a:r>
          </a:p>
          <a:p>
            <a:pPr lvl="1" algn="just"/>
            <a:r>
              <a:rPr lang="en-US" sz="2000" dirty="0"/>
              <a:t>One week before midterm exam – grade release date of midterm exam.</a:t>
            </a:r>
          </a:p>
          <a:p>
            <a:pPr lvl="1" algn="just"/>
            <a:r>
              <a:rPr lang="en-US" sz="2000" dirty="0"/>
              <a:t>One week before final term exam – grade release date of final grade.</a:t>
            </a:r>
          </a:p>
          <a:p>
            <a:pPr marL="285750" indent="-285750" algn="just">
              <a:buFont typeface="Wingdings" pitchFamily="2" charset="2"/>
              <a:buChar char="v"/>
            </a:pPr>
            <a:r>
              <a:rPr lang="en-US" sz="2000" dirty="0"/>
              <a:t>Student with ‘F’ grades in midterm, final term, or grand total cannot drop.</a:t>
            </a:r>
          </a:p>
          <a:p>
            <a:pPr marL="285750" indent="-285750" algn="just">
              <a:buFont typeface="Wingdings" pitchFamily="2" charset="2"/>
              <a:buChar char="v"/>
            </a:pPr>
            <a:r>
              <a:rPr lang="en-US" sz="2000" dirty="0"/>
              <a:t>Probation student are not allowed to drop any course</a:t>
            </a:r>
            <a:endParaRPr lang="en-US" sz="2150" dirty="0"/>
          </a:p>
          <a:p>
            <a:pPr algn="just"/>
            <a:endParaRPr lang="en-US" sz="2150" dirty="0"/>
          </a:p>
        </p:txBody>
      </p:sp>
    </p:spTree>
    <p:extLst>
      <p:ext uri="{BB962C8B-B14F-4D97-AF65-F5344CB8AC3E}">
        <p14:creationId xmlns:p14="http://schemas.microsoft.com/office/powerpoint/2010/main" val="16320440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921</TotalTime>
  <Words>3265</Words>
  <Application>Microsoft Office PowerPoint</Application>
  <PresentationFormat>On-screen Show (4:3)</PresentationFormat>
  <Paragraphs>384</Paragraphs>
  <Slides>43</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Corbel</vt:lpstr>
      <vt:lpstr>Courier New</vt:lpstr>
      <vt:lpstr>Lato</vt:lpstr>
      <vt:lpstr>Tahoma</vt:lpstr>
      <vt:lpstr>Times New Roman</vt:lpstr>
      <vt:lpstr>Verdana</vt:lpstr>
      <vt:lpstr>Wingdings</vt:lpstr>
      <vt:lpstr>Spectrum</vt:lpstr>
      <vt:lpstr>Introduction of Lecturer &amp; Course Polices</vt:lpstr>
      <vt:lpstr>Vision and Mission of CS, AIUB</vt:lpstr>
      <vt:lpstr>Outline</vt:lpstr>
      <vt:lpstr>Goals of CS, AIUB</vt:lpstr>
      <vt:lpstr>Rules of Class</vt:lpstr>
      <vt:lpstr>Lab Policy</vt:lpstr>
      <vt:lpstr>Attendance Policy</vt:lpstr>
      <vt:lpstr>Grading Policy</vt:lpstr>
      <vt:lpstr>Dropping Policy</vt:lpstr>
      <vt:lpstr>Other Policy</vt:lpstr>
      <vt:lpstr>Other Policy</vt:lpstr>
      <vt:lpstr>Important Policy</vt:lpstr>
      <vt:lpstr>Introduction of Lecturer</vt:lpstr>
      <vt:lpstr>Introduction of Lecturer</vt:lpstr>
      <vt:lpstr>Introduction of Lecturer</vt:lpstr>
      <vt:lpstr>Notable Research Works</vt:lpstr>
      <vt:lpstr>Notable Research Works</vt:lpstr>
      <vt:lpstr>Notable Research Works</vt:lpstr>
      <vt:lpstr>Notable Research Works</vt:lpstr>
      <vt:lpstr>Notable Research Works</vt:lpstr>
      <vt:lpstr>An Efficient Integrated Negative Fractional Counting Sort Algorithm</vt:lpstr>
      <vt:lpstr>Research Opportunities</vt:lpstr>
      <vt:lpstr>Consulting Hours</vt:lpstr>
      <vt:lpstr>Memories </vt:lpstr>
      <vt:lpstr>Memories</vt:lpstr>
      <vt:lpstr>Memories</vt:lpstr>
      <vt:lpstr>M.Sc. Graduation, University of  Ulster</vt:lpstr>
      <vt:lpstr>Course Evaluation</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Dipta Justin Gomes</cp:lastModifiedBy>
  <cp:revision>59</cp:revision>
  <dcterms:created xsi:type="dcterms:W3CDTF">2018-12-10T17:20:29Z</dcterms:created>
  <dcterms:modified xsi:type="dcterms:W3CDTF">2025-03-04T03:20:11Z</dcterms:modified>
</cp:coreProperties>
</file>