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257" r:id="rId3"/>
    <p:sldId id="266" r:id="rId4"/>
    <p:sldId id="306" r:id="rId5"/>
    <p:sldId id="307" r:id="rId6"/>
    <p:sldId id="308" r:id="rId7"/>
    <p:sldId id="309" r:id="rId8"/>
    <p:sldId id="267" r:id="rId9"/>
    <p:sldId id="272" r:id="rId10"/>
    <p:sldId id="273" r:id="rId11"/>
    <p:sldId id="274" r:id="rId12"/>
    <p:sldId id="275" r:id="rId13"/>
    <p:sldId id="304"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305"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10" r:id="rId44"/>
    <p:sldId id="315" r:id="rId45"/>
    <p:sldId id="311" r:id="rId46"/>
    <p:sldId id="312" r:id="rId47"/>
    <p:sldId id="313" r:id="rId48"/>
    <p:sldId id="314" r:id="rId49"/>
    <p:sldId id="264" r:id="rId50"/>
    <p:sldId id="26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60A57C-F0D6-4978-AF2D-B9FB17903040}" v="14" dt="2024-11-05T02:04:33.1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pta Justin Gomes" userId="80a30147-8bc2-457a-9f88-f3a4049296b4" providerId="ADAL" clId="{1360A57C-F0D6-4978-AF2D-B9FB17903040}"/>
    <pc:docChg chg="undo custSel addSld delSld modSld">
      <pc:chgData name="Dipta Justin Gomes" userId="80a30147-8bc2-457a-9f88-f3a4049296b4" providerId="ADAL" clId="{1360A57C-F0D6-4978-AF2D-B9FB17903040}" dt="2024-11-05T02:12:58.152" v="333" actId="47"/>
      <pc:docMkLst>
        <pc:docMk/>
      </pc:docMkLst>
      <pc:sldChg chg="modSp mod">
        <pc:chgData name="Dipta Justin Gomes" userId="80a30147-8bc2-457a-9f88-f3a4049296b4" providerId="ADAL" clId="{1360A57C-F0D6-4978-AF2D-B9FB17903040}" dt="2024-11-05T02:08:21.934" v="270" actId="20577"/>
        <pc:sldMkLst>
          <pc:docMk/>
          <pc:sldMk cId="424874041" sldId="257"/>
        </pc:sldMkLst>
        <pc:spChg chg="mod">
          <ac:chgData name="Dipta Justin Gomes" userId="80a30147-8bc2-457a-9f88-f3a4049296b4" providerId="ADAL" clId="{1360A57C-F0D6-4978-AF2D-B9FB17903040}" dt="2024-11-05T02:08:21.934" v="270" actId="20577"/>
          <ac:spMkLst>
            <pc:docMk/>
            <pc:sldMk cId="424874041" sldId="257"/>
            <ac:spMk id="3" creationId="{00000000-0000-0000-0000-000000000000}"/>
          </ac:spMkLst>
        </pc:spChg>
      </pc:sldChg>
      <pc:sldChg chg="modSp new mod">
        <pc:chgData name="Dipta Justin Gomes" userId="80a30147-8bc2-457a-9f88-f3a4049296b4" providerId="ADAL" clId="{1360A57C-F0D6-4978-AF2D-B9FB17903040}" dt="2024-11-05T02:04:53.671" v="230" actId="20577"/>
        <pc:sldMkLst>
          <pc:docMk/>
          <pc:sldMk cId="3987360500" sldId="310"/>
        </pc:sldMkLst>
        <pc:spChg chg="mod">
          <ac:chgData name="Dipta Justin Gomes" userId="80a30147-8bc2-457a-9f88-f3a4049296b4" providerId="ADAL" clId="{1360A57C-F0D6-4978-AF2D-B9FB17903040}" dt="2024-11-05T01:44:42.196" v="10" actId="122"/>
          <ac:spMkLst>
            <pc:docMk/>
            <pc:sldMk cId="3987360500" sldId="310"/>
            <ac:spMk id="2" creationId="{1F074018-293C-27B5-8CFA-82C70BA3E128}"/>
          </ac:spMkLst>
        </pc:spChg>
        <pc:spChg chg="mod">
          <ac:chgData name="Dipta Justin Gomes" userId="80a30147-8bc2-457a-9f88-f3a4049296b4" providerId="ADAL" clId="{1360A57C-F0D6-4978-AF2D-B9FB17903040}" dt="2024-11-05T02:04:53.671" v="230" actId="20577"/>
          <ac:spMkLst>
            <pc:docMk/>
            <pc:sldMk cId="3987360500" sldId="310"/>
            <ac:spMk id="3" creationId="{0B0461C8-BAD0-F014-4CEF-B1902FD9A420}"/>
          </ac:spMkLst>
        </pc:spChg>
      </pc:sldChg>
      <pc:sldChg chg="modSp new mod">
        <pc:chgData name="Dipta Justin Gomes" userId="80a30147-8bc2-457a-9f88-f3a4049296b4" providerId="ADAL" clId="{1360A57C-F0D6-4978-AF2D-B9FB17903040}" dt="2024-11-05T01:47:32.449" v="91" actId="14100"/>
        <pc:sldMkLst>
          <pc:docMk/>
          <pc:sldMk cId="1586019679" sldId="311"/>
        </pc:sldMkLst>
        <pc:spChg chg="mod">
          <ac:chgData name="Dipta Justin Gomes" userId="80a30147-8bc2-457a-9f88-f3a4049296b4" providerId="ADAL" clId="{1360A57C-F0D6-4978-AF2D-B9FB17903040}" dt="2024-11-05T01:47:29.651" v="90" actId="20577"/>
          <ac:spMkLst>
            <pc:docMk/>
            <pc:sldMk cId="1586019679" sldId="311"/>
            <ac:spMk id="2" creationId="{02D70DDD-3082-0529-8C50-1B421A4A591A}"/>
          </ac:spMkLst>
        </pc:spChg>
        <pc:spChg chg="mod">
          <ac:chgData name="Dipta Justin Gomes" userId="80a30147-8bc2-457a-9f88-f3a4049296b4" providerId="ADAL" clId="{1360A57C-F0D6-4978-AF2D-B9FB17903040}" dt="2024-11-05T01:47:32.449" v="91" actId="14100"/>
          <ac:spMkLst>
            <pc:docMk/>
            <pc:sldMk cId="1586019679" sldId="311"/>
            <ac:spMk id="3" creationId="{89F6B195-F414-388A-7396-B53C8AB3479C}"/>
          </ac:spMkLst>
        </pc:spChg>
      </pc:sldChg>
      <pc:sldChg chg="addSp modSp add mod modClrScheme chgLayout">
        <pc:chgData name="Dipta Justin Gomes" userId="80a30147-8bc2-457a-9f88-f3a4049296b4" providerId="ADAL" clId="{1360A57C-F0D6-4978-AF2D-B9FB17903040}" dt="2024-11-05T01:47:59.949" v="96" actId="26606"/>
        <pc:sldMkLst>
          <pc:docMk/>
          <pc:sldMk cId="1533396657" sldId="312"/>
        </pc:sldMkLst>
        <pc:spChg chg="mod">
          <ac:chgData name="Dipta Justin Gomes" userId="80a30147-8bc2-457a-9f88-f3a4049296b4" providerId="ADAL" clId="{1360A57C-F0D6-4978-AF2D-B9FB17903040}" dt="2024-11-05T01:47:59.949" v="96" actId="26606"/>
          <ac:spMkLst>
            <pc:docMk/>
            <pc:sldMk cId="1533396657" sldId="312"/>
            <ac:spMk id="2" creationId="{368A2098-5BAE-5846-52ED-497D650E6AE2}"/>
          </ac:spMkLst>
        </pc:spChg>
        <pc:spChg chg="mod">
          <ac:chgData name="Dipta Justin Gomes" userId="80a30147-8bc2-457a-9f88-f3a4049296b4" providerId="ADAL" clId="{1360A57C-F0D6-4978-AF2D-B9FB17903040}" dt="2024-11-05T01:47:59.949" v="96" actId="26606"/>
          <ac:spMkLst>
            <pc:docMk/>
            <pc:sldMk cId="1533396657" sldId="312"/>
            <ac:spMk id="3" creationId="{0CDC0324-CF27-4F43-78F9-BE3F6EEE9395}"/>
          </ac:spMkLst>
        </pc:spChg>
        <pc:picChg chg="add mod">
          <ac:chgData name="Dipta Justin Gomes" userId="80a30147-8bc2-457a-9f88-f3a4049296b4" providerId="ADAL" clId="{1360A57C-F0D6-4978-AF2D-B9FB17903040}" dt="2024-11-05T01:47:59.949" v="96" actId="26606"/>
          <ac:picMkLst>
            <pc:docMk/>
            <pc:sldMk cId="1533396657" sldId="312"/>
            <ac:picMk id="5" creationId="{CC3807F5-E976-DA7F-6492-CBF7FB7A3BA6}"/>
          </ac:picMkLst>
        </pc:picChg>
      </pc:sldChg>
      <pc:sldChg chg="addSp delSp modSp add mod">
        <pc:chgData name="Dipta Justin Gomes" userId="80a30147-8bc2-457a-9f88-f3a4049296b4" providerId="ADAL" clId="{1360A57C-F0D6-4978-AF2D-B9FB17903040}" dt="2024-11-05T01:50:09.196" v="138" actId="20577"/>
        <pc:sldMkLst>
          <pc:docMk/>
          <pc:sldMk cId="2036875271" sldId="313"/>
        </pc:sldMkLst>
        <pc:spChg chg="mod">
          <ac:chgData name="Dipta Justin Gomes" userId="80a30147-8bc2-457a-9f88-f3a4049296b4" providerId="ADAL" clId="{1360A57C-F0D6-4978-AF2D-B9FB17903040}" dt="2024-11-05T01:50:09.196" v="138" actId="20577"/>
          <ac:spMkLst>
            <pc:docMk/>
            <pc:sldMk cId="2036875271" sldId="313"/>
            <ac:spMk id="3" creationId="{DE5460CC-34D8-F15E-A511-6C71CACC60E4}"/>
          </ac:spMkLst>
        </pc:spChg>
        <pc:spChg chg="add del">
          <ac:chgData name="Dipta Justin Gomes" userId="80a30147-8bc2-457a-9f88-f3a4049296b4" providerId="ADAL" clId="{1360A57C-F0D6-4978-AF2D-B9FB17903040}" dt="2024-11-05T01:48:33.319" v="101" actId="22"/>
          <ac:spMkLst>
            <pc:docMk/>
            <pc:sldMk cId="2036875271" sldId="313"/>
            <ac:spMk id="6" creationId="{72E7F3A0-EB05-126A-BB49-8D4B6E930172}"/>
          </ac:spMkLst>
        </pc:spChg>
        <pc:picChg chg="del">
          <ac:chgData name="Dipta Justin Gomes" userId="80a30147-8bc2-457a-9f88-f3a4049296b4" providerId="ADAL" clId="{1360A57C-F0D6-4978-AF2D-B9FB17903040}" dt="2024-11-05T01:48:31.593" v="99" actId="478"/>
          <ac:picMkLst>
            <pc:docMk/>
            <pc:sldMk cId="2036875271" sldId="313"/>
            <ac:picMk id="5" creationId="{C12B587A-404D-C40C-8F3B-F2D8BA05C3C9}"/>
          </ac:picMkLst>
        </pc:picChg>
      </pc:sldChg>
      <pc:sldChg chg="addSp modSp new mod modClrScheme chgLayout">
        <pc:chgData name="Dipta Justin Gomes" userId="80a30147-8bc2-457a-9f88-f3a4049296b4" providerId="ADAL" clId="{1360A57C-F0D6-4978-AF2D-B9FB17903040}" dt="2024-11-05T01:52:08.452" v="164" actId="27636"/>
        <pc:sldMkLst>
          <pc:docMk/>
          <pc:sldMk cId="2404842993" sldId="314"/>
        </pc:sldMkLst>
        <pc:spChg chg="mod">
          <ac:chgData name="Dipta Justin Gomes" userId="80a30147-8bc2-457a-9f88-f3a4049296b4" providerId="ADAL" clId="{1360A57C-F0D6-4978-AF2D-B9FB17903040}" dt="2024-11-05T01:51:15.646" v="159" actId="962"/>
          <ac:spMkLst>
            <pc:docMk/>
            <pc:sldMk cId="2404842993" sldId="314"/>
            <ac:spMk id="2" creationId="{18A2A207-65A6-D71B-4722-144A3E0B7AE0}"/>
          </ac:spMkLst>
        </pc:spChg>
        <pc:spChg chg="mod">
          <ac:chgData name="Dipta Justin Gomes" userId="80a30147-8bc2-457a-9f88-f3a4049296b4" providerId="ADAL" clId="{1360A57C-F0D6-4978-AF2D-B9FB17903040}" dt="2024-11-05T01:52:08.452" v="164" actId="27636"/>
          <ac:spMkLst>
            <pc:docMk/>
            <pc:sldMk cId="2404842993" sldId="314"/>
            <ac:spMk id="3" creationId="{F02AC3C8-CD9A-916C-89FE-0E067E21B90D}"/>
          </ac:spMkLst>
        </pc:spChg>
        <pc:picChg chg="add mod">
          <ac:chgData name="Dipta Justin Gomes" userId="80a30147-8bc2-457a-9f88-f3a4049296b4" providerId="ADAL" clId="{1360A57C-F0D6-4978-AF2D-B9FB17903040}" dt="2024-11-05T01:51:15.646" v="158" actId="27614"/>
          <ac:picMkLst>
            <pc:docMk/>
            <pc:sldMk cId="2404842993" sldId="314"/>
            <ac:picMk id="5" creationId="{2A4D3B93-3860-3EB8-4B66-F70107692FF0}"/>
          </ac:picMkLst>
        </pc:picChg>
      </pc:sldChg>
      <pc:sldChg chg="addSp delSp modSp add mod">
        <pc:chgData name="Dipta Justin Gomes" userId="80a30147-8bc2-457a-9f88-f3a4049296b4" providerId="ADAL" clId="{1360A57C-F0D6-4978-AF2D-B9FB17903040}" dt="2024-11-05T02:04:33.199" v="229" actId="1076"/>
        <pc:sldMkLst>
          <pc:docMk/>
          <pc:sldMk cId="2611139355" sldId="315"/>
        </pc:sldMkLst>
        <pc:spChg chg="del mod">
          <ac:chgData name="Dipta Justin Gomes" userId="80a30147-8bc2-457a-9f88-f3a4049296b4" providerId="ADAL" clId="{1360A57C-F0D6-4978-AF2D-B9FB17903040}" dt="2024-11-05T02:02:59.603" v="217"/>
          <ac:spMkLst>
            <pc:docMk/>
            <pc:sldMk cId="2611139355" sldId="315"/>
            <ac:spMk id="3" creationId="{4A23071F-C06C-B236-73A4-91BF7416736A}"/>
          </ac:spMkLst>
        </pc:spChg>
        <pc:spChg chg="add">
          <ac:chgData name="Dipta Justin Gomes" userId="80a30147-8bc2-457a-9f88-f3a4049296b4" providerId="ADAL" clId="{1360A57C-F0D6-4978-AF2D-B9FB17903040}" dt="2024-11-05T02:03:14.822" v="219"/>
          <ac:spMkLst>
            <pc:docMk/>
            <pc:sldMk cId="2611139355" sldId="315"/>
            <ac:spMk id="4" creationId="{4DA94C79-BF87-66C0-4C97-DA918A98E993}"/>
          </ac:spMkLst>
        </pc:spChg>
        <pc:picChg chg="add mod">
          <ac:chgData name="Dipta Justin Gomes" userId="80a30147-8bc2-457a-9f88-f3a4049296b4" providerId="ADAL" clId="{1360A57C-F0D6-4978-AF2D-B9FB17903040}" dt="2024-11-05T02:04:33.199" v="229" actId="1076"/>
          <ac:picMkLst>
            <pc:docMk/>
            <pc:sldMk cId="2611139355" sldId="315"/>
            <ac:picMk id="1026" creationId="{4ABB3464-4B6F-63B2-AAA9-9C7AF9825154}"/>
          </ac:picMkLst>
        </pc:picChg>
        <pc:picChg chg="add mod">
          <ac:chgData name="Dipta Justin Gomes" userId="80a30147-8bc2-457a-9f88-f3a4049296b4" providerId="ADAL" clId="{1360A57C-F0D6-4978-AF2D-B9FB17903040}" dt="2024-11-05T02:03:37.113" v="222" actId="14100"/>
          <ac:picMkLst>
            <pc:docMk/>
            <pc:sldMk cId="2611139355" sldId="315"/>
            <ac:picMk id="1030" creationId="{C1528B1C-8C93-D72B-8DBF-07591DA841A8}"/>
          </ac:picMkLst>
        </pc:picChg>
        <pc:picChg chg="add mod">
          <ac:chgData name="Dipta Justin Gomes" userId="80a30147-8bc2-457a-9f88-f3a4049296b4" providerId="ADAL" clId="{1360A57C-F0D6-4978-AF2D-B9FB17903040}" dt="2024-11-05T02:04:31.105" v="228" actId="1076"/>
          <ac:picMkLst>
            <pc:docMk/>
            <pc:sldMk cId="2611139355" sldId="315"/>
            <ac:picMk id="1032" creationId="{C7E78A7B-AA54-77E3-B69A-ED82D16E0823}"/>
          </ac:picMkLst>
        </pc:picChg>
      </pc:sldChg>
      <pc:sldChg chg="addSp delSp modSp new del mod">
        <pc:chgData name="Dipta Justin Gomes" userId="80a30147-8bc2-457a-9f88-f3a4049296b4" providerId="ADAL" clId="{1360A57C-F0D6-4978-AF2D-B9FB17903040}" dt="2024-11-05T01:58:08.052" v="212" actId="47"/>
        <pc:sldMkLst>
          <pc:docMk/>
          <pc:sldMk cId="3585880080" sldId="315"/>
        </pc:sldMkLst>
        <pc:spChg chg="mod">
          <ac:chgData name="Dipta Justin Gomes" userId="80a30147-8bc2-457a-9f88-f3a4049296b4" providerId="ADAL" clId="{1360A57C-F0D6-4978-AF2D-B9FB17903040}" dt="2024-11-05T01:53:28.404" v="180" actId="122"/>
          <ac:spMkLst>
            <pc:docMk/>
            <pc:sldMk cId="3585880080" sldId="315"/>
            <ac:spMk id="2" creationId="{862F2EB7-848A-2C7C-124B-5084BC5DF3E2}"/>
          </ac:spMkLst>
        </pc:spChg>
        <pc:spChg chg="mod">
          <ac:chgData name="Dipta Justin Gomes" userId="80a30147-8bc2-457a-9f88-f3a4049296b4" providerId="ADAL" clId="{1360A57C-F0D6-4978-AF2D-B9FB17903040}" dt="2024-11-05T01:57:28.500" v="206" actId="20577"/>
          <ac:spMkLst>
            <pc:docMk/>
            <pc:sldMk cId="3585880080" sldId="315"/>
            <ac:spMk id="3" creationId="{6DAC42D2-3F1D-4748-7066-3BDABA8D78A5}"/>
          </ac:spMkLst>
        </pc:spChg>
        <pc:spChg chg="del">
          <ac:chgData name="Dipta Justin Gomes" userId="80a30147-8bc2-457a-9f88-f3a4049296b4" providerId="ADAL" clId="{1360A57C-F0D6-4978-AF2D-B9FB17903040}" dt="2024-11-05T01:53:34.562" v="181" actId="478"/>
          <ac:spMkLst>
            <pc:docMk/>
            <pc:sldMk cId="3585880080" sldId="315"/>
            <ac:spMk id="4" creationId="{36DD6FED-EB06-150D-A382-0D58384EF1CE}"/>
          </ac:spMkLst>
        </pc:spChg>
        <pc:picChg chg="add mod">
          <ac:chgData name="Dipta Justin Gomes" userId="80a30147-8bc2-457a-9f88-f3a4049296b4" providerId="ADAL" clId="{1360A57C-F0D6-4978-AF2D-B9FB17903040}" dt="2024-11-05T01:56:35.125" v="192" actId="1076"/>
          <ac:picMkLst>
            <pc:docMk/>
            <pc:sldMk cId="3585880080" sldId="315"/>
            <ac:picMk id="6" creationId="{EA158A10-8EC8-4E64-597E-882622040326}"/>
          </ac:picMkLst>
        </pc:picChg>
        <pc:picChg chg="add mod">
          <ac:chgData name="Dipta Justin Gomes" userId="80a30147-8bc2-457a-9f88-f3a4049296b4" providerId="ADAL" clId="{1360A57C-F0D6-4978-AF2D-B9FB17903040}" dt="2024-11-05T01:58:01.813" v="211" actId="1076"/>
          <ac:picMkLst>
            <pc:docMk/>
            <pc:sldMk cId="3585880080" sldId="315"/>
            <ac:picMk id="8" creationId="{1DFC15DE-DD5F-9BA6-9C4A-A9C7044958D6}"/>
          </ac:picMkLst>
        </pc:picChg>
      </pc:sldChg>
      <pc:sldChg chg="delSp modSp new del mod">
        <pc:chgData name="Dipta Justin Gomes" userId="80a30147-8bc2-457a-9f88-f3a4049296b4" providerId="ADAL" clId="{1360A57C-F0D6-4978-AF2D-B9FB17903040}" dt="2024-11-05T02:10:41.110" v="289" actId="47"/>
        <pc:sldMkLst>
          <pc:docMk/>
          <pc:sldMk cId="1449441607" sldId="316"/>
        </pc:sldMkLst>
        <pc:spChg chg="mod">
          <ac:chgData name="Dipta Justin Gomes" userId="80a30147-8bc2-457a-9f88-f3a4049296b4" providerId="ADAL" clId="{1360A57C-F0D6-4978-AF2D-B9FB17903040}" dt="2024-11-05T02:09:24.303" v="275" actId="27636"/>
          <ac:spMkLst>
            <pc:docMk/>
            <pc:sldMk cId="1449441607" sldId="316"/>
            <ac:spMk id="2" creationId="{153AF854-996F-9ADE-C1F4-2EBC7C5B1E19}"/>
          </ac:spMkLst>
        </pc:spChg>
        <pc:spChg chg="mod">
          <ac:chgData name="Dipta Justin Gomes" userId="80a30147-8bc2-457a-9f88-f3a4049296b4" providerId="ADAL" clId="{1360A57C-F0D6-4978-AF2D-B9FB17903040}" dt="2024-11-05T02:10:12.557" v="288" actId="20577"/>
          <ac:spMkLst>
            <pc:docMk/>
            <pc:sldMk cId="1449441607" sldId="316"/>
            <ac:spMk id="3" creationId="{F17B7FF9-F28F-A0D3-9A06-35CDA414C4EB}"/>
          </ac:spMkLst>
        </pc:spChg>
        <pc:spChg chg="del">
          <ac:chgData name="Dipta Justin Gomes" userId="80a30147-8bc2-457a-9f88-f3a4049296b4" providerId="ADAL" clId="{1360A57C-F0D6-4978-AF2D-B9FB17903040}" dt="2024-11-05T02:09:28.312" v="276" actId="478"/>
          <ac:spMkLst>
            <pc:docMk/>
            <pc:sldMk cId="1449441607" sldId="316"/>
            <ac:spMk id="4" creationId="{B51B400A-4435-93AB-6DCE-45FED19B3C4A}"/>
          </ac:spMkLst>
        </pc:spChg>
      </pc:sldChg>
      <pc:sldChg chg="delSp modSp add del mod">
        <pc:chgData name="Dipta Justin Gomes" userId="80a30147-8bc2-457a-9f88-f3a4049296b4" providerId="ADAL" clId="{1360A57C-F0D6-4978-AF2D-B9FB17903040}" dt="2024-11-05T01:58:10.226" v="213" actId="47"/>
        <pc:sldMkLst>
          <pc:docMk/>
          <pc:sldMk cId="1760611178" sldId="316"/>
        </pc:sldMkLst>
        <pc:spChg chg="mod">
          <ac:chgData name="Dipta Justin Gomes" userId="80a30147-8bc2-457a-9f88-f3a4049296b4" providerId="ADAL" clId="{1360A57C-F0D6-4978-AF2D-B9FB17903040}" dt="2024-11-05T01:56:55.285" v="205" actId="20577"/>
          <ac:spMkLst>
            <pc:docMk/>
            <pc:sldMk cId="1760611178" sldId="316"/>
            <ac:spMk id="2" creationId="{454640B8-62E8-6E7B-B850-E7BAD47A6C49}"/>
          </ac:spMkLst>
        </pc:spChg>
        <pc:spChg chg="mod">
          <ac:chgData name="Dipta Justin Gomes" userId="80a30147-8bc2-457a-9f88-f3a4049296b4" providerId="ADAL" clId="{1360A57C-F0D6-4978-AF2D-B9FB17903040}" dt="2024-11-05T01:56:40.822" v="195" actId="27636"/>
          <ac:spMkLst>
            <pc:docMk/>
            <pc:sldMk cId="1760611178" sldId="316"/>
            <ac:spMk id="3" creationId="{0D90CB41-06E1-1C00-B07B-EAFD4D8799F0}"/>
          </ac:spMkLst>
        </pc:spChg>
        <pc:picChg chg="del">
          <ac:chgData name="Dipta Justin Gomes" userId="80a30147-8bc2-457a-9f88-f3a4049296b4" providerId="ADAL" clId="{1360A57C-F0D6-4978-AF2D-B9FB17903040}" dt="2024-11-05T01:56:43.337" v="196" actId="478"/>
          <ac:picMkLst>
            <pc:docMk/>
            <pc:sldMk cId="1760611178" sldId="316"/>
            <ac:picMk id="6" creationId="{BE3D7FC4-003A-A4B2-175A-853C188EA545}"/>
          </ac:picMkLst>
        </pc:picChg>
      </pc:sldChg>
      <pc:sldChg chg="delSp modSp new del mod">
        <pc:chgData name="Dipta Justin Gomes" userId="80a30147-8bc2-457a-9f88-f3a4049296b4" providerId="ADAL" clId="{1360A57C-F0D6-4978-AF2D-B9FB17903040}" dt="2024-11-05T02:12:58.152" v="333" actId="47"/>
        <pc:sldMkLst>
          <pc:docMk/>
          <pc:sldMk cId="3902853319" sldId="316"/>
        </pc:sldMkLst>
        <pc:spChg chg="mod">
          <ac:chgData name="Dipta Justin Gomes" userId="80a30147-8bc2-457a-9f88-f3a4049296b4" providerId="ADAL" clId="{1360A57C-F0D6-4978-AF2D-B9FB17903040}" dt="2024-11-05T02:11:22.167" v="326" actId="122"/>
          <ac:spMkLst>
            <pc:docMk/>
            <pc:sldMk cId="3902853319" sldId="316"/>
            <ac:spMk id="2" creationId="{20AA44E2-1024-8F7E-362B-0834AC8B14AA}"/>
          </ac:spMkLst>
        </pc:spChg>
        <pc:spChg chg="mod">
          <ac:chgData name="Dipta Justin Gomes" userId="80a30147-8bc2-457a-9f88-f3a4049296b4" providerId="ADAL" clId="{1360A57C-F0D6-4978-AF2D-B9FB17903040}" dt="2024-11-05T02:12:04.785" v="332" actId="20577"/>
          <ac:spMkLst>
            <pc:docMk/>
            <pc:sldMk cId="3902853319" sldId="316"/>
            <ac:spMk id="3" creationId="{4CB6617E-4357-BFE9-B3E0-D30D449B9282}"/>
          </ac:spMkLst>
        </pc:spChg>
        <pc:spChg chg="del">
          <ac:chgData name="Dipta Justin Gomes" userId="80a30147-8bc2-457a-9f88-f3a4049296b4" providerId="ADAL" clId="{1360A57C-F0D6-4978-AF2D-B9FB17903040}" dt="2024-11-05T02:10:56.999" v="291" actId="478"/>
          <ac:spMkLst>
            <pc:docMk/>
            <pc:sldMk cId="3902853319" sldId="316"/>
            <ac:spMk id="4" creationId="{F345EA02-9C20-84AC-6868-B32A8B64D55A}"/>
          </ac:spMkLst>
        </pc:spChg>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03090-89A4-4199-8EFE-9403222613FA}" type="datetimeFigureOut">
              <a:rPr lang="en-US" smtClean="0"/>
              <a:t>2/26/2025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EFCB41-13D7-42E8-A759-AC72FC170A9D}" type="slidenum">
              <a:rPr lang="en-US" smtClean="0"/>
              <a:t>‹#›</a:t>
            </a:fld>
            <a:endParaRPr lang="en-US"/>
          </a:p>
        </p:txBody>
      </p:sp>
    </p:spTree>
    <p:extLst>
      <p:ext uri="{BB962C8B-B14F-4D97-AF65-F5344CB8AC3E}">
        <p14:creationId xmlns:p14="http://schemas.microsoft.com/office/powerpoint/2010/main" val="387766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14</a:t>
            </a:fld>
            <a:endParaRPr lang="en-US"/>
          </a:p>
        </p:txBody>
      </p:sp>
    </p:spTree>
    <p:extLst>
      <p:ext uri="{BB962C8B-B14F-4D97-AF65-F5344CB8AC3E}">
        <p14:creationId xmlns:p14="http://schemas.microsoft.com/office/powerpoint/2010/main" val="262475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23</a:t>
            </a:fld>
            <a:endParaRPr lang="en-US"/>
          </a:p>
        </p:txBody>
      </p:sp>
    </p:spTree>
    <p:extLst>
      <p:ext uri="{BB962C8B-B14F-4D97-AF65-F5344CB8AC3E}">
        <p14:creationId xmlns:p14="http://schemas.microsoft.com/office/powerpoint/2010/main" val="1853900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24</a:t>
            </a:fld>
            <a:endParaRPr lang="en-US"/>
          </a:p>
        </p:txBody>
      </p:sp>
    </p:spTree>
    <p:extLst>
      <p:ext uri="{BB962C8B-B14F-4D97-AF65-F5344CB8AC3E}">
        <p14:creationId xmlns:p14="http://schemas.microsoft.com/office/powerpoint/2010/main" val="188169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25</a:t>
            </a:fld>
            <a:endParaRPr lang="en-US"/>
          </a:p>
        </p:txBody>
      </p:sp>
    </p:spTree>
    <p:extLst>
      <p:ext uri="{BB962C8B-B14F-4D97-AF65-F5344CB8AC3E}">
        <p14:creationId xmlns:p14="http://schemas.microsoft.com/office/powerpoint/2010/main" val="2643940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26</a:t>
            </a:fld>
            <a:endParaRPr lang="en-US"/>
          </a:p>
        </p:txBody>
      </p:sp>
    </p:spTree>
    <p:extLst>
      <p:ext uri="{BB962C8B-B14F-4D97-AF65-F5344CB8AC3E}">
        <p14:creationId xmlns:p14="http://schemas.microsoft.com/office/powerpoint/2010/main" val="3224071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27</a:t>
            </a:fld>
            <a:endParaRPr lang="en-US"/>
          </a:p>
        </p:txBody>
      </p:sp>
    </p:spTree>
    <p:extLst>
      <p:ext uri="{BB962C8B-B14F-4D97-AF65-F5344CB8AC3E}">
        <p14:creationId xmlns:p14="http://schemas.microsoft.com/office/powerpoint/2010/main" val="1855541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28</a:t>
            </a:fld>
            <a:endParaRPr lang="en-US"/>
          </a:p>
        </p:txBody>
      </p:sp>
    </p:spTree>
    <p:extLst>
      <p:ext uri="{BB962C8B-B14F-4D97-AF65-F5344CB8AC3E}">
        <p14:creationId xmlns:p14="http://schemas.microsoft.com/office/powerpoint/2010/main" val="1073790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29</a:t>
            </a:fld>
            <a:endParaRPr lang="en-US"/>
          </a:p>
        </p:txBody>
      </p:sp>
    </p:spTree>
    <p:extLst>
      <p:ext uri="{BB962C8B-B14F-4D97-AF65-F5344CB8AC3E}">
        <p14:creationId xmlns:p14="http://schemas.microsoft.com/office/powerpoint/2010/main" val="1121415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30</a:t>
            </a:fld>
            <a:endParaRPr lang="en-US"/>
          </a:p>
        </p:txBody>
      </p:sp>
    </p:spTree>
    <p:extLst>
      <p:ext uri="{BB962C8B-B14F-4D97-AF65-F5344CB8AC3E}">
        <p14:creationId xmlns:p14="http://schemas.microsoft.com/office/powerpoint/2010/main" val="708415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31</a:t>
            </a:fld>
            <a:endParaRPr lang="en-US"/>
          </a:p>
        </p:txBody>
      </p:sp>
    </p:spTree>
    <p:extLst>
      <p:ext uri="{BB962C8B-B14F-4D97-AF65-F5344CB8AC3E}">
        <p14:creationId xmlns:p14="http://schemas.microsoft.com/office/powerpoint/2010/main" val="840919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32</a:t>
            </a:fld>
            <a:endParaRPr lang="en-US"/>
          </a:p>
        </p:txBody>
      </p:sp>
    </p:spTree>
    <p:extLst>
      <p:ext uri="{BB962C8B-B14F-4D97-AF65-F5344CB8AC3E}">
        <p14:creationId xmlns:p14="http://schemas.microsoft.com/office/powerpoint/2010/main" val="3708419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15</a:t>
            </a:fld>
            <a:endParaRPr lang="en-US"/>
          </a:p>
        </p:txBody>
      </p:sp>
    </p:spTree>
    <p:extLst>
      <p:ext uri="{BB962C8B-B14F-4D97-AF65-F5344CB8AC3E}">
        <p14:creationId xmlns:p14="http://schemas.microsoft.com/office/powerpoint/2010/main" val="3379330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33</a:t>
            </a:fld>
            <a:endParaRPr lang="en-US"/>
          </a:p>
        </p:txBody>
      </p:sp>
    </p:spTree>
    <p:extLst>
      <p:ext uri="{BB962C8B-B14F-4D97-AF65-F5344CB8AC3E}">
        <p14:creationId xmlns:p14="http://schemas.microsoft.com/office/powerpoint/2010/main" val="602354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34</a:t>
            </a:fld>
            <a:endParaRPr lang="en-US"/>
          </a:p>
        </p:txBody>
      </p:sp>
    </p:spTree>
    <p:extLst>
      <p:ext uri="{BB962C8B-B14F-4D97-AF65-F5344CB8AC3E}">
        <p14:creationId xmlns:p14="http://schemas.microsoft.com/office/powerpoint/2010/main" val="502377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35</a:t>
            </a:fld>
            <a:endParaRPr lang="en-US"/>
          </a:p>
        </p:txBody>
      </p:sp>
    </p:spTree>
    <p:extLst>
      <p:ext uri="{BB962C8B-B14F-4D97-AF65-F5344CB8AC3E}">
        <p14:creationId xmlns:p14="http://schemas.microsoft.com/office/powerpoint/2010/main" val="1806095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36</a:t>
            </a:fld>
            <a:endParaRPr lang="en-US"/>
          </a:p>
        </p:txBody>
      </p:sp>
    </p:spTree>
    <p:extLst>
      <p:ext uri="{BB962C8B-B14F-4D97-AF65-F5344CB8AC3E}">
        <p14:creationId xmlns:p14="http://schemas.microsoft.com/office/powerpoint/2010/main" val="3059879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37</a:t>
            </a:fld>
            <a:endParaRPr lang="en-US"/>
          </a:p>
        </p:txBody>
      </p:sp>
    </p:spTree>
    <p:extLst>
      <p:ext uri="{BB962C8B-B14F-4D97-AF65-F5344CB8AC3E}">
        <p14:creationId xmlns:p14="http://schemas.microsoft.com/office/powerpoint/2010/main" val="1754904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38</a:t>
            </a:fld>
            <a:endParaRPr lang="en-US"/>
          </a:p>
        </p:txBody>
      </p:sp>
    </p:spTree>
    <p:extLst>
      <p:ext uri="{BB962C8B-B14F-4D97-AF65-F5344CB8AC3E}">
        <p14:creationId xmlns:p14="http://schemas.microsoft.com/office/powerpoint/2010/main" val="1417733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39</a:t>
            </a:fld>
            <a:endParaRPr lang="en-US"/>
          </a:p>
        </p:txBody>
      </p:sp>
    </p:spTree>
    <p:extLst>
      <p:ext uri="{BB962C8B-B14F-4D97-AF65-F5344CB8AC3E}">
        <p14:creationId xmlns:p14="http://schemas.microsoft.com/office/powerpoint/2010/main" val="879076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40</a:t>
            </a:fld>
            <a:endParaRPr lang="en-US"/>
          </a:p>
        </p:txBody>
      </p:sp>
    </p:spTree>
    <p:extLst>
      <p:ext uri="{BB962C8B-B14F-4D97-AF65-F5344CB8AC3E}">
        <p14:creationId xmlns:p14="http://schemas.microsoft.com/office/powerpoint/2010/main" val="2535401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41</a:t>
            </a:fld>
            <a:endParaRPr lang="en-US"/>
          </a:p>
        </p:txBody>
      </p:sp>
    </p:spTree>
    <p:extLst>
      <p:ext uri="{BB962C8B-B14F-4D97-AF65-F5344CB8AC3E}">
        <p14:creationId xmlns:p14="http://schemas.microsoft.com/office/powerpoint/2010/main" val="510512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42</a:t>
            </a:fld>
            <a:endParaRPr lang="en-US"/>
          </a:p>
        </p:txBody>
      </p:sp>
    </p:spTree>
    <p:extLst>
      <p:ext uri="{BB962C8B-B14F-4D97-AF65-F5344CB8AC3E}">
        <p14:creationId xmlns:p14="http://schemas.microsoft.com/office/powerpoint/2010/main" val="1635786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16</a:t>
            </a:fld>
            <a:endParaRPr lang="en-US"/>
          </a:p>
        </p:txBody>
      </p:sp>
    </p:spTree>
    <p:extLst>
      <p:ext uri="{BB962C8B-B14F-4D97-AF65-F5344CB8AC3E}">
        <p14:creationId xmlns:p14="http://schemas.microsoft.com/office/powerpoint/2010/main" val="623081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17</a:t>
            </a:fld>
            <a:endParaRPr lang="en-US"/>
          </a:p>
        </p:txBody>
      </p:sp>
    </p:spTree>
    <p:extLst>
      <p:ext uri="{BB962C8B-B14F-4D97-AF65-F5344CB8AC3E}">
        <p14:creationId xmlns:p14="http://schemas.microsoft.com/office/powerpoint/2010/main" val="3356414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18</a:t>
            </a:fld>
            <a:endParaRPr lang="en-US"/>
          </a:p>
        </p:txBody>
      </p:sp>
    </p:spTree>
    <p:extLst>
      <p:ext uri="{BB962C8B-B14F-4D97-AF65-F5344CB8AC3E}">
        <p14:creationId xmlns:p14="http://schemas.microsoft.com/office/powerpoint/2010/main" val="2941029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19</a:t>
            </a:fld>
            <a:endParaRPr lang="en-US"/>
          </a:p>
        </p:txBody>
      </p:sp>
    </p:spTree>
    <p:extLst>
      <p:ext uri="{BB962C8B-B14F-4D97-AF65-F5344CB8AC3E}">
        <p14:creationId xmlns:p14="http://schemas.microsoft.com/office/powerpoint/2010/main" val="1741708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20</a:t>
            </a:fld>
            <a:endParaRPr lang="en-US"/>
          </a:p>
        </p:txBody>
      </p:sp>
    </p:spTree>
    <p:extLst>
      <p:ext uri="{BB962C8B-B14F-4D97-AF65-F5344CB8AC3E}">
        <p14:creationId xmlns:p14="http://schemas.microsoft.com/office/powerpoint/2010/main" val="735751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21</a:t>
            </a:fld>
            <a:endParaRPr lang="en-US"/>
          </a:p>
        </p:txBody>
      </p:sp>
    </p:spTree>
    <p:extLst>
      <p:ext uri="{BB962C8B-B14F-4D97-AF65-F5344CB8AC3E}">
        <p14:creationId xmlns:p14="http://schemas.microsoft.com/office/powerpoint/2010/main" val="614539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22</a:t>
            </a:fld>
            <a:endParaRPr lang="en-US"/>
          </a:p>
        </p:txBody>
      </p:sp>
    </p:spTree>
    <p:extLst>
      <p:ext uri="{BB962C8B-B14F-4D97-AF65-F5344CB8AC3E}">
        <p14:creationId xmlns:p14="http://schemas.microsoft.com/office/powerpoint/2010/main" val="2972437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2/26/2025</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2/26/2025</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colormine.org/convert/rgb-to-cmy"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6.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hyperlink" Target="https://www.slideshare.net/mustafasalam167/color-model-29181025" TargetMode="External"/><Relationship Id="rId3" Type="http://schemas.openxmlformats.org/officeDocument/2006/relationships/hyperlink" Target="http://www.howstuffworks.com/" TargetMode="External"/><Relationship Id="rId7" Type="http://schemas.openxmlformats.org/officeDocument/2006/relationships/hyperlink" Target="https://www.chegg.com/" TargetMode="External"/><Relationship Id="rId2" Type="http://schemas.openxmlformats.org/officeDocument/2006/relationships/hyperlink" Target="http://colormine.org/convert/rgb-to-cmy" TargetMode="External"/><Relationship Id="rId1" Type="http://schemas.openxmlformats.org/officeDocument/2006/relationships/slideLayout" Target="../slideLayouts/slideLayout9.xml"/><Relationship Id="rId6" Type="http://schemas.openxmlformats.org/officeDocument/2006/relationships/hyperlink" Target="http://mocoloco.com/fresh2/upload/2011/12/halftone_calendar_by_casey_klebba/halftone_calendar_casey_klebba_3b-thumb-468x468-35319.jpg" TargetMode="External"/><Relationship Id="rId5" Type="http://schemas.openxmlformats.org/officeDocument/2006/relationships/hyperlink" Target="http://www.picturetopeople.org/image_effects/photo-halftone/examples/photo-to-halftone-convertion-2.gif" TargetMode="External"/><Relationship Id="rId10" Type="http://schemas.openxmlformats.org/officeDocument/2006/relationships/hyperlink" Target="https://slideplayer.com/slide/5143930/" TargetMode="External"/><Relationship Id="rId4" Type="http://schemas.openxmlformats.org/officeDocument/2006/relationships/hyperlink" Target="http://www.wikipedia.com/" TargetMode="External"/><Relationship Id="rId9" Type="http://schemas.openxmlformats.org/officeDocument/2006/relationships/hyperlink" Target="https://www.printcnx.com/resources-and-support/addiational-resources/raster-images-vs-vector-graphic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Image Representation</a:t>
            </a:r>
          </a:p>
        </p:txBody>
      </p:sp>
      <p:sp>
        <p:nvSpPr>
          <p:cNvPr id="3" name="Subtitle 2"/>
          <p:cNvSpPr>
            <a:spLocks noGrp="1"/>
          </p:cNvSpPr>
          <p:nvPr>
            <p:ph type="subTitle" idx="1"/>
          </p:nvPr>
        </p:nvSpPr>
        <p:spPr>
          <a:xfrm>
            <a:off x="476205" y="1532427"/>
            <a:ext cx="2789509" cy="484632"/>
          </a:xfrm>
        </p:spPr>
        <p:txBody>
          <a:bodyPr/>
          <a:lstStyle/>
          <a:p>
            <a:r>
              <a:rPr lang="en-US" dirty="0"/>
              <a:t>Course Code: CSC 3224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03189717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03</a:t>
                      </a:r>
                    </a:p>
                  </a:txBody>
                  <a:tcPr/>
                </a:tc>
                <a:tc>
                  <a:txBody>
                    <a:bodyPr/>
                    <a:lstStyle/>
                    <a:p>
                      <a:r>
                        <a:rPr lang="en-US" dirty="0"/>
                        <a:t>Week No:</a:t>
                      </a:r>
                    </a:p>
                  </a:txBody>
                  <a:tcPr/>
                </a:tc>
                <a:tc>
                  <a:txBody>
                    <a:bodyPr/>
                    <a:lstStyle/>
                    <a:p>
                      <a:r>
                        <a:rPr lang="en-US" dirty="0"/>
                        <a:t>2</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Graphics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Vector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156966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Unlike pixel-based raster images, vector graphics are based on mathematical formulas that define geometric primitives such as polygons, lines, curves, circles and rectangles</a:t>
            </a:r>
          </a:p>
        </p:txBody>
      </p:sp>
    </p:spTree>
    <p:extLst>
      <p:ext uri="{BB962C8B-B14F-4D97-AF65-F5344CB8AC3E}">
        <p14:creationId xmlns:p14="http://schemas.microsoft.com/office/powerpoint/2010/main" val="2733598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of Vector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2677656"/>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Because vector graphics are composed of true geometric primitives, they are best used to represent more structured images, like line art graphics with flat, uniform colors. </a:t>
            </a:r>
          </a:p>
          <a:p>
            <a:pPr marL="342900" indent="-342900">
              <a:buFont typeface="Wingdings" panose="05000000000000000000" pitchFamily="2" charset="2"/>
              <a:buChar char="q"/>
            </a:pPr>
            <a:r>
              <a:rPr lang="en-US" sz="2400" dirty="0"/>
              <a:t>Most created images meet these specifications, including logos, letterhead, and fonts.</a:t>
            </a:r>
          </a:p>
          <a:p>
            <a:endParaRPr lang="en-US" sz="2400" dirty="0"/>
          </a:p>
        </p:txBody>
      </p:sp>
    </p:spTree>
    <p:extLst>
      <p:ext uri="{BB962C8B-B14F-4D97-AF65-F5344CB8AC3E}">
        <p14:creationId xmlns:p14="http://schemas.microsoft.com/office/powerpoint/2010/main" val="1893608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Advantages of Vector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3524042"/>
          </a:xfrm>
          <a:prstGeom prst="rect">
            <a:avLst/>
          </a:prstGeom>
          <a:noFill/>
        </p:spPr>
        <p:txBody>
          <a:bodyPr wrap="square" rtlCol="0">
            <a:spAutoFit/>
          </a:bodyPr>
          <a:lstStyle/>
          <a:p>
            <a:pPr marL="342900" indent="-342900">
              <a:buFont typeface="Wingdings" panose="05000000000000000000" pitchFamily="2" charset="2"/>
              <a:buChar char="q"/>
            </a:pPr>
            <a:r>
              <a:rPr lang="en-US" sz="2500" dirty="0"/>
              <a:t>vector-based graphics are more malleable than raster images</a:t>
            </a:r>
          </a:p>
          <a:p>
            <a:pPr marL="342900" indent="-342900">
              <a:buFont typeface="Wingdings" panose="05000000000000000000" pitchFamily="2" charset="2"/>
              <a:buChar char="q"/>
            </a:pPr>
            <a:r>
              <a:rPr lang="en-US" sz="2500" dirty="0"/>
              <a:t>they are much more versatile, flexible and easy to use</a:t>
            </a:r>
          </a:p>
          <a:p>
            <a:pPr marL="342900" indent="-342900">
              <a:buFont typeface="Wingdings" panose="05000000000000000000" pitchFamily="2" charset="2"/>
              <a:buChar char="q"/>
            </a:pPr>
            <a:r>
              <a:rPr lang="en-US" sz="2500" dirty="0"/>
              <a:t>The most obvious advantage of vector images over raster graphics is that vector images are quickly and perfectly scalable</a:t>
            </a:r>
          </a:p>
          <a:p>
            <a:pPr marL="342900" indent="-342900">
              <a:buFont typeface="Wingdings" panose="05000000000000000000" pitchFamily="2" charset="2"/>
              <a:buChar char="q"/>
            </a:pPr>
            <a:r>
              <a:rPr lang="en-US" sz="2500" dirty="0"/>
              <a:t>There is no upper or lower limit for sizing vector images</a:t>
            </a:r>
          </a:p>
          <a:p>
            <a:endParaRPr lang="en-US" sz="2400" dirty="0"/>
          </a:p>
          <a:p>
            <a:endParaRPr lang="en-US" sz="2400" dirty="0"/>
          </a:p>
        </p:txBody>
      </p:sp>
    </p:spTree>
    <p:extLst>
      <p:ext uri="{BB962C8B-B14F-4D97-AF65-F5344CB8AC3E}">
        <p14:creationId xmlns:p14="http://schemas.microsoft.com/office/powerpoint/2010/main" val="975373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Advantages of Vector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3416320"/>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t>unlike raster graphics, vector images are not resolution-dependent</a:t>
            </a:r>
          </a:p>
          <a:p>
            <a:pPr marL="342900" indent="-342900" algn="just">
              <a:buFont typeface="Wingdings" panose="05000000000000000000" pitchFamily="2" charset="2"/>
              <a:buChar char="q"/>
            </a:pPr>
            <a:r>
              <a:rPr lang="en-US" sz="2400" dirty="0"/>
              <a:t>Vector images have no fixed intrinsic resolution, rather they display at the resolution capability of whatever output device (monitor, printer) is rendering them</a:t>
            </a:r>
          </a:p>
          <a:p>
            <a:pPr marL="342900" indent="-342900" algn="just">
              <a:buFont typeface="Wingdings" panose="05000000000000000000" pitchFamily="2" charset="2"/>
              <a:buChar char="q"/>
            </a:pPr>
            <a:r>
              <a:rPr lang="en-US" sz="2400" dirty="0"/>
              <a:t>because vector graphics need not memorize the contents of millions of tiny pixels, these files tend to be considerably smaller than their raster counterparts.</a:t>
            </a:r>
          </a:p>
          <a:p>
            <a:endParaRPr lang="en-US" sz="2400" dirty="0"/>
          </a:p>
        </p:txBody>
      </p:sp>
    </p:spTree>
    <p:extLst>
      <p:ext uri="{BB962C8B-B14F-4D97-AF65-F5344CB8AC3E}">
        <p14:creationId xmlns:p14="http://schemas.microsoft.com/office/powerpoint/2010/main" val="3124629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Vector Images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156966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Overall, vector graphics are more efficient and versatile.</a:t>
            </a:r>
          </a:p>
          <a:p>
            <a:pPr marL="342900" indent="-342900">
              <a:buFont typeface="Wingdings" panose="05000000000000000000" pitchFamily="2" charset="2"/>
              <a:buChar char="q"/>
            </a:pPr>
            <a:r>
              <a:rPr lang="en-US" sz="2400" dirty="0"/>
              <a:t>Common vector formats include AI, EPS, CGM, WMF and PICT (Mac).</a:t>
            </a:r>
          </a:p>
          <a:p>
            <a:endParaRPr lang="en-US" sz="2400" dirty="0"/>
          </a:p>
        </p:txBody>
      </p:sp>
      <p:pic>
        <p:nvPicPr>
          <p:cNvPr id="7" name="Picture 2" descr="C:\Users\Teacher\Desktop\vector.jpg">
            <a:extLst>
              <a:ext uri="{FF2B5EF4-FFF2-40B4-BE49-F238E27FC236}">
                <a16:creationId xmlns:a16="http://schemas.microsoft.com/office/drawing/2014/main" id="{752967C1-CB46-4BE7-BE42-80BDE552910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71600" y="3719244"/>
            <a:ext cx="6151563" cy="237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195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Color Model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1938992"/>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A color model is a system for creating a full range of colors from a small set of primary colors. </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There are two types of </a:t>
            </a:r>
            <a:r>
              <a:rPr lang="en-US" sz="2400" dirty="0" err="1"/>
              <a:t>colour</a:t>
            </a:r>
            <a:r>
              <a:rPr lang="en-US" sz="2400" dirty="0"/>
              <a:t> models: additive and subtractive.</a:t>
            </a:r>
          </a:p>
        </p:txBody>
      </p:sp>
    </p:spTree>
    <p:extLst>
      <p:ext uri="{BB962C8B-B14F-4D97-AF65-F5344CB8AC3E}">
        <p14:creationId xmlns:p14="http://schemas.microsoft.com/office/powerpoint/2010/main" val="3855272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Additive and Subtractive Model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3416320"/>
          </a:xfrm>
          <a:prstGeom prst="rect">
            <a:avLst/>
          </a:prstGeom>
          <a:noFill/>
        </p:spPr>
        <p:txBody>
          <a:bodyPr wrap="square" rtlCol="0">
            <a:spAutoFit/>
          </a:bodyPr>
          <a:lstStyle/>
          <a:p>
            <a:pPr>
              <a:buFont typeface="Wingdings" panose="05000000000000000000" pitchFamily="2" charset="2"/>
              <a:buChar char="q"/>
            </a:pPr>
            <a:r>
              <a:rPr lang="en-US" sz="2400" dirty="0"/>
              <a:t> Additive color models use light to display color</a:t>
            </a:r>
          </a:p>
          <a:p>
            <a:pPr>
              <a:buFont typeface="Wingdings" panose="05000000000000000000" pitchFamily="2" charset="2"/>
              <a:buChar char="q"/>
            </a:pPr>
            <a:endParaRPr lang="en-US" sz="2400" dirty="0"/>
          </a:p>
          <a:p>
            <a:pPr>
              <a:buFont typeface="Wingdings" panose="05000000000000000000" pitchFamily="2" charset="2"/>
              <a:buChar char="ü"/>
            </a:pPr>
            <a:r>
              <a:rPr lang="en-US" sz="2400" dirty="0"/>
              <a:t>while subtractive color models use printing inks.</a:t>
            </a:r>
          </a:p>
          <a:p>
            <a:pPr>
              <a:buFont typeface="Wingdings" panose="05000000000000000000" pitchFamily="2" charset="2"/>
              <a:buChar char="ü"/>
            </a:pPr>
            <a:endParaRPr lang="en-US" sz="2400" dirty="0"/>
          </a:p>
          <a:p>
            <a:pPr>
              <a:buFont typeface="Wingdings" panose="05000000000000000000" pitchFamily="2" charset="2"/>
              <a:buChar char="q"/>
            </a:pPr>
            <a:r>
              <a:rPr lang="en-US" sz="2400" dirty="0"/>
              <a:t> Colors perceived in additive models are the result of transmitted light.</a:t>
            </a:r>
          </a:p>
          <a:p>
            <a:endParaRPr lang="en-US" sz="2400" dirty="0"/>
          </a:p>
          <a:p>
            <a:pPr>
              <a:buFont typeface="Wingdings" panose="05000000000000000000" pitchFamily="2" charset="2"/>
              <a:buChar char="ü"/>
            </a:pPr>
            <a:r>
              <a:rPr lang="en-US" sz="2400" dirty="0"/>
              <a:t>Colors perceived in subtractive models are the result of reflected light.</a:t>
            </a:r>
          </a:p>
        </p:txBody>
      </p:sp>
    </p:spTree>
    <p:extLst>
      <p:ext uri="{BB962C8B-B14F-4D97-AF65-F5344CB8AC3E}">
        <p14:creationId xmlns:p14="http://schemas.microsoft.com/office/powerpoint/2010/main" val="2458689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and CMYK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7" name="Content Placeholder 4">
            <a:extLst>
              <a:ext uri="{FF2B5EF4-FFF2-40B4-BE49-F238E27FC236}">
                <a16:creationId xmlns:a16="http://schemas.microsoft.com/office/drawing/2014/main" id="{A457B1DE-94E3-49DE-9938-6E37A021FBE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0455" y="2107370"/>
            <a:ext cx="8063089" cy="4112808"/>
          </a:xfrm>
          <a:prstGeom prst="rect">
            <a:avLst/>
          </a:prstGeom>
        </p:spPr>
      </p:pic>
    </p:spTree>
    <p:extLst>
      <p:ext uri="{BB962C8B-B14F-4D97-AF65-F5344CB8AC3E}">
        <p14:creationId xmlns:p14="http://schemas.microsoft.com/office/powerpoint/2010/main" val="2089046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140E3AA-BC80-4DA7-AAB7-C718A4D8EE42}"/>
              </a:ext>
            </a:extLst>
          </p:cNvPr>
          <p:cNvSpPr/>
          <p:nvPr/>
        </p:nvSpPr>
        <p:spPr>
          <a:xfrm>
            <a:off x="293511" y="2136339"/>
            <a:ext cx="8556978" cy="3046988"/>
          </a:xfrm>
          <a:prstGeom prst="rect">
            <a:avLst/>
          </a:prstGeom>
        </p:spPr>
        <p:txBody>
          <a:bodyPr wrap="square">
            <a:spAutoFit/>
          </a:bodyPr>
          <a:lstStyle/>
          <a:p>
            <a:pPr marL="342900" indent="-342900" algn="just">
              <a:buFont typeface="Wingdings" panose="05000000000000000000" pitchFamily="2" charset="2"/>
              <a:buChar char="q"/>
            </a:pPr>
            <a:r>
              <a:rPr lang="en-US" sz="2400" dirty="0"/>
              <a:t>RGB uses additive color mixing, because it describes what kind of light needs to be emitted to produce a given color. </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Light is added together to create form from out of the darkness. </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RGB stores individual values for red, green and blue.</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a:t>
            </a:r>
            <a:r>
              <a:rPr lang="en-US" sz="2400" dirty="0" err="1"/>
              <a:t>r,g,b</a:t>
            </a:r>
            <a:r>
              <a:rPr lang="en-US" sz="2400" dirty="0"/>
              <a:t>)=&gt;(0,0,0) black, (1,1,1) white [ranges 0 to 1]</a:t>
            </a:r>
          </a:p>
        </p:txBody>
      </p:sp>
    </p:spTree>
    <p:extLst>
      <p:ext uri="{BB962C8B-B14F-4D97-AF65-F5344CB8AC3E}">
        <p14:creationId xmlns:p14="http://schemas.microsoft.com/office/powerpoint/2010/main" val="379445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6" name="Content Placeholder 4">
            <a:extLst>
              <a:ext uri="{FF2B5EF4-FFF2-40B4-BE49-F238E27FC236}">
                <a16:creationId xmlns:a16="http://schemas.microsoft.com/office/drawing/2014/main" id="{C222B475-5090-45EF-B048-A877A9F2ADB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0022" y="2136339"/>
            <a:ext cx="8223955" cy="4016105"/>
          </a:xfrm>
          <a:prstGeom prst="rect">
            <a:avLst/>
          </a:prstGeom>
        </p:spPr>
      </p:pic>
    </p:spTree>
    <p:extLst>
      <p:ext uri="{BB962C8B-B14F-4D97-AF65-F5344CB8AC3E}">
        <p14:creationId xmlns:p14="http://schemas.microsoft.com/office/powerpoint/2010/main" val="12494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Outline</a:t>
            </a:r>
          </a:p>
        </p:txBody>
      </p:sp>
      <p:sp>
        <p:nvSpPr>
          <p:cNvPr id="3" name="Subtitle 2"/>
          <p:cNvSpPr>
            <a:spLocks noGrp="1"/>
          </p:cNvSpPr>
          <p:nvPr>
            <p:ph type="subTitle" idx="1"/>
          </p:nvPr>
        </p:nvSpPr>
        <p:spPr>
          <a:xfrm>
            <a:off x="486697" y="2363927"/>
            <a:ext cx="7754112" cy="3786149"/>
          </a:xfrm>
        </p:spPr>
        <p:txBody>
          <a:bodyPr>
            <a:normAutofit fontScale="77500" lnSpcReduction="20000"/>
          </a:bodyPr>
          <a:lstStyle/>
          <a:p>
            <a:pPr marL="342900" indent="-342900">
              <a:buAutoNum type="arabicPeriod"/>
            </a:pPr>
            <a:r>
              <a:rPr lang="en-US" sz="3000" dirty="0">
                <a:solidFill>
                  <a:schemeClr val="tx1"/>
                </a:solidFill>
              </a:rPr>
              <a:t>Pixel</a:t>
            </a:r>
          </a:p>
          <a:p>
            <a:pPr marL="342900" indent="-342900">
              <a:buAutoNum type="arabicPeriod"/>
            </a:pPr>
            <a:r>
              <a:rPr lang="en-US" sz="3000" dirty="0">
                <a:solidFill>
                  <a:schemeClr val="tx1"/>
                </a:solidFill>
              </a:rPr>
              <a:t>Graphics Image (Raster and Vector)</a:t>
            </a:r>
          </a:p>
          <a:p>
            <a:pPr marL="342900" indent="-342900">
              <a:buAutoNum type="arabicPeriod"/>
            </a:pPr>
            <a:r>
              <a:rPr lang="en-US" sz="3000" dirty="0">
                <a:solidFill>
                  <a:schemeClr val="tx1"/>
                </a:solidFill>
              </a:rPr>
              <a:t>How the images are formed</a:t>
            </a:r>
          </a:p>
          <a:p>
            <a:pPr marL="342900" indent="-342900">
              <a:buAutoNum type="arabicPeriod"/>
            </a:pPr>
            <a:r>
              <a:rPr lang="en-US" sz="3000" dirty="0">
                <a:solidFill>
                  <a:schemeClr val="tx1"/>
                </a:solidFill>
              </a:rPr>
              <a:t>Color Model (RGB, CMY)</a:t>
            </a:r>
          </a:p>
          <a:p>
            <a:pPr marL="342900" indent="-342900">
              <a:buAutoNum type="arabicPeriod"/>
            </a:pPr>
            <a:r>
              <a:rPr lang="en-US" sz="3000" dirty="0">
                <a:solidFill>
                  <a:schemeClr val="tx1"/>
                </a:solidFill>
              </a:rPr>
              <a:t>Coloring Techniques</a:t>
            </a:r>
          </a:p>
          <a:p>
            <a:r>
              <a:rPr lang="en-US" sz="3000" dirty="0">
                <a:solidFill>
                  <a:schemeClr val="tx1"/>
                </a:solidFill>
              </a:rPr>
              <a:t>	5.1. Direct Coding </a:t>
            </a:r>
          </a:p>
          <a:p>
            <a:r>
              <a:rPr lang="en-US" sz="3000" dirty="0">
                <a:solidFill>
                  <a:schemeClr val="tx1"/>
                </a:solidFill>
              </a:rPr>
              <a:t>	5.2. Lookup Table </a:t>
            </a:r>
          </a:p>
          <a:p>
            <a:r>
              <a:rPr lang="en-US" sz="3000" dirty="0">
                <a:solidFill>
                  <a:schemeClr val="tx1"/>
                </a:solidFill>
              </a:rPr>
              <a:t>6.   Printing</a:t>
            </a:r>
          </a:p>
          <a:p>
            <a:r>
              <a:rPr lang="en-US" sz="3000" dirty="0">
                <a:solidFill>
                  <a:schemeClr val="tx1"/>
                </a:solidFill>
              </a:rPr>
              <a:t>	6.1. Halftone</a:t>
            </a:r>
          </a:p>
          <a:p>
            <a:r>
              <a:rPr lang="en-US" sz="3000" dirty="0">
                <a:solidFill>
                  <a:schemeClr val="tx1"/>
                </a:solidFill>
              </a:rPr>
              <a:t>	6.2. Halftone Approximation</a:t>
            </a:r>
          </a:p>
          <a:p>
            <a:pPr marL="342900" indent="-342900">
              <a:buAutoNum type="arabicPeriod"/>
            </a:pPr>
            <a:r>
              <a:rPr lang="en-US" sz="3000" dirty="0">
                <a:solidFill>
                  <a:schemeClr val="tx1"/>
                </a:solidFill>
              </a:rPr>
              <a:t>Image Files </a:t>
            </a:r>
          </a:p>
          <a:p>
            <a:pPr marL="342900" indent="-342900">
              <a:buAutoNum type="arabicPeriod"/>
            </a:pPr>
            <a:r>
              <a:rPr lang="en-US" sz="3000" dirty="0">
                <a:solidFill>
                  <a:schemeClr val="tx1"/>
                </a:solidFill>
              </a:rPr>
              <a:t>Books</a:t>
            </a:r>
          </a:p>
          <a:p>
            <a:pPr marL="342900" indent="-342900">
              <a:buAutoNum type="arabicPeriod"/>
            </a:pPr>
            <a:r>
              <a:rPr lang="en-US" sz="3000" dirty="0">
                <a:solidFill>
                  <a:schemeClr val="tx1"/>
                </a:solidFill>
              </a:rPr>
              <a:t>References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Value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D7155A62-8BEE-464F-9D0B-4A0838AEDF22}"/>
              </a:ext>
            </a:extLst>
          </p:cNvPr>
          <p:cNvSpPr/>
          <p:nvPr/>
        </p:nvSpPr>
        <p:spPr>
          <a:xfrm>
            <a:off x="263297" y="2321004"/>
            <a:ext cx="8429148" cy="1200329"/>
          </a:xfrm>
          <a:prstGeom prst="rect">
            <a:avLst/>
          </a:prstGeom>
        </p:spPr>
        <p:txBody>
          <a:bodyPr wrap="square">
            <a:spAutoFit/>
          </a:bodyPr>
          <a:lstStyle/>
          <a:p>
            <a:pPr marL="342900" indent="-342900">
              <a:buFont typeface="Wingdings" panose="05000000000000000000" pitchFamily="2" charset="2"/>
              <a:buChar char="Ø"/>
            </a:pPr>
            <a:r>
              <a:rPr lang="en-US" sz="2400" dirty="0"/>
              <a:t>A color's RGB value indicates its red, green, and blue intensity.</a:t>
            </a:r>
          </a:p>
          <a:p>
            <a:r>
              <a:rPr lang="en-US" sz="2400" dirty="0"/>
              <a:t> </a:t>
            </a:r>
          </a:p>
          <a:p>
            <a:pPr>
              <a:buFont typeface="Wingdings" panose="05000000000000000000" pitchFamily="2" charset="2"/>
              <a:buChar char="Ø"/>
            </a:pPr>
            <a:r>
              <a:rPr lang="en-US" sz="2400" dirty="0"/>
              <a:t> Each intensity value is on a scale of 0 to 255</a:t>
            </a:r>
          </a:p>
        </p:txBody>
      </p:sp>
    </p:spTree>
    <p:extLst>
      <p:ext uri="{BB962C8B-B14F-4D97-AF65-F5344CB8AC3E}">
        <p14:creationId xmlns:p14="http://schemas.microsoft.com/office/powerpoint/2010/main" val="2791240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a:t>
            </a:r>
            <a:r>
              <a:rPr lang="en-US"/>
              <a:t>Color Palette </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D7155A62-8BEE-464F-9D0B-4A0838AEDF22}"/>
              </a:ext>
            </a:extLst>
          </p:cNvPr>
          <p:cNvSpPr/>
          <p:nvPr/>
        </p:nvSpPr>
        <p:spPr>
          <a:xfrm>
            <a:off x="263297" y="2321004"/>
            <a:ext cx="8429148" cy="3785652"/>
          </a:xfrm>
          <a:prstGeom prst="rect">
            <a:avLst/>
          </a:prstGeom>
        </p:spPr>
        <p:txBody>
          <a:bodyPr wrap="square">
            <a:spAutoFit/>
          </a:bodyPr>
          <a:lstStyle/>
          <a:p>
            <a:r>
              <a:rPr lang="en-US" sz="2400" b="1" dirty="0"/>
              <a:t> 3-bit RGB</a:t>
            </a:r>
          </a:p>
          <a:p>
            <a:pPr marL="118872" indent="0" algn="just">
              <a:buNone/>
            </a:pPr>
            <a:r>
              <a:rPr lang="en-US" sz="2400" dirty="0"/>
              <a:t>Systems with a 3-bit RGB palette use 1 bit for each of the red, green and blue color components. That is, each component is either "on" or "off" with no intermediate states. This results in an 8-color </a:t>
            </a:r>
            <a:r>
              <a:rPr lang="en-US" sz="2400" b="1" dirty="0"/>
              <a:t> ((2</a:t>
            </a:r>
            <a:r>
              <a:rPr lang="en-US" sz="2400" b="1" baseline="30000" dirty="0"/>
              <a:t>1</a:t>
            </a:r>
            <a:r>
              <a:rPr lang="en-US" sz="2400" b="1" dirty="0"/>
              <a:t>)</a:t>
            </a:r>
            <a:r>
              <a:rPr lang="en-US" sz="2400" b="1" baseline="30000" dirty="0"/>
              <a:t>3</a:t>
            </a:r>
            <a:r>
              <a:rPr lang="en-US" sz="2400" b="1" dirty="0"/>
              <a:t> = 2</a:t>
            </a:r>
            <a:r>
              <a:rPr lang="en-US" sz="2400" b="1" baseline="30000" dirty="0"/>
              <a:t>3</a:t>
            </a:r>
            <a:r>
              <a:rPr lang="en-US" sz="2400" b="1" dirty="0"/>
              <a:t> = 8) </a:t>
            </a:r>
            <a:r>
              <a:rPr lang="en-US" sz="2400" dirty="0"/>
              <a:t>palette</a:t>
            </a:r>
          </a:p>
          <a:p>
            <a:pPr marL="118872" indent="0">
              <a:buNone/>
            </a:pPr>
            <a:endParaRPr lang="en-US" sz="2400" dirty="0"/>
          </a:p>
          <a:p>
            <a:pPr marL="118872" indent="0">
              <a:buNone/>
            </a:pPr>
            <a:r>
              <a:rPr lang="en-US" sz="2400" b="1" dirty="0"/>
              <a:t>6-bit RGB</a:t>
            </a:r>
          </a:p>
          <a:p>
            <a:pPr marL="118872" indent="0" algn="just">
              <a:buNone/>
            </a:pPr>
            <a:r>
              <a:rPr lang="en-US" sz="2400" dirty="0"/>
              <a:t>Systems with a 6-bit RGB palette use 2 bits for each of the red, green, and blue color components. This results in a (2</a:t>
            </a:r>
            <a:r>
              <a:rPr lang="en-US" sz="2400" baseline="30000" dirty="0"/>
              <a:t>2</a:t>
            </a:r>
            <a:r>
              <a:rPr lang="en-US" sz="2400" dirty="0"/>
              <a:t>)</a:t>
            </a:r>
            <a:r>
              <a:rPr lang="en-US" sz="2400" baseline="30000" dirty="0"/>
              <a:t>3</a:t>
            </a:r>
            <a:r>
              <a:rPr lang="en-US" sz="2400" dirty="0"/>
              <a:t> = 4</a:t>
            </a:r>
            <a:r>
              <a:rPr lang="en-US" sz="2400" baseline="30000" dirty="0"/>
              <a:t>3</a:t>
            </a:r>
            <a:r>
              <a:rPr lang="en-US" sz="2400" dirty="0"/>
              <a:t> = 64-color palette</a:t>
            </a:r>
          </a:p>
        </p:txBody>
      </p:sp>
    </p:spTree>
    <p:extLst>
      <p:ext uri="{BB962C8B-B14F-4D97-AF65-F5344CB8AC3E}">
        <p14:creationId xmlns:p14="http://schemas.microsoft.com/office/powerpoint/2010/main" val="388666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Color Palette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D7155A62-8BEE-464F-9D0B-4A0838AEDF22}"/>
              </a:ext>
            </a:extLst>
          </p:cNvPr>
          <p:cNvSpPr/>
          <p:nvPr/>
        </p:nvSpPr>
        <p:spPr>
          <a:xfrm>
            <a:off x="263297" y="2321004"/>
            <a:ext cx="8429148" cy="1200329"/>
          </a:xfrm>
          <a:prstGeom prst="rect">
            <a:avLst/>
          </a:prstGeom>
        </p:spPr>
        <p:txBody>
          <a:bodyPr wrap="square">
            <a:spAutoFit/>
          </a:bodyPr>
          <a:lstStyle/>
          <a:p>
            <a:pPr algn="just"/>
            <a:r>
              <a:rPr lang="en-US" sz="2400" dirty="0"/>
              <a:t>In computer graphics, a </a:t>
            </a:r>
            <a:r>
              <a:rPr lang="en-US" sz="2400" b="1" dirty="0"/>
              <a:t>color palette </a:t>
            </a:r>
            <a:r>
              <a:rPr lang="en-US" sz="2400" dirty="0"/>
              <a:t>is a finite set of colors. Palettes can be optimized to improve image accuracy in the presence of software or hardware constraints.</a:t>
            </a:r>
          </a:p>
        </p:txBody>
      </p:sp>
    </p:spTree>
    <p:extLst>
      <p:ext uri="{BB962C8B-B14F-4D97-AF65-F5344CB8AC3E}">
        <p14:creationId xmlns:p14="http://schemas.microsoft.com/office/powerpoint/2010/main" val="4218808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6" name="Content Placeholder 4">
            <a:extLst>
              <a:ext uri="{FF2B5EF4-FFF2-40B4-BE49-F238E27FC236}">
                <a16:creationId xmlns:a16="http://schemas.microsoft.com/office/drawing/2014/main" id="{70FA5579-E69B-4DDB-A858-04D09F56E23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8490" y="2017059"/>
            <a:ext cx="8223955" cy="4180541"/>
          </a:xfrm>
          <a:prstGeom prst="rect">
            <a:avLst/>
          </a:prstGeom>
        </p:spPr>
      </p:pic>
    </p:spTree>
    <p:extLst>
      <p:ext uri="{BB962C8B-B14F-4D97-AF65-F5344CB8AC3E}">
        <p14:creationId xmlns:p14="http://schemas.microsoft.com/office/powerpoint/2010/main" val="2490669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7" name="Content Placeholder 4">
            <a:extLst>
              <a:ext uri="{FF2B5EF4-FFF2-40B4-BE49-F238E27FC236}">
                <a16:creationId xmlns:a16="http://schemas.microsoft.com/office/drawing/2014/main" id="{468C4017-A290-4F9D-AD16-B00954948938}"/>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43840" y="2144889"/>
            <a:ext cx="8223955" cy="4030133"/>
          </a:xfrm>
          <a:prstGeom prst="rect">
            <a:avLst/>
          </a:prstGeom>
        </p:spPr>
      </p:pic>
    </p:spTree>
    <p:extLst>
      <p:ext uri="{BB962C8B-B14F-4D97-AF65-F5344CB8AC3E}">
        <p14:creationId xmlns:p14="http://schemas.microsoft.com/office/powerpoint/2010/main" val="2621437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17552"/>
            <a:ext cx="8500533" cy="3170099"/>
          </a:xfrm>
          <a:prstGeom prst="rect">
            <a:avLst/>
          </a:prstGeom>
        </p:spPr>
        <p:txBody>
          <a:bodyPr wrap="square">
            <a:spAutoFit/>
          </a:bodyPr>
          <a:lstStyle/>
          <a:p>
            <a:pPr marL="342900" indent="-342900" algn="just">
              <a:buFont typeface="Wingdings" panose="05000000000000000000" pitchFamily="2" charset="2"/>
              <a:buChar char="q"/>
            </a:pPr>
            <a:r>
              <a:rPr lang="en-US" sz="2000" dirty="0"/>
              <a:t>CMY uses subtractive color mixing used in the printing process, because it describes what kind of inks need to be applied so the light reflected from the substrate and through the inks produces a given color. </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a:t>One starts with a white substrate (canvas, page, etc.), and uses ink to subtract color from white to create an image. </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err="1"/>
              <a:t>CMYk</a:t>
            </a:r>
            <a:r>
              <a:rPr lang="en-US" sz="2000" dirty="0"/>
              <a:t> stores ink values for cyan, magenta, yellow, Key(Black).</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err="1"/>
              <a:t>cmyk</a:t>
            </a:r>
            <a:r>
              <a:rPr lang="en-US" sz="2000" dirty="0"/>
              <a:t>(c%, m%, y%)=&gt;(0%,0%,0%) white. [ranges from 0 to 100%]</a:t>
            </a:r>
          </a:p>
        </p:txBody>
      </p:sp>
    </p:spTree>
    <p:extLst>
      <p:ext uri="{BB962C8B-B14F-4D97-AF65-F5344CB8AC3E}">
        <p14:creationId xmlns:p14="http://schemas.microsoft.com/office/powerpoint/2010/main" val="3236142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to CMY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17552"/>
            <a:ext cx="8500533" cy="2246769"/>
          </a:xfrm>
          <a:prstGeom prst="rect">
            <a:avLst/>
          </a:prstGeom>
        </p:spPr>
        <p:txBody>
          <a:bodyPr wrap="square">
            <a:spAutoFit/>
          </a:bodyPr>
          <a:lstStyle/>
          <a:p>
            <a:pPr marL="342900" indent="-342900">
              <a:buFont typeface="Wingdings" panose="05000000000000000000" pitchFamily="2" charset="2"/>
              <a:buChar char="q"/>
            </a:pPr>
            <a:r>
              <a:rPr lang="en-US" sz="2800" dirty="0"/>
              <a:t> C = 1 –( </a:t>
            </a:r>
            <a:r>
              <a:rPr lang="en-US" sz="2800" dirty="0" err="1"/>
              <a:t>color.R</a:t>
            </a:r>
            <a:r>
              <a:rPr lang="en-US" sz="2800" dirty="0"/>
              <a:t> / 255.0);</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M = 1 – (</a:t>
            </a:r>
            <a:r>
              <a:rPr lang="en-US" sz="2800" dirty="0" err="1"/>
              <a:t>color.G</a:t>
            </a:r>
            <a:r>
              <a:rPr lang="en-US" sz="2800" dirty="0"/>
              <a:t> / 255.0);</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Y = 1 – (</a:t>
            </a:r>
            <a:r>
              <a:rPr lang="en-US" sz="2800" dirty="0" err="1"/>
              <a:t>color.B</a:t>
            </a:r>
            <a:r>
              <a:rPr lang="en-US" sz="2800" dirty="0"/>
              <a:t> / 255.0);</a:t>
            </a:r>
          </a:p>
        </p:txBody>
      </p:sp>
    </p:spTree>
    <p:extLst>
      <p:ext uri="{BB962C8B-B14F-4D97-AF65-F5344CB8AC3E}">
        <p14:creationId xmlns:p14="http://schemas.microsoft.com/office/powerpoint/2010/main" val="1068270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to CMY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17552"/>
            <a:ext cx="8500533" cy="2246769"/>
          </a:xfrm>
          <a:prstGeom prst="rect">
            <a:avLst/>
          </a:prstGeom>
        </p:spPr>
        <p:txBody>
          <a:bodyPr wrap="square">
            <a:spAutoFit/>
          </a:bodyPr>
          <a:lstStyle/>
          <a:p>
            <a:pPr marL="576072" indent="-457200">
              <a:buFont typeface="Wingdings" panose="05000000000000000000" pitchFamily="2" charset="2"/>
              <a:buChar char="q"/>
            </a:pPr>
            <a:r>
              <a:rPr lang="en-US" sz="2800" dirty="0"/>
              <a:t>R = (1 - C) * 255.0,</a:t>
            </a:r>
          </a:p>
          <a:p>
            <a:pPr marL="576072" indent="-457200">
              <a:buFont typeface="Wingdings" panose="05000000000000000000" pitchFamily="2" charset="2"/>
              <a:buChar char="q"/>
            </a:pPr>
            <a:endParaRPr lang="en-US" sz="2800" dirty="0"/>
          </a:p>
          <a:p>
            <a:pPr marL="576072" indent="-457200">
              <a:buFont typeface="Wingdings" panose="05000000000000000000" pitchFamily="2" charset="2"/>
              <a:buChar char="q"/>
            </a:pPr>
            <a:r>
              <a:rPr lang="en-US" sz="2800" dirty="0"/>
              <a:t>G = (1 - M) * 255.0,</a:t>
            </a:r>
          </a:p>
          <a:p>
            <a:pPr marL="576072" indent="-457200">
              <a:buFont typeface="Wingdings" panose="05000000000000000000" pitchFamily="2" charset="2"/>
              <a:buChar char="q"/>
            </a:pPr>
            <a:endParaRPr lang="en-US" sz="2800" dirty="0"/>
          </a:p>
          <a:p>
            <a:pPr marL="576072" indent="-457200">
              <a:buFont typeface="Wingdings" panose="05000000000000000000" pitchFamily="2" charset="2"/>
              <a:buChar char="q"/>
            </a:pPr>
            <a:r>
              <a:rPr lang="en-US" sz="2800" dirty="0"/>
              <a:t>B = (1 - Y) * 255.0</a:t>
            </a:r>
          </a:p>
        </p:txBody>
      </p:sp>
    </p:spTree>
    <p:extLst>
      <p:ext uri="{BB962C8B-B14F-4D97-AF65-F5344CB8AC3E}">
        <p14:creationId xmlns:p14="http://schemas.microsoft.com/office/powerpoint/2010/main" val="3146950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-&gt; CMY -&gt; RGB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17552"/>
            <a:ext cx="8500533" cy="3539430"/>
          </a:xfrm>
          <a:prstGeom prst="rect">
            <a:avLst/>
          </a:prstGeom>
        </p:spPr>
        <p:txBody>
          <a:bodyPr wrap="square">
            <a:spAutoFit/>
          </a:bodyPr>
          <a:lstStyle/>
          <a:p>
            <a:r>
              <a:rPr lang="en-US" sz="2800" dirty="0"/>
              <a:t>More info</a:t>
            </a:r>
          </a:p>
          <a:p>
            <a:endParaRPr lang="en-US" sz="2800" dirty="0"/>
          </a:p>
          <a:p>
            <a:pPr marL="118872" indent="0">
              <a:buNone/>
            </a:pPr>
            <a:r>
              <a:rPr lang="en-US" sz="2800" dirty="0">
                <a:hlinkClick r:id="rId3"/>
              </a:rPr>
              <a:t>http://colormine.org/convert/rgb-to-cmy</a:t>
            </a:r>
            <a:endParaRPr lang="en-US" sz="2800" dirty="0"/>
          </a:p>
          <a:p>
            <a:pPr marL="118872" indent="0">
              <a:buNone/>
            </a:pPr>
            <a:endParaRPr lang="en-US" sz="2800" dirty="0"/>
          </a:p>
          <a:p>
            <a:pPr marL="118872" indent="0">
              <a:buNone/>
            </a:pPr>
            <a:r>
              <a:rPr lang="en-US" sz="2800" dirty="0"/>
              <a:t>Sample Code:</a:t>
            </a:r>
          </a:p>
          <a:p>
            <a:pPr marL="118872" indent="0">
              <a:buNone/>
            </a:pPr>
            <a:endParaRPr lang="en-US" sz="2800" dirty="0"/>
          </a:p>
          <a:p>
            <a:pPr marL="118872" indent="0">
              <a:buNone/>
            </a:pPr>
            <a:r>
              <a:rPr lang="en-US" sz="2800" dirty="0"/>
              <a:t>https://github.com/THEjoezack/ColorMine/blob/master/ColorMine/ColorSpaces/Conversions/CmyConverter.cs</a:t>
            </a:r>
          </a:p>
        </p:txBody>
      </p:sp>
    </p:spTree>
    <p:extLst>
      <p:ext uri="{BB962C8B-B14F-4D97-AF65-F5344CB8AC3E}">
        <p14:creationId xmlns:p14="http://schemas.microsoft.com/office/powerpoint/2010/main" val="3840803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28841"/>
            <a:ext cx="8500533" cy="2246769"/>
          </a:xfrm>
          <a:prstGeom prst="rect">
            <a:avLst/>
          </a:prstGeom>
        </p:spPr>
        <p:txBody>
          <a:bodyPr wrap="square">
            <a:spAutoFit/>
          </a:bodyPr>
          <a:lstStyle/>
          <a:p>
            <a:pPr marL="457200" indent="-457200" algn="just">
              <a:buFont typeface="Arial" panose="020B0604020202020204" pitchFamily="34" charset="0"/>
              <a:buChar char="•"/>
            </a:pPr>
            <a:r>
              <a:rPr lang="en-US" sz="2800" dirty="0"/>
              <a:t>Basically images are the collections of several pixels with colors. In computer graphics, direct coding is an algorithm that provides some amount of storage space for each pixel so that the pixel is coded with a color.</a:t>
            </a:r>
          </a:p>
        </p:txBody>
      </p:sp>
    </p:spTree>
    <p:extLst>
      <p:ext uri="{BB962C8B-B14F-4D97-AF65-F5344CB8AC3E}">
        <p14:creationId xmlns:p14="http://schemas.microsoft.com/office/powerpoint/2010/main" val="1872588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Pixel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8032850" cy="2954655"/>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A pixel is one of the many tiny dots that make up the representation of a picture in a computer's memory. </a:t>
            </a:r>
          </a:p>
          <a:p>
            <a:pPr marL="285750" indent="-285750" algn="just">
              <a:buFont typeface="Arial" panose="020B0604020202020204" pitchFamily="34" charset="0"/>
              <a:buChar char="•"/>
            </a:pPr>
            <a:r>
              <a:rPr lang="en-US" sz="2400" dirty="0"/>
              <a:t>Pixels in an image can be reproduced at any size without the appearance of visible dots or squares</a:t>
            </a:r>
          </a:p>
          <a:p>
            <a:pPr marL="285750" indent="-285750" algn="just">
              <a:buFont typeface="Arial" panose="020B0604020202020204" pitchFamily="34" charset="0"/>
              <a:buChar char="•"/>
            </a:pPr>
            <a:r>
              <a:rPr lang="en-US" sz="2400" dirty="0"/>
              <a:t>The intensity of each pixel is variable; in color systems, each pixel has typically three or four dimensions of variability such as red, green and blue, or cyan, magenta, yellow and black</a:t>
            </a:r>
          </a:p>
          <a:p>
            <a:endParaRPr lang="x-none" dirty="0"/>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28841"/>
            <a:ext cx="8500533" cy="1815882"/>
          </a:xfrm>
          <a:prstGeom prst="rect">
            <a:avLst/>
          </a:prstGeom>
        </p:spPr>
        <p:txBody>
          <a:bodyPr wrap="square">
            <a:spAutoFit/>
          </a:bodyPr>
          <a:lstStyle/>
          <a:p>
            <a:pPr marL="457200" indent="-457200">
              <a:buFont typeface="Wingdings" panose="05000000000000000000" pitchFamily="2" charset="2"/>
              <a:buChar char="q"/>
            </a:pPr>
            <a:r>
              <a:rPr lang="en-US" sz="2800" dirty="0"/>
              <a:t>Storage space for each pixel to code the color</a:t>
            </a:r>
          </a:p>
          <a:p>
            <a:pPr marL="457200" indent="-457200">
              <a:buFont typeface="Wingdings" panose="05000000000000000000" pitchFamily="2" charset="2"/>
              <a:buChar char="q"/>
            </a:pPr>
            <a:r>
              <a:rPr lang="en-US" sz="2800" dirty="0"/>
              <a:t>Use </a:t>
            </a:r>
            <a:r>
              <a:rPr lang="en-US" sz="2800"/>
              <a:t>3 bytes </a:t>
            </a:r>
            <a:r>
              <a:rPr lang="en-US" sz="2800" dirty="0"/>
              <a:t>per pixel (1 for R, 1 for G and 1 for B) [Industry standard]</a:t>
            </a:r>
          </a:p>
          <a:p>
            <a:pPr marL="457200" indent="-457200">
              <a:buFont typeface="Wingdings" panose="05000000000000000000" pitchFamily="2" charset="2"/>
              <a:buChar char="q"/>
            </a:pPr>
            <a:r>
              <a:rPr lang="en-US" sz="2800" dirty="0"/>
              <a:t>256 different intensity level for each color</a:t>
            </a:r>
          </a:p>
        </p:txBody>
      </p:sp>
      <p:pic>
        <p:nvPicPr>
          <p:cNvPr id="4" name="Picture 3">
            <a:extLst>
              <a:ext uri="{FF2B5EF4-FFF2-40B4-BE49-F238E27FC236}">
                <a16:creationId xmlns:a16="http://schemas.microsoft.com/office/drawing/2014/main" id="{3C821E65-A1DC-48D9-B4A8-1BD7846F26AA}"/>
              </a:ext>
            </a:extLst>
          </p:cNvPr>
          <p:cNvPicPr>
            <a:picLocks noChangeAspect="1"/>
          </p:cNvPicPr>
          <p:nvPr/>
        </p:nvPicPr>
        <p:blipFill>
          <a:blip r:embed="rId3"/>
          <a:stretch>
            <a:fillRect/>
          </a:stretch>
        </p:blipFill>
        <p:spPr>
          <a:xfrm>
            <a:off x="1995487" y="4205287"/>
            <a:ext cx="5153025" cy="1552575"/>
          </a:xfrm>
          <a:prstGeom prst="rect">
            <a:avLst/>
          </a:prstGeom>
        </p:spPr>
      </p:pic>
    </p:spTree>
    <p:extLst>
      <p:ext uri="{BB962C8B-B14F-4D97-AF65-F5344CB8AC3E}">
        <p14:creationId xmlns:p14="http://schemas.microsoft.com/office/powerpoint/2010/main" val="1982197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28841"/>
            <a:ext cx="8500533" cy="1815882"/>
          </a:xfrm>
          <a:prstGeom prst="rect">
            <a:avLst/>
          </a:prstGeom>
        </p:spPr>
        <p:txBody>
          <a:bodyPr wrap="square">
            <a:spAutoFit/>
          </a:bodyPr>
          <a:lstStyle/>
          <a:p>
            <a:r>
              <a:rPr lang="en-US" sz="2800" dirty="0"/>
              <a:t>More info of direct coding:</a:t>
            </a:r>
          </a:p>
          <a:p>
            <a:endParaRPr lang="en-US" sz="2800" dirty="0"/>
          </a:p>
          <a:p>
            <a:pPr marL="118872" indent="0">
              <a:buNone/>
            </a:pPr>
            <a:r>
              <a:rPr lang="en-US" sz="2800" dirty="0"/>
              <a:t>https://www.chegg.com/homework-help/definitions/direct-coding-3</a:t>
            </a:r>
          </a:p>
        </p:txBody>
      </p:sp>
    </p:spTree>
    <p:extLst>
      <p:ext uri="{BB962C8B-B14F-4D97-AF65-F5344CB8AC3E}">
        <p14:creationId xmlns:p14="http://schemas.microsoft.com/office/powerpoint/2010/main" val="2723531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Lookup Table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4" y="2299122"/>
            <a:ext cx="8500533" cy="2062103"/>
          </a:xfrm>
          <a:prstGeom prst="rect">
            <a:avLst/>
          </a:prstGeom>
        </p:spPr>
        <p:txBody>
          <a:bodyPr wrap="square">
            <a:spAutoFit/>
          </a:bodyPr>
          <a:lstStyle/>
          <a:p>
            <a:pPr algn="just"/>
            <a:r>
              <a:rPr lang="en-US" sz="3200" dirty="0"/>
              <a:t>In computer graphics, lookup tables are used to store the starting addresses of each line and the values corresponding to the placement of pixels within a byte.</a:t>
            </a:r>
          </a:p>
        </p:txBody>
      </p:sp>
    </p:spTree>
    <p:extLst>
      <p:ext uri="{BB962C8B-B14F-4D97-AF65-F5344CB8AC3E}">
        <p14:creationId xmlns:p14="http://schemas.microsoft.com/office/powerpoint/2010/main" val="281041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100" dirty="0"/>
              <a:t>Steps to plot a point using  lookup table </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40130"/>
            <a:ext cx="8500533" cy="2246769"/>
          </a:xfrm>
          <a:prstGeom prst="rect">
            <a:avLst/>
          </a:prstGeom>
        </p:spPr>
        <p:txBody>
          <a:bodyPr wrap="square">
            <a:spAutoFit/>
          </a:bodyPr>
          <a:lstStyle/>
          <a:p>
            <a:pPr marL="118872" indent="0" algn="just">
              <a:buNone/>
            </a:pPr>
            <a:r>
              <a:rPr lang="en-US" sz="2800" dirty="0"/>
              <a:t>1. Locate the starting address corresponding to the line on which the point is to appear.</a:t>
            </a:r>
          </a:p>
          <a:p>
            <a:pPr algn="just"/>
            <a:endParaRPr lang="en-US" sz="2800" dirty="0"/>
          </a:p>
          <a:p>
            <a:pPr marL="118872" indent="0" algn="just">
              <a:buNone/>
            </a:pPr>
            <a:r>
              <a:rPr lang="en-US" sz="2800" dirty="0"/>
              <a:t>2. Locate the address of the byte in which the point will be represented.</a:t>
            </a:r>
          </a:p>
        </p:txBody>
      </p:sp>
    </p:spTree>
    <p:extLst>
      <p:ext uri="{BB962C8B-B14F-4D97-AF65-F5344CB8AC3E}">
        <p14:creationId xmlns:p14="http://schemas.microsoft.com/office/powerpoint/2010/main" val="4152502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Lookup Table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40130"/>
            <a:ext cx="8500533" cy="1815882"/>
          </a:xfrm>
          <a:prstGeom prst="rect">
            <a:avLst/>
          </a:prstGeom>
        </p:spPr>
        <p:txBody>
          <a:bodyPr wrap="square">
            <a:spAutoFit/>
          </a:bodyPr>
          <a:lstStyle/>
          <a:p>
            <a:pPr marL="457200" indent="-457200">
              <a:buFont typeface="Wingdings" panose="05000000000000000000" pitchFamily="2" charset="2"/>
              <a:buChar char="q"/>
            </a:pPr>
            <a:r>
              <a:rPr lang="en-US" sz="2800" dirty="0"/>
              <a:t>Pixel values do not code colors directly</a:t>
            </a:r>
          </a:p>
          <a:p>
            <a:pPr marL="457200" indent="-457200">
              <a:buFont typeface="Wingdings" panose="05000000000000000000" pitchFamily="2" charset="2"/>
              <a:buChar char="q"/>
            </a:pPr>
            <a:r>
              <a:rPr lang="en-US" sz="2800" dirty="0"/>
              <a:t>Refer to a table of color values</a:t>
            </a:r>
          </a:p>
          <a:p>
            <a:pPr marL="457200" indent="-457200">
              <a:buFont typeface="Wingdings" panose="05000000000000000000" pitchFamily="2" charset="2"/>
              <a:buChar char="q"/>
            </a:pPr>
            <a:r>
              <a:rPr lang="en-US" sz="2800" dirty="0"/>
              <a:t>A table with 256 colors with RGB values</a:t>
            </a:r>
          </a:p>
          <a:p>
            <a:pPr marL="457200" indent="-457200">
              <a:buFont typeface="Wingdings" panose="05000000000000000000" pitchFamily="2" charset="2"/>
              <a:buChar char="q"/>
            </a:pPr>
            <a:endParaRPr lang="en-US" sz="2800" dirty="0"/>
          </a:p>
        </p:txBody>
      </p:sp>
      <p:pic>
        <p:nvPicPr>
          <p:cNvPr id="7" name="Picture 6">
            <a:extLst>
              <a:ext uri="{FF2B5EF4-FFF2-40B4-BE49-F238E27FC236}">
                <a16:creationId xmlns:a16="http://schemas.microsoft.com/office/drawing/2014/main" id="{A700282C-3896-46F5-8D3E-B9A8FB39B366}"/>
              </a:ext>
            </a:extLst>
          </p:cNvPr>
          <p:cNvPicPr>
            <a:picLocks noChangeAspect="1"/>
          </p:cNvPicPr>
          <p:nvPr/>
        </p:nvPicPr>
        <p:blipFill>
          <a:blip r:embed="rId3"/>
          <a:stretch>
            <a:fillRect/>
          </a:stretch>
        </p:blipFill>
        <p:spPr>
          <a:xfrm>
            <a:off x="1880479" y="3776133"/>
            <a:ext cx="5191125" cy="2286000"/>
          </a:xfrm>
          <a:prstGeom prst="rect">
            <a:avLst/>
          </a:prstGeom>
        </p:spPr>
      </p:pic>
    </p:spTree>
    <p:extLst>
      <p:ext uri="{BB962C8B-B14F-4D97-AF65-F5344CB8AC3E}">
        <p14:creationId xmlns:p14="http://schemas.microsoft.com/office/powerpoint/2010/main" val="4258835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Display Monitor (CRT)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6" name="Picture 2">
            <a:extLst>
              <a:ext uri="{FF2B5EF4-FFF2-40B4-BE49-F238E27FC236}">
                <a16:creationId xmlns:a16="http://schemas.microsoft.com/office/drawing/2014/main" id="{B1110A64-2F2E-46C9-BDAB-7A3A7CB38F13}"/>
              </a:ext>
            </a:extLst>
          </p:cNvPr>
          <p:cNvPicPr>
            <a:picLocks noChangeAspect="1" noChangeArrowheads="1"/>
          </p:cNvPicPr>
          <p:nvPr/>
        </p:nvPicPr>
        <p:blipFill>
          <a:blip r:embed="rId3" cstate="print"/>
          <a:srcRect/>
          <a:stretch>
            <a:fillRect/>
          </a:stretch>
        </p:blipFill>
        <p:spPr bwMode="auto">
          <a:xfrm>
            <a:off x="1333500" y="2017059"/>
            <a:ext cx="6477000" cy="4105275"/>
          </a:xfrm>
          <a:prstGeom prst="rect">
            <a:avLst/>
          </a:prstGeom>
          <a:noFill/>
          <a:ln w="9525">
            <a:noFill/>
            <a:miter lim="800000"/>
            <a:headEnd/>
            <a:tailEnd/>
          </a:ln>
          <a:effectLst/>
        </p:spPr>
      </p:pic>
    </p:spTree>
    <p:extLst>
      <p:ext uri="{BB962C8B-B14F-4D97-AF65-F5344CB8AC3E}">
        <p14:creationId xmlns:p14="http://schemas.microsoft.com/office/powerpoint/2010/main" val="2236460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Printing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CED8956F-84F1-4764-8CC2-C44004CA5C92}"/>
              </a:ext>
            </a:extLst>
          </p:cNvPr>
          <p:cNvSpPr/>
          <p:nvPr/>
        </p:nvSpPr>
        <p:spPr>
          <a:xfrm>
            <a:off x="274586" y="2367171"/>
            <a:ext cx="8429148" cy="1200329"/>
          </a:xfrm>
          <a:prstGeom prst="rect">
            <a:avLst/>
          </a:prstGeom>
        </p:spPr>
        <p:txBody>
          <a:bodyPr wrap="square">
            <a:spAutoFit/>
          </a:bodyPr>
          <a:lstStyle/>
          <a:p>
            <a:pPr marL="285750" indent="-285750">
              <a:buFont typeface="Wingdings" panose="05000000000000000000" pitchFamily="2" charset="2"/>
              <a:buChar char="q"/>
            </a:pPr>
            <a:r>
              <a:rPr lang="en-US" sz="2400" dirty="0"/>
              <a:t>Halftone</a:t>
            </a:r>
          </a:p>
          <a:p>
            <a:endParaRPr lang="en-US" sz="2400" dirty="0"/>
          </a:p>
          <a:p>
            <a:pPr marL="285750" indent="-285750">
              <a:buFont typeface="Wingdings" panose="05000000000000000000" pitchFamily="2" charset="2"/>
              <a:buChar char="q"/>
            </a:pPr>
            <a:r>
              <a:rPr lang="en-US" sz="2400" dirty="0"/>
              <a:t>Go through chapter 2 (</a:t>
            </a:r>
            <a:r>
              <a:rPr lang="en-US" sz="2400" dirty="0" err="1"/>
              <a:t>schaum’s</a:t>
            </a:r>
            <a:r>
              <a:rPr lang="en-US" sz="2400" dirty="0"/>
              <a:t> outline) for details.</a:t>
            </a:r>
          </a:p>
        </p:txBody>
      </p:sp>
    </p:spTree>
    <p:extLst>
      <p:ext uri="{BB962C8B-B14F-4D97-AF65-F5344CB8AC3E}">
        <p14:creationId xmlns:p14="http://schemas.microsoft.com/office/powerpoint/2010/main" val="3262631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Halftone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CED8956F-84F1-4764-8CC2-C44004CA5C92}"/>
              </a:ext>
            </a:extLst>
          </p:cNvPr>
          <p:cNvSpPr/>
          <p:nvPr/>
        </p:nvSpPr>
        <p:spPr>
          <a:xfrm>
            <a:off x="274586" y="2367171"/>
            <a:ext cx="8429148" cy="3108543"/>
          </a:xfrm>
          <a:prstGeom prst="rect">
            <a:avLst/>
          </a:prstGeom>
        </p:spPr>
        <p:txBody>
          <a:bodyPr wrap="square">
            <a:spAutoFit/>
          </a:bodyPr>
          <a:lstStyle/>
          <a:p>
            <a:pPr marL="285750" indent="-285750">
              <a:buFont typeface="Wingdings" panose="05000000000000000000" pitchFamily="2" charset="2"/>
              <a:buChar char="q"/>
            </a:pPr>
            <a:r>
              <a:rPr lang="en-US" sz="2800" b="1" dirty="0"/>
              <a:t>Halftone</a:t>
            </a:r>
            <a:r>
              <a:rPr lang="en-US" sz="2800" dirty="0"/>
              <a:t> is the technique that simulates continuous tone imagery through the use of dots.</a:t>
            </a:r>
          </a:p>
          <a:p>
            <a:pPr marL="285750" indent="-285750">
              <a:buFont typeface="Wingdings" panose="05000000000000000000" pitchFamily="2" charset="2"/>
              <a:buChar char="q"/>
            </a:pPr>
            <a:r>
              <a:rPr lang="en-US" sz="2800" dirty="0"/>
              <a:t>Dots can be varied either </a:t>
            </a:r>
          </a:p>
          <a:p>
            <a:pPr marL="742950" lvl="1" indent="-285750">
              <a:buFont typeface="Arial" panose="020B0604020202020204" pitchFamily="34" charset="0"/>
              <a:buChar char="•"/>
            </a:pPr>
            <a:r>
              <a:rPr lang="en-US" sz="2800" dirty="0"/>
              <a:t>in size</a:t>
            </a:r>
          </a:p>
          <a:p>
            <a:pPr marL="742950" lvl="1" indent="-285750">
              <a:buFont typeface="Arial" panose="020B0604020202020204" pitchFamily="34" charset="0"/>
              <a:buChar char="•"/>
            </a:pPr>
            <a:r>
              <a:rPr lang="en-US" sz="2800" dirty="0"/>
              <a:t>in shape or </a:t>
            </a:r>
          </a:p>
          <a:p>
            <a:pPr marL="742950" lvl="1" indent="-285750">
              <a:buFont typeface="Arial" panose="020B0604020202020204" pitchFamily="34" charset="0"/>
              <a:buChar char="•"/>
            </a:pPr>
            <a:r>
              <a:rPr lang="en-US" sz="2800" dirty="0"/>
              <a:t>in spacing</a:t>
            </a:r>
          </a:p>
          <a:p>
            <a:pPr marL="285750" indent="-285750">
              <a:buFont typeface="Wingdings" panose="05000000000000000000" pitchFamily="2" charset="2"/>
              <a:buChar char="q"/>
            </a:pPr>
            <a:r>
              <a:rPr lang="en-US" sz="2800" dirty="0"/>
              <a:t>Halftone  generates a gradient like effect.</a:t>
            </a:r>
          </a:p>
        </p:txBody>
      </p:sp>
    </p:spTree>
    <p:extLst>
      <p:ext uri="{BB962C8B-B14F-4D97-AF65-F5344CB8AC3E}">
        <p14:creationId xmlns:p14="http://schemas.microsoft.com/office/powerpoint/2010/main" val="3126140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Halftone Image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CED8956F-84F1-4764-8CC2-C44004CA5C92}"/>
              </a:ext>
            </a:extLst>
          </p:cNvPr>
          <p:cNvSpPr/>
          <p:nvPr/>
        </p:nvSpPr>
        <p:spPr>
          <a:xfrm>
            <a:off x="274586" y="2367171"/>
            <a:ext cx="8429148" cy="3108543"/>
          </a:xfrm>
          <a:prstGeom prst="rect">
            <a:avLst/>
          </a:prstGeom>
        </p:spPr>
        <p:txBody>
          <a:bodyPr wrap="square">
            <a:spAutoFit/>
          </a:bodyPr>
          <a:lstStyle/>
          <a:p>
            <a:pPr marL="342900" indent="-342900" algn="just">
              <a:buFont typeface="Wingdings" panose="05000000000000000000" pitchFamily="2" charset="2"/>
              <a:buChar char="q"/>
            </a:pPr>
            <a:r>
              <a:rPr lang="en-US" sz="2800" dirty="0"/>
              <a:t>A halftone, or halftone image, is an image comprised of discrete dots rather than continuous tones. When viewed from a distance, the dots blur together, creating the illusion of continuous lines and shapes.</a:t>
            </a:r>
          </a:p>
          <a:p>
            <a:pPr algn="just"/>
            <a:r>
              <a:rPr lang="en-US" sz="2800" dirty="0"/>
              <a:t> </a:t>
            </a:r>
          </a:p>
          <a:p>
            <a:pPr algn="just">
              <a:buFont typeface="Wingdings" panose="05000000000000000000" pitchFamily="2" charset="2"/>
              <a:buChar char="ü"/>
            </a:pPr>
            <a:r>
              <a:rPr lang="en-US" sz="2800" dirty="0"/>
              <a:t> By halftoning an image (converting it from a bitmap to    </a:t>
            </a:r>
          </a:p>
          <a:p>
            <a:pPr algn="just"/>
            <a:r>
              <a:rPr lang="en-US" sz="2800" dirty="0"/>
              <a:t>     a halftone), it can be printed using less resources </a:t>
            </a:r>
          </a:p>
        </p:txBody>
      </p:sp>
    </p:spTree>
    <p:extLst>
      <p:ext uri="{BB962C8B-B14F-4D97-AF65-F5344CB8AC3E}">
        <p14:creationId xmlns:p14="http://schemas.microsoft.com/office/powerpoint/2010/main" val="2123750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Halftone work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CED8956F-84F1-4764-8CC2-C44004CA5C92}"/>
              </a:ext>
            </a:extLst>
          </p:cNvPr>
          <p:cNvSpPr/>
          <p:nvPr/>
        </p:nvSpPr>
        <p:spPr>
          <a:xfrm>
            <a:off x="274586" y="2367171"/>
            <a:ext cx="8429148" cy="2308324"/>
          </a:xfrm>
          <a:prstGeom prst="rect">
            <a:avLst/>
          </a:prstGeom>
        </p:spPr>
        <p:txBody>
          <a:bodyPr wrap="square">
            <a:spAutoFit/>
          </a:bodyPr>
          <a:lstStyle/>
          <a:p>
            <a:pPr marL="342900" indent="-342900" algn="just">
              <a:buFont typeface="Wingdings" panose="05000000000000000000" pitchFamily="2" charset="2"/>
              <a:buChar char="q"/>
            </a:pPr>
            <a:r>
              <a:rPr lang="en-US" sz="3600" dirty="0"/>
              <a:t>Halftone process, in printing, a technique of breaking up an image into a series of dots so as to reproduce the full tone range of a photograph or tone art work.</a:t>
            </a:r>
          </a:p>
        </p:txBody>
      </p:sp>
    </p:spTree>
    <p:extLst>
      <p:ext uri="{BB962C8B-B14F-4D97-AF65-F5344CB8AC3E}">
        <p14:creationId xmlns:p14="http://schemas.microsoft.com/office/powerpoint/2010/main" val="174289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Pixel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7" name="Picture 2" descr="C:\Users\Teacher\Desktop\thumb534-pixel-36432d61374032deacd012147dd6d424.jpg">
            <a:extLst>
              <a:ext uri="{FF2B5EF4-FFF2-40B4-BE49-F238E27FC236}">
                <a16:creationId xmlns:a16="http://schemas.microsoft.com/office/drawing/2014/main" id="{9C6C751E-B4FD-4367-B508-64A75E74CB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25441" y="2167467"/>
            <a:ext cx="4118115" cy="3992563"/>
          </a:xfrm>
          <a:prstGeom prst="rect">
            <a:avLst/>
          </a:prstGeom>
          <a:solidFill>
            <a:srgbClr val="FFFFFF"/>
          </a:solidFill>
        </p:spPr>
      </p:pic>
    </p:spTree>
    <p:extLst>
      <p:ext uri="{BB962C8B-B14F-4D97-AF65-F5344CB8AC3E}">
        <p14:creationId xmlns:p14="http://schemas.microsoft.com/office/powerpoint/2010/main" val="11159723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6" name="Picture 2" descr="http://upload.wikimedia.org/wikipedia/commons/thumb/1/10/Halftoning_introduction.svg/260px-Halftoning_introduction.svg.png">
            <a:extLst>
              <a:ext uri="{FF2B5EF4-FFF2-40B4-BE49-F238E27FC236}">
                <a16:creationId xmlns:a16="http://schemas.microsoft.com/office/drawing/2014/main" id="{A2300CD4-5B89-4631-B1C5-7136EE075606}"/>
              </a:ext>
            </a:extLst>
          </p:cNvPr>
          <p:cNvPicPr>
            <a:picLocks noChangeAspect="1" noChangeArrowheads="1"/>
          </p:cNvPicPr>
          <p:nvPr/>
        </p:nvPicPr>
        <p:blipFill>
          <a:blip r:embed="rId3" cstate="print"/>
          <a:srcRect/>
          <a:stretch>
            <a:fillRect/>
          </a:stretch>
        </p:blipFill>
        <p:spPr bwMode="auto">
          <a:xfrm>
            <a:off x="274586" y="2192480"/>
            <a:ext cx="2667000" cy="3962400"/>
          </a:xfrm>
          <a:prstGeom prst="rect">
            <a:avLst/>
          </a:prstGeom>
          <a:noFill/>
        </p:spPr>
      </p:pic>
      <p:pic>
        <p:nvPicPr>
          <p:cNvPr id="7" name="Picture 4" descr="http://upload.wikimedia.org/wikipedia/commons/thumb/e/ef/Halftoningcolor.svg/408px-Halftoningcolor.svg.png">
            <a:extLst>
              <a:ext uri="{FF2B5EF4-FFF2-40B4-BE49-F238E27FC236}">
                <a16:creationId xmlns:a16="http://schemas.microsoft.com/office/drawing/2014/main" id="{7CF5A41E-7497-4E0D-BDC3-C6998EF64F8F}"/>
              </a:ext>
            </a:extLst>
          </p:cNvPr>
          <p:cNvPicPr>
            <a:picLocks noChangeAspect="1" noChangeArrowheads="1"/>
          </p:cNvPicPr>
          <p:nvPr/>
        </p:nvPicPr>
        <p:blipFill>
          <a:blip r:embed="rId4" cstate="print"/>
          <a:srcRect/>
          <a:stretch>
            <a:fillRect/>
          </a:stretch>
        </p:blipFill>
        <p:spPr bwMode="auto">
          <a:xfrm>
            <a:off x="3117560" y="2230580"/>
            <a:ext cx="5410200" cy="3886200"/>
          </a:xfrm>
          <a:prstGeom prst="rect">
            <a:avLst/>
          </a:prstGeom>
          <a:noFill/>
        </p:spPr>
      </p:pic>
    </p:spTree>
    <p:extLst>
      <p:ext uri="{BB962C8B-B14F-4D97-AF65-F5344CB8AC3E}">
        <p14:creationId xmlns:p14="http://schemas.microsoft.com/office/powerpoint/2010/main" val="29719429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Contd.</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9" name="Picture 2" descr="http://mocoloco.com/fresh2/upload/2011/12/halftone_calendar_by_casey_klebba/halftone_calendar_casey_klebba_3b-thumb-468x468-35319.jpg">
            <a:extLst>
              <a:ext uri="{FF2B5EF4-FFF2-40B4-BE49-F238E27FC236}">
                <a16:creationId xmlns:a16="http://schemas.microsoft.com/office/drawing/2014/main" id="{22D7435F-10AD-4A00-8EDE-5D514884BF13}"/>
              </a:ext>
            </a:extLst>
          </p:cNvPr>
          <p:cNvPicPr>
            <a:picLocks noChangeAspect="1" noChangeArrowheads="1"/>
          </p:cNvPicPr>
          <p:nvPr/>
        </p:nvPicPr>
        <p:blipFill>
          <a:blip r:embed="rId3" cstate="print"/>
          <a:srcRect/>
          <a:stretch>
            <a:fillRect/>
          </a:stretch>
        </p:blipFill>
        <p:spPr bwMode="auto">
          <a:xfrm>
            <a:off x="1698978" y="2017059"/>
            <a:ext cx="4826000" cy="4073896"/>
          </a:xfrm>
          <a:prstGeom prst="rect">
            <a:avLst/>
          </a:prstGeom>
          <a:noFill/>
        </p:spPr>
      </p:pic>
    </p:spTree>
    <p:extLst>
      <p:ext uri="{BB962C8B-B14F-4D97-AF65-F5344CB8AC3E}">
        <p14:creationId xmlns:p14="http://schemas.microsoft.com/office/powerpoint/2010/main" val="2716593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Contd.</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8" name="Picture 2" descr="http://mocoloco.com/fresh2/upload/2011/12/halftone_calendar_by_casey_klebba/halftone_calendar_casey_klebba_3b-thumb-468x468-35319.jpg">
            <a:extLst>
              <a:ext uri="{FF2B5EF4-FFF2-40B4-BE49-F238E27FC236}">
                <a16:creationId xmlns:a16="http://schemas.microsoft.com/office/drawing/2014/main" id="{F0B1B334-26E2-4D25-85A4-EFAABC73E20D}"/>
              </a:ext>
            </a:extLst>
          </p:cNvPr>
          <p:cNvPicPr>
            <a:picLocks noChangeAspect="1" noChangeArrowheads="1"/>
          </p:cNvPicPr>
          <p:nvPr/>
        </p:nvPicPr>
        <p:blipFill>
          <a:blip r:embed="rId3" cstate="print"/>
          <a:srcRect/>
          <a:stretch>
            <a:fillRect/>
          </a:stretch>
        </p:blipFill>
        <p:spPr bwMode="auto">
          <a:xfrm>
            <a:off x="1698978" y="2017059"/>
            <a:ext cx="4826000" cy="4073896"/>
          </a:xfrm>
          <a:prstGeom prst="rect">
            <a:avLst/>
          </a:prstGeom>
          <a:noFill/>
        </p:spPr>
      </p:pic>
      <p:pic>
        <p:nvPicPr>
          <p:cNvPr id="7" name="Picture 2" descr="http://www.picturetopeople.org/image_effects/photo-halftone/examples/photo-to-halftone-convertion-2.gif">
            <a:extLst>
              <a:ext uri="{FF2B5EF4-FFF2-40B4-BE49-F238E27FC236}">
                <a16:creationId xmlns:a16="http://schemas.microsoft.com/office/drawing/2014/main" id="{ED8384E7-A718-43F2-BBFF-5B96A96DA8DD}"/>
              </a:ext>
            </a:extLst>
          </p:cNvPr>
          <p:cNvPicPr>
            <a:picLocks noChangeAspect="1" noChangeArrowheads="1"/>
          </p:cNvPicPr>
          <p:nvPr/>
        </p:nvPicPr>
        <p:blipFill>
          <a:blip r:embed="rId4" cstate="print"/>
          <a:srcRect/>
          <a:stretch>
            <a:fillRect/>
          </a:stretch>
        </p:blipFill>
        <p:spPr bwMode="auto">
          <a:xfrm>
            <a:off x="1981200" y="2129994"/>
            <a:ext cx="5017911" cy="4042206"/>
          </a:xfrm>
          <a:prstGeom prst="rect">
            <a:avLst/>
          </a:prstGeom>
          <a:noFill/>
        </p:spPr>
      </p:pic>
    </p:spTree>
    <p:extLst>
      <p:ext uri="{BB962C8B-B14F-4D97-AF65-F5344CB8AC3E}">
        <p14:creationId xmlns:p14="http://schemas.microsoft.com/office/powerpoint/2010/main" val="1338128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74018-293C-27B5-8CFA-82C70BA3E128}"/>
              </a:ext>
            </a:extLst>
          </p:cNvPr>
          <p:cNvSpPr>
            <a:spLocks noGrp="1"/>
          </p:cNvSpPr>
          <p:nvPr>
            <p:ph type="title"/>
          </p:nvPr>
        </p:nvSpPr>
        <p:spPr/>
        <p:txBody>
          <a:bodyPr/>
          <a:lstStyle/>
          <a:p>
            <a:pPr algn="ctr"/>
            <a:r>
              <a:rPr lang="en-US" dirty="0"/>
              <a:t>Dithering</a:t>
            </a:r>
          </a:p>
        </p:txBody>
      </p:sp>
      <p:sp>
        <p:nvSpPr>
          <p:cNvPr id="3" name="Content Placeholder 2">
            <a:extLst>
              <a:ext uri="{FF2B5EF4-FFF2-40B4-BE49-F238E27FC236}">
                <a16:creationId xmlns:a16="http://schemas.microsoft.com/office/drawing/2014/main" id="{0B0461C8-BAD0-F014-4CEF-B1902FD9A420}"/>
              </a:ext>
            </a:extLst>
          </p:cNvPr>
          <p:cNvSpPr>
            <a:spLocks noGrp="1"/>
          </p:cNvSpPr>
          <p:nvPr>
            <p:ph idx="1"/>
          </p:nvPr>
        </p:nvSpPr>
        <p:spPr>
          <a:xfrm>
            <a:off x="284163" y="2133600"/>
            <a:ext cx="8574087" cy="3992563"/>
          </a:xfrm>
        </p:spPr>
        <p:txBody>
          <a:bodyPr>
            <a:normAutofit fontScale="85000" lnSpcReduction="10000"/>
          </a:bodyPr>
          <a:lstStyle/>
          <a:p>
            <a:r>
              <a:rPr lang="en-US" dirty="0"/>
              <a:t>A technique called dithering can be used to approximate halftones without reducing spatial resolution.</a:t>
            </a:r>
          </a:p>
          <a:p>
            <a:r>
              <a:rPr lang="en-US" dirty="0"/>
              <a:t>The dither matrix is treated very much like a floor tile that can be repeatedly positioned one copy next to another to cover the entire floor, i.e., the image.</a:t>
            </a:r>
          </a:p>
          <a:p>
            <a:r>
              <a:rPr lang="en-US" dirty="0"/>
              <a:t>A pixel at (</a:t>
            </a:r>
            <a:r>
              <a:rPr lang="en-US" dirty="0" err="1"/>
              <a:t>x,y</a:t>
            </a:r>
            <a:r>
              <a:rPr lang="en-US" dirty="0"/>
              <a:t>) is intensified if the intensity level of the image at that position is greater than the corresponding value in the dither matrix. Mathematically, if </a:t>
            </a:r>
            <a:r>
              <a:rPr lang="en-US" dirty="0" err="1"/>
              <a:t>Dn</a:t>
            </a:r>
            <a:r>
              <a:rPr lang="en-US" dirty="0"/>
              <a:t> stands for an n x n dither matrix, the element </a:t>
            </a:r>
            <a:r>
              <a:rPr lang="en-US" dirty="0" err="1"/>
              <a:t>Dn</a:t>
            </a:r>
            <a:r>
              <a:rPr lang="en-US" dirty="0"/>
              <a:t>(</a:t>
            </a:r>
            <a:r>
              <a:rPr lang="en-US" dirty="0" err="1"/>
              <a:t>i,j</a:t>
            </a:r>
            <a:r>
              <a:rPr lang="en-US" dirty="0"/>
              <a:t>) that corresponds to pixel position (</a:t>
            </a:r>
            <a:r>
              <a:rPr lang="en-US" dirty="0" err="1"/>
              <a:t>x,y</a:t>
            </a:r>
            <a:r>
              <a:rPr lang="en-US" dirty="0"/>
              <a:t>) can be found by </a:t>
            </a:r>
            <a:r>
              <a:rPr lang="en-US" dirty="0" err="1"/>
              <a:t>i</a:t>
            </a:r>
            <a:r>
              <a:rPr lang="en-US" dirty="0"/>
              <a:t> = x mod n and y = y mod n.</a:t>
            </a:r>
          </a:p>
          <a:p>
            <a:r>
              <a:rPr lang="en-US" dirty="0"/>
              <a:t>for image areas that have constant intensity, the results of dithering are exactly the same as the results of halftone approximation. Reproduction differences between these two methods occur only when intensity varies.</a:t>
            </a:r>
          </a:p>
        </p:txBody>
      </p:sp>
    </p:spTree>
    <p:extLst>
      <p:ext uri="{BB962C8B-B14F-4D97-AF65-F5344CB8AC3E}">
        <p14:creationId xmlns:p14="http://schemas.microsoft.com/office/powerpoint/2010/main" val="39873605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5ED5A-C19E-9BF5-96EC-865E6D1B47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64E2EB-343B-E71D-6DA7-C2BCF64E74B2}"/>
              </a:ext>
            </a:extLst>
          </p:cNvPr>
          <p:cNvSpPr>
            <a:spLocks noGrp="1"/>
          </p:cNvSpPr>
          <p:nvPr>
            <p:ph type="title"/>
          </p:nvPr>
        </p:nvSpPr>
        <p:spPr/>
        <p:txBody>
          <a:bodyPr/>
          <a:lstStyle/>
          <a:p>
            <a:pPr algn="ctr"/>
            <a:r>
              <a:rPr lang="en-US" dirty="0"/>
              <a:t>Dithering</a:t>
            </a:r>
          </a:p>
        </p:txBody>
      </p:sp>
      <p:pic>
        <p:nvPicPr>
          <p:cNvPr id="1026" name="Picture 2" descr="Dither - Wikipedia">
            <a:extLst>
              <a:ext uri="{FF2B5EF4-FFF2-40B4-BE49-F238E27FC236}">
                <a16:creationId xmlns:a16="http://schemas.microsoft.com/office/drawing/2014/main" id="{4ABB3464-4B6F-63B2-AAA9-9C7AF98251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8440" y="4583678"/>
            <a:ext cx="1714500" cy="20478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 andrewstephens75/as-dithered-image: HTML custom element to  correctly dither an image giving pixel-perfect crisp results on all displays">
            <a:extLst>
              <a:ext uri="{FF2B5EF4-FFF2-40B4-BE49-F238E27FC236}">
                <a16:creationId xmlns:a16="http://schemas.microsoft.com/office/drawing/2014/main" id="{C1528B1C-8C93-D72B-8DBF-07591DA841A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355690" y="2008392"/>
            <a:ext cx="4502560" cy="22583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Quick and dirty image dithering // My thought repository">
            <a:extLst>
              <a:ext uri="{FF2B5EF4-FFF2-40B4-BE49-F238E27FC236}">
                <a16:creationId xmlns:a16="http://schemas.microsoft.com/office/drawing/2014/main" id="{C7E78A7B-AA54-77E3-B69A-ED82D16E0823}"/>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60530" y="2059762"/>
            <a:ext cx="2931600" cy="2354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1393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70DDD-3082-0529-8C50-1B421A4A591A}"/>
              </a:ext>
            </a:extLst>
          </p:cNvPr>
          <p:cNvSpPr>
            <a:spLocks noGrp="1"/>
          </p:cNvSpPr>
          <p:nvPr>
            <p:ph type="title"/>
          </p:nvPr>
        </p:nvSpPr>
        <p:spPr/>
        <p:txBody>
          <a:bodyPr/>
          <a:lstStyle/>
          <a:p>
            <a:pPr algn="ctr"/>
            <a:r>
              <a:rPr lang="en-US" dirty="0"/>
              <a:t>Error Diffusion</a:t>
            </a:r>
          </a:p>
        </p:txBody>
      </p:sp>
      <p:sp>
        <p:nvSpPr>
          <p:cNvPr id="3" name="Content Placeholder 2">
            <a:extLst>
              <a:ext uri="{FF2B5EF4-FFF2-40B4-BE49-F238E27FC236}">
                <a16:creationId xmlns:a16="http://schemas.microsoft.com/office/drawing/2014/main" id="{89F6B195-F414-388A-7396-B53C8AB3479C}"/>
              </a:ext>
            </a:extLst>
          </p:cNvPr>
          <p:cNvSpPr>
            <a:spLocks noGrp="1"/>
          </p:cNvSpPr>
          <p:nvPr>
            <p:ph idx="1"/>
          </p:nvPr>
        </p:nvSpPr>
        <p:spPr>
          <a:xfrm>
            <a:off x="284163" y="2133600"/>
            <a:ext cx="8574087" cy="3992563"/>
          </a:xfrm>
        </p:spPr>
        <p:txBody>
          <a:bodyPr/>
          <a:lstStyle/>
          <a:p>
            <a:r>
              <a:rPr lang="en-US" dirty="0"/>
              <a:t>Another technique for continuous-tone reproduction without sacrificing spatial resolution is called the Floyd-Steinberg error diffusion.</a:t>
            </a:r>
          </a:p>
          <a:p>
            <a:r>
              <a:rPr lang="en-US" dirty="0"/>
              <a:t>Here a pixel is printed using the closest intensity the device can deliver. The error term, i.e., the difference between the exact pixel value and the approximated value in the reproduction, is then propagated to several yet-to-be-processed neighboring pixels for compensation. </a:t>
            </a:r>
          </a:p>
        </p:txBody>
      </p:sp>
    </p:spTree>
    <p:extLst>
      <p:ext uri="{BB962C8B-B14F-4D97-AF65-F5344CB8AC3E}">
        <p14:creationId xmlns:p14="http://schemas.microsoft.com/office/powerpoint/2010/main" val="15860196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6A26D-CBDA-AD0B-40DE-46B09E9590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8A2098-5BAE-5846-52ED-497D650E6AE2}"/>
              </a:ext>
            </a:extLst>
          </p:cNvPr>
          <p:cNvSpPr>
            <a:spLocks noGrp="1"/>
          </p:cNvSpPr>
          <p:nvPr>
            <p:ph type="title"/>
          </p:nvPr>
        </p:nvSpPr>
        <p:spPr/>
        <p:txBody>
          <a:bodyPr/>
          <a:lstStyle/>
          <a:p>
            <a:pPr algn="ctr"/>
            <a:r>
              <a:rPr lang="en-US"/>
              <a:t>Error Diffusion</a:t>
            </a:r>
            <a:endParaRPr lang="en-US" dirty="0"/>
          </a:p>
        </p:txBody>
      </p:sp>
      <p:sp>
        <p:nvSpPr>
          <p:cNvPr id="3" name="Content Placeholder 2">
            <a:extLst>
              <a:ext uri="{FF2B5EF4-FFF2-40B4-BE49-F238E27FC236}">
                <a16:creationId xmlns:a16="http://schemas.microsoft.com/office/drawing/2014/main" id="{0CDC0324-CF27-4F43-78F9-BE3F6EEE9395}"/>
              </a:ext>
            </a:extLst>
          </p:cNvPr>
          <p:cNvSpPr>
            <a:spLocks noGrp="1"/>
          </p:cNvSpPr>
          <p:nvPr>
            <p:ph idx="1"/>
          </p:nvPr>
        </p:nvSpPr>
        <p:spPr>
          <a:xfrm>
            <a:off x="284163" y="2133600"/>
            <a:ext cx="8574087" cy="3992563"/>
          </a:xfrm>
        </p:spPr>
        <p:txBody>
          <a:bodyPr/>
          <a:lstStyle/>
          <a:p>
            <a:r>
              <a:rPr lang="en-US" dirty="0"/>
              <a:t>let S be the source image that is processed in a left-to-right and top-to-bottom pixel order, S(</a:t>
            </a:r>
            <a:r>
              <a:rPr lang="en-US" dirty="0" err="1"/>
              <a:t>x,y</a:t>
            </a:r>
            <a:r>
              <a:rPr lang="en-US" dirty="0"/>
              <a:t>) be the pixel value at location {</a:t>
            </a:r>
            <a:r>
              <a:rPr lang="en-US" dirty="0" err="1"/>
              <a:t>x,y</a:t>
            </a:r>
            <a:r>
              <a:rPr lang="en-US" dirty="0"/>
              <a:t>), and e be S(</a:t>
            </a:r>
            <a:r>
              <a:rPr lang="en-US" dirty="0" err="1"/>
              <a:t>x,y</a:t>
            </a:r>
            <a:r>
              <a:rPr lang="en-US" dirty="0"/>
              <a:t>) minus the approximated value. We update the value of the pixel's four neighbors (one to its right and three in the next scan line) as follows:</a:t>
            </a:r>
          </a:p>
        </p:txBody>
      </p:sp>
      <p:pic>
        <p:nvPicPr>
          <p:cNvPr id="5" name="Picture 4">
            <a:extLst>
              <a:ext uri="{FF2B5EF4-FFF2-40B4-BE49-F238E27FC236}">
                <a16:creationId xmlns:a16="http://schemas.microsoft.com/office/drawing/2014/main" id="{CC3807F5-E976-DA7F-6492-CBF7FB7A3BA6}"/>
              </a:ext>
            </a:extLst>
          </p:cNvPr>
          <p:cNvPicPr>
            <a:picLocks noChangeAspect="1"/>
          </p:cNvPicPr>
          <p:nvPr/>
        </p:nvPicPr>
        <p:blipFill>
          <a:blip r:embed="rId2"/>
          <a:stretch>
            <a:fillRect/>
          </a:stretch>
        </p:blipFill>
        <p:spPr>
          <a:xfrm>
            <a:off x="2697317" y="4415238"/>
            <a:ext cx="3749365" cy="1409822"/>
          </a:xfrm>
          <a:prstGeom prst="rect">
            <a:avLst/>
          </a:prstGeom>
        </p:spPr>
      </p:pic>
    </p:spTree>
    <p:extLst>
      <p:ext uri="{BB962C8B-B14F-4D97-AF65-F5344CB8AC3E}">
        <p14:creationId xmlns:p14="http://schemas.microsoft.com/office/powerpoint/2010/main" val="15333966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FB28C-A482-8866-6983-BC623E4A54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266FB6-283C-8645-6D15-77B337AA0C3A}"/>
              </a:ext>
            </a:extLst>
          </p:cNvPr>
          <p:cNvSpPr>
            <a:spLocks noGrp="1"/>
          </p:cNvSpPr>
          <p:nvPr>
            <p:ph type="title"/>
          </p:nvPr>
        </p:nvSpPr>
        <p:spPr/>
        <p:txBody>
          <a:bodyPr/>
          <a:lstStyle/>
          <a:p>
            <a:pPr algn="ctr"/>
            <a:r>
              <a:rPr lang="en-US"/>
              <a:t>Error Diffusion</a:t>
            </a:r>
            <a:endParaRPr lang="en-US" dirty="0"/>
          </a:p>
        </p:txBody>
      </p:sp>
      <p:sp>
        <p:nvSpPr>
          <p:cNvPr id="3" name="Content Placeholder 2">
            <a:extLst>
              <a:ext uri="{FF2B5EF4-FFF2-40B4-BE49-F238E27FC236}">
                <a16:creationId xmlns:a16="http://schemas.microsoft.com/office/drawing/2014/main" id="{DE5460CC-34D8-F15E-A511-6C71CACC60E4}"/>
              </a:ext>
            </a:extLst>
          </p:cNvPr>
          <p:cNvSpPr>
            <a:spLocks noGrp="1"/>
          </p:cNvSpPr>
          <p:nvPr>
            <p:ph idx="1"/>
          </p:nvPr>
        </p:nvSpPr>
        <p:spPr>
          <a:xfrm>
            <a:off x="284163" y="2133600"/>
            <a:ext cx="8574087" cy="3992563"/>
          </a:xfrm>
        </p:spPr>
        <p:txBody>
          <a:bodyPr>
            <a:normAutofit fontScale="62500" lnSpcReduction="20000"/>
          </a:bodyPr>
          <a:lstStyle/>
          <a:p>
            <a:r>
              <a:rPr lang="en-US" dirty="0"/>
              <a:t>Where parameters a through d often take values 7/16, 3/16, 5/16, and 1/16 respectively. These modifications are for the purpose of using the neighboring pixels to offset the reproduction error at the current pixel location. They are not permanent changes made to the original image.</a:t>
            </a:r>
          </a:p>
          <a:p>
            <a:r>
              <a:rPr lang="en-US" dirty="0"/>
              <a:t>Consider, for example, the reproduction of a gray scale image (0: black, 255: white) on a bilevel device (level 0: black, level 1: white), if a pixel whose current value is 96 has just been mapped to level 0, we have e = 96 for this pixel location. The value of the pixel to its right is now increased by 96 x (7/16) = 42 in order to determine the appropriate reproduction level. </a:t>
            </a:r>
          </a:p>
          <a:p>
            <a:r>
              <a:rPr lang="en-US" dirty="0"/>
              <a:t>This increment tends to cause such neighboring pixel to be reproduced at a higher intensity level, partially compensating the discrepancy brought on by mapping value 96 to level 0 (which is lower than the actual pixel value) at the current location. The other three neighboring pixels (one below and to the left, one immediately below, and one below and to the right) receive 18, 30, and 6 as their share of the reproduction error at the current location, respectively. Results produced by this error diffusion algorithm are generally satisfactory, with occasional introduction of slight echoing of certain image parts. Improved performance can sometimes be obtained by alternating scanning direction between left-to-right and right-to-left (minor modifications need to be made to the above formulas)</a:t>
            </a:r>
          </a:p>
        </p:txBody>
      </p:sp>
    </p:spTree>
    <p:extLst>
      <p:ext uri="{BB962C8B-B14F-4D97-AF65-F5344CB8AC3E}">
        <p14:creationId xmlns:p14="http://schemas.microsoft.com/office/powerpoint/2010/main" val="20368752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A207-65A6-D71B-4722-144A3E0B7AE0}"/>
              </a:ext>
            </a:extLst>
          </p:cNvPr>
          <p:cNvSpPr>
            <a:spLocks noGrp="1"/>
          </p:cNvSpPr>
          <p:nvPr>
            <p:ph type="title"/>
          </p:nvPr>
        </p:nvSpPr>
        <p:spPr>
          <a:xfrm>
            <a:off x="284163" y="630382"/>
            <a:ext cx="8574087" cy="967840"/>
          </a:xfrm>
        </p:spPr>
        <p:txBody>
          <a:bodyPr anchor="ctr">
            <a:normAutofit/>
          </a:bodyPr>
          <a:lstStyle/>
          <a:p>
            <a:pPr algn="ctr"/>
            <a:r>
              <a:rPr lang="en-US" dirty="0"/>
              <a:t>Image Files</a:t>
            </a:r>
          </a:p>
        </p:txBody>
      </p:sp>
      <p:sp>
        <p:nvSpPr>
          <p:cNvPr id="3" name="Content Placeholder 2">
            <a:extLst>
              <a:ext uri="{FF2B5EF4-FFF2-40B4-BE49-F238E27FC236}">
                <a16:creationId xmlns:a16="http://schemas.microsoft.com/office/drawing/2014/main" id="{F02AC3C8-CD9A-916C-89FE-0E067E21B90D}"/>
              </a:ext>
            </a:extLst>
          </p:cNvPr>
          <p:cNvSpPr>
            <a:spLocks noGrp="1"/>
          </p:cNvSpPr>
          <p:nvPr>
            <p:ph sz="half" idx="1"/>
          </p:nvPr>
        </p:nvSpPr>
        <p:spPr>
          <a:xfrm>
            <a:off x="403412" y="2151063"/>
            <a:ext cx="3931920" cy="3975100"/>
          </a:xfrm>
        </p:spPr>
        <p:txBody>
          <a:bodyPr>
            <a:normAutofit fontScale="92500" lnSpcReduction="20000"/>
          </a:bodyPr>
          <a:lstStyle/>
          <a:p>
            <a:pPr>
              <a:lnSpc>
                <a:spcPct val="90000"/>
              </a:lnSpc>
            </a:pPr>
            <a:r>
              <a:rPr lang="en-US" sz="1500" dirty="0"/>
              <a:t>A digital image is often encoded in the form of a binary file for the purpose of storage and transmission. Among the numerous encoding formats are BMP (Windows Bitmap), JPEG (Joint Photographic Experts Group File Interchange Format), and TIFF (Tagged Image File Format). Although these formats differ in technical details, they share structural similarities.</a:t>
            </a:r>
          </a:p>
          <a:p>
            <a:pPr>
              <a:lnSpc>
                <a:spcPct val="90000"/>
              </a:lnSpc>
            </a:pPr>
            <a:r>
              <a:rPr lang="en-US" sz="1600" dirty="0"/>
              <a:t>The file consists largely of two parts: header and image data. In the beginning of the file header a binary code or ASCII string identifies the format being used, possibly along with the version number. The width and height of the image are given in numbers of pixels. Common image types include black and white (1 bit per pixel), 8-bit gray scale (256 levels along the gray axis), 8-bit color (lookup table), and 24-bit color. Image data format specifies the order in which pixel values are stored in the image data section.</a:t>
            </a:r>
            <a:endParaRPr lang="en-US" sz="2000" dirty="0"/>
          </a:p>
          <a:p>
            <a:pPr>
              <a:lnSpc>
                <a:spcPct val="90000"/>
              </a:lnSpc>
            </a:pPr>
            <a:endParaRPr lang="en-US" sz="2000" dirty="0"/>
          </a:p>
        </p:txBody>
      </p:sp>
      <p:pic>
        <p:nvPicPr>
          <p:cNvPr id="5" name="Picture 4" descr="A diagram of a computer&#10;&#10;Description automatically generated with medium confidence">
            <a:extLst>
              <a:ext uri="{FF2B5EF4-FFF2-40B4-BE49-F238E27FC236}">
                <a16:creationId xmlns:a16="http://schemas.microsoft.com/office/drawing/2014/main" id="{2A4D3B93-3860-3EB8-4B66-F70107692FF0}"/>
              </a:ext>
            </a:extLst>
          </p:cNvPr>
          <p:cNvPicPr>
            <a:picLocks noChangeAspect="1"/>
          </p:cNvPicPr>
          <p:nvPr/>
        </p:nvPicPr>
        <p:blipFill>
          <a:blip r:embed="rId2"/>
          <a:srcRect r="15428" b="-1"/>
          <a:stretch/>
        </p:blipFill>
        <p:spPr>
          <a:xfrm>
            <a:off x="4778188" y="2151063"/>
            <a:ext cx="3931920" cy="3975100"/>
          </a:xfrm>
          <a:prstGeom prst="rect">
            <a:avLst/>
          </a:prstGeom>
          <a:noFill/>
        </p:spPr>
      </p:pic>
    </p:spTree>
    <p:extLst>
      <p:ext uri="{BB962C8B-B14F-4D97-AF65-F5344CB8AC3E}">
        <p14:creationId xmlns:p14="http://schemas.microsoft.com/office/powerpoint/2010/main" val="24048429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691041" y="1697233"/>
            <a:ext cx="7761917" cy="3046988"/>
          </a:xfrm>
          <a:prstGeom prst="rect">
            <a:avLst/>
          </a:prstGeom>
          <a:noFill/>
        </p:spPr>
        <p:txBody>
          <a:bodyPr wrap="square" rtlCol="0">
            <a:spAutoFit/>
          </a:bodyPr>
          <a:lstStyle/>
          <a:p>
            <a:pPr marL="457200" indent="-457200">
              <a:buFont typeface="Arial" pitchFamily="34" charset="0"/>
              <a:buChar char="•"/>
            </a:pPr>
            <a:r>
              <a:rPr lang="en-US" sz="2400" dirty="0"/>
              <a:t>Foley, van Dam, </a:t>
            </a:r>
            <a:r>
              <a:rPr lang="en-US" sz="2400" dirty="0" err="1"/>
              <a:t>Feiner</a:t>
            </a:r>
            <a:r>
              <a:rPr lang="en-US" sz="2400" dirty="0"/>
              <a:t>, Hughes, Computer Graphics: principles and practice, Addison Wesley, Second Edition.</a:t>
            </a:r>
          </a:p>
          <a:p>
            <a:pPr marL="457200" indent="-457200">
              <a:buFont typeface="Arial" pitchFamily="34" charset="0"/>
              <a:buChar char="•"/>
            </a:pPr>
            <a:endParaRPr lang="en-US" sz="2400" dirty="0"/>
          </a:p>
          <a:p>
            <a:pPr marL="457200" indent="-457200">
              <a:buFont typeface="Arial" pitchFamily="34" charset="0"/>
              <a:buChar char="•"/>
            </a:pPr>
            <a:r>
              <a:rPr lang="en-US" sz="2400" dirty="0" err="1"/>
              <a:t>Schaum's</a:t>
            </a:r>
            <a:r>
              <a:rPr lang="en-US" sz="2400" dirty="0"/>
              <a:t> Outline of Theory &amp; Problems of Computer Graphics.</a:t>
            </a:r>
          </a:p>
          <a:p>
            <a:pPr marL="457200" indent="-457200">
              <a:buFont typeface="Arial" pitchFamily="34" charset="0"/>
              <a:buChar char="•"/>
            </a:pPr>
            <a:endParaRPr lang="en-US" sz="2400" dirty="0"/>
          </a:p>
          <a:p>
            <a:pPr marL="457200" indent="-457200">
              <a:buFont typeface="Arial" pitchFamily="34" charset="0"/>
              <a:buChar char="•"/>
            </a:pPr>
            <a:r>
              <a:rPr lang="en-US" sz="2400" dirty="0"/>
              <a:t>Peter Shirley Steve </a:t>
            </a:r>
            <a:r>
              <a:rPr lang="en-US" sz="2400" dirty="0" err="1"/>
              <a:t>Marschner</a:t>
            </a:r>
            <a:r>
              <a:rPr lang="en-US" sz="2400" dirty="0"/>
              <a:t> , “Fundamental of computer graphics”, Third Edition.</a:t>
            </a:r>
          </a:p>
        </p:txBody>
      </p:sp>
    </p:spTree>
    <p:extLst>
      <p:ext uri="{BB962C8B-B14F-4D97-AF65-F5344CB8AC3E}">
        <p14:creationId xmlns:p14="http://schemas.microsoft.com/office/powerpoint/2010/main" val="192338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Computer Graphics Image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0C1E2CDB-288B-4AF2-AEC8-3A53DEBA0109}"/>
              </a:ext>
            </a:extLst>
          </p:cNvPr>
          <p:cNvSpPr/>
          <p:nvPr/>
        </p:nvSpPr>
        <p:spPr>
          <a:xfrm>
            <a:off x="293511" y="2190044"/>
            <a:ext cx="8534400" cy="1938992"/>
          </a:xfrm>
          <a:prstGeom prst="rect">
            <a:avLst/>
          </a:prstGeom>
        </p:spPr>
        <p:txBody>
          <a:bodyPr wrap="square">
            <a:spAutoFit/>
          </a:bodyPr>
          <a:lstStyle/>
          <a:p>
            <a:pPr marL="342900" indent="-342900">
              <a:buFont typeface="Wingdings" panose="05000000000000000000" pitchFamily="2" charset="2"/>
              <a:buChar char="q"/>
            </a:pPr>
            <a:r>
              <a:rPr lang="en-US" sz="2400" dirty="0"/>
              <a:t>Computer graphics can be created as either raster or vector images</a:t>
            </a:r>
          </a:p>
          <a:p>
            <a:endParaRPr lang="en-US" sz="2400" dirty="0"/>
          </a:p>
          <a:p>
            <a:pPr>
              <a:buFont typeface="Wingdings" pitchFamily="2" charset="2"/>
              <a:buChar char="Ø"/>
            </a:pPr>
            <a:r>
              <a:rPr lang="en-US" sz="2400" dirty="0"/>
              <a:t>Raster Image</a:t>
            </a:r>
          </a:p>
          <a:p>
            <a:pPr>
              <a:buFont typeface="Wingdings" pitchFamily="2" charset="2"/>
              <a:buChar char="Ø"/>
            </a:pPr>
            <a:r>
              <a:rPr lang="en-US" sz="2400" dirty="0"/>
              <a:t>Vector Image</a:t>
            </a:r>
          </a:p>
        </p:txBody>
      </p:sp>
    </p:spTree>
    <p:extLst>
      <p:ext uri="{BB962C8B-B14F-4D97-AF65-F5344CB8AC3E}">
        <p14:creationId xmlns:p14="http://schemas.microsoft.com/office/powerpoint/2010/main" val="27674378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559023"/>
            <a:ext cx="8370482" cy="4801314"/>
          </a:xfrm>
          <a:prstGeom prst="rect">
            <a:avLst/>
          </a:prstGeom>
          <a:noFill/>
        </p:spPr>
        <p:txBody>
          <a:bodyPr wrap="square" rtlCol="0">
            <a:spAutoFit/>
          </a:bodyPr>
          <a:lstStyle/>
          <a:p>
            <a:pPr marL="404622" indent="-285750">
              <a:buFont typeface="Arial" panose="020B0604020202020204" pitchFamily="34" charset="0"/>
              <a:buChar char="•"/>
            </a:pPr>
            <a:r>
              <a:rPr lang="en-US" dirty="0">
                <a:hlinkClick r:id="rId2"/>
              </a:rPr>
              <a:t>http://colormine.org/convert/rgb-to-cmy</a:t>
            </a:r>
            <a:endParaRPr lang="en-US" dirty="0"/>
          </a:p>
          <a:p>
            <a:pPr marL="404622" indent="-285750">
              <a:buFont typeface="Arial" panose="020B0604020202020204" pitchFamily="34" charset="0"/>
              <a:buChar char="•"/>
            </a:pPr>
            <a:r>
              <a:rPr lang="en-US" dirty="0">
                <a:hlinkClick r:id="rId3"/>
              </a:rPr>
              <a:t>www.howstuffworks.com</a:t>
            </a:r>
            <a:endParaRPr lang="en-US" dirty="0"/>
          </a:p>
          <a:p>
            <a:pPr marL="404622" indent="-285750">
              <a:buFont typeface="Arial" panose="020B0604020202020204" pitchFamily="34" charset="0"/>
              <a:buChar char="•"/>
            </a:pPr>
            <a:r>
              <a:rPr lang="en-US" dirty="0">
                <a:hlinkClick r:id="rId4"/>
              </a:rPr>
              <a:t>www.wikipedia.com</a:t>
            </a:r>
            <a:endParaRPr lang="en-US" dirty="0"/>
          </a:p>
          <a:p>
            <a:pPr marL="404622" indent="-285750">
              <a:buFont typeface="Arial" panose="020B0604020202020204" pitchFamily="34" charset="0"/>
              <a:buChar char="•"/>
            </a:pPr>
            <a:r>
              <a:rPr lang="en-US" dirty="0">
                <a:hlinkClick r:id="rId5"/>
              </a:rPr>
              <a:t>http://www.picturetopeople.org/image_effects/photo-halftone/examples/photo-to-halftone-convertion-2.gif</a:t>
            </a:r>
            <a:endParaRPr lang="en-US" dirty="0"/>
          </a:p>
          <a:p>
            <a:pPr marL="404622" indent="-285750">
              <a:buFont typeface="Arial" panose="020B0604020202020204" pitchFamily="34" charset="0"/>
              <a:buChar char="•"/>
            </a:pPr>
            <a:r>
              <a:rPr lang="en-US" dirty="0">
                <a:hlinkClick r:id="rId6"/>
              </a:rPr>
              <a:t>http://mocoloco.com/fresh2/upload/2011/12/halftone_calendar_by_casey_klebba/halftone_calendar_casey_klebba_3b-thumb-468x468-35319.jpg</a:t>
            </a:r>
            <a:endParaRPr lang="en-US" dirty="0"/>
          </a:p>
          <a:p>
            <a:pPr marL="404622" indent="-285750">
              <a:buFont typeface="Arial" panose="020B0604020202020204" pitchFamily="34" charset="0"/>
              <a:buChar char="•"/>
            </a:pPr>
            <a:r>
              <a:rPr lang="en-US" dirty="0">
                <a:hlinkClick r:id="rId7"/>
              </a:rPr>
              <a:t>https://www.chegg.com</a:t>
            </a:r>
            <a:endParaRPr lang="en-US" dirty="0"/>
          </a:p>
          <a:p>
            <a:pPr marL="404622" indent="-285750">
              <a:buFont typeface="Arial" panose="020B0604020202020204" pitchFamily="34" charset="0"/>
              <a:buChar char="•"/>
            </a:pPr>
            <a:r>
              <a:rPr lang="en-US" dirty="0">
                <a:hlinkClick r:id="rId8"/>
              </a:rPr>
              <a:t>https://www.slideshare.net/mustafasalam167/color-model-29181025</a:t>
            </a:r>
            <a:endParaRPr lang="en-US" dirty="0"/>
          </a:p>
          <a:p>
            <a:pPr marL="404622" indent="-285750">
              <a:buFont typeface="Arial" panose="020B0604020202020204" pitchFamily="34" charset="0"/>
              <a:buChar char="•"/>
            </a:pPr>
            <a:r>
              <a:rPr lang="en-US" dirty="0">
                <a:hlinkClick r:id="rId9"/>
              </a:rPr>
              <a:t>https://www.printcnx.com/resources-and-support/addiational-resources/raster-images-vs-vector-graphics/</a:t>
            </a:r>
            <a:endParaRPr lang="en-US" dirty="0"/>
          </a:p>
          <a:p>
            <a:pPr marL="404622" indent="-285750">
              <a:buFont typeface="Arial" panose="020B0604020202020204" pitchFamily="34" charset="0"/>
              <a:buChar char="•"/>
            </a:pPr>
            <a:r>
              <a:rPr lang="en-US" dirty="0">
                <a:hlinkClick r:id="rId10"/>
              </a:rPr>
              <a:t>https://slideplayer.com/slide/5143930/</a:t>
            </a:r>
            <a:endParaRPr lang="en-US" dirty="0"/>
          </a:p>
          <a:p>
            <a:pPr marL="118872"/>
            <a:endParaRPr lang="en-US" dirty="0"/>
          </a:p>
          <a:p>
            <a:pPr marL="404622" indent="-285750">
              <a:buFont typeface="Arial" panose="020B0604020202020204" pitchFamily="34" charset="0"/>
              <a:buChar char="•"/>
            </a:pPr>
            <a:endParaRPr lang="en-US" dirty="0"/>
          </a:p>
          <a:p>
            <a:pPr marL="404622" indent="-285750">
              <a:buFont typeface="Arial" panose="020B0604020202020204" pitchFamily="34" charset="0"/>
              <a:buChar char="•"/>
            </a:pPr>
            <a:endParaRPr lang="en-US" dirty="0"/>
          </a:p>
          <a:p>
            <a:pPr marL="404622" indent="-285750">
              <a:buFont typeface="Arial" panose="020B0604020202020204" pitchFamily="34" charset="0"/>
              <a:buChar char="•"/>
            </a:pPr>
            <a:endParaRPr lang="en-US" dirty="0"/>
          </a:p>
          <a:p>
            <a:pPr marL="404622" indent="-285750">
              <a:buFont typeface="Arial" panose="020B0604020202020204" pitchFamily="34" charset="0"/>
              <a:buChar char="•"/>
            </a:pPr>
            <a:endParaRPr lang="en-US" dirty="0"/>
          </a:p>
        </p:txBody>
      </p:sp>
    </p:spTree>
    <p:extLst>
      <p:ext uri="{BB962C8B-B14F-4D97-AF65-F5344CB8AC3E}">
        <p14:creationId xmlns:p14="http://schemas.microsoft.com/office/powerpoint/2010/main" val="3224969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Raster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0C1E2CDB-288B-4AF2-AEC8-3A53DEBA0109}"/>
              </a:ext>
            </a:extLst>
          </p:cNvPr>
          <p:cNvSpPr/>
          <p:nvPr/>
        </p:nvSpPr>
        <p:spPr>
          <a:xfrm>
            <a:off x="293511" y="2190044"/>
            <a:ext cx="8534400" cy="3785652"/>
          </a:xfrm>
          <a:prstGeom prst="rect">
            <a:avLst/>
          </a:prstGeom>
        </p:spPr>
        <p:txBody>
          <a:bodyPr wrap="square">
            <a:spAutoFit/>
          </a:bodyPr>
          <a:lstStyle/>
          <a:p>
            <a:pPr marL="342900" indent="-342900">
              <a:buFont typeface="Wingdings" panose="05000000000000000000" pitchFamily="2" charset="2"/>
              <a:buChar char="q"/>
            </a:pPr>
            <a:r>
              <a:rPr lang="en-US" sz="2400" dirty="0"/>
              <a:t>Raster graphics are bitmaps.</a:t>
            </a:r>
          </a:p>
          <a:p>
            <a:endParaRPr lang="en-US" sz="2400" dirty="0"/>
          </a:p>
          <a:p>
            <a:pPr marL="342900" indent="-342900">
              <a:buFont typeface="Arial" panose="020B0604020202020204" pitchFamily="34" charset="0"/>
              <a:buChar char="•"/>
            </a:pPr>
            <a:r>
              <a:rPr lang="en-US" sz="2400" dirty="0"/>
              <a:t>A bitmap is a grid of individual pixels that collectively compose an image.</a:t>
            </a:r>
          </a:p>
          <a:p>
            <a:pPr marL="342900" indent="-342900">
              <a:buFont typeface="Arial" panose="020B0604020202020204" pitchFamily="34" charset="0"/>
              <a:buChar char="•"/>
            </a:pPr>
            <a:r>
              <a:rPr lang="en-US" sz="2400" dirty="0"/>
              <a:t>Raster graphics render images as a collection of countless tiny squares.</a:t>
            </a:r>
          </a:p>
          <a:p>
            <a:pPr marL="342900" indent="-342900">
              <a:buFont typeface="Arial" panose="020B0604020202020204" pitchFamily="34" charset="0"/>
              <a:buChar char="•"/>
            </a:pPr>
            <a:r>
              <a:rPr lang="en-US" sz="2400" dirty="0"/>
              <a:t>Each square, or pixel, is coded in a specific  shade. Individually, these pixels are worthless</a:t>
            </a:r>
          </a:p>
          <a:p>
            <a:pPr marL="342900" indent="-342900">
              <a:buFont typeface="Arial" panose="020B0604020202020204" pitchFamily="34" charset="0"/>
              <a:buChar char="•"/>
            </a:pPr>
            <a:r>
              <a:rPr lang="en-US" sz="2400" dirty="0"/>
              <a:t>Together, they’re worth a thousand words</a:t>
            </a:r>
          </a:p>
          <a:p>
            <a:endParaRPr lang="en-US" sz="2400" dirty="0"/>
          </a:p>
        </p:txBody>
      </p:sp>
    </p:spTree>
    <p:extLst>
      <p:ext uri="{BB962C8B-B14F-4D97-AF65-F5344CB8AC3E}">
        <p14:creationId xmlns:p14="http://schemas.microsoft.com/office/powerpoint/2010/main" val="147516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Raster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0C1E2CDB-288B-4AF2-AEC8-3A53DEBA0109}"/>
              </a:ext>
            </a:extLst>
          </p:cNvPr>
          <p:cNvSpPr/>
          <p:nvPr/>
        </p:nvSpPr>
        <p:spPr>
          <a:xfrm>
            <a:off x="293511" y="2190044"/>
            <a:ext cx="8534400" cy="3046988"/>
          </a:xfrm>
          <a:prstGeom prst="rect">
            <a:avLst/>
          </a:prstGeom>
        </p:spPr>
        <p:txBody>
          <a:bodyPr wrap="square">
            <a:spAutoFit/>
          </a:bodyPr>
          <a:lstStyle/>
          <a:p>
            <a:pPr marL="342900" indent="-342900">
              <a:buFont typeface="Wingdings" panose="05000000000000000000" pitchFamily="2" charset="2"/>
              <a:buChar char="q"/>
            </a:pPr>
            <a:r>
              <a:rPr lang="en-US" sz="2400" dirty="0"/>
              <a:t>Using of Raster Image </a:t>
            </a:r>
          </a:p>
          <a:p>
            <a:endParaRPr lang="en-US" sz="2400" dirty="0"/>
          </a:p>
          <a:p>
            <a:pPr algn="just">
              <a:buFont typeface="Wingdings" pitchFamily="2" charset="2"/>
              <a:buChar char="Ø"/>
            </a:pPr>
            <a:r>
              <a:rPr lang="en-US" sz="2400" dirty="0"/>
              <a:t>Raster graphics are best used for non-line art images; specifically digitized photographs, scanned artwork or detailed graphics</a:t>
            </a:r>
          </a:p>
          <a:p>
            <a:pPr algn="just"/>
            <a:endParaRPr lang="en-US" sz="2400" dirty="0"/>
          </a:p>
          <a:p>
            <a:pPr algn="just">
              <a:buFont typeface="Wingdings" pitchFamily="2" charset="2"/>
              <a:buChar char="Ø"/>
            </a:pPr>
            <a:r>
              <a:rPr lang="en-US" sz="2400" dirty="0"/>
              <a:t>Non-line art images are best represented in raster form because these typically include subtle chromatic gradations, undefined lines and shapes, and complex composition</a:t>
            </a:r>
          </a:p>
        </p:txBody>
      </p:sp>
    </p:spTree>
    <p:extLst>
      <p:ext uri="{BB962C8B-B14F-4D97-AF65-F5344CB8AC3E}">
        <p14:creationId xmlns:p14="http://schemas.microsoft.com/office/powerpoint/2010/main" val="351766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Drawbacks of Raster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320927" y="2286397"/>
            <a:ext cx="8529561"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Resolution in raster graphics is measured in dpi, or dots per inch. The higher the dpi, the better the resolution</a:t>
            </a:r>
          </a:p>
          <a:p>
            <a:pPr algn="just"/>
            <a:endParaRPr lang="en-US" sz="2400" dirty="0"/>
          </a:p>
          <a:p>
            <a:pPr marL="285750" indent="-285750" algn="just">
              <a:buFont typeface="Arial" panose="020B0604020202020204" pitchFamily="34" charset="0"/>
              <a:buChar char="•"/>
            </a:pPr>
            <a:r>
              <a:rPr lang="en-US" sz="2400" dirty="0"/>
              <a:t>Raster files are significantly larger than comparable vector files, high resolution raster files are significantly larger than low resolution raster file</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Overall, as compared to vector graphics, raster graphics are less economical, slower to display and print, less versatile and more unwieldy to work with</a:t>
            </a:r>
          </a:p>
        </p:txBody>
      </p:sp>
    </p:spTree>
    <p:extLst>
      <p:ext uri="{BB962C8B-B14F-4D97-AF65-F5344CB8AC3E}">
        <p14:creationId xmlns:p14="http://schemas.microsoft.com/office/powerpoint/2010/main" val="3132154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of Raster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Common raster formats include TIFF, JPEG, GIF, PCX and BMP files</a:t>
            </a:r>
          </a:p>
        </p:txBody>
      </p:sp>
      <p:pic>
        <p:nvPicPr>
          <p:cNvPr id="6" name="Picture 2" descr="C:\Users\Teacher\Desktop\raster.jpg">
            <a:extLst>
              <a:ext uri="{FF2B5EF4-FFF2-40B4-BE49-F238E27FC236}">
                <a16:creationId xmlns:a16="http://schemas.microsoft.com/office/drawing/2014/main" id="{D1EDC39C-56F8-4CBA-8B47-6A44BEB6F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260" y="3266894"/>
            <a:ext cx="762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046660"/>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2444</Words>
  <Application>Microsoft Office PowerPoint</Application>
  <PresentationFormat>On-screen Show (4:3)</PresentationFormat>
  <Paragraphs>247</Paragraphs>
  <Slides>50</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Corbel</vt:lpstr>
      <vt:lpstr>Wingdings</vt:lpstr>
      <vt:lpstr>Spectrum</vt:lpstr>
      <vt:lpstr>Image Representation</vt:lpstr>
      <vt:lpstr>Outline</vt:lpstr>
      <vt:lpstr>Pixel</vt:lpstr>
      <vt:lpstr>Pixel</vt:lpstr>
      <vt:lpstr>Computer Graphics Image</vt:lpstr>
      <vt:lpstr>Raster Image </vt:lpstr>
      <vt:lpstr>Raster Image </vt:lpstr>
      <vt:lpstr>Drawbacks of Raster Image </vt:lpstr>
      <vt:lpstr>Example of Raster Image </vt:lpstr>
      <vt:lpstr>Vector Image </vt:lpstr>
      <vt:lpstr>Use of Vector Image </vt:lpstr>
      <vt:lpstr>Advantages of Vector Image </vt:lpstr>
      <vt:lpstr>Advantages of Vector Image </vt:lpstr>
      <vt:lpstr>Vector Images </vt:lpstr>
      <vt:lpstr>Color Model</vt:lpstr>
      <vt:lpstr>Additive and Subtractive Model</vt:lpstr>
      <vt:lpstr>RGB and CMYK</vt:lpstr>
      <vt:lpstr>RGB</vt:lpstr>
      <vt:lpstr>RGB</vt:lpstr>
      <vt:lpstr>RGB Value</vt:lpstr>
      <vt:lpstr>RGB Color Palette </vt:lpstr>
      <vt:lpstr>Color Palette </vt:lpstr>
      <vt:lpstr>CMYK</vt:lpstr>
      <vt:lpstr>CMYK</vt:lpstr>
      <vt:lpstr>CMY</vt:lpstr>
      <vt:lpstr>RGB to CMY</vt:lpstr>
      <vt:lpstr>RGB to CMY</vt:lpstr>
      <vt:lpstr>RGB -&gt; CMY -&gt; RGB</vt:lpstr>
      <vt:lpstr>Direct Coding</vt:lpstr>
      <vt:lpstr>Direct Coding</vt:lpstr>
      <vt:lpstr>Direct Coding</vt:lpstr>
      <vt:lpstr>Lookup Table </vt:lpstr>
      <vt:lpstr>Steps to plot a point using  lookup table </vt:lpstr>
      <vt:lpstr>Lookup Table </vt:lpstr>
      <vt:lpstr>Display Monitor (CRT)</vt:lpstr>
      <vt:lpstr>Printing</vt:lpstr>
      <vt:lpstr>Halftone</vt:lpstr>
      <vt:lpstr>Halftone Image</vt:lpstr>
      <vt:lpstr>How Halftone work</vt:lpstr>
      <vt:lpstr>Example</vt:lpstr>
      <vt:lpstr>Contd.</vt:lpstr>
      <vt:lpstr>Contd.</vt:lpstr>
      <vt:lpstr>Dithering</vt:lpstr>
      <vt:lpstr>Dithering</vt:lpstr>
      <vt:lpstr>Error Diffusion</vt:lpstr>
      <vt:lpstr>Error Diffusion</vt:lpstr>
      <vt:lpstr>Error Diffusion</vt:lpstr>
      <vt:lpstr>Image Files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Representation</dc:title>
  <dc:creator>diptagomes@aiub.edu</dc:creator>
  <cp:lastModifiedBy>Dipta Justin Gomes</cp:lastModifiedBy>
  <cp:revision>26</cp:revision>
  <dcterms:created xsi:type="dcterms:W3CDTF">2020-04-25T12:14:01Z</dcterms:created>
  <dcterms:modified xsi:type="dcterms:W3CDTF">2025-02-26T09:21:07Z</dcterms:modified>
</cp:coreProperties>
</file>