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Lst>
  <p:notesMasterIdLst>
    <p:notesMasterId r:id="rId27"/>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8" r:id="rId21"/>
    <p:sldId id="273" r:id="rId22"/>
    <p:sldId id="274" r:id="rId23"/>
    <p:sldId id="276" r:id="rId24"/>
    <p:sldId id="279" r:id="rId25"/>
    <p:sldId id="277" r:id="rId26"/>
  </p:sldIdLst>
  <p:sldSz cx="10080625" cy="7559675"/>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81">
          <p15:clr>
            <a:srgbClr val="A4A3A4"/>
          </p15:clr>
        </p15:guide>
        <p15:guide id="2" pos="3175">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924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109" d="100"/>
          <a:sy n="109" d="100"/>
        </p:scale>
        <p:origin x="1356" y="114"/>
      </p:cViewPr>
      <p:guideLst>
        <p:guide orient="horz" pos="2381"/>
        <p:guide pos="3175"/>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 Type="http://schemas.openxmlformats.org/officeDocument/2006/relationships/slideMaster" Target="slideMasters/slideMaster3.xml"/><Relationship Id="rId21" Type="http://schemas.openxmlformats.org/officeDocument/2006/relationships/slide" Target="slides/slide18.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notesMaster" Target="notesMasters/notesMaster1.xml"/><Relationship Id="rId30"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368675" cy="504825"/>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4402138" y="0"/>
            <a:ext cx="3368675" cy="504825"/>
          </a:xfrm>
          <a:prstGeom prst="rect">
            <a:avLst/>
          </a:prstGeom>
        </p:spPr>
        <p:txBody>
          <a:bodyPr vert="horz" lIns="91440" tIns="45720" rIns="91440" bIns="45720" rtlCol="0"/>
          <a:lstStyle>
            <a:lvl1pPr algn="r">
              <a:defRPr sz="1200"/>
            </a:lvl1pPr>
          </a:lstStyle>
          <a:p>
            <a:fld id="{6DF5C5FB-3D27-47CF-9E65-EBE69AC6E674}" type="datetimeFigureOut">
              <a:rPr lang="en-US" smtClean="0"/>
              <a:t>7/19/2020</a:t>
            </a:fld>
            <a:endParaRPr lang="en-US"/>
          </a:p>
        </p:txBody>
      </p:sp>
      <p:sp>
        <p:nvSpPr>
          <p:cNvPr id="4" name="Slide Image Placeholder 3"/>
          <p:cNvSpPr>
            <a:spLocks noGrp="1" noRot="1" noChangeAspect="1"/>
          </p:cNvSpPr>
          <p:nvPr>
            <p:ph type="sldImg" idx="2"/>
          </p:nvPr>
        </p:nvSpPr>
        <p:spPr>
          <a:xfrm>
            <a:off x="1624013" y="1257300"/>
            <a:ext cx="4524375" cy="339407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777875" y="4840288"/>
            <a:ext cx="6216650" cy="3960812"/>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9553575"/>
            <a:ext cx="3368675" cy="504825"/>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4402138" y="9553575"/>
            <a:ext cx="3368675" cy="504825"/>
          </a:xfrm>
          <a:prstGeom prst="rect">
            <a:avLst/>
          </a:prstGeom>
        </p:spPr>
        <p:txBody>
          <a:bodyPr vert="horz" lIns="91440" tIns="45720" rIns="91440" bIns="45720" rtlCol="0" anchor="b"/>
          <a:lstStyle>
            <a:lvl1pPr algn="r">
              <a:defRPr sz="1200"/>
            </a:lvl1pPr>
          </a:lstStyle>
          <a:p>
            <a:fld id="{578BA90E-71F9-4445-AF0A-B7A49CA7E349}" type="slidenum">
              <a:rPr lang="en-US" smtClean="0"/>
              <a:t>‹#›</a:t>
            </a:fld>
            <a:endParaRPr lang="en-US"/>
          </a:p>
        </p:txBody>
      </p:sp>
    </p:spTree>
    <p:extLst>
      <p:ext uri="{BB962C8B-B14F-4D97-AF65-F5344CB8AC3E}">
        <p14:creationId xmlns:p14="http://schemas.microsoft.com/office/powerpoint/2010/main" val="7467205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78BA90E-71F9-4445-AF0A-B7A49CA7E349}" type="slidenum">
              <a:rPr lang="en-US" smtClean="0"/>
              <a:t>21</a:t>
            </a:fld>
            <a:endParaRPr lang="en-US"/>
          </a:p>
        </p:txBody>
      </p:sp>
    </p:spTree>
    <p:extLst>
      <p:ext uri="{BB962C8B-B14F-4D97-AF65-F5344CB8AC3E}">
        <p14:creationId xmlns:p14="http://schemas.microsoft.com/office/powerpoint/2010/main" val="346639499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4"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5"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7"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8"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9"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0"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2"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33"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34" name="Picture 33"/>
          <p:cNvPicPr/>
          <p:nvPr/>
        </p:nvPicPr>
        <p:blipFill>
          <a:blip r:embed="rId2"/>
          <a:stretch/>
        </p:blipFill>
        <p:spPr>
          <a:xfrm>
            <a:off x="2292480" y="1768680"/>
            <a:ext cx="5494680" cy="4384080"/>
          </a:xfrm>
          <a:prstGeom prst="rect">
            <a:avLst/>
          </a:prstGeom>
          <a:ln>
            <a:noFill/>
          </a:ln>
        </p:spPr>
      </p:pic>
      <p:pic>
        <p:nvPicPr>
          <p:cNvPr id="35" name="Picture 34"/>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3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9"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0"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1"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4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3"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4"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4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46"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4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48"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49"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0"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3"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2"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4"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6"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58"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0"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1"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62"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3"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4"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5"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6"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68"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69"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70" name="Picture 69"/>
          <p:cNvPicPr/>
          <p:nvPr/>
        </p:nvPicPr>
        <p:blipFill>
          <a:blip r:embed="rId2"/>
          <a:stretch/>
        </p:blipFill>
        <p:spPr>
          <a:xfrm>
            <a:off x="2292480" y="1768680"/>
            <a:ext cx="5494680" cy="4384080"/>
          </a:xfrm>
          <a:prstGeom prst="rect">
            <a:avLst/>
          </a:prstGeom>
          <a:ln>
            <a:noFill/>
          </a:ln>
        </p:spPr>
      </p:pic>
      <p:pic>
        <p:nvPicPr>
          <p:cNvPr id="71" name="Picture 70"/>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7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5" name="PlaceHolder 2"/>
          <p:cNvSpPr>
            <a:spLocks noGrp="1"/>
          </p:cNvSpPr>
          <p:nvPr>
            <p:ph type="subTitle"/>
          </p:nvPr>
        </p:nvSpPr>
        <p:spPr>
          <a:xfrm>
            <a:off x="504000" y="1768680"/>
            <a:ext cx="9072000" cy="438408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7"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7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9"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0"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5"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82"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8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4"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5"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6"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87"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88"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9"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0"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3"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4"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9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6" name="PlaceHolder 2"/>
          <p:cNvSpPr>
            <a:spLocks noGrp="1"/>
          </p:cNvSpPr>
          <p:nvPr>
            <p:ph type="body"/>
          </p:nvPr>
        </p:nvSpPr>
        <p:spPr>
          <a:xfrm>
            <a:off x="504000" y="176868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97" name="PlaceHolder 3"/>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99"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0"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1"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2" name="PlaceHolder 5"/>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03"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04" name="PlaceHolder 2"/>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05" name="PlaceHolder 3"/>
          <p:cNvSpPr>
            <a:spLocks noGrp="1"/>
          </p:cNvSpPr>
          <p:nvPr>
            <p:ph type="body"/>
          </p:nvPr>
        </p:nvSpPr>
        <p:spPr>
          <a:xfrm>
            <a:off x="504000" y="1768680"/>
            <a:ext cx="907200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pic>
        <p:nvPicPr>
          <p:cNvPr id="106" name="Picture 105"/>
          <p:cNvPicPr/>
          <p:nvPr/>
        </p:nvPicPr>
        <p:blipFill>
          <a:blip r:embed="rId2"/>
          <a:stretch/>
        </p:blipFill>
        <p:spPr>
          <a:xfrm>
            <a:off x="2292480" y="1768680"/>
            <a:ext cx="5494680" cy="4384080"/>
          </a:xfrm>
          <a:prstGeom prst="rect">
            <a:avLst/>
          </a:prstGeom>
          <a:ln>
            <a:noFill/>
          </a:ln>
        </p:spPr>
      </p:pic>
      <p:pic>
        <p:nvPicPr>
          <p:cNvPr id="107" name="Picture 106"/>
          <p:cNvPicPr/>
          <p:nvPr/>
        </p:nvPicPr>
        <p:blipFill>
          <a:blip r:embed="rId2"/>
          <a:stretch/>
        </p:blipFill>
        <p:spPr>
          <a:xfrm>
            <a:off x="2292480" y="1768680"/>
            <a:ext cx="5494680" cy="4384080"/>
          </a:xfrm>
          <a:prstGeom prst="rect">
            <a:avLst/>
          </a:prstGeom>
          <a:ln>
            <a:noFill/>
          </a:ln>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6"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8" name="PlaceHolder 3"/>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0" name="PlaceHolder 1"/>
          <p:cNvSpPr>
            <a:spLocks noGrp="1"/>
          </p:cNvSpPr>
          <p:nvPr>
            <p:ph type="subTitle"/>
          </p:nvPr>
        </p:nvSpPr>
        <p:spPr>
          <a:xfrm>
            <a:off x="504000" y="301320"/>
            <a:ext cx="9072000" cy="5850360"/>
          </a:xfrm>
          <a:prstGeom prst="rect">
            <a:avLst/>
          </a:prstGeom>
        </p:spPr>
        <p:txBody>
          <a:bodyPr lIns="0" tIns="0" rIns="0" bIns="0" anchor="ctr"/>
          <a:lstStyle/>
          <a:p>
            <a:pPr algn="ctr"/>
            <a:endParaRPr lang="en-US" sz="3200" b="0" strike="noStrike" spc="-1">
              <a:solidFill>
                <a:srgbClr val="000000"/>
              </a:solidFill>
              <a:uFill>
                <a:solidFill>
                  <a:srgbClr val="FFFFFF"/>
                </a:solidFill>
              </a:uFill>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1"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2"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3" name="PlaceHolder 3"/>
          <p:cNvSpPr>
            <a:spLocks noGrp="1"/>
          </p:cNvSpPr>
          <p:nvPr>
            <p:ph type="body"/>
          </p:nvPr>
        </p:nvSpPr>
        <p:spPr>
          <a:xfrm>
            <a:off x="50400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4" name="PlaceHolder 4"/>
          <p:cNvSpPr>
            <a:spLocks noGrp="1"/>
          </p:cNvSpPr>
          <p:nvPr>
            <p:ph type="body"/>
          </p:nvPr>
        </p:nvSpPr>
        <p:spPr>
          <a:xfrm>
            <a:off x="515268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16" name="PlaceHolder 2"/>
          <p:cNvSpPr>
            <a:spLocks noGrp="1"/>
          </p:cNvSpPr>
          <p:nvPr>
            <p:ph type="body"/>
          </p:nvPr>
        </p:nvSpPr>
        <p:spPr>
          <a:xfrm>
            <a:off x="504000" y="1768680"/>
            <a:ext cx="4426920" cy="43840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7"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18" name="PlaceHolder 4"/>
          <p:cNvSpPr>
            <a:spLocks noGrp="1"/>
          </p:cNvSpPr>
          <p:nvPr>
            <p:ph type="body"/>
          </p:nvPr>
        </p:nvSpPr>
        <p:spPr>
          <a:xfrm>
            <a:off x="5152680" y="405864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504000" y="301320"/>
            <a:ext cx="9072000" cy="126180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20" name="PlaceHolder 2"/>
          <p:cNvSpPr>
            <a:spLocks noGrp="1"/>
          </p:cNvSpPr>
          <p:nvPr>
            <p:ph type="body"/>
          </p:nvPr>
        </p:nvSpPr>
        <p:spPr>
          <a:xfrm>
            <a:off x="50400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1" name="PlaceHolder 3"/>
          <p:cNvSpPr>
            <a:spLocks noGrp="1"/>
          </p:cNvSpPr>
          <p:nvPr>
            <p:ph type="body"/>
          </p:nvPr>
        </p:nvSpPr>
        <p:spPr>
          <a:xfrm>
            <a:off x="5152680" y="1768680"/>
            <a:ext cx="442692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
        <p:nvSpPr>
          <p:cNvPr id="22" name="PlaceHolder 4"/>
          <p:cNvSpPr>
            <a:spLocks noGrp="1"/>
          </p:cNvSpPr>
          <p:nvPr>
            <p:ph type="body"/>
          </p:nvPr>
        </p:nvSpPr>
        <p:spPr>
          <a:xfrm>
            <a:off x="504000" y="4058640"/>
            <a:ext cx="9072000" cy="2090880"/>
          </a:xfrm>
          <a:prstGeom prst="rect">
            <a:avLst/>
          </a:prstGeom>
        </p:spPr>
        <p:txBody>
          <a:bodyPr lIns="0" tIns="0" rIns="0" bIns="0"/>
          <a:lstStyle/>
          <a:p>
            <a:endParaRPr lang="en-US" sz="2800" b="0" strike="noStrike" spc="-1">
              <a:solidFill>
                <a:srgbClr val="000000"/>
              </a:solidFill>
              <a:uFill>
                <a:solidFill>
                  <a:srgbClr val="FFFFFF"/>
                </a:solidFill>
              </a:u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36" name="PlaceHolder 1"/>
          <p:cNvSpPr>
            <a:spLocks noGrp="1"/>
          </p:cNvSpPr>
          <p:nvPr>
            <p:ph type="title"/>
          </p:nvPr>
        </p:nvSpPr>
        <p:spPr>
          <a:xfrm>
            <a:off x="504000" y="301320"/>
            <a:ext cx="9072000" cy="1261800"/>
          </a:xfrm>
          <a:prstGeom prst="rect">
            <a:avLst/>
          </a:prstGeom>
        </p:spPr>
        <p:txBody>
          <a:bodyPr lIns="0" tIns="0" rIns="0" bIns="0" anchor="ctr"/>
          <a:lstStyle/>
          <a:p>
            <a:r>
              <a:rPr lang="en-US" sz="1800" b="0" strike="noStrike" spc="-1">
                <a:solidFill>
                  <a:srgbClr val="000000"/>
                </a:solidFill>
                <a:uFill>
                  <a:solidFill>
                    <a:srgbClr val="FFFFFF"/>
                  </a:solidFill>
                </a:uFill>
                <a:latin typeface="Arial"/>
              </a:rPr>
              <a:t>Click to edit the title text format</a:t>
            </a:r>
          </a:p>
        </p:txBody>
      </p:sp>
      <p:sp>
        <p:nvSpPr>
          <p:cNvPr id="37"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72" name="PlaceHolder 1"/>
          <p:cNvSpPr>
            <a:spLocks noGrp="1"/>
          </p:cNvSpPr>
          <p:nvPr>
            <p:ph type="title"/>
          </p:nvPr>
        </p:nvSpPr>
        <p:spPr>
          <a:xfrm>
            <a:off x="504000" y="301320"/>
            <a:ext cx="9071640" cy="1261440"/>
          </a:xfrm>
          <a:prstGeom prst="rect">
            <a:avLst/>
          </a:prstGeom>
        </p:spPr>
        <p:txBody>
          <a:bodyPr lIns="0" tIns="0" rIns="0" bIns="0" anchor="ctr"/>
          <a:lstStyle/>
          <a:p>
            <a:endParaRPr lang="en-US" sz="1800" b="0" strike="noStrike" spc="-1">
              <a:solidFill>
                <a:srgbClr val="000000"/>
              </a:solidFill>
              <a:uFill>
                <a:solidFill>
                  <a:srgbClr val="FFFFFF"/>
                </a:solidFill>
              </a:uFill>
              <a:latin typeface="Arial"/>
            </a:endParaRPr>
          </a:p>
        </p:txBody>
      </p:sp>
      <p:sp>
        <p:nvSpPr>
          <p:cNvPr id="73" name="PlaceHolder 2"/>
          <p:cNvSpPr>
            <a:spLocks noGrp="1"/>
          </p:cNvSpPr>
          <p:nvPr>
            <p:ph type="body"/>
          </p:nvPr>
        </p:nvSpPr>
        <p:spPr>
          <a:xfrm>
            <a:off x="504000" y="1768680"/>
            <a:ext cx="9072000" cy="4384080"/>
          </a:xfrm>
          <a:prstGeom prst="rect">
            <a:avLst/>
          </a:prstGeom>
        </p:spPr>
        <p:txBody>
          <a:bodyPr lIns="0" tIns="0" rIns="0" bIns="0"/>
          <a:lstStyle/>
          <a:p>
            <a:pPr marL="432000" indent="-324000">
              <a:buClr>
                <a:srgbClr val="000000"/>
              </a:buClr>
              <a:buSzPct val="45000"/>
              <a:buFont typeface="Wingdings" charset="2"/>
              <a:buChar char=""/>
            </a:pPr>
            <a:r>
              <a:rPr lang="en-US" sz="2800" b="0" strike="noStrike" spc="-1">
                <a:solidFill>
                  <a:srgbClr val="000000"/>
                </a:solidFill>
                <a:uFill>
                  <a:solidFill>
                    <a:srgbClr val="FFFFFF"/>
                  </a:solidFill>
                </a:uFill>
                <a:latin typeface="Arial"/>
              </a:rPr>
              <a:t>Click to edit the outline text format</a:t>
            </a:r>
          </a:p>
          <a:p>
            <a:pPr marL="864000" lvl="1" indent="-324000">
              <a:buClr>
                <a:srgbClr val="000000"/>
              </a:buClr>
              <a:buSzPct val="75000"/>
              <a:buFont typeface="Symbol" charset="2"/>
              <a:buChar char=""/>
            </a:pPr>
            <a:r>
              <a:rPr lang="en-US" sz="2000" b="0" strike="noStrike" spc="-1">
                <a:solidFill>
                  <a:srgbClr val="000000"/>
                </a:solidFill>
                <a:uFill>
                  <a:solidFill>
                    <a:srgbClr val="FFFFFF"/>
                  </a:solidFill>
                </a:uFill>
                <a:latin typeface="Arial"/>
              </a:rPr>
              <a:t>Second Outline Level</a:t>
            </a:r>
          </a:p>
          <a:p>
            <a:pPr marL="1296000" lvl="2" indent="-288000">
              <a:buClr>
                <a:srgbClr val="000000"/>
              </a:buClr>
              <a:buSzPct val="45000"/>
              <a:buFont typeface="Wingdings" charset="2"/>
              <a:buChar char=""/>
            </a:pPr>
            <a:r>
              <a:rPr lang="en-US" sz="1800" b="0" strike="noStrike" spc="-1">
                <a:solidFill>
                  <a:srgbClr val="000000"/>
                </a:solidFill>
                <a:uFill>
                  <a:solidFill>
                    <a:srgbClr val="FFFFFF"/>
                  </a:solidFill>
                </a:uFill>
                <a:latin typeface="Arial"/>
              </a:rPr>
              <a:t>Third Outline Level</a:t>
            </a:r>
          </a:p>
          <a:p>
            <a:pPr marL="1728000" lvl="3" indent="-216000">
              <a:buClr>
                <a:srgbClr val="000000"/>
              </a:buClr>
              <a:buSzPct val="75000"/>
              <a:buFont typeface="Symbol" charset="2"/>
              <a:buChar char=""/>
            </a:pPr>
            <a:r>
              <a:rPr lang="en-US" sz="1800" b="0" strike="noStrike" spc="-1">
                <a:solidFill>
                  <a:srgbClr val="000000"/>
                </a:solidFill>
                <a:uFill>
                  <a:solidFill>
                    <a:srgbClr val="FFFFFF"/>
                  </a:solidFill>
                </a:uFill>
                <a:latin typeface="Arial"/>
              </a:rPr>
              <a:t>Fourth Outline Level</a:t>
            </a:r>
          </a:p>
          <a:p>
            <a:pPr marL="2160000" lvl="4"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Fifth Outline Level</a:t>
            </a:r>
          </a:p>
          <a:p>
            <a:pPr marL="2592000" lvl="5"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Sixth Outline Level</a:t>
            </a:r>
          </a:p>
          <a:p>
            <a:pPr marL="3024000" lvl="6" indent="-216000">
              <a:buClr>
                <a:srgbClr val="000000"/>
              </a:buClr>
              <a:buSzPct val="45000"/>
              <a:buFont typeface="Wingdings" charset="2"/>
              <a:buChar char=""/>
            </a:pPr>
            <a:r>
              <a:rPr lang="en-US" sz="2000" b="0" strike="noStrike" spc="-1">
                <a:solidFill>
                  <a:srgbClr val="000000"/>
                </a:solidFill>
                <a:uFill>
                  <a:solidFill>
                    <a:srgbClr val="FFFFFF"/>
                  </a:solidFill>
                </a:u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image" Target="../media/image8.jpe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wmf"/><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image" Target="../media/image12.jpeg"/><Relationship Id="rId1" Type="http://schemas.openxmlformats.org/officeDocument/2006/relationships/slideLayout" Target="../slideLayouts/slideLayout27.xml"/></Relationships>
</file>

<file path=ppt/slides/_rels/slide13.x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14.wmf"/><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14.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image" Target="../media/image19.wmf"/><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image" Target="../media/image4.wmf"/><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 name="CustomShape 1"/>
          <p:cNvSpPr/>
          <p:nvPr/>
        </p:nvSpPr>
        <p:spPr>
          <a:xfrm>
            <a:off x="504000" y="128520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endParaRPr lang="en-US" sz="1800" b="0" strike="noStrike" spc="-1">
              <a:solidFill>
                <a:srgbClr val="000000"/>
              </a:solidFill>
              <a:uFill>
                <a:solidFill>
                  <a:srgbClr val="FFFFFF"/>
                </a:solidFill>
              </a:uFill>
              <a:latin typeface="Arial"/>
            </a:endParaRPr>
          </a:p>
          <a:p>
            <a:pPr algn="ctr">
              <a:lnSpc>
                <a:spcPct val="100000"/>
              </a:lnSpc>
            </a:pPr>
            <a:r>
              <a:rPr lang="en-US" sz="4800" b="1" strike="noStrike" cap="all" spc="-1">
                <a:solidFill>
                  <a:srgbClr val="00CC33"/>
                </a:solidFill>
                <a:uFill>
                  <a:solidFill>
                    <a:srgbClr val="FFFFFF"/>
                  </a:solidFill>
                </a:uFill>
                <a:latin typeface="Times New Roman"/>
                <a:ea typeface="DejaVu Sans"/>
              </a:rPr>
              <a:t>3D TRANSFORMATION </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X-axis rotation</a:t>
            </a:r>
            <a:endParaRPr lang="en-US" sz="1800" b="0" strike="noStrike" spc="-1">
              <a:solidFill>
                <a:srgbClr val="000000"/>
              </a:solidFill>
              <a:uFill>
                <a:solidFill>
                  <a:srgbClr val="FFFFFF"/>
                </a:solidFill>
              </a:uFill>
              <a:latin typeface="Arial"/>
            </a:endParaRPr>
          </a:p>
        </p:txBody>
      </p:sp>
      <p:sp>
        <p:nvSpPr>
          <p:cNvPr id="134"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a:solidFill>
                  <a:srgbClr val="000000"/>
                </a:solidFill>
                <a:uFill>
                  <a:solidFill>
                    <a:srgbClr val="FFFFFF"/>
                  </a:solidFill>
                </a:uFill>
                <a:latin typeface="Times New Roman"/>
                <a:ea typeface="DejaVu Sans"/>
              </a:rPr>
              <a:t>The equation for X-axis rotation</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imes New Roman"/>
                <a:ea typeface="DejaVu Sans"/>
              </a:rPr>
              <a:t> </a:t>
            </a:r>
            <a:r>
              <a:rPr lang="en-US" sz="2600" b="1" strike="noStrike" spc="-1">
                <a:solidFill>
                  <a:srgbClr val="000000"/>
                </a:solidFill>
                <a:uFill>
                  <a:solidFill>
                    <a:srgbClr val="FFFFFF"/>
                  </a:solidFill>
                </a:uFill>
                <a:latin typeface="Times New Roman"/>
                <a:ea typeface="DejaVu Sans"/>
              </a:rPr>
              <a:t>x’ = x</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y’ = y cosθ – z sinθ</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y sinθ + z cosθ </a:t>
            </a:r>
            <a:endParaRPr lang="en-US" sz="1800" b="0" strike="noStrike" spc="-1">
              <a:solidFill>
                <a:srgbClr val="000000"/>
              </a:solidFill>
              <a:uFill>
                <a:solidFill>
                  <a:srgbClr val="FFFFFF"/>
                </a:solidFill>
              </a:uFill>
              <a:latin typeface="Arial"/>
            </a:endParaRPr>
          </a:p>
        </p:txBody>
      </p:sp>
      <p:pic>
        <p:nvPicPr>
          <p:cNvPr id="135" name="Picture 18"/>
          <p:cNvPicPr/>
          <p:nvPr/>
        </p:nvPicPr>
        <p:blipFill>
          <a:blip r:embed="rId2"/>
          <a:stretch/>
        </p:blipFill>
        <p:spPr>
          <a:xfrm>
            <a:off x="6035040" y="2103120"/>
            <a:ext cx="2806920" cy="2053440"/>
          </a:xfrm>
          <a:prstGeom prst="rect">
            <a:avLst/>
          </a:prstGeom>
          <a:ln w="57240">
            <a:solidFill>
              <a:srgbClr val="FFFFFF"/>
            </a:solidFill>
            <a:miter/>
          </a:ln>
        </p:spPr>
      </p:pic>
      <p:pic>
        <p:nvPicPr>
          <p:cNvPr id="136" name="Picture 105"/>
          <p:cNvPicPr/>
          <p:nvPr/>
        </p:nvPicPr>
        <p:blipFill>
          <a:blip r:embed="rId3"/>
          <a:stretch/>
        </p:blipFill>
        <p:spPr>
          <a:xfrm>
            <a:off x="548640" y="4449960"/>
            <a:ext cx="3948480" cy="16754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Y-axis rotation</a:t>
            </a:r>
            <a:endParaRPr lang="en-US" sz="1800" b="0" strike="noStrike" spc="-1">
              <a:solidFill>
                <a:srgbClr val="000000"/>
              </a:solidFill>
              <a:uFill>
                <a:solidFill>
                  <a:srgbClr val="FFFFFF"/>
                </a:solidFill>
              </a:uFill>
              <a:latin typeface="Arial"/>
            </a:endParaRPr>
          </a:p>
        </p:txBody>
      </p:sp>
      <p:sp>
        <p:nvSpPr>
          <p:cNvPr id="138"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The equation for Y-axis </a:t>
            </a:r>
            <a:r>
              <a:rPr lang="en-US" sz="2600" b="0" strike="noStrike" spc="-1" dirty="0" err="1">
                <a:solidFill>
                  <a:srgbClr val="000000"/>
                </a:solidFill>
                <a:uFill>
                  <a:solidFill>
                    <a:srgbClr val="FFFFFF"/>
                  </a:solidFill>
                </a:uFill>
                <a:latin typeface="Times New Roman"/>
                <a:ea typeface="DejaVu Sans"/>
              </a:rPr>
              <a:t>rotaion</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x’ = x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z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y’ = y</a:t>
            </a:r>
            <a:endParaRPr lang="en-US" sz="1800" b="0" strike="noStrike" spc="-1" dirty="0">
              <a:solidFill>
                <a:srgbClr val="000000"/>
              </a:solidFill>
              <a:uFill>
                <a:solidFill>
                  <a:srgbClr val="FFFFFF"/>
                </a:solidFill>
              </a:uFill>
              <a:latin typeface="Arial"/>
            </a:endParaRPr>
          </a:p>
          <a:p>
            <a:pPr marL="274320" indent="-272880">
              <a:lnSpc>
                <a:spcPct val="100000"/>
              </a:lnSpc>
            </a:pPr>
            <a:r>
              <a:rPr lang="en-US" sz="2600" b="1" strike="noStrike" spc="-1" dirty="0">
                <a:solidFill>
                  <a:srgbClr val="000000"/>
                </a:solidFill>
                <a:uFill>
                  <a:solidFill>
                    <a:srgbClr val="FFFFFF"/>
                  </a:solidFill>
                </a:uFill>
                <a:latin typeface="Times New Roman"/>
                <a:ea typeface="DejaVu Sans"/>
              </a:rPr>
              <a:t> z’ = z </a:t>
            </a:r>
            <a:r>
              <a:rPr lang="en-US" sz="2600" b="1" strike="noStrike" spc="-1" dirty="0" err="1">
                <a:solidFill>
                  <a:srgbClr val="000000"/>
                </a:solidFill>
                <a:uFill>
                  <a:solidFill>
                    <a:srgbClr val="FFFFFF"/>
                  </a:solidFill>
                </a:uFill>
                <a:latin typeface="Times New Roman"/>
                <a:ea typeface="DejaVu Sans"/>
              </a:rPr>
              <a:t>cosθ</a:t>
            </a:r>
            <a:r>
              <a:rPr lang="en-US" sz="2600" b="1" strike="noStrike" spc="-1" dirty="0">
                <a:solidFill>
                  <a:srgbClr val="000000"/>
                </a:solidFill>
                <a:uFill>
                  <a:solidFill>
                    <a:srgbClr val="FFFFFF"/>
                  </a:solidFill>
                </a:uFill>
                <a:latin typeface="Times New Roman"/>
                <a:ea typeface="DejaVu Sans"/>
              </a:rPr>
              <a:t> - x </a:t>
            </a:r>
            <a:r>
              <a:rPr lang="en-US" sz="2600" b="1" strike="noStrike" spc="-1" dirty="0" err="1">
                <a:solidFill>
                  <a:srgbClr val="000000"/>
                </a:solidFill>
                <a:uFill>
                  <a:solidFill>
                    <a:srgbClr val="FFFFFF"/>
                  </a:solidFill>
                </a:uFill>
                <a:latin typeface="Times New Roman"/>
                <a:ea typeface="DejaVu Sans"/>
              </a:rPr>
              <a:t>sinθ</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274320" indent="-272880">
              <a:lnSpc>
                <a:spcPct val="100000"/>
              </a:lnSpc>
            </a:pPr>
            <a:endParaRPr lang="en-US" sz="1800" b="0" strike="noStrike" spc="-1" dirty="0">
              <a:solidFill>
                <a:srgbClr val="000000"/>
              </a:solidFill>
              <a:uFill>
                <a:solidFill>
                  <a:srgbClr val="FFFFFF"/>
                </a:solidFill>
              </a:uFill>
              <a:latin typeface="Arial"/>
            </a:endParaRPr>
          </a:p>
        </p:txBody>
      </p:sp>
      <p:pic>
        <p:nvPicPr>
          <p:cNvPr id="139" name="Picture 108"/>
          <p:cNvPicPr/>
          <p:nvPr/>
        </p:nvPicPr>
        <p:blipFill>
          <a:blip r:embed="rId2"/>
          <a:stretch/>
        </p:blipFill>
        <p:spPr>
          <a:xfrm>
            <a:off x="504000" y="4327560"/>
            <a:ext cx="3885120" cy="1967400"/>
          </a:xfrm>
          <a:prstGeom prst="rect">
            <a:avLst/>
          </a:prstGeom>
          <a:ln>
            <a:noFill/>
          </a:ln>
        </p:spPr>
      </p:pic>
      <p:pic>
        <p:nvPicPr>
          <p:cNvPr id="140" name="Picture 15"/>
          <p:cNvPicPr/>
          <p:nvPr/>
        </p:nvPicPr>
        <p:blipFill>
          <a:blip r:embed="rId3"/>
          <a:stretch/>
        </p:blipFill>
        <p:spPr>
          <a:xfrm>
            <a:off x="5394960" y="3291840"/>
            <a:ext cx="3127320" cy="3382920"/>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 name="TextShape 1"/>
          <p:cNvSpPr txBox="1"/>
          <p:nvPr/>
        </p:nvSpPr>
        <p:spPr>
          <a:xfrm>
            <a:off x="392112" y="1646237"/>
            <a:ext cx="4430712" cy="2895600"/>
          </a:xfrm>
          <a:prstGeom prst="rect">
            <a:avLst/>
          </a:prstGeom>
          <a:noFill/>
          <a:ln>
            <a:noFill/>
          </a:ln>
        </p:spPr>
        <p:txBody>
          <a:bodyPr lIns="0" tIns="0" rIns="0" bIns="0" anchor="ctr"/>
          <a:lstStyle/>
          <a:p>
            <a:pPr marL="1080">
              <a:lnSpc>
                <a:spcPct val="100000"/>
              </a:lnSpc>
            </a:pPr>
            <a:r>
              <a:rPr lang="en-US" sz="2800" b="0" strike="noStrike" spc="-1" dirty="0">
                <a:solidFill>
                  <a:srgbClr val="000000"/>
                </a:solidFill>
                <a:uFill>
                  <a:solidFill>
                    <a:srgbClr val="FFFFFF"/>
                  </a:solidFill>
                </a:uFill>
                <a:latin typeface="Times New Roman"/>
                <a:ea typeface="DejaVu Sans"/>
              </a:rPr>
              <a:t>The equation for Z-axis rotation</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x’ = x </a:t>
            </a:r>
            <a:r>
              <a:rPr lang="en-US" sz="2800" b="0" strike="noStrike" spc="-1" dirty="0" err="1">
                <a:solidFill>
                  <a:srgbClr val="000000"/>
                </a:solidFill>
                <a:uFill>
                  <a:solidFill>
                    <a:srgbClr val="FFFFFF"/>
                  </a:solidFill>
                </a:uFill>
                <a:latin typeface="Times New Roman"/>
                <a:ea typeface="DejaVu Sans"/>
              </a:rPr>
              <a:t>cosθ</a:t>
            </a:r>
            <a:r>
              <a:rPr lang="en-US" sz="2800" b="0" strike="noStrike" spc="-1" dirty="0">
                <a:solidFill>
                  <a:srgbClr val="000000"/>
                </a:solidFill>
                <a:uFill>
                  <a:solidFill>
                    <a:srgbClr val="FFFFFF"/>
                  </a:solidFill>
                </a:uFill>
                <a:latin typeface="Times New Roman"/>
                <a:ea typeface="DejaVu Sans"/>
              </a:rPr>
              <a:t> – y </a:t>
            </a:r>
            <a:r>
              <a:rPr lang="en-US" sz="2800" b="0" strike="noStrike" spc="-1" dirty="0" err="1">
                <a:solidFill>
                  <a:srgbClr val="000000"/>
                </a:solidFill>
                <a:uFill>
                  <a:solidFill>
                    <a:srgbClr val="FFFFFF"/>
                  </a:solidFill>
                </a:uFill>
                <a:latin typeface="Times New Roman"/>
                <a:ea typeface="DejaVu Sans"/>
              </a:rPr>
              <a:t>sinθ</a:t>
            </a:r>
            <a:r>
              <a:rPr lang="en-US" sz="2800" b="0" strike="noStrike" spc="-1" dirty="0">
                <a:solidFill>
                  <a:srgbClr val="000000"/>
                </a:solidFill>
                <a:uFill>
                  <a:solidFill>
                    <a:srgbClr val="FFFFFF"/>
                  </a:solidFill>
                </a:uFill>
                <a:latin typeface="Times New Roman"/>
                <a:ea typeface="DejaVu Sans"/>
              </a:rPr>
              <a:t> </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y’ = x </a:t>
            </a:r>
            <a:r>
              <a:rPr lang="en-US" sz="2800" b="0" strike="noStrike" spc="-1" dirty="0" err="1">
                <a:solidFill>
                  <a:srgbClr val="000000"/>
                </a:solidFill>
                <a:uFill>
                  <a:solidFill>
                    <a:srgbClr val="FFFFFF"/>
                  </a:solidFill>
                </a:uFill>
                <a:latin typeface="Times New Roman"/>
                <a:ea typeface="DejaVu Sans"/>
              </a:rPr>
              <a:t>sinθ</a:t>
            </a:r>
            <a:r>
              <a:rPr lang="en-US" sz="2800" b="0" strike="noStrike" spc="-1" dirty="0">
                <a:solidFill>
                  <a:srgbClr val="000000"/>
                </a:solidFill>
                <a:uFill>
                  <a:solidFill>
                    <a:srgbClr val="FFFFFF"/>
                  </a:solidFill>
                </a:uFill>
                <a:latin typeface="Times New Roman"/>
                <a:ea typeface="DejaVu Sans"/>
              </a:rPr>
              <a:t> + y </a:t>
            </a:r>
            <a:r>
              <a:rPr lang="en-US" sz="2800" b="0" strike="noStrike" spc="-1" dirty="0" err="1">
                <a:solidFill>
                  <a:srgbClr val="000000"/>
                </a:solidFill>
                <a:uFill>
                  <a:solidFill>
                    <a:srgbClr val="FFFFFF"/>
                  </a:solidFill>
                </a:uFill>
                <a:latin typeface="Times New Roman"/>
                <a:ea typeface="DejaVu Sans"/>
              </a:rPr>
              <a:t>cosθ</a:t>
            </a:r>
            <a:endParaRPr lang="en-US" sz="3200" b="0" strike="noStrike" spc="-1" dirty="0">
              <a:solidFill>
                <a:srgbClr val="000000"/>
              </a:solidFill>
              <a:uFill>
                <a:solidFill>
                  <a:srgbClr val="FFFFFF"/>
                </a:solidFill>
              </a:uFill>
              <a:latin typeface="Arial"/>
            </a:endParaRPr>
          </a:p>
          <a:p>
            <a:pPr>
              <a:lnSpc>
                <a:spcPct val="100000"/>
              </a:lnSpc>
            </a:pPr>
            <a:r>
              <a:rPr lang="en-US" sz="2800" b="0" strike="noStrike" spc="-1" dirty="0">
                <a:solidFill>
                  <a:srgbClr val="000000"/>
                </a:solidFill>
                <a:uFill>
                  <a:solidFill>
                    <a:srgbClr val="FFFFFF"/>
                  </a:solidFill>
                </a:uFill>
                <a:latin typeface="Times New Roman"/>
                <a:ea typeface="DejaVu Sans"/>
              </a:rPr>
              <a:t>   z’ = z</a:t>
            </a: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a:p>
            <a:pPr>
              <a:lnSpc>
                <a:spcPct val="90000"/>
              </a:lnSpc>
            </a:pPr>
            <a:endParaRPr lang="en-US" sz="3200" b="0" strike="noStrike" spc="-1" dirty="0">
              <a:solidFill>
                <a:srgbClr val="000000"/>
              </a:solidFill>
              <a:uFill>
                <a:solidFill>
                  <a:srgbClr val="FFFFFF"/>
                </a:solidFill>
              </a:uFill>
              <a:latin typeface="Arial"/>
            </a:endParaRPr>
          </a:p>
        </p:txBody>
      </p:sp>
      <p:sp>
        <p:nvSpPr>
          <p:cNvPr id="142" name="TextShape 2"/>
          <p:cNvSpPr txBox="1"/>
          <p:nvPr/>
        </p:nvSpPr>
        <p:spPr>
          <a:xfrm>
            <a:off x="504000" y="301320"/>
            <a:ext cx="9071640" cy="1261440"/>
          </a:xfrm>
          <a:prstGeom prst="rect">
            <a:avLst/>
          </a:prstGeom>
          <a:noFill/>
          <a:ln>
            <a:noFill/>
          </a:ln>
        </p:spPr>
        <p:txBody>
          <a:bodyPr lIns="0" tIns="0" rIns="0" bIns="0" anchor="ctr"/>
          <a:lstStyle/>
          <a:p>
            <a:pPr algn="ctr">
              <a:lnSpc>
                <a:spcPct val="100000"/>
              </a:lnSpc>
            </a:pPr>
            <a:r>
              <a:rPr lang="en-US" sz="4400" b="1" strike="noStrike" cap="all" spc="-1">
                <a:solidFill>
                  <a:srgbClr val="00CC33"/>
                </a:solidFill>
                <a:uFill>
                  <a:solidFill>
                    <a:srgbClr val="FFFFFF"/>
                  </a:solidFill>
                </a:uFill>
                <a:latin typeface="Times New Roman"/>
                <a:ea typeface="DejaVu Sans"/>
              </a:rPr>
              <a:t>Z-axis rotation</a:t>
            </a:r>
            <a:endParaRPr lang="en-US" sz="1800" b="0" strike="noStrike" spc="-1">
              <a:solidFill>
                <a:srgbClr val="000000"/>
              </a:solidFill>
              <a:uFill>
                <a:solidFill>
                  <a:srgbClr val="FFFFFF"/>
                </a:solidFill>
              </a:uFill>
              <a:latin typeface="Arial"/>
            </a:endParaRPr>
          </a:p>
        </p:txBody>
      </p:sp>
      <p:pic>
        <p:nvPicPr>
          <p:cNvPr id="143" name="Picture 12"/>
          <p:cNvPicPr/>
          <p:nvPr/>
        </p:nvPicPr>
        <p:blipFill>
          <a:blip r:embed="rId2"/>
          <a:stretch/>
        </p:blipFill>
        <p:spPr>
          <a:xfrm>
            <a:off x="5613480" y="2670480"/>
            <a:ext cx="3799440" cy="1960920"/>
          </a:xfrm>
          <a:prstGeom prst="rect">
            <a:avLst/>
          </a:prstGeom>
          <a:ln w="57240">
            <a:solidFill>
              <a:srgbClr val="00FFFF"/>
            </a:solidFill>
            <a:miter/>
          </a:ln>
        </p:spPr>
      </p:pic>
      <p:pic>
        <p:nvPicPr>
          <p:cNvPr id="144" name="Picture 143"/>
          <p:cNvPicPr/>
          <p:nvPr/>
        </p:nvPicPr>
        <p:blipFill>
          <a:blip r:embed="rId3"/>
          <a:stretch/>
        </p:blipFill>
        <p:spPr>
          <a:xfrm>
            <a:off x="315912" y="4618037"/>
            <a:ext cx="4597560" cy="19558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46" name="CustomShape 2"/>
          <p:cNvSpPr/>
          <p:nvPr/>
        </p:nvSpPr>
        <p:spPr>
          <a:xfrm>
            <a:off x="504000" y="1769040"/>
            <a:ext cx="9070560" cy="499644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Changes the size of the object and repositions the object relative to the coordinate origin.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pic>
        <p:nvPicPr>
          <p:cNvPr id="147" name="Picture 112"/>
          <p:cNvPicPr/>
          <p:nvPr/>
        </p:nvPicPr>
        <p:blipFill>
          <a:blip r:embed="rId2"/>
          <a:stretch/>
        </p:blipFill>
        <p:spPr>
          <a:xfrm>
            <a:off x="1280160" y="3383280"/>
            <a:ext cx="3351600" cy="2119680"/>
          </a:xfrm>
          <a:prstGeom prst="rect">
            <a:avLst/>
          </a:prstGeom>
          <a:ln>
            <a:noFill/>
          </a:ln>
        </p:spPr>
      </p:pic>
      <p:pic>
        <p:nvPicPr>
          <p:cNvPr id="148" name="Picture 113"/>
          <p:cNvPicPr/>
          <p:nvPr/>
        </p:nvPicPr>
        <p:blipFill>
          <a:blip r:embed="rId3"/>
          <a:srcRect l="28037" t="8547" b="25311"/>
          <a:stretch/>
        </p:blipFill>
        <p:spPr>
          <a:xfrm>
            <a:off x="5943600" y="3017520"/>
            <a:ext cx="2703960" cy="286920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p:txBody>
      </p:sp>
      <p:sp>
        <p:nvSpPr>
          <p:cNvPr id="150"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 equations for scaling</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0" strike="noStrike" spc="-1">
                <a:solidFill>
                  <a:srgbClr val="000000"/>
                </a:solidFill>
                <a:uFill>
                  <a:solidFill>
                    <a:srgbClr val="FFFFFF"/>
                  </a:solidFill>
                </a:uFill>
                <a:latin typeface="Trebuchet MS"/>
                <a:ea typeface="DejaVu Sans"/>
              </a:rPr>
              <a:t>   </a:t>
            </a:r>
            <a:r>
              <a:rPr lang="en-US" sz="2600" b="1" strike="noStrike" spc="-1">
                <a:solidFill>
                  <a:srgbClr val="000000"/>
                </a:solidFill>
                <a:uFill>
                  <a:solidFill>
                    <a:srgbClr val="FFFFFF"/>
                  </a:solidFill>
                </a:uFill>
                <a:latin typeface="Times New Roman"/>
                <a:ea typeface="DejaVu Sans"/>
              </a:rPr>
              <a:t>              x’ = x . sx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S</a:t>
            </a:r>
            <a:r>
              <a:rPr lang="en-US" sz="2600" b="1" strike="noStrike" spc="-1" baseline="-25000">
                <a:solidFill>
                  <a:srgbClr val="000000"/>
                </a:solidFill>
                <a:uFill>
                  <a:solidFill>
                    <a:srgbClr val="FFFFFF"/>
                  </a:solidFill>
                </a:uFill>
                <a:latin typeface="Times New Roman"/>
                <a:ea typeface="DejaVu Sans"/>
              </a:rPr>
              <a:t>sx,sy,sz</a:t>
            </a:r>
            <a:r>
              <a:rPr lang="en-US" sz="2600" b="1" strike="noStrike" spc="-1">
                <a:solidFill>
                  <a:srgbClr val="000000"/>
                </a:solidFill>
                <a:uFill>
                  <a:solidFill>
                    <a:srgbClr val="FFFFFF"/>
                  </a:solidFill>
                </a:uFill>
                <a:latin typeface="Times New Roman"/>
                <a:ea typeface="DejaVu Sans"/>
              </a:rPr>
              <a:t>   y’ = y . sy </a:t>
            </a:r>
            <a:endParaRPr lang="en-US" sz="1800" b="0" strike="noStrike" spc="-1">
              <a:solidFill>
                <a:srgbClr val="000000"/>
              </a:solidFill>
              <a:uFill>
                <a:solidFill>
                  <a:srgbClr val="FFFFFF"/>
                </a:solidFill>
              </a:uFill>
              <a:latin typeface="Arial"/>
            </a:endParaRPr>
          </a:p>
          <a:p>
            <a:pPr marL="274320" indent="-272880">
              <a:lnSpc>
                <a:spcPct val="100000"/>
              </a:lnSpc>
            </a:pPr>
            <a:r>
              <a:rPr lang="en-US" sz="2600" b="1" strike="noStrike" spc="-1">
                <a:solidFill>
                  <a:srgbClr val="000000"/>
                </a:solidFill>
                <a:uFill>
                  <a:solidFill>
                    <a:srgbClr val="FFFFFF"/>
                  </a:solidFill>
                </a:uFill>
                <a:latin typeface="Times New Roman"/>
                <a:ea typeface="DejaVu Sans"/>
              </a:rPr>
              <a:t>                 z’ = z . sz</a:t>
            </a:r>
            <a:endParaRPr lang="en-US" sz="1800" b="0" strike="noStrike" spc="-1">
              <a:solidFill>
                <a:srgbClr val="000000"/>
              </a:solidFill>
              <a:uFill>
                <a:solidFill>
                  <a:srgbClr val="FFFFFF"/>
                </a:solidFill>
              </a:uFill>
              <a:latin typeface="Arial"/>
            </a:endParaRPr>
          </a:p>
          <a:p>
            <a:pPr marL="274320" indent="-272880">
              <a:lnSpc>
                <a:spcPct val="100000"/>
              </a:lnSpc>
            </a:pPr>
            <a:endParaRPr lang="en-US" sz="1800" b="0" strike="noStrike" spc="-1">
              <a:solidFill>
                <a:srgbClr val="000000"/>
              </a:solidFill>
              <a:uFill>
                <a:solidFill>
                  <a:srgbClr val="FFFFFF"/>
                </a:solidFill>
              </a:uFill>
              <a:latin typeface="Arial"/>
            </a:endParaRPr>
          </a:p>
        </p:txBody>
      </p:sp>
      <p:pic>
        <p:nvPicPr>
          <p:cNvPr id="151" name="Picture 3"/>
          <p:cNvPicPr/>
          <p:nvPr/>
        </p:nvPicPr>
        <p:blipFill>
          <a:blip r:embed="rId2"/>
          <a:stretch/>
        </p:blipFill>
        <p:spPr>
          <a:xfrm>
            <a:off x="5029200" y="2011680"/>
            <a:ext cx="3418920" cy="41605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53" name="CustomShape 2"/>
          <p:cNvSpPr/>
          <p:nvPr/>
        </p:nvSpPr>
        <p:spPr>
          <a:xfrm>
            <a:off x="504000" y="1769040"/>
            <a:ext cx="9070560" cy="517932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in computer graphics is used to emulate reflective objects like mirrors and shiny surfaces</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Reflection may be an x-axis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y-axis , z-axis. and also in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the planes xy-plane,yz-plane , and</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 zx-plane.</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Reflection relative to a given</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Axis are equivalent to 180 </a:t>
            </a: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Degree rotations   </a:t>
            </a:r>
            <a:endParaRPr lang="en-US" sz="1800" b="0" strike="noStrike" spc="-1">
              <a:solidFill>
                <a:srgbClr val="000000"/>
              </a:solidFill>
              <a:uFill>
                <a:solidFill>
                  <a:srgbClr val="FFFFFF"/>
                </a:solidFill>
              </a:uFill>
              <a:latin typeface="Arial"/>
            </a:endParaRPr>
          </a:p>
        </p:txBody>
      </p:sp>
      <p:pic>
        <p:nvPicPr>
          <p:cNvPr id="154" name="Picture 2"/>
          <p:cNvPicPr/>
          <p:nvPr/>
        </p:nvPicPr>
        <p:blipFill>
          <a:blip r:embed="rId2"/>
          <a:stretch/>
        </p:blipFill>
        <p:spPr>
          <a:xfrm>
            <a:off x="6583680" y="3547440"/>
            <a:ext cx="2734920" cy="3218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5"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a:t>
            </a:r>
            <a:r>
              <a:rPr lang="en-US" sz="3800" b="1" strike="noStrike" cap="all" spc="-1">
                <a:solidFill>
                  <a:srgbClr val="00CC33"/>
                </a:solidFill>
                <a:uFill>
                  <a:solidFill>
                    <a:srgbClr val="FFFFFF"/>
                  </a:solidFill>
                </a:uFill>
                <a:latin typeface="Trebuchet MS"/>
                <a:ea typeface="DejaVu Sans"/>
              </a:rPr>
              <a:t> </a:t>
            </a:r>
            <a:endParaRPr lang="en-US" sz="1800" b="0" strike="noStrike" spc="-1">
              <a:solidFill>
                <a:srgbClr val="000000"/>
              </a:solidFill>
              <a:uFill>
                <a:solidFill>
                  <a:srgbClr val="FFFFFF"/>
                </a:solidFill>
              </a:uFill>
              <a:latin typeface="Arial"/>
            </a:endParaRPr>
          </a:p>
        </p:txBody>
      </p:sp>
      <p:sp>
        <p:nvSpPr>
          <p:cNvPr id="156"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Reflection w.r.t x-axis/</a:t>
            </a:r>
            <a:r>
              <a:rPr lang="en-US" sz="2600" b="0" strike="noStrike" spc="-1" dirty="0" err="1">
                <a:solidFill>
                  <a:srgbClr val="000000"/>
                </a:solidFill>
                <a:uFill>
                  <a:solidFill>
                    <a:srgbClr val="FFFFFF"/>
                  </a:solidFill>
                </a:uFill>
                <a:latin typeface="Times New Roman"/>
                <a:ea typeface="DejaVu Sans"/>
              </a:rPr>
              <a:t>yz</a:t>
            </a:r>
            <a:r>
              <a:rPr lang="en-US" sz="2600" b="0" strike="noStrike" spc="-1" dirty="0">
                <a:solidFill>
                  <a:srgbClr val="000000"/>
                </a:solidFill>
                <a:uFill>
                  <a:solidFill>
                    <a:srgbClr val="FFFFFF"/>
                  </a:solidFill>
                </a:uFill>
                <a:latin typeface="Times New Roman"/>
                <a:ea typeface="DejaVu Sans"/>
              </a:rPr>
              <a:t> plane:-</a:t>
            </a:r>
            <a:endParaRPr lang="en-US" sz="1800" b="0" strike="noStrike" spc="-1" dirty="0">
              <a:solidFill>
                <a:srgbClr val="000000"/>
              </a:solidFill>
              <a:uFill>
                <a:solidFill>
                  <a:srgbClr val="FFFFFF"/>
                </a:solidFill>
              </a:uFill>
              <a:latin typeface="Arial"/>
            </a:endParaRPr>
          </a:p>
          <a:p>
            <a:pPr marL="108720">
              <a:lnSpc>
                <a:spcPct val="100000"/>
              </a:lnSpc>
            </a:pPr>
            <a:r>
              <a:rPr lang="en-US" sz="2600" b="1" strike="noStrike" spc="-1" dirty="0">
                <a:solidFill>
                  <a:srgbClr val="000000"/>
                </a:solidFill>
                <a:uFill>
                  <a:solidFill>
                    <a:srgbClr val="FFFFFF"/>
                  </a:solidFill>
                </a:uFill>
                <a:latin typeface="Times New Roman"/>
                <a:ea typeface="DejaVu Sans"/>
              </a:rPr>
              <a:t> x’=-x        y’=y     z’=z</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-1   0   0   0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0  1   0   0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0   0  1   0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0   0   0   1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Reflection about y-axis/</a:t>
            </a:r>
            <a:r>
              <a:rPr lang="en-US" sz="2600" b="0" strike="noStrike" spc="-1" dirty="0" err="1">
                <a:solidFill>
                  <a:srgbClr val="000000"/>
                </a:solidFill>
                <a:uFill>
                  <a:solidFill>
                    <a:srgbClr val="FFFFFF"/>
                  </a:solidFill>
                </a:uFill>
                <a:latin typeface="Times New Roman"/>
                <a:ea typeface="DejaVu Sans"/>
              </a:rPr>
              <a:t>xz</a:t>
            </a:r>
            <a:r>
              <a:rPr lang="en-US" sz="2600" b="0" strike="noStrike" spc="-1" dirty="0">
                <a:solidFill>
                  <a:srgbClr val="000000"/>
                </a:solidFill>
                <a:uFill>
                  <a:solidFill>
                    <a:srgbClr val="FFFFFF"/>
                  </a:solidFill>
                </a:uFill>
                <a:latin typeface="Times New Roman"/>
                <a:ea typeface="DejaVu Sans"/>
              </a:rPr>
              <a:t> plane:-</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y’=-y         x’=x       z’=z</a:t>
            </a:r>
            <a:endParaRPr lang="en-US" sz="1800" b="0" strike="noStrike" spc="-1" dirty="0">
              <a:solidFill>
                <a:srgbClr val="000000"/>
              </a:solidFill>
              <a:uFill>
                <a:solidFill>
                  <a:srgbClr val="FFFFFF"/>
                </a:solidFill>
              </a:uFill>
              <a:latin typeface="Arial"/>
            </a:endParaRPr>
          </a:p>
        </p:txBody>
      </p:sp>
      <p:sp>
        <p:nvSpPr>
          <p:cNvPr id="157" name="Line 3"/>
          <p:cNvSpPr/>
          <p:nvPr/>
        </p:nvSpPr>
        <p:spPr>
          <a:xfrm flipV="1">
            <a:off x="6583680" y="245520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58" name="Line 4"/>
          <p:cNvSpPr/>
          <p:nvPr/>
        </p:nvSpPr>
        <p:spPr>
          <a:xfrm flipV="1">
            <a:off x="6122160" y="3217320"/>
            <a:ext cx="2016000" cy="6480"/>
          </a:xfrm>
          <a:prstGeom prst="line">
            <a:avLst/>
          </a:prstGeom>
          <a:ln w="11520">
            <a:round/>
          </a:ln>
        </p:spPr>
        <p:style>
          <a:lnRef idx="0">
            <a:scrgbClr r="0" g="0" b="0"/>
          </a:lnRef>
          <a:fillRef idx="0">
            <a:scrgbClr r="0" g="0" b="0"/>
          </a:fillRef>
          <a:effectRef idx="0">
            <a:scrgbClr r="0" g="0" b="0"/>
          </a:effectRef>
          <a:fontRef idx="minor"/>
        </p:style>
      </p:sp>
      <p:sp>
        <p:nvSpPr>
          <p:cNvPr id="159" name="Line 5"/>
          <p:cNvSpPr/>
          <p:nvPr/>
        </p:nvSpPr>
        <p:spPr>
          <a:xfrm flipV="1">
            <a:off x="6499440" y="5796360"/>
            <a:ext cx="2016000" cy="6480"/>
          </a:xfrm>
          <a:prstGeom prst="line">
            <a:avLst/>
          </a:prstGeom>
          <a:ln w="11520">
            <a:round/>
          </a:ln>
        </p:spPr>
        <p:style>
          <a:lnRef idx="0">
            <a:scrgbClr r="0" g="0" b="0"/>
          </a:lnRef>
          <a:fillRef idx="0">
            <a:scrgbClr r="0" g="0" b="0"/>
          </a:fillRef>
          <a:effectRef idx="0">
            <a:scrgbClr r="0" g="0" b="0"/>
          </a:effectRef>
          <a:fontRef idx="minor"/>
        </p:style>
      </p:sp>
      <p:sp>
        <p:nvSpPr>
          <p:cNvPr id="160" name="Line 6"/>
          <p:cNvSpPr/>
          <p:nvPr/>
        </p:nvSpPr>
        <p:spPr>
          <a:xfrm>
            <a:off x="7132320" y="2455200"/>
            <a:ext cx="360" cy="1512000"/>
          </a:xfrm>
          <a:prstGeom prst="line">
            <a:avLst/>
          </a:prstGeom>
          <a:ln w="11520">
            <a:round/>
          </a:ln>
        </p:spPr>
        <p:style>
          <a:lnRef idx="0">
            <a:scrgbClr r="0" g="0" b="0"/>
          </a:lnRef>
          <a:fillRef idx="0">
            <a:scrgbClr r="0" g="0" b="0"/>
          </a:fillRef>
          <a:effectRef idx="0">
            <a:scrgbClr r="0" g="0" b="0"/>
          </a:effectRef>
          <a:fontRef idx="minor"/>
        </p:style>
      </p:sp>
      <p:sp>
        <p:nvSpPr>
          <p:cNvPr id="161" name="Line 7"/>
          <p:cNvSpPr/>
          <p:nvPr/>
        </p:nvSpPr>
        <p:spPr>
          <a:xfrm>
            <a:off x="7498080" y="5071680"/>
            <a:ext cx="360" cy="1512000"/>
          </a:xfrm>
          <a:prstGeom prst="line">
            <a:avLst/>
          </a:prstGeom>
          <a:ln w="11520">
            <a:round/>
          </a:ln>
        </p:spPr>
        <p:style>
          <a:lnRef idx="0">
            <a:scrgbClr r="0" g="0" b="0"/>
          </a:lnRef>
          <a:fillRef idx="0">
            <a:scrgbClr r="0" g="0" b="0"/>
          </a:fillRef>
          <a:effectRef idx="0">
            <a:scrgbClr r="0" g="0" b="0"/>
          </a:effectRef>
          <a:fontRef idx="minor"/>
        </p:style>
      </p:sp>
      <p:sp>
        <p:nvSpPr>
          <p:cNvPr id="162" name="CustomShape 8"/>
          <p:cNvSpPr/>
          <p:nvPr/>
        </p:nvSpPr>
        <p:spPr>
          <a:xfrm>
            <a:off x="7589520" y="2743200"/>
            <a:ext cx="286560" cy="286560"/>
          </a:xfrm>
          <a:prstGeom prst="star5">
            <a:avLst>
              <a:gd name="adj" fmla="val 19098"/>
              <a:gd name="hf" fmla="val 105146"/>
              <a:gd name="vf" fmla="val 110557"/>
            </a:avLst>
          </a:prstGeom>
          <a:solidFill>
            <a:srgbClr val="000000"/>
          </a:solidFill>
          <a:ln w="39960">
            <a:round/>
          </a:ln>
        </p:spPr>
        <p:style>
          <a:lnRef idx="0">
            <a:scrgbClr r="0" g="0" b="0"/>
          </a:lnRef>
          <a:fillRef idx="0">
            <a:scrgbClr r="0" g="0" b="0"/>
          </a:fillRef>
          <a:effectRef idx="0">
            <a:scrgbClr r="0" g="0" b="0"/>
          </a:effectRef>
          <a:fontRef idx="minor"/>
        </p:style>
      </p:sp>
      <p:sp>
        <p:nvSpPr>
          <p:cNvPr id="163" name="CustomShape 9"/>
          <p:cNvSpPr/>
          <p:nvPr/>
        </p:nvSpPr>
        <p:spPr>
          <a:xfrm>
            <a:off x="7576200" y="3369960"/>
            <a:ext cx="286560" cy="286560"/>
          </a:xfrm>
          <a:prstGeom prst="star5">
            <a:avLst>
              <a:gd name="adj" fmla="val 19098"/>
              <a:gd name="hf" fmla="val 105146"/>
              <a:gd name="vf" fmla="val 110557"/>
            </a:avLst>
          </a:prstGeom>
          <a:solidFill>
            <a:srgbClr val="FFFFFF"/>
          </a:solidFill>
          <a:ln w="39960">
            <a:solidFill>
              <a:srgbClr val="AC66BB"/>
            </a:solidFill>
            <a:round/>
          </a:ln>
        </p:spPr>
        <p:style>
          <a:lnRef idx="0">
            <a:scrgbClr r="0" g="0" b="0"/>
          </a:lnRef>
          <a:fillRef idx="0">
            <a:scrgbClr r="0" g="0" b="0"/>
          </a:fillRef>
          <a:effectRef idx="0">
            <a:scrgbClr r="0" g="0" b="0"/>
          </a:effectRef>
          <a:fontRef idx="minor"/>
        </p:style>
      </p:sp>
      <p:sp>
        <p:nvSpPr>
          <p:cNvPr id="164" name="Line 10"/>
          <p:cNvSpPr/>
          <p:nvPr/>
        </p:nvSpPr>
        <p:spPr>
          <a:xfrm flipV="1">
            <a:off x="6949440" y="5015520"/>
            <a:ext cx="1101240" cy="1568160"/>
          </a:xfrm>
          <a:prstGeom prst="line">
            <a:avLst/>
          </a:prstGeom>
          <a:ln w="11520">
            <a:round/>
          </a:ln>
        </p:spPr>
        <p:style>
          <a:lnRef idx="0">
            <a:scrgbClr r="0" g="0" b="0"/>
          </a:lnRef>
          <a:fillRef idx="0">
            <a:scrgbClr r="0" g="0" b="0"/>
          </a:fillRef>
          <a:effectRef idx="0">
            <a:scrgbClr r="0" g="0" b="0"/>
          </a:effectRef>
          <a:fontRef idx="minor"/>
        </p:style>
      </p:sp>
      <p:sp>
        <p:nvSpPr>
          <p:cNvPr id="165" name="CustomShape 11"/>
          <p:cNvSpPr/>
          <p:nvPr/>
        </p:nvSpPr>
        <p:spPr>
          <a:xfrm>
            <a:off x="8036640" y="5212080"/>
            <a:ext cx="375120" cy="502560"/>
          </a:xfrm>
          <a:prstGeom prst="smileyFace">
            <a:avLst>
              <a:gd name="adj" fmla="val 4653"/>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66" name="CustomShape 12"/>
          <p:cNvSpPr/>
          <p:nvPr/>
        </p:nvSpPr>
        <p:spPr>
          <a:xfrm>
            <a:off x="6675120" y="5165640"/>
            <a:ext cx="375120" cy="502560"/>
          </a:xfrm>
          <a:prstGeom prst="smileyFace">
            <a:avLst>
              <a:gd name="adj" fmla="val 4653"/>
            </a:avLst>
          </a:prstGeom>
          <a:solidFill>
            <a:srgbClr val="FFFFFF"/>
          </a:solidFill>
          <a:ln w="39960">
            <a:solidFill>
              <a:srgbClr val="B83D68"/>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reflection </a:t>
            </a:r>
            <a:endParaRPr lang="en-US" sz="1800" b="0" strike="noStrike" spc="-1">
              <a:solidFill>
                <a:srgbClr val="000000"/>
              </a:solidFill>
              <a:uFill>
                <a:solidFill>
                  <a:srgbClr val="FFFFFF"/>
                </a:solidFill>
              </a:uFill>
              <a:latin typeface="Arial"/>
            </a:endParaRPr>
          </a:p>
        </p:txBody>
      </p:sp>
      <p:sp>
        <p:nvSpPr>
          <p:cNvPr id="168" name="CustomShape 2"/>
          <p:cNvSpPr/>
          <p:nvPr/>
        </p:nvSpPr>
        <p:spPr>
          <a:xfrm>
            <a:off x="504000" y="1563480"/>
            <a:ext cx="9070560" cy="556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The matrix for reflection about y-axis/</a:t>
            </a:r>
            <a:r>
              <a:rPr lang="en-US" sz="2600" b="0" strike="noStrike" spc="-1" dirty="0" err="1">
                <a:solidFill>
                  <a:srgbClr val="000000"/>
                </a:solidFill>
                <a:uFill>
                  <a:solidFill>
                    <a:srgbClr val="FFFFFF"/>
                  </a:solidFill>
                </a:uFill>
                <a:latin typeface="Times New Roman"/>
                <a:ea typeface="DejaVu Sans"/>
              </a:rPr>
              <a:t>zx</a:t>
            </a:r>
            <a:r>
              <a:rPr lang="en-US" sz="2600" b="0" strike="noStrike" spc="-1" dirty="0">
                <a:solidFill>
                  <a:srgbClr val="000000"/>
                </a:solidFill>
                <a:uFill>
                  <a:solidFill>
                    <a:srgbClr val="FFFFFF"/>
                  </a:solidFill>
                </a:uFill>
                <a:latin typeface="Times New Roman"/>
                <a:ea typeface="DejaVu Sans"/>
              </a:rPr>
              <a:t> plane:-</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1  0  0  0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-1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0  0 1  0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0  0  0  1</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Reflection about z-axis/</a:t>
            </a:r>
            <a:r>
              <a:rPr lang="en-US" sz="2600" b="0" strike="noStrike" spc="-1" dirty="0" err="1">
                <a:solidFill>
                  <a:srgbClr val="000000"/>
                </a:solidFill>
                <a:uFill>
                  <a:solidFill>
                    <a:srgbClr val="FFFFFF"/>
                  </a:solidFill>
                </a:uFill>
                <a:latin typeface="Times New Roman"/>
                <a:ea typeface="DejaVu Sans"/>
              </a:rPr>
              <a:t>xy</a:t>
            </a:r>
            <a:r>
              <a:rPr lang="en-US" sz="2600" b="0" strike="noStrike" spc="-1" dirty="0">
                <a:solidFill>
                  <a:srgbClr val="000000"/>
                </a:solidFill>
                <a:uFill>
                  <a:solidFill>
                    <a:srgbClr val="FFFFFF"/>
                  </a:solidFill>
                </a:uFill>
                <a:latin typeface="Times New Roman"/>
                <a:ea typeface="DejaVu Sans"/>
              </a:rPr>
              <a:t> plane:-</a:t>
            </a:r>
            <a:endParaRPr lang="en-US" sz="1800" b="0" strike="noStrike" spc="-1" dirty="0">
              <a:solidFill>
                <a:srgbClr val="000000"/>
              </a:solidFill>
              <a:uFill>
                <a:solidFill>
                  <a:srgbClr val="FFFFFF"/>
                </a:solidFill>
              </a:uFill>
              <a:latin typeface="Arial"/>
            </a:endParaRPr>
          </a:p>
          <a:p>
            <a:pPr marL="108720">
              <a:lnSpc>
                <a:spcPct val="100000"/>
              </a:lnSpc>
            </a:pPr>
            <a:r>
              <a:rPr lang="en-US" sz="2600" b="1" strike="noStrike" spc="-1" dirty="0">
                <a:solidFill>
                  <a:srgbClr val="000000"/>
                </a:solidFill>
                <a:uFill>
                  <a:solidFill>
                    <a:srgbClr val="FFFFFF"/>
                  </a:solidFill>
                </a:uFill>
                <a:latin typeface="Times New Roman"/>
                <a:ea typeface="DejaVu Sans"/>
              </a:rPr>
              <a:t>    x’=x      y’=y     z’=-z </a:t>
            </a:r>
            <a:r>
              <a:rPr lang="en-US" sz="2600" b="0"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1  0  0  0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0 1  0  0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-1  0</a:t>
            </a:r>
            <a:endParaRPr lang="en-US" sz="1800" b="0" strike="noStrike" spc="-1" dirty="0">
              <a:solidFill>
                <a:srgbClr val="000000"/>
              </a:solidFill>
              <a:uFill>
                <a:solidFill>
                  <a:srgbClr val="FFFFFF"/>
                </a:solidFill>
              </a:uFill>
              <a:latin typeface="Arial"/>
            </a:endParaRPr>
          </a:p>
          <a:p>
            <a:pPr marL="108720">
              <a:lnSpc>
                <a:spcPct val="100000"/>
              </a:lnSpc>
            </a:pPr>
            <a:r>
              <a:rPr lang="en-US" sz="2600" b="0" strike="noStrike" spc="-1" dirty="0">
                <a:solidFill>
                  <a:srgbClr val="000000"/>
                </a:solidFill>
                <a:uFill>
                  <a:solidFill>
                    <a:srgbClr val="FFFFFF"/>
                  </a:solidFill>
                </a:uFill>
                <a:latin typeface="Times New Roman"/>
                <a:ea typeface="DejaVu Sans"/>
              </a:rPr>
              <a:t>      0  0  0  1</a:t>
            </a:r>
            <a:endParaRPr lang="en-US" sz="1800" b="0" strike="noStrike" spc="-1" dirty="0">
              <a:solidFill>
                <a:srgbClr val="000000"/>
              </a:solidFill>
              <a:uFill>
                <a:solidFill>
                  <a:srgbClr val="FFFFFF"/>
                </a:solidFill>
              </a:uFill>
              <a:latin typeface="Arial"/>
            </a:endParaRPr>
          </a:p>
        </p:txBody>
      </p:sp>
      <p:sp>
        <p:nvSpPr>
          <p:cNvPr id="169" name="Line 3"/>
          <p:cNvSpPr/>
          <p:nvPr/>
        </p:nvSpPr>
        <p:spPr>
          <a:xfrm>
            <a:off x="6857640" y="5029200"/>
            <a:ext cx="360" cy="1512000"/>
          </a:xfrm>
          <a:prstGeom prst="line">
            <a:avLst/>
          </a:prstGeom>
          <a:ln w="11520">
            <a:round/>
          </a:ln>
        </p:spPr>
        <p:style>
          <a:lnRef idx="0">
            <a:scrgbClr r="0" g="0" b="0"/>
          </a:lnRef>
          <a:fillRef idx="0">
            <a:scrgbClr r="0" g="0" b="0"/>
          </a:fillRef>
          <a:effectRef idx="0">
            <a:scrgbClr r="0" g="0" b="0"/>
          </a:effectRef>
          <a:fontRef idx="minor"/>
        </p:style>
      </p:sp>
      <p:sp>
        <p:nvSpPr>
          <p:cNvPr id="170" name="Line 4"/>
          <p:cNvSpPr/>
          <p:nvPr/>
        </p:nvSpPr>
        <p:spPr>
          <a:xfrm flipV="1">
            <a:off x="6035040" y="5132520"/>
            <a:ext cx="1728360" cy="1268280"/>
          </a:xfrm>
          <a:prstGeom prst="line">
            <a:avLst/>
          </a:prstGeom>
          <a:ln w="11520">
            <a:round/>
          </a:ln>
        </p:spPr>
        <p:style>
          <a:lnRef idx="0">
            <a:scrgbClr r="0" g="0" b="0"/>
          </a:lnRef>
          <a:fillRef idx="0">
            <a:scrgbClr r="0" g="0" b="0"/>
          </a:fillRef>
          <a:effectRef idx="0">
            <a:scrgbClr r="0" g="0" b="0"/>
          </a:effectRef>
          <a:fontRef idx="minor"/>
        </p:style>
      </p:sp>
      <p:sp>
        <p:nvSpPr>
          <p:cNvPr id="171" name="Line 5"/>
          <p:cNvSpPr/>
          <p:nvPr/>
        </p:nvSpPr>
        <p:spPr>
          <a:xfrm flipV="1">
            <a:off x="5852160" y="5747760"/>
            <a:ext cx="2016000" cy="104400"/>
          </a:xfrm>
          <a:prstGeom prst="line">
            <a:avLst/>
          </a:prstGeom>
          <a:ln w="11520">
            <a:round/>
          </a:ln>
        </p:spPr>
        <p:style>
          <a:lnRef idx="0">
            <a:scrgbClr r="0" g="0" b="0"/>
          </a:lnRef>
          <a:fillRef idx="0">
            <a:scrgbClr r="0" g="0" b="0"/>
          </a:fillRef>
          <a:effectRef idx="0">
            <a:scrgbClr r="0" g="0" b="0"/>
          </a:effectRef>
          <a:fontRef idx="minor"/>
        </p:style>
      </p:sp>
      <p:sp>
        <p:nvSpPr>
          <p:cNvPr id="172" name="CustomShape 6"/>
          <p:cNvSpPr/>
          <p:nvPr/>
        </p:nvSpPr>
        <p:spPr>
          <a:xfrm>
            <a:off x="7315200" y="53949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
        <p:nvSpPr>
          <p:cNvPr id="173" name="CustomShape 7"/>
          <p:cNvSpPr/>
          <p:nvPr/>
        </p:nvSpPr>
        <p:spPr>
          <a:xfrm>
            <a:off x="6400800" y="6113160"/>
            <a:ext cx="358920" cy="286560"/>
          </a:xfrm>
          <a:prstGeom prst="flowChartExtract">
            <a:avLst/>
          </a:prstGeom>
          <a:solidFill>
            <a:srgbClr val="B83D68"/>
          </a:solidFill>
          <a:ln w="39960">
            <a:solidFill>
              <a:srgbClr val="882D4C"/>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94E294D7-9F83-4CAA-B63B-5D964529A8DD}"/>
              </a:ext>
            </a:extLst>
          </p:cNvPr>
          <p:cNvSpPr>
            <a:spLocks noGrp="1"/>
          </p:cNvSpPr>
          <p:nvPr>
            <p:ph type="subTitle"/>
          </p:nvPr>
        </p:nvSpPr>
        <p:spPr/>
        <p:txBody>
          <a:bodyPr/>
          <a:lstStyle/>
          <a:p>
            <a:endParaRPr lang="en-US" dirty="0"/>
          </a:p>
        </p:txBody>
      </p:sp>
      <p:pic>
        <p:nvPicPr>
          <p:cNvPr id="5" name="Picture 4">
            <a:extLst>
              <a:ext uri="{FF2B5EF4-FFF2-40B4-BE49-F238E27FC236}">
                <a16:creationId xmlns:a16="http://schemas.microsoft.com/office/drawing/2014/main" id="{73C604A9-E1BB-422C-B027-7F9B4E7ED5B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04000" y="1069375"/>
            <a:ext cx="8879712" cy="5420923"/>
          </a:xfrm>
          <a:prstGeom prst="rect">
            <a:avLst/>
          </a:prstGeom>
        </p:spPr>
      </p:pic>
    </p:spTree>
    <p:extLst>
      <p:ext uri="{BB962C8B-B14F-4D97-AF65-F5344CB8AC3E}">
        <p14:creationId xmlns:p14="http://schemas.microsoft.com/office/powerpoint/2010/main" val="30957419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
        <p:nvSpPr>
          <p:cNvPr id="175" name="CustomShape 2"/>
          <p:cNvSpPr/>
          <p:nvPr/>
        </p:nvSpPr>
        <p:spPr>
          <a:xfrm>
            <a:off x="504000" y="1769040"/>
            <a:ext cx="9070560" cy="5270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1" strike="noStrike" spc="-1" dirty="0">
                <a:solidFill>
                  <a:srgbClr val="000000"/>
                </a:solidFill>
                <a:uFill>
                  <a:solidFill>
                    <a:srgbClr val="FFFFFF"/>
                  </a:solidFill>
                </a:uFill>
                <a:latin typeface="Times New Roman"/>
                <a:ea typeface="DejaVu Sans"/>
              </a:rPr>
              <a:t>Modify object shapes</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1" strike="noStrike" spc="-1" dirty="0">
                <a:solidFill>
                  <a:srgbClr val="000000"/>
                </a:solidFill>
                <a:uFill>
                  <a:solidFill>
                    <a:srgbClr val="FFFFFF"/>
                  </a:solidFill>
                </a:uFill>
                <a:latin typeface="Times New Roman"/>
                <a:ea typeface="DejaVu Sans"/>
              </a:rPr>
              <a:t>Useful for perspective projections to produce images look natural</a:t>
            </a:r>
            <a:endParaRPr lang="en-US" sz="1800" b="0" strike="noStrike" spc="-1" dirty="0">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When an object is viewed from different directions and at different distances, the appearance of the object will be different. Such view is called perspective view.  Perspective projections mimic what the human eyes see.</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spc="-1">
                <a:solidFill>
                  <a:srgbClr val="00CC33"/>
                </a:solidFill>
                <a:uFill>
                  <a:solidFill>
                    <a:srgbClr val="FFFFFF"/>
                  </a:solidFill>
                </a:uFill>
                <a:latin typeface="Times New Roman"/>
                <a:ea typeface="DejaVu Sans"/>
              </a:rPr>
              <a:t>CONTENTS</a:t>
            </a:r>
            <a:endParaRPr lang="en-US" sz="1800" b="0" strike="noStrike" spc="-1">
              <a:solidFill>
                <a:srgbClr val="000000"/>
              </a:solidFill>
              <a:uFill>
                <a:solidFill>
                  <a:srgbClr val="FFFFFF"/>
                </a:solidFill>
              </a:uFill>
              <a:latin typeface="Arial"/>
            </a:endParaRPr>
          </a:p>
        </p:txBody>
      </p:sp>
      <p:sp>
        <p:nvSpPr>
          <p:cNvPr id="110" name="CustomShape 2"/>
          <p:cNvSpPr/>
          <p:nvPr/>
        </p:nvSpPr>
        <p:spPr>
          <a:xfrm>
            <a:off x="504000" y="1769040"/>
            <a:ext cx="9070560" cy="52758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Why we use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Scaling</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Reflection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6" name="CustomShape 1"/>
          <p:cNvSpPr/>
          <p:nvPr/>
        </p:nvSpPr>
        <p:spPr>
          <a:xfrm>
            <a:off x="504000" y="731520"/>
            <a:ext cx="9070560" cy="201096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shearing</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a:lnSpc>
                <a:spcPct val="100000"/>
              </a:lnSpc>
            </a:pPr>
            <a:r>
              <a:rPr lang="en-US" sz="2600" b="0" strike="noStrike" spc="-1">
                <a:solidFill>
                  <a:srgbClr val="000000"/>
                </a:solidFill>
                <a:uFill>
                  <a:solidFill>
                    <a:srgbClr val="FFFFFF"/>
                  </a:solidFill>
                </a:uFill>
                <a:latin typeface="Times New Roman"/>
                <a:ea typeface="DejaVu Sans"/>
              </a:rPr>
              <a:t>E.g. draw a cube (3D) on a screen (2D) Alter the values for </a:t>
            </a:r>
            <a:r>
              <a:rPr lang="en-US" sz="2600" b="1" strike="noStrike" spc="-1">
                <a:solidFill>
                  <a:srgbClr val="000000"/>
                </a:solidFill>
                <a:uFill>
                  <a:solidFill>
                    <a:srgbClr val="FFFFFF"/>
                  </a:solidFill>
                </a:uFill>
                <a:latin typeface="Times New Roman"/>
                <a:ea typeface="DejaVu Sans"/>
              </a:rPr>
              <a:t>x </a:t>
            </a:r>
            <a:r>
              <a:rPr lang="en-US" sz="2600" b="0" strike="noStrike" spc="-1">
                <a:solidFill>
                  <a:srgbClr val="000000"/>
                </a:solidFill>
                <a:uFill>
                  <a:solidFill>
                    <a:srgbClr val="FFFFFF"/>
                  </a:solidFill>
                </a:uFill>
                <a:latin typeface="Times New Roman"/>
                <a:ea typeface="DejaVu Sans"/>
              </a:rPr>
              <a:t>and </a:t>
            </a:r>
            <a:r>
              <a:rPr lang="en-US" sz="2600" b="1" strike="noStrike" spc="-1">
                <a:solidFill>
                  <a:srgbClr val="000000"/>
                </a:solidFill>
                <a:uFill>
                  <a:solidFill>
                    <a:srgbClr val="FFFFFF"/>
                  </a:solidFill>
                </a:uFill>
                <a:latin typeface="Times New Roman"/>
                <a:ea typeface="DejaVu Sans"/>
              </a:rPr>
              <a:t>y</a:t>
            </a:r>
            <a:r>
              <a:rPr lang="en-US" sz="2600" b="0" strike="noStrike" spc="-1">
                <a:solidFill>
                  <a:srgbClr val="000000"/>
                </a:solidFill>
                <a:uFill>
                  <a:solidFill>
                    <a:srgbClr val="FFFFFF"/>
                  </a:solidFill>
                </a:uFill>
                <a:latin typeface="Times New Roman"/>
                <a:ea typeface="DejaVu Sans"/>
              </a:rPr>
              <a:t> by an amount proportional to the distance from z</a:t>
            </a:r>
            <a:r>
              <a:rPr lang="en-US" sz="2600" b="0" strike="noStrike" spc="-1" baseline="-25000">
                <a:solidFill>
                  <a:srgbClr val="000000"/>
                </a:solidFill>
                <a:uFill>
                  <a:solidFill>
                    <a:srgbClr val="FFFFFF"/>
                  </a:solidFill>
                </a:uFill>
                <a:latin typeface="Times New Roman"/>
                <a:ea typeface="DejaVu Sans"/>
              </a:rPr>
              <a:t>ref</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p:txBody>
      </p:sp>
      <p:sp>
        <p:nvSpPr>
          <p:cNvPr id="177"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sp>
      <p:pic>
        <p:nvPicPr>
          <p:cNvPr id="178" name="Picture 143"/>
          <p:cNvPicPr/>
          <p:nvPr/>
        </p:nvPicPr>
        <p:blipFill>
          <a:blip r:embed="rId2"/>
          <a:stretch/>
        </p:blipFill>
        <p:spPr>
          <a:xfrm>
            <a:off x="2129760" y="3931920"/>
            <a:ext cx="6272640" cy="273708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pic>
        <p:nvPicPr>
          <p:cNvPr id="6" name="Picture 5">
            <a:extLst>
              <a:ext uri="{FF2B5EF4-FFF2-40B4-BE49-F238E27FC236}">
                <a16:creationId xmlns:a16="http://schemas.microsoft.com/office/drawing/2014/main" id="{C6EDF3DF-2B2A-4B3B-A1A4-2610EB5062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386965" y="1835595"/>
            <a:ext cx="6548947" cy="4397272"/>
          </a:xfrm>
          <a:prstGeom prst="rect">
            <a:avLst/>
          </a:prstGeom>
        </p:spPr>
      </p:pic>
    </p:spTree>
    <p:extLst>
      <p:ext uri="{BB962C8B-B14F-4D97-AF65-F5344CB8AC3E}">
        <p14:creationId xmlns:p14="http://schemas.microsoft.com/office/powerpoint/2010/main" val="32467974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E675F2-B758-46C1-BD91-7A6FEA51FFB6}"/>
              </a:ext>
            </a:extLst>
          </p:cNvPr>
          <p:cNvSpPr>
            <a:spLocks noGrp="1"/>
          </p:cNvSpPr>
          <p:nvPr>
            <p:ph type="title"/>
          </p:nvPr>
        </p:nvSpPr>
        <p:spPr/>
        <p:txBody>
          <a:bodyPr/>
          <a:lstStyle/>
          <a:p>
            <a:pPr algn="ctr"/>
            <a:r>
              <a:rPr lang="en-US" sz="3200" dirty="0">
                <a:solidFill>
                  <a:srgbClr val="00B050"/>
                </a:solidFill>
              </a:rPr>
              <a:t>3D Shearing</a:t>
            </a:r>
          </a:p>
        </p:txBody>
      </p:sp>
      <p:sp>
        <p:nvSpPr>
          <p:cNvPr id="3" name="Subtitle 2">
            <a:extLst>
              <a:ext uri="{FF2B5EF4-FFF2-40B4-BE49-F238E27FC236}">
                <a16:creationId xmlns:a16="http://schemas.microsoft.com/office/drawing/2014/main" id="{EB7D7988-F367-400A-9CA2-FB996EFDEE8E}"/>
              </a:ext>
            </a:extLst>
          </p:cNvPr>
          <p:cNvSpPr>
            <a:spLocks noGrp="1"/>
          </p:cNvSpPr>
          <p:nvPr>
            <p:ph type="subTitle"/>
          </p:nvPr>
        </p:nvSpPr>
        <p:spPr/>
        <p:txBody>
          <a:bodyPr/>
          <a:lstStyle/>
          <a:p>
            <a:pPr algn="just"/>
            <a:r>
              <a:rPr lang="en-US" b="1" dirty="0">
                <a:solidFill>
                  <a:srgbClr val="FF0000"/>
                </a:solidFill>
              </a:rPr>
              <a:t>X direction /X axis:</a:t>
            </a:r>
            <a:r>
              <a:rPr lang="en-US" b="1" dirty="0">
                <a:solidFill>
                  <a:srgbClr val="009242"/>
                </a:solidFill>
              </a:rPr>
              <a:t>			</a:t>
            </a:r>
          </a:p>
          <a:p>
            <a:pPr algn="just"/>
            <a:r>
              <a:rPr lang="en-US" b="1" dirty="0">
                <a:solidFill>
                  <a:srgbClr val="009242"/>
                </a:solidFill>
              </a:rPr>
              <a:t> x’=x                                                   </a:t>
            </a:r>
          </a:p>
          <a:p>
            <a:pPr algn="just"/>
            <a:r>
              <a:rPr lang="en-US" b="1" dirty="0">
                <a:solidFill>
                  <a:srgbClr val="009242"/>
                </a:solidFill>
              </a:rPr>
              <a:t>y’=</a:t>
            </a:r>
            <a:r>
              <a:rPr lang="en-US" b="1" dirty="0" err="1">
                <a:solidFill>
                  <a:srgbClr val="009242"/>
                </a:solidFill>
              </a:rPr>
              <a:t>y+x.Shy</a:t>
            </a:r>
            <a:endParaRPr lang="en-US" b="1" dirty="0">
              <a:solidFill>
                <a:srgbClr val="009242"/>
              </a:solidFill>
            </a:endParaRPr>
          </a:p>
          <a:p>
            <a:pPr algn="just"/>
            <a:r>
              <a:rPr lang="en-US" b="1" dirty="0">
                <a:solidFill>
                  <a:srgbClr val="009242"/>
                </a:solidFill>
              </a:rPr>
              <a:t>z’=</a:t>
            </a:r>
            <a:r>
              <a:rPr lang="en-US" b="1" dirty="0" err="1">
                <a:solidFill>
                  <a:srgbClr val="009242"/>
                </a:solidFill>
              </a:rPr>
              <a:t>z+x.Shz</a:t>
            </a:r>
            <a:endParaRPr lang="en-US" b="1" dirty="0">
              <a:solidFill>
                <a:srgbClr val="009242"/>
              </a:solidFill>
            </a:endParaRPr>
          </a:p>
          <a:p>
            <a:pPr algn="just"/>
            <a:endParaRPr lang="en-US" b="1" dirty="0">
              <a:solidFill>
                <a:srgbClr val="009242"/>
              </a:solidFill>
            </a:endParaRPr>
          </a:p>
          <a:p>
            <a:pPr algn="just"/>
            <a:r>
              <a:rPr lang="en-US" b="1" dirty="0">
                <a:solidFill>
                  <a:srgbClr val="FF0000"/>
                </a:solidFill>
              </a:rPr>
              <a:t>Y direction/Y axis :</a:t>
            </a:r>
          </a:p>
          <a:p>
            <a:pPr algn="just"/>
            <a:r>
              <a:rPr lang="en-US" b="1" dirty="0">
                <a:solidFill>
                  <a:srgbClr val="009242"/>
                </a:solidFill>
              </a:rPr>
              <a:t>y’=y</a:t>
            </a:r>
          </a:p>
          <a:p>
            <a:pPr algn="just"/>
            <a:r>
              <a:rPr lang="en-US" b="1" dirty="0">
                <a:solidFill>
                  <a:srgbClr val="009242"/>
                </a:solidFill>
              </a:rPr>
              <a:t>x’=</a:t>
            </a:r>
            <a:r>
              <a:rPr lang="en-US" b="1" dirty="0" err="1">
                <a:solidFill>
                  <a:srgbClr val="009242"/>
                </a:solidFill>
              </a:rPr>
              <a:t>x+y.Shx</a:t>
            </a:r>
            <a:endParaRPr lang="en-US" b="1" dirty="0">
              <a:solidFill>
                <a:srgbClr val="009242"/>
              </a:solidFill>
            </a:endParaRPr>
          </a:p>
          <a:p>
            <a:pPr algn="just"/>
            <a:r>
              <a:rPr lang="en-US" b="1" dirty="0">
                <a:solidFill>
                  <a:srgbClr val="009242"/>
                </a:solidFill>
              </a:rPr>
              <a:t>z’=</a:t>
            </a:r>
            <a:r>
              <a:rPr lang="en-US" b="1" dirty="0" err="1">
                <a:solidFill>
                  <a:srgbClr val="009242"/>
                </a:solidFill>
              </a:rPr>
              <a:t>z+y.Shz</a:t>
            </a:r>
            <a:endParaRPr lang="en-US" b="1" dirty="0">
              <a:solidFill>
                <a:srgbClr val="009242"/>
              </a:solidFill>
            </a:endParaRPr>
          </a:p>
          <a:p>
            <a:pPr algn="just"/>
            <a:endParaRPr lang="en-US" b="1" dirty="0">
              <a:solidFill>
                <a:srgbClr val="009242"/>
              </a:solidFill>
            </a:endParaRPr>
          </a:p>
          <a:p>
            <a:pPr algn="just"/>
            <a:r>
              <a:rPr lang="en-US" b="1" dirty="0">
                <a:solidFill>
                  <a:srgbClr val="FF0000"/>
                </a:solidFill>
              </a:rPr>
              <a:t>Z direction/Z axis:</a:t>
            </a:r>
          </a:p>
          <a:p>
            <a:pPr algn="just"/>
            <a:r>
              <a:rPr lang="en-US" b="1" dirty="0">
                <a:solidFill>
                  <a:srgbClr val="009242"/>
                </a:solidFill>
              </a:rPr>
              <a:t>z’=z                                                  </a:t>
            </a:r>
          </a:p>
          <a:p>
            <a:pPr algn="just"/>
            <a:r>
              <a:rPr lang="en-US" b="1" dirty="0">
                <a:solidFill>
                  <a:srgbClr val="009242"/>
                </a:solidFill>
              </a:rPr>
              <a:t>y’=</a:t>
            </a:r>
            <a:r>
              <a:rPr lang="en-US" b="1" dirty="0" err="1">
                <a:solidFill>
                  <a:srgbClr val="009242"/>
                </a:solidFill>
              </a:rPr>
              <a:t>y+z.Shy</a:t>
            </a:r>
            <a:endParaRPr lang="en-US" b="1" dirty="0">
              <a:solidFill>
                <a:srgbClr val="009242"/>
              </a:solidFill>
            </a:endParaRPr>
          </a:p>
          <a:p>
            <a:pPr algn="just"/>
            <a:r>
              <a:rPr lang="en-US" b="1" dirty="0">
                <a:solidFill>
                  <a:srgbClr val="009242"/>
                </a:solidFill>
              </a:rPr>
              <a:t>x’=</a:t>
            </a:r>
            <a:r>
              <a:rPr lang="en-US" b="1" dirty="0" err="1">
                <a:solidFill>
                  <a:srgbClr val="009242"/>
                </a:solidFill>
              </a:rPr>
              <a:t>x+z.Shz</a:t>
            </a:r>
            <a:endParaRPr lang="en-US" b="1" dirty="0">
              <a:solidFill>
                <a:srgbClr val="009242"/>
              </a:solidFill>
            </a:endParaRPr>
          </a:p>
          <a:p>
            <a:endParaRPr lang="en-US" dirty="0"/>
          </a:p>
        </p:txBody>
      </p:sp>
    </p:spTree>
    <p:extLst>
      <p:ext uri="{BB962C8B-B14F-4D97-AF65-F5344CB8AC3E}">
        <p14:creationId xmlns:p14="http://schemas.microsoft.com/office/powerpoint/2010/main" val="1380520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p:nvPr>
        </p:nvSpPr>
        <p:spPr/>
        <p:txBody>
          <a:bodyPr/>
          <a:lstStyle/>
          <a:p>
            <a:endParaRPr lang="en-US" dirty="0"/>
          </a:p>
        </p:txBody>
      </p:sp>
      <p:sp>
        <p:nvSpPr>
          <p:cNvPr id="5" name="CustomShape 1"/>
          <p:cNvSpPr>
            <a:spLocks noGrp="1"/>
          </p:cNvSpPr>
          <p:nvPr>
            <p:ph type="title"/>
          </p:nvPr>
        </p:nvSpPr>
        <p:spPr>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dirty="0">
                <a:solidFill>
                  <a:srgbClr val="00CC33"/>
                </a:solidFill>
                <a:uFill>
                  <a:solidFill>
                    <a:srgbClr val="FFFFFF"/>
                  </a:solidFill>
                </a:uFill>
                <a:latin typeface="Times New Roman"/>
                <a:ea typeface="DejaVu Sans"/>
              </a:rPr>
              <a:t>3d shearing</a:t>
            </a:r>
            <a:endParaRPr lang="en-US" sz="1800" b="0" strike="noStrike" spc="-1" dirty="0">
              <a:solidFill>
                <a:srgbClr val="000000"/>
              </a:solidFill>
              <a:uFill>
                <a:solidFill>
                  <a:srgbClr val="FFFFFF"/>
                </a:solidFill>
              </a:uFill>
              <a:latin typeface="Arial"/>
            </a:endParaRPr>
          </a:p>
        </p:txBody>
      </p:sp>
      <p:pic>
        <p:nvPicPr>
          <p:cNvPr id="6" name="Picture 2" descr="Image result for 3d shearing equation in computer graphics">
            <a:extLst>
              <a:ext uri="{FF2B5EF4-FFF2-40B4-BE49-F238E27FC236}">
                <a16:creationId xmlns:a16="http://schemas.microsoft.com/office/drawing/2014/main" id="{37F12496-8D89-4EBA-BE5A-DD2E0372D61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58912" y="2255837"/>
            <a:ext cx="6076950" cy="456247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7269071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Transformation</a:t>
            </a:r>
            <a:endParaRPr lang="en-US" sz="1800" b="0" strike="noStrike" spc="-1">
              <a:solidFill>
                <a:srgbClr val="000000"/>
              </a:solidFill>
              <a:uFill>
                <a:solidFill>
                  <a:srgbClr val="FFFFFF"/>
                </a:solidFill>
              </a:uFill>
              <a:latin typeface="Arial"/>
            </a:endParaRPr>
          </a:p>
        </p:txBody>
      </p:sp>
      <p:sp>
        <p:nvSpPr>
          <p:cNvPr id="112"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Transformations are a fundamental part of the computer graphics. Transformations are the movement of the object in Cartesian plane . </a:t>
            </a:r>
            <a:endParaRPr lang="en-US" sz="1800" b="0" strike="noStrike" spc="-1">
              <a:solidFill>
                <a:srgbClr val="000000"/>
              </a:solidFill>
              <a:uFill>
                <a:solidFill>
                  <a:srgbClr val="FFFFFF"/>
                </a:solidFill>
              </a:uFill>
              <a:latin typeface="Arial"/>
            </a:endParaRPr>
          </a:p>
        </p:txBody>
      </p:sp>
      <p:pic>
        <p:nvPicPr>
          <p:cNvPr id="113" name="Picture 2"/>
          <p:cNvPicPr/>
          <p:nvPr/>
        </p:nvPicPr>
        <p:blipFill>
          <a:blip r:embed="rId2"/>
          <a:stretch/>
        </p:blipFill>
        <p:spPr>
          <a:xfrm>
            <a:off x="2898360" y="2945880"/>
            <a:ext cx="4678920" cy="347292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 name="CustomShape 1"/>
          <p:cNvSpPr/>
          <p:nvPr/>
        </p:nvSpPr>
        <p:spPr>
          <a:xfrm>
            <a:off x="182880" y="301320"/>
            <a:ext cx="97833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Types of transformation</a:t>
            </a:r>
            <a:endParaRPr lang="en-US" sz="1800" b="0" strike="noStrike" spc="-1">
              <a:solidFill>
                <a:srgbClr val="000000"/>
              </a:solidFill>
              <a:uFill>
                <a:solidFill>
                  <a:srgbClr val="FFFFFF"/>
                </a:solidFill>
              </a:uFill>
              <a:latin typeface="Arial"/>
            </a:endParaRPr>
          </a:p>
        </p:txBody>
      </p:sp>
      <p:sp>
        <p:nvSpPr>
          <p:cNvPr id="115" name="CustomShape 2"/>
          <p:cNvSpPr/>
          <p:nvPr/>
        </p:nvSpPr>
        <p:spPr>
          <a:xfrm>
            <a:off x="504000" y="238248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There are two types of transformation in computer graphics.</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2D transformation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3D transformation</a:t>
            </a: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Types of 2D and 3D transformation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Translation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Rotation</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3) Scaling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4) Shearing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5) Mirror reflection</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Why we use transformation</a:t>
            </a:r>
            <a:endParaRPr lang="en-US" sz="1800" b="0" strike="noStrike" spc="-1">
              <a:solidFill>
                <a:srgbClr val="000000"/>
              </a:solidFill>
              <a:uFill>
                <a:solidFill>
                  <a:srgbClr val="FFFFFF"/>
                </a:solidFill>
              </a:uFill>
              <a:latin typeface="Arial"/>
            </a:endParaRPr>
          </a:p>
        </p:txBody>
      </p:sp>
      <p:sp>
        <p:nvSpPr>
          <p:cNvPr id="117" name="CustomShape 2"/>
          <p:cNvSpPr/>
          <p:nvPr/>
        </p:nvSpPr>
        <p:spPr>
          <a:xfrm>
            <a:off x="504000" y="23774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gn="just">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Transformation are used to position objects , to shape object , to change viewing positions , and even how something is viewed.</a:t>
            </a:r>
            <a:endParaRPr lang="en-US" sz="1800" b="0" strike="noStrike" spc="-1">
              <a:solidFill>
                <a:srgbClr val="000000"/>
              </a:solidFill>
              <a:uFill>
                <a:solidFill>
                  <a:srgbClr val="FFFFFF"/>
                </a:solidFill>
              </a:uFill>
              <a:latin typeface="Arial"/>
            </a:endParaRPr>
          </a:p>
          <a:p>
            <a:pPr>
              <a:lnSpc>
                <a:spcPct val="100000"/>
              </a:lnSpc>
            </a:pPr>
            <a:endParaRPr lang="en-US" sz="1800" b="0" strike="noStrike" spc="-1">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a:solidFill>
                  <a:srgbClr val="000000"/>
                </a:solidFill>
                <a:uFill>
                  <a:solidFill>
                    <a:srgbClr val="FFFFFF"/>
                  </a:solidFill>
                </a:uFill>
                <a:latin typeface="Times New Roman"/>
                <a:ea typeface="DejaVu Sans"/>
              </a:rPr>
              <a:t>In simple words transformation is used for </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1) Modeling</a:t>
            </a:r>
            <a:endParaRPr lang="en-US" sz="1800" b="0" strike="noStrike" spc="-1">
              <a:solidFill>
                <a:srgbClr val="000000"/>
              </a:solidFill>
              <a:uFill>
                <a:solidFill>
                  <a:srgbClr val="FFFFFF"/>
                </a:solidFill>
              </a:uFill>
              <a:latin typeface="Arial"/>
            </a:endParaRPr>
          </a:p>
          <a:p>
            <a:pPr marL="108720">
              <a:lnSpc>
                <a:spcPct val="100000"/>
              </a:lnSpc>
            </a:pPr>
            <a:r>
              <a:rPr lang="en-US" sz="2600" b="0" strike="noStrike" spc="-1">
                <a:solidFill>
                  <a:srgbClr val="000000"/>
                </a:solidFill>
                <a:uFill>
                  <a:solidFill>
                    <a:srgbClr val="FFFFFF"/>
                  </a:solidFill>
                </a:uFill>
                <a:latin typeface="Times New Roman"/>
                <a:ea typeface="DejaVu Sans"/>
              </a:rPr>
              <a:t>    2) viewing</a:t>
            </a:r>
            <a:endParaRPr lang="en-US" sz="1800" b="0" strike="noStrike" spc="-1">
              <a:solidFill>
                <a:srgbClr val="000000"/>
              </a:solidFill>
              <a:uFill>
                <a:solidFill>
                  <a:srgbClr val="FFFFFF"/>
                </a:solidFill>
              </a:uFill>
              <a:latin typeface="Arial"/>
            </a:endParaRPr>
          </a:p>
        </p:txBody>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transformation</a:t>
            </a:r>
            <a:endParaRPr lang="en-US" sz="1800" b="0" strike="noStrike" spc="-1">
              <a:solidFill>
                <a:srgbClr val="000000"/>
              </a:solidFill>
              <a:uFill>
                <a:solidFill>
                  <a:srgbClr val="FFFFFF"/>
                </a:solidFill>
              </a:uFill>
              <a:latin typeface="Arial"/>
            </a:endParaRPr>
          </a:p>
        </p:txBody>
      </p:sp>
      <p:sp>
        <p:nvSpPr>
          <p:cNvPr id="119" name="CustomShape 2"/>
          <p:cNvSpPr/>
          <p:nvPr/>
        </p:nvSpPr>
        <p:spPr>
          <a:xfrm>
            <a:off x="504000" y="1769040"/>
            <a:ext cx="9070560" cy="43833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When the transformation takes place on a 3D plane .it is called 3D transformation.</a:t>
            </a:r>
            <a:endParaRPr lang="en-US" sz="1800" b="0" strike="noStrike" spc="-1" dirty="0">
              <a:solidFill>
                <a:srgbClr val="000000"/>
              </a:solidFill>
              <a:uFill>
                <a:solidFill>
                  <a:srgbClr val="FFFFFF"/>
                </a:solidFill>
              </a:uFill>
              <a:latin typeface="Arial"/>
            </a:endParaRPr>
          </a:p>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Generalize from 2D by including </a:t>
            </a:r>
            <a:r>
              <a:rPr lang="en-US" sz="2600" b="1" strike="noStrike" spc="-1" dirty="0">
                <a:solidFill>
                  <a:srgbClr val="000000"/>
                </a:solidFill>
                <a:uFill>
                  <a:solidFill>
                    <a:srgbClr val="FFFFFF"/>
                  </a:solidFill>
                </a:uFill>
                <a:latin typeface="Times New Roman"/>
                <a:ea typeface="DejaVu Sans"/>
              </a:rPr>
              <a:t>z</a:t>
            </a:r>
            <a:r>
              <a:rPr lang="en-US" sz="2600" b="0" strike="noStrike" spc="-1" dirty="0">
                <a:solidFill>
                  <a:srgbClr val="000000"/>
                </a:solidFill>
                <a:uFill>
                  <a:solidFill>
                    <a:srgbClr val="FFFFFF"/>
                  </a:solidFill>
                </a:uFill>
                <a:latin typeface="Times New Roman"/>
                <a:ea typeface="DejaVu Sans"/>
              </a:rPr>
              <a:t> coordinate</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Straight forward for translation and scale, rotation more difficult</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Homogeneous coordinates: 4 components   </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Transformation  matrices: 4×4 elements</a:t>
            </a:r>
            <a:endParaRPr lang="en-US" sz="1800" b="0" strike="noStrike" spc="-1" dirty="0">
              <a:solidFill>
                <a:srgbClr val="000000"/>
              </a:solidFill>
              <a:uFill>
                <a:solidFill>
                  <a:srgbClr val="FFFFFF"/>
                </a:solidFill>
              </a:uFill>
              <a:latin typeface="Arial"/>
            </a:endParaRPr>
          </a:p>
          <a:p>
            <a:pPr>
              <a:lnSpc>
                <a:spcPct val="100000"/>
              </a:lnSpc>
            </a:pPr>
            <a:endParaRPr lang="en-US" sz="1800" b="0" strike="noStrike" spc="-1" dirty="0">
              <a:solidFill>
                <a:srgbClr val="000000"/>
              </a:solidFill>
              <a:uFill>
                <a:solidFill>
                  <a:srgbClr val="FFFFFF"/>
                </a:solidFill>
              </a:uFill>
              <a:latin typeface="Arial"/>
            </a:endParaRPr>
          </a:p>
        </p:txBody>
      </p:sp>
      <p:pic>
        <p:nvPicPr>
          <p:cNvPr id="120" name="Picture 85"/>
          <p:cNvPicPr/>
          <p:nvPr/>
        </p:nvPicPr>
        <p:blipFill>
          <a:blip r:embed="rId2"/>
          <a:stretch/>
        </p:blipFill>
        <p:spPr>
          <a:xfrm>
            <a:off x="6512400" y="4114800"/>
            <a:ext cx="2081880" cy="1904040"/>
          </a:xfrm>
          <a:prstGeom prst="rect">
            <a:avLst/>
          </a:prstGeom>
          <a:ln>
            <a:noFill/>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2" name="CustomShape 2"/>
          <p:cNvSpPr/>
          <p:nvPr/>
        </p:nvSpPr>
        <p:spPr>
          <a:xfrm>
            <a:off x="504000" y="1737360"/>
            <a:ext cx="9070560" cy="566820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Moving of object is called translation.</a:t>
            </a:r>
            <a:endParaRPr lang="en-US" sz="1800" b="0" strike="noStrike" spc="-1" dirty="0">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In 3 dimensional homogeneous coordinate representation , a point is transformed from position P = ( x, y , z) to P’=( x’, y’, z’)</a:t>
            </a:r>
            <a:endParaRPr lang="en-US" sz="1800" b="0" strike="noStrike" spc="-1" dirty="0">
              <a:solidFill>
                <a:srgbClr val="000000"/>
              </a:solidFill>
              <a:uFill>
                <a:solidFill>
                  <a:srgbClr val="FFFFFF"/>
                </a:solidFill>
              </a:uFill>
              <a:latin typeface="Arial"/>
            </a:endParaRPr>
          </a:p>
          <a:p>
            <a:pPr marL="565920" indent="-456840" algn="just">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This can be written as:-</a:t>
            </a:r>
            <a:endParaRPr lang="en-US" sz="1800" b="0" strike="noStrike" spc="-1" dirty="0">
              <a:solidFill>
                <a:srgbClr val="000000"/>
              </a:solidFill>
              <a:uFill>
                <a:solidFill>
                  <a:srgbClr val="FFFFFF"/>
                </a:solidFill>
              </a:uFill>
              <a:latin typeface="Arial"/>
            </a:endParaRPr>
          </a:p>
          <a:p>
            <a:pPr algn="just">
              <a:lnSpc>
                <a:spcPct val="100000"/>
              </a:lnSpc>
            </a:pPr>
            <a:r>
              <a:rPr lang="en-US" sz="2600" b="0" strike="noStrike" spc="-1" dirty="0">
                <a:solidFill>
                  <a:srgbClr val="000000"/>
                </a:solidFill>
                <a:uFill>
                  <a:solidFill>
                    <a:srgbClr val="FFFFFF"/>
                  </a:solidFill>
                </a:uFill>
                <a:latin typeface="Times New Roman"/>
                <a:ea typeface="DejaVu Sans"/>
              </a:rPr>
              <a:t>Using    </a:t>
            </a:r>
            <a:r>
              <a:rPr lang="en-US" sz="2600" b="0" strike="noStrike" spc="-1" dirty="0">
                <a:solidFill>
                  <a:srgbClr val="FFFF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P’ = T . P</a:t>
            </a:r>
            <a:r>
              <a:rPr lang="en-US" sz="2600" b="0" strike="noStrike" spc="-1" dirty="0">
                <a:solidFill>
                  <a:srgbClr val="FFFF00"/>
                </a:solidFill>
                <a:uFill>
                  <a:solidFill>
                    <a:srgbClr val="FFFFFF"/>
                  </a:solidFill>
                </a:uFill>
                <a:latin typeface="Times New Roman"/>
                <a:ea typeface="DejaVu Sans"/>
              </a:rPr>
              <a:t>   </a:t>
            </a:r>
          </a:p>
          <a:p>
            <a:pPr algn="just">
              <a:lnSpc>
                <a:spcPct val="100000"/>
              </a:lnSpc>
            </a:pPr>
            <a:endParaRPr lang="en-US" sz="2600" spc="-1" dirty="0">
              <a:solidFill>
                <a:srgbClr val="FFFF00"/>
              </a:solidFill>
              <a:uFill>
                <a:solidFill>
                  <a:srgbClr val="FFFFFF"/>
                </a:solidFill>
              </a:uFill>
              <a:latin typeface="Times New Roman"/>
              <a:ea typeface="DejaVu Sans"/>
            </a:endParaRPr>
          </a:p>
          <a:p>
            <a:pPr algn="just">
              <a:lnSpc>
                <a:spcPct val="100000"/>
              </a:lnSpc>
            </a:pPr>
            <a:endParaRPr lang="en-US" sz="2600" b="0" strike="noStrike" spc="-1" dirty="0">
              <a:solidFill>
                <a:srgbClr val="FFFF00"/>
              </a:solidFill>
              <a:uFill>
                <a:solidFill>
                  <a:srgbClr val="FFFFFF"/>
                </a:solidFill>
              </a:uFill>
              <a:latin typeface="Times New Roman"/>
              <a:ea typeface="DejaVu Sans"/>
            </a:endParaRPr>
          </a:p>
          <a:p>
            <a:pPr algn="just">
              <a:lnSpc>
                <a:spcPct val="100000"/>
              </a:lnSpc>
            </a:pPr>
            <a:endParaRPr lang="en-US" sz="2600" spc="-1" dirty="0">
              <a:solidFill>
                <a:srgbClr val="FFFF00"/>
              </a:solidFill>
              <a:uFill>
                <a:solidFill>
                  <a:srgbClr val="FFFFFF"/>
                </a:solidFill>
              </a:uFill>
              <a:latin typeface="Times New Roman"/>
              <a:ea typeface="DejaVu Sans"/>
            </a:endParaRPr>
          </a:p>
          <a:p>
            <a:pPr algn="just">
              <a:lnSpc>
                <a:spcPct val="100000"/>
              </a:lnSpc>
            </a:pPr>
            <a:endParaRPr lang="en-US" sz="2600" b="0" strike="noStrike" spc="-1" dirty="0">
              <a:solidFill>
                <a:srgbClr val="FFFF00"/>
              </a:solidFill>
              <a:uFill>
                <a:solidFill>
                  <a:srgbClr val="FFFFFF"/>
                </a:solidFill>
              </a:uFill>
              <a:latin typeface="Times New Roman"/>
              <a:ea typeface="DejaVu Sans"/>
            </a:endParaRPr>
          </a:p>
          <a:p>
            <a:pPr algn="just">
              <a:lnSpc>
                <a:spcPct val="100000"/>
              </a:lnSpc>
            </a:pPr>
            <a:endParaRPr lang="en-US" sz="2600" spc="-1" dirty="0">
              <a:solidFill>
                <a:srgbClr val="FFFF00"/>
              </a:solidFill>
              <a:uFill>
                <a:solidFill>
                  <a:srgbClr val="FFFFFF"/>
                </a:solidFill>
              </a:uFill>
              <a:latin typeface="Times New Roman"/>
              <a:ea typeface="DejaVu Sans"/>
            </a:endParaRPr>
          </a:p>
          <a:p>
            <a:pPr algn="just">
              <a:lnSpc>
                <a:spcPct val="100000"/>
              </a:lnSpc>
            </a:pPr>
            <a:endParaRPr lang="en-US" sz="2600" b="0" strike="noStrike" spc="-1" dirty="0">
              <a:solidFill>
                <a:srgbClr val="FFFF00"/>
              </a:solidFill>
              <a:uFill>
                <a:solidFill>
                  <a:srgbClr val="FFFFFF"/>
                </a:solidFill>
              </a:uFill>
              <a:latin typeface="Times New Roman"/>
              <a:ea typeface="DejaVu Sans"/>
            </a:endParaRPr>
          </a:p>
          <a:p>
            <a:pPr algn="just">
              <a:lnSpc>
                <a:spcPct val="100000"/>
              </a:lnSpc>
            </a:pPr>
            <a:r>
              <a:rPr lang="en-US" sz="2600" spc="-1" dirty="0">
                <a:solidFill>
                  <a:srgbClr val="FFFF00"/>
                </a:solidFill>
                <a:uFill>
                  <a:solidFill>
                    <a:srgbClr val="FFFFFF"/>
                  </a:solidFill>
                </a:uFill>
                <a:latin typeface="Times New Roman"/>
                <a:ea typeface="DejaVu Sans"/>
              </a:rPr>
              <a:t>*</a:t>
            </a:r>
            <a:r>
              <a:rPr lang="en-US" sz="2600" spc="-1" dirty="0" err="1">
                <a:solidFill>
                  <a:srgbClr val="FF0000"/>
                </a:solidFill>
                <a:uFill>
                  <a:solidFill>
                    <a:srgbClr val="FFFFFF"/>
                  </a:solidFill>
                </a:uFill>
                <a:latin typeface="Times New Roman"/>
                <a:ea typeface="DejaVu Sans"/>
              </a:rPr>
              <a:t>tx,ty,tz</a:t>
            </a:r>
            <a:r>
              <a:rPr lang="en-US" sz="2600" spc="-1" dirty="0">
                <a:solidFill>
                  <a:srgbClr val="FF0000"/>
                </a:solidFill>
                <a:uFill>
                  <a:solidFill>
                    <a:srgbClr val="FFFFFF"/>
                  </a:solidFill>
                </a:uFill>
                <a:latin typeface="Times New Roman"/>
                <a:ea typeface="DejaVu Sans"/>
              </a:rPr>
              <a:t> are also called translation vectors</a:t>
            </a:r>
            <a:r>
              <a:rPr lang="en-US" sz="2600" b="0" strike="noStrike" spc="-1" dirty="0">
                <a:solidFill>
                  <a:srgbClr val="FF0000"/>
                </a:solidFill>
                <a:uFill>
                  <a:solidFill>
                    <a:srgbClr val="FFFFFF"/>
                  </a:solidFill>
                </a:uFill>
                <a:latin typeface="Times New Roman"/>
                <a:ea typeface="DejaVu Sans"/>
              </a:rPr>
              <a:t>    </a:t>
            </a:r>
            <a:endParaRPr lang="en-US" sz="1800" b="0" strike="noStrike" spc="-1" dirty="0">
              <a:solidFill>
                <a:srgbClr val="FF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a:p>
            <a:pPr algn="just">
              <a:lnSpc>
                <a:spcPct val="100000"/>
              </a:lnSpc>
            </a:pPr>
            <a:endParaRPr lang="en-US" sz="1800" b="0" strike="noStrike" spc="-1" dirty="0">
              <a:solidFill>
                <a:srgbClr val="000000"/>
              </a:solidFill>
              <a:uFill>
                <a:solidFill>
                  <a:srgbClr val="FFFFFF"/>
                </a:solidFill>
              </a:uFill>
              <a:latin typeface="Arial"/>
            </a:endParaRPr>
          </a:p>
        </p:txBody>
      </p:sp>
      <p:pic>
        <p:nvPicPr>
          <p:cNvPr id="123" name="Picture 88"/>
          <p:cNvPicPr/>
          <p:nvPr/>
        </p:nvPicPr>
        <p:blipFill>
          <a:blip r:embed="rId2"/>
          <a:stretch/>
        </p:blipFill>
        <p:spPr>
          <a:xfrm>
            <a:off x="888840" y="4343760"/>
            <a:ext cx="2945160" cy="1675440"/>
          </a:xfrm>
          <a:prstGeom prst="rect">
            <a:avLst/>
          </a:prstGeom>
          <a:ln>
            <a:noFill/>
          </a:ln>
        </p:spPr>
      </p:pic>
      <p:pic>
        <p:nvPicPr>
          <p:cNvPr id="124" name="Picture 10"/>
          <p:cNvPicPr/>
          <p:nvPr/>
        </p:nvPicPr>
        <p:blipFill>
          <a:blip r:embed="rId3"/>
          <a:stretch/>
        </p:blipFill>
        <p:spPr>
          <a:xfrm>
            <a:off x="5441760" y="3931920"/>
            <a:ext cx="3243960" cy="2302560"/>
          </a:xfrm>
          <a:prstGeom prst="rect">
            <a:avLst/>
          </a:prstGeom>
          <a:ln w="57240">
            <a:solidFill>
              <a:srgbClr val="FFFFFF"/>
            </a:solidFill>
            <a:miter/>
          </a:ln>
        </p:spPr>
      </p:pic>
      <p:sp>
        <p:nvSpPr>
          <p:cNvPr id="125" name="CustomShape 3"/>
          <p:cNvSpPr/>
          <p:nvPr/>
        </p:nvSpPr>
        <p:spPr>
          <a:xfrm>
            <a:off x="8014680" y="4498920"/>
            <a:ext cx="18468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
        <p:nvSpPr>
          <p:cNvPr id="126" name="CustomShape 4"/>
          <p:cNvSpPr/>
          <p:nvPr/>
        </p:nvSpPr>
        <p:spPr>
          <a:xfrm>
            <a:off x="6421680" y="5192640"/>
            <a:ext cx="182160" cy="187560"/>
          </a:xfrm>
          <a:prstGeom prst="ellipse">
            <a:avLst/>
          </a:prstGeom>
          <a:solidFill>
            <a:srgbClr val="FF6600"/>
          </a:solidFill>
          <a:ln w="9360">
            <a:solidFill>
              <a:srgbClr val="FFFFFF"/>
            </a:solidFill>
            <a:round/>
          </a:ln>
        </p:spPr>
        <p:style>
          <a:lnRef idx="0">
            <a:scrgbClr r="0" g="0" b="0"/>
          </a:lnRef>
          <a:fillRef idx="0">
            <a:scrgbClr r="0" g="0" b="0"/>
          </a:fillRef>
          <a:effectRef idx="0">
            <a:scrgbClr r="0" g="0" b="0"/>
          </a:effectRef>
          <a:fontRef idx="minor"/>
        </p:style>
      </p:sp>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7"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translation</a:t>
            </a:r>
            <a:endParaRPr lang="en-US" sz="1800" b="0" strike="noStrike" spc="-1">
              <a:solidFill>
                <a:srgbClr val="000000"/>
              </a:solidFill>
              <a:uFill>
                <a:solidFill>
                  <a:srgbClr val="FFFFFF"/>
                </a:solidFill>
              </a:uFill>
              <a:latin typeface="Arial"/>
            </a:endParaRPr>
          </a:p>
        </p:txBody>
      </p:sp>
      <p:sp>
        <p:nvSpPr>
          <p:cNvPr id="128" name="CustomShape 2"/>
          <p:cNvSpPr/>
          <p:nvPr/>
        </p:nvSpPr>
        <p:spPr>
          <a:xfrm>
            <a:off x="504000" y="1559160"/>
            <a:ext cx="9070560" cy="529776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565920" indent="-456840">
              <a:lnSpc>
                <a:spcPct val="100000"/>
              </a:lnSpc>
              <a:buClr>
                <a:srgbClr val="000000"/>
              </a:buClr>
              <a:buSzPct val="45000"/>
              <a:buFont typeface="Wingdings" charset="2"/>
              <a:buChar char=""/>
            </a:pPr>
            <a:r>
              <a:rPr lang="en-US" sz="2600" b="0" strike="noStrike" spc="-1" dirty="0">
                <a:solidFill>
                  <a:srgbClr val="000000"/>
                </a:solidFill>
                <a:uFill>
                  <a:solidFill>
                    <a:srgbClr val="FFFFFF"/>
                  </a:solidFill>
                </a:uFill>
                <a:latin typeface="Times New Roman"/>
                <a:ea typeface="DejaVu Sans"/>
              </a:rPr>
              <a:t>The matrix representation is equivalent to the three equation.</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a:t>
            </a:r>
            <a:r>
              <a:rPr lang="en-US" sz="2600" b="0" i="1" strike="noStrike" spc="-1" dirty="0">
                <a:solidFill>
                  <a:srgbClr val="000000"/>
                </a:solidFill>
                <a:uFill>
                  <a:solidFill>
                    <a:srgbClr val="FFFFFF"/>
                  </a:solidFill>
                </a:uFill>
                <a:latin typeface="Times New Roman"/>
                <a:ea typeface="DejaVu Sans"/>
              </a:rPr>
              <a:t> </a:t>
            </a:r>
            <a:r>
              <a:rPr lang="en-US" sz="2600" b="1" i="1" strike="noStrike" spc="-1" dirty="0">
                <a:solidFill>
                  <a:srgbClr val="000000"/>
                </a:solidFill>
                <a:uFill>
                  <a:solidFill>
                    <a:srgbClr val="FFFFFF"/>
                  </a:solidFill>
                </a:uFill>
                <a:latin typeface="Times New Roman"/>
                <a:ea typeface="DejaVu Sans"/>
              </a:rPr>
              <a:t>x’=x+ </a:t>
            </a:r>
            <a:r>
              <a:rPr lang="en-US" sz="2600" b="1" i="1" strike="noStrike" spc="-1" dirty="0" err="1">
                <a:solidFill>
                  <a:srgbClr val="000000"/>
                </a:solidFill>
                <a:uFill>
                  <a:solidFill>
                    <a:srgbClr val="FFFFFF"/>
                  </a:solidFill>
                </a:uFill>
                <a:latin typeface="Times New Roman"/>
                <a:ea typeface="DejaVu Sans"/>
              </a:rPr>
              <a:t>t</a:t>
            </a:r>
            <a:r>
              <a:rPr lang="en-US" sz="2600" b="1" i="1" strike="noStrike" spc="-1" baseline="-25000" dirty="0" err="1">
                <a:solidFill>
                  <a:srgbClr val="000000"/>
                </a:solidFill>
                <a:uFill>
                  <a:solidFill>
                    <a:srgbClr val="FFFFFF"/>
                  </a:solidFill>
                </a:uFill>
                <a:latin typeface="Times New Roman"/>
                <a:ea typeface="DejaVu Sans"/>
              </a:rPr>
              <a:t>x</a:t>
            </a:r>
            <a:r>
              <a:rPr lang="en-US" sz="2600" b="1" i="1" strike="noStrike" spc="-1" baseline="-25000" dirty="0">
                <a:solidFill>
                  <a:srgbClr val="000000"/>
                </a:solidFill>
                <a:uFill>
                  <a:solidFill>
                    <a:srgbClr val="FFFFFF"/>
                  </a:solidFill>
                </a:uFill>
                <a:latin typeface="Times New Roman"/>
                <a:ea typeface="DejaVu Sans"/>
              </a:rPr>
              <a:t> </a:t>
            </a:r>
            <a:r>
              <a:rPr lang="en-US" sz="2600" b="1" strike="noStrike" spc="-1" dirty="0">
                <a:solidFill>
                  <a:srgbClr val="000000"/>
                </a:solidFill>
                <a:uFill>
                  <a:solidFill>
                    <a:srgbClr val="FFFFFF"/>
                  </a:solidFill>
                </a:uFill>
                <a:latin typeface="Times New Roman"/>
                <a:ea typeface="DejaVu Sans"/>
              </a:rPr>
              <a:t>,  </a:t>
            </a:r>
            <a:r>
              <a:rPr lang="en-US" sz="2600" b="1" i="1" strike="noStrike" spc="-1" dirty="0">
                <a:solidFill>
                  <a:srgbClr val="000000"/>
                </a:solidFill>
                <a:uFill>
                  <a:solidFill>
                    <a:srgbClr val="FFFFFF"/>
                  </a:solidFill>
                </a:uFill>
                <a:latin typeface="Times New Roman"/>
                <a:ea typeface="DejaVu Sans"/>
              </a:rPr>
              <a:t>y’=y+ t</a:t>
            </a:r>
            <a:r>
              <a:rPr lang="en-US" sz="2600" b="1" i="1" strike="noStrike" spc="-1" baseline="-25000" dirty="0">
                <a:solidFill>
                  <a:srgbClr val="000000"/>
                </a:solidFill>
                <a:uFill>
                  <a:solidFill>
                    <a:srgbClr val="FFFFFF"/>
                  </a:solidFill>
                </a:uFill>
                <a:latin typeface="Times New Roman"/>
                <a:ea typeface="DejaVu Sans"/>
              </a:rPr>
              <a:t>y</a:t>
            </a:r>
            <a:r>
              <a:rPr lang="en-US" sz="2600" b="1" strike="noStrike" spc="-1" dirty="0">
                <a:solidFill>
                  <a:srgbClr val="000000"/>
                </a:solidFill>
                <a:uFill>
                  <a:solidFill>
                    <a:srgbClr val="FFFFFF"/>
                  </a:solidFill>
                </a:uFill>
                <a:latin typeface="Times New Roman"/>
                <a:ea typeface="DejaVu Sans"/>
              </a:rPr>
              <a:t> ,  </a:t>
            </a:r>
            <a:r>
              <a:rPr lang="en-US" sz="2600" b="1" i="1" strike="noStrike" spc="-1" dirty="0">
                <a:solidFill>
                  <a:srgbClr val="000000"/>
                </a:solidFill>
                <a:uFill>
                  <a:solidFill>
                    <a:srgbClr val="FFFFFF"/>
                  </a:solidFill>
                </a:uFill>
                <a:latin typeface="Times New Roman"/>
                <a:ea typeface="DejaVu Sans"/>
              </a:rPr>
              <a:t>z’=z+ </a:t>
            </a:r>
            <a:r>
              <a:rPr lang="en-US" sz="2600" b="1" i="1" strike="noStrike" spc="-1" dirty="0" err="1">
                <a:solidFill>
                  <a:srgbClr val="000000"/>
                </a:solidFill>
                <a:uFill>
                  <a:solidFill>
                    <a:srgbClr val="FFFFFF"/>
                  </a:solidFill>
                </a:uFill>
                <a:latin typeface="Times New Roman"/>
                <a:ea typeface="DejaVu Sans"/>
              </a:rPr>
              <a:t>t</a:t>
            </a:r>
            <a:r>
              <a:rPr lang="en-US" sz="2600" b="1" i="1" strike="noStrike" spc="-1" baseline="-25000" dirty="0" err="1">
                <a:solidFill>
                  <a:srgbClr val="000000"/>
                </a:solidFill>
                <a:uFill>
                  <a:solidFill>
                    <a:srgbClr val="FFFFFF"/>
                  </a:solidFill>
                </a:uFill>
                <a:latin typeface="Times New Roman"/>
                <a:ea typeface="DejaVu Sans"/>
              </a:rPr>
              <a:t>z</a:t>
            </a:r>
            <a:r>
              <a:rPr lang="en-US" sz="2600" b="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Where parameter </a:t>
            </a:r>
            <a:r>
              <a:rPr lang="en-US" sz="2600" b="0" i="1" strike="noStrike" spc="-1" dirty="0">
                <a:solidFill>
                  <a:srgbClr val="000000"/>
                </a:solidFill>
                <a:uFill>
                  <a:solidFill>
                    <a:srgbClr val="FFFFFF"/>
                  </a:solidFill>
                </a:uFill>
                <a:latin typeface="Times New Roman"/>
                <a:ea typeface="DejaVu Sans"/>
              </a:rPr>
              <a:t> </a:t>
            </a:r>
            <a:r>
              <a:rPr lang="en-US" sz="2600" b="0" i="1" strike="noStrike" spc="-1" dirty="0" err="1">
                <a:solidFill>
                  <a:srgbClr val="000000"/>
                </a:solidFill>
                <a:uFill>
                  <a:solidFill>
                    <a:srgbClr val="FFFFFF"/>
                  </a:solidFill>
                </a:uFill>
                <a:latin typeface="Times New Roman"/>
                <a:ea typeface="DejaVu Sans"/>
              </a:rPr>
              <a:t>t</a:t>
            </a:r>
            <a:r>
              <a:rPr lang="en-US" sz="2600" b="0" i="1" strike="noStrike" spc="-1" baseline="-25000" dirty="0" err="1">
                <a:solidFill>
                  <a:srgbClr val="000000"/>
                </a:solidFill>
                <a:uFill>
                  <a:solidFill>
                    <a:srgbClr val="FFFFFF"/>
                  </a:solidFill>
                </a:uFill>
                <a:latin typeface="Times New Roman"/>
                <a:ea typeface="DejaVu Sans"/>
              </a:rPr>
              <a:t>x</a:t>
            </a:r>
            <a:r>
              <a:rPr lang="en-US" sz="2600" b="0" i="1" strike="noStrike" spc="-1" baseline="-25000" dirty="0">
                <a:solidFill>
                  <a:srgbClr val="000000"/>
                </a:solidFill>
                <a:uFill>
                  <a:solidFill>
                    <a:srgbClr val="FFFFFF"/>
                  </a:solidFill>
                </a:uFill>
                <a:latin typeface="Times New Roman"/>
                <a:ea typeface="DejaVu Sans"/>
              </a:rPr>
              <a:t> , </a:t>
            </a:r>
            <a:r>
              <a:rPr lang="en-US" sz="2600" b="0" i="1" strike="noStrike" spc="-1" dirty="0">
                <a:solidFill>
                  <a:srgbClr val="000000"/>
                </a:solidFill>
                <a:uFill>
                  <a:solidFill>
                    <a:srgbClr val="FFFFFF"/>
                  </a:solidFill>
                </a:uFill>
                <a:latin typeface="Times New Roman"/>
                <a:ea typeface="DejaVu Sans"/>
              </a:rPr>
              <a:t>t</a:t>
            </a:r>
            <a:r>
              <a:rPr lang="en-US" sz="2600" b="0" i="1" strike="noStrike" spc="-1" baseline="-25000" dirty="0">
                <a:solidFill>
                  <a:srgbClr val="000000"/>
                </a:solidFill>
                <a:uFill>
                  <a:solidFill>
                    <a:srgbClr val="FFFFFF"/>
                  </a:solidFill>
                </a:uFill>
                <a:latin typeface="Times New Roman"/>
                <a:ea typeface="DejaVu Sans"/>
              </a:rPr>
              <a:t>y , </a:t>
            </a:r>
            <a:r>
              <a:rPr lang="en-US" sz="2600" b="0" i="1" strike="noStrike" spc="-1" dirty="0" err="1">
                <a:solidFill>
                  <a:srgbClr val="000000"/>
                </a:solidFill>
                <a:uFill>
                  <a:solidFill>
                    <a:srgbClr val="FFFFFF"/>
                  </a:solidFill>
                </a:uFill>
                <a:latin typeface="Times New Roman"/>
                <a:ea typeface="DejaVu Sans"/>
              </a:rPr>
              <a:t>t</a:t>
            </a:r>
            <a:r>
              <a:rPr lang="en-US" sz="2600" b="0" i="1" strike="noStrike" spc="-1" baseline="-25000" dirty="0" err="1">
                <a:solidFill>
                  <a:srgbClr val="000000"/>
                </a:solidFill>
                <a:uFill>
                  <a:solidFill>
                    <a:srgbClr val="FFFFFF"/>
                  </a:solidFill>
                </a:uFill>
                <a:latin typeface="Times New Roman"/>
                <a:ea typeface="DejaVu Sans"/>
              </a:rPr>
              <a:t>z</a:t>
            </a:r>
            <a:r>
              <a:rPr lang="en-US" sz="2600" b="0" i="1" strike="noStrike" spc="-1" baseline="-25000" dirty="0">
                <a:solidFill>
                  <a:srgbClr val="000000"/>
                </a:solidFill>
                <a:uFill>
                  <a:solidFill>
                    <a:srgbClr val="FFFFFF"/>
                  </a:solidFill>
                </a:uFill>
                <a:latin typeface="Times New Roman"/>
                <a:ea typeface="DejaVu Sans"/>
              </a:rPr>
              <a:t> </a:t>
            </a:r>
            <a:r>
              <a:rPr lang="en-US" sz="2600" b="0" i="1" strike="noStrike" spc="-1" dirty="0">
                <a:solidFill>
                  <a:srgbClr val="000000"/>
                </a:solidFill>
                <a:uFill>
                  <a:solidFill>
                    <a:srgbClr val="FFFFFF"/>
                  </a:solidFill>
                </a:uFill>
                <a:latin typeface="Times New Roman"/>
                <a:ea typeface="DejaVu Sans"/>
              </a:rPr>
              <a:t> </a:t>
            </a:r>
            <a:r>
              <a:rPr lang="en-US" sz="2600" b="0" strike="noStrike" spc="-1" dirty="0">
                <a:solidFill>
                  <a:srgbClr val="000000"/>
                </a:solidFill>
                <a:uFill>
                  <a:solidFill>
                    <a:srgbClr val="FFFFFF"/>
                  </a:solidFill>
                </a:uFill>
                <a:latin typeface="Times New Roman"/>
                <a:ea typeface="DejaVu Sans"/>
              </a:rPr>
              <a:t>are specifying translation  distance for the coordinate direction</a:t>
            </a:r>
            <a:r>
              <a:rPr lang="en-US" sz="2600" b="0" i="1" strike="noStrike" spc="-1" dirty="0">
                <a:solidFill>
                  <a:srgbClr val="000000"/>
                </a:solidFill>
                <a:uFill>
                  <a:solidFill>
                    <a:srgbClr val="FFFFFF"/>
                  </a:solidFill>
                </a:uFill>
                <a:latin typeface="Times New Roman"/>
                <a:ea typeface="DejaVu Sans"/>
              </a:rPr>
              <a:t> x , y , z </a:t>
            </a:r>
            <a:r>
              <a:rPr lang="en-US" sz="2600" b="0" strike="noStrike" spc="-1" dirty="0">
                <a:solidFill>
                  <a:srgbClr val="000000"/>
                </a:solidFill>
                <a:uFill>
                  <a:solidFill>
                    <a:srgbClr val="FFFFFF"/>
                  </a:solidFill>
                </a:uFill>
                <a:latin typeface="Times New Roman"/>
                <a:ea typeface="DejaVu Sans"/>
              </a:rPr>
              <a:t>are assigned any real value.</a:t>
            </a:r>
            <a:r>
              <a:rPr lang="en-US" sz="2600" b="0" i="1" strike="noStrike" spc="-1" dirty="0">
                <a:solidFill>
                  <a:srgbClr val="000000"/>
                </a:solidFill>
                <a:uFill>
                  <a:solidFill>
                    <a:srgbClr val="FFFFFF"/>
                  </a:solidFill>
                </a:uFill>
                <a:latin typeface="Times New Roman"/>
                <a:ea typeface="DejaVu Sans"/>
              </a:rPr>
              <a:t> </a:t>
            </a:r>
          </a:p>
          <a:p>
            <a:pPr>
              <a:lnSpc>
                <a:spcPct val="100000"/>
              </a:lnSpc>
            </a:pPr>
            <a:endParaRPr lang="en-US" sz="2600" i="1" spc="-1" dirty="0">
              <a:solidFill>
                <a:srgbClr val="000000"/>
              </a:solidFill>
              <a:uFill>
                <a:solidFill>
                  <a:srgbClr val="FFFFFF"/>
                </a:solidFill>
              </a:uFill>
              <a:latin typeface="Times New Roman"/>
              <a:ea typeface="DejaVu Sans"/>
            </a:endParaRPr>
          </a:p>
          <a:p>
            <a:pPr>
              <a:lnSpc>
                <a:spcPct val="100000"/>
              </a:lnSpc>
            </a:pPr>
            <a:endParaRPr lang="en-US" sz="2600" b="0" i="1" strike="noStrike" spc="-1" dirty="0">
              <a:solidFill>
                <a:srgbClr val="000000"/>
              </a:solidFill>
              <a:uFill>
                <a:solidFill>
                  <a:srgbClr val="FFFFFF"/>
                </a:solidFill>
              </a:uFill>
              <a:latin typeface="Times New Roman"/>
              <a:ea typeface="DejaVu Sans"/>
            </a:endParaRPr>
          </a:p>
          <a:p>
            <a:pPr>
              <a:lnSpc>
                <a:spcPct val="100000"/>
              </a:lnSpc>
            </a:pPr>
            <a:endParaRPr lang="en-US" sz="2600" i="1" spc="-1" dirty="0">
              <a:solidFill>
                <a:srgbClr val="000000"/>
              </a:solidFill>
              <a:uFill>
                <a:solidFill>
                  <a:srgbClr val="FFFFFF"/>
                </a:solidFill>
              </a:uFill>
              <a:latin typeface="Times New Roman"/>
              <a:ea typeface="DejaVu Sans"/>
            </a:endParaRPr>
          </a:p>
          <a:p>
            <a:pPr>
              <a:lnSpc>
                <a:spcPct val="100000"/>
              </a:lnSpc>
            </a:pPr>
            <a:endParaRPr lang="en-US" sz="2600" b="0" i="1" strike="noStrike" spc="-1" dirty="0">
              <a:solidFill>
                <a:srgbClr val="000000"/>
              </a:solidFill>
              <a:uFill>
                <a:solidFill>
                  <a:srgbClr val="FFFFFF"/>
                </a:solidFill>
              </a:uFill>
              <a:latin typeface="Times New Roman"/>
              <a:ea typeface="DejaVu Sans"/>
            </a:endParaRPr>
          </a:p>
          <a:p>
            <a:pPr>
              <a:lnSpc>
                <a:spcPct val="100000"/>
              </a:lnSpc>
            </a:pPr>
            <a:endParaRPr lang="en-US" sz="2600" i="1" spc="-1" dirty="0">
              <a:solidFill>
                <a:srgbClr val="000000"/>
              </a:solidFill>
              <a:uFill>
                <a:solidFill>
                  <a:srgbClr val="FFFFFF"/>
                </a:solidFill>
              </a:uFill>
              <a:latin typeface="Times New Roman"/>
              <a:ea typeface="DejaVu Sans"/>
            </a:endParaRPr>
          </a:p>
          <a:p>
            <a:pPr>
              <a:lnSpc>
                <a:spcPct val="100000"/>
              </a:lnSpc>
            </a:pPr>
            <a:endParaRPr lang="en-US" sz="2600" i="1" spc="-1" dirty="0">
              <a:solidFill>
                <a:srgbClr val="000000"/>
              </a:solidFill>
              <a:uFill>
                <a:solidFill>
                  <a:srgbClr val="FFFFFF"/>
                </a:solidFill>
              </a:uFill>
              <a:latin typeface="Times New Roman"/>
              <a:ea typeface="DejaVu Sans"/>
            </a:endParaRPr>
          </a:p>
          <a:p>
            <a:pPr>
              <a:lnSpc>
                <a:spcPct val="100000"/>
              </a:lnSpc>
            </a:pPr>
            <a:r>
              <a:rPr lang="en-US" sz="2600" b="0" i="1"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a:p>
            <a:pPr>
              <a:lnSpc>
                <a:spcPct val="100000"/>
              </a:lnSpc>
            </a:pPr>
            <a:r>
              <a:rPr lang="en-US" sz="2600" b="0" strike="noStrike" spc="-1" dirty="0">
                <a:solidFill>
                  <a:srgbClr val="000000"/>
                </a:solidFill>
                <a:uFill>
                  <a:solidFill>
                    <a:srgbClr val="FFFFFF"/>
                  </a:solidFill>
                </a:uFill>
                <a:latin typeface="Times New Roman"/>
                <a:ea typeface="DejaVu Sans"/>
              </a:rPr>
              <a:t> </a:t>
            </a:r>
            <a:endParaRPr lang="en-US" sz="1800" b="0" strike="noStrike" spc="-1" dirty="0">
              <a:solidFill>
                <a:srgbClr val="000000"/>
              </a:solidFill>
              <a:uFill>
                <a:solidFill>
                  <a:srgbClr val="FFFFFF"/>
                </a:solidFill>
              </a:uFill>
              <a:latin typeface="Arial"/>
            </a:endParaRPr>
          </a:p>
        </p:txBody>
      </p:sp>
      <p:pic>
        <p:nvPicPr>
          <p:cNvPr id="129" name="Picture 18"/>
          <p:cNvPicPr/>
          <p:nvPr/>
        </p:nvPicPr>
        <p:blipFill>
          <a:blip r:embed="rId2"/>
          <a:stretch/>
        </p:blipFill>
        <p:spPr>
          <a:xfrm>
            <a:off x="2982912" y="3120552"/>
            <a:ext cx="5029200" cy="2879963"/>
          </a:xfrm>
          <a:prstGeom prst="rect">
            <a:avLst/>
          </a:prstGeom>
          <a:ln w="5724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 name="CustomShape 1"/>
          <p:cNvSpPr/>
          <p:nvPr/>
        </p:nvSpPr>
        <p:spPr>
          <a:xfrm>
            <a:off x="504000" y="301320"/>
            <a:ext cx="9070560" cy="1261080"/>
          </a:xfrm>
          <a:prstGeom prst="rect">
            <a:avLst/>
          </a:prstGeom>
          <a:noFill/>
          <a:ln>
            <a:noFill/>
          </a:ln>
        </p:spPr>
        <p:style>
          <a:lnRef idx="0">
            <a:scrgbClr r="0" g="0" b="0"/>
          </a:lnRef>
          <a:fillRef idx="0">
            <a:scrgbClr r="0" g="0" b="0"/>
          </a:fillRef>
          <a:effectRef idx="0">
            <a:scrgbClr r="0" g="0" b="0"/>
          </a:effectRef>
          <a:fontRef idx="minor"/>
        </p:style>
        <p:txBody>
          <a:bodyPr lIns="0" tIns="0" rIns="0" bIns="0" anchor="ctr"/>
          <a:lstStyle/>
          <a:p>
            <a:pPr algn="ctr">
              <a:lnSpc>
                <a:spcPct val="100000"/>
              </a:lnSpc>
            </a:pPr>
            <a:r>
              <a:rPr lang="en-US" sz="5400" b="1" strike="noStrike" cap="all" spc="-1">
                <a:solidFill>
                  <a:srgbClr val="00CC33"/>
                </a:solidFill>
                <a:uFill>
                  <a:solidFill>
                    <a:srgbClr val="FFFFFF"/>
                  </a:solidFill>
                </a:uFill>
                <a:latin typeface="Times New Roman"/>
                <a:ea typeface="DejaVu Sans"/>
              </a:rPr>
              <a:t>3D rotation</a:t>
            </a:r>
            <a:endParaRPr lang="en-US" sz="1800" b="0" strike="noStrike" spc="-1">
              <a:solidFill>
                <a:srgbClr val="000000"/>
              </a:solidFill>
              <a:uFill>
                <a:solidFill>
                  <a:srgbClr val="FFFFFF"/>
                </a:solidFill>
              </a:uFill>
              <a:latin typeface="Arial"/>
            </a:endParaRPr>
          </a:p>
        </p:txBody>
      </p:sp>
      <p:sp>
        <p:nvSpPr>
          <p:cNvPr id="131" name="CustomShape 2"/>
          <p:cNvSpPr/>
          <p:nvPr/>
        </p:nvSpPr>
        <p:spPr>
          <a:xfrm>
            <a:off x="504000" y="1769040"/>
            <a:ext cx="9070560" cy="5087880"/>
          </a:xfrm>
          <a:prstGeom prst="rect">
            <a:avLst/>
          </a:prstGeom>
          <a:noFill/>
          <a:ln>
            <a:noFill/>
          </a:ln>
        </p:spPr>
        <p:style>
          <a:lnRef idx="0">
            <a:scrgbClr r="0" g="0" b="0"/>
          </a:lnRef>
          <a:fillRef idx="0">
            <a:scrgbClr r="0" g="0" b="0"/>
          </a:fillRef>
          <a:effectRef idx="0">
            <a:scrgbClr r="0" g="0" b="0"/>
          </a:effectRef>
          <a:fontRef idx="minor"/>
        </p:style>
        <p:txBody>
          <a:bodyPr lIns="0" tIns="0" rIns="0" bIns="0"/>
          <a:lstStyle/>
          <a:p>
            <a:pPr marL="609480" indent="-608040" algn="just">
              <a:lnSpc>
                <a:spcPct val="90000"/>
              </a:lnSpc>
            </a:pPr>
            <a:r>
              <a:rPr lang="en-US" sz="2600" b="0" strike="noStrike" spc="-1" dirty="0">
                <a:solidFill>
                  <a:srgbClr val="000000"/>
                </a:solidFill>
                <a:uFill>
                  <a:solidFill>
                    <a:srgbClr val="FFFFFF"/>
                  </a:solidFill>
                </a:uFill>
                <a:latin typeface="Times New Roman"/>
                <a:ea typeface="DejaVu Sans"/>
              </a:rPr>
              <a:t>Where an object is to be rotated about an axis that is parallel to one of the coordinate axis, we can obtain the desired rotation with the following transformation sequence.</a:t>
            </a:r>
          </a:p>
          <a:p>
            <a:pPr marL="609480" indent="-608040" algn="just">
              <a:lnSpc>
                <a:spcPct val="90000"/>
              </a:lnSpc>
            </a:pPr>
            <a:endParaRPr lang="en-US" sz="2600" b="0" strike="noStrike" spc="-1" dirty="0">
              <a:solidFill>
                <a:srgbClr val="000000"/>
              </a:solidFill>
              <a:uFill>
                <a:solidFill>
                  <a:srgbClr val="FFFFFF"/>
                </a:solidFill>
              </a:uFill>
              <a:latin typeface="Times New Roman"/>
              <a:ea typeface="DejaVu Sans"/>
            </a:endParaRPr>
          </a:p>
          <a:p>
            <a:pPr marL="609480" indent="-608040" algn="just">
              <a:lnSpc>
                <a:spcPct val="90000"/>
              </a:lnSpc>
            </a:pPr>
            <a:r>
              <a:rPr lang="en-US" sz="2400" b="0" i="0" dirty="0">
                <a:solidFill>
                  <a:srgbClr val="FF0000"/>
                </a:solidFill>
                <a:effectLst/>
                <a:latin typeface="verdana" panose="020B0604030504040204" pitchFamily="34" charset="0"/>
              </a:rPr>
              <a:t>For 2D we describe the angle of rotation, but for a 3D angle of rotation and axis of rotation are required. The axis can be either x or y or z.</a:t>
            </a:r>
            <a:endParaRPr lang="en-US" sz="2400" b="0" i="1" strike="noStrike" spc="-1" dirty="0">
              <a:solidFill>
                <a:srgbClr val="FF0000"/>
              </a:solidFill>
              <a:uFill>
                <a:solidFill>
                  <a:srgbClr val="FFFFFF"/>
                </a:solidFill>
              </a:uFill>
              <a:latin typeface="Times New Roman"/>
              <a:ea typeface="DejaVu Sans"/>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gn="just">
              <a:lnSpc>
                <a:spcPct val="90000"/>
              </a:lnSpc>
            </a:pPr>
            <a:r>
              <a:rPr lang="en-US" sz="2600" b="1" strike="noStrike" spc="-1" dirty="0">
                <a:solidFill>
                  <a:srgbClr val="000000"/>
                </a:solidFill>
                <a:uFill>
                  <a:solidFill>
                    <a:srgbClr val="FFFFFF"/>
                  </a:solidFill>
                </a:uFill>
                <a:latin typeface="Times New Roman"/>
                <a:ea typeface="DejaVu Sans"/>
              </a:rPr>
              <a:t>Coordinate axis rotation</a:t>
            </a:r>
            <a:endParaRPr lang="en-US" sz="1800" b="0" strike="noStrike" spc="-1" dirty="0">
              <a:solidFill>
                <a:srgbClr val="000000"/>
              </a:solidFill>
              <a:uFill>
                <a:solidFill>
                  <a:srgbClr val="FFFFFF"/>
                </a:solidFill>
              </a:uFill>
              <a:latin typeface="Arial"/>
            </a:endParaRPr>
          </a:p>
          <a:p>
            <a:pPr marL="609480" indent="-608040" algn="just">
              <a:lnSpc>
                <a:spcPct val="90000"/>
              </a:lnSpc>
            </a:pP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Z- axis Rotation </a:t>
            </a: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Y-axis Rotation</a:t>
            </a:r>
            <a:endParaRPr lang="en-US" sz="1800" b="0" strike="noStrike" spc="-1" dirty="0">
              <a:solidFill>
                <a:srgbClr val="000000"/>
              </a:solidFill>
              <a:uFill>
                <a:solidFill>
                  <a:srgbClr val="FFFFFF"/>
                </a:solidFill>
              </a:uFill>
              <a:latin typeface="Arial"/>
            </a:endParaRPr>
          </a:p>
          <a:p>
            <a:pPr marL="609480" indent="-608040">
              <a:lnSpc>
                <a:spcPct val="100000"/>
              </a:lnSpc>
            </a:pPr>
            <a:r>
              <a:rPr lang="en-US" sz="2600" b="0" strike="noStrike" spc="-1" dirty="0">
                <a:solidFill>
                  <a:srgbClr val="000000"/>
                </a:solidFill>
                <a:uFill>
                  <a:solidFill>
                    <a:srgbClr val="FFFFFF"/>
                  </a:solidFill>
                </a:uFill>
                <a:latin typeface="Times New Roman"/>
                <a:ea typeface="DejaVu Sans"/>
              </a:rPr>
              <a:t>X-axis Rotation</a:t>
            </a:r>
            <a:endParaRPr lang="en-US" sz="1800" b="0" strike="noStrike" spc="-1" dirty="0">
              <a:solidFill>
                <a:srgbClr val="000000"/>
              </a:solidFill>
              <a:uFill>
                <a:solidFill>
                  <a:srgbClr val="FFFFFF"/>
                </a:solidFill>
              </a:uFill>
              <a:latin typeface="Arial"/>
            </a:endParaRPr>
          </a:p>
        </p:txBody>
      </p:sp>
      <p:pic>
        <p:nvPicPr>
          <p:cNvPr id="132" name="Picture 10"/>
          <p:cNvPicPr/>
          <p:nvPr/>
        </p:nvPicPr>
        <p:blipFill>
          <a:blip r:embed="rId2"/>
          <a:srcRect t="22205" b="43360"/>
          <a:stretch/>
        </p:blipFill>
        <p:spPr>
          <a:xfrm>
            <a:off x="4583112" y="4320359"/>
            <a:ext cx="4800600" cy="2743201"/>
          </a:xfrm>
          <a:prstGeom prst="rect">
            <a:avLst/>
          </a:prstGeom>
          <a:ln w="101520">
            <a:solidFill>
              <a:srgbClr val="FFFFFF"/>
            </a:solidFill>
            <a:miter/>
          </a:ln>
        </p:spPr>
      </p:pic>
    </p:spTree>
  </p:cSld>
  <p:clrMapOvr>
    <a:masterClrMapping/>
  </p:clrMapOvr>
  <p:timing>
    <p:tnLst>
      <p:par>
        <p:cTn id="1" dur="indefinite" restart="never" nodeType="tmRoot">
          <p:childTnLst>
            <p:seq>
              <p:cTn id="2"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798</TotalTime>
  <Words>877</Words>
  <Application>Microsoft Office PowerPoint</Application>
  <PresentationFormat>Custom</PresentationFormat>
  <Paragraphs>155</Paragraphs>
  <Slides>23</Slides>
  <Notes>1</Notes>
  <HiddenSlides>0</HiddenSlides>
  <MMClips>0</MMClips>
  <ScaleCrop>false</ScaleCrop>
  <HeadingPairs>
    <vt:vector size="6" baseType="variant">
      <vt:variant>
        <vt:lpstr>Fonts Used</vt:lpstr>
      </vt:variant>
      <vt:variant>
        <vt:i4>7</vt:i4>
      </vt:variant>
      <vt:variant>
        <vt:lpstr>Theme</vt:lpstr>
      </vt:variant>
      <vt:variant>
        <vt:i4>3</vt:i4>
      </vt:variant>
      <vt:variant>
        <vt:lpstr>Slide Titles</vt:lpstr>
      </vt:variant>
      <vt:variant>
        <vt:i4>23</vt:i4>
      </vt:variant>
    </vt:vector>
  </HeadingPairs>
  <TitlesOfParts>
    <vt:vector size="33" baseType="lpstr">
      <vt:lpstr>Arial</vt:lpstr>
      <vt:lpstr>Calibri</vt:lpstr>
      <vt:lpstr>Symbol</vt:lpstr>
      <vt:lpstr>Times New Roman</vt:lpstr>
      <vt:lpstr>Trebuchet MS</vt:lpstr>
      <vt:lpstr>verdana</vt:lpstr>
      <vt:lpstr>Wingdings</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3d shearing</vt:lpstr>
      <vt:lpstr>3D Shearing</vt:lpstr>
      <vt:lpstr>3d shearing</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user</cp:lastModifiedBy>
  <cp:revision>37</cp:revision>
  <dcterms:created xsi:type="dcterms:W3CDTF">2016-07-28T08:33:49Z</dcterms:created>
  <dcterms:modified xsi:type="dcterms:W3CDTF">2020-07-19T08:57:45Z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15.0000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1</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24</vt:i4>
  </property>
</Properties>
</file>