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1"/>
  </p:notesMasterIdLst>
  <p:sldIdLst>
    <p:sldId id="256" r:id="rId5"/>
    <p:sldId id="281" r:id="rId6"/>
    <p:sldId id="268"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82" r:id="rId20"/>
    <p:sldId id="295" r:id="rId21"/>
    <p:sldId id="296" r:id="rId22"/>
    <p:sldId id="297" r:id="rId23"/>
    <p:sldId id="298" r:id="rId24"/>
    <p:sldId id="299" r:id="rId25"/>
    <p:sldId id="300"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18" r:id="rId44"/>
    <p:sldId id="319" r:id="rId45"/>
    <p:sldId id="320" r:id="rId46"/>
    <p:sldId id="321" r:id="rId47"/>
    <p:sldId id="322" r:id="rId48"/>
    <p:sldId id="279" r:id="rId49"/>
    <p:sldId id="265"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5400" autoAdjust="0"/>
  </p:normalViewPr>
  <p:slideViewPr>
    <p:cSldViewPr snapToGrid="0" snapToObjects="1">
      <p:cViewPr varScale="1">
        <p:scale>
          <a:sx n="109" d="100"/>
          <a:sy n="109" d="100"/>
        </p:scale>
        <p:origin x="1596" y="108"/>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3/24/2023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14</a:t>
            </a:fld>
            <a:endParaRPr lang="en-US"/>
          </a:p>
        </p:txBody>
      </p:sp>
    </p:spTree>
    <p:extLst>
      <p:ext uri="{BB962C8B-B14F-4D97-AF65-F5344CB8AC3E}">
        <p14:creationId xmlns:p14="http://schemas.microsoft.com/office/powerpoint/2010/main" val="122970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4168AD8-27E5-43CF-8F3E-9DB6C126A48B}" type="slidenum">
              <a:rPr lang="en-US" smtClean="0"/>
              <a:t>22</a:t>
            </a:fld>
            <a:endParaRPr lang="en-US"/>
          </a:p>
        </p:txBody>
      </p:sp>
    </p:spTree>
    <p:extLst>
      <p:ext uri="{BB962C8B-B14F-4D97-AF65-F5344CB8AC3E}">
        <p14:creationId xmlns:p14="http://schemas.microsoft.com/office/powerpoint/2010/main" val="1380027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4" y="1906544"/>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4"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901"/>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2"/>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4" y="452720"/>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4" y="428064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63072"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1" y="914402"/>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2"/>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2"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5"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4" y="461684"/>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4" y="4801577"/>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6"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5"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5"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4"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3" y="2857536"/>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7695124" y="473077"/>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4"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5"/>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284164" y="1577849"/>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4" y="444730"/>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60"/>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1"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4" y="1906544"/>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8230889" y="444730"/>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4" y="444730"/>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4" y="6263391"/>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6"/>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4" y="4801577"/>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4" y="6263391"/>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8230889" y="4801577"/>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9"/>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8"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284164" y="1577849"/>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284164" y="1577849"/>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4" y="455775"/>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284164" y="1577849"/>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3/24/2023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20"/>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5"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4" y="2133602"/>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4"/>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3/24/2023</a:t>
            </a:fld>
            <a:endParaRPr lang="en-US"/>
          </a:p>
        </p:txBody>
      </p:sp>
      <p:sp>
        <p:nvSpPr>
          <p:cNvPr id="5" name="Footer Placeholder 4"/>
          <p:cNvSpPr>
            <a:spLocks noGrp="1"/>
          </p:cNvSpPr>
          <p:nvPr>
            <p:ph type="ftr" sz="quarter" idx="3"/>
          </p:nvPr>
        </p:nvSpPr>
        <p:spPr>
          <a:xfrm>
            <a:off x="199698" y="6437034"/>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4"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hyperlink" Target="http://www.cplusplus.com/doc/tutorial/structures/" TargetMode="External"/><Relationship Id="rId2" Type="http://schemas.openxmlformats.org/officeDocument/2006/relationships/hyperlink" Target="http://www.cplusplus.com/doc/tutorial/pointers/"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 &amp; Structure</a:t>
            </a:r>
          </a:p>
        </p:txBody>
      </p:sp>
      <p:sp>
        <p:nvSpPr>
          <p:cNvPr id="3" name="Subtitle 2"/>
          <p:cNvSpPr>
            <a:spLocks noGrp="1"/>
          </p:cNvSpPr>
          <p:nvPr>
            <p:ph type="subTitle" idx="1"/>
          </p:nvPr>
        </p:nvSpPr>
        <p:spPr>
          <a:xfrm>
            <a:off x="476207"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06513543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2.2</a:t>
                      </a:r>
                    </a:p>
                  </a:txBody>
                  <a:tcPr/>
                </a:tc>
                <a:tc>
                  <a:txBody>
                    <a:bodyPr/>
                    <a:lstStyle/>
                    <a:p>
                      <a:r>
                        <a:rPr lang="en-US" dirty="0"/>
                        <a:t>Week No:</a:t>
                      </a:r>
                    </a:p>
                  </a:txBody>
                  <a:tcPr/>
                </a:tc>
                <a:tc>
                  <a:txBody>
                    <a:bodyPr/>
                    <a:lstStyle/>
                    <a:p>
                      <a:r>
                        <a:rPr lang="en-US"/>
                        <a:t>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80"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Line 17 gives the control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(a)=1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a:p>
            <a:pPr algn="just">
              <a:buClrTx/>
              <a:buFont typeface="Wingdings" panose="05000000000000000000" pitchFamily="2" charset="2"/>
              <a:buChar char="q"/>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a:t>
            </a:r>
          </a:p>
        </p:txBody>
      </p:sp>
      <p:graphicFrame>
        <p:nvGraphicFramePr>
          <p:cNvPr id="7" name="Table 6"/>
          <p:cNvGraphicFramePr>
            <a:graphicFrameLocks noGrp="1"/>
          </p:cNvGraphicFramePr>
          <p:nvPr>
            <p:extLst>
              <p:ext uri="{D42A27DB-BD31-4B8C-83A1-F6EECF244321}">
                <p14:modId xmlns:p14="http://schemas.microsoft.com/office/powerpoint/2010/main" val="2266436466"/>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2499431502"/>
              </p:ext>
            </p:extLst>
          </p:nvPr>
        </p:nvGraphicFramePr>
        <p:xfrm>
          <a:off x="4085632" y="4294094"/>
          <a:ext cx="4848064" cy="1508760"/>
        </p:xfrm>
        <a:graphic>
          <a:graphicData uri="http://schemas.openxmlformats.org/drawingml/2006/table">
            <a:tbl>
              <a:tblPr firstRow="1" firstCol="1" bandRow="1">
                <a:tableStyleId>{2D5ABB26-0587-4C30-8999-92F81FD0307C}</a:tableStyleId>
              </a:tblPr>
              <a:tblGrid>
                <a:gridCol w="1166480">
                  <a:extLst>
                    <a:ext uri="{9D8B030D-6E8A-4147-A177-3AD203B41FA5}">
                      <a16:colId xmlns:a16="http://schemas.microsoft.com/office/drawing/2014/main" val="20000"/>
                    </a:ext>
                  </a:extLst>
                </a:gridCol>
                <a:gridCol w="268415">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511578">
                  <a:extLst>
                    <a:ext uri="{9D8B030D-6E8A-4147-A177-3AD203B41FA5}">
                      <a16:colId xmlns:a16="http://schemas.microsoft.com/office/drawing/2014/main" val="20004"/>
                    </a:ext>
                  </a:extLst>
                </a:gridCol>
                <a:gridCol w="438495">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39201">
                  <a:extLst>
                    <a:ext uri="{9D8B030D-6E8A-4147-A177-3AD203B41FA5}">
                      <a16:colId xmlns:a16="http://schemas.microsoft.com/office/drawing/2014/main" val="20008"/>
                    </a:ext>
                  </a:extLst>
                </a:gridCol>
                <a:gridCol w="407175">
                  <a:extLst>
                    <a:ext uri="{9D8B030D-6E8A-4147-A177-3AD203B41FA5}">
                      <a16:colId xmlns:a16="http://schemas.microsoft.com/office/drawing/2014/main" val="20009"/>
                    </a:ext>
                  </a:extLst>
                </a:gridCol>
                <a:gridCol w="1166480">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&amp;a</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56708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573972"/>
            <a:ext cx="4468051" cy="5086804"/>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a:t>
            </a:r>
            <a:r>
              <a:rPr lang="en-US" sz="1600" dirty="0"/>
              <a:t> another new pointer variable </a:t>
            </a: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pchar</a:t>
            </a:r>
            <a:r>
              <a:rPr lang="en-US" sz="1600" dirty="0"/>
              <a:t> is created and is assigned the value </a:t>
            </a:r>
            <a:r>
              <a:rPr lang="en-US" sz="1600" dirty="0">
                <a:latin typeface="Courier New" panose="02070309020205020404" pitchFamily="49" charset="0"/>
                <a:cs typeface="Courier New" panose="02070309020205020404" pitchFamily="49" charset="0"/>
              </a:rPr>
              <a:t>*data</a:t>
            </a:r>
            <a:r>
              <a:rPr lang="en-US" sz="1600" dirty="0"/>
              <a:t> (line 3-5)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a:t>
            </a:r>
            <a:r>
              <a:rPr lang="en-US" sz="1600" b="1" i="1" dirty="0"/>
              <a:t>type casted </a:t>
            </a:r>
            <a:r>
              <a:rPr lang="en-US" sz="1600" dirty="0"/>
              <a:t>to (</a:t>
            </a:r>
            <a:r>
              <a:rPr lang="en-US" sz="1600" dirty="0">
                <a:latin typeface="Courier New" panose="02070309020205020404" pitchFamily="49" charset="0"/>
                <a:cs typeface="Courier New" panose="02070309020205020404" pitchFamily="49" charset="0"/>
              </a:rPr>
              <a:t>char*)</a:t>
            </a:r>
            <a:r>
              <a:rPr lang="en-US" sz="1600" dirty="0"/>
              <a:t> before being assigned (line 5).</a:t>
            </a:r>
          </a:p>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latin typeface="Courier New" panose="02070309020205020404" pitchFamily="49" charset="0"/>
                <a:cs typeface="Courier New" panose="02070309020205020404" pitchFamily="49" charset="0"/>
              </a:rPr>
              <a:t>);</a:t>
            </a:r>
            <a:r>
              <a:rPr lang="en-US" sz="1600" dirty="0"/>
              <a:t> pointer variable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pchar</a:t>
            </a:r>
            <a:r>
              <a:rPr lang="en-US" sz="1600" dirty="0"/>
              <a:t>, pointing to </a:t>
            </a:r>
            <a:r>
              <a:rPr lang="en-US" sz="1600" dirty="0">
                <a:latin typeface="Courier New" panose="02070309020205020404" pitchFamily="49" charset="0"/>
                <a:cs typeface="Courier New" panose="02070309020205020404" pitchFamily="49" charset="0"/>
              </a:rPr>
              <a:t>a</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 </a:t>
            </a:r>
            <a:r>
              <a:rPr lang="en-US" sz="1600" dirty="0"/>
              <a:t>(the </a:t>
            </a:r>
            <a:r>
              <a:rPr lang="en-US" sz="1600" dirty="0">
                <a:latin typeface="Courier New" panose="02070309020205020404" pitchFamily="49" charset="0"/>
                <a:cs typeface="Courier New" panose="02070309020205020404" pitchFamily="49" charset="0"/>
              </a:rPr>
              <a:t>ASCII</a:t>
            </a:r>
            <a:r>
              <a:rPr lang="en-US" sz="1600" dirty="0"/>
              <a:t> value is increased by one) (line 6).  </a:t>
            </a:r>
          </a:p>
        </p:txBody>
      </p:sp>
      <p:graphicFrame>
        <p:nvGraphicFramePr>
          <p:cNvPr id="9" name="Table 8"/>
          <p:cNvGraphicFramePr>
            <a:graphicFrameLocks noGrp="1"/>
          </p:cNvGraphicFramePr>
          <p:nvPr>
            <p:extLst>
              <p:ext uri="{D42A27DB-BD31-4B8C-83A1-F6EECF244321}">
                <p14:modId xmlns:p14="http://schemas.microsoft.com/office/powerpoint/2010/main" val="3390491973"/>
              </p:ext>
            </p:extLst>
          </p:nvPr>
        </p:nvGraphicFramePr>
        <p:xfrm>
          <a:off x="4115692" y="4545959"/>
          <a:ext cx="4708539" cy="1737360"/>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int</a:t>
                      </a:r>
                      <a:r>
                        <a:rPr lang="en-US" sz="1000" dirty="0">
                          <a:effectLst/>
                          <a:latin typeface="Courier New" panose="02070309020205020404" pitchFamily="49" charset="0"/>
                          <a:cs typeface="Courier New" panose="02070309020205020404" pitchFamily="49" charset="0"/>
                        </a:rPr>
                        <a:t> b</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&amp;main</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'x'</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1602</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&amp;increase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&amp;a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1</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0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 </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void *data</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000" dirty="0">
                          <a:effectLst/>
                          <a:latin typeface="Courier New" panose="02070309020205020404" pitchFamily="49" charset="0"/>
                          <a:cs typeface="Courier New" panose="02070309020205020404" pitchFamily="49" charset="0"/>
                        </a:rPr>
                        <a:t>char *</a:t>
                      </a:r>
                      <a:r>
                        <a:rPr lang="en-US" sz="1000" dirty="0" err="1">
                          <a:effectLst/>
                          <a:latin typeface="Courier New" panose="02070309020205020404" pitchFamily="49" charset="0"/>
                          <a:cs typeface="Courier New" panose="02070309020205020404" pitchFamily="49" charset="0"/>
                        </a:rPr>
                        <a:t>pchar</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000" dirty="0" err="1">
                          <a:effectLst/>
                          <a:latin typeface="Courier New" panose="02070309020205020404" pitchFamily="49" charset="0"/>
                          <a:cs typeface="Courier New" panose="02070309020205020404" pitchFamily="49" charset="0"/>
                        </a:rPr>
                        <a:t>psize</a:t>
                      </a:r>
                      <a:endParaRPr lang="en-US" sz="1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0" name="Rectangle 9"/>
          <p:cNvSpPr/>
          <p:nvPr/>
        </p:nvSpPr>
        <p:spPr>
          <a:xfrm>
            <a:off x="5640487" y="4748963"/>
            <a:ext cx="1230406" cy="20574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latin typeface="Courier New" panose="02070309020205020404" pitchFamily="49" charset="0"/>
                <a:cs typeface="Courier New" panose="02070309020205020404" pitchFamily="49" charset="0"/>
              </a:rPr>
              <a:t>'y'</a:t>
            </a:r>
            <a:endParaRPr lang="en-US" sz="1350" b="1" dirty="0">
              <a:solidFill>
                <a:srgbClr val="FF0000"/>
              </a:solidFill>
            </a:endParaRPr>
          </a:p>
        </p:txBody>
      </p:sp>
      <p:sp>
        <p:nvSpPr>
          <p:cNvPr id="12" name="Rectangle 11"/>
          <p:cNvSpPr/>
          <p:nvPr/>
        </p:nvSpPr>
        <p:spPr>
          <a:xfrm>
            <a:off x="5999408" y="5478574"/>
            <a:ext cx="856689" cy="39339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6879104" y="5478574"/>
            <a:ext cx="516921" cy="46883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439431" y="4979328"/>
            <a:ext cx="1880420" cy="478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Rectangle 14"/>
          <p:cNvSpPr/>
          <p:nvPr/>
        </p:nvSpPr>
        <p:spPr>
          <a:xfrm>
            <a:off x="7435411" y="5518984"/>
            <a:ext cx="313409" cy="177132"/>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6" name="Table 15"/>
          <p:cNvGraphicFramePr>
            <a:graphicFrameLocks noGrp="1"/>
          </p:cNvGraphicFramePr>
          <p:nvPr>
            <p:extLst>
              <p:ext uri="{D42A27DB-BD31-4B8C-83A1-F6EECF244321}">
                <p14:modId xmlns:p14="http://schemas.microsoft.com/office/powerpoint/2010/main" val="61546466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170025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hidden"/>
                                      </p:to>
                                    </p:set>
                                  </p:childTnLst>
                                </p:cTn>
                              </p:par>
                            </p:childTnLst>
                          </p:cTn>
                        </p:par>
                        <p:par>
                          <p:cTn id="17" fill="hold">
                            <p:stCondLst>
                              <p:cond delay="0"/>
                            </p:stCondLst>
                            <p:childTnLst>
                              <p:par>
                                <p:cTn id="18" presetID="1" presetClass="exit" presetSubtype="0" fill="hold" grpId="0"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4"/>
            <a:ext cx="4468051" cy="1572640"/>
          </a:xfrm>
        </p:spPr>
        <p:txBody>
          <a:bodyPr>
            <a:noAutofit/>
          </a:bodyPr>
          <a:lstStyle/>
          <a:p>
            <a:pPr algn="just">
              <a:spcBef>
                <a:spcPts val="0"/>
              </a:spcBef>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increase</a:t>
            </a:r>
            <a:r>
              <a:rPr lang="en-US" sz="1600" dirty="0"/>
              <a:t>, the variables created by increase is destroyed. </a:t>
            </a:r>
          </a:p>
          <a:p>
            <a:pPr algn="just">
              <a:spcBef>
                <a:spcPts val="0"/>
              </a:spcBef>
              <a:buClrTx/>
              <a:buFont typeface="Wingdings" panose="05000000000000000000" pitchFamily="2" charset="2"/>
              <a:buChar char="q"/>
            </a:pPr>
            <a:r>
              <a:rPr lang="en-US" sz="1600" dirty="0"/>
              <a:t>Then the control goes back to the function main (in line 17). </a:t>
            </a:r>
          </a:p>
          <a:p>
            <a:pPr algn="just">
              <a:spcBef>
                <a:spcPts val="0"/>
              </a:spcBef>
              <a:buClrTx/>
              <a:buFont typeface="Wingdings" panose="05000000000000000000" pitchFamily="2" charset="2"/>
              <a:buChar char="q"/>
            </a:pPr>
            <a:r>
              <a:rPr lang="en-US" sz="1600" dirty="0"/>
              <a:t>So, we see the value </a:t>
            </a:r>
            <a:r>
              <a:rPr lang="en-US" sz="1600" dirty="0">
                <a:latin typeface="Courier New" panose="02070309020205020404" pitchFamily="49" charset="0"/>
                <a:cs typeface="Courier New" panose="02070309020205020404" pitchFamily="49" charset="0"/>
              </a:rPr>
              <a:t>a</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'y'</a:t>
            </a:r>
            <a:r>
              <a:rPr lang="en-US" sz="1600" dirty="0"/>
              <a:t>.</a:t>
            </a:r>
          </a:p>
        </p:txBody>
      </p:sp>
      <p:graphicFrame>
        <p:nvGraphicFramePr>
          <p:cNvPr id="16" name="Table 15"/>
          <p:cNvGraphicFramePr>
            <a:graphicFrameLocks noGrp="1"/>
          </p:cNvGraphicFramePr>
          <p:nvPr>
            <p:extLst>
              <p:ext uri="{D42A27DB-BD31-4B8C-83A1-F6EECF244321}">
                <p14:modId xmlns:p14="http://schemas.microsoft.com/office/powerpoint/2010/main" val="2337745085"/>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11" name="Table 10"/>
          <p:cNvGraphicFramePr>
            <a:graphicFrameLocks noGrp="1"/>
          </p:cNvGraphicFramePr>
          <p:nvPr>
            <p:extLst>
              <p:ext uri="{D42A27DB-BD31-4B8C-83A1-F6EECF244321}">
                <p14:modId xmlns:p14="http://schemas.microsoft.com/office/powerpoint/2010/main" val="914656843"/>
              </p:ext>
            </p:extLst>
          </p:nvPr>
        </p:nvGraphicFramePr>
        <p:xfrm>
          <a:off x="4075316" y="3587869"/>
          <a:ext cx="4494945" cy="1299866"/>
        </p:xfrm>
        <a:graphic>
          <a:graphicData uri="http://schemas.openxmlformats.org/drawingml/2006/table">
            <a:tbl>
              <a:tblPr firstRow="1" firstCol="1" bandRow="1">
                <a:tableStyleId>{2D5ABB26-0587-4C30-8999-92F81FD0307C}</a:tableStyleId>
              </a:tblPr>
              <a:tblGrid>
                <a:gridCol w="1078602">
                  <a:extLst>
                    <a:ext uri="{9D8B030D-6E8A-4147-A177-3AD203B41FA5}">
                      <a16:colId xmlns:a16="http://schemas.microsoft.com/office/drawing/2014/main" val="20000"/>
                    </a:ext>
                  </a:extLst>
                </a:gridCol>
                <a:gridCol w="383348">
                  <a:extLst>
                    <a:ext uri="{9D8B030D-6E8A-4147-A177-3AD203B41FA5}">
                      <a16:colId xmlns:a16="http://schemas.microsoft.com/office/drawing/2014/main" val="20001"/>
                    </a:ext>
                  </a:extLst>
                </a:gridCol>
                <a:gridCol w="366846">
                  <a:extLst>
                    <a:ext uri="{9D8B030D-6E8A-4147-A177-3AD203B41FA5}">
                      <a16:colId xmlns:a16="http://schemas.microsoft.com/office/drawing/2014/main" val="20002"/>
                    </a:ext>
                  </a:extLst>
                </a:gridCol>
                <a:gridCol w="809769">
                  <a:extLst>
                    <a:ext uri="{9D8B030D-6E8A-4147-A177-3AD203B41FA5}">
                      <a16:colId xmlns:a16="http://schemas.microsoft.com/office/drawing/2014/main" val="20003"/>
                    </a:ext>
                  </a:extLst>
                </a:gridCol>
                <a:gridCol w="353116">
                  <a:extLst>
                    <a:ext uri="{9D8B030D-6E8A-4147-A177-3AD203B41FA5}">
                      <a16:colId xmlns:a16="http://schemas.microsoft.com/office/drawing/2014/main" val="20004"/>
                    </a:ext>
                  </a:extLst>
                </a:gridCol>
                <a:gridCol w="874074">
                  <a:extLst>
                    <a:ext uri="{9D8B030D-6E8A-4147-A177-3AD203B41FA5}">
                      <a16:colId xmlns:a16="http://schemas.microsoft.com/office/drawing/2014/main" val="20005"/>
                    </a:ext>
                  </a:extLst>
                </a:gridCol>
                <a:gridCol w="629190">
                  <a:extLst>
                    <a:ext uri="{9D8B030D-6E8A-4147-A177-3AD203B41FA5}">
                      <a16:colId xmlns:a16="http://schemas.microsoft.com/office/drawing/2014/main" val="20006"/>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7">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t>
                      </a:r>
                      <a:r>
                        <a:rPr lang="en-US" sz="1200" dirty="0" err="1">
                          <a:effectLst/>
                          <a:latin typeface="Courier New" panose="02070309020205020404" pitchFamily="49" charset="0"/>
                          <a:cs typeface="Courier New" panose="02070309020205020404" pitchFamily="49" charset="0"/>
                        </a:rPr>
                        <a:t>pchar</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82463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Line 18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b</a:t>
            </a:r>
            <a:r>
              <a:rPr lang="en-US" sz="1600" dirty="0"/>
              <a:t> and the size of </a:t>
            </a:r>
            <a:r>
              <a:rPr lang="en-US" sz="1600" dirty="0">
                <a:latin typeface="Courier New" panose="02070309020205020404" pitchFamily="49" charset="0"/>
                <a:cs typeface="Courier New" panose="02070309020205020404" pitchFamily="49" charset="0"/>
              </a:rPr>
              <a:t>b</a:t>
            </a:r>
            <a:r>
              <a:rPr lang="en-US" sz="1600" dirty="0"/>
              <a:t> as parameters. </a:t>
            </a:r>
          </a:p>
          <a:p>
            <a:pPr marL="512064" indent="-512064"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4</a:t>
            </a:r>
            <a:r>
              <a:rPr lang="en-US" sz="1600" dirty="0"/>
              <a:t>, as </a:t>
            </a:r>
            <a:r>
              <a:rPr lang="en-US" sz="1600" dirty="0" err="1">
                <a:latin typeface="Courier New" panose="02070309020205020404" pitchFamily="49" charset="0"/>
                <a:cs typeface="Courier New" panose="02070309020205020404" pitchFamily="49" charset="0"/>
              </a:rPr>
              <a:t>int</a:t>
            </a:r>
            <a:r>
              <a:rPr lang="en-US" sz="1600" dirty="0"/>
              <a:t> type is four bytes long.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increase</a:t>
            </a:r>
            <a:r>
              <a:rPr lang="en-US" sz="1600" dirty="0"/>
              <a:t> and it creates two (parameter) variables </a:t>
            </a:r>
            <a:r>
              <a:rPr lang="en-US" sz="1600" dirty="0">
                <a:latin typeface="Courier New" panose="02070309020205020404" pitchFamily="49" charset="0"/>
                <a:cs typeface="Courier New" panose="02070309020205020404" pitchFamily="49" charset="0"/>
              </a:rPr>
              <a:t>void *data </a:t>
            </a:r>
            <a:r>
              <a:rPr lang="en-US" sz="1600" dirty="0"/>
              <a:t>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 </a:t>
            </a:r>
            <a:r>
              <a:rPr lang="en-US" sz="1600" dirty="0"/>
              <a:t>assigned with the address value of </a:t>
            </a:r>
            <a:r>
              <a:rPr lang="en-US" sz="1600" dirty="0">
                <a:latin typeface="Courier New" panose="02070309020205020404" pitchFamily="49" charset="0"/>
                <a:cs typeface="Courier New" panose="02070309020205020404" pitchFamily="49" charset="0"/>
              </a:rPr>
              <a:t>a</a:t>
            </a:r>
            <a:r>
              <a:rPr lang="en-US" sz="1600" dirty="0"/>
              <a:t> and </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(b)=4 </a:t>
            </a:r>
            <a:r>
              <a:rPr lang="en-US" sz="1600" dirty="0"/>
              <a:t>of </a:t>
            </a:r>
            <a:r>
              <a:rPr lang="en-US" sz="1600" dirty="0">
                <a:latin typeface="Courier New" panose="02070309020205020404" pitchFamily="49" charset="0"/>
                <a:cs typeface="Courier New" panose="02070309020205020404" pitchFamily="49" charset="0"/>
              </a:rPr>
              <a:t>main</a:t>
            </a:r>
            <a:r>
              <a:rPr lang="en-US" sz="1600" dirty="0"/>
              <a:t> respectively.</a:t>
            </a:r>
          </a:p>
        </p:txBody>
      </p:sp>
      <p:graphicFrame>
        <p:nvGraphicFramePr>
          <p:cNvPr id="16" name="Table 15"/>
          <p:cNvGraphicFramePr>
            <a:graphicFrameLocks noGrp="1"/>
          </p:cNvGraphicFramePr>
          <p:nvPr>
            <p:extLst>
              <p:ext uri="{D42A27DB-BD31-4B8C-83A1-F6EECF244321}">
                <p14:modId xmlns:p14="http://schemas.microsoft.com/office/powerpoint/2010/main" val="1024103317"/>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6" name="Table 5"/>
          <p:cNvGraphicFramePr>
            <a:graphicFrameLocks noGrp="1"/>
          </p:cNvGraphicFramePr>
          <p:nvPr>
            <p:extLst>
              <p:ext uri="{D42A27DB-BD31-4B8C-83A1-F6EECF244321}">
                <p14:modId xmlns:p14="http://schemas.microsoft.com/office/powerpoint/2010/main" val="4013616516"/>
              </p:ext>
            </p:extLst>
          </p:nvPr>
        </p:nvGraphicFramePr>
        <p:xfrm>
          <a:off x="4140300" y="4240306"/>
          <a:ext cx="4531221" cy="1348636"/>
        </p:xfrm>
        <a:graphic>
          <a:graphicData uri="http://schemas.openxmlformats.org/drawingml/2006/table">
            <a:tbl>
              <a:tblPr firstRow="1" firstCol="1" bandRow="1">
                <a:tableStyleId>{2D5ABB26-0587-4C30-8999-92F81FD0307C}</a:tableStyleId>
              </a:tblPr>
              <a:tblGrid>
                <a:gridCol w="1078436">
                  <a:extLst>
                    <a:ext uri="{9D8B030D-6E8A-4147-A177-3AD203B41FA5}">
                      <a16:colId xmlns:a16="http://schemas.microsoft.com/office/drawing/2014/main" val="20000"/>
                    </a:ext>
                  </a:extLst>
                </a:gridCol>
                <a:gridCol w="248156">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472966">
                  <a:extLst>
                    <a:ext uri="{9D8B030D-6E8A-4147-A177-3AD203B41FA5}">
                      <a16:colId xmlns:a16="http://schemas.microsoft.com/office/drawing/2014/main" val="20004"/>
                    </a:ext>
                  </a:extLst>
                </a:gridCol>
                <a:gridCol w="405399">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221146">
                  <a:extLst>
                    <a:ext uri="{9D8B030D-6E8A-4147-A177-3AD203B41FA5}">
                      <a16:colId xmlns:a16="http://schemas.microsoft.com/office/drawing/2014/main" val="20008"/>
                    </a:ext>
                  </a:extLst>
                </a:gridCol>
                <a:gridCol w="376442">
                  <a:extLst>
                    <a:ext uri="{9D8B030D-6E8A-4147-A177-3AD203B41FA5}">
                      <a16:colId xmlns:a16="http://schemas.microsoft.com/office/drawing/2014/main" val="20009"/>
                    </a:ext>
                  </a:extLst>
                </a:gridCol>
                <a:gridCol w="1078436">
                  <a:extLst>
                    <a:ext uri="{9D8B030D-6E8A-4147-A177-3AD203B41FA5}">
                      <a16:colId xmlns:a16="http://schemas.microsoft.com/office/drawing/2014/main" val="20010"/>
                    </a:ext>
                  </a:extLst>
                </a:gridCol>
              </a:tblGrid>
              <a:tr h="22860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 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&amp;main</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‘y'</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dirty="0"/>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1602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dirty="0"/>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5364">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12700" cmpd="sng">
                      <a:noFill/>
                      <a:prstDash val="solid"/>
                    </a:lnBlToTr>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row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8956">
                <a:tc v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7515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66307">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&amp;increase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ea typeface="Times New Roman" panose="02020603050405020304" pitchFamily="18" charset="0"/>
                          <a:cs typeface="Courier New" panose="02070309020205020404" pitchFamily="49" charset="0"/>
                        </a:rPr>
                        <a:t>&amp;b</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205636">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void *data</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37204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44940" y="1350963"/>
            <a:ext cx="4364673" cy="2978150"/>
          </a:xfrm>
        </p:spPr>
        <p:txBody>
          <a:bodyPr>
            <a:normAutofit/>
          </a:bodyPr>
          <a:lstStyle/>
          <a:p>
            <a:pPr marL="512064" indent="-512064" algn="just">
              <a:lnSpc>
                <a:spcPct val="80000"/>
              </a:lnSpc>
              <a:spcBef>
                <a:spcPts val="400"/>
              </a:spcBef>
              <a:spcAft>
                <a:spcPts val="400"/>
              </a:spcAft>
            </a:pPr>
            <a:r>
              <a:rPr lang="en-US" sz="1600" dirty="0"/>
              <a:t>With the </a:t>
            </a:r>
            <a:r>
              <a:rPr lang="en-US" sz="1600" dirty="0">
                <a:latin typeface="Courier New" panose="02070309020205020404" pitchFamily="49" charset="0"/>
                <a:cs typeface="Courier New" panose="02070309020205020404" pitchFamily="49" charset="0"/>
              </a:rPr>
              <a:t>true</a:t>
            </a:r>
            <a:r>
              <a:rPr lang="en-US" sz="1600" dirty="0"/>
              <a:t> value of the conditional statement </a:t>
            </a:r>
            <a:r>
              <a:rPr lang="en-US" sz="1600" dirty="0" err="1">
                <a:latin typeface="Courier New" panose="02070309020205020404" pitchFamily="49" charset="0"/>
                <a:cs typeface="Courier New" panose="02070309020205020404" pitchFamily="49" charset="0"/>
              </a:rPr>
              <a:t>psize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cs typeface="Courier New" panose="02070309020205020404" pitchFamily="49" charset="0"/>
              </a:rPr>
              <a:t>, a</a:t>
            </a:r>
            <a:r>
              <a:rPr lang="en-US" sz="1600" dirty="0"/>
              <a:t> new pointer variable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*pint</a:t>
            </a:r>
            <a:r>
              <a:rPr lang="en-US" sz="1600" dirty="0"/>
              <a:t> is created and assigned to the value, </a:t>
            </a:r>
            <a:r>
              <a:rPr lang="en-US" sz="1600" dirty="0">
                <a:latin typeface="Courier New" panose="02070309020205020404" pitchFamily="49" charset="0"/>
                <a:cs typeface="Courier New" panose="02070309020205020404" pitchFamily="49" charset="0"/>
              </a:rPr>
              <a:t>*data</a:t>
            </a:r>
            <a:r>
              <a:rPr lang="en-US" sz="1600" dirty="0"/>
              <a:t> (line 8-10) .</a:t>
            </a:r>
          </a:p>
          <a:p>
            <a:pPr marL="512064" indent="-512064" algn="just">
              <a:lnSpc>
                <a:spcPct val="80000"/>
              </a:lnSpc>
              <a:spcBef>
                <a:spcPts val="400"/>
              </a:spcBef>
              <a:spcAft>
                <a:spcPts val="400"/>
              </a:spcAft>
            </a:pPr>
            <a:r>
              <a:rPr lang="en-US" sz="1600" dirty="0"/>
              <a:t>Though </a:t>
            </a:r>
            <a:r>
              <a:rPr lang="en-US" sz="1600" dirty="0">
                <a:latin typeface="Courier New" panose="02070309020205020404" pitchFamily="49" charset="0"/>
                <a:cs typeface="Courier New" panose="02070309020205020404" pitchFamily="49" charset="0"/>
              </a:rPr>
              <a:t>*data</a:t>
            </a:r>
            <a:r>
              <a:rPr lang="en-US" sz="1600" dirty="0"/>
              <a:t> contains the address of </a:t>
            </a:r>
            <a:r>
              <a:rPr lang="en-US" sz="1600" dirty="0">
                <a:latin typeface="Courier New" panose="02070309020205020404" pitchFamily="49" charset="0"/>
                <a:cs typeface="Courier New" panose="02070309020205020404" pitchFamily="49" charset="0"/>
              </a:rPr>
              <a:t>b</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this address cannot be accessed using </a:t>
            </a:r>
            <a:r>
              <a:rPr lang="en-US" sz="1600" dirty="0">
                <a:latin typeface="Courier New" panose="02070309020205020404" pitchFamily="49" charset="0"/>
                <a:cs typeface="Courier New" panose="02070309020205020404" pitchFamily="49" charset="0"/>
              </a:rPr>
              <a:t>*data</a:t>
            </a:r>
            <a:r>
              <a:rPr lang="en-US" sz="1600" dirty="0"/>
              <a:t> with type mismatch (line 10).</a:t>
            </a:r>
          </a:p>
          <a:p>
            <a:pPr marL="512064" indent="-512064" algn="just">
              <a:lnSpc>
                <a:spcPct val="80000"/>
              </a:lnSpc>
              <a:spcBef>
                <a:spcPts val="400"/>
              </a:spcBef>
              <a:spcAft>
                <a:spcPts val="400"/>
              </a:spcAft>
            </a:pPr>
            <a:r>
              <a:rPr lang="en-US" sz="1600" dirty="0"/>
              <a:t>As </a:t>
            </a:r>
            <a:r>
              <a:rPr lang="en-US" sz="1600" dirty="0">
                <a:latin typeface="Courier New" panose="02070309020205020404" pitchFamily="49" charset="0"/>
                <a:cs typeface="Courier New" panose="02070309020205020404" pitchFamily="49" charset="0"/>
              </a:rPr>
              <a:t>*data</a:t>
            </a:r>
            <a:r>
              <a:rPr lang="en-US" sz="1600" dirty="0"/>
              <a:t> has no type, it must be type casted to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 before being assigned (line 10).</a:t>
            </a:r>
          </a:p>
        </p:txBody>
      </p:sp>
      <p:graphicFrame>
        <p:nvGraphicFramePr>
          <p:cNvPr id="9" name="Table 8"/>
          <p:cNvGraphicFramePr>
            <a:graphicFrameLocks noGrp="1"/>
          </p:cNvGraphicFramePr>
          <p:nvPr/>
        </p:nvGraphicFramePr>
        <p:xfrm>
          <a:off x="4284335" y="4143760"/>
          <a:ext cx="4708539" cy="1526475"/>
        </p:xfrm>
        <a:graphic>
          <a:graphicData uri="http://schemas.openxmlformats.org/drawingml/2006/table">
            <a:tbl>
              <a:tblPr firstRow="1" firstCol="1" bandRow="1">
                <a:tableStyleId>{2D5ABB26-0587-4C30-8999-92F81FD0307C}</a:tableStyleId>
              </a:tblPr>
              <a:tblGrid>
                <a:gridCol w="1126808">
                  <a:extLst>
                    <a:ext uri="{9D8B030D-6E8A-4147-A177-3AD203B41FA5}">
                      <a16:colId xmlns:a16="http://schemas.microsoft.com/office/drawing/2014/main" val="20000"/>
                    </a:ext>
                  </a:extLst>
                </a:gridCol>
                <a:gridCol w="259286">
                  <a:extLst>
                    <a:ext uri="{9D8B030D-6E8A-4147-A177-3AD203B41FA5}">
                      <a16:colId xmlns:a16="http://schemas.microsoft.com/office/drawing/2014/main" val="20001"/>
                    </a:ext>
                  </a:extLst>
                </a:gridCol>
                <a:gridCol w="141194">
                  <a:extLst>
                    <a:ext uri="{9D8B030D-6E8A-4147-A177-3AD203B41FA5}">
                      <a16:colId xmlns:a16="http://schemas.microsoft.com/office/drawing/2014/main" val="20002"/>
                    </a:ext>
                  </a:extLst>
                </a:gridCol>
                <a:gridCol w="131109">
                  <a:extLst>
                    <a:ext uri="{9D8B030D-6E8A-4147-A177-3AD203B41FA5}">
                      <a16:colId xmlns:a16="http://schemas.microsoft.com/office/drawing/2014/main" val="20003"/>
                    </a:ext>
                  </a:extLst>
                </a:gridCol>
                <a:gridCol w="252133">
                  <a:extLst>
                    <a:ext uri="{9D8B030D-6E8A-4147-A177-3AD203B41FA5}">
                      <a16:colId xmlns:a16="http://schemas.microsoft.com/office/drawing/2014/main" val="20004"/>
                    </a:ext>
                  </a:extLst>
                </a:gridCol>
                <a:gridCol w="694681">
                  <a:extLst>
                    <a:ext uri="{9D8B030D-6E8A-4147-A177-3AD203B41FA5}">
                      <a16:colId xmlns:a16="http://schemas.microsoft.com/office/drawing/2014/main" val="20005"/>
                    </a:ext>
                  </a:extLst>
                </a:gridCol>
                <a:gridCol w="151280">
                  <a:extLst>
                    <a:ext uri="{9D8B030D-6E8A-4147-A177-3AD203B41FA5}">
                      <a16:colId xmlns:a16="http://schemas.microsoft.com/office/drawing/2014/main" val="20006"/>
                    </a:ext>
                  </a:extLst>
                </a:gridCol>
                <a:gridCol w="128270">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176493">
                  <a:extLst>
                    <a:ext uri="{9D8B030D-6E8A-4147-A177-3AD203B41FA5}">
                      <a16:colId xmlns:a16="http://schemas.microsoft.com/office/drawing/2014/main" val="20009"/>
                    </a:ext>
                  </a:extLst>
                </a:gridCol>
                <a:gridCol w="913139">
                  <a:extLst>
                    <a:ext uri="{9D8B030D-6E8A-4147-A177-3AD203B41FA5}">
                      <a16:colId xmlns:a16="http://schemas.microsoft.com/office/drawing/2014/main" val="20010"/>
                    </a:ext>
                  </a:extLst>
                </a:gridCol>
                <a:gridCol w="657311">
                  <a:extLst>
                    <a:ext uri="{9D8B030D-6E8A-4147-A177-3AD203B41FA5}">
                      <a16:colId xmlns:a16="http://schemas.microsoft.com/office/drawing/2014/main" val="20011"/>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03116">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103116">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400" dirty="0"/>
                    </a:p>
                  </a:txBody>
                  <a:tcPr marL="51435" marR="51435"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10287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11" name="Rectangle 10"/>
          <p:cNvSpPr/>
          <p:nvPr/>
        </p:nvSpPr>
        <p:spPr>
          <a:xfrm>
            <a:off x="7039538" y="4342391"/>
            <a:ext cx="1270075" cy="210110"/>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1602</a:t>
            </a:r>
          </a:p>
        </p:txBody>
      </p:sp>
      <p:sp>
        <p:nvSpPr>
          <p:cNvPr id="8" name="Rectangle 7"/>
          <p:cNvSpPr/>
          <p:nvPr/>
        </p:nvSpPr>
        <p:spPr>
          <a:xfrm>
            <a:off x="6172201" y="5067300"/>
            <a:ext cx="856274" cy="33966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2" name="Rectangle 11"/>
          <p:cNvSpPr/>
          <p:nvPr/>
        </p:nvSpPr>
        <p:spPr>
          <a:xfrm>
            <a:off x="7052939" y="5067300"/>
            <a:ext cx="363145" cy="326766"/>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3" name="Rectangle 12"/>
          <p:cNvSpPr/>
          <p:nvPr/>
        </p:nvSpPr>
        <p:spPr>
          <a:xfrm>
            <a:off x="7388459" y="5067300"/>
            <a:ext cx="363145" cy="231140"/>
          </a:xfrm>
          <a:prstGeom prst="rect">
            <a:avLst/>
          </a:prstGeom>
          <a:solidFill>
            <a:schemeClr val="bg1">
              <a:lumMod val="6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4" name="Rectangle 13"/>
          <p:cNvSpPr/>
          <p:nvPr/>
        </p:nvSpPr>
        <p:spPr>
          <a:xfrm>
            <a:off x="5541707" y="4577426"/>
            <a:ext cx="2024216" cy="444154"/>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aphicFrame>
        <p:nvGraphicFramePr>
          <p:cNvPr id="15" name="Table 14"/>
          <p:cNvGraphicFramePr>
            <a:graphicFrameLocks noGrp="1"/>
          </p:cNvGraphicFramePr>
          <p:nvPr>
            <p:extLst>
              <p:ext uri="{D42A27DB-BD31-4B8C-83A1-F6EECF244321}">
                <p14:modId xmlns:p14="http://schemas.microsoft.com/office/powerpoint/2010/main" val="4045213900"/>
              </p:ext>
            </p:extLst>
          </p:nvPr>
        </p:nvGraphicFramePr>
        <p:xfrm>
          <a:off x="66677" y="13795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 </a:t>
                      </a:r>
                      <a:r>
                        <a:rPr lang="en-US" sz="1200" dirty="0">
                          <a:effectLst/>
                          <a:latin typeface="Courier New" panose="02070309020205020404" pitchFamily="49" charset="0"/>
                          <a:cs typeface="Courier New" panose="02070309020205020404" pitchFamily="49" charset="0"/>
                        </a:rPr>
                        <a:t>&lt;&lt;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256801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75316" y="1674515"/>
            <a:ext cx="4468051" cy="2260993"/>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++(*pint);</a:t>
            </a:r>
            <a:r>
              <a:rPr lang="en-US" sz="1600" dirty="0"/>
              <a:t> pointer variable </a:t>
            </a:r>
            <a:r>
              <a:rPr lang="en-US" sz="1600" dirty="0">
                <a:latin typeface="Courier New" panose="02070309020205020404" pitchFamily="49" charset="0"/>
                <a:cs typeface="Courier New" panose="02070309020205020404" pitchFamily="49" charset="0"/>
              </a:rPr>
              <a:t>*pint</a:t>
            </a:r>
            <a:r>
              <a:rPr lang="en-US" sz="1600" dirty="0"/>
              <a:t>, pointing to a of </a:t>
            </a:r>
            <a:r>
              <a:rPr lang="en-US" sz="1600" dirty="0">
                <a:latin typeface="Courier New" panose="02070309020205020404" pitchFamily="49" charset="0"/>
                <a:cs typeface="Courier New" panose="02070309020205020404" pitchFamily="49" charset="0"/>
              </a:rPr>
              <a:t>main</a:t>
            </a:r>
            <a:r>
              <a:rPr lang="en-US" sz="1600" dirty="0"/>
              <a:t>, is increased by one. So, the value of a in </a:t>
            </a:r>
            <a:r>
              <a:rPr lang="en-US" sz="1600" dirty="0">
                <a:latin typeface="Courier New" panose="02070309020205020404" pitchFamily="49" charset="0"/>
                <a:cs typeface="Courier New" panose="02070309020205020404" pitchFamily="49" charset="0"/>
              </a:rPr>
              <a:t>main</a:t>
            </a:r>
            <a:r>
              <a:rPr lang="en-US" sz="1600" dirty="0"/>
              <a:t> is changed to </a:t>
            </a:r>
            <a:r>
              <a:rPr lang="en-US" sz="1600" dirty="0">
                <a:latin typeface="Courier New" panose="02070309020205020404" pitchFamily="49" charset="0"/>
                <a:cs typeface="Courier New" panose="02070309020205020404" pitchFamily="49" charset="0"/>
              </a:rPr>
              <a:t>1603</a:t>
            </a:r>
            <a:r>
              <a:rPr lang="en-US" sz="1600" dirty="0"/>
              <a:t> (line 11).  </a:t>
            </a:r>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endParaRPr lang="en-US" sz="1600" dirty="0"/>
          </a:p>
          <a:p>
            <a:pPr marL="512064" indent="-512064" algn="just">
              <a:lnSpc>
                <a:spcPct val="80000"/>
              </a:lnSpc>
              <a:spcBef>
                <a:spcPts val="400"/>
              </a:spcBef>
              <a:spcAft>
                <a:spcPts val="400"/>
              </a:spcAft>
              <a:buClrTx/>
              <a:buFont typeface="Wingdings" panose="05000000000000000000" pitchFamily="2" charset="2"/>
              <a:buChar char="q"/>
            </a:pPr>
            <a:r>
              <a:rPr lang="en-US" sz="1600" dirty="0"/>
              <a:t>Before exiting the function increase, the variables created by increase is destroyed. Then the control goes back to the function main (in line 17). So, we see the value </a:t>
            </a:r>
            <a:r>
              <a:rPr lang="en-US" sz="1600" dirty="0">
                <a:latin typeface="Courier New" panose="02070309020205020404" pitchFamily="49" charset="0"/>
                <a:cs typeface="Courier New" panose="02070309020205020404" pitchFamily="49" charset="0"/>
              </a:rPr>
              <a:t>b</a:t>
            </a:r>
            <a:r>
              <a:rPr lang="en-US" sz="1600" dirty="0"/>
              <a:t> is changed to 1063.</a:t>
            </a:r>
          </a:p>
        </p:txBody>
      </p:sp>
      <p:graphicFrame>
        <p:nvGraphicFramePr>
          <p:cNvPr id="16" name="Table 15"/>
          <p:cNvGraphicFramePr>
            <a:graphicFrameLocks noGrp="1"/>
          </p:cNvGraphicFramePr>
          <p:nvPr>
            <p:extLst>
              <p:ext uri="{D42A27DB-BD31-4B8C-83A1-F6EECF244321}">
                <p14:modId xmlns:p14="http://schemas.microsoft.com/office/powerpoint/2010/main" val="3323422174"/>
              </p:ext>
            </p:extLst>
          </p:nvPr>
        </p:nvGraphicFramePr>
        <p:xfrm>
          <a:off x="125057" y="165143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'x';</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a:t>
                      </a:r>
                      <a:r>
                        <a:rPr lang="en-US" sz="1200" dirty="0">
                          <a:solidFill>
                            <a:schemeClr val="tx1"/>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1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7" name="Table 6"/>
          <p:cNvGraphicFramePr>
            <a:graphicFrameLocks noGrp="1"/>
          </p:cNvGraphicFramePr>
          <p:nvPr>
            <p:extLst>
              <p:ext uri="{D42A27DB-BD31-4B8C-83A1-F6EECF244321}">
                <p14:modId xmlns:p14="http://schemas.microsoft.com/office/powerpoint/2010/main" val="1118253501"/>
              </p:ext>
            </p:extLst>
          </p:nvPr>
        </p:nvGraphicFramePr>
        <p:xfrm>
          <a:off x="4339476" y="2563996"/>
          <a:ext cx="4560683" cy="1676400"/>
        </p:xfrm>
        <a:graphic>
          <a:graphicData uri="http://schemas.openxmlformats.org/drawingml/2006/table">
            <a:tbl>
              <a:tblPr firstRow="1" firstCol="1" bandRow="1">
                <a:tableStyleId>{2D5ABB26-0587-4C30-8999-92F81FD0307C}</a:tableStyleId>
              </a:tblPr>
              <a:tblGrid>
                <a:gridCol w="1041610">
                  <a:extLst>
                    <a:ext uri="{9D8B030D-6E8A-4147-A177-3AD203B41FA5}">
                      <a16:colId xmlns:a16="http://schemas.microsoft.com/office/drawing/2014/main" val="20000"/>
                    </a:ext>
                  </a:extLst>
                </a:gridCol>
                <a:gridCol w="239681">
                  <a:extLst>
                    <a:ext uri="{9D8B030D-6E8A-4147-A177-3AD203B41FA5}">
                      <a16:colId xmlns:a16="http://schemas.microsoft.com/office/drawing/2014/main" val="20001"/>
                    </a:ext>
                  </a:extLst>
                </a:gridCol>
                <a:gridCol w="170749">
                  <a:extLst>
                    <a:ext uri="{9D8B030D-6E8A-4147-A177-3AD203B41FA5}">
                      <a16:colId xmlns:a16="http://schemas.microsoft.com/office/drawing/2014/main" val="20002"/>
                    </a:ext>
                  </a:extLst>
                </a:gridCol>
                <a:gridCol w="170749">
                  <a:extLst>
                    <a:ext uri="{9D8B030D-6E8A-4147-A177-3AD203B41FA5}">
                      <a16:colId xmlns:a16="http://schemas.microsoft.com/office/drawing/2014/main" val="20003"/>
                    </a:ext>
                  </a:extLst>
                </a:gridCol>
                <a:gridCol w="233070">
                  <a:extLst>
                    <a:ext uri="{9D8B030D-6E8A-4147-A177-3AD203B41FA5}">
                      <a16:colId xmlns:a16="http://schemas.microsoft.com/office/drawing/2014/main" val="20004"/>
                    </a:ext>
                  </a:extLst>
                </a:gridCol>
                <a:gridCol w="642155">
                  <a:extLst>
                    <a:ext uri="{9D8B030D-6E8A-4147-A177-3AD203B41FA5}">
                      <a16:colId xmlns:a16="http://schemas.microsoft.com/office/drawing/2014/main" val="20005"/>
                    </a:ext>
                  </a:extLst>
                </a:gridCol>
                <a:gridCol w="170749">
                  <a:extLst>
                    <a:ext uri="{9D8B030D-6E8A-4147-A177-3AD203B41FA5}">
                      <a16:colId xmlns:a16="http://schemas.microsoft.com/office/drawing/2014/main" val="20006"/>
                    </a:ext>
                  </a:extLst>
                </a:gridCol>
                <a:gridCol w="170749">
                  <a:extLst>
                    <a:ext uri="{9D8B030D-6E8A-4147-A177-3AD203B41FA5}">
                      <a16:colId xmlns:a16="http://schemas.microsoft.com/office/drawing/2014/main" val="20007"/>
                    </a:ext>
                  </a:extLst>
                </a:gridCol>
                <a:gridCol w="98714">
                  <a:extLst>
                    <a:ext uri="{9D8B030D-6E8A-4147-A177-3AD203B41FA5}">
                      <a16:colId xmlns:a16="http://schemas.microsoft.com/office/drawing/2014/main" val="20008"/>
                    </a:ext>
                  </a:extLst>
                </a:gridCol>
                <a:gridCol w="170749">
                  <a:extLst>
                    <a:ext uri="{9D8B030D-6E8A-4147-A177-3AD203B41FA5}">
                      <a16:colId xmlns:a16="http://schemas.microsoft.com/office/drawing/2014/main" val="20009"/>
                    </a:ext>
                  </a:extLst>
                </a:gridCol>
                <a:gridCol w="844096">
                  <a:extLst>
                    <a:ext uri="{9D8B030D-6E8A-4147-A177-3AD203B41FA5}">
                      <a16:colId xmlns:a16="http://schemas.microsoft.com/office/drawing/2014/main" val="20010"/>
                    </a:ext>
                  </a:extLst>
                </a:gridCol>
                <a:gridCol w="607612">
                  <a:extLst>
                    <a:ext uri="{9D8B030D-6E8A-4147-A177-3AD203B41FA5}">
                      <a16:colId xmlns:a16="http://schemas.microsoft.com/office/drawing/2014/main" val="20011"/>
                    </a:ext>
                  </a:extLst>
                </a:gridCol>
              </a:tblGrid>
              <a:tr h="132626">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char 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&amp;main</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‘y'</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b="1" dirty="0">
                          <a:solidFill>
                            <a:srgbClr val="FF0000"/>
                          </a:solidFill>
                          <a:effectLst/>
                          <a:latin typeface="Courier New" panose="02070309020205020404" pitchFamily="49" charset="0"/>
                          <a:cs typeface="Courier New" panose="02070309020205020404" pitchFamily="49" charset="0"/>
                        </a:rPr>
                        <a:t>1603</a:t>
                      </a:r>
                      <a:endParaRPr lang="en-US" sz="11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01740">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noFill/>
                      <a:prstDash val="solid"/>
                      <a:round/>
                      <a:headEnd type="none" w="med" len="med"/>
                      <a:tailEnd type="none" w="med" len="med"/>
                    </a:lnBlToTr>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noFill/>
                      <a:prstDash val="solid"/>
                      <a:round/>
                      <a:headEnd type="none" w="med" len="med"/>
                      <a:tailEnd type="none" w="med" len="med"/>
                    </a:lnTlToBr>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97259">
                <a:tc v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97259">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97259">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&amp;increase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4" hMerge="1">
                  <a:txBody>
                    <a:bodyPr/>
                    <a:lstStyle/>
                    <a:p>
                      <a:endParaRPr lang="en-US"/>
                    </a:p>
                  </a:txBody>
                  <a:tcPr/>
                </a:tc>
                <a:tc rowSpan="4"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&amp;b</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4" hMerge="1">
                  <a:txBody>
                    <a:bodyPr/>
                    <a:lstStyle/>
                    <a:p>
                      <a:endParaRPr lang="en-US"/>
                    </a:p>
                  </a:txBody>
                  <a:tcPr/>
                </a:tc>
                <a:tc rowSpan="2"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chemeClr val="tx1"/>
                      </a:solidFill>
                      <a:prstDash val="solid"/>
                      <a:round/>
                      <a:headEnd type="none" w="med" len="med"/>
                      <a:tailEnd type="none" w="med" len="med"/>
                    </a:lnTlToBr>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97259">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vMerge="1">
                  <a:txBody>
                    <a:bodyPr/>
                    <a:lstStyle/>
                    <a:p>
                      <a:endParaRPr lang="en-US"/>
                    </a:p>
                  </a:txBody>
                  <a:tcPr/>
                </a:tc>
                <a:tc rowSpan="2" grid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rowSpan="2"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h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solidFill>
                      <a:schemeClr val="bg1">
                        <a:lumMod val="65000"/>
                      </a:schemeClr>
                    </a:solidFill>
                  </a:tcPr>
                </a:tc>
                <a:tc rowSpan="2">
                  <a:txBody>
                    <a:bodyPr/>
                    <a:lstStyle/>
                    <a:p>
                      <a:endParaRPr lang="en-US" sz="1100" dirty="0"/>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extLst>
                  <a:ext uri="{0D108BD9-81ED-4DB2-BD59-A6C34878D82A}">
                    <a16:rowId xmlns:a16="http://schemas.microsoft.com/office/drawing/2014/main" val="10007"/>
                  </a:ext>
                </a:extLst>
              </a:tr>
              <a:tr h="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gridSpan="2" vMerge="1">
                  <a:txBody>
                    <a:bodyPr/>
                    <a:lstStyle/>
                    <a:p>
                      <a:endParaRPr lang="en-US"/>
                    </a:p>
                  </a:txBody>
                  <a:tcPr/>
                </a:tc>
                <a:tc hMerge="1" vMerge="1">
                  <a:txBody>
                    <a:bodyPr/>
                    <a:lstStyle/>
                    <a:p>
                      <a:endParaRPr lang="en-US"/>
                    </a:p>
                  </a:txBody>
                  <a:tcPr/>
                </a:tc>
                <a:tc>
                  <a:txBody>
                    <a:bodyPr/>
                    <a:lstStyle/>
                    <a:p>
                      <a:endParaRPr lang="en-US" sz="1100" dirty="0"/>
                    </a:p>
                  </a:txBody>
                  <a:tcPr marL="68580" marR="6858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8"/>
                  </a:ext>
                </a:extLst>
              </a:tr>
              <a:tr h="119303">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void *data</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*pint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err="1">
                          <a:effectLst/>
                          <a:latin typeface="Courier New" panose="02070309020205020404" pitchFamily="49" charset="0"/>
                          <a:cs typeface="Courier New" panose="02070309020205020404" pitchFamily="49" charset="0"/>
                        </a:rPr>
                        <a:t>psize</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5" name="Rectangle 4"/>
          <p:cNvSpPr/>
          <p:nvPr/>
        </p:nvSpPr>
        <p:spPr>
          <a:xfrm>
            <a:off x="1273278" y="6288524"/>
            <a:ext cx="1415589" cy="264160"/>
          </a:xfrm>
          <a:prstGeom prst="rect">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latin typeface="Courier New" panose="02070309020205020404" pitchFamily="49" charset="0"/>
                <a:cs typeface="Courier New" panose="02070309020205020404" pitchFamily="49" charset="0"/>
              </a:rPr>
              <a:t>Y, </a:t>
            </a:r>
            <a:r>
              <a:rPr lang="en-US" sz="1400" dirty="0">
                <a:solidFill>
                  <a:schemeClr val="tx1"/>
                </a:solidFill>
                <a:latin typeface="Courier New" panose="02070309020205020404" pitchFamily="49" charset="0"/>
                <a:cs typeface="Courier New" panose="02070309020205020404" pitchFamily="49" charset="0"/>
              </a:rPr>
              <a:t>1603</a:t>
            </a:r>
          </a:p>
        </p:txBody>
      </p:sp>
      <p:graphicFrame>
        <p:nvGraphicFramePr>
          <p:cNvPr id="12" name="Table 11"/>
          <p:cNvGraphicFramePr>
            <a:graphicFrameLocks noGrp="1"/>
          </p:cNvGraphicFramePr>
          <p:nvPr>
            <p:extLst>
              <p:ext uri="{D42A27DB-BD31-4B8C-83A1-F6EECF244321}">
                <p14:modId xmlns:p14="http://schemas.microsoft.com/office/powerpoint/2010/main" val="2758256794"/>
              </p:ext>
            </p:extLst>
          </p:nvPr>
        </p:nvGraphicFramePr>
        <p:xfrm>
          <a:off x="4075316" y="5385809"/>
          <a:ext cx="4936327" cy="1399030"/>
        </p:xfrm>
        <a:graphic>
          <a:graphicData uri="http://schemas.openxmlformats.org/drawingml/2006/table">
            <a:tbl>
              <a:tblPr firstRow="1" firstCol="1" bandRow="1">
                <a:tableStyleId>{2D5ABB26-0587-4C30-8999-92F81FD0307C}</a:tableStyleId>
              </a:tblPr>
              <a:tblGrid>
                <a:gridCol w="1310451">
                  <a:extLst>
                    <a:ext uri="{9D8B030D-6E8A-4147-A177-3AD203B41FA5}">
                      <a16:colId xmlns:a16="http://schemas.microsoft.com/office/drawing/2014/main" val="20000"/>
                    </a:ext>
                  </a:extLst>
                </a:gridCol>
                <a:gridCol w="187960">
                  <a:extLst>
                    <a:ext uri="{9D8B030D-6E8A-4147-A177-3AD203B41FA5}">
                      <a16:colId xmlns:a16="http://schemas.microsoft.com/office/drawing/2014/main" val="20001"/>
                    </a:ext>
                  </a:extLst>
                </a:gridCol>
                <a:gridCol w="93980">
                  <a:extLst>
                    <a:ext uri="{9D8B030D-6E8A-4147-A177-3AD203B41FA5}">
                      <a16:colId xmlns:a16="http://schemas.microsoft.com/office/drawing/2014/main" val="20002"/>
                    </a:ext>
                  </a:extLst>
                </a:gridCol>
                <a:gridCol w="794837">
                  <a:extLst>
                    <a:ext uri="{9D8B030D-6E8A-4147-A177-3AD203B41FA5}">
                      <a16:colId xmlns:a16="http://schemas.microsoft.com/office/drawing/2014/main" val="20003"/>
                    </a:ext>
                  </a:extLst>
                </a:gridCol>
                <a:gridCol w="314178">
                  <a:extLst>
                    <a:ext uri="{9D8B030D-6E8A-4147-A177-3AD203B41FA5}">
                      <a16:colId xmlns:a16="http://schemas.microsoft.com/office/drawing/2014/main" val="20004"/>
                    </a:ext>
                  </a:extLst>
                </a:gridCol>
                <a:gridCol w="132080">
                  <a:extLst>
                    <a:ext uri="{9D8B030D-6E8A-4147-A177-3AD203B41FA5}">
                      <a16:colId xmlns:a16="http://schemas.microsoft.com/office/drawing/2014/main" val="20005"/>
                    </a:ext>
                  </a:extLst>
                </a:gridCol>
                <a:gridCol w="1065481">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93980">
                  <a:extLst>
                    <a:ext uri="{9D8B030D-6E8A-4147-A177-3AD203B41FA5}">
                      <a16:colId xmlns:a16="http://schemas.microsoft.com/office/drawing/2014/main" val="20008"/>
                    </a:ext>
                  </a:extLst>
                </a:gridCol>
                <a:gridCol w="780820">
                  <a:extLst>
                    <a:ext uri="{9D8B030D-6E8A-4147-A177-3AD203B41FA5}">
                      <a16:colId xmlns:a16="http://schemas.microsoft.com/office/drawing/2014/main" val="20009"/>
                    </a:ext>
                  </a:extLst>
                </a:gridCol>
              </a:tblGrid>
              <a:tr h="22860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char 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1676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1603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tcPr>
                </a:tc>
                <a:extLst>
                  <a:ext uri="{0D108BD9-81ED-4DB2-BD59-A6C34878D82A}">
                    <a16:rowId xmlns:a16="http://schemas.microsoft.com/office/drawing/2014/main" val="10001"/>
                  </a:ext>
                </a:extLst>
              </a:tr>
              <a:tr h="0">
                <a:tc gridSpan="10">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914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1699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&amp;increase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gridSpan="3">
                  <a:txBody>
                    <a:bodyPr/>
                    <a:lstStyle/>
                    <a:p>
                      <a:endParaRPr lang="en-US"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endParaRPr lang="en-US"/>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sz="1400" dirty="0"/>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63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void *data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*pint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psize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Left Brace 9"/>
          <p:cNvSpPr/>
          <p:nvPr/>
        </p:nvSpPr>
        <p:spPr>
          <a:xfrm rot="16200000">
            <a:off x="1762760" y="4556241"/>
            <a:ext cx="436622" cy="2763784"/>
          </a:xfrm>
          <a:prstGeom prst="leftBrace">
            <a:avLst>
              <a:gd name="adj1" fmla="val 8333"/>
              <a:gd name="adj2" fmla="val 50835"/>
            </a:avLst>
          </a:prstGeom>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82073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 </a:t>
            </a:r>
            <a:r>
              <a:rPr lang="en-US" dirty="0">
                <a:latin typeface="Courier New" panose="02070309020205020404" pitchFamily="49" charset="0"/>
                <a:cs typeface="Courier New" panose="02070309020205020404" pitchFamily="49" charset="0"/>
              </a:rPr>
              <a:t>NULL</a:t>
            </a:r>
            <a:r>
              <a:rPr lang="en-US" dirty="0"/>
              <a:t> pointer is a regular pointer of any pointer type which has a special value that indicates that it is not pointing to any valid reference or memory address. This value is the result of type-casting the integer value zero to any pointer type.</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Do not confuse </a:t>
            </a:r>
            <a:r>
              <a:rPr lang="en-US" dirty="0">
                <a:latin typeface="Courier New" panose="02070309020205020404" pitchFamily="49" charset="0"/>
                <a:cs typeface="Courier New" panose="02070309020205020404" pitchFamily="49" charset="0"/>
              </a:rPr>
              <a:t>null</a:t>
            </a:r>
            <a:r>
              <a:rPr lang="en-US" dirty="0"/>
              <a:t> pointers with </a:t>
            </a:r>
            <a:r>
              <a:rPr lang="en-US" dirty="0">
                <a:latin typeface="Courier New" panose="02070309020205020404" pitchFamily="49" charset="0"/>
                <a:cs typeface="Courier New" panose="02070309020205020404" pitchFamily="49" charset="0"/>
              </a:rPr>
              <a:t>void</a:t>
            </a:r>
            <a:r>
              <a:rPr lang="en-US" dirty="0"/>
              <a:t> pointers. A </a:t>
            </a:r>
            <a:r>
              <a:rPr lang="en-US" dirty="0">
                <a:latin typeface="Courier New" panose="02070309020205020404" pitchFamily="49" charset="0"/>
                <a:cs typeface="Courier New" panose="02070309020205020404" pitchFamily="49" charset="0"/>
              </a:rPr>
              <a:t>null</a:t>
            </a:r>
            <a:r>
              <a:rPr lang="en-US" dirty="0"/>
              <a:t> pointer is a value that any pointer may take to represent that it is pointing to "nowhere", while a </a:t>
            </a:r>
            <a:r>
              <a:rPr lang="en-US" dirty="0">
                <a:latin typeface="Courier New" panose="02070309020205020404" pitchFamily="49" charset="0"/>
                <a:cs typeface="Courier New" panose="02070309020205020404" pitchFamily="49" charset="0"/>
              </a:rPr>
              <a:t>void</a:t>
            </a:r>
            <a:r>
              <a:rPr lang="en-US" dirty="0"/>
              <a:t> pointer is a special type of pointer that can point to somewhere without a specific type.</a:t>
            </a:r>
          </a:p>
          <a:p>
            <a:pPr algn="just"/>
            <a:r>
              <a:rPr lang="en-US" dirty="0"/>
              <a:t> </a:t>
            </a:r>
          </a:p>
          <a:p>
            <a:pPr marL="285750" indent="-285750" algn="just">
              <a:buFont typeface="Wingdings" panose="05000000000000000000" pitchFamily="2" charset="2"/>
              <a:buChar char="q"/>
            </a:pPr>
            <a:r>
              <a:rPr lang="en-US" dirty="0"/>
              <a:t>One refers to the value stored in the pointer itself and the other to the type of data it points to.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Null Pointer</a:t>
            </a:r>
          </a:p>
        </p:txBody>
      </p:sp>
      <p:graphicFrame>
        <p:nvGraphicFramePr>
          <p:cNvPr id="6" name="Table 5"/>
          <p:cNvGraphicFramePr>
            <a:graphicFrameLocks noGrp="1"/>
          </p:cNvGraphicFramePr>
          <p:nvPr>
            <p:extLst>
              <p:ext uri="{D42A27DB-BD31-4B8C-83A1-F6EECF244321}">
                <p14:modId xmlns:p14="http://schemas.microsoft.com/office/powerpoint/2010/main" val="3681069399"/>
              </p:ext>
            </p:extLst>
          </p:nvPr>
        </p:nvGraphicFramePr>
        <p:xfrm>
          <a:off x="1862568" y="2674032"/>
          <a:ext cx="5594858" cy="955167"/>
        </p:xfrm>
        <a:graphic>
          <a:graphicData uri="http://schemas.openxmlformats.org/drawingml/2006/table">
            <a:tbl>
              <a:tblPr firstRow="1" firstCol="1" bandRow="1">
                <a:tableStyleId>{2D5ABB26-0587-4C30-8999-92F81FD0307C}</a:tableStyleId>
              </a:tblPr>
              <a:tblGrid>
                <a:gridCol w="337058">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cs typeface="Courier New" panose="02070309020205020404" pitchFamily="49" charset="0"/>
                        </a:rPr>
                        <a:t>1</a:t>
                      </a:r>
                      <a:br>
                        <a:rPr lang="en-US" sz="1800" dirty="0">
                          <a:solidFill>
                            <a:schemeClr val="bg1">
                              <a:lumMod val="50000"/>
                            </a:schemeClr>
                          </a:solidFill>
                          <a:effectLst/>
                          <a:latin typeface="Courier New" panose="02070309020205020404" pitchFamily="49" charset="0"/>
                          <a:cs typeface="Courier New" panose="02070309020205020404" pitchFamily="49" charset="0"/>
                        </a:rPr>
                      </a:br>
                      <a:r>
                        <a:rPr lang="en-US" sz="1800" dirty="0">
                          <a:solidFill>
                            <a:schemeClr val="bg1">
                              <a:lumMod val="50000"/>
                            </a:schemeClr>
                          </a:solidFill>
                          <a:effectLst/>
                          <a:latin typeface="Courier New" panose="02070309020205020404" pitchFamily="49" charset="0"/>
                          <a:cs typeface="Courier New" panose="02070309020205020404" pitchFamily="49" charset="0"/>
                        </a:rPr>
                        <a:t>2</a:t>
                      </a: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rPr>
                        <a:t>3</a:t>
                      </a:r>
                      <a:endParaRPr lang="en-US" sz="28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8288" marR="45720" marT="9525" marB="952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err="1">
                          <a:solidFill>
                            <a:srgbClr val="0000B0"/>
                          </a:solidFill>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 p;</a:t>
                      </a:r>
                      <a:endParaRPr lang="en-US" sz="2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effectLst/>
                          <a:latin typeface="Courier New" panose="02070309020205020404" pitchFamily="49" charset="0"/>
                          <a:cs typeface="Courier New" panose="02070309020205020404" pitchFamily="49" charset="0"/>
                        </a:rPr>
                        <a:t>p = 0;  </a:t>
                      </a:r>
                      <a:r>
                        <a:rPr lang="en-US" sz="1800" dirty="0">
                          <a:solidFill>
                            <a:srgbClr val="00B050"/>
                          </a:solidFill>
                          <a:effectLst/>
                          <a:latin typeface="Courier New" panose="02070309020205020404" pitchFamily="49" charset="0"/>
                          <a:cs typeface="Courier New" panose="02070309020205020404" pitchFamily="49" charset="0"/>
                        </a:rPr>
                        <a:t>//can also write, p = NULL;   </a:t>
                      </a:r>
                      <a:endParaRPr lang="en-US" sz="2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800" dirty="0">
                          <a:solidFill>
                            <a:srgbClr val="00B050"/>
                          </a:solidFill>
                          <a:effectLst/>
                          <a:latin typeface="Courier New" panose="02070309020205020404" pitchFamily="49" charset="0"/>
                          <a:cs typeface="Courier New" panose="02070309020205020404" pitchFamily="49" charset="0"/>
                        </a:rPr>
                        <a:t>/* p has a null pointer value */</a:t>
                      </a:r>
                      <a:endParaRPr lang="en-US" sz="2800" dirty="0">
                        <a:solidFill>
                          <a:srgbClr val="00B05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23239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286232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exact size of array is unknown until the compile time, i.e., time when a compiler compiles code written in a programming language into an executable form. The size of array declared initially can be sometimes insufficient and sometimes more than required. Also, what if we need a variable amount of memory that can only be determined during runtime?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Dynamic memory allocation allows a program to obtain more memory space, while running or to release space when no space is required.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solidFill>
                  <a:srgbClr val="000000"/>
                </a:solidFill>
                <a:latin typeface="Times New Roman" panose="02020603050405020304" pitchFamily="18" charset="0"/>
              </a:rPr>
              <a:t>C++ integrates the operators </a:t>
            </a:r>
            <a:r>
              <a:rPr lang="en-US" sz="1600" dirty="0">
                <a:solidFill>
                  <a:srgbClr val="000000"/>
                </a:solidFill>
                <a:latin typeface="Courier New" panose="02070309020205020404" pitchFamily="49" charset="0"/>
              </a:rPr>
              <a:t>new</a:t>
            </a:r>
            <a:r>
              <a:rPr lang="en-US" dirty="0">
                <a:solidFill>
                  <a:srgbClr val="000000"/>
                </a:solidFill>
                <a:latin typeface="Times New Roman" panose="02020603050405020304" pitchFamily="18" charset="0"/>
              </a:rPr>
              <a:t> and </a:t>
            </a:r>
            <a:r>
              <a:rPr lang="en-US" sz="1600" dirty="0">
                <a:solidFill>
                  <a:srgbClr val="000000"/>
                </a:solidFill>
                <a:latin typeface="Courier New" panose="02070309020205020404" pitchFamily="49" charset="0"/>
              </a:rPr>
              <a:t>delete</a:t>
            </a:r>
            <a:r>
              <a:rPr lang="en-US" dirty="0">
                <a:solidFill>
                  <a:srgbClr val="000000"/>
                </a:solidFill>
                <a:latin typeface="Times New Roman" panose="02020603050405020304" pitchFamily="18" charset="0"/>
              </a:rPr>
              <a:t> for </a:t>
            </a:r>
            <a:r>
              <a:rPr lang="en-US" i="1" dirty="0">
                <a:solidFill>
                  <a:srgbClr val="000000"/>
                </a:solidFill>
                <a:latin typeface="Times New Roman" panose="02020603050405020304" pitchFamily="18" charset="0"/>
              </a:rPr>
              <a:t>dynamic memory</a:t>
            </a:r>
            <a:r>
              <a:rPr lang="en-US" dirty="0">
                <a:solidFill>
                  <a:srgbClr val="000000"/>
                </a:solidFill>
                <a:latin typeface="Times New Roman" panose="02020603050405020304" pitchFamily="18" charset="0"/>
              </a:rPr>
              <a:t> allocation.</a:t>
            </a:r>
            <a:endParaRPr lang="en-US" dirty="0"/>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a:t>
            </a:r>
          </a:p>
        </p:txBody>
      </p:sp>
    </p:spTree>
    <p:extLst>
      <p:ext uri="{BB962C8B-B14F-4D97-AF65-F5344CB8AC3E}">
        <p14:creationId xmlns:p14="http://schemas.microsoft.com/office/powerpoint/2010/main" val="3675993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1"/>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order to request dynamic memory we use the operator </a:t>
            </a:r>
            <a:r>
              <a:rPr lang="en-US" dirty="0">
                <a:latin typeface="Courier New" panose="02070309020205020404" pitchFamily="49" charset="0"/>
                <a:cs typeface="Courier New" panose="02070309020205020404" pitchFamily="49" charset="0"/>
              </a:rPr>
              <a:t>new</a:t>
            </a:r>
            <a:r>
              <a:rPr lang="en-US" dirty="0"/>
              <a:t>. </a:t>
            </a:r>
            <a:r>
              <a:rPr lang="en-US" dirty="0">
                <a:latin typeface="Courier New" panose="02070309020205020404" pitchFamily="49" charset="0"/>
                <a:cs typeface="Courier New" panose="02070309020205020404" pitchFamily="49" charset="0"/>
              </a:rPr>
              <a:t>new</a:t>
            </a:r>
            <a:r>
              <a:rPr lang="en-US" dirty="0"/>
              <a:t> is followed by a data type </a:t>
            </a:r>
            <a:r>
              <a:rPr lang="en-US" dirty="0" err="1"/>
              <a:t>specifier</a:t>
            </a:r>
            <a:r>
              <a:rPr lang="en-US" dirty="0"/>
              <a:t>. If a sequence of more than one memory block is required, the data type </a:t>
            </a:r>
            <a:r>
              <a:rPr lang="en-US" dirty="0" err="1"/>
              <a:t>specifier</a:t>
            </a:r>
            <a:r>
              <a:rPr lang="en-US" dirty="0"/>
              <a:t> is followed by the number of these memory blocks within brackets </a:t>
            </a:r>
            <a:r>
              <a:rPr lang="en-US" dirty="0">
                <a:latin typeface="Courier New" panose="02070309020205020404" pitchFamily="49" charset="0"/>
                <a:cs typeface="Courier New" panose="02070309020205020404" pitchFamily="49" charset="0"/>
              </a:rPr>
              <a:t>[]</a:t>
            </a:r>
            <a:r>
              <a:rPr lang="en-US" dirty="0"/>
              <a:t>. It returns a pointer to the beginning of the new block of memory allocated. Syntax:</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is used to allocate memory to contain one single element of type </a:t>
            </a:r>
            <a:r>
              <a:rPr lang="en-US" dirty="0" err="1">
                <a:latin typeface="Courier New" panose="02070309020205020404" pitchFamily="49" charset="0"/>
                <a:cs typeface="Courier New" panose="02070309020205020404" pitchFamily="49" charset="0"/>
              </a:rPr>
              <a:t>vtype</a:t>
            </a:r>
            <a:r>
              <a:rPr lang="en-US" dirty="0"/>
              <a:t>. The second one is used to assign a block (an array) of elements of type </a:t>
            </a:r>
            <a:r>
              <a:rPr lang="en-US" dirty="0" err="1">
                <a:latin typeface="Courier New" panose="02070309020205020404" pitchFamily="49" charset="0"/>
                <a:cs typeface="Courier New" panose="02070309020205020404" pitchFamily="49" charset="0"/>
              </a:rPr>
              <a:t>vtype</a:t>
            </a:r>
            <a:r>
              <a:rPr lang="en-US" dirty="0"/>
              <a:t>, where </a:t>
            </a:r>
            <a:r>
              <a:rPr lang="en-US" dirty="0" err="1">
                <a:latin typeface="Courier New" panose="02070309020205020404" pitchFamily="49" charset="0"/>
                <a:cs typeface="Courier New" panose="02070309020205020404" pitchFamily="49" charset="0"/>
              </a:rPr>
              <a:t>number_of_elements</a:t>
            </a:r>
            <a:r>
              <a:rPr lang="en-US" dirty="0"/>
              <a:t> is an integer value representing the amount of these.</a:t>
            </a:r>
          </a:p>
        </p:txBody>
      </p:sp>
      <p:sp>
        <p:nvSpPr>
          <p:cNvPr id="5" name="Subtitle 2"/>
          <p:cNvSpPr txBox="1">
            <a:spLocks/>
          </p:cNvSpPr>
          <p:nvPr/>
        </p:nvSpPr>
        <p:spPr>
          <a:xfrm>
            <a:off x="335494" y="786013"/>
            <a:ext cx="6543608" cy="808078"/>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512064" indent="-512064">
              <a:lnSpc>
                <a:spcPct val="80000"/>
              </a:lnSpc>
              <a:spcBef>
                <a:spcPts val="400"/>
              </a:spcBef>
              <a:spcAft>
                <a:spcPts val="400"/>
              </a:spcAft>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new</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new[]</a:t>
            </a:r>
          </a:p>
        </p:txBody>
      </p:sp>
      <p:graphicFrame>
        <p:nvGraphicFramePr>
          <p:cNvPr id="7" name="Table 6"/>
          <p:cNvGraphicFramePr>
            <a:graphicFrameLocks noGrp="1"/>
          </p:cNvGraphicFramePr>
          <p:nvPr>
            <p:extLst>
              <p:ext uri="{D42A27DB-BD31-4B8C-83A1-F6EECF244321}">
                <p14:modId xmlns:p14="http://schemas.microsoft.com/office/powerpoint/2010/main" val="2265491492"/>
              </p:ext>
            </p:extLst>
          </p:nvPr>
        </p:nvGraphicFramePr>
        <p:xfrm>
          <a:off x="948168" y="3381945"/>
          <a:ext cx="678865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641985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chemeClr val="bg1">
                              <a:lumMod val="50000"/>
                            </a:schemeClr>
                          </a:solidFill>
                          <a:effectLst/>
                          <a:latin typeface="Courier New" panose="02070309020205020404" pitchFamily="49" charset="0"/>
                          <a:cs typeface="Courier New" panose="02070309020205020404" pitchFamily="49" charset="0"/>
                        </a:rPr>
                        <a:t>1</a:t>
                      </a:r>
                      <a:br>
                        <a:rPr lang="en-US" sz="2000" dirty="0">
                          <a:solidFill>
                            <a:schemeClr val="bg1">
                              <a:lumMod val="50000"/>
                            </a:schemeClr>
                          </a:solidFill>
                          <a:effectLst/>
                          <a:latin typeface="Courier New" panose="02070309020205020404" pitchFamily="49" charset="0"/>
                          <a:cs typeface="Courier New" panose="02070309020205020404" pitchFamily="49" charset="0"/>
                        </a:rPr>
                      </a:br>
                      <a:r>
                        <a:rPr lang="en-US" sz="200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a:t>
                      </a:r>
                    </a:p>
                    <a:p>
                      <a:r>
                        <a:rPr lang="en-US" sz="2000" kern="1200" dirty="0">
                          <a:solidFill>
                            <a:schemeClr val="tx1"/>
                          </a:solidFill>
                          <a:effectLst/>
                          <a:latin typeface="Courier New" panose="02070309020205020404" pitchFamily="49" charset="0"/>
                          <a:ea typeface="+mn-ea"/>
                          <a:cs typeface="Courier New" panose="02070309020205020404" pitchFamily="49" charset="0"/>
                        </a:rPr>
                        <a:t>pointer = </a:t>
                      </a:r>
                      <a:r>
                        <a:rPr lang="en-US" sz="2000" i="0" kern="1200" dirty="0">
                          <a:solidFill>
                            <a:srgbClr val="0000B0"/>
                          </a:solidFill>
                          <a:effectLst/>
                          <a:latin typeface="Courier New" panose="02070309020205020404" pitchFamily="49" charset="0"/>
                          <a:ea typeface="+mn-ea"/>
                          <a:cs typeface="Courier New" panose="02070309020205020404" pitchFamily="49" charset="0"/>
                        </a:rPr>
                        <a:t>new</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vtype</a:t>
                      </a:r>
                      <a:r>
                        <a:rPr lang="en-US" sz="2000" kern="1200" dirty="0">
                          <a:solidFill>
                            <a:schemeClr val="tx1"/>
                          </a:solidFill>
                          <a:effectLst/>
                          <a:latin typeface="Courier New" panose="02070309020205020404" pitchFamily="49" charset="0"/>
                          <a:ea typeface="+mn-ea"/>
                          <a:cs typeface="Courier New" panose="02070309020205020404" pitchFamily="49" charset="0"/>
                        </a:rPr>
                        <a:t> [</a:t>
                      </a:r>
                      <a:r>
                        <a:rPr lang="en-US" sz="2000" kern="1200" dirty="0" err="1">
                          <a:solidFill>
                            <a:schemeClr val="tx1"/>
                          </a:solidFill>
                          <a:effectLst/>
                          <a:latin typeface="Courier New" panose="02070309020205020404" pitchFamily="49" charset="0"/>
                          <a:ea typeface="+mn-ea"/>
                          <a:cs typeface="Courier New" panose="02070309020205020404" pitchFamily="49" charset="0"/>
                        </a:rPr>
                        <a:t>number_of_elements</a:t>
                      </a:r>
                      <a:r>
                        <a:rPr lang="en-US" sz="2000" kern="1200" dirty="0">
                          <a:solidFill>
                            <a:schemeClr val="tx1"/>
                          </a:solidFill>
                          <a:effectLst/>
                          <a:latin typeface="Courier New" panose="02070309020205020404" pitchFamily="49" charset="0"/>
                          <a:ea typeface="+mn-ea"/>
                          <a:cs typeface="Courier New" panose="02070309020205020404" pitchFamily="49" charset="0"/>
                        </a:rPr>
                        <a:t>];</a:t>
                      </a:r>
                      <a:endParaRPr lang="en-US" sz="3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9525"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48199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7C26D19-85DA-834B-9600-C9820C508897}"/>
              </a:ext>
            </a:extLst>
          </p:cNvPr>
          <p:cNvSpPr txBox="1"/>
          <p:nvPr/>
        </p:nvSpPr>
        <p:spPr>
          <a:xfrm>
            <a:off x="335496" y="1594093"/>
            <a:ext cx="8369031" cy="4247317"/>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Since the necessity of dynamic memory is usually limited to specific moments within a program, once it is no longer needed it should be freed so that the memory becomes available again for other requests of dynamic memory. This is the purpose of the operator </a:t>
            </a:r>
            <a:r>
              <a:rPr lang="en-US" dirty="0">
                <a:latin typeface="Courier New" panose="02070309020205020404" pitchFamily="49" charset="0"/>
                <a:cs typeface="Courier New" panose="02070309020205020404" pitchFamily="49" charset="0"/>
              </a:rPr>
              <a:t>delete</a:t>
            </a:r>
            <a:r>
              <a:rPr lang="en-US" dirty="0"/>
              <a:t>, whose format is:</a:t>
            </a:r>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first expression should be used to delete memory allocated for a single element, and the second one for memory allocated for arrays of elements. </a:t>
            </a:r>
          </a:p>
          <a:p>
            <a:pPr algn="just"/>
            <a:endParaRPr lang="en-US" dirty="0"/>
          </a:p>
          <a:p>
            <a:pPr marL="285750" indent="-285750" algn="just">
              <a:buFont typeface="Wingdings" panose="05000000000000000000" pitchFamily="2" charset="2"/>
              <a:buChar char="q"/>
            </a:pPr>
            <a:r>
              <a:rPr lang="en-US" dirty="0"/>
              <a:t>The value passed as argument to delete must be either a pointer to a memory block previously allocated with </a:t>
            </a:r>
            <a:r>
              <a:rPr lang="en-US" dirty="0">
                <a:latin typeface="Courier New" panose="02070309020205020404" pitchFamily="49" charset="0"/>
                <a:cs typeface="Courier New" panose="02070309020205020404" pitchFamily="49" charset="0"/>
              </a:rPr>
              <a:t>new</a:t>
            </a:r>
            <a:r>
              <a:rPr lang="en-US" dirty="0"/>
              <a:t>, or a </a:t>
            </a:r>
            <a:r>
              <a:rPr lang="en-US" dirty="0">
                <a:latin typeface="Courier New" panose="02070309020205020404" pitchFamily="49" charset="0"/>
                <a:cs typeface="Courier New" panose="02070309020205020404" pitchFamily="49" charset="0"/>
              </a:rPr>
              <a:t>null</a:t>
            </a:r>
            <a:r>
              <a:rPr lang="en-US" dirty="0"/>
              <a:t> pointer (in the case of a </a:t>
            </a:r>
            <a:r>
              <a:rPr lang="en-US" dirty="0">
                <a:latin typeface="Courier New" panose="02070309020205020404" pitchFamily="49" charset="0"/>
                <a:cs typeface="Courier New" panose="02070309020205020404" pitchFamily="49" charset="0"/>
              </a:rPr>
              <a:t>null</a:t>
            </a:r>
            <a:r>
              <a:rPr lang="en-US" dirty="0"/>
              <a:t> pointer, </a:t>
            </a:r>
            <a:r>
              <a:rPr lang="en-US" dirty="0">
                <a:latin typeface="Courier New" panose="02070309020205020404" pitchFamily="49" charset="0"/>
                <a:cs typeface="Courier New" panose="02070309020205020404" pitchFamily="49" charset="0"/>
              </a:rPr>
              <a:t>delete</a:t>
            </a:r>
            <a:r>
              <a:rPr lang="en-US" dirty="0"/>
              <a:t> produces no effect).</a:t>
            </a:r>
          </a:p>
        </p:txBody>
      </p:sp>
      <p:sp>
        <p:nvSpPr>
          <p:cNvPr id="5" name="Subtitle 2"/>
          <p:cNvSpPr txBox="1">
            <a:spLocks/>
          </p:cNvSpPr>
          <p:nvPr/>
        </p:nvSpPr>
        <p:spPr>
          <a:xfrm>
            <a:off x="335495" y="731162"/>
            <a:ext cx="7245469" cy="686158"/>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solidFill>
                  <a:schemeClr val="tx1"/>
                </a:solidFill>
              </a:rPr>
              <a:t>Dynamic Memory Allocation: Operators </a:t>
            </a:r>
            <a:r>
              <a:rPr lang="en-US" sz="2000" b="1" dirty="0">
                <a:solidFill>
                  <a:schemeClr val="tx1"/>
                </a:solidFill>
                <a:latin typeface="Courier New" panose="02070309020205020404" pitchFamily="49" charset="0"/>
                <a:cs typeface="Courier New" panose="02070309020205020404" pitchFamily="49" charset="0"/>
              </a:rPr>
              <a:t>delete</a:t>
            </a:r>
            <a:r>
              <a:rPr lang="en-US" sz="2000" b="1" dirty="0">
                <a:solidFill>
                  <a:schemeClr val="tx1"/>
                </a:solidFill>
              </a:rPr>
              <a:t> And </a:t>
            </a:r>
            <a:r>
              <a:rPr lang="en-US" sz="2000" b="1" dirty="0">
                <a:solidFill>
                  <a:schemeClr val="tx1"/>
                </a:solidFill>
                <a:latin typeface="Courier New" panose="02070309020205020404" pitchFamily="49" charset="0"/>
                <a:cs typeface="Courier New" panose="02070309020205020404" pitchFamily="49" charset="0"/>
              </a:rPr>
              <a:t>delete[]</a:t>
            </a:r>
          </a:p>
        </p:txBody>
      </p:sp>
      <p:graphicFrame>
        <p:nvGraphicFramePr>
          <p:cNvPr id="6" name="Table 5"/>
          <p:cNvGraphicFramePr>
            <a:graphicFrameLocks noGrp="1"/>
          </p:cNvGraphicFramePr>
          <p:nvPr>
            <p:extLst>
              <p:ext uri="{D42A27DB-BD31-4B8C-83A1-F6EECF244321}">
                <p14:modId xmlns:p14="http://schemas.microsoft.com/office/powerpoint/2010/main" val="3906399019"/>
              </p:ext>
            </p:extLst>
          </p:nvPr>
        </p:nvGraphicFramePr>
        <p:xfrm>
          <a:off x="1459055" y="3125853"/>
          <a:ext cx="6121908" cy="708660"/>
        </p:xfrm>
        <a:graphic>
          <a:graphicData uri="http://schemas.openxmlformats.org/drawingml/2006/table">
            <a:tbl>
              <a:tblPr firstRow="1" firstCol="1" bandRow="1">
                <a:tableStyleId>{2D5ABB26-0587-4C30-8999-92F81FD0307C}</a:tableStyleId>
              </a:tblPr>
              <a:tblGrid>
                <a:gridCol w="368808">
                  <a:extLst>
                    <a:ext uri="{9D8B030D-6E8A-4147-A177-3AD203B41FA5}">
                      <a16:colId xmlns:a16="http://schemas.microsoft.com/office/drawing/2014/main" val="20000"/>
                    </a:ext>
                  </a:extLst>
                </a:gridCol>
                <a:gridCol w="5753100">
                  <a:extLst>
                    <a:ext uri="{9D8B030D-6E8A-4147-A177-3AD203B41FA5}">
                      <a16:colId xmlns:a16="http://schemas.microsoft.com/office/drawing/2014/main" val="20001"/>
                    </a:ext>
                  </a:extLst>
                </a:gridCol>
              </a:tblGrid>
              <a:tr h="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i="0" dirty="0">
                          <a:solidFill>
                            <a:schemeClr val="bg1">
                              <a:lumMod val="50000"/>
                            </a:schemeClr>
                          </a:solidFill>
                          <a:effectLst/>
                          <a:latin typeface="Courier New" panose="02070309020205020404" pitchFamily="49" charset="0"/>
                          <a:cs typeface="Courier New" panose="02070309020205020404" pitchFamily="49" charset="0"/>
                        </a:rPr>
                        <a:t>1</a:t>
                      </a:r>
                      <a:br>
                        <a:rPr lang="en-US" sz="2000" i="0" dirty="0">
                          <a:solidFill>
                            <a:schemeClr val="bg1">
                              <a:lumMod val="50000"/>
                            </a:schemeClr>
                          </a:solidFill>
                          <a:effectLst/>
                          <a:latin typeface="Courier New" panose="02070309020205020404" pitchFamily="49" charset="0"/>
                          <a:cs typeface="Courier New" panose="02070309020205020404" pitchFamily="49" charset="0"/>
                        </a:rPr>
                      </a:br>
                      <a:r>
                        <a:rPr lang="en-US" sz="2000" i="0" dirty="0">
                          <a:solidFill>
                            <a:schemeClr val="bg1">
                              <a:lumMod val="50000"/>
                            </a:schemeClr>
                          </a:solidFill>
                          <a:effectLst/>
                          <a:latin typeface="Courier New" panose="02070309020205020404" pitchFamily="49" charset="0"/>
                          <a:cs typeface="Courier New" panose="02070309020205020404" pitchFamily="49" charset="0"/>
                        </a:rPr>
                        <a:t>2</a:t>
                      </a:r>
                    </a:p>
                  </a:txBody>
                  <a:tcPr marL="18288" marR="45720" marT="9525" marB="9525"/>
                </a:tc>
                <a:tc>
                  <a:txBody>
                    <a:bodyPr/>
                    <a:lstStyle/>
                    <a:p>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pointer;</a:t>
                      </a:r>
                    </a:p>
                    <a:p>
                      <a:pPr>
                        <a:lnSpc>
                          <a:spcPct val="114000"/>
                        </a:lnSpc>
                      </a:pPr>
                      <a:r>
                        <a:rPr lang="en-US" sz="2000" i="0" kern="1200" dirty="0">
                          <a:solidFill>
                            <a:srgbClr val="0000B0"/>
                          </a:solidFill>
                          <a:effectLst/>
                          <a:latin typeface="Courier New" panose="02070309020205020404" pitchFamily="49" charset="0"/>
                          <a:ea typeface="+mn-ea"/>
                          <a:cs typeface="Courier New" panose="02070309020205020404" pitchFamily="49" charset="0"/>
                        </a:rPr>
                        <a:t>delete</a:t>
                      </a:r>
                      <a:r>
                        <a:rPr lang="en-US" sz="2000" i="0" kern="1200" dirty="0">
                          <a:solidFill>
                            <a:schemeClr val="tx1"/>
                          </a:solidFill>
                          <a:effectLst/>
                          <a:latin typeface="Courier New" panose="02070309020205020404" pitchFamily="49" charset="0"/>
                          <a:ea typeface="+mn-ea"/>
                          <a:cs typeface="Courier New" panose="02070309020205020404" pitchFamily="49" charset="0"/>
                        </a:rPr>
                        <a:t> [] pointer;</a:t>
                      </a:r>
                      <a:endParaRPr lang="en-US" sz="3200" i="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9525" marR="9525" marT="36576" marB="9525">
                    <a:solidFill>
                      <a:schemeClr val="bg1">
                        <a:lumMod val="8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414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6" name="Subtitle 2"/>
          <p:cNvSpPr txBox="1">
            <a:spLocks/>
          </p:cNvSpPr>
          <p:nvPr/>
        </p:nvSpPr>
        <p:spPr>
          <a:xfrm>
            <a:off x="486696" y="2363928"/>
            <a:ext cx="429353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Wingdings" pitchFamily="2" charset="2"/>
              <a:buAutoNum type="arabicPeriod"/>
            </a:pPr>
            <a:r>
              <a:rPr lang="en-US" sz="1600" dirty="0">
                <a:solidFill>
                  <a:schemeClr val="tx1"/>
                </a:solidFill>
              </a:rPr>
              <a:t>Pointer</a:t>
            </a:r>
          </a:p>
          <a:p>
            <a:pPr marL="857250" lvl="1" indent="-400050" algn="l">
              <a:buClr>
                <a:schemeClr val="accent6"/>
              </a:buClr>
              <a:buFont typeface="+mj-lt"/>
              <a:buAutoNum type="romanLcPeriod"/>
            </a:pPr>
            <a:r>
              <a:rPr lang="en-US" sz="1600" dirty="0">
                <a:solidFill>
                  <a:schemeClr val="tx1"/>
                </a:solidFill>
              </a:rPr>
              <a:t>Variable</a:t>
            </a:r>
          </a:p>
          <a:p>
            <a:pPr marL="857250" lvl="1" indent="-400050" algn="l">
              <a:buClr>
                <a:schemeClr val="accent6"/>
              </a:buClr>
              <a:buFont typeface="+mj-lt"/>
              <a:buAutoNum type="romanLcPeriod"/>
            </a:pPr>
            <a:r>
              <a:rPr lang="en-US" sz="1600" dirty="0">
                <a:solidFill>
                  <a:schemeClr val="tx1"/>
                </a:solidFill>
              </a:rPr>
              <a:t>Example</a:t>
            </a:r>
          </a:p>
          <a:p>
            <a:pPr marL="857250" lvl="1" indent="-400050" algn="l">
              <a:buClr>
                <a:schemeClr val="accent6"/>
              </a:buClr>
              <a:buFont typeface="+mj-lt"/>
              <a:buAutoNum type="romanLcPeriod"/>
            </a:pPr>
            <a:r>
              <a:rPr lang="en-US" sz="1600" dirty="0">
                <a:solidFill>
                  <a:schemeClr val="tx1"/>
                </a:solidFill>
              </a:rPr>
              <a:t>Pointer &amp; Array</a:t>
            </a:r>
          </a:p>
          <a:p>
            <a:pPr marL="857250" lvl="1" indent="-400050" algn="l">
              <a:buClr>
                <a:schemeClr val="accent6"/>
              </a:buClr>
              <a:buFont typeface="+mj-lt"/>
              <a:buAutoNum type="romanLcPeriod"/>
            </a:pPr>
            <a:r>
              <a:rPr lang="en-US" sz="1600" dirty="0">
                <a:solidFill>
                  <a:schemeClr val="tx1"/>
                </a:solidFill>
              </a:rPr>
              <a:t>Void Pointer</a:t>
            </a:r>
          </a:p>
          <a:p>
            <a:pPr marL="857250" lvl="1" indent="-400050" algn="l">
              <a:buClr>
                <a:schemeClr val="accent6"/>
              </a:buClr>
              <a:buFont typeface="+mj-lt"/>
              <a:buAutoNum type="romanLcPeriod"/>
            </a:pPr>
            <a:r>
              <a:rPr lang="en-US" sz="1600" dirty="0">
                <a:solidFill>
                  <a:schemeClr val="tx1"/>
                </a:solidFill>
              </a:rPr>
              <a:t>Null Pointer</a:t>
            </a:r>
          </a:p>
          <a:p>
            <a:pPr marL="857250" lvl="1" indent="-400050" algn="l">
              <a:buClr>
                <a:schemeClr val="accent6"/>
              </a:buClr>
              <a:buFont typeface="+mj-lt"/>
              <a:buAutoNum type="romanLcPeriod"/>
            </a:pPr>
            <a:r>
              <a:rPr lang="en-US" sz="1600" dirty="0">
                <a:solidFill>
                  <a:schemeClr val="tx1"/>
                </a:solidFill>
              </a:rPr>
              <a:t>Dynamic Memory Allocation</a:t>
            </a:r>
          </a:p>
          <a:p>
            <a:pPr marL="857250" lvl="1" indent="-400050" algn="l">
              <a:buClr>
                <a:schemeClr val="accent6"/>
              </a:buClr>
              <a:buFont typeface="+mj-lt"/>
              <a:buAutoNum type="romanLcPeriod"/>
            </a:pPr>
            <a:r>
              <a:rPr lang="en-US" sz="1600" dirty="0">
                <a:solidFill>
                  <a:schemeClr val="tx1"/>
                </a:solidFill>
              </a:rPr>
              <a:t>Pointer &amp; Function</a:t>
            </a:r>
          </a:p>
          <a:p>
            <a:pPr marL="857250" lvl="1" indent="-400050" algn="l">
              <a:buClr>
                <a:schemeClr val="accent6"/>
              </a:buClr>
              <a:buFont typeface="+mj-lt"/>
              <a:buAutoNum type="romanLcPeriod"/>
            </a:pPr>
            <a:r>
              <a:rPr lang="en-US" sz="1600" dirty="0">
                <a:solidFill>
                  <a:schemeClr val="tx1"/>
                </a:solidFill>
              </a:rPr>
              <a:t>Pointer, Array &amp; Function</a:t>
            </a:r>
          </a:p>
          <a:p>
            <a:pPr marL="857250" lvl="1" indent="-400050" algn="l">
              <a:buClr>
                <a:schemeClr val="accent6"/>
              </a:buClr>
              <a:buFont typeface="+mj-lt"/>
              <a:buAutoNum type="romanLcPeriod"/>
            </a:pPr>
            <a:r>
              <a:rPr lang="en-US" sz="1600" dirty="0">
                <a:solidFill>
                  <a:schemeClr val="tx1"/>
                </a:solidFill>
              </a:rPr>
              <a:t>Pointers &amp; Initialization</a:t>
            </a:r>
          </a:p>
        </p:txBody>
      </p:sp>
      <p:sp>
        <p:nvSpPr>
          <p:cNvPr id="8" name="Subtitle 2"/>
          <p:cNvSpPr txBox="1">
            <a:spLocks/>
          </p:cNvSpPr>
          <p:nvPr/>
        </p:nvSpPr>
        <p:spPr>
          <a:xfrm>
            <a:off x="4780229" y="2363928"/>
            <a:ext cx="3987851"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2"/>
            </a:pPr>
            <a:r>
              <a:rPr lang="en-US" sz="1600" dirty="0">
                <a:solidFill>
                  <a:schemeClr val="tx1"/>
                </a:solidFill>
              </a:rPr>
              <a:t>Structure</a:t>
            </a:r>
          </a:p>
          <a:p>
            <a:pPr marL="857250" lvl="1" indent="-400050" algn="l">
              <a:buClr>
                <a:schemeClr val="accent6"/>
              </a:buClr>
              <a:buFont typeface="+mj-lt"/>
              <a:buAutoNum type="romanLcPeriod"/>
            </a:pPr>
            <a:r>
              <a:rPr lang="en-US" sz="1600" dirty="0">
                <a:solidFill>
                  <a:schemeClr val="tx1"/>
                </a:solidFill>
              </a:rPr>
              <a:t>Definition</a:t>
            </a:r>
          </a:p>
          <a:p>
            <a:pPr marL="857250" lvl="1" indent="-400050" algn="l">
              <a:buClr>
                <a:schemeClr val="accent6"/>
              </a:buClr>
              <a:buFont typeface="+mj-lt"/>
              <a:buAutoNum type="romanLcPeriod"/>
            </a:pPr>
            <a:r>
              <a:rPr lang="en-US" sz="1600" dirty="0">
                <a:solidFill>
                  <a:schemeClr val="tx1"/>
                </a:solidFill>
              </a:rPr>
              <a:t>Defining Structure in C++</a:t>
            </a:r>
          </a:p>
          <a:p>
            <a:pPr marL="857250" lvl="1" indent="-400050" algn="l">
              <a:buClr>
                <a:schemeClr val="accent6"/>
              </a:buClr>
              <a:buFont typeface="+mj-lt"/>
              <a:buAutoNum type="romanLcPeriod"/>
            </a:pPr>
            <a:r>
              <a:rPr lang="en-US" sz="1600" dirty="0">
                <a:solidFill>
                  <a:schemeClr val="tx1"/>
                </a:solidFill>
              </a:rPr>
              <a:t>Declaring Variable of Structure</a:t>
            </a:r>
          </a:p>
          <a:p>
            <a:pPr marL="857250" lvl="1" indent="-400050" algn="l">
              <a:buClr>
                <a:schemeClr val="accent6"/>
              </a:buClr>
              <a:buFont typeface="+mj-lt"/>
              <a:buAutoNum type="romanLcPeriod"/>
            </a:pPr>
            <a:r>
              <a:rPr lang="en-US" sz="1600" dirty="0">
                <a:solidFill>
                  <a:schemeClr val="tx1"/>
                </a:solidFill>
              </a:rPr>
              <a:t>Access Structure Member</a:t>
            </a:r>
          </a:p>
          <a:p>
            <a:pPr marL="857250" lvl="1" indent="-400050" algn="l">
              <a:buClr>
                <a:schemeClr val="accent6"/>
              </a:buClr>
              <a:buFont typeface="+mj-lt"/>
              <a:buAutoNum type="romanLcPeriod"/>
            </a:pPr>
            <a:r>
              <a:rPr lang="en-US" sz="1600" dirty="0">
                <a:solidFill>
                  <a:schemeClr val="tx1"/>
                </a:solidFill>
              </a:rPr>
              <a:t>Initializing Structure Variable</a:t>
            </a:r>
          </a:p>
          <a:p>
            <a:pPr marL="857250" lvl="1" indent="-400050" algn="l">
              <a:buClr>
                <a:schemeClr val="accent6"/>
              </a:buClr>
              <a:buFont typeface="+mj-lt"/>
              <a:buAutoNum type="romanLcPeriod"/>
            </a:pPr>
            <a:r>
              <a:rPr lang="en-US" sz="1600" dirty="0">
                <a:solidFill>
                  <a:schemeClr val="tx1"/>
                </a:solidFill>
              </a:rPr>
              <a:t>Some Facts about Structure</a:t>
            </a:r>
          </a:p>
          <a:p>
            <a:pPr marL="857250" lvl="1" indent="-400050" algn="l">
              <a:buClr>
                <a:schemeClr val="accent6"/>
              </a:buClr>
              <a:buFont typeface="+mj-lt"/>
              <a:buAutoNum type="romanLcPeriod"/>
            </a:pPr>
            <a:r>
              <a:rPr lang="en-US" sz="1600" dirty="0">
                <a:solidFill>
                  <a:schemeClr val="tx1"/>
                </a:solidFill>
              </a:rPr>
              <a:t>Nested Structure</a:t>
            </a:r>
          </a:p>
          <a:p>
            <a:pPr marL="857250" lvl="1" indent="-400050" algn="l">
              <a:buClr>
                <a:schemeClr val="accent6"/>
              </a:buClr>
              <a:buFont typeface="+mj-lt"/>
              <a:buAutoNum type="romanLcPeriod"/>
            </a:pPr>
            <a:r>
              <a:rPr lang="en-US" sz="1600" dirty="0">
                <a:solidFill>
                  <a:schemeClr val="tx1"/>
                </a:solidFill>
              </a:rPr>
              <a:t>Self-referential Structure</a:t>
            </a:r>
          </a:p>
          <a:p>
            <a:pPr marL="342900" indent="-342900">
              <a:buFont typeface="+mj-lt"/>
              <a:buAutoNum type="arabicPeriod" startAt="2"/>
            </a:pPr>
            <a:r>
              <a:rPr lang="en-US" sz="1600" dirty="0">
                <a:solidFill>
                  <a:schemeClr val="tx1"/>
                </a:solidFill>
              </a:rPr>
              <a:t>Books</a:t>
            </a:r>
          </a:p>
          <a:p>
            <a:pPr marL="342900" indent="-342900">
              <a:buFont typeface="+mj-lt"/>
              <a:buAutoNum type="arabicPeriod" startAt="2"/>
            </a:pPr>
            <a:r>
              <a:rPr lang="en-US" sz="1600" dirty="0">
                <a:solidFill>
                  <a:schemeClr val="tx1"/>
                </a:solidFill>
              </a:rPr>
              <a:t>References</a:t>
            </a:r>
          </a:p>
        </p:txBody>
      </p:sp>
      <p:cxnSp>
        <p:nvCxnSpPr>
          <p:cNvPr id="10" name="Straight Connector 9"/>
          <p:cNvCxnSpPr/>
          <p:nvPr/>
        </p:nvCxnSpPr>
        <p:spPr>
          <a:xfrm flipV="1">
            <a:off x="4752263" y="2153920"/>
            <a:ext cx="0" cy="398272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999039579"/>
              </p:ext>
            </p:extLst>
          </p:nvPr>
        </p:nvGraphicFramePr>
        <p:xfrm>
          <a:off x="149089" y="1475327"/>
          <a:ext cx="5358051" cy="3854768"/>
        </p:xfrm>
        <a:graphic>
          <a:graphicData uri="http://schemas.openxmlformats.org/drawingml/2006/table">
            <a:tbl>
              <a:tblPr firstRow="1" firstCol="1" bandRow="1">
                <a:tableStyleId>{2D5ABB26-0587-4C30-8999-92F81FD0307C}</a:tableStyleId>
              </a:tblPr>
              <a:tblGrid>
                <a:gridCol w="309324">
                  <a:extLst>
                    <a:ext uri="{9D8B030D-6E8A-4147-A177-3AD203B41FA5}">
                      <a16:colId xmlns:a16="http://schemas.microsoft.com/office/drawing/2014/main" val="20000"/>
                    </a:ext>
                  </a:extLst>
                </a:gridCol>
                <a:gridCol w="3475911">
                  <a:extLst>
                    <a:ext uri="{9D8B030D-6E8A-4147-A177-3AD203B41FA5}">
                      <a16:colId xmlns:a16="http://schemas.microsoft.com/office/drawing/2014/main" val="20001"/>
                    </a:ext>
                  </a:extLst>
                </a:gridCol>
                <a:gridCol w="1572816">
                  <a:extLst>
                    <a:ext uri="{9D8B030D-6E8A-4147-A177-3AD203B41FA5}">
                      <a16:colId xmlns:a16="http://schemas.microsoft.com/office/drawing/2014/main" val="20002"/>
                    </a:ext>
                  </a:extLst>
                </a:gridCol>
              </a:tblGrid>
              <a:tr h="1570432">
                <a:tc rowSpan="2">
                  <a:txBody>
                    <a:bodyPr/>
                    <a:lstStyle/>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p>
                    <a:p>
                      <a:pPr marL="0" marR="0" algn="r">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13716" marR="20574" marT="7144" marB="7144"/>
                </a:tc>
                <a:tc rowSpan="2">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new, delete</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n,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sum=0;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 of elements: "</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n;         </a:t>
                      </a:r>
                      <a:r>
                        <a:rPr lang="en-US" sz="1200" dirty="0">
                          <a:solidFill>
                            <a:srgbClr val="00B050"/>
                          </a:solidFill>
                          <a:effectLst/>
                          <a:latin typeface="Courier New" panose="02070309020205020404" pitchFamily="49" charset="0"/>
                          <a:cs typeface="Courier New" panose="02070309020205020404" pitchFamily="49" charset="0"/>
                        </a:rPr>
                        <a:t>//input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 </a:t>
                      </a:r>
                      <a:r>
                        <a:rPr lang="en-US" sz="1200" dirty="0">
                          <a:solidFill>
                            <a:srgbClr val="0000B0"/>
                          </a:solidFill>
                          <a:effectLst/>
                          <a:latin typeface="Courier New" panose="02070309020205020404" pitchFamily="49" charset="0"/>
                          <a:cs typeface="Courier New" panose="02070309020205020404" pitchFamily="49" charset="0"/>
                        </a:rPr>
                        <a:t>new</a:t>
                      </a:r>
                      <a:r>
                        <a:rPr lang="en-US" sz="1200" dirty="0">
                          <a:effectLst/>
                          <a:latin typeface="Courier New" panose="02070309020205020404" pitchFamily="49" charset="0"/>
                          <a:cs typeface="Courier New" panose="02070309020205020404" pitchFamily="49" charset="0"/>
                        </a:rPr>
                        <a:t> (</a:t>
                      </a:r>
                      <a:r>
                        <a:rPr lang="en-US" sz="1200" dirty="0" err="1">
                          <a:solidFill>
                            <a:srgbClr val="00B050"/>
                          </a:solidFill>
                          <a:effectLst/>
                          <a:latin typeface="Courier New" panose="02070309020205020404" pitchFamily="49" charset="0"/>
                          <a:cs typeface="Courier New" panose="02070309020205020404" pitchFamily="49" charset="0"/>
                        </a:rPr>
                        <a:t>nothrow</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[n];</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==NULL){  </a:t>
                      </a:r>
                      <a:r>
                        <a:rPr lang="en-US" sz="1200" dirty="0">
                          <a:solidFill>
                            <a:schemeClr val="accent4">
                              <a:lumMod val="75000"/>
                            </a:schemeClr>
                          </a:solidFill>
                          <a:effectLst/>
                          <a:latin typeface="Courier New" panose="02070309020205020404" pitchFamily="49" charset="0"/>
                          <a:cs typeface="Courier New" panose="02070309020205020404" pitchFamily="49" charset="0"/>
                        </a:rPr>
                        <a:t>//</a:t>
                      </a:r>
                      <a:r>
                        <a:rPr lang="en-US" sz="1200" dirty="0" err="1">
                          <a:solidFill>
                            <a:schemeClr val="accent4">
                              <a:lumMod val="75000"/>
                            </a:schemeClr>
                          </a:solidFill>
                          <a:effectLst/>
                          <a:latin typeface="Courier New" panose="02070309020205020404" pitchFamily="49" charset="0"/>
                          <a:cs typeface="Courier New" panose="02070309020205020404" pitchFamily="49" charset="0"/>
                        </a:rPr>
                        <a:t>ptr</a:t>
                      </a:r>
                      <a:r>
                        <a:rPr lang="en-US" sz="1200" dirty="0">
                          <a:solidFill>
                            <a:schemeClr val="accent4">
                              <a:lumMod val="75000"/>
                            </a:schemeClr>
                          </a:solidFill>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"Error! not allocated."</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return 1</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"Enter elements:\n"</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=0;i&lt;n;++</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   </a:t>
                      </a:r>
                      <a:r>
                        <a:rPr lang="en-US" sz="1200" dirty="0">
                          <a:solidFill>
                            <a:srgbClr val="00B050"/>
                          </a:solidFill>
                          <a:effectLst/>
                          <a:latin typeface="Courier New" panose="02070309020205020404" pitchFamily="49" charset="0"/>
                          <a:cs typeface="Courier New" panose="02070309020205020404" pitchFamily="49" charset="0"/>
                        </a:rPr>
                        <a:t>//input 2 6 7 4 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 &gt;&gt;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a:t>
                      </a:r>
                      <a:r>
                        <a:rPr lang="en-US" sz="1200" baseline="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ptr</a:t>
                      </a:r>
                      <a:r>
                        <a:rPr lang="en-US" sz="1200" dirty="0">
                          <a:solidFill>
                            <a:srgbClr val="00B050"/>
                          </a:solidFill>
                          <a:effectLst/>
                          <a:latin typeface="Courier New" panose="02070309020205020404" pitchFamily="49" charset="0"/>
                          <a:cs typeface="Courier New" panose="02070309020205020404" pitchFamily="49" charset="0"/>
                        </a:rPr>
                        <a:t>[</a:t>
                      </a:r>
                      <a:r>
                        <a:rPr lang="en-US" sz="1200" dirty="0" err="1">
                          <a:solidFill>
                            <a:srgbClr val="00B050"/>
                          </a:solidFill>
                          <a:effectLst/>
                          <a:latin typeface="Courier New" panose="02070309020205020404" pitchFamily="49" charset="0"/>
                          <a:cs typeface="Courier New" panose="02070309020205020404" pitchFamily="49" charset="0"/>
                        </a:rPr>
                        <a:t>i</a:t>
                      </a:r>
                      <a:r>
                        <a:rPr lang="en-US" sz="1200" dirty="0">
                          <a:solidFill>
                            <a:srgbClr val="00B050"/>
                          </a:solidFill>
                          <a:effectLst/>
                          <a:latin typeface="Courier New" panose="02070309020205020404" pitchFamily="49" charset="0"/>
                          <a:cs typeface="Courier New" panose="02070309020205020404" pitchFamily="49" charset="0"/>
                        </a:rPr>
                        <a:t>]</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sum += *(</a:t>
                      </a:r>
                      <a:r>
                        <a:rPr lang="en-US" sz="1200" dirty="0" err="1">
                          <a:effectLst/>
                          <a:latin typeface="Courier New" panose="02070309020205020404" pitchFamily="49" charset="0"/>
                          <a:cs typeface="Courier New" panose="02070309020205020404" pitchFamily="49" charset="0"/>
                        </a:rPr>
                        <a:t>ptr+i</a:t>
                      </a:r>
                      <a:r>
                        <a:rPr lang="en-US" sz="1200" dirty="0">
                          <a:effectLst/>
                          <a:latin typeface="Courier New" panose="02070309020205020404" pitchFamily="49" charset="0"/>
                          <a:cs typeface="Courier New" panose="02070309020205020404" pitchFamily="49" charset="0"/>
                        </a:rPr>
                        <a:t>);  </a:t>
                      </a:r>
                      <a:r>
                        <a:rPr lang="en-US" sz="1200" baseline="0" dirty="0">
                          <a:solidFill>
                            <a:srgbClr val="00B050"/>
                          </a:solidFill>
                          <a:effectLst/>
                          <a:latin typeface="Courier New" panose="02070309020205020404" pitchFamily="49" charset="0"/>
                          <a:cs typeface="Courier New" panose="02070309020205020404" pitchFamily="49" charset="0"/>
                        </a:rPr>
                        <a:t> </a:t>
                      </a:r>
                      <a:endParaRPr lang="en-US" sz="1200" dirty="0">
                        <a:solidFill>
                          <a:srgbClr val="00B050"/>
                        </a:solidFill>
                        <a:effectLst/>
                        <a:latin typeface="Courier New" panose="02070309020205020404" pitchFamily="49" charset="0"/>
                        <a:cs typeface="Courier New" panose="02070309020205020404" pitchFamily="49" charset="0"/>
                      </a:endParaRP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t>
                      </a:r>
                      <a:r>
                        <a:rPr lang="en-US" sz="1200" dirty="0">
                          <a:solidFill>
                            <a:srgbClr val="FF0000"/>
                          </a:solidFill>
                          <a:effectLst/>
                          <a:latin typeface="Courier New" panose="02070309020205020404" pitchFamily="49" charset="0"/>
                          <a:cs typeface="Courier New" panose="02070309020205020404" pitchFamily="49" charset="0"/>
                        </a:rPr>
                        <a:t>"Sum = " </a:t>
                      </a:r>
                      <a:r>
                        <a:rPr lang="en-US" sz="1200" dirty="0">
                          <a:effectLst/>
                          <a:latin typeface="Courier New" panose="02070309020205020404" pitchFamily="49" charset="0"/>
                          <a:cs typeface="Courier New" panose="02070309020205020404" pitchFamily="49" charset="0"/>
                        </a:rPr>
                        <a:t>&lt;&lt; sum;</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delete</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ptr</a:t>
                      </a:r>
                      <a:r>
                        <a:rPr lang="en-US" sz="1200" dirty="0">
                          <a:effectLst/>
                          <a:latin typeface="Courier New" panose="02070309020205020404" pitchFamily="49" charset="0"/>
                          <a:cs typeface="Courier New" panose="02070309020205020404" pitchFamily="49" charset="0"/>
                        </a:rPr>
                        <a:t>); </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4">
                              <a:lumMod val="75000"/>
                            </a:schemeClr>
                          </a:solidFill>
                          <a:effectLst/>
                          <a:latin typeface="Courier New" panose="02070309020205020404" pitchFamily="49" charset="0"/>
                          <a:cs typeface="Courier New" panose="02070309020205020404" pitchFamily="49" charset="0"/>
                        </a:rPr>
                        <a:t>    </a:t>
                      </a:r>
                      <a:r>
                        <a:rPr lang="en-US" sz="1200" dirty="0">
                          <a:solidFill>
                            <a:srgbClr val="00B050"/>
                          </a:solidFill>
                          <a:effectLst/>
                          <a:latin typeface="Courier New" panose="02070309020205020404" pitchFamily="49" charset="0"/>
                          <a:cs typeface="Courier New" panose="02070309020205020404" pitchFamily="49" charset="0"/>
                        </a:rPr>
                        <a:t>//memory de-allocated</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of elements: 5</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Enter elements:</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2</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6</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7</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4</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3</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Sum = 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0"/>
                  </a:ext>
                </a:extLst>
              </a:tr>
              <a:tr h="2101456">
                <a:tc vMerge="1">
                  <a:txBody>
                    <a:bodyPr/>
                    <a:lstStyle/>
                    <a:p>
                      <a:endParaRPr lang="en-US"/>
                    </a:p>
                  </a:txBody>
                  <a:tcPr/>
                </a:tc>
                <a:tc vMerge="1">
                  <a:txBody>
                    <a:bodyPr/>
                    <a:lstStyle/>
                    <a:p>
                      <a:endParaRPr lang="en-US"/>
                    </a:p>
                  </a:txBody>
                  <a:tcPr/>
                </a:tc>
                <a:tc>
                  <a:txBody>
                    <a:bodyPr/>
                    <a:lstStyle/>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no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691469" y="1426338"/>
          <a:ext cx="3173505" cy="1503680"/>
        </p:xfrm>
        <a:graphic>
          <a:graphicData uri="http://schemas.openxmlformats.org/drawingml/2006/table">
            <a:tbl>
              <a:tblPr firstRow="1" bandRow="1">
                <a:tableStyleId>{2D5ABB26-0587-4C30-8999-92F81FD0307C}</a:tableStyleId>
              </a:tblPr>
              <a:tblGrid>
                <a:gridCol w="634701">
                  <a:extLst>
                    <a:ext uri="{9D8B030D-6E8A-4147-A177-3AD203B41FA5}">
                      <a16:colId xmlns:a16="http://schemas.microsoft.com/office/drawing/2014/main" val="20000"/>
                    </a:ext>
                  </a:extLst>
                </a:gridCol>
                <a:gridCol w="634701">
                  <a:extLst>
                    <a:ext uri="{9D8B030D-6E8A-4147-A177-3AD203B41FA5}">
                      <a16:colId xmlns:a16="http://schemas.microsoft.com/office/drawing/2014/main" val="20001"/>
                    </a:ext>
                  </a:extLst>
                </a:gridCol>
                <a:gridCol w="634701">
                  <a:extLst>
                    <a:ext uri="{9D8B030D-6E8A-4147-A177-3AD203B41FA5}">
                      <a16:colId xmlns:a16="http://schemas.microsoft.com/office/drawing/2014/main" val="20002"/>
                    </a:ext>
                  </a:extLst>
                </a:gridCol>
                <a:gridCol w="634701">
                  <a:extLst>
                    <a:ext uri="{9D8B030D-6E8A-4147-A177-3AD203B41FA5}">
                      <a16:colId xmlns:a16="http://schemas.microsoft.com/office/drawing/2014/main" val="20003"/>
                    </a:ext>
                  </a:extLst>
                </a:gridCol>
                <a:gridCol w="634701">
                  <a:extLst>
                    <a:ext uri="{9D8B030D-6E8A-4147-A177-3AD203B41FA5}">
                      <a16:colId xmlns:a16="http://schemas.microsoft.com/office/drawing/2014/main" val="20004"/>
                    </a:ext>
                  </a:extLst>
                </a:gridCol>
              </a:tblGrid>
              <a:tr h="278130">
                <a:tc>
                  <a:txBody>
                    <a:bodyPr/>
                    <a:lstStyle/>
                    <a:p>
                      <a:pPr algn="ct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ptr</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n</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Sum</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r>
                        <a:rPr lang="en-US" sz="1400" dirty="0" err="1">
                          <a:latin typeface="Courier New" panose="02070309020205020404" pitchFamily="49" charset="0"/>
                          <a:cs typeface="Courier New" panose="02070309020205020404" pitchFamily="49" charset="0"/>
                        </a:rPr>
                        <a:t>i</a:t>
                      </a: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0">
                <a:tc>
                  <a:txBody>
                    <a:bodyPr/>
                    <a:lstStyle/>
                    <a:p>
                      <a:pPr algn="ctr"/>
                      <a:endParaRPr lang="en-US" sz="1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8130">
                <a:tc>
                  <a:txBody>
                    <a:bodyPr/>
                    <a:lstStyle/>
                    <a:p>
                      <a:pPr algn="ctr"/>
                      <a:r>
                        <a:rPr lang="en-US" sz="1400" dirty="0">
                          <a:latin typeface="Courier New" panose="02070309020205020404" pitchFamily="49" charset="0"/>
                          <a:cs typeface="Courier New" panose="02070309020205020404" pitchFamily="49" charset="0"/>
                        </a:rPr>
                        <a:t>0</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1</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2</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3</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r>
                        <a:rPr lang="en-US" sz="1400" dirty="0">
                          <a:latin typeface="Courier New" panose="02070309020205020404" pitchFamily="49" charset="0"/>
                          <a:cs typeface="Courier New" panose="02070309020205020404" pitchFamily="49" charset="0"/>
                        </a:rPr>
                        <a:t>4</a:t>
                      </a:r>
                    </a:p>
                  </a:txBody>
                  <a:tcPr marL="68580" marR="68580" marT="34290" marB="3429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78130">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latin typeface="Courier New" panose="02070309020205020404" pitchFamily="49" charset="0"/>
                        <a:cs typeface="Courier New" panose="02070309020205020404" pitchFamily="49" charset="0"/>
                      </a:endParaRPr>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
        <p:nvSpPr>
          <p:cNvPr id="10" name="Rectangle 9"/>
          <p:cNvSpPr/>
          <p:nvPr/>
        </p:nvSpPr>
        <p:spPr>
          <a:xfrm>
            <a:off x="6323318" y="1816490"/>
            <a:ext cx="624078" cy="246888"/>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11" name="Rectangle 10"/>
          <p:cNvSpPr/>
          <p:nvPr/>
        </p:nvSpPr>
        <p:spPr>
          <a:xfrm>
            <a:off x="6961072" y="1797105"/>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12" name="Rectangle 11"/>
          <p:cNvSpPr/>
          <p:nvPr/>
        </p:nvSpPr>
        <p:spPr>
          <a:xfrm>
            <a:off x="5688710"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3" name="Rectangle 12"/>
          <p:cNvSpPr/>
          <p:nvPr/>
        </p:nvSpPr>
        <p:spPr>
          <a:xfrm>
            <a:off x="6323318"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6</a:t>
            </a:r>
          </a:p>
        </p:txBody>
      </p:sp>
      <p:sp>
        <p:nvSpPr>
          <p:cNvPr id="14" name="Rectangle 13"/>
          <p:cNvSpPr/>
          <p:nvPr/>
        </p:nvSpPr>
        <p:spPr>
          <a:xfrm>
            <a:off x="6961072"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7</a:t>
            </a:r>
          </a:p>
        </p:txBody>
      </p:sp>
      <p:sp>
        <p:nvSpPr>
          <p:cNvPr id="15" name="Rectangle 14"/>
          <p:cNvSpPr/>
          <p:nvPr/>
        </p:nvSpPr>
        <p:spPr>
          <a:xfrm>
            <a:off x="7598826"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sp>
        <p:nvSpPr>
          <p:cNvPr id="16" name="Rectangle 15"/>
          <p:cNvSpPr/>
          <p:nvPr/>
        </p:nvSpPr>
        <p:spPr>
          <a:xfrm>
            <a:off x="8234334" y="2634239"/>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17" name="Rectangle 16"/>
          <p:cNvSpPr/>
          <p:nvPr/>
        </p:nvSpPr>
        <p:spPr>
          <a:xfrm>
            <a:off x="696025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18" name="Rectangle 17"/>
          <p:cNvSpPr/>
          <p:nvPr/>
        </p:nvSpPr>
        <p:spPr>
          <a:xfrm>
            <a:off x="6959635" y="18027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8</a:t>
            </a:r>
          </a:p>
        </p:txBody>
      </p:sp>
      <p:sp>
        <p:nvSpPr>
          <p:cNvPr id="19" name="Rectangle 18"/>
          <p:cNvSpPr/>
          <p:nvPr/>
        </p:nvSpPr>
        <p:spPr>
          <a:xfrm>
            <a:off x="6958198" y="17987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15</a:t>
            </a:r>
          </a:p>
        </p:txBody>
      </p:sp>
      <p:sp>
        <p:nvSpPr>
          <p:cNvPr id="20" name="Rectangle 19"/>
          <p:cNvSpPr/>
          <p:nvPr/>
        </p:nvSpPr>
        <p:spPr>
          <a:xfrm>
            <a:off x="6958198" y="1792280"/>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19</a:t>
            </a:r>
          </a:p>
        </p:txBody>
      </p:sp>
      <p:sp>
        <p:nvSpPr>
          <p:cNvPr id="21" name="Rectangle 20"/>
          <p:cNvSpPr/>
          <p:nvPr/>
        </p:nvSpPr>
        <p:spPr>
          <a:xfrm>
            <a:off x="6958198" y="1804416"/>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22</a:t>
            </a:r>
          </a:p>
        </p:txBody>
      </p:sp>
      <p:sp>
        <p:nvSpPr>
          <p:cNvPr id="22" name="Rectangle 21"/>
          <p:cNvSpPr/>
          <p:nvPr/>
        </p:nvSpPr>
        <p:spPr>
          <a:xfrm>
            <a:off x="7593337" y="1791374"/>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0</a:t>
            </a:r>
          </a:p>
        </p:txBody>
      </p:sp>
      <p:sp>
        <p:nvSpPr>
          <p:cNvPr id="23" name="Rectangle 22"/>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a:t>
            </a:r>
          </a:p>
        </p:txBody>
      </p:sp>
      <p:sp>
        <p:nvSpPr>
          <p:cNvPr id="24" name="Rectangle 23"/>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2</a:t>
            </a:r>
          </a:p>
        </p:txBody>
      </p:sp>
      <p:sp>
        <p:nvSpPr>
          <p:cNvPr id="25" name="Rectangle 24"/>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3</a:t>
            </a:r>
          </a:p>
        </p:txBody>
      </p:sp>
      <p:sp>
        <p:nvSpPr>
          <p:cNvPr id="26" name="Rectangle 25"/>
          <p:cNvSpPr/>
          <p:nvPr/>
        </p:nvSpPr>
        <p:spPr>
          <a:xfrm>
            <a:off x="7591806" y="1789938"/>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4</a:t>
            </a:r>
          </a:p>
        </p:txBody>
      </p:sp>
      <p:cxnSp>
        <p:nvCxnSpPr>
          <p:cNvPr id="28" name="Elbow Connector 27"/>
          <p:cNvCxnSpPr/>
          <p:nvPr/>
        </p:nvCxnSpPr>
        <p:spPr>
          <a:xfrm rot="5400000">
            <a:off x="5464220" y="2148401"/>
            <a:ext cx="716449" cy="228600"/>
          </a:xfrm>
          <a:prstGeom prst="bentConnector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0" name="Rectangle 29"/>
          <p:cNvSpPr/>
          <p:nvPr/>
        </p:nvSpPr>
        <p:spPr>
          <a:xfrm>
            <a:off x="7591806" y="1806702"/>
            <a:ext cx="624078" cy="260604"/>
          </a:xfrm>
          <a:prstGeom prst="rect">
            <a:avLst/>
          </a:prstGeom>
          <a:solidFill>
            <a:schemeClr val="bg1"/>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5</a:t>
            </a:r>
          </a:p>
        </p:txBody>
      </p:sp>
      <p:sp>
        <p:nvSpPr>
          <p:cNvPr id="9" name="Rectangle 8"/>
          <p:cNvSpPr/>
          <p:nvPr/>
        </p:nvSpPr>
        <p:spPr>
          <a:xfrm>
            <a:off x="5598162" y="2399782"/>
            <a:ext cx="3296347" cy="605117"/>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31" name="Right Arrow 30"/>
          <p:cNvSpPr/>
          <p:nvPr/>
        </p:nvSpPr>
        <p:spPr>
          <a:xfrm>
            <a:off x="517360" y="186838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2" name="Right Arrow 31"/>
          <p:cNvSpPr/>
          <p:nvPr/>
        </p:nvSpPr>
        <p:spPr>
          <a:xfrm>
            <a:off x="495302" y="368990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4" name="Right Arrow 33"/>
          <p:cNvSpPr/>
          <p:nvPr/>
        </p:nvSpPr>
        <p:spPr>
          <a:xfrm>
            <a:off x="525782" y="478482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9" name="Right Arrow 38"/>
          <p:cNvSpPr/>
          <p:nvPr/>
        </p:nvSpPr>
        <p:spPr>
          <a:xfrm>
            <a:off x="517360" y="2213410"/>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40" name="Right Arrow 39"/>
          <p:cNvSpPr/>
          <p:nvPr/>
        </p:nvSpPr>
        <p:spPr>
          <a:xfrm>
            <a:off x="517360" y="2411094"/>
            <a:ext cx="216569" cy="140767"/>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350"/>
          </a:p>
        </p:txBody>
      </p:sp>
      <p:sp>
        <p:nvSpPr>
          <p:cNvPr id="3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Dynamic Memory Allocation: Example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4151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1"/>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3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40"/>
                                        </p:tgtEl>
                                        <p:attrNameLst>
                                          <p:attrName>style.visibility</p:attrName>
                                        </p:attrNameLst>
                                      </p:cBhvr>
                                      <p:to>
                                        <p:strVal val="hidden"/>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11"/>
                                        </p:tgtEl>
                                        <p:attrNameLst>
                                          <p:attrName>style.visibility</p:attrName>
                                        </p:attrNameLst>
                                      </p:cBhvr>
                                      <p:to>
                                        <p:strVal val="hidden"/>
                                      </p:to>
                                    </p:set>
                                  </p:childTnLst>
                                </p:cTn>
                              </p:par>
                              <p:par>
                                <p:cTn id="54" presetID="1" presetClass="entr" presetSubtype="0" fill="hold" grpId="0" nodeType="with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22"/>
                                        </p:tgtEl>
                                        <p:attrNameLst>
                                          <p:attrName>style.visibility</p:attrName>
                                        </p:attrNameLst>
                                      </p:cBhvr>
                                      <p:to>
                                        <p:strVal val="hidden"/>
                                      </p:to>
                                    </p:set>
                                  </p:childTnLst>
                                </p:cTn>
                              </p:par>
                              <p:par>
                                <p:cTn id="60" presetID="1" presetClass="entr" presetSubtype="0"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grpId="1" nodeType="click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ntr" presetSubtype="0" fill="hold" grpId="0" nodeType="withEffect">
                                  <p:stCondLst>
                                    <p:cond delay="0"/>
                                  </p:stCondLst>
                                  <p:childTnLst>
                                    <p:set>
                                      <p:cBhvr>
                                        <p:cTn id="71" dur="1" fill="hold">
                                          <p:stCondLst>
                                            <p:cond delay="0"/>
                                          </p:stCondLst>
                                        </p:cTn>
                                        <p:tgtEl>
                                          <p:spTgt spid="18"/>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23"/>
                                        </p:tgtEl>
                                        <p:attrNameLst>
                                          <p:attrName>style.visibility</p:attrName>
                                        </p:attrNameLst>
                                      </p:cBhvr>
                                      <p:to>
                                        <p:strVal val="hidden"/>
                                      </p:to>
                                    </p:set>
                                  </p:childTnLst>
                                </p:cTn>
                              </p:par>
                              <p:par>
                                <p:cTn id="76" presetID="1" presetClass="entr" presetSubtype="0" fill="hold" grpId="0" nodeType="withEffect">
                                  <p:stCondLst>
                                    <p:cond delay="0"/>
                                  </p:stCondLst>
                                  <p:childTnLst>
                                    <p:set>
                                      <p:cBhvr>
                                        <p:cTn id="77" dur="1" fill="hold">
                                          <p:stCondLst>
                                            <p:cond delay="0"/>
                                          </p:stCondLst>
                                        </p:cTn>
                                        <p:tgtEl>
                                          <p:spTgt spid="24"/>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24"/>
                                        </p:tgtEl>
                                        <p:attrNameLst>
                                          <p:attrName>style.visibility</p:attrName>
                                        </p:attrNameLst>
                                      </p:cBhvr>
                                      <p:to>
                                        <p:strVal val="hidden"/>
                                      </p:to>
                                    </p:set>
                                  </p:childTnLst>
                                </p:cTn>
                              </p:par>
                              <p:par>
                                <p:cTn id="92" presetID="1" presetClass="entr" presetSubtype="0" fill="hold" grpId="0" nodeType="withEffect">
                                  <p:stCondLst>
                                    <p:cond delay="0"/>
                                  </p:stCondLst>
                                  <p:childTnLst>
                                    <p:set>
                                      <p:cBhvr>
                                        <p:cTn id="93" dur="1" fill="hold">
                                          <p:stCondLst>
                                            <p:cond delay="0"/>
                                          </p:stCondLst>
                                        </p:cTn>
                                        <p:tgtEl>
                                          <p:spTgt spid="25"/>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grpId="0" nodeType="clickEffect">
                                  <p:stCondLst>
                                    <p:cond delay="0"/>
                                  </p:stCondLst>
                                  <p:childTnLst>
                                    <p:set>
                                      <p:cBhvr>
                                        <p:cTn id="97" dur="1" fill="hold">
                                          <p:stCondLst>
                                            <p:cond delay="0"/>
                                          </p:stCondLst>
                                        </p:cTn>
                                        <p:tgtEl>
                                          <p:spTgt spid="15"/>
                                        </p:tgtEl>
                                        <p:attrNameLst>
                                          <p:attrName>style.visibility</p:attrName>
                                        </p:attrNameLst>
                                      </p:cBhvr>
                                      <p:to>
                                        <p:strVal val="visible"/>
                                      </p:to>
                                    </p:se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grpId="1" nodeType="clickEffect">
                                  <p:stCondLst>
                                    <p:cond delay="0"/>
                                  </p:stCondLst>
                                  <p:childTnLst>
                                    <p:set>
                                      <p:cBhvr>
                                        <p:cTn id="101" dur="1" fill="hold">
                                          <p:stCondLst>
                                            <p:cond delay="0"/>
                                          </p:stCondLst>
                                        </p:cTn>
                                        <p:tgtEl>
                                          <p:spTgt spid="19"/>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2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grpId="1" nodeType="clickEffect">
                                  <p:stCondLst>
                                    <p:cond delay="0"/>
                                  </p:stCondLst>
                                  <p:childTnLst>
                                    <p:set>
                                      <p:cBhvr>
                                        <p:cTn id="107" dur="1" fill="hold">
                                          <p:stCondLst>
                                            <p:cond delay="0"/>
                                          </p:stCondLst>
                                        </p:cTn>
                                        <p:tgtEl>
                                          <p:spTgt spid="25"/>
                                        </p:tgtEl>
                                        <p:attrNameLst>
                                          <p:attrName>style.visibility</p:attrName>
                                        </p:attrNameLst>
                                      </p:cBhvr>
                                      <p:to>
                                        <p:strVal val="hidden"/>
                                      </p:to>
                                    </p:set>
                                  </p:childTnLst>
                                </p:cTn>
                              </p:par>
                              <p:par>
                                <p:cTn id="108" presetID="1" presetClass="entr" presetSubtype="0" fill="hold" grpId="0" nodeType="withEffect">
                                  <p:stCondLst>
                                    <p:cond delay="0"/>
                                  </p:stCondLst>
                                  <p:childTnLst>
                                    <p:set>
                                      <p:cBhvr>
                                        <p:cTn id="109" dur="1" fill="hold">
                                          <p:stCondLst>
                                            <p:cond delay="0"/>
                                          </p:stCondLst>
                                        </p:cTn>
                                        <p:tgtEl>
                                          <p:spTgt spid="2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16"/>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xit" presetSubtype="0" fill="hold" grpId="1" nodeType="clickEffect">
                                  <p:stCondLst>
                                    <p:cond delay="0"/>
                                  </p:stCondLst>
                                  <p:childTnLst>
                                    <p:set>
                                      <p:cBhvr>
                                        <p:cTn id="117" dur="1" fill="hold">
                                          <p:stCondLst>
                                            <p:cond delay="0"/>
                                          </p:stCondLst>
                                        </p:cTn>
                                        <p:tgtEl>
                                          <p:spTgt spid="20"/>
                                        </p:tgtEl>
                                        <p:attrNameLst>
                                          <p:attrName>style.visibility</p:attrName>
                                        </p:attrNameLst>
                                      </p:cBhvr>
                                      <p:to>
                                        <p:strVal val="hidden"/>
                                      </p:to>
                                    </p:set>
                                  </p:childTnLst>
                                </p:cTn>
                              </p:par>
                              <p:par>
                                <p:cTn id="118" presetID="1" presetClass="entr" presetSubtype="0" fill="hold" grpId="0" nodeType="with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xit" presetSubtype="0" fill="hold" grpId="1" nodeType="click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30"/>
                                        </p:tgtEl>
                                        <p:attrNameLst>
                                          <p:attrName>style.visibility</p:attrName>
                                        </p:attrNameLst>
                                      </p:cBhvr>
                                      <p:to>
                                        <p:strVal val="visible"/>
                                      </p:to>
                                    </p:se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grpId="1" nodeType="clickEffect">
                                  <p:stCondLst>
                                    <p:cond delay="0"/>
                                  </p:stCondLst>
                                  <p:childTnLst>
                                    <p:set>
                                      <p:cBhvr>
                                        <p:cTn id="129" dur="1" fill="hold">
                                          <p:stCondLst>
                                            <p:cond delay="0"/>
                                          </p:stCondLst>
                                        </p:cTn>
                                        <p:tgtEl>
                                          <p:spTgt spid="30"/>
                                        </p:tgtEl>
                                        <p:attrNameLst>
                                          <p:attrName>style.visibility</p:attrName>
                                        </p:attrNameLst>
                                      </p:cBhvr>
                                      <p:to>
                                        <p:strVal val="hidden"/>
                                      </p:to>
                                    </p:set>
                                  </p:childTnLst>
                                </p:cTn>
                              </p:par>
                            </p:childTnLst>
                          </p:cTn>
                        </p:par>
                      </p:childTnLst>
                    </p:cTn>
                  </p:par>
                  <p:par>
                    <p:cTn id="130" fill="hold">
                      <p:stCondLst>
                        <p:cond delay="indefinite"/>
                      </p:stCondLst>
                      <p:childTnLst>
                        <p:par>
                          <p:cTn id="131" fill="hold">
                            <p:stCondLst>
                              <p:cond delay="0"/>
                            </p:stCondLst>
                            <p:childTnLst>
                              <p:par>
                                <p:cTn id="132" presetID="1" presetClass="exit" presetSubtype="0" fill="hold" grpId="1" nodeType="clickEffect">
                                  <p:stCondLst>
                                    <p:cond delay="0"/>
                                  </p:stCondLst>
                                  <p:childTnLst>
                                    <p:set>
                                      <p:cBhvr>
                                        <p:cTn id="133" dur="1" fill="hold">
                                          <p:stCondLst>
                                            <p:cond delay="0"/>
                                          </p:stCondLst>
                                        </p:cTn>
                                        <p:tgtEl>
                                          <p:spTgt spid="32"/>
                                        </p:tgtEl>
                                        <p:attrNameLst>
                                          <p:attrName>style.visibility</p:attrName>
                                        </p:attrNameLst>
                                      </p:cBhvr>
                                      <p:to>
                                        <p:strVal val="hidden"/>
                                      </p:to>
                                    </p:set>
                                  </p:childTnLst>
                                </p:cTn>
                              </p:par>
                              <p:par>
                                <p:cTn id="134" presetID="1" presetClass="entr" presetSubtype="0" fill="hold" grpId="0" nodeType="withEffect">
                                  <p:stCondLst>
                                    <p:cond delay="0"/>
                                  </p:stCondLst>
                                  <p:childTnLst>
                                    <p:set>
                                      <p:cBhvr>
                                        <p:cTn id="135" dur="1" fill="hold">
                                          <p:stCondLst>
                                            <p:cond delay="0"/>
                                          </p:stCondLst>
                                        </p:cTn>
                                        <p:tgtEl>
                                          <p:spTgt spid="34"/>
                                        </p:tgtEl>
                                        <p:attrNameLst>
                                          <p:attrName>style.visibility</p:attrName>
                                        </p:attrNameLst>
                                      </p:cBhvr>
                                      <p:to>
                                        <p:strVal val="visible"/>
                                      </p:to>
                                    </p:set>
                                  </p:childTnLst>
                                </p:cTn>
                              </p:par>
                            </p:childTnLst>
                          </p:cTn>
                        </p:par>
                      </p:childTnLst>
                    </p:cTn>
                  </p:par>
                  <p:par>
                    <p:cTn id="136" fill="hold">
                      <p:stCondLst>
                        <p:cond delay="indefinite"/>
                      </p:stCondLst>
                      <p:childTnLst>
                        <p:par>
                          <p:cTn id="137" fill="hold">
                            <p:stCondLst>
                              <p:cond delay="0"/>
                            </p:stCondLst>
                            <p:childTnLst>
                              <p:par>
                                <p:cTn id="138" presetID="1" presetClass="exit" presetSubtype="0" fill="hold" nodeType="clickEffect">
                                  <p:stCondLst>
                                    <p:cond delay="0"/>
                                  </p:stCondLst>
                                  <p:childTnLst>
                                    <p:set>
                                      <p:cBhvr>
                                        <p:cTn id="139" dur="1" fill="hold">
                                          <p:stCondLst>
                                            <p:cond delay="0"/>
                                          </p:stCondLst>
                                        </p:cTn>
                                        <p:tgtEl>
                                          <p:spTgt spid="28"/>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1" nodeType="clickEffect">
                                  <p:stCondLst>
                                    <p:cond delay="0"/>
                                  </p:stCondLst>
                                  <p:childTnLst>
                                    <p:set>
                                      <p:cBhvr>
                                        <p:cTn id="143" dur="1" fill="hold">
                                          <p:stCondLst>
                                            <p:cond delay="0"/>
                                          </p:stCondLst>
                                        </p:cTn>
                                        <p:tgtEl>
                                          <p:spTgt spid="9"/>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xit" presetSubtype="0" fill="hold" grpId="1" nodeType="clickEffect">
                                  <p:stCondLst>
                                    <p:cond delay="0"/>
                                  </p:stCondLst>
                                  <p:childTnLst>
                                    <p:set>
                                      <p:cBhvr>
                                        <p:cTn id="147"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1" grpId="1" animBg="1"/>
      <p:bldP spid="12" grpId="0"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2" grpId="0" animBg="1"/>
      <p:bldP spid="22" grpId="1" animBg="1"/>
      <p:bldP spid="23" grpId="0" animBg="1"/>
      <p:bldP spid="23" grpId="1" animBg="1"/>
      <p:bldP spid="24" grpId="0" animBg="1"/>
      <p:bldP spid="24" grpId="1" animBg="1"/>
      <p:bldP spid="25" grpId="0" animBg="1"/>
      <p:bldP spid="25" grpId="1" animBg="1"/>
      <p:bldP spid="26" grpId="0" animBg="1"/>
      <p:bldP spid="26" grpId="1" animBg="1"/>
      <p:bldP spid="30" grpId="0" animBg="1"/>
      <p:bldP spid="30" grpId="1" animBg="1"/>
      <p:bldP spid="9" grpId="0" animBg="1"/>
      <p:bldP spid="9" grpId="1" animBg="1"/>
      <p:bldP spid="31" grpId="0" animBg="1"/>
      <p:bldP spid="31" grpId="1" animBg="1"/>
      <p:bldP spid="32" grpId="0" animBg="1"/>
      <p:bldP spid="32" grpId="1" animBg="1"/>
      <p:bldP spid="34" grpId="0" animBg="1"/>
      <p:bldP spid="34" grpId="1" animBg="1"/>
      <p:bldP spid="39" grpId="0" animBg="1"/>
      <p:bldP spid="39" grpId="1" animBg="1"/>
      <p:bldP spid="40" grpId="0" animBg="1"/>
      <p:bldP spid="40"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25204" y="1470154"/>
            <a:ext cx="3723635" cy="3770313"/>
          </a:xfrm>
        </p:spPr>
        <p:txBody>
          <a:bodyPr>
            <a:norm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Passing arguments to functions by value, there is no direct way for the called function to alter a variable in the calling function.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Pointer arguments enable a function to access and change objects in the function that called it. Let’s consider the example on the left.</a:t>
            </a:r>
          </a:p>
          <a:p>
            <a:pPr marL="512064" indent="-512064" algn="just">
              <a:lnSpc>
                <a:spcPct val="80000"/>
              </a:lnSpc>
              <a:spcBef>
                <a:spcPts val="400"/>
              </a:spcBef>
              <a:spcAft>
                <a:spcPts val="400"/>
              </a:spcAft>
              <a:buClrTx/>
              <a:buFont typeface="Wingdings" panose="05000000000000000000" pitchFamily="2" charset="2"/>
              <a:buChar char="q"/>
            </a:pPr>
            <a:r>
              <a:rPr lang="en-US" sz="1600" dirty="0"/>
              <a:t>The program starts with function main getting the control and creating two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with values </a:t>
            </a:r>
            <a:r>
              <a:rPr lang="en-US" sz="1600" dirty="0">
                <a:latin typeface="Courier New" panose="02070309020205020404" pitchFamily="49" charset="0"/>
                <a:cs typeface="Courier New" panose="02070309020205020404" pitchFamily="49" charset="0"/>
              </a:rPr>
              <a:t>5</a:t>
            </a:r>
            <a:r>
              <a:rPr lang="en-US" sz="1600" dirty="0"/>
              <a:t> and </a:t>
            </a:r>
            <a:r>
              <a:rPr lang="en-US" sz="1600" dirty="0">
                <a:latin typeface="Courier New" panose="02070309020205020404" pitchFamily="49" charset="0"/>
                <a:cs typeface="Courier New" panose="02070309020205020404" pitchFamily="49" charset="0"/>
              </a:rPr>
              <a:t>10</a:t>
            </a:r>
            <a:r>
              <a:rPr lang="en-US" sz="1600" dirty="0"/>
              <a:t> respectively (line 4).</a:t>
            </a:r>
          </a:p>
        </p:txBody>
      </p:sp>
      <p:graphicFrame>
        <p:nvGraphicFramePr>
          <p:cNvPr id="7" name="Table 6"/>
          <p:cNvGraphicFramePr>
            <a:graphicFrameLocks noGrp="1"/>
          </p:cNvGraphicFramePr>
          <p:nvPr>
            <p:extLst>
              <p:ext uri="{D42A27DB-BD31-4B8C-83A1-F6EECF244321}">
                <p14:modId xmlns:p14="http://schemas.microsoft.com/office/powerpoint/2010/main" val="939120443"/>
              </p:ext>
            </p:extLst>
          </p:nvPr>
        </p:nvGraphicFramePr>
        <p:xfrm>
          <a:off x="280037" y="1470154"/>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924946069"/>
              </p:ext>
            </p:extLst>
          </p:nvPr>
        </p:nvGraphicFramePr>
        <p:xfrm>
          <a:off x="5408295" y="4878189"/>
          <a:ext cx="2949102" cy="496610"/>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249021">
                  <a:extLst>
                    <a:ext uri="{9D8B030D-6E8A-4147-A177-3AD203B41FA5}">
                      <a16:colId xmlns:a16="http://schemas.microsoft.com/office/drawing/2014/main" val="20001"/>
                    </a:ext>
                  </a:extLst>
                </a:gridCol>
                <a:gridCol w="991424">
                  <a:extLst>
                    <a:ext uri="{9D8B030D-6E8A-4147-A177-3AD203B41FA5}">
                      <a16:colId xmlns:a16="http://schemas.microsoft.com/office/drawing/2014/main" val="20002"/>
                    </a:ext>
                  </a:extLst>
                </a:gridCol>
                <a:gridCol w="991424">
                  <a:extLst>
                    <a:ext uri="{9D8B030D-6E8A-4147-A177-3AD203B41FA5}">
                      <a16:colId xmlns:a16="http://schemas.microsoft.com/office/drawing/2014/main" val="20003"/>
                    </a:ext>
                  </a:extLst>
                </a:gridCol>
              </a:tblGrid>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48305">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97635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83113" y="1581150"/>
            <a:ext cx="4103687" cy="286543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a:latin typeface="Courier New" panose="02070309020205020404" pitchFamily="49" charset="0"/>
                <a:cs typeface="Courier New" panose="02070309020205020404" pitchFamily="49" charset="0"/>
              </a:rPr>
              <a:t>main</a:t>
            </a:r>
            <a:r>
              <a:rPr lang="en-US" sz="1600" dirty="0"/>
              <a:t> calls the function </a:t>
            </a:r>
            <a:r>
              <a:rPr lang="en-US" sz="1600" dirty="0">
                <a:latin typeface="Courier New" panose="02070309020205020404" pitchFamily="49" charset="0"/>
                <a:cs typeface="Courier New" panose="02070309020205020404" pitchFamily="49" charset="0"/>
              </a:rPr>
              <a:t>swap</a:t>
            </a:r>
            <a:r>
              <a:rPr lang="en-US" sz="1600" dirty="0"/>
              <a:t> with two parameter values </a:t>
            </a:r>
            <a:r>
              <a:rPr lang="en-US" sz="1600" dirty="0">
                <a:latin typeface="Courier New" panose="02070309020205020404" pitchFamily="49" charset="0"/>
                <a:cs typeface="Courier New" panose="02070309020205020404" pitchFamily="49" charset="0"/>
              </a:rPr>
              <a:t>&amp;num1</a:t>
            </a:r>
            <a:r>
              <a:rPr lang="en-US" sz="1600" dirty="0"/>
              <a:t> and </a:t>
            </a:r>
            <a:r>
              <a:rPr lang="en-US" sz="1600" dirty="0">
                <a:latin typeface="Courier New" panose="02070309020205020404" pitchFamily="49" charset="0"/>
                <a:cs typeface="Courier New" panose="02070309020205020404" pitchFamily="49" charset="0"/>
              </a:rPr>
              <a:t>&amp;num2 </a:t>
            </a:r>
            <a:r>
              <a:rPr lang="en-US" sz="1600" dirty="0"/>
              <a:t>(line 5). </a:t>
            </a:r>
          </a:p>
          <a:p>
            <a:pPr algn="just">
              <a:lnSpc>
                <a:spcPct val="80000"/>
              </a:lnSpc>
              <a:spcBef>
                <a:spcPts val="400"/>
              </a:spcBef>
              <a:spcAft>
                <a:spcPts val="400"/>
              </a:spcAft>
              <a:buClrTx/>
              <a:buFont typeface="Wingdings" panose="05000000000000000000" pitchFamily="2" charset="2"/>
              <a:buChar char="q"/>
            </a:pPr>
            <a:r>
              <a:rPr lang="en-US" sz="1600" dirty="0"/>
              <a:t>So the </a:t>
            </a:r>
            <a:r>
              <a:rPr lang="en-US" sz="1600" u="sng" dirty="0"/>
              <a:t>address</a:t>
            </a:r>
            <a:r>
              <a:rPr lang="en-US" sz="1600" dirty="0"/>
              <a:t>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is send through the parameter of </a:t>
            </a:r>
            <a:r>
              <a:rPr lang="en-US" sz="1600" dirty="0">
                <a:latin typeface="Courier New" panose="02070309020205020404" pitchFamily="49" charset="0"/>
                <a:cs typeface="Courier New" panose="02070309020205020404" pitchFamily="49" charset="0"/>
              </a:rPr>
              <a:t>swap</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Now the control goes to the function </a:t>
            </a:r>
            <a:r>
              <a:rPr lang="en-US" sz="1600" dirty="0">
                <a:latin typeface="Courier New" panose="02070309020205020404" pitchFamily="49" charset="0"/>
                <a:cs typeface="Courier New" panose="02070309020205020404" pitchFamily="49" charset="0"/>
              </a:rPr>
              <a:t>swap</a:t>
            </a:r>
            <a:r>
              <a:rPr lang="en-US" sz="1600" dirty="0"/>
              <a:t> and it creates two pointer (parameter)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assigned with the address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respectively. </a:t>
            </a:r>
          </a:p>
          <a:p>
            <a:pPr algn="just">
              <a:lnSpc>
                <a:spcPct val="80000"/>
              </a:lnSpc>
              <a:spcBef>
                <a:spcPts val="400"/>
              </a:spcBef>
              <a:spcAft>
                <a:spcPts val="400"/>
              </a:spcAft>
              <a:buClrTx/>
              <a:buFont typeface="Wingdings" panose="05000000000000000000" pitchFamily="2" charset="2"/>
              <a:buChar char="q"/>
            </a:pPr>
            <a:r>
              <a:rPr lang="en-US" sz="1600" dirty="0"/>
              <a:t>Another variable </a:t>
            </a:r>
            <a:r>
              <a:rPr lang="en-US" sz="1600" dirty="0">
                <a:latin typeface="Courier New" panose="02070309020205020404" pitchFamily="49" charset="0"/>
                <a:cs typeface="Courier New" panose="02070309020205020404" pitchFamily="49" charset="0"/>
              </a:rPr>
              <a:t>t</a:t>
            </a:r>
            <a:r>
              <a:rPr lang="en-US" sz="1600" dirty="0"/>
              <a:t> is created (line 12).</a:t>
            </a:r>
          </a:p>
        </p:txBody>
      </p:sp>
      <p:graphicFrame>
        <p:nvGraphicFramePr>
          <p:cNvPr id="9" name="Table 8"/>
          <p:cNvGraphicFramePr>
            <a:graphicFrameLocks noGrp="1"/>
          </p:cNvGraphicFramePr>
          <p:nvPr>
            <p:extLst>
              <p:ext uri="{D42A27DB-BD31-4B8C-83A1-F6EECF244321}">
                <p14:modId xmlns:p14="http://schemas.microsoft.com/office/powerpoint/2010/main" val="3236335047"/>
              </p:ext>
            </p:extLst>
          </p:nvPr>
        </p:nvGraphicFramePr>
        <p:xfrm>
          <a:off x="4675168" y="4473551"/>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*b</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694251942"/>
              </p:ext>
            </p:extLst>
          </p:nvPr>
        </p:nvGraphicFramePr>
        <p:xfrm>
          <a:off x="137946" y="1581150"/>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863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75168" y="1402704"/>
            <a:ext cx="3984065" cy="2865438"/>
          </a:xfrm>
        </p:spPr>
        <p:txBody>
          <a:bodyPr>
            <a:noAutofit/>
          </a:bodyPr>
          <a:lstStyle/>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t=*a; </a:t>
            </a:r>
            <a:r>
              <a:rPr lang="en-US" sz="1600" dirty="0"/>
              <a:t>variable </a:t>
            </a:r>
            <a:r>
              <a:rPr lang="en-US" sz="1600" dirty="0">
                <a:latin typeface="Courier New" panose="02070309020205020404" pitchFamily="49" charset="0"/>
                <a:cs typeface="Courier New" panose="02070309020205020404" pitchFamily="49" charset="0"/>
              </a:rPr>
              <a:t>t</a:t>
            </a:r>
            <a:r>
              <a:rPr lang="en-US" sz="1600" dirty="0"/>
              <a:t> is assigned to the value,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*a</a:t>
            </a:r>
            <a:r>
              <a:rPr lang="en-US" sz="1600" dirty="0"/>
              <a:t> (line 13).</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*a = *b;</a:t>
            </a:r>
            <a:r>
              <a:rPr lang="en-US" sz="1600" dirty="0"/>
              <a:t> pointer variable </a:t>
            </a:r>
            <a:r>
              <a:rPr lang="en-US" sz="1600" dirty="0">
                <a:latin typeface="Courier New" panose="02070309020205020404" pitchFamily="49" charset="0"/>
                <a:cs typeface="Courier New" panose="02070309020205020404" pitchFamily="49" charset="0"/>
              </a:rPr>
              <a:t>*a</a:t>
            </a:r>
            <a:r>
              <a:rPr lang="en-US" sz="1600" dirty="0"/>
              <a:t>, pointing to </a:t>
            </a:r>
            <a:r>
              <a:rPr lang="en-US" sz="1600" dirty="0">
                <a:latin typeface="Courier New" panose="02070309020205020404" pitchFamily="49" charset="0"/>
                <a:cs typeface="Courier New" panose="02070309020205020404" pitchFamily="49" charset="0"/>
              </a:rPr>
              <a:t>num1</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a:t>
            </a:r>
            <a:r>
              <a:rPr lang="en-US" sz="1600" dirty="0">
                <a:latin typeface="Courier New" panose="02070309020205020404" pitchFamily="49" charset="0"/>
                <a:cs typeface="Courier New" panose="02070309020205020404" pitchFamily="49" charset="0"/>
              </a:rPr>
              <a:t>num2</a:t>
            </a:r>
            <a:r>
              <a:rPr lang="en-US" sz="1600" dirty="0"/>
              <a:t> in </a:t>
            </a:r>
            <a:r>
              <a:rPr lang="en-US" sz="1600" dirty="0">
                <a:latin typeface="Courier New" panose="02070309020205020404" pitchFamily="49" charset="0"/>
                <a:cs typeface="Courier New" panose="02070309020205020404" pitchFamily="49" charset="0"/>
              </a:rPr>
              <a:t>main</a:t>
            </a:r>
            <a:r>
              <a:rPr lang="en-US" sz="1600" dirty="0"/>
              <a:t>, pointed to by pointer </a:t>
            </a:r>
            <a:r>
              <a:rPr lang="en-US" sz="1600" dirty="0">
                <a:latin typeface="Courier New" panose="02070309020205020404" pitchFamily="49" charset="0"/>
                <a:cs typeface="Courier New" panose="02070309020205020404" pitchFamily="49" charset="0"/>
              </a:rPr>
              <a:t>*b</a:t>
            </a:r>
            <a:r>
              <a:rPr lang="en-US" sz="1600" dirty="0"/>
              <a:t> (line 14).</a:t>
            </a:r>
          </a:p>
          <a:p>
            <a:pPr algn="just">
              <a:buClrTx/>
              <a:buFont typeface="Wingdings" panose="05000000000000000000" pitchFamily="2" charset="2"/>
              <a:buChar char="q"/>
            </a:pPr>
            <a:r>
              <a:rPr lang="en-US" sz="1600" dirty="0"/>
              <a:t>With the statement </a:t>
            </a:r>
            <a:r>
              <a:rPr lang="en-US" sz="1600" dirty="0">
                <a:latin typeface="Courier New" panose="02070309020205020404" pitchFamily="49" charset="0"/>
                <a:cs typeface="Courier New" panose="02070309020205020404" pitchFamily="49" charset="0"/>
              </a:rPr>
              <a:t>*b = t;</a:t>
            </a:r>
            <a:r>
              <a:rPr lang="en-US" sz="1600" dirty="0"/>
              <a:t> pointer variable </a:t>
            </a:r>
            <a:r>
              <a:rPr lang="en-US" sz="1600" dirty="0">
                <a:latin typeface="Courier New" panose="02070309020205020404" pitchFamily="49" charset="0"/>
                <a:cs typeface="Courier New" panose="02070309020205020404" pitchFamily="49" charset="0"/>
              </a:rPr>
              <a:t>*b</a:t>
            </a:r>
            <a:r>
              <a:rPr lang="en-US" sz="1600" dirty="0"/>
              <a:t>, pointing to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is assigned to the value of </a:t>
            </a:r>
            <a:r>
              <a:rPr lang="en-US" sz="1600" dirty="0">
                <a:latin typeface="Courier New" panose="02070309020205020404" pitchFamily="49" charset="0"/>
                <a:cs typeface="Courier New" panose="02070309020205020404" pitchFamily="49" charset="0"/>
              </a:rPr>
              <a:t>t</a:t>
            </a:r>
            <a:r>
              <a:rPr lang="en-US" sz="1600" dirty="0"/>
              <a:t> (line 15).</a:t>
            </a:r>
          </a:p>
        </p:txBody>
      </p:sp>
      <p:graphicFrame>
        <p:nvGraphicFramePr>
          <p:cNvPr id="9" name="Table 8"/>
          <p:cNvGraphicFramePr>
            <a:graphicFrameLocks noGrp="1"/>
          </p:cNvGraphicFramePr>
          <p:nvPr>
            <p:extLst>
              <p:ext uri="{D42A27DB-BD31-4B8C-83A1-F6EECF244321}">
                <p14:modId xmlns:p14="http://schemas.microsoft.com/office/powerpoint/2010/main" val="1732117868"/>
              </p:ext>
            </p:extLst>
          </p:nvPr>
        </p:nvGraphicFramePr>
        <p:xfrm>
          <a:off x="4750095" y="4648169"/>
          <a:ext cx="4258013" cy="1320243"/>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582632">
                  <a:extLst>
                    <a:ext uri="{9D8B030D-6E8A-4147-A177-3AD203B41FA5}">
                      <a16:colId xmlns:a16="http://schemas.microsoft.com/office/drawing/2014/main" val="20001"/>
                    </a:ext>
                  </a:extLst>
                </a:gridCol>
                <a:gridCol w="154921">
                  <a:extLst>
                    <a:ext uri="{9D8B030D-6E8A-4147-A177-3AD203B41FA5}">
                      <a16:colId xmlns:a16="http://schemas.microsoft.com/office/drawing/2014/main" val="20002"/>
                    </a:ext>
                  </a:extLst>
                </a:gridCol>
                <a:gridCol w="165119">
                  <a:extLst>
                    <a:ext uri="{9D8B030D-6E8A-4147-A177-3AD203B41FA5}">
                      <a16:colId xmlns:a16="http://schemas.microsoft.com/office/drawing/2014/main" val="20003"/>
                    </a:ext>
                  </a:extLst>
                </a:gridCol>
                <a:gridCol w="416856">
                  <a:extLst>
                    <a:ext uri="{9D8B030D-6E8A-4147-A177-3AD203B41FA5}">
                      <a16:colId xmlns:a16="http://schemas.microsoft.com/office/drawing/2014/main" val="20004"/>
                    </a:ext>
                  </a:extLst>
                </a:gridCol>
                <a:gridCol w="417534">
                  <a:extLst>
                    <a:ext uri="{9D8B030D-6E8A-4147-A177-3AD203B41FA5}">
                      <a16:colId xmlns:a16="http://schemas.microsoft.com/office/drawing/2014/main" val="20005"/>
                    </a:ext>
                  </a:extLst>
                </a:gridCol>
                <a:gridCol w="128270">
                  <a:extLst>
                    <a:ext uri="{9D8B030D-6E8A-4147-A177-3AD203B41FA5}">
                      <a16:colId xmlns:a16="http://schemas.microsoft.com/office/drawing/2014/main" val="20006"/>
                    </a:ext>
                  </a:extLst>
                </a:gridCol>
                <a:gridCol w="140970">
                  <a:extLst>
                    <a:ext uri="{9D8B030D-6E8A-4147-A177-3AD203B41FA5}">
                      <a16:colId xmlns:a16="http://schemas.microsoft.com/office/drawing/2014/main" val="20007"/>
                    </a:ext>
                  </a:extLst>
                </a:gridCol>
                <a:gridCol w="483527">
                  <a:extLst>
                    <a:ext uri="{9D8B030D-6E8A-4147-A177-3AD203B41FA5}">
                      <a16:colId xmlns:a16="http://schemas.microsoft.com/office/drawing/2014/main" val="20008"/>
                    </a:ext>
                  </a:extLst>
                </a:gridCol>
                <a:gridCol w="293714">
                  <a:extLst>
                    <a:ext uri="{9D8B030D-6E8A-4147-A177-3AD203B41FA5}">
                      <a16:colId xmlns:a16="http://schemas.microsoft.com/office/drawing/2014/main" val="20009"/>
                    </a:ext>
                  </a:extLst>
                </a:gridCol>
                <a:gridCol w="685800">
                  <a:extLst>
                    <a:ext uri="{9D8B030D-6E8A-4147-A177-3AD203B41FA5}">
                      <a16:colId xmlns:a16="http://schemas.microsoft.com/office/drawing/2014/main" val="20010"/>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31523">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28575" cap="flat" cmpd="sng" algn="ctr">
                      <a:solidFill>
                        <a:schemeClr val="tx1"/>
                      </a:solidFill>
                      <a:prstDash val="solid"/>
                      <a:round/>
                      <a:headEnd type="none" w="med" len="med"/>
                      <a:tailEnd type="none" w="med" len="med"/>
                    </a:lnBlToTr>
                  </a:tcPr>
                </a:tc>
                <a:tc>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28575" cap="flat" cmpd="sng" algn="ctr">
                      <a:solidFill>
                        <a:schemeClr val="tx1"/>
                      </a:solidFill>
                      <a:prstDash val="solid"/>
                      <a:round/>
                      <a:headEnd type="none" w="med" len="med"/>
                      <a:tailEnd type="none" w="med" len="med"/>
                    </a:lnTlToBr>
                  </a:tcPr>
                </a:tc>
                <a:tc gridSpan="2">
                  <a:txBody>
                    <a:bodyPr/>
                    <a:lstStyle/>
                    <a:p>
                      <a:pPr marL="0" marR="0" algn="ctr">
                        <a:spcBef>
                          <a:spcPts val="0"/>
                        </a:spcBef>
                        <a:spcAft>
                          <a:spcPts val="0"/>
                        </a:spcAft>
                      </a:pPr>
                      <a:r>
                        <a:rPr lang="en-US" sz="7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114300">
                <a:tc v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114300">
                <a:tc row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rowSpan="2"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rowSpan="2"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gridSpan="2">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8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rowSpan="2">
                  <a:txBody>
                    <a:bodyPr/>
                    <a:lstStyle/>
                    <a:p>
                      <a:pPr marL="0" marR="0" algn="ctr">
                        <a:spcBef>
                          <a:spcPts val="0"/>
                        </a:spcBef>
                        <a:spcAft>
                          <a:spcPts val="0"/>
                        </a:spcAft>
                      </a:pPr>
                      <a:r>
                        <a:rPr lang="en-US" sz="1400" b="1" dirty="0">
                          <a:solidFill>
                            <a:srgbClr val="FF0000"/>
                          </a:solidFill>
                          <a:effectLst/>
                          <a:latin typeface="Courier New" panose="02070309020205020404" pitchFamily="49" charset="0"/>
                          <a:cs typeface="Courier New" panose="02070309020205020404" pitchFamily="49" charset="0"/>
                        </a:rPr>
                        <a:t>5</a:t>
                      </a:r>
                      <a:endParaRPr lang="en-US" sz="1400" b="1" dirty="0">
                        <a:solidFill>
                          <a:srgbClr val="FF00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5"/>
                  </a:ext>
                </a:extLst>
              </a:tr>
              <a:tr h="91440">
                <a:tc vMerge="1">
                  <a:txBody>
                    <a:bodyPr/>
                    <a:lstStyle/>
                    <a:p>
                      <a:endParaRPr lang="en-US"/>
                    </a:p>
                  </a:txBody>
                  <a:tcPr/>
                </a:tc>
                <a:tc gridSpan="2" vMerge="1">
                  <a:txBody>
                    <a:bodyPr/>
                    <a:lstStyle/>
                    <a:p>
                      <a:endParaRPr lang="en-US"/>
                    </a:p>
                  </a:txBody>
                  <a:tcPr/>
                </a:tc>
                <a:tc hMerge="1" vMerge="1">
                  <a:txBody>
                    <a:bodyPr/>
                    <a:lstStyle/>
                    <a:p>
                      <a:endParaRPr lang="en-US"/>
                    </a:p>
                  </a:txBody>
                  <a:tcPr/>
                </a:tc>
                <a:tc gridSpan="4">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6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0006"/>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4">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
        <p:nvSpPr>
          <p:cNvPr id="8" name="Rectangle 7"/>
          <p:cNvSpPr/>
          <p:nvPr/>
        </p:nvSpPr>
        <p:spPr>
          <a:xfrm>
            <a:off x="6269250" y="4848272"/>
            <a:ext cx="1128252" cy="205003"/>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10</a:t>
            </a:r>
          </a:p>
        </p:txBody>
      </p:sp>
      <p:sp>
        <p:nvSpPr>
          <p:cNvPr id="10" name="Rectangle 9"/>
          <p:cNvSpPr/>
          <p:nvPr/>
        </p:nvSpPr>
        <p:spPr>
          <a:xfrm>
            <a:off x="7397502" y="4848272"/>
            <a:ext cx="918087" cy="216064"/>
          </a:xfrm>
          <a:prstGeom prst="rect">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rgbClr val="FF0000"/>
                </a:solidFill>
              </a:rPr>
              <a:t>5</a:t>
            </a:r>
          </a:p>
        </p:txBody>
      </p:sp>
      <p:graphicFrame>
        <p:nvGraphicFramePr>
          <p:cNvPr id="11" name="Table 10"/>
          <p:cNvGraphicFramePr>
            <a:graphicFrameLocks noGrp="1"/>
          </p:cNvGraphicFramePr>
          <p:nvPr>
            <p:extLst>
              <p:ext uri="{D42A27DB-BD31-4B8C-83A1-F6EECF244321}">
                <p14:modId xmlns:p14="http://schemas.microsoft.com/office/powerpoint/2010/main" val="1338114383"/>
              </p:ext>
            </p:extLst>
          </p:nvPr>
        </p:nvGraphicFramePr>
        <p:xfrm>
          <a:off x="230001" y="1368552"/>
          <a:ext cx="4445167" cy="4404551"/>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64853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64814" y="1518415"/>
            <a:ext cx="3939915" cy="381579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Any changes we make to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in function </a:t>
            </a:r>
            <a:r>
              <a:rPr lang="en-US" sz="1600" dirty="0">
                <a:latin typeface="Courier New" panose="02070309020205020404" pitchFamily="49" charset="0"/>
                <a:cs typeface="Courier New" panose="02070309020205020404" pitchFamily="49" charset="0"/>
              </a:rPr>
              <a:t>swap</a:t>
            </a:r>
            <a:r>
              <a:rPr lang="en-US" sz="1600" dirty="0"/>
              <a:t>, will change the values of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respectively in function </a:t>
            </a:r>
            <a:r>
              <a:rPr lang="en-US" sz="1600" dirty="0">
                <a:latin typeface="Courier New" panose="02070309020205020404" pitchFamily="49" charset="0"/>
                <a:cs typeface="Courier New" panose="02070309020205020404" pitchFamily="49" charset="0"/>
              </a:rPr>
              <a:t>main</a:t>
            </a:r>
            <a:r>
              <a:rPr lang="en-US" sz="1600" dirty="0"/>
              <a:t> as </a:t>
            </a:r>
            <a:r>
              <a:rPr lang="en-US" sz="1600" dirty="0">
                <a:latin typeface="Courier New" panose="02070309020205020404" pitchFamily="49" charset="0"/>
                <a:cs typeface="Courier New" panose="02070309020205020404" pitchFamily="49" charset="0"/>
              </a:rPr>
              <a:t>a</a:t>
            </a:r>
            <a:r>
              <a:rPr lang="en-US" sz="1600" dirty="0"/>
              <a:t> is pointing to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is pointing to </a:t>
            </a:r>
            <a:r>
              <a:rPr lang="en-US" sz="1600" dirty="0">
                <a:latin typeface="Courier New" panose="02070309020205020404" pitchFamily="49" charset="0"/>
                <a:cs typeface="Courier New" panose="02070309020205020404" pitchFamily="49" charset="0"/>
              </a:rPr>
              <a:t>num2</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Before exiting the function </a:t>
            </a:r>
            <a:r>
              <a:rPr lang="en-US" sz="1600" dirty="0">
                <a:latin typeface="Courier New" panose="02070309020205020404" pitchFamily="49" charset="0"/>
                <a:cs typeface="Courier New" panose="02070309020205020404" pitchFamily="49" charset="0"/>
              </a:rPr>
              <a:t>swap</a:t>
            </a:r>
            <a:r>
              <a:rPr lang="en-US" sz="1600" dirty="0"/>
              <a:t>, the variables created by </a:t>
            </a:r>
            <a:r>
              <a:rPr lang="en-US" sz="1600" dirty="0">
                <a:latin typeface="Courier New" panose="02070309020205020404" pitchFamily="49" charset="0"/>
                <a:cs typeface="Courier New" panose="02070309020205020404" pitchFamily="49" charset="0"/>
              </a:rPr>
              <a:t>swap</a:t>
            </a:r>
            <a:r>
              <a:rPr lang="en-US" sz="1600" dirty="0"/>
              <a:t> is destroyed. Then the control goes back to the function </a:t>
            </a:r>
            <a:r>
              <a:rPr lang="en-US" sz="1600" dirty="0">
                <a:latin typeface="Courier New" panose="02070309020205020404" pitchFamily="49" charset="0"/>
                <a:cs typeface="Courier New" panose="02070309020205020404" pitchFamily="49" charset="0"/>
              </a:rPr>
              <a:t>main</a:t>
            </a:r>
            <a:r>
              <a:rPr lang="en-US" sz="1600" dirty="0"/>
              <a:t> (in line 5). But nothing changes for the values of the variables </a:t>
            </a:r>
            <a:r>
              <a:rPr lang="en-US" sz="1600" dirty="0">
                <a:latin typeface="Courier New" panose="02070309020205020404" pitchFamily="49" charset="0"/>
                <a:cs typeface="Courier New" panose="02070309020205020404" pitchFamily="49" charset="0"/>
              </a:rPr>
              <a:t>num1</a:t>
            </a:r>
            <a:r>
              <a:rPr lang="en-US" sz="1600" dirty="0"/>
              <a:t> and </a:t>
            </a:r>
            <a:r>
              <a:rPr lang="en-US" sz="1600" dirty="0">
                <a:latin typeface="Courier New" panose="02070309020205020404" pitchFamily="49" charset="0"/>
                <a:cs typeface="Courier New" panose="02070309020205020404" pitchFamily="49" charset="0"/>
              </a:rPr>
              <a:t>num2</a:t>
            </a:r>
            <a:r>
              <a:rPr lang="en-US" sz="1600" dirty="0"/>
              <a:t> of </a:t>
            </a:r>
            <a:r>
              <a:rPr lang="en-US" sz="1600" dirty="0">
                <a:latin typeface="Courier New" panose="02070309020205020404" pitchFamily="49" charset="0"/>
                <a:cs typeface="Courier New" panose="02070309020205020404" pitchFamily="49" charset="0"/>
              </a:rPr>
              <a:t>main</a:t>
            </a:r>
            <a:r>
              <a:rPr lang="en-US" sz="1600" dirty="0"/>
              <a:t> due to the destruction of the variables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Because, destruction only destroys the space provided for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It does not destroy the space it was pointing to. Whatever changes were made in swap by </a:t>
            </a:r>
            <a:r>
              <a:rPr lang="en-US" sz="1600" dirty="0">
                <a:latin typeface="Courier New" panose="02070309020205020404" pitchFamily="49" charset="0"/>
                <a:cs typeface="Courier New" panose="02070309020205020404" pitchFamily="49" charset="0"/>
              </a:rPr>
              <a:t>*a</a:t>
            </a:r>
            <a:r>
              <a:rPr lang="en-US" sz="1600" dirty="0"/>
              <a:t> and </a:t>
            </a:r>
            <a:r>
              <a:rPr lang="en-US" sz="1600" dirty="0">
                <a:latin typeface="Courier New" panose="02070309020205020404" pitchFamily="49" charset="0"/>
                <a:cs typeface="Courier New" panose="02070309020205020404" pitchFamily="49" charset="0"/>
              </a:rPr>
              <a:t>*b</a:t>
            </a:r>
            <a:r>
              <a:rPr lang="en-US" sz="1600" dirty="0"/>
              <a:t> remains. </a:t>
            </a:r>
          </a:p>
        </p:txBody>
      </p:sp>
      <p:graphicFrame>
        <p:nvGraphicFramePr>
          <p:cNvPr id="9" name="Table 8"/>
          <p:cNvGraphicFramePr>
            <a:graphicFrameLocks noGrp="1"/>
          </p:cNvGraphicFramePr>
          <p:nvPr>
            <p:extLst>
              <p:ext uri="{D42A27DB-BD31-4B8C-83A1-F6EECF244321}">
                <p14:modId xmlns:p14="http://schemas.microsoft.com/office/powerpoint/2010/main" val="128345308"/>
              </p:ext>
            </p:extLst>
          </p:nvPr>
        </p:nvGraphicFramePr>
        <p:xfrm>
          <a:off x="4764815" y="5213462"/>
          <a:ext cx="4251663" cy="1148917"/>
        </p:xfrm>
        <a:graphic>
          <a:graphicData uri="http://schemas.openxmlformats.org/drawingml/2006/table">
            <a:tbl>
              <a:tblPr firstRow="1" firstCol="1" bandRow="1">
                <a:tableStyleId>{2D5ABB26-0587-4C30-8999-92F81FD0307C}</a:tableStyleId>
              </a:tblPr>
              <a:tblGrid>
                <a:gridCol w="788670">
                  <a:extLst>
                    <a:ext uri="{9D8B030D-6E8A-4147-A177-3AD203B41FA5}">
                      <a16:colId xmlns:a16="http://schemas.microsoft.com/office/drawing/2014/main" val="20000"/>
                    </a:ext>
                  </a:extLst>
                </a:gridCol>
                <a:gridCol w="737553">
                  <a:extLst>
                    <a:ext uri="{9D8B030D-6E8A-4147-A177-3AD203B41FA5}">
                      <a16:colId xmlns:a16="http://schemas.microsoft.com/office/drawing/2014/main" val="20001"/>
                    </a:ext>
                  </a:extLst>
                </a:gridCol>
                <a:gridCol w="581975">
                  <a:extLst>
                    <a:ext uri="{9D8B030D-6E8A-4147-A177-3AD203B41FA5}">
                      <a16:colId xmlns:a16="http://schemas.microsoft.com/office/drawing/2014/main" val="20002"/>
                    </a:ext>
                  </a:extLst>
                </a:gridCol>
                <a:gridCol w="539454">
                  <a:extLst>
                    <a:ext uri="{9D8B030D-6E8A-4147-A177-3AD203B41FA5}">
                      <a16:colId xmlns:a16="http://schemas.microsoft.com/office/drawing/2014/main" val="20003"/>
                    </a:ext>
                  </a:extLst>
                </a:gridCol>
                <a:gridCol w="624497">
                  <a:extLst>
                    <a:ext uri="{9D8B030D-6E8A-4147-A177-3AD203B41FA5}">
                      <a16:colId xmlns:a16="http://schemas.microsoft.com/office/drawing/2014/main" val="20004"/>
                    </a:ext>
                  </a:extLst>
                </a:gridCol>
                <a:gridCol w="293714">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num2</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5</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82117">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ap="flat" cmpd="sng" algn="ctr">
                      <a:noFill/>
                      <a:prstDash val="solid"/>
                      <a:round/>
                      <a:headEnd type="none" w="med" len="med"/>
                      <a:tailEnd type="none" w="med" len="med"/>
                    </a:lnTlToBr>
                    <a:lnBlToTr w="12700" cmpd="sng">
                      <a:noFill/>
                      <a:prstDash val="solid"/>
                    </a:lnBlToTr>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 </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&amp;swap</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gridSpan="2">
                  <a:txBody>
                    <a:bodyPr/>
                    <a:lstStyle/>
                    <a:p>
                      <a:pPr marL="0" marR="0" algn="ctr">
                        <a:spcBef>
                          <a:spcPts val="0"/>
                        </a:spcBef>
                        <a:spcAft>
                          <a:spcPts val="0"/>
                        </a:spcAft>
                      </a:pPr>
                      <a:endParaRPr lang="en-US" sz="1400" kern="1200" dirty="0">
                        <a:solidFill>
                          <a:schemeClr val="tx1"/>
                        </a:solidFill>
                        <a:effectLst/>
                        <a:latin typeface="Courier New" panose="02070309020205020404" pitchFamily="49" charset="0"/>
                        <a:ea typeface="+mn-ea"/>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400" kern="1200" dirty="0">
                          <a:solidFill>
                            <a:schemeClr val="tx1"/>
                          </a:solidFill>
                          <a:effectLst/>
                          <a:latin typeface="Courier New" panose="02070309020205020404" pitchFamily="49" charset="0"/>
                          <a:ea typeface="+mn-ea"/>
                          <a:cs typeface="Courier New" panose="02070309020205020404" pitchFamily="49"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int *a</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2951079835"/>
              </p:ext>
            </p:extLst>
          </p:nvPr>
        </p:nvGraphicFramePr>
        <p:xfrm>
          <a:off x="223631" y="1506275"/>
          <a:ext cx="4445167" cy="4404265"/>
        </p:xfrm>
        <a:graphic>
          <a:graphicData uri="http://schemas.openxmlformats.org/drawingml/2006/table">
            <a:tbl>
              <a:tblPr firstRow="1" firstCol="1" bandRow="1">
                <a:tableStyleId>{2D5ABB26-0587-4C30-8999-92F81FD0307C}</a:tableStyleId>
              </a:tblPr>
              <a:tblGrid>
                <a:gridCol w="258176">
                  <a:extLst>
                    <a:ext uri="{9D8B030D-6E8A-4147-A177-3AD203B41FA5}">
                      <a16:colId xmlns:a16="http://schemas.microsoft.com/office/drawing/2014/main" val="20000"/>
                    </a:ext>
                  </a:extLst>
                </a:gridCol>
                <a:gridCol w="4186991">
                  <a:extLst>
                    <a:ext uri="{9D8B030D-6E8A-4147-A177-3AD203B41FA5}">
                      <a16:colId xmlns:a16="http://schemas.microsoft.com/office/drawing/2014/main" val="20001"/>
                    </a:ext>
                  </a:extLst>
                </a:gridCol>
              </a:tblGrid>
              <a:tr h="37996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Swap two numbers using function.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chemeClr val="tx1"/>
                          </a:solidFill>
                          <a:effectLst/>
                          <a:latin typeface="Courier New" panose="02070309020205020404" pitchFamily="49" charset="0"/>
                          <a:cs typeface="Courier New" panose="02070309020205020404" pitchFamily="49" charset="0"/>
                        </a:rPr>
                        <a:t> num1=5,num2=10;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swap(&amp;num1,&amp;num2);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 address of num1,</a:t>
                      </a:r>
                      <a:r>
                        <a:rPr lang="en-US" sz="1400" baseline="0" dirty="0">
                          <a:solidFill>
                            <a:srgbClr val="00B050"/>
                          </a:solidFill>
                          <a:effectLst/>
                          <a:latin typeface="Courier New" panose="02070309020205020404" pitchFamily="49" charset="0"/>
                          <a:cs typeface="Courier New" panose="02070309020205020404" pitchFamily="49" charset="0"/>
                        </a:rPr>
                        <a:t> </a:t>
                      </a:r>
                      <a:r>
                        <a:rPr lang="en-US" sz="1400" dirty="0">
                          <a:solidFill>
                            <a:srgbClr val="00B050"/>
                          </a:solidFill>
                          <a:effectLst/>
                          <a:latin typeface="Courier New" panose="02070309020205020404" pitchFamily="49" charset="0"/>
                          <a:cs typeface="Courier New" panose="02070309020205020404" pitchFamily="49" charset="0"/>
                        </a:rPr>
                        <a:t>num2 is passed */</a:t>
                      </a:r>
                      <a:r>
                        <a:rPr lang="en-US" sz="1400" dirty="0">
                          <a:solidFill>
                            <a:schemeClr val="accent2">
                              <a:lumMod val="75000"/>
                            </a:schemeClr>
                          </a:solidFill>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"Number1 = "</a:t>
                      </a:r>
                      <a:r>
                        <a:rPr lang="en-US" sz="1400" dirty="0">
                          <a:effectLst/>
                          <a:latin typeface="Courier New" panose="02070309020205020404" pitchFamily="49" charset="0"/>
                          <a:cs typeface="Courier New" panose="02070309020205020404" pitchFamily="49" charset="0"/>
                        </a:rPr>
                        <a:t>&lt;&lt;num1&lt;&lt;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a:solidFill>
                            <a:srgbClr val="FF0000"/>
                          </a:solidFill>
                          <a:effectLst/>
                          <a:latin typeface="Courier New" panose="02070309020205020404" pitchFamily="49" charset="0"/>
                          <a:cs typeface="Courier New" panose="02070309020205020404" pitchFamily="49" charset="0"/>
                        </a:rPr>
                        <a:t>"Number2 = "</a:t>
                      </a:r>
                      <a:r>
                        <a:rPr lang="en-US" sz="1400" dirty="0">
                          <a:effectLst/>
                          <a:latin typeface="Courier New" panose="02070309020205020404" pitchFamily="49" charset="0"/>
                          <a:cs typeface="Courier New" panose="02070309020205020404" pitchFamily="49" charset="0"/>
                        </a:rPr>
                        <a:t>&lt;&lt;num2;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swap(</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300" dirty="0">
                          <a:solidFill>
                            <a:srgbClr val="00B050"/>
                          </a:solidFill>
                          <a:effectLst/>
                          <a:latin typeface="Courier New" panose="02070309020205020404" pitchFamily="49" charset="0"/>
                          <a:cs typeface="Courier New" panose="02070309020205020404" pitchFamily="49" charset="0"/>
                        </a:rPr>
                        <a:t>//</a:t>
                      </a:r>
                      <a:r>
                        <a:rPr lang="en-US" sz="1300" dirty="0" err="1">
                          <a:solidFill>
                            <a:srgbClr val="00B050"/>
                          </a:solidFill>
                          <a:effectLst/>
                          <a:latin typeface="Courier New" panose="02070309020205020404" pitchFamily="49" charset="0"/>
                          <a:cs typeface="Courier New" panose="02070309020205020404" pitchFamily="49" charset="0"/>
                        </a:rPr>
                        <a:t>a,b</a:t>
                      </a:r>
                      <a:r>
                        <a:rPr lang="en-US" sz="1300" dirty="0">
                          <a:solidFill>
                            <a:srgbClr val="00B050"/>
                          </a:solidFill>
                          <a:effectLst/>
                          <a:latin typeface="Courier New" panose="02070309020205020404" pitchFamily="49" charset="0"/>
                          <a:cs typeface="Courier New" panose="02070309020205020404" pitchFamily="49" charset="0"/>
                        </a:rPr>
                        <a:t> points to &amp;num1,&amp;num2 respectively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t = *a;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 = *b;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*b = 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7144">
                    <a:solidFill>
                      <a:schemeClr val="bg1">
                        <a:lumMod val="75000"/>
                      </a:schemeClr>
                    </a:solidFill>
                  </a:tcPr>
                </a:tc>
                <a:extLst>
                  <a:ext uri="{0D108BD9-81ED-4DB2-BD59-A6C34878D82A}">
                    <a16:rowId xmlns:a16="http://schemas.microsoft.com/office/drawing/2014/main" val="10000"/>
                  </a:ext>
                </a:extLst>
              </a:tr>
              <a:tr h="456343">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400" dirty="0">
                        <a:solidFill>
                          <a:schemeClr val="bg1">
                            <a:lumMod val="50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13716" marR="20574" marT="6858" marB="6858"/>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Number1 = 10</a:t>
                      </a:r>
                    </a:p>
                    <a:p>
                      <a:pPr marL="0" marR="0">
                        <a:lnSpc>
                          <a:spcPct val="100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1200" dirty="0">
                          <a:solidFill>
                            <a:schemeClr val="tx1"/>
                          </a:solidFill>
                          <a:effectLst/>
                          <a:latin typeface="Courier New" panose="02070309020205020404" pitchFamily="49" charset="0"/>
                          <a:ea typeface="+mn-ea"/>
                          <a:cs typeface="Courier New" panose="02070309020205020404" pitchFamily="49" charset="0"/>
                        </a:rPr>
                        <a:t>Number2 = 5</a:t>
                      </a:r>
                    </a:p>
                  </a:txBody>
                  <a:tcPr marL="13716" marR="20574" marT="6858"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24262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27622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we start with the function </a:t>
            </a:r>
            <a:r>
              <a:rPr lang="en-US" sz="1600" dirty="0">
                <a:latin typeface="Courier New" panose="02070309020205020404" pitchFamily="49" charset="0"/>
                <a:cs typeface="Courier New" panose="02070309020205020404" pitchFamily="49" charset="0"/>
              </a:rPr>
              <a:t>main</a:t>
            </a:r>
            <a:r>
              <a:rPr lang="en-US" sz="1600" dirty="0"/>
              <a:t> where two arrays, </a:t>
            </a:r>
            <a:r>
              <a:rPr lang="en-US" sz="1600" dirty="0" err="1">
                <a:latin typeface="Courier New" panose="02070309020205020404" pitchFamily="49" charset="0"/>
                <a:cs typeface="Courier New" panose="02070309020205020404" pitchFamily="49" charset="0"/>
              </a:rPr>
              <a:t>FirstArray</a:t>
            </a:r>
            <a:r>
              <a:rPr lang="en-US" sz="1600" dirty="0"/>
              <a:t> with 3 elements and </a:t>
            </a:r>
            <a:r>
              <a:rPr lang="en-US" sz="1600" dirty="0" err="1">
                <a:latin typeface="Courier New" panose="02070309020205020404" pitchFamily="49" charset="0"/>
                <a:cs typeface="Courier New" panose="02070309020205020404" pitchFamily="49" charset="0"/>
              </a:rPr>
              <a:t>SecondArray</a:t>
            </a:r>
            <a:r>
              <a:rPr lang="en-US" sz="1600" dirty="0"/>
              <a:t> with 5 elements, are declared, created, and initialized (line 11-12). </a:t>
            </a:r>
          </a:p>
          <a:p>
            <a:pPr algn="just">
              <a:lnSpc>
                <a:spcPct val="80000"/>
              </a:lnSpc>
              <a:spcBef>
                <a:spcPts val="400"/>
              </a:spcBef>
              <a:spcAft>
                <a:spcPts val="400"/>
              </a:spcAft>
              <a:buClrTx/>
              <a:buFont typeface="Wingdings" panose="05000000000000000000" pitchFamily="2" charset="2"/>
              <a:buChar char="q"/>
            </a:pPr>
            <a:r>
              <a:rPr lang="en-US" sz="1600" dirty="0"/>
              <a:t>Both these identifiers will hold the starting address/location of their elements.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FirstArray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FirstArray</a:t>
            </a:r>
            <a:r>
              <a:rPr lang="en-US" sz="1600" dirty="0">
                <a:latin typeface="Courier New" panose="02070309020205020404" pitchFamily="49" charset="0"/>
                <a:cs typeface="Courier New" panose="02070309020205020404" pitchFamily="49" charset="0"/>
              </a:rPr>
              <a:t>[0]</a:t>
            </a:r>
            <a:r>
              <a:rPr lang="en-US" sz="1600" dirty="0"/>
              <a:t> and </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SecondArray</a:t>
            </a:r>
            <a:r>
              <a:rPr lang="en-US" sz="1600" dirty="0"/>
              <a:t> holds the location of the first element, </a:t>
            </a:r>
            <a:r>
              <a:rPr lang="en-US" sz="1600" dirty="0">
                <a:latin typeface="Courier New" panose="02070309020205020404" pitchFamily="49" charset="0"/>
                <a:cs typeface="Courier New" panose="02070309020205020404" pitchFamily="49" charset="0"/>
              </a:rPr>
              <a:t>&amp;</a:t>
            </a:r>
            <a:r>
              <a:rPr lang="en-US" sz="1600" dirty="0" err="1">
                <a:latin typeface="Courier New" panose="02070309020205020404" pitchFamily="49" charset="0"/>
                <a:cs typeface="Courier New" panose="02070309020205020404" pitchFamily="49" charset="0"/>
              </a:rPr>
              <a:t>SecondArray</a:t>
            </a:r>
            <a:r>
              <a:rPr lang="en-US" sz="1600" dirty="0">
                <a:latin typeface="Courier New" panose="02070309020205020404" pitchFamily="49" charset="0"/>
                <a:cs typeface="Courier New" panose="02070309020205020404" pitchFamily="49" charset="0"/>
              </a:rPr>
              <a:t>[0]</a:t>
            </a:r>
          </a:p>
        </p:txBody>
      </p:sp>
      <p:graphicFrame>
        <p:nvGraphicFramePr>
          <p:cNvPr id="8" name="Table 7"/>
          <p:cNvGraphicFramePr>
            <a:graphicFrameLocks noGrp="1"/>
          </p:cNvGraphicFramePr>
          <p:nvPr>
            <p:extLst>
              <p:ext uri="{D42A27DB-BD31-4B8C-83A1-F6EECF244321}">
                <p14:modId xmlns:p14="http://schemas.microsoft.com/office/powerpoint/2010/main" val="1698782582"/>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1674464358"/>
              </p:ext>
            </p:extLst>
          </p:nvPr>
        </p:nvGraphicFramePr>
        <p:xfrm>
          <a:off x="5205874" y="5023670"/>
          <a:ext cx="3905253" cy="1413622"/>
        </p:xfrm>
        <a:graphic>
          <a:graphicData uri="http://schemas.openxmlformats.org/drawingml/2006/table">
            <a:tbl>
              <a:tblPr firstRow="1" firstCol="1" bandRow="1">
                <a:tableStyleId>{2D5ABB26-0587-4C30-8999-92F81FD0307C}</a:tableStyleId>
              </a:tblPr>
              <a:tblGrid>
                <a:gridCol w="774290">
                  <a:extLst>
                    <a:ext uri="{9D8B030D-6E8A-4147-A177-3AD203B41FA5}">
                      <a16:colId xmlns:a16="http://schemas.microsoft.com/office/drawing/2014/main" val="20000"/>
                    </a:ext>
                  </a:extLst>
                </a:gridCol>
                <a:gridCol w="136210">
                  <a:extLst>
                    <a:ext uri="{9D8B030D-6E8A-4147-A177-3AD203B41FA5}">
                      <a16:colId xmlns:a16="http://schemas.microsoft.com/office/drawing/2014/main" val="20001"/>
                    </a:ext>
                  </a:extLst>
                </a:gridCol>
                <a:gridCol w="45605">
                  <a:extLst>
                    <a:ext uri="{9D8B030D-6E8A-4147-A177-3AD203B41FA5}">
                      <a16:colId xmlns:a16="http://schemas.microsoft.com/office/drawing/2014/main" val="20002"/>
                    </a:ext>
                  </a:extLst>
                </a:gridCol>
                <a:gridCol w="304883">
                  <a:extLst>
                    <a:ext uri="{9D8B030D-6E8A-4147-A177-3AD203B41FA5}">
                      <a16:colId xmlns:a16="http://schemas.microsoft.com/office/drawing/2014/main" val="20003"/>
                    </a:ext>
                  </a:extLst>
                </a:gridCol>
                <a:gridCol w="309716">
                  <a:extLst>
                    <a:ext uri="{9D8B030D-6E8A-4147-A177-3AD203B41FA5}">
                      <a16:colId xmlns:a16="http://schemas.microsoft.com/office/drawing/2014/main" val="20004"/>
                    </a:ext>
                  </a:extLst>
                </a:gridCol>
                <a:gridCol w="350105">
                  <a:extLst>
                    <a:ext uri="{9D8B030D-6E8A-4147-A177-3AD203B41FA5}">
                      <a16:colId xmlns:a16="http://schemas.microsoft.com/office/drawing/2014/main" val="20005"/>
                    </a:ext>
                  </a:extLst>
                </a:gridCol>
                <a:gridCol w="53559">
                  <a:extLst>
                    <a:ext uri="{9D8B030D-6E8A-4147-A177-3AD203B41FA5}">
                      <a16:colId xmlns:a16="http://schemas.microsoft.com/office/drawing/2014/main" val="20006"/>
                    </a:ext>
                  </a:extLst>
                </a:gridCol>
                <a:gridCol w="47726">
                  <a:extLst>
                    <a:ext uri="{9D8B030D-6E8A-4147-A177-3AD203B41FA5}">
                      <a16:colId xmlns:a16="http://schemas.microsoft.com/office/drawing/2014/main" val="20007"/>
                    </a:ext>
                  </a:extLst>
                </a:gridCol>
                <a:gridCol w="289718">
                  <a:extLst>
                    <a:ext uri="{9D8B030D-6E8A-4147-A177-3AD203B41FA5}">
                      <a16:colId xmlns:a16="http://schemas.microsoft.com/office/drawing/2014/main" val="20008"/>
                    </a:ext>
                  </a:extLst>
                </a:gridCol>
                <a:gridCol w="353961">
                  <a:extLst>
                    <a:ext uri="{9D8B030D-6E8A-4147-A177-3AD203B41FA5}">
                      <a16:colId xmlns:a16="http://schemas.microsoft.com/office/drawing/2014/main" val="20009"/>
                    </a:ext>
                  </a:extLst>
                </a:gridCol>
                <a:gridCol w="387146">
                  <a:extLst>
                    <a:ext uri="{9D8B030D-6E8A-4147-A177-3AD203B41FA5}">
                      <a16:colId xmlns:a16="http://schemas.microsoft.com/office/drawing/2014/main" val="20010"/>
                    </a:ext>
                  </a:extLst>
                </a:gridCol>
                <a:gridCol w="464574">
                  <a:extLst>
                    <a:ext uri="{9D8B030D-6E8A-4147-A177-3AD203B41FA5}">
                      <a16:colId xmlns:a16="http://schemas.microsoft.com/office/drawing/2014/main" val="20011"/>
                    </a:ext>
                  </a:extLst>
                </a:gridCol>
                <a:gridCol w="387760">
                  <a:extLst>
                    <a:ext uri="{9D8B030D-6E8A-4147-A177-3AD203B41FA5}">
                      <a16:colId xmlns:a16="http://schemas.microsoft.com/office/drawing/2014/main" val="20012"/>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1">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1">
                  <a:txBody>
                    <a:bodyPr/>
                    <a:lstStyle/>
                    <a:p>
                      <a:pPr marL="0" marR="0">
                        <a:spcBef>
                          <a:spcPts val="0"/>
                        </a:spcBef>
                        <a:spcAft>
                          <a:spcPts val="0"/>
                        </a:spcAft>
                      </a:pPr>
                      <a:r>
                        <a:rPr lang="en-US" sz="1200">
                          <a:effectLst/>
                        </a:rPr>
                        <a:t> </a:t>
                      </a:r>
                      <a:endParaRPr lang="en-US" sz="120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4">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6">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3">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3502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220873" y="6019186"/>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7600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05874" y="1599079"/>
            <a:ext cx="3489891" cy="3716992"/>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Then, the </a:t>
            </a:r>
            <a:r>
              <a:rPr lang="en-US" sz="1600" dirty="0" err="1">
                <a:latin typeface="Courier New" panose="02070309020205020404" pitchFamily="49" charset="0"/>
                <a:cs typeface="Courier New" panose="02070309020205020404" pitchFamily="49" charset="0"/>
              </a:rPr>
              <a:t>TwiceArray</a:t>
            </a:r>
            <a:r>
              <a:rPr lang="en-US" sz="1600" dirty="0"/>
              <a:t> is called with the parameters </a:t>
            </a:r>
            <a:r>
              <a:rPr lang="en-US" sz="1600" dirty="0" err="1">
                <a:latin typeface="Courier New" panose="02070309020205020404" pitchFamily="49" charset="0"/>
                <a:cs typeface="Courier New" panose="02070309020205020404" pitchFamily="49" charset="0"/>
              </a:rPr>
              <a:t>FirstArray</a:t>
            </a:r>
            <a:r>
              <a:rPr lang="en-US" sz="1600" dirty="0"/>
              <a:t>, the starting location of the array itself or the location of the first element is passed to the parameter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arg</a:t>
            </a:r>
            <a:r>
              <a:rPr lang="en-US" sz="1600" dirty="0">
                <a:latin typeface="Courier New" panose="02070309020205020404" pitchFamily="49" charset="0"/>
                <a:cs typeface="Courier New" panose="02070309020205020404" pitchFamily="49" charset="0"/>
              </a:rPr>
              <a:t>[] </a:t>
            </a:r>
            <a:r>
              <a:rPr lang="en-US" sz="1600" dirty="0"/>
              <a:t>and value </a:t>
            </a:r>
            <a:r>
              <a:rPr lang="en-US" sz="1600" dirty="0">
                <a:latin typeface="Courier New" panose="02070309020205020404" pitchFamily="49" charset="0"/>
                <a:cs typeface="Courier New" panose="02070309020205020404" pitchFamily="49" charset="0"/>
              </a:rPr>
              <a:t>3</a:t>
            </a:r>
            <a:r>
              <a:rPr lang="en-US" sz="1600" dirty="0"/>
              <a:t> to the parameter </a:t>
            </a:r>
            <a:r>
              <a:rPr lang="en-US" sz="1600" dirty="0">
                <a:latin typeface="Courier New" panose="02070309020205020404" pitchFamily="49" charset="0"/>
                <a:cs typeface="Courier New" panose="02070309020205020404" pitchFamily="49" charset="0"/>
              </a:rPr>
              <a:t>length</a:t>
            </a:r>
            <a:r>
              <a:rPr lang="en-US" sz="1600" dirty="0"/>
              <a:t> (line 13). </a:t>
            </a:r>
          </a:p>
          <a:p>
            <a:pPr algn="just">
              <a:lnSpc>
                <a:spcPct val="80000"/>
              </a:lnSpc>
              <a:spcBef>
                <a:spcPts val="400"/>
              </a:spcBef>
              <a:spcAft>
                <a:spcPts val="400"/>
              </a:spcAft>
              <a:buClrTx/>
              <a:buFont typeface="Wingdings" panose="05000000000000000000" pitchFamily="2" charset="2"/>
              <a:buChar char="q"/>
            </a:pPr>
            <a:r>
              <a:rPr lang="en-US" sz="1600" dirty="0"/>
              <a:t>The identifier </a:t>
            </a:r>
            <a:r>
              <a:rPr lang="en-US" sz="1600" dirty="0" err="1">
                <a:latin typeface="Courier New" panose="02070309020205020404" pitchFamily="49" charset="0"/>
                <a:cs typeface="Courier New" panose="02070309020205020404" pitchFamily="49" charset="0"/>
              </a:rPr>
              <a:t>arg</a:t>
            </a:r>
            <a:r>
              <a:rPr lang="en-US" sz="1600" dirty="0"/>
              <a:t> holds the starting address of the </a:t>
            </a:r>
            <a:r>
              <a:rPr lang="en-US" sz="1600" dirty="0" err="1">
                <a:latin typeface="Courier New" panose="02070309020205020404" pitchFamily="49" charset="0"/>
                <a:cs typeface="Courier New" panose="02070309020205020404" pitchFamily="49" charset="0"/>
              </a:rPr>
              <a:t>FirstArray</a:t>
            </a:r>
            <a:r>
              <a:rPr lang="en-US" sz="1600" dirty="0"/>
              <a:t> of the function main. As </a:t>
            </a:r>
            <a:r>
              <a:rPr lang="en-US" sz="1600" dirty="0" err="1">
                <a:latin typeface="Courier New" panose="02070309020205020404" pitchFamily="49" charset="0"/>
                <a:cs typeface="Courier New" panose="02070309020205020404" pitchFamily="49" charset="0"/>
              </a:rPr>
              <a:t>arg</a:t>
            </a:r>
            <a:r>
              <a:rPr lang="en-US" sz="1600" dirty="0"/>
              <a:t> itself is an array, </a:t>
            </a:r>
            <a:r>
              <a:rPr lang="en-US" sz="1600" dirty="0" err="1">
                <a:latin typeface="Courier New" panose="02070309020205020404" pitchFamily="49" charset="0"/>
                <a:cs typeface="Courier New" panose="02070309020205020404" pitchFamily="49" charset="0"/>
              </a:rPr>
              <a:t>arg</a:t>
            </a:r>
            <a:r>
              <a:rPr lang="en-US" sz="1600" dirty="0"/>
              <a:t> behaves like an array. </a:t>
            </a:r>
          </a:p>
          <a:p>
            <a:pPr algn="just">
              <a:lnSpc>
                <a:spcPct val="80000"/>
              </a:lnSpc>
              <a:spcBef>
                <a:spcPts val="400"/>
              </a:spcBef>
              <a:spcAft>
                <a:spcPts val="400"/>
              </a:spcAft>
              <a:buClrTx/>
              <a:buFont typeface="Wingdings" panose="05000000000000000000" pitchFamily="2" charset="2"/>
              <a:buChar char="q"/>
            </a:pPr>
            <a:r>
              <a:rPr lang="en-US" sz="1600" dirty="0"/>
              <a:t>The control is transferred from function main to function </a:t>
            </a:r>
            <a:r>
              <a:rPr lang="en-US" sz="1600" dirty="0" err="1">
                <a:latin typeface="Courier New" panose="02070309020205020404" pitchFamily="49" charset="0"/>
                <a:cs typeface="Courier New" panose="02070309020205020404" pitchFamily="49" charset="0"/>
              </a:rPr>
              <a:t>TwiceArray</a:t>
            </a:r>
            <a:r>
              <a:rPr lang="en-US" sz="1600" dirty="0"/>
              <a:t> (line 2).</a:t>
            </a:r>
          </a:p>
        </p:txBody>
      </p:sp>
      <p:graphicFrame>
        <p:nvGraphicFramePr>
          <p:cNvPr id="8" name="Table 7"/>
          <p:cNvGraphicFramePr>
            <a:graphicFrameLocks noGrp="1"/>
          </p:cNvGraphicFramePr>
          <p:nvPr>
            <p:extLst>
              <p:ext uri="{D42A27DB-BD31-4B8C-83A1-F6EECF244321}">
                <p14:modId xmlns:p14="http://schemas.microsoft.com/office/powerpoint/2010/main" val="2746235631"/>
              </p:ext>
            </p:extLst>
          </p:nvPr>
        </p:nvGraphicFramePr>
        <p:xfrm>
          <a:off x="126455" y="1599079"/>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2083708346"/>
              </p:ext>
            </p:extLst>
          </p:nvPr>
        </p:nvGraphicFramePr>
        <p:xfrm>
          <a:off x="5205875" y="5025239"/>
          <a:ext cx="3868929" cy="1413622"/>
        </p:xfrm>
        <a:graphic>
          <a:graphicData uri="http://schemas.openxmlformats.org/drawingml/2006/table">
            <a:tbl>
              <a:tblPr firstRow="1" firstCol="1" bandRow="1">
                <a:tableStyleId>{2D5ABB26-0587-4C30-8999-92F81FD0307C}</a:tableStyleId>
              </a:tblPr>
              <a:tblGrid>
                <a:gridCol w="754761">
                  <a:extLst>
                    <a:ext uri="{9D8B030D-6E8A-4147-A177-3AD203B41FA5}">
                      <a16:colId xmlns:a16="http://schemas.microsoft.com/office/drawing/2014/main" val="20000"/>
                    </a:ext>
                  </a:extLst>
                </a:gridCol>
                <a:gridCol w="132775">
                  <a:extLst>
                    <a:ext uri="{9D8B030D-6E8A-4147-A177-3AD203B41FA5}">
                      <a16:colId xmlns:a16="http://schemas.microsoft.com/office/drawing/2014/main" val="20001"/>
                    </a:ext>
                  </a:extLst>
                </a:gridCol>
                <a:gridCol w="44455">
                  <a:extLst>
                    <a:ext uri="{9D8B030D-6E8A-4147-A177-3AD203B41FA5}">
                      <a16:colId xmlns:a16="http://schemas.microsoft.com/office/drawing/2014/main" val="20002"/>
                    </a:ext>
                  </a:extLst>
                </a:gridCol>
                <a:gridCol w="297193">
                  <a:extLst>
                    <a:ext uri="{9D8B030D-6E8A-4147-A177-3AD203B41FA5}">
                      <a16:colId xmlns:a16="http://schemas.microsoft.com/office/drawing/2014/main" val="20003"/>
                    </a:ext>
                  </a:extLst>
                </a:gridCol>
                <a:gridCol w="301904">
                  <a:extLst>
                    <a:ext uri="{9D8B030D-6E8A-4147-A177-3AD203B41FA5}">
                      <a16:colId xmlns:a16="http://schemas.microsoft.com/office/drawing/2014/main" val="20004"/>
                    </a:ext>
                  </a:extLst>
                </a:gridCol>
                <a:gridCol w="329521">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208">
                  <a:extLst>
                    <a:ext uri="{9D8B030D-6E8A-4147-A177-3AD203B41FA5}">
                      <a16:colId xmlns:a16="http://schemas.microsoft.com/office/drawing/2014/main" val="20008"/>
                    </a:ext>
                  </a:extLst>
                </a:gridCol>
                <a:gridCol w="46522">
                  <a:extLst>
                    <a:ext uri="{9D8B030D-6E8A-4147-A177-3AD203B41FA5}">
                      <a16:colId xmlns:a16="http://schemas.microsoft.com/office/drawing/2014/main" val="20009"/>
                    </a:ext>
                  </a:extLst>
                </a:gridCol>
                <a:gridCol w="282411">
                  <a:extLst>
                    <a:ext uri="{9D8B030D-6E8A-4147-A177-3AD203B41FA5}">
                      <a16:colId xmlns:a16="http://schemas.microsoft.com/office/drawing/2014/main" val="20010"/>
                    </a:ext>
                  </a:extLst>
                </a:gridCol>
                <a:gridCol w="345033">
                  <a:extLst>
                    <a:ext uri="{9D8B030D-6E8A-4147-A177-3AD203B41FA5}">
                      <a16:colId xmlns:a16="http://schemas.microsoft.com/office/drawing/2014/main" val="20011"/>
                    </a:ext>
                  </a:extLst>
                </a:gridCol>
                <a:gridCol w="232873">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236">
                  <a:extLst>
                    <a:ext uri="{9D8B030D-6E8A-4147-A177-3AD203B41FA5}">
                      <a16:colId xmlns:a16="http://schemas.microsoft.com/office/drawing/2014/main" val="20014"/>
                    </a:ext>
                  </a:extLst>
                </a:gridCol>
                <a:gridCol w="452857">
                  <a:extLst>
                    <a:ext uri="{9D8B030D-6E8A-4147-A177-3AD203B41FA5}">
                      <a16:colId xmlns:a16="http://schemas.microsoft.com/office/drawing/2014/main" val="20015"/>
                    </a:ext>
                  </a:extLst>
                </a:gridCol>
                <a:gridCol w="377980">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dirty="0" err="1">
                          <a:effectLst/>
                        </a:rPr>
                        <a:t>FirstArray</a:t>
                      </a:r>
                      <a:endParaRPr lang="en-US" sz="1100" dirty="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7" name="Straight Arrow Connector 16"/>
          <p:cNvCxnSpPr/>
          <p:nvPr/>
        </p:nvCxnSpPr>
        <p:spPr>
          <a:xfrm>
            <a:off x="613502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8" name="Straight Arrow Connector 17"/>
          <p:cNvCxnSpPr/>
          <p:nvPr/>
        </p:nvCxnSpPr>
        <p:spPr>
          <a:xfrm>
            <a:off x="7220872" y="6020755"/>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9" name="Straight Arrow Connector 18"/>
          <p:cNvCxnSpPr/>
          <p:nvPr/>
        </p:nvCxnSpPr>
        <p:spPr>
          <a:xfrm flipV="1">
            <a:off x="6326013" y="5430819"/>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6025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146660" y="1740218"/>
            <a:ext cx="3550300" cy="4538662"/>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600" dirty="0"/>
              <a:t>Inside function </a:t>
            </a:r>
            <a:r>
              <a:rPr lang="en-US" sz="1600" dirty="0" err="1">
                <a:latin typeface="Courier New" panose="02070309020205020404" pitchFamily="49" charset="0"/>
                <a:cs typeface="Courier New" panose="02070309020205020404" pitchFamily="49" charset="0"/>
              </a:rPr>
              <a:t>TwiceArray</a:t>
            </a:r>
            <a:r>
              <a:rPr lang="en-US" sz="1600" dirty="0"/>
              <a:t> another variable </a:t>
            </a:r>
            <a:r>
              <a:rPr lang="en-US" sz="1600" dirty="0">
                <a:latin typeface="Courier New" panose="02070309020205020404" pitchFamily="49" charset="0"/>
                <a:cs typeface="Courier New" panose="02070309020205020404" pitchFamily="49" charset="0"/>
              </a:rPr>
              <a:t>n</a:t>
            </a:r>
            <a:r>
              <a:rPr lang="en-US" sz="1600" dirty="0"/>
              <a:t> is declared. Using </a:t>
            </a:r>
            <a:r>
              <a:rPr lang="en-US" sz="1600" dirty="0">
                <a:latin typeface="Courier New" panose="02070309020205020404" pitchFamily="49" charset="0"/>
                <a:cs typeface="Courier New" panose="02070309020205020404" pitchFamily="49" charset="0"/>
              </a:rPr>
              <a:t>n</a:t>
            </a:r>
            <a:r>
              <a:rPr lang="en-US" sz="1600" dirty="0"/>
              <a:t> in </a:t>
            </a:r>
            <a:r>
              <a:rPr lang="en-US" sz="1600" dirty="0">
                <a:latin typeface="Courier New" panose="02070309020205020404" pitchFamily="49" charset="0"/>
                <a:cs typeface="Courier New" panose="02070309020205020404" pitchFamily="49" charset="0"/>
              </a:rPr>
              <a:t>for</a:t>
            </a:r>
            <a:r>
              <a:rPr lang="en-US" sz="1600" dirty="0"/>
              <a:t> loop </a:t>
            </a:r>
            <a:r>
              <a:rPr lang="en-US" sz="1600" dirty="0">
                <a:latin typeface="Courier New" panose="02070309020205020404" pitchFamily="49" charset="0"/>
                <a:cs typeface="Courier New" panose="02070309020205020404" pitchFamily="49" charset="0"/>
              </a:rPr>
              <a:t>3</a:t>
            </a:r>
            <a:r>
              <a:rPr lang="en-US" sz="1600" dirty="0"/>
              <a:t> elements of </a:t>
            </a:r>
            <a:r>
              <a:rPr lang="en-US" sz="1600" dirty="0" err="1">
                <a:latin typeface="Courier New" panose="02070309020205020404" pitchFamily="49" charset="0"/>
                <a:cs typeface="Courier New" panose="02070309020205020404" pitchFamily="49" charset="0"/>
              </a:rPr>
              <a:t>arg</a:t>
            </a:r>
            <a:r>
              <a:rPr lang="en-US" sz="1600" dirty="0"/>
              <a:t> are made twice of their original (line 3).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As </a:t>
            </a:r>
            <a:r>
              <a:rPr lang="en-US" sz="1600" dirty="0" err="1">
                <a:latin typeface="Courier New" panose="02070309020205020404" pitchFamily="49" charset="0"/>
                <a:cs typeface="Courier New" panose="02070309020205020404" pitchFamily="49" charset="0"/>
              </a:rPr>
              <a:t>arg</a:t>
            </a:r>
            <a:r>
              <a:rPr lang="en-US" sz="1600" dirty="0"/>
              <a:t> represents the array </a:t>
            </a:r>
            <a:r>
              <a:rPr lang="en-US" sz="1600" dirty="0" err="1">
                <a:latin typeface="Courier New" panose="02070309020205020404" pitchFamily="49" charset="0"/>
                <a:cs typeface="Courier New" panose="02070309020205020404" pitchFamily="49" charset="0"/>
              </a:rPr>
              <a:t>FirstArray</a:t>
            </a:r>
            <a:r>
              <a:rPr lang="en-US" sz="1600" dirty="0"/>
              <a:t> on </a:t>
            </a:r>
            <a:r>
              <a:rPr lang="en-US" sz="1600" dirty="0">
                <a:latin typeface="Courier New" panose="02070309020205020404" pitchFamily="49" charset="0"/>
                <a:cs typeface="Courier New" panose="02070309020205020404" pitchFamily="49" charset="0"/>
              </a:rPr>
              <a:t>main</a:t>
            </a:r>
            <a:r>
              <a:rPr lang="en-US" sz="1600" dirty="0"/>
              <a:t>, the </a:t>
            </a:r>
            <a:r>
              <a:rPr lang="en-US" sz="1600" dirty="0">
                <a:latin typeface="Courier New" panose="02070309020205020404" pitchFamily="49" charset="0"/>
                <a:cs typeface="Courier New" panose="02070309020205020404" pitchFamily="49" charset="0"/>
              </a:rPr>
              <a:t>3</a:t>
            </a:r>
            <a:r>
              <a:rPr lang="en-US" sz="1600" dirty="0"/>
              <a:t> elements of the </a:t>
            </a:r>
            <a:r>
              <a:rPr lang="en-US" sz="1600" dirty="0" err="1">
                <a:latin typeface="Courier New" panose="02070309020205020404" pitchFamily="49" charset="0"/>
                <a:cs typeface="Courier New" panose="02070309020205020404" pitchFamily="49" charset="0"/>
              </a:rPr>
              <a:t>FirstArray</a:t>
            </a:r>
            <a:r>
              <a:rPr lang="en-US" sz="1600" dirty="0"/>
              <a:t> are actually made twice. </a:t>
            </a:r>
          </a:p>
          <a:p>
            <a:pPr marL="512064" indent="-512064" algn="just">
              <a:lnSpc>
                <a:spcPct val="80000"/>
              </a:lnSpc>
              <a:spcBef>
                <a:spcPts val="400"/>
              </a:spcBef>
              <a:spcAft>
                <a:spcPts val="400"/>
              </a:spcAft>
              <a:buClrTx/>
              <a:buFont typeface="Wingdings" panose="05000000000000000000" pitchFamily="2" charset="2"/>
              <a:buChar char="q"/>
            </a:pPr>
            <a:r>
              <a:rPr lang="en-US" sz="1600" dirty="0"/>
              <a:t>Hypothetically, </a:t>
            </a:r>
          </a:p>
          <a:p>
            <a:pPr marL="512064" indent="-512064" algn="just">
              <a:lnSpc>
                <a:spcPct val="80000"/>
              </a:lnSpc>
              <a:spcBef>
                <a:spcPts val="400"/>
              </a:spcBef>
              <a:spcAft>
                <a:spcPts val="400"/>
              </a:spcAft>
              <a:buClrTx/>
              <a:buFont typeface="Wingdings" panose="05000000000000000000" pitchFamily="2" charset="2"/>
              <a:buChar char="q"/>
            </a:pPr>
            <a:r>
              <a:rPr lang="en-US" sz="1500" dirty="0" err="1">
                <a:latin typeface="Courier New" panose="02070309020205020404" pitchFamily="49" charset="0"/>
                <a:cs typeface="Courier New" panose="02070309020205020404" pitchFamily="49" charset="0"/>
              </a:rPr>
              <a:t>FirstArray</a:t>
            </a:r>
            <a:r>
              <a:rPr lang="en-US" sz="1500" dirty="0">
                <a:latin typeface="Courier New" panose="02070309020205020404" pitchFamily="49" charset="0"/>
                <a:cs typeface="Courier New" panose="02070309020205020404" pitchFamily="49" charset="0"/>
              </a:rPr>
              <a:t>[n]</a:t>
            </a:r>
            <a:r>
              <a:rPr lang="en-US" sz="1500" dirty="0">
                <a:latin typeface="Courier New" panose="02070309020205020404" pitchFamily="49" charset="0"/>
                <a:cs typeface="Courier New" panose="02070309020205020404" pitchFamily="49" charset="0"/>
                <a:sym typeface="Wingdings" panose="05000000000000000000" pitchFamily="2" charset="2"/>
              </a:rPr>
              <a:t></a:t>
            </a:r>
            <a:r>
              <a:rPr lang="en-US" sz="1500" dirty="0" err="1">
                <a:latin typeface="Courier New" panose="02070309020205020404" pitchFamily="49" charset="0"/>
                <a:cs typeface="Courier New" panose="02070309020205020404" pitchFamily="49" charset="0"/>
              </a:rPr>
              <a:t>arg</a:t>
            </a:r>
            <a:r>
              <a:rPr lang="en-US" sz="1500" dirty="0">
                <a:latin typeface="Courier New" panose="02070309020205020404" pitchFamily="49" charset="0"/>
                <a:cs typeface="Courier New" panose="02070309020205020404" pitchFamily="49" charset="0"/>
              </a:rPr>
              <a:t>[n]*=2</a:t>
            </a:r>
            <a:r>
              <a:rPr lang="en-US" sz="1500" dirty="0"/>
              <a:t>.</a:t>
            </a:r>
            <a:r>
              <a:rPr lang="en-US" sz="1400" dirty="0"/>
              <a:t> </a:t>
            </a:r>
          </a:p>
        </p:txBody>
      </p:sp>
      <p:graphicFrame>
        <p:nvGraphicFramePr>
          <p:cNvPr id="2" name="Table 1"/>
          <p:cNvGraphicFramePr>
            <a:graphicFrameLocks noGrp="1"/>
          </p:cNvGraphicFramePr>
          <p:nvPr>
            <p:extLst>
              <p:ext uri="{D42A27DB-BD31-4B8C-83A1-F6EECF244321}">
                <p14:modId xmlns:p14="http://schemas.microsoft.com/office/powerpoint/2010/main" val="3706181812"/>
              </p:ext>
            </p:extLst>
          </p:nvPr>
        </p:nvGraphicFramePr>
        <p:xfrm>
          <a:off x="5176937" y="5044087"/>
          <a:ext cx="3867416" cy="1413622"/>
        </p:xfrm>
        <a:graphic>
          <a:graphicData uri="http://schemas.openxmlformats.org/drawingml/2006/table">
            <a:tbl>
              <a:tblPr firstRow="1" firstCol="1" bandRow="1">
                <a:tableStyleId>{2D5ABB26-0587-4C30-8999-92F81FD0307C}</a:tableStyleId>
              </a:tblPr>
              <a:tblGrid>
                <a:gridCol w="754460">
                  <a:extLst>
                    <a:ext uri="{9D8B030D-6E8A-4147-A177-3AD203B41FA5}">
                      <a16:colId xmlns:a16="http://schemas.microsoft.com/office/drawing/2014/main" val="20000"/>
                    </a:ext>
                  </a:extLst>
                </a:gridCol>
                <a:gridCol w="132722">
                  <a:extLst>
                    <a:ext uri="{9D8B030D-6E8A-4147-A177-3AD203B41FA5}">
                      <a16:colId xmlns:a16="http://schemas.microsoft.com/office/drawing/2014/main" val="20001"/>
                    </a:ext>
                  </a:extLst>
                </a:gridCol>
                <a:gridCol w="44437">
                  <a:extLst>
                    <a:ext uri="{9D8B030D-6E8A-4147-A177-3AD203B41FA5}">
                      <a16:colId xmlns:a16="http://schemas.microsoft.com/office/drawing/2014/main" val="20002"/>
                    </a:ext>
                  </a:extLst>
                </a:gridCol>
                <a:gridCol w="297075">
                  <a:extLst>
                    <a:ext uri="{9D8B030D-6E8A-4147-A177-3AD203B41FA5}">
                      <a16:colId xmlns:a16="http://schemas.microsoft.com/office/drawing/2014/main" val="20003"/>
                    </a:ext>
                  </a:extLst>
                </a:gridCol>
                <a:gridCol w="301784">
                  <a:extLst>
                    <a:ext uri="{9D8B030D-6E8A-4147-A177-3AD203B41FA5}">
                      <a16:colId xmlns:a16="http://schemas.microsoft.com/office/drawing/2014/main" val="20004"/>
                    </a:ext>
                  </a:extLst>
                </a:gridCol>
                <a:gridCol w="329389">
                  <a:extLst>
                    <a:ext uri="{9D8B030D-6E8A-4147-A177-3AD203B41FA5}">
                      <a16:colId xmlns:a16="http://schemas.microsoft.com/office/drawing/2014/main" val="20005"/>
                    </a:ext>
                  </a:extLst>
                </a:gridCol>
                <a:gridCol w="25400">
                  <a:extLst>
                    <a:ext uri="{9D8B030D-6E8A-4147-A177-3AD203B41FA5}">
                      <a16:colId xmlns:a16="http://schemas.microsoft.com/office/drawing/2014/main" val="20006"/>
                    </a:ext>
                  </a:extLst>
                </a:gridCol>
                <a:gridCol w="25400">
                  <a:extLst>
                    <a:ext uri="{9D8B030D-6E8A-4147-A177-3AD203B41FA5}">
                      <a16:colId xmlns:a16="http://schemas.microsoft.com/office/drawing/2014/main" val="20007"/>
                    </a:ext>
                  </a:extLst>
                </a:gridCol>
                <a:gridCol w="52187">
                  <a:extLst>
                    <a:ext uri="{9D8B030D-6E8A-4147-A177-3AD203B41FA5}">
                      <a16:colId xmlns:a16="http://schemas.microsoft.com/office/drawing/2014/main" val="20008"/>
                    </a:ext>
                  </a:extLst>
                </a:gridCol>
                <a:gridCol w="46504">
                  <a:extLst>
                    <a:ext uri="{9D8B030D-6E8A-4147-A177-3AD203B41FA5}">
                      <a16:colId xmlns:a16="http://schemas.microsoft.com/office/drawing/2014/main" val="20009"/>
                    </a:ext>
                  </a:extLst>
                </a:gridCol>
                <a:gridCol w="282298">
                  <a:extLst>
                    <a:ext uri="{9D8B030D-6E8A-4147-A177-3AD203B41FA5}">
                      <a16:colId xmlns:a16="http://schemas.microsoft.com/office/drawing/2014/main" val="20010"/>
                    </a:ext>
                  </a:extLst>
                </a:gridCol>
                <a:gridCol w="344896">
                  <a:extLst>
                    <a:ext uri="{9D8B030D-6E8A-4147-A177-3AD203B41FA5}">
                      <a16:colId xmlns:a16="http://schemas.microsoft.com/office/drawing/2014/main" val="20011"/>
                    </a:ext>
                  </a:extLst>
                </a:gridCol>
                <a:gridCol w="232780">
                  <a:extLst>
                    <a:ext uri="{9D8B030D-6E8A-4147-A177-3AD203B41FA5}">
                      <a16:colId xmlns:a16="http://schemas.microsoft.com/office/drawing/2014/main" val="20012"/>
                    </a:ext>
                  </a:extLst>
                </a:gridCol>
                <a:gridCol w="25400">
                  <a:extLst>
                    <a:ext uri="{9D8B030D-6E8A-4147-A177-3AD203B41FA5}">
                      <a16:colId xmlns:a16="http://schemas.microsoft.com/office/drawing/2014/main" val="20013"/>
                    </a:ext>
                  </a:extLst>
                </a:gridCol>
                <a:gridCol w="142179">
                  <a:extLst>
                    <a:ext uri="{9D8B030D-6E8A-4147-A177-3AD203B41FA5}">
                      <a16:colId xmlns:a16="http://schemas.microsoft.com/office/drawing/2014/main" val="20014"/>
                    </a:ext>
                  </a:extLst>
                </a:gridCol>
                <a:gridCol w="452676">
                  <a:extLst>
                    <a:ext uri="{9D8B030D-6E8A-4147-A177-3AD203B41FA5}">
                      <a16:colId xmlns:a16="http://schemas.microsoft.com/office/drawing/2014/main" val="20015"/>
                    </a:ext>
                  </a:extLst>
                </a:gridCol>
                <a:gridCol w="377829">
                  <a:extLst>
                    <a:ext uri="{9D8B030D-6E8A-4147-A177-3AD203B41FA5}">
                      <a16:colId xmlns:a16="http://schemas.microsoft.com/office/drawing/2014/main" val="20016"/>
                    </a:ext>
                  </a:extLst>
                </a:gridCol>
              </a:tblGrid>
              <a:tr h="206977">
                <a:tc gridSpan="2">
                  <a:txBody>
                    <a:bodyPr/>
                    <a:lstStyle/>
                    <a:p>
                      <a:pPr marL="0" marR="0" algn="ctr">
                        <a:spcBef>
                          <a:spcPts val="0"/>
                        </a:spcBef>
                        <a:spcAft>
                          <a:spcPts val="0"/>
                        </a:spcAft>
                      </a:pPr>
                      <a:r>
                        <a:rPr lang="en-US" sz="1100" dirty="0" err="1">
                          <a:effectLst/>
                        </a:rPr>
                        <a:t>TwiceArray</a:t>
                      </a:r>
                      <a:endParaRPr lang="en-US" sz="1100" dirty="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gridSpan="5">
                  <a:txBody>
                    <a:bodyPr/>
                    <a:lstStyle/>
                    <a:p>
                      <a:pPr marL="0" marR="0" algn="ctr">
                        <a:spcBef>
                          <a:spcPts val="0"/>
                        </a:spcBef>
                        <a:spcAft>
                          <a:spcPts val="0"/>
                        </a:spcAft>
                      </a:pPr>
                      <a:r>
                        <a:rPr lang="en-US" sz="1200" dirty="0">
                          <a:effectLst/>
                        </a:rPr>
                        <a:t> </a:t>
                      </a:r>
                      <a:r>
                        <a:rPr lang="en-US" sz="1200" dirty="0" err="1">
                          <a:effectLst/>
                        </a:rPr>
                        <a:t>arg</a:t>
                      </a:r>
                      <a:endParaRPr lang="en-US" sz="1200" dirty="0">
                        <a:effectLst/>
                        <a:latin typeface="Times New Roman" panose="02020603050405020304" pitchFamily="18"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Length</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n</a:t>
                      </a:r>
                    </a:p>
                  </a:txBody>
                  <a:tcPr marL="0" marR="0" marT="0" marB="0" anchor="ct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06977">
                <a:tc gridSpan="2">
                  <a:txBody>
                    <a:bodyPr/>
                    <a:lstStyle/>
                    <a:p>
                      <a:pPr marL="0" marR="0" algn="ctr">
                        <a:spcBef>
                          <a:spcPts val="0"/>
                        </a:spcBef>
                        <a:spcAft>
                          <a:spcPts val="0"/>
                        </a:spcAft>
                      </a:pPr>
                      <a:r>
                        <a:rPr lang="en-US" sz="1100" b="1" dirty="0">
                          <a:effectLst/>
                        </a:rPr>
                        <a:t>&amp;</a:t>
                      </a:r>
                      <a:r>
                        <a:rPr lang="en-US" sz="1100" b="1" dirty="0" err="1">
                          <a:effectLst/>
                        </a:rPr>
                        <a:t>TwiceArray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4">
                  <a:txBody>
                    <a:bodyPr/>
                    <a:lstStyle/>
                    <a:p>
                      <a:pPr marL="0" marR="0" algn="ctr">
                        <a:spcBef>
                          <a:spcPts val="0"/>
                        </a:spcBef>
                        <a:spcAft>
                          <a:spcPts val="0"/>
                        </a:spcAft>
                      </a:pPr>
                      <a:r>
                        <a:rPr lang="en-US" sz="1200" dirty="0">
                          <a:effectLst/>
                        </a:rPr>
                        <a:t> &amp;</a:t>
                      </a:r>
                      <a:r>
                        <a:rPr lang="en-US" sz="1200" dirty="0" err="1">
                          <a:effectLst/>
                        </a:rPr>
                        <a:t>FirstArray</a:t>
                      </a: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06977">
                <a:tc gridSpan="2">
                  <a:txBody>
                    <a:bodyPr/>
                    <a:lstStyle/>
                    <a:p>
                      <a:pPr marL="0" marR="0" algn="ctr">
                        <a:spcBef>
                          <a:spcPts val="300"/>
                        </a:spcBef>
                        <a:spcAft>
                          <a:spcPts val="0"/>
                        </a:spcAft>
                      </a:pPr>
                      <a:r>
                        <a:rPr lang="en-US" sz="1100">
                          <a:effectLst/>
                        </a:rPr>
                        <a:t>PrintArray</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206977">
                <a:tc gridSpan="2">
                  <a:txBody>
                    <a:bodyPr/>
                    <a:lstStyle/>
                    <a:p>
                      <a:pPr marL="0" marR="0" algn="ctr">
                        <a:spcBef>
                          <a:spcPts val="0"/>
                        </a:spcBef>
                        <a:spcAft>
                          <a:spcPts val="0"/>
                        </a:spcAft>
                      </a:pPr>
                      <a:r>
                        <a:rPr lang="en-US" sz="1100" b="1" dirty="0">
                          <a:effectLst/>
                        </a:rPr>
                        <a:t>&amp;</a:t>
                      </a:r>
                      <a:r>
                        <a:rPr lang="en-US" sz="1100" b="1" dirty="0" err="1">
                          <a:effectLst/>
                        </a:rPr>
                        <a:t>PrintArray</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15">
                  <a:txBody>
                    <a:bodyPr/>
                    <a:lstStyle/>
                    <a:p>
                      <a:pPr marL="0" marR="0">
                        <a:spcBef>
                          <a:spcPts val="0"/>
                        </a:spcBef>
                        <a:spcAft>
                          <a:spcPts val="0"/>
                        </a:spcAft>
                      </a:pPr>
                      <a:r>
                        <a:rPr lang="en-US" sz="1200" dirty="0">
                          <a:effectLst/>
                        </a:rPr>
                        <a:t> </a:t>
                      </a:r>
                      <a:endParaRPr lang="en-US" sz="1200" dirty="0">
                        <a:effectLst/>
                        <a:latin typeface="Times New Roman" panose="02020603050405020304" pitchFamily="18"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189728">
                <a:tc gridSpan="2">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T w="12700" cap="flat" cmpd="sng" algn="ctr">
                      <a:solidFill>
                        <a:schemeClr val="tx1"/>
                      </a:solidFill>
                      <a:prstDash val="solid"/>
                      <a:round/>
                      <a:headEnd type="none" w="med" len="med"/>
                      <a:tailEnd type="none" w="med" len="med"/>
                    </a:lnT>
                  </a:tcPr>
                </a:tc>
                <a:tc hMerge="1">
                  <a:txBody>
                    <a:bodyPr/>
                    <a:lstStyle/>
                    <a:p>
                      <a:endParaRPr lang="en-US"/>
                    </a:p>
                  </a:txBody>
                  <a:tcPr/>
                </a:tc>
                <a:tc gridSpan="6">
                  <a:txBody>
                    <a:bodyPr/>
                    <a:lstStyle/>
                    <a:p>
                      <a:pPr marL="0" marR="0">
                        <a:spcBef>
                          <a:spcPts val="300"/>
                        </a:spcBef>
                        <a:spcAft>
                          <a:spcPts val="0"/>
                        </a:spcAft>
                      </a:pPr>
                      <a:r>
                        <a:rPr lang="en-US" sz="1100">
                          <a:effectLst/>
                        </a:rPr>
                        <a:t>FirstArray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gridSpan="8">
                  <a:txBody>
                    <a:bodyPr/>
                    <a:lstStyle/>
                    <a:p>
                      <a:pPr marL="0" marR="0"/>
                      <a:r>
                        <a:rPr lang="en-US" sz="1100">
                          <a:effectLst/>
                        </a:rPr>
                        <a:t>SecondArray</a:t>
                      </a:r>
                      <a:endParaRPr lang="en-US" sz="1100">
                        <a:effectLst/>
                        <a:latin typeface="Calibri" panose="020F0502020204030204" pitchFamily="34" charset="0"/>
                        <a:ea typeface="Times New Roman" panose="02020603050405020304" pitchFamily="18" charset="0"/>
                      </a:endParaRPr>
                    </a:p>
                  </a:txBody>
                  <a:tcPr marL="0" marR="0" marT="0" marB="0" anchor="b"/>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189728">
                <a:tc gridSpan="2">
                  <a:txBody>
                    <a:bodyPr/>
                    <a:lstStyle/>
                    <a:p>
                      <a:pPr marL="0" marR="0" algn="ctr">
                        <a:spcBef>
                          <a:spcPts val="300"/>
                        </a:spcBef>
                        <a:spcAft>
                          <a:spcPts val="0"/>
                        </a:spcAft>
                      </a:pPr>
                      <a:r>
                        <a:rPr lang="en-US" sz="1100">
                          <a:effectLst/>
                        </a:rPr>
                        <a:t>main</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5">
                  <a:txBody>
                    <a:bodyPr/>
                    <a:lstStyle/>
                    <a:p>
                      <a:pPr marL="0" marR="0" algn="ctr"/>
                      <a:r>
                        <a:rPr lang="en-US" sz="1100">
                          <a:effectLst/>
                        </a:rPr>
                        <a:t>int FirstArray[3]</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30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tc>
                <a:tc>
                  <a:txBody>
                    <a:bodyPr/>
                    <a:lstStyle/>
                    <a:p>
                      <a:pPr marL="0" marR="0" algn="ct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gridSpan="7">
                  <a:txBody>
                    <a:bodyPr/>
                    <a:lstStyle/>
                    <a:p>
                      <a:pPr marL="0" marR="0" algn="ctr"/>
                      <a:r>
                        <a:rPr lang="en-US" sz="1100">
                          <a:effectLst/>
                        </a:rPr>
                        <a:t>int SecondArray[5]</a:t>
                      </a:r>
                      <a:endParaRPr lang="en-US" sz="1100">
                        <a:effectLst/>
                        <a:latin typeface="Calibri" panose="020F0502020204030204" pitchFamily="34" charset="0"/>
                        <a:ea typeface="Times New Roman" panose="02020603050405020304" pitchFamily="18" charset="0"/>
                      </a:endParaRPr>
                    </a:p>
                  </a:txBody>
                  <a:tcPr marL="0" marR="0" marT="0" marB="0" anchor="b">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6258">
                <a:tc>
                  <a:txBody>
                    <a:bodyPr/>
                    <a:lstStyle/>
                    <a:p>
                      <a:pPr marL="0" marR="0" algn="ctr"/>
                      <a:r>
                        <a:rPr lang="en-US" sz="1100" b="1" dirty="0">
                          <a:effectLst/>
                        </a:rPr>
                        <a:t>&amp;main</a:t>
                      </a:r>
                      <a:endParaRPr lang="en-US" sz="1100" b="1"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rPr>
                        <a:t>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15</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a:effectLst/>
                        </a:rPr>
                        <a:t> </a:t>
                      </a:r>
                      <a:endParaRPr lang="en-US" sz="110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rPr>
                        <a:t>2</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rPr>
                        <a:t>4</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gridSpan="3">
                  <a:txBody>
                    <a:bodyPr/>
                    <a:lstStyle/>
                    <a:p>
                      <a:pPr marL="0" marR="0" algn="ctr">
                        <a:spcBef>
                          <a:spcPts val="0"/>
                        </a:spcBef>
                        <a:spcAft>
                          <a:spcPts val="0"/>
                        </a:spcAft>
                      </a:pPr>
                      <a:r>
                        <a:rPr lang="en-US" sz="1100" dirty="0">
                          <a:effectLst/>
                        </a:rPr>
                        <a:t>6</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100" dirty="0">
                          <a:effectLst/>
                        </a:rPr>
                        <a:t>8</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rPr>
                        <a:t>10</a:t>
                      </a:r>
                      <a:endParaRPr lang="en-US" sz="1100" dirty="0">
                        <a:effectLst/>
                        <a:latin typeface="Calibri" panose="020F0502020204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6"/>
                  </a:ext>
                </a:extLst>
              </a:tr>
            </a:tbl>
          </a:graphicData>
        </a:graphic>
      </p:graphicFrame>
      <p:cxnSp>
        <p:nvCxnSpPr>
          <p:cNvPr id="10" name="Straight Arrow Connector 9"/>
          <p:cNvCxnSpPr/>
          <p:nvPr/>
        </p:nvCxnSpPr>
        <p:spPr>
          <a:xfrm>
            <a:off x="610608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a:off x="7191935" y="6039603"/>
            <a:ext cx="0" cy="199103"/>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6297076" y="5449667"/>
            <a:ext cx="0" cy="48006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9" name="Rectangle 8"/>
          <p:cNvSpPr/>
          <p:nvPr/>
        </p:nvSpPr>
        <p:spPr>
          <a:xfrm>
            <a:off x="8089491" y="5243931"/>
            <a:ext cx="962237" cy="205735"/>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0</a:t>
            </a:r>
          </a:p>
        </p:txBody>
      </p:sp>
      <p:sp>
        <p:nvSpPr>
          <p:cNvPr id="13" name="Rectangle 12"/>
          <p:cNvSpPr/>
          <p:nvPr/>
        </p:nvSpPr>
        <p:spPr>
          <a:xfrm>
            <a:off x="8078431" y="5243925"/>
            <a:ext cx="973298" cy="194312"/>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1</a:t>
            </a:r>
          </a:p>
        </p:txBody>
      </p:sp>
      <p:sp>
        <p:nvSpPr>
          <p:cNvPr id="14" name="Rectangle 13"/>
          <p:cNvSpPr/>
          <p:nvPr/>
        </p:nvSpPr>
        <p:spPr>
          <a:xfrm>
            <a:off x="8085806" y="5232497"/>
            <a:ext cx="958548" cy="213489"/>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2</a:t>
            </a:r>
          </a:p>
        </p:txBody>
      </p:sp>
      <p:sp>
        <p:nvSpPr>
          <p:cNvPr id="15" name="Rectangle 14"/>
          <p:cNvSpPr/>
          <p:nvPr/>
        </p:nvSpPr>
        <p:spPr>
          <a:xfrm>
            <a:off x="8089488" y="5243932"/>
            <a:ext cx="954865" cy="205740"/>
          </a:xfrm>
          <a:prstGeom prst="rect">
            <a:avLst/>
          </a:prstGeom>
          <a:solidFill>
            <a:schemeClr val="bg1">
              <a:lumMod val="8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000" dirty="0"/>
              <a:t>3</a:t>
            </a:r>
          </a:p>
        </p:txBody>
      </p:sp>
      <p:sp>
        <p:nvSpPr>
          <p:cNvPr id="16" name="Rectangle 15"/>
          <p:cNvSpPr/>
          <p:nvPr/>
        </p:nvSpPr>
        <p:spPr>
          <a:xfrm>
            <a:off x="6079390" y="6250136"/>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10</a:t>
            </a:r>
          </a:p>
        </p:txBody>
      </p:sp>
      <p:sp>
        <p:nvSpPr>
          <p:cNvPr id="17" name="Rectangle 16"/>
          <p:cNvSpPr/>
          <p:nvPr/>
        </p:nvSpPr>
        <p:spPr>
          <a:xfrm>
            <a:off x="6407617" y="6249844"/>
            <a:ext cx="335822" cy="20632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20</a:t>
            </a:r>
          </a:p>
        </p:txBody>
      </p:sp>
      <p:sp>
        <p:nvSpPr>
          <p:cNvPr id="18" name="Rectangle 17"/>
          <p:cNvSpPr/>
          <p:nvPr/>
        </p:nvSpPr>
        <p:spPr>
          <a:xfrm>
            <a:off x="6751927" y="6251878"/>
            <a:ext cx="358540" cy="20225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rPr>
              <a:t>30</a:t>
            </a:r>
          </a:p>
        </p:txBody>
      </p:sp>
      <p:graphicFrame>
        <p:nvGraphicFramePr>
          <p:cNvPr id="19" name="Table 18"/>
          <p:cNvGraphicFramePr>
            <a:graphicFrameLocks noGrp="1"/>
          </p:cNvGraphicFramePr>
          <p:nvPr>
            <p:extLst>
              <p:ext uri="{D42A27DB-BD31-4B8C-83A1-F6EECF244321}">
                <p14:modId xmlns:p14="http://schemas.microsoft.com/office/powerpoint/2010/main" val="3580385850"/>
              </p:ext>
            </p:extLst>
          </p:nvPr>
        </p:nvGraphicFramePr>
        <p:xfrm>
          <a:off x="126456" y="171323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&lt;&lt;</a:t>
                      </a:r>
                      <a:r>
                        <a:rPr lang="en-US" sz="1400" dirty="0" err="1">
                          <a:solidFill>
                            <a:srgbClr val="00B050"/>
                          </a:solidFill>
                          <a:effectLst/>
                          <a:latin typeface="Courier New" panose="02070309020205020404" pitchFamily="49" charset="0"/>
                          <a:cs typeface="Courier New" panose="02070309020205020404" pitchFamily="49" charset="0"/>
                        </a:rPr>
                        <a:t>endl</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2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77375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13" grpId="0" animBg="1"/>
      <p:bldP spid="13" grpId="1" animBg="1"/>
      <p:bldP spid="14" grpId="0" animBg="1"/>
      <p:bldP spid="14" grpId="1" animBg="1"/>
      <p:bldP spid="15" grpId="0" animBg="1"/>
      <p:bldP spid="15" grpId="1" animBg="1"/>
      <p:bldP spid="16" grpId="0" animBg="1"/>
      <p:bldP spid="17" grpId="0" animBg="1"/>
      <p:bldP spid="1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4294967295"/>
          </p:nvPr>
        </p:nvSpPr>
        <p:spPr>
          <a:xfrm>
            <a:off x="5273040" y="1577340"/>
            <a:ext cx="3342640" cy="4586288"/>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the function </a:t>
            </a:r>
            <a:r>
              <a:rPr lang="en-US" sz="1400" dirty="0" err="1">
                <a:latin typeface="Courier New" panose="02070309020205020404" pitchFamily="49" charset="0"/>
                <a:cs typeface="Courier New" panose="02070309020205020404" pitchFamily="49" charset="0"/>
              </a:rPr>
              <a:t>TwiceArray</a:t>
            </a:r>
            <a:r>
              <a:rPr lang="en-US" sz="1400" dirty="0"/>
              <a:t>, all the variables (</a:t>
            </a:r>
            <a:r>
              <a:rPr lang="en-US" sz="1400" dirty="0" err="1">
                <a:latin typeface="Courier New" panose="02070309020205020404" pitchFamily="49" charset="0"/>
                <a:cs typeface="Courier New" panose="02070309020205020404" pitchFamily="49" charset="0"/>
              </a:rPr>
              <a:t>arg</a:t>
            </a:r>
            <a:r>
              <a:rPr lang="en-US" sz="1400" dirty="0"/>
              <a:t>, </a:t>
            </a:r>
            <a:r>
              <a:rPr lang="en-US" sz="1400" dirty="0">
                <a:latin typeface="Courier New" panose="02070309020205020404" pitchFamily="49" charset="0"/>
                <a:cs typeface="Courier New" panose="02070309020205020404" pitchFamily="49" charset="0"/>
              </a:rPr>
              <a:t>length</a:t>
            </a:r>
            <a:r>
              <a:rPr lang="en-US" sz="1400" dirty="0"/>
              <a:t>, </a:t>
            </a:r>
            <a:r>
              <a:rPr lang="en-US" sz="1400" dirty="0">
                <a:latin typeface="Courier New" panose="02070309020205020404" pitchFamily="49" charset="0"/>
                <a:cs typeface="Courier New" panose="02070309020205020404" pitchFamily="49" charset="0"/>
              </a:rPr>
              <a:t>n</a:t>
            </a:r>
            <a:r>
              <a:rPr lang="en-US" sz="1400" dirty="0"/>
              <a:t>) are destroyed and the control is returned to the </a:t>
            </a:r>
            <a:r>
              <a:rPr lang="en-US" sz="1400" dirty="0">
                <a:latin typeface="Courier New" panose="02070309020205020404" pitchFamily="49" charset="0"/>
                <a:cs typeface="Courier New" panose="02070309020205020404" pitchFamily="49" charset="0"/>
              </a:rPr>
              <a:t>main</a:t>
            </a:r>
            <a:r>
              <a:rPr lang="en-US" sz="1400" dirty="0"/>
              <a:t> (line 13). Values of </a:t>
            </a:r>
            <a:r>
              <a:rPr lang="en-US" sz="1400" dirty="0" err="1">
                <a:latin typeface="Courier New" panose="02070309020205020404" pitchFamily="49" charset="0"/>
                <a:cs typeface="Courier New" panose="02070309020205020404" pitchFamily="49" charset="0"/>
              </a:rPr>
              <a:t>FirstArray</a:t>
            </a:r>
            <a:r>
              <a:rPr lang="en-US" sz="1400" dirty="0">
                <a:latin typeface="Courier New" panose="02070309020205020404" pitchFamily="49" charset="0"/>
                <a:cs typeface="Courier New" panose="02070309020205020404" pitchFamily="49" charset="0"/>
              </a:rPr>
              <a:t> </a:t>
            </a:r>
            <a:r>
              <a:rPr lang="en-US" sz="1400" dirty="0"/>
              <a:t>changed in </a:t>
            </a:r>
            <a:r>
              <a:rPr lang="en-US" sz="1400" dirty="0" err="1">
                <a:latin typeface="Courier New" panose="02070309020205020404" pitchFamily="49" charset="0"/>
                <a:cs typeface="Courier New" panose="02070309020205020404" pitchFamily="49" charset="0"/>
              </a:rPr>
              <a:t>TwiceArray</a:t>
            </a:r>
            <a:r>
              <a:rPr lang="en-US" sz="1400" dirty="0">
                <a:latin typeface="Courier New" panose="02070309020205020404" pitchFamily="49" charset="0"/>
                <a:cs typeface="Courier New" panose="02070309020205020404" pitchFamily="49" charset="0"/>
              </a:rPr>
              <a:t> </a:t>
            </a:r>
            <a:r>
              <a:rPr lang="en-US" sz="1400" dirty="0"/>
              <a:t>remains.</a:t>
            </a:r>
          </a:p>
          <a:p>
            <a:pPr algn="just">
              <a:lnSpc>
                <a:spcPct val="80000"/>
              </a:lnSpc>
              <a:spcBef>
                <a:spcPts val="400"/>
              </a:spcBef>
              <a:spcAft>
                <a:spcPts val="400"/>
              </a:spcAft>
              <a:buClrTx/>
              <a:buFont typeface="Wingdings" panose="05000000000000000000" pitchFamily="2" charset="2"/>
              <a:buChar char="q"/>
            </a:pPr>
            <a:r>
              <a:rPr lang="en-US" sz="1400" dirty="0"/>
              <a:t>Next the function </a:t>
            </a:r>
            <a:r>
              <a:rPr lang="en-US" sz="1400" dirty="0" err="1">
                <a:latin typeface="Courier New" panose="02070309020205020404" pitchFamily="49" charset="0"/>
                <a:cs typeface="Courier New" panose="02070309020205020404" pitchFamily="49" charset="0"/>
              </a:rPr>
              <a:t>PrintArray</a:t>
            </a:r>
            <a:r>
              <a:rPr lang="en-US" sz="1400" dirty="0"/>
              <a:t> is called to print the elements of the </a:t>
            </a:r>
            <a:r>
              <a:rPr lang="en-US" sz="1400" dirty="0" err="1">
                <a:latin typeface="Courier New" panose="02070309020205020404" pitchFamily="49" charset="0"/>
                <a:cs typeface="Courier New" panose="02070309020205020404" pitchFamily="49" charset="0"/>
              </a:rPr>
              <a:t>FirstArray</a:t>
            </a:r>
            <a:r>
              <a:rPr lang="en-US" sz="1400" dirty="0"/>
              <a:t> and </a:t>
            </a:r>
            <a:r>
              <a:rPr lang="en-US" sz="1400" dirty="0" err="1">
                <a:latin typeface="Courier New" panose="02070309020205020404" pitchFamily="49" charset="0"/>
                <a:cs typeface="Courier New" panose="02070309020205020404" pitchFamily="49" charset="0"/>
              </a:rPr>
              <a:t>SecondArray</a:t>
            </a:r>
            <a:r>
              <a:rPr lang="en-US" sz="1400" dirty="0"/>
              <a:t> consecutively. Here, it works as same in terms of parameter passing. Except the parameter </a:t>
            </a:r>
            <a:r>
              <a:rPr lang="en-US" sz="1400" dirty="0" err="1">
                <a:latin typeface="Courier New" panose="02070309020205020404" pitchFamily="49" charset="0"/>
                <a:cs typeface="Courier New" panose="02070309020205020404" pitchFamily="49" charset="0"/>
              </a:rPr>
              <a:t>arg</a:t>
            </a:r>
            <a:r>
              <a:rPr lang="en-US" sz="1400" dirty="0"/>
              <a:t> in </a:t>
            </a:r>
            <a:r>
              <a:rPr lang="en-US" sz="1400" dirty="0" err="1">
                <a:latin typeface="Courier New" panose="02070309020205020404" pitchFamily="49" charset="0"/>
                <a:cs typeface="Courier New" panose="02070309020205020404" pitchFamily="49" charset="0"/>
              </a:rPr>
              <a:t>PrintArray</a:t>
            </a:r>
            <a:r>
              <a:rPr lang="en-US" sz="1400" dirty="0"/>
              <a:t> which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As we do not need to change any elements of the array inside </a:t>
            </a:r>
            <a:r>
              <a:rPr lang="en-US" sz="1400" dirty="0" err="1">
                <a:latin typeface="Courier New" panose="02070309020205020404" pitchFamily="49" charset="0"/>
                <a:cs typeface="Courier New" panose="02070309020205020404" pitchFamily="49" charset="0"/>
              </a:rPr>
              <a:t>PrintArray</a:t>
            </a:r>
            <a:r>
              <a:rPr lang="en-US" sz="1400" dirty="0"/>
              <a:t>, the parameter </a:t>
            </a:r>
            <a:r>
              <a:rPr lang="en-US" sz="1400" dirty="0" err="1">
                <a:latin typeface="Courier New" panose="02070309020205020404" pitchFamily="49" charset="0"/>
                <a:cs typeface="Courier New" panose="02070309020205020404" pitchFamily="49" charset="0"/>
              </a:rPr>
              <a:t>arg</a:t>
            </a:r>
            <a:r>
              <a:rPr lang="en-US" sz="1400" dirty="0"/>
              <a:t> is declared as </a:t>
            </a:r>
            <a:r>
              <a:rPr lang="en-US" sz="1400" dirty="0">
                <a:latin typeface="Courier New" panose="02070309020205020404" pitchFamily="49" charset="0"/>
                <a:cs typeface="Courier New" panose="02070309020205020404" pitchFamily="49" charset="0"/>
              </a:rPr>
              <a:t>constant</a:t>
            </a:r>
            <a:r>
              <a:rPr lang="en-US" sz="1400" dirty="0"/>
              <a:t> variable. </a:t>
            </a:r>
          </a:p>
          <a:p>
            <a:pPr algn="just">
              <a:lnSpc>
                <a:spcPct val="80000"/>
              </a:lnSpc>
              <a:spcBef>
                <a:spcPts val="400"/>
              </a:spcBef>
              <a:spcAft>
                <a:spcPts val="400"/>
              </a:spcAft>
              <a:buClrTx/>
              <a:buFont typeface="Wingdings" panose="05000000000000000000" pitchFamily="2" charset="2"/>
              <a:buChar char="q"/>
            </a:pPr>
            <a:r>
              <a:rPr lang="en-US" sz="1400" dirty="0"/>
              <a:t>This is how any function (</a:t>
            </a:r>
            <a:r>
              <a:rPr lang="en-US" sz="1400" dirty="0">
                <a:latin typeface="Courier New" panose="02070309020205020404" pitchFamily="49" charset="0"/>
                <a:cs typeface="Courier New" panose="02070309020205020404" pitchFamily="49" charset="0"/>
              </a:rPr>
              <a:t>main</a:t>
            </a:r>
            <a:r>
              <a:rPr lang="en-US" sz="1400" dirty="0"/>
              <a:t> in this example) can protect its data array (</a:t>
            </a:r>
            <a:r>
              <a:rPr lang="en-US" sz="1400" dirty="0" err="1">
                <a:latin typeface="Courier New" panose="02070309020205020404" pitchFamily="49" charset="0"/>
                <a:cs typeface="Courier New" panose="02070309020205020404" pitchFamily="49" charset="0"/>
              </a:rPr>
              <a:t>FirstArray</a:t>
            </a:r>
            <a:r>
              <a:rPr lang="en-US" sz="1400" dirty="0"/>
              <a:t>) from being changed by another function (</a:t>
            </a:r>
            <a:r>
              <a:rPr lang="en-US" sz="1400" dirty="0" err="1">
                <a:latin typeface="Courier New" panose="02070309020205020404" pitchFamily="49" charset="0"/>
                <a:cs typeface="Courier New" panose="02070309020205020404" pitchFamily="49" charset="0"/>
              </a:rPr>
              <a:t>PrintArray</a:t>
            </a:r>
            <a:r>
              <a:rPr lang="en-US" sz="1400" dirty="0"/>
              <a:t>).</a:t>
            </a:r>
          </a:p>
        </p:txBody>
      </p:sp>
      <p:graphicFrame>
        <p:nvGraphicFramePr>
          <p:cNvPr id="9" name="Table 8"/>
          <p:cNvGraphicFramePr>
            <a:graphicFrameLocks noGrp="1"/>
          </p:cNvGraphicFramePr>
          <p:nvPr>
            <p:extLst>
              <p:ext uri="{D42A27DB-BD31-4B8C-83A1-F6EECF244321}">
                <p14:modId xmlns:p14="http://schemas.microsoft.com/office/powerpoint/2010/main" val="1637987994"/>
              </p:ext>
            </p:extLst>
          </p:nvPr>
        </p:nvGraphicFramePr>
        <p:xfrm>
          <a:off x="175852" y="1577340"/>
          <a:ext cx="5017045" cy="4177147"/>
        </p:xfrm>
        <a:graphic>
          <a:graphicData uri="http://schemas.openxmlformats.org/drawingml/2006/table">
            <a:tbl>
              <a:tblPr firstRow="1" firstCol="1" bandRow="1">
                <a:tableStyleId>{2D5ABB26-0587-4C30-8999-92F81FD0307C}</a:tableStyleId>
              </a:tblPr>
              <a:tblGrid>
                <a:gridCol w="328268">
                  <a:extLst>
                    <a:ext uri="{9D8B030D-6E8A-4147-A177-3AD203B41FA5}">
                      <a16:colId xmlns:a16="http://schemas.microsoft.com/office/drawing/2014/main" val="20000"/>
                    </a:ext>
                  </a:extLst>
                </a:gridCol>
                <a:gridCol w="4688777">
                  <a:extLst>
                    <a:ext uri="{9D8B030D-6E8A-4147-A177-3AD203B41FA5}">
                      <a16:colId xmlns:a16="http://schemas.microsoft.com/office/drawing/2014/main" val="20001"/>
                    </a:ext>
                  </a:extLst>
                </a:gridCol>
              </a:tblGrid>
              <a:tr h="3799577">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16</a:t>
                      </a:r>
                    </a:p>
                  </a:txBody>
                  <a:tcPr marL="6980" marR="6980" marT="6980" marB="6980"/>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B050"/>
                          </a:solidFill>
                          <a:effectLst/>
                          <a:latin typeface="Courier New" panose="02070309020205020404" pitchFamily="49" charset="0"/>
                          <a:cs typeface="Courier New" panose="02070309020205020404" pitchFamily="49" charset="0"/>
                        </a:rPr>
                        <a:t>// arrays as parameters</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 *= 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const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solidFill>
                            <a:srgbClr val="0000B0"/>
                          </a:solidFill>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length){</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n=0; n&lt;length; 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"%d "</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arg</a:t>
                      </a:r>
                      <a:r>
                        <a:rPr lang="en-US" sz="1400" dirty="0">
                          <a:effectLst/>
                          <a:latin typeface="Courier New" panose="02070309020205020404" pitchFamily="49" charset="0"/>
                          <a:cs typeface="Courier New" panose="02070309020205020404" pitchFamily="49" charset="0"/>
                        </a:rPr>
                        <a:t>[n]);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printf</a:t>
                      </a:r>
                      <a:r>
                        <a:rPr lang="en-US" sz="1400" dirty="0">
                          <a:effectLst/>
                          <a:latin typeface="Courier New" panose="02070309020205020404" pitchFamily="49" charset="0"/>
                          <a:cs typeface="Courier New" panose="02070309020205020404" pitchFamily="49" charset="0"/>
                        </a:rPr>
                        <a: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FirstArray</a:t>
                      </a:r>
                      <a:r>
                        <a:rPr lang="en-US" sz="1400" dirty="0">
                          <a:effectLst/>
                          <a:latin typeface="Courier New" panose="02070309020205020404" pitchFamily="49" charset="0"/>
                          <a:cs typeface="Courier New" panose="02070309020205020404" pitchFamily="49" charset="0"/>
                        </a:rPr>
                        <a:t>[3] = {5, 10, 15};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SecondArray</a:t>
                      </a:r>
                      <a:r>
                        <a:rPr lang="en-US" sz="1400" dirty="0">
                          <a:effectLst/>
                          <a:latin typeface="Courier New" panose="02070309020205020404" pitchFamily="49" charset="0"/>
                          <a:cs typeface="Courier New" panose="02070309020205020404" pitchFamily="49" charset="0"/>
                        </a:rPr>
                        <a:t>[] = {2, 4, 6, 8, 10};</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TwiceArray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(FirstArray,3);</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PrintArray</a:t>
                      </a:r>
                      <a:r>
                        <a:rPr lang="en-US" sz="1400" dirty="0">
                          <a:effectLst/>
                          <a:latin typeface="Courier New" panose="02070309020205020404" pitchFamily="49" charset="0"/>
                          <a:cs typeface="Courier New" panose="02070309020205020404" pitchFamily="49" charset="0"/>
                        </a:rPr>
                        <a:t> (SecondArray,5);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6980" marT="6980" marB="6980">
                    <a:solidFill>
                      <a:schemeClr val="bg1">
                        <a:lumMod val="85000"/>
                      </a:schemeClr>
                    </a:solidFill>
                  </a:tcPr>
                </a:tc>
                <a:extLst>
                  <a:ext uri="{0D108BD9-81ED-4DB2-BD59-A6C34878D82A}">
                    <a16:rowId xmlns:a16="http://schemas.microsoft.com/office/drawing/2014/main" val="10000"/>
                  </a:ext>
                </a:extLst>
              </a:tr>
            </a:tbl>
          </a:graphicData>
        </a:graphic>
      </p:graphicFrame>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61129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669280" y="1460500"/>
            <a:ext cx="2773680" cy="2427288"/>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Two array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y</a:t>
            </a:r>
            <a:r>
              <a:rPr lang="en-US" sz="1600" dirty="0"/>
              <a:t> with five elements are multiplied index wise using the function </a:t>
            </a:r>
            <a:r>
              <a:rPr lang="en-US" sz="1600" dirty="0" err="1">
                <a:latin typeface="Courier New" panose="02070309020205020404" pitchFamily="49" charset="0"/>
                <a:cs typeface="Courier New" panose="02070309020205020404" pitchFamily="49" charset="0"/>
              </a:rPr>
              <a:t>ArrMul</a:t>
            </a:r>
            <a:r>
              <a:rPr lang="en-US" sz="1600" dirty="0"/>
              <a:t>. </a:t>
            </a:r>
          </a:p>
          <a:p>
            <a:pPr algn="just">
              <a:lnSpc>
                <a:spcPct val="80000"/>
              </a:lnSpc>
              <a:spcBef>
                <a:spcPts val="400"/>
              </a:spcBef>
              <a:spcAft>
                <a:spcPts val="400"/>
              </a:spcAft>
              <a:buClrTx/>
              <a:buFont typeface="Wingdings" panose="05000000000000000000" pitchFamily="2" charset="2"/>
              <a:buChar char="q"/>
            </a:pPr>
            <a:r>
              <a:rPr lang="en-US" sz="1600" dirty="0"/>
              <a:t>Function </a:t>
            </a:r>
            <a:r>
              <a:rPr lang="en-US" sz="1600" dirty="0" err="1">
                <a:latin typeface="Courier New" panose="02070309020205020404" pitchFamily="49" charset="0"/>
                <a:cs typeface="Courier New" panose="02070309020205020404" pitchFamily="49" charset="0"/>
              </a:rPr>
              <a:t>ArrMul</a:t>
            </a:r>
            <a:r>
              <a:rPr lang="en-US" sz="1600" dirty="0"/>
              <a:t> (line 2-6) dynamically allocates memory for the resultant array </a:t>
            </a:r>
            <a:r>
              <a:rPr lang="en-US" sz="1600" dirty="0">
                <a:latin typeface="Courier New" panose="02070309020205020404" pitchFamily="49" charset="0"/>
                <a:cs typeface="Courier New" panose="02070309020205020404" pitchFamily="49" charset="0"/>
              </a:rPr>
              <a:t>c</a:t>
            </a:r>
            <a:r>
              <a:rPr lang="en-US" sz="1600" dirty="0"/>
              <a:t> of the multiplication. </a:t>
            </a:r>
          </a:p>
        </p:txBody>
      </p:sp>
      <p:graphicFrame>
        <p:nvGraphicFramePr>
          <p:cNvPr id="9" name="Table 8"/>
          <p:cNvGraphicFramePr>
            <a:graphicFrameLocks noGrp="1"/>
          </p:cNvGraphicFramePr>
          <p:nvPr>
            <p:extLst>
              <p:ext uri="{D42A27DB-BD31-4B8C-83A1-F6EECF244321}">
                <p14:modId xmlns:p14="http://schemas.microsoft.com/office/powerpoint/2010/main" val="3992559445"/>
              </p:ext>
            </p:extLst>
          </p:nvPr>
        </p:nvGraphicFramePr>
        <p:xfrm>
          <a:off x="1" y="1460658"/>
          <a:ext cx="5534978" cy="5211122"/>
        </p:xfrm>
        <a:graphic>
          <a:graphicData uri="http://schemas.openxmlformats.org/drawingml/2006/table">
            <a:tbl>
              <a:tblPr firstRow="1" firstCol="1" bandRow="1">
                <a:tableStyleId>{2D5ABB26-0587-4C30-8999-92F81FD0307C}</a:tableStyleId>
              </a:tblPr>
              <a:tblGrid>
                <a:gridCol w="276192">
                  <a:extLst>
                    <a:ext uri="{9D8B030D-6E8A-4147-A177-3AD203B41FA5}">
                      <a16:colId xmlns:a16="http://schemas.microsoft.com/office/drawing/2014/main" val="20000"/>
                    </a:ext>
                  </a:extLst>
                </a:gridCol>
                <a:gridCol w="3716492">
                  <a:extLst>
                    <a:ext uri="{9D8B030D-6E8A-4147-A177-3AD203B41FA5}">
                      <a16:colId xmlns:a16="http://schemas.microsoft.com/office/drawing/2014/main" val="20001"/>
                    </a:ext>
                  </a:extLst>
                </a:gridCol>
                <a:gridCol w="1542294">
                  <a:extLst>
                    <a:ext uri="{9D8B030D-6E8A-4147-A177-3AD203B41FA5}">
                      <a16:colId xmlns:a16="http://schemas.microsoft.com/office/drawing/2014/main" val="20002"/>
                    </a:ext>
                  </a:extLst>
                </a:gridCol>
              </a:tblGrid>
              <a:tr h="115159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chemeClr val="bg1">
                              <a:lumMod val="50000"/>
                            </a:schemeClr>
                          </a:solidFill>
                          <a:effectLst/>
                          <a:latin typeface="Courier New" panose="02070309020205020404" pitchFamily="49" charset="0"/>
                          <a:cs typeface="Courier New" panose="02070309020205020404" pitchFamily="49" charset="0"/>
                        </a:rPr>
                        <a:t>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11</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12</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13</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14</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15</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16</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17</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18</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19</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20</a:t>
                      </a:r>
                      <a:br>
                        <a:rPr lang="en-US" sz="1100" b="0" dirty="0">
                          <a:solidFill>
                            <a:schemeClr val="bg1">
                              <a:lumMod val="50000"/>
                            </a:schemeClr>
                          </a:solidFill>
                          <a:effectLst/>
                          <a:latin typeface="Courier New" panose="02070309020205020404" pitchFamily="49" charset="0"/>
                          <a:cs typeface="Courier New" panose="02070309020205020404" pitchFamily="49" charset="0"/>
                        </a:rPr>
                      </a:br>
                      <a:r>
                        <a:rPr lang="en-US" sz="1100" b="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b[],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baseline="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,*c = </a:t>
                      </a:r>
                      <a:r>
                        <a:rPr lang="en-US" sz="1100" b="0" dirty="0">
                          <a:solidFill>
                            <a:srgbClr val="0000B0"/>
                          </a:solidFill>
                          <a:effectLst/>
                          <a:latin typeface="Courier New" panose="02070309020205020404" pitchFamily="49" charset="0"/>
                          <a:cs typeface="Courier New" panose="02070309020205020404" pitchFamily="49" charset="0"/>
                        </a:rPr>
                        <a:t>new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[size]; </a:t>
                      </a:r>
                      <a:r>
                        <a:rPr lang="en-US" sz="1100" b="0" dirty="0">
                          <a:solidFill>
                            <a:srgbClr val="00B05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c[</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 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baseline="0" dirty="0">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b[</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return</a:t>
                      </a:r>
                      <a:r>
                        <a:rPr lang="en-US" sz="1100" b="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for</a:t>
                      </a:r>
                      <a:r>
                        <a:rPr lang="en-US" sz="1100" b="0" dirty="0">
                          <a:effectLst/>
                          <a:latin typeface="Courier New" panose="02070309020205020404" pitchFamily="49" charset="0"/>
                          <a:cs typeface="Courier New" panose="02070309020205020404" pitchFamily="49" charset="0"/>
                        </a:rPr>
                        <a:t>(</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=0;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&lt;size; </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effectLst/>
                          <a:latin typeface="Courier New" panose="02070309020205020404" pitchFamily="49" charset="0"/>
                          <a:cs typeface="Courier New" panose="02070309020205020404" pitchFamily="49" charset="0"/>
                        </a:rPr>
                        <a:t>&lt;&lt;a[</a:t>
                      </a:r>
                      <a:r>
                        <a:rPr lang="en-US" sz="1100" b="0" dirty="0" err="1">
                          <a:effectLst/>
                          <a:latin typeface="Courier New" panose="02070309020205020404" pitchFamily="49" charset="0"/>
                          <a:cs typeface="Courier New" panose="02070309020205020404" pitchFamily="49" charset="0"/>
                        </a:rPr>
                        <a:t>i</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"\t"</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 </a:t>
                      </a:r>
                      <a:r>
                        <a:rPr lang="en-US" sz="1100" b="0" dirty="0">
                          <a:solidFill>
                            <a:srgbClr val="FF0000"/>
                          </a:solidFill>
                          <a:effectLst/>
                          <a:latin typeface="Courier New" panose="02070309020205020404" pitchFamily="49" charset="0"/>
                          <a:cs typeface="Courier New" panose="02070309020205020404" pitchFamily="49" charset="0"/>
                        </a:rPr>
                        <a:t>"\n "</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 main(</a:t>
                      </a:r>
                      <a:r>
                        <a:rPr lang="en-US" sz="1100" b="0" dirty="0">
                          <a:solidFill>
                            <a:srgbClr val="0000B0"/>
                          </a:solidFill>
                          <a:effectLst/>
                          <a:latin typeface="Courier New" panose="02070309020205020404" pitchFamily="49" charset="0"/>
                          <a:cs typeface="Courier New" panose="02070309020205020404" pitchFamily="49" charset="0"/>
                        </a:rPr>
                        <a:t>void</a:t>
                      </a:r>
                      <a:r>
                        <a:rPr lang="en-US" sz="1100" b="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int</a:t>
                      </a:r>
                      <a:r>
                        <a:rPr lang="en-US" sz="1100" b="0" baseline="0" dirty="0">
                          <a:solidFill>
                            <a:schemeClr val="tx1"/>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z = </a:t>
                      </a:r>
                      <a:r>
                        <a:rPr lang="en-US" sz="1100" b="0" dirty="0" err="1">
                          <a:effectLst/>
                          <a:latin typeface="Courier New" panose="02070309020205020404" pitchFamily="49" charset="0"/>
                          <a:cs typeface="Courier New" panose="02070309020205020404" pitchFamily="49" charset="0"/>
                        </a:rPr>
                        <a:t>ArrMul</a:t>
                      </a:r>
                      <a:r>
                        <a:rPr lang="en-US" sz="1100" b="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"First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"second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solidFill>
                            <a:srgbClr val="0000B0"/>
                          </a:solidFill>
                          <a:effectLst/>
                          <a:latin typeface="Courier New" panose="02070309020205020404" pitchFamily="49" charset="0"/>
                          <a:cs typeface="Courier New" panose="02070309020205020404" pitchFamily="49" charset="0"/>
                        </a:rPr>
                        <a:t>cout</a:t>
                      </a:r>
                      <a:r>
                        <a:rPr lang="en-US" sz="1100" b="0" dirty="0">
                          <a:solidFill>
                            <a:srgbClr val="0000B0"/>
                          </a:solidFill>
                          <a:effectLst/>
                          <a:latin typeface="Courier New" panose="02070309020205020404" pitchFamily="49" charset="0"/>
                          <a:cs typeface="Courier New" panose="02070309020205020404" pitchFamily="49" charset="0"/>
                        </a:rPr>
                        <a:t> </a:t>
                      </a:r>
                      <a:r>
                        <a:rPr lang="en-US" sz="1100" b="0" dirty="0">
                          <a:effectLst/>
                          <a:latin typeface="Courier New" panose="02070309020205020404" pitchFamily="49" charset="0"/>
                          <a:cs typeface="Courier New" panose="02070309020205020404" pitchFamily="49" charset="0"/>
                        </a:rPr>
                        <a:t>&lt;&lt;</a:t>
                      </a:r>
                      <a:r>
                        <a:rPr lang="en-US" sz="1100" b="0" dirty="0">
                          <a:solidFill>
                            <a:srgbClr val="FF0000"/>
                          </a:solidFill>
                          <a:effectLst/>
                          <a:latin typeface="Courier New" panose="02070309020205020404" pitchFamily="49" charset="0"/>
                          <a:cs typeface="Courier New" panose="02070309020205020404" pitchFamily="49" charset="0"/>
                        </a:rPr>
                        <a:t>"result array:\n"</a:t>
                      </a:r>
                      <a:r>
                        <a:rPr lang="en-US" sz="1100" b="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err="1">
                          <a:effectLst/>
                          <a:latin typeface="Courier New" panose="02070309020205020404" pitchFamily="49" charset="0"/>
                          <a:cs typeface="Courier New" panose="02070309020205020404" pitchFamily="49" charset="0"/>
                        </a:rPr>
                        <a:t>PrintArr</a:t>
                      </a:r>
                      <a:r>
                        <a:rPr lang="en-US" sz="1100" b="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delete</a:t>
                      </a:r>
                      <a:r>
                        <a:rPr lang="en-US" sz="1100" b="0" dirty="0">
                          <a:effectLst/>
                          <a:latin typeface="Courier New" panose="02070309020205020404" pitchFamily="49" charset="0"/>
                          <a:cs typeface="Courier New" panose="02070309020205020404" pitchFamily="49" charset="0"/>
                        </a:rPr>
                        <a:t> </a:t>
                      </a:r>
                      <a:r>
                        <a:rPr lang="en-US" sz="1100" b="0" dirty="0">
                          <a:solidFill>
                            <a:srgbClr val="0000B0"/>
                          </a:solidFill>
                          <a:effectLst/>
                          <a:latin typeface="Courier New" panose="02070309020205020404" pitchFamily="49" charset="0"/>
                          <a:cs typeface="Courier New" panose="02070309020205020404" pitchFamily="49" charset="0"/>
                        </a:rPr>
                        <a:t>[]</a:t>
                      </a:r>
                      <a:r>
                        <a:rPr lang="en-US" sz="1100" b="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0" dirty="0">
                          <a:effectLst/>
                          <a:latin typeface="Courier New" panose="02070309020205020404" pitchFamily="49" charset="0"/>
                          <a:cs typeface="Courier New" panose="02070309020205020404" pitchFamily="49" charset="0"/>
                        </a:rPr>
                        <a:t>}</a:t>
                      </a: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7143">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b="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006547" y="3795209"/>
          <a:ext cx="5078117" cy="1957208"/>
        </p:xfrm>
        <a:graphic>
          <a:graphicData uri="http://schemas.openxmlformats.org/drawingml/2006/table">
            <a:tbl>
              <a:tblPr firstRow="1" firstCol="1" bandRow="1">
                <a:tableStyleId>{2D5ABB26-0587-4C30-8999-92F81FD0307C}</a:tableStyleId>
              </a:tblPr>
              <a:tblGrid>
                <a:gridCol w="619125">
                  <a:extLst>
                    <a:ext uri="{9D8B030D-6E8A-4147-A177-3AD203B41FA5}">
                      <a16:colId xmlns:a16="http://schemas.microsoft.com/office/drawing/2014/main" val="20000"/>
                    </a:ext>
                  </a:extLst>
                </a:gridCol>
                <a:gridCol w="217170">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*c</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37" name="Group 36"/>
          <p:cNvGrpSpPr/>
          <p:nvPr/>
        </p:nvGrpSpPr>
        <p:grpSpPr>
          <a:xfrm>
            <a:off x="5366385" y="4559504"/>
            <a:ext cx="1434465" cy="471545"/>
            <a:chOff x="7048500" y="5032859"/>
            <a:chExt cx="1912620" cy="628726"/>
          </a:xfrm>
        </p:grpSpPr>
        <p:cxnSp>
          <p:nvCxnSpPr>
            <p:cNvPr id="22" name="Elbow Connector 21"/>
            <p:cNvCxnSpPr/>
            <p:nvPr/>
          </p:nvCxnSpPr>
          <p:spPr>
            <a:xfrm rot="10800000">
              <a:off x="7048500" y="5234865"/>
              <a:ext cx="1912620" cy="426720"/>
            </a:xfrm>
            <a:prstGeom prst="bentConnector3">
              <a:avLst>
                <a:gd name="adj1" fmla="val 598"/>
              </a:avLst>
            </a:prstGeom>
            <a:ln w="31750">
              <a:tailEnd type="none" w="lg" len="lg"/>
            </a:ln>
          </p:spPr>
          <p:style>
            <a:lnRef idx="3">
              <a:schemeClr val="dk1"/>
            </a:lnRef>
            <a:fillRef idx="0">
              <a:schemeClr val="dk1"/>
            </a:fillRef>
            <a:effectRef idx="2">
              <a:schemeClr val="dk1"/>
            </a:effectRef>
            <a:fontRef idx="minor">
              <a:schemeClr val="tx1"/>
            </a:fontRef>
          </p:style>
        </p:cxnSp>
        <p:cxnSp>
          <p:nvCxnSpPr>
            <p:cNvPr id="25" name="Straight Arrow Connector 24"/>
            <p:cNvCxnSpPr/>
            <p:nvPr/>
          </p:nvCxnSpPr>
          <p:spPr>
            <a:xfrm flipV="1">
              <a:off x="7056120" y="5032859"/>
              <a:ext cx="0" cy="202006"/>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cxnSp>
        <p:nvCxnSpPr>
          <p:cNvPr id="27" name="Elbow Connector 26"/>
          <p:cNvCxnSpPr/>
          <p:nvPr/>
        </p:nvCxnSpPr>
        <p:spPr>
          <a:xfrm rot="16200000" flipV="1">
            <a:off x="6969890" y="4636021"/>
            <a:ext cx="471545" cy="283845"/>
          </a:xfrm>
          <a:prstGeom prst="bentConnector3">
            <a:avLst>
              <a:gd name="adj1" fmla="val 64544"/>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9" name="Elbow Connector 38"/>
          <p:cNvCxnSpPr/>
          <p:nvPr/>
        </p:nvCxnSpPr>
        <p:spPr>
          <a:xfrm rot="16200000" flipH="1">
            <a:off x="5166360" y="5096295"/>
            <a:ext cx="548640" cy="18859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05305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Pointer</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5" y="2156829"/>
            <a:ext cx="8369031" cy="4031873"/>
          </a:xfrm>
          <a:prstGeom prst="rect">
            <a:avLst/>
          </a:prstGeom>
          <a:noFill/>
        </p:spPr>
        <p:txBody>
          <a:bodyPr wrap="square" rtlCol="0">
            <a:spAutoFit/>
          </a:bodyPr>
          <a:lstStyle/>
          <a:p>
            <a:pPr marL="285750" indent="-285750">
              <a:buFont typeface="Wingdings" panose="05000000000000000000" pitchFamily="2" charset="2"/>
              <a:buChar char="q"/>
            </a:pPr>
            <a:r>
              <a:rPr lang="en-US" sz="1600" dirty="0"/>
              <a:t>The computer access its own memory not by using variable names but by using a memory map where each location of memory is uniquely defined by a number, called the </a:t>
            </a:r>
            <a:r>
              <a:rPr lang="en-US" sz="1600" i="1" dirty="0"/>
              <a:t>address</a:t>
            </a:r>
            <a:r>
              <a:rPr lang="en-US" sz="1600" dirty="0"/>
              <a:t>. Pointers are a very powerful, but primitive facility to avail that address. To understand pointer let us go through the concept of variables once more.</a:t>
            </a:r>
          </a:p>
          <a:p>
            <a:pPr marL="285750" indent="-285750">
              <a:buFont typeface="Wingdings" panose="05000000000000000000" pitchFamily="2" charset="2"/>
              <a:buChar char="q"/>
            </a:pPr>
            <a:r>
              <a:rPr lang="en-US" sz="1600" dirty="0"/>
              <a:t>A </a:t>
            </a:r>
            <a:r>
              <a:rPr lang="en-US" sz="1600" i="1" dirty="0"/>
              <a:t>variable</a:t>
            </a:r>
            <a:r>
              <a:rPr lang="en-US" sz="1600" dirty="0"/>
              <a:t> is an area of </a:t>
            </a:r>
            <a:r>
              <a:rPr lang="en-US" sz="1600" i="1" dirty="0"/>
              <a:t>memory</a:t>
            </a:r>
            <a:r>
              <a:rPr lang="en-US" sz="1600" dirty="0"/>
              <a:t> that has been given a name.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x;</a:t>
            </a:r>
            <a:r>
              <a:rPr lang="en-US" sz="1600" dirty="0"/>
              <a:t> is an area of memory that has been given the name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x=10;</a:t>
            </a:r>
            <a:r>
              <a:rPr lang="en-US" sz="1600" dirty="0"/>
              <a:t> stores the data value </a:t>
            </a:r>
            <a:r>
              <a:rPr lang="en-US" sz="1600" dirty="0">
                <a:latin typeface="Courier New" panose="02070309020205020404" pitchFamily="49" charset="0"/>
                <a:cs typeface="Courier New" panose="02070309020205020404" pitchFamily="49" charset="0"/>
              </a:rPr>
              <a:t>10</a:t>
            </a:r>
            <a:r>
              <a:rPr lang="en-US" sz="1600" dirty="0"/>
              <a:t> in the area of memory named </a:t>
            </a:r>
            <a:r>
              <a:rPr lang="en-US" sz="1600" dirty="0">
                <a:latin typeface="Courier New" panose="02070309020205020404" pitchFamily="49" charset="0"/>
                <a:cs typeface="Courier New" panose="02070309020205020404" pitchFamily="49" charset="0"/>
              </a:rPr>
              <a:t>x</a:t>
            </a:r>
            <a:r>
              <a:rPr lang="en-US" sz="1600" dirty="0"/>
              <a:t>. The instruction </a:t>
            </a:r>
            <a:r>
              <a:rPr lang="en-US" sz="1600" dirty="0">
                <a:latin typeface="Courier New" panose="02070309020205020404" pitchFamily="49" charset="0"/>
                <a:cs typeface="Courier New" panose="02070309020205020404" pitchFamily="49" charset="0"/>
              </a:rPr>
              <a:t>&amp;x</a:t>
            </a:r>
            <a:r>
              <a:rPr lang="en-US" sz="1600" dirty="0"/>
              <a:t> returns the </a:t>
            </a:r>
            <a:r>
              <a:rPr lang="en-US" sz="1600" i="1" dirty="0"/>
              <a:t>address</a:t>
            </a:r>
            <a:r>
              <a:rPr lang="en-US" sz="1600" dirty="0"/>
              <a:t> of the location of variable </a:t>
            </a:r>
            <a:r>
              <a:rPr lang="en-US" sz="1600" dirty="0">
                <a:latin typeface="Courier New" panose="02070309020205020404" pitchFamily="49" charset="0"/>
                <a:cs typeface="Courier New" panose="02070309020205020404" pitchFamily="49" charset="0"/>
              </a:rPr>
              <a:t>x</a:t>
            </a:r>
            <a:r>
              <a:rPr lang="en-US" sz="1600" dirty="0"/>
              <a:t>.</a:t>
            </a:r>
          </a:p>
          <a:p>
            <a:pPr marL="285750" indent="-285750">
              <a:buFont typeface="Wingdings" panose="05000000000000000000" pitchFamily="2" charset="2"/>
              <a:buChar char="q"/>
            </a:pPr>
            <a:r>
              <a:rPr lang="en-US" sz="1600" dirty="0"/>
              <a:t>A </a:t>
            </a:r>
            <a:r>
              <a:rPr lang="en-US" sz="1600" i="1" dirty="0"/>
              <a:t>pointer</a:t>
            </a:r>
            <a:r>
              <a:rPr lang="en-US" sz="1600" dirty="0"/>
              <a:t> is a variable that </a:t>
            </a:r>
            <a:r>
              <a:rPr lang="en-US" sz="1600" i="1" u="sng" dirty="0"/>
              <a:t>stores the location of a memory/variable</a:t>
            </a:r>
            <a:r>
              <a:rPr lang="en-US" sz="1600" dirty="0"/>
              <a:t>. A pointer has to be declared. 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Adding an asterisk (called the </a:t>
            </a:r>
            <a:r>
              <a:rPr lang="en-US" sz="1600" i="1" dirty="0"/>
              <a:t>de-referencing</a:t>
            </a:r>
            <a:r>
              <a:rPr lang="en-US" sz="1600" dirty="0"/>
              <a:t> operator) in front of a variable's name declares it to be a pointer to the declared type. </a:t>
            </a:r>
          </a:p>
          <a:p>
            <a:pPr marL="285750" indent="-285750">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is a pointer – which can store an address of a memory location where an integer value can be stored or which can store an address of the memory location of an integer variable.</a:t>
            </a:r>
          </a:p>
          <a:p>
            <a:pPr marL="285750" indent="-285750">
              <a:buFont typeface="Wingdings" panose="05000000000000000000" pitchFamily="2" charset="2"/>
              <a:buChar char="q"/>
            </a:pPr>
            <a:r>
              <a:rPr lang="en-US" sz="1600" dirty="0"/>
              <a:t>For example: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 , q; </a:t>
            </a:r>
            <a:r>
              <a:rPr lang="en-US" sz="1600" dirty="0"/>
              <a:t>declares </a:t>
            </a:r>
            <a:r>
              <a:rPr lang="en-US" sz="1600" dirty="0">
                <a:latin typeface="Courier New" panose="02070309020205020404" pitchFamily="49" charset="0"/>
                <a:cs typeface="Courier New" panose="02070309020205020404" pitchFamily="49" charset="0"/>
              </a:rPr>
              <a:t>p</a:t>
            </a:r>
            <a:r>
              <a:rPr lang="en-US" sz="1600" dirty="0"/>
              <a:t>, a pointer to</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int</a:t>
            </a:r>
            <a:r>
              <a:rPr lang="en-US" sz="1600" dirty="0"/>
              <a:t>, and </a:t>
            </a:r>
            <a:r>
              <a:rPr lang="en-US" sz="1600" dirty="0">
                <a:latin typeface="Courier New" panose="02070309020205020404" pitchFamily="49" charset="0"/>
                <a:cs typeface="Courier New" panose="02070309020205020404" pitchFamily="49" charset="0"/>
              </a:rPr>
              <a:t>q</a:t>
            </a:r>
            <a:r>
              <a:rPr lang="en-US" sz="1600" dirty="0"/>
              <a:t> an </a:t>
            </a:r>
            <a:r>
              <a:rPr lang="en-US" sz="1600" dirty="0" err="1">
                <a:latin typeface="Courier New" panose="02070309020205020404" pitchFamily="49" charset="0"/>
                <a:cs typeface="Courier New" panose="02070309020205020404" pitchFamily="49" charset="0"/>
              </a:rPr>
              <a:t>int</a:t>
            </a:r>
            <a:r>
              <a:rPr lang="en-US" sz="1600" dirty="0"/>
              <a:t> and the instruction: </a:t>
            </a:r>
            <a:r>
              <a:rPr lang="en-US" sz="1600" dirty="0">
                <a:latin typeface="Courier New" panose="02070309020205020404" pitchFamily="49" charset="0"/>
                <a:cs typeface="Courier New" panose="02070309020205020404" pitchFamily="49" charset="0"/>
              </a:rPr>
              <a:t>p=&amp;q; </a:t>
            </a:r>
            <a:r>
              <a:rPr lang="en-US" sz="1600" dirty="0"/>
              <a:t>stores the address of </a:t>
            </a:r>
            <a:r>
              <a:rPr lang="en-US" sz="1600" dirty="0">
                <a:latin typeface="Courier New" panose="02070309020205020404" pitchFamily="49" charset="0"/>
                <a:cs typeface="Courier New" panose="02070309020205020404" pitchFamily="49" charset="0"/>
              </a:rPr>
              <a:t>q</a:t>
            </a:r>
            <a:r>
              <a:rPr lang="en-US" sz="1600" dirty="0"/>
              <a:t> in </a:t>
            </a:r>
            <a:r>
              <a:rPr lang="en-US" sz="1600" dirty="0">
                <a:latin typeface="Courier New" panose="02070309020205020404" pitchFamily="49" charset="0"/>
                <a:cs typeface="Courier New" panose="02070309020205020404" pitchFamily="49" charset="0"/>
              </a:rPr>
              <a:t>p</a:t>
            </a:r>
            <a:r>
              <a:rPr lang="en-US" sz="1600" dirty="0"/>
              <a:t>. After this instruction, conceptually, </a:t>
            </a:r>
            <a:r>
              <a:rPr lang="en-US" sz="1600" dirty="0">
                <a:latin typeface="Courier New" panose="02070309020205020404" pitchFamily="49" charset="0"/>
                <a:cs typeface="Courier New" panose="02070309020205020404" pitchFamily="49" charset="0"/>
              </a:rPr>
              <a:t>p</a:t>
            </a:r>
            <a:r>
              <a:rPr lang="en-US" sz="1600" dirty="0"/>
              <a:t> is </a:t>
            </a:r>
            <a:r>
              <a:rPr lang="en-US" sz="1600" i="1" dirty="0"/>
              <a:t>pointing</a:t>
            </a:r>
            <a:r>
              <a:rPr lang="en-US" sz="1600" dirty="0"/>
              <a:t> at </a:t>
            </a:r>
            <a:r>
              <a:rPr lang="en-US" sz="1600" dirty="0">
                <a:latin typeface="Courier New" panose="02070309020205020404" pitchFamily="49" charset="0"/>
                <a:cs typeface="Courier New" panose="02070309020205020404" pitchFamily="49" charset="0"/>
              </a:rPr>
              <a:t>q</a:t>
            </a:r>
            <a:r>
              <a:rPr lang="en-US" sz="1600" dirty="0"/>
              <a:t>.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a:t>Variable</a:t>
            </a:r>
          </a:p>
        </p:txBody>
      </p:sp>
    </p:spTree>
    <p:extLst>
      <p:ext uri="{BB962C8B-B14F-4D97-AF65-F5344CB8AC3E}">
        <p14:creationId xmlns:p14="http://schemas.microsoft.com/office/powerpoint/2010/main" val="2322777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67142"/>
            <a:ext cx="3053397" cy="262255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Before exiting from function </a:t>
            </a:r>
            <a:r>
              <a:rPr lang="en-US" sz="1400" dirty="0" err="1">
                <a:latin typeface="Courier New" panose="02070309020205020404" pitchFamily="49" charset="0"/>
                <a:cs typeface="Courier New" panose="02070309020205020404" pitchFamily="49" charset="0"/>
              </a:rPr>
              <a:t>ArrMul</a:t>
            </a:r>
            <a:r>
              <a:rPr lang="en-US" sz="1400" dirty="0"/>
              <a:t> the address stored in </a:t>
            </a:r>
            <a:r>
              <a:rPr lang="en-US" sz="1400" dirty="0">
                <a:latin typeface="Courier New" panose="02070309020205020404" pitchFamily="49" charset="0"/>
                <a:cs typeface="Courier New" panose="02070309020205020404" pitchFamily="49" charset="0"/>
              </a:rPr>
              <a:t>*c</a:t>
            </a:r>
            <a:r>
              <a:rPr lang="en-US" sz="1400" dirty="0"/>
              <a:t>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t>
            </a:r>
          </a:p>
          <a:p>
            <a:pPr algn="just">
              <a:lnSpc>
                <a:spcPct val="80000"/>
              </a:lnSpc>
              <a:spcBef>
                <a:spcPts val="400"/>
              </a:spcBef>
              <a:spcAft>
                <a:spcPts val="400"/>
              </a:spcAft>
              <a:buClrTx/>
              <a:buFont typeface="Wingdings" panose="05000000000000000000" pitchFamily="2" charset="2"/>
              <a:buChar char="q"/>
            </a:pPr>
            <a:r>
              <a:rPr lang="en-US" sz="1400" dirty="0"/>
              <a:t>The control is transferred to </a:t>
            </a:r>
            <a:r>
              <a:rPr lang="en-US" sz="1400" dirty="0">
                <a:latin typeface="Courier New" panose="02070309020205020404" pitchFamily="49" charset="0"/>
                <a:cs typeface="Courier New" panose="02070309020205020404" pitchFamily="49" charset="0"/>
              </a:rPr>
              <a:t>main</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of </a:t>
            </a:r>
            <a:r>
              <a:rPr lang="en-US" sz="1400" dirty="0" err="1">
                <a:latin typeface="Courier New" panose="02070309020205020404" pitchFamily="49" charset="0"/>
                <a:cs typeface="Courier New" panose="02070309020205020404" pitchFamily="49" charset="0"/>
              </a:rPr>
              <a:t>ArrMul</a:t>
            </a:r>
            <a:r>
              <a:rPr lang="en-US" sz="1400" dirty="0"/>
              <a:t> (line 13). </a:t>
            </a:r>
          </a:p>
          <a:p>
            <a:pPr algn="just">
              <a:lnSpc>
                <a:spcPct val="80000"/>
              </a:lnSpc>
              <a:spcBef>
                <a:spcPts val="400"/>
              </a:spcBef>
              <a:spcAft>
                <a:spcPts val="400"/>
              </a:spcAft>
              <a:buClrTx/>
              <a:buFont typeface="Wingdings" panose="05000000000000000000" pitchFamily="2" charset="2"/>
              <a:buChar char="q"/>
            </a:pPr>
            <a:r>
              <a:rPr lang="en-US" sz="1400" dirty="0"/>
              <a:t>Then the arrays represented by </a:t>
            </a:r>
            <a:r>
              <a:rPr lang="en-US" sz="1400" dirty="0">
                <a:latin typeface="Courier New" panose="02070309020205020404" pitchFamily="49" charset="0"/>
                <a:cs typeface="Courier New" panose="02070309020205020404" pitchFamily="49" charset="0"/>
              </a:rPr>
              <a:t>x</a:t>
            </a:r>
            <a:r>
              <a:rPr lang="en-US" sz="1400" dirty="0"/>
              <a:t>, </a:t>
            </a:r>
            <a:r>
              <a:rPr lang="en-US" sz="1400" dirty="0">
                <a:latin typeface="Courier New" panose="02070309020205020404" pitchFamily="49" charset="0"/>
                <a:cs typeface="Courier New" panose="02070309020205020404" pitchFamily="49" charset="0"/>
              </a:rPr>
              <a:t>y</a:t>
            </a:r>
            <a:r>
              <a:rPr lang="en-US" sz="1400" dirty="0"/>
              <a:t>, and </a:t>
            </a:r>
            <a:r>
              <a:rPr lang="en-US" sz="1400" dirty="0">
                <a:latin typeface="Courier New" panose="02070309020205020404" pitchFamily="49" charset="0"/>
                <a:cs typeface="Courier New" panose="02070309020205020404" pitchFamily="49" charset="0"/>
              </a:rPr>
              <a:t>z</a:t>
            </a:r>
            <a:r>
              <a:rPr lang="en-US" sz="1400" dirty="0"/>
              <a:t> is printed using function </a:t>
            </a:r>
            <a:r>
              <a:rPr lang="en-US" sz="1400" dirty="0" err="1">
                <a:latin typeface="Courier New" panose="02070309020205020404" pitchFamily="49" charset="0"/>
                <a:cs typeface="Courier New" panose="02070309020205020404" pitchFamily="49" charset="0"/>
              </a:rPr>
              <a:t>PrintArr</a:t>
            </a:r>
            <a:r>
              <a:rPr lang="en-US" sz="1400" dirty="0"/>
              <a:t> (line 14-19).</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809272050"/>
              </p:ext>
            </p:extLst>
          </p:nvPr>
        </p:nvGraphicFramePr>
        <p:xfrm>
          <a:off x="24508" y="1467142"/>
          <a:ext cx="5695573" cy="4632764"/>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481185898"/>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  *c</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7183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720081" y="1474762"/>
            <a:ext cx="2773679" cy="2622550"/>
          </a:xfrm>
        </p:spPr>
        <p:txBody>
          <a:bodyPr>
            <a:normAutofit/>
          </a:bodyPr>
          <a:lstStyle/>
          <a:p>
            <a:pPr algn="just">
              <a:lnSpc>
                <a:spcPct val="80000"/>
              </a:lnSpc>
              <a:spcBef>
                <a:spcPts val="400"/>
              </a:spcBef>
              <a:spcAft>
                <a:spcPts val="400"/>
              </a:spcAft>
              <a:buClrTx/>
              <a:buFont typeface="Wingdings" panose="05000000000000000000" pitchFamily="2" charset="2"/>
              <a:buChar char="q"/>
            </a:pPr>
            <a:r>
              <a:rPr lang="en-US" sz="1600" dirty="0"/>
              <a:t>Line 20 de-allocates the memory allocated to </a:t>
            </a:r>
            <a:r>
              <a:rPr lang="en-US" sz="1600" dirty="0">
                <a:latin typeface="Courier New" panose="02070309020205020404" pitchFamily="49" charset="0"/>
                <a:cs typeface="Courier New" panose="02070309020205020404" pitchFamily="49" charset="0"/>
              </a:rPr>
              <a:t>*c</a:t>
            </a:r>
            <a:r>
              <a:rPr lang="en-US" sz="1600" dirty="0"/>
              <a:t> in function </a:t>
            </a:r>
            <a:r>
              <a:rPr lang="en-US" sz="1600" dirty="0" err="1">
                <a:latin typeface="Courier New" panose="02070309020205020404" pitchFamily="49" charset="0"/>
                <a:cs typeface="Courier New" panose="02070309020205020404" pitchFamily="49" charset="0"/>
              </a:rPr>
              <a:t>ArrMul</a:t>
            </a:r>
            <a:r>
              <a:rPr lang="en-US" sz="1600" dirty="0"/>
              <a:t> (line 3) and later returned to </a:t>
            </a:r>
            <a:r>
              <a:rPr lang="en-US" sz="1600" dirty="0">
                <a:latin typeface="Courier New" panose="02070309020205020404" pitchFamily="49" charset="0"/>
                <a:cs typeface="Courier New" panose="02070309020205020404" pitchFamily="49" charset="0"/>
              </a:rPr>
              <a:t>*z</a:t>
            </a:r>
            <a:r>
              <a:rPr lang="en-US" sz="1600" dirty="0"/>
              <a:t> in function </a:t>
            </a:r>
            <a:r>
              <a:rPr lang="en-US" sz="1600" dirty="0">
                <a:latin typeface="Courier New" panose="02070309020205020404" pitchFamily="49" charset="0"/>
                <a:cs typeface="Courier New" panose="02070309020205020404" pitchFamily="49" charset="0"/>
              </a:rPr>
              <a:t>main</a:t>
            </a:r>
            <a:r>
              <a:rPr lang="en-US" sz="1600" dirty="0"/>
              <a:t> (line 13).</a:t>
            </a:r>
          </a:p>
          <a:p>
            <a:pPr algn="just">
              <a:lnSpc>
                <a:spcPct val="80000"/>
              </a:lnSpc>
              <a:spcBef>
                <a:spcPts val="400"/>
              </a:spcBef>
              <a:spcAft>
                <a:spcPts val="400"/>
              </a:spcAft>
              <a:buClrTx/>
              <a:buFont typeface="Wingdings" panose="05000000000000000000" pitchFamily="2" charset="2"/>
              <a:buChar char="q"/>
            </a:pPr>
            <a:r>
              <a:rPr lang="en-US" sz="1600" dirty="0"/>
              <a:t>A dynamically allocated memory must be de-allocated.</a:t>
            </a:r>
          </a:p>
        </p:txBody>
      </p:sp>
      <p:cxnSp>
        <p:nvCxnSpPr>
          <p:cNvPr id="39" name="Elbow Connector 38"/>
          <p:cNvCxnSpPr/>
          <p:nvPr/>
        </p:nvCxnSpPr>
        <p:spPr>
          <a:xfrm rot="16200000" flipH="1">
            <a:off x="4700588" y="4574858"/>
            <a:ext cx="1097280" cy="611505"/>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graphicFrame>
        <p:nvGraphicFramePr>
          <p:cNvPr id="18" name="Table 17"/>
          <p:cNvGraphicFramePr>
            <a:graphicFrameLocks noGrp="1"/>
          </p:cNvGraphicFramePr>
          <p:nvPr>
            <p:extLst>
              <p:ext uri="{D42A27DB-BD31-4B8C-83A1-F6EECF244321}">
                <p14:modId xmlns:p14="http://schemas.microsoft.com/office/powerpoint/2010/main" val="138307413"/>
              </p:ext>
            </p:extLst>
          </p:nvPr>
        </p:nvGraphicFramePr>
        <p:xfrm>
          <a:off x="24508" y="1467142"/>
          <a:ext cx="5695573" cy="4632764"/>
        </p:xfrm>
        <a:graphic>
          <a:graphicData uri="http://schemas.openxmlformats.org/drawingml/2006/table">
            <a:tbl>
              <a:tblPr firstRow="1" firstCol="1" bandRow="1">
                <a:tableStyleId>{2D5ABB26-0587-4C30-8999-92F81FD0307C}</a:tableStyleId>
              </a:tblPr>
              <a:tblGrid>
                <a:gridCol w="284205">
                  <a:extLst>
                    <a:ext uri="{9D8B030D-6E8A-4147-A177-3AD203B41FA5}">
                      <a16:colId xmlns:a16="http://schemas.microsoft.com/office/drawing/2014/main" val="20000"/>
                    </a:ext>
                  </a:extLst>
                </a:gridCol>
                <a:gridCol w="3824325">
                  <a:extLst>
                    <a:ext uri="{9D8B030D-6E8A-4147-A177-3AD203B41FA5}">
                      <a16:colId xmlns:a16="http://schemas.microsoft.com/office/drawing/2014/main" val="20001"/>
                    </a:ext>
                  </a:extLst>
                </a:gridCol>
                <a:gridCol w="1587043">
                  <a:extLst>
                    <a:ext uri="{9D8B030D-6E8A-4147-A177-3AD203B41FA5}">
                      <a16:colId xmlns:a16="http://schemas.microsoft.com/office/drawing/2014/main" val="20002"/>
                    </a:ext>
                  </a:extLst>
                </a:gridCol>
              </a:tblGrid>
              <a:tr h="1155035">
                <a:tc rowSpan="2">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rowSpan="2">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,*c = </a:t>
                      </a:r>
                      <a:r>
                        <a:rPr lang="en-US" sz="1100" dirty="0">
                          <a:solidFill>
                            <a:srgbClr val="0000B0"/>
                          </a:solidFill>
                          <a:effectLst/>
                          <a:latin typeface="Courier New" panose="02070309020205020404" pitchFamily="49" charset="0"/>
                          <a:cs typeface="Courier New" panose="02070309020205020404" pitchFamily="49" charset="0"/>
                        </a:rPr>
                        <a:t>new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[size]; </a:t>
                      </a:r>
                      <a:r>
                        <a:rPr lang="en-US" sz="1100" dirty="0">
                          <a:solidFill>
                            <a:schemeClr val="accent2">
                              <a:lumMod val="75000"/>
                            </a:schemeClr>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*z, x[5]={1,2,3,4,5}, 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delete</a:t>
                      </a: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a:t>
                      </a:r>
                      <a:r>
                        <a:rPr lang="en-US" sz="1100" dirty="0">
                          <a:effectLst/>
                          <a:latin typeface="Courier New" panose="02070309020205020404" pitchFamily="49" charset="0"/>
                          <a:cs typeface="Courier New" panose="02070309020205020404" pitchFamily="49" charset="0"/>
                        </a:rPr>
                        <a:t> (z); </a:t>
                      </a:r>
                      <a:r>
                        <a:rPr lang="en-US" sz="1100" b="0" dirty="0">
                          <a:solidFill>
                            <a:srgbClr val="00B050"/>
                          </a:solidFill>
                          <a:effectLst/>
                          <a:latin typeface="Courier New" panose="02070309020205020404" pitchFamily="49" charset="0"/>
                          <a:cs typeface="Courier New" panose="02070309020205020404" pitchFamily="49" charset="0"/>
                        </a:rPr>
                        <a:t>//memory </a:t>
                      </a:r>
                      <a:r>
                        <a:rPr lang="en-US" sz="1100" b="0" dirty="0" err="1">
                          <a:solidFill>
                            <a:srgbClr val="00B050"/>
                          </a:solidFill>
                          <a:effectLst/>
                          <a:latin typeface="Courier New" panose="02070309020205020404" pitchFamily="49" charset="0"/>
                          <a:cs typeface="Courier New" panose="02070309020205020404" pitchFamily="49" charset="0"/>
                        </a:rPr>
                        <a:t>deallocated</a:t>
                      </a:r>
                      <a:r>
                        <a:rPr lang="en-US" sz="1100" b="0" dirty="0">
                          <a:solidFill>
                            <a:srgbClr val="00B050"/>
                          </a:solidFill>
                          <a:effectLst/>
                          <a:latin typeface="Courier New" panose="02070309020205020404" pitchFamily="49" charset="0"/>
                          <a:cs typeface="Courier New" panose="02070309020205020404" pitchFamily="49" charset="0"/>
                        </a:rPr>
                        <a:t>. </a:t>
                      </a:r>
                      <a:r>
                        <a:rPr lang="en-US" sz="1100" b="0" baseline="0" dirty="0">
                          <a:solidFill>
                            <a:srgbClr val="00B050"/>
                          </a:solidFill>
                          <a:effectLst/>
                          <a:latin typeface="Courier New" panose="02070309020205020404" pitchFamily="49" charset="0"/>
                          <a:cs typeface="Courier New" panose="02070309020205020404" pitchFamily="49" charset="0"/>
                        </a:rPr>
                        <a:t>If you look carefully, </a:t>
                      </a:r>
                      <a:r>
                        <a:rPr lang="en-US" sz="1100" b="0" dirty="0">
                          <a:solidFill>
                            <a:srgbClr val="00B050"/>
                          </a:solidFill>
                          <a:effectLst/>
                          <a:latin typeface="Courier New" panose="02070309020205020404" pitchFamily="49" charset="0"/>
                          <a:cs typeface="Courier New" panose="02070309020205020404" pitchFamily="49" charset="0"/>
                        </a:rPr>
                        <a:t>we are </a:t>
                      </a:r>
                      <a:r>
                        <a:rPr lang="en-US" sz="1100" b="0" dirty="0" err="1">
                          <a:solidFill>
                            <a:srgbClr val="00B050"/>
                          </a:solidFill>
                          <a:effectLst/>
                          <a:latin typeface="Courier New" panose="02070309020205020404" pitchFamily="49" charset="0"/>
                          <a:cs typeface="Courier New" panose="02070309020205020404" pitchFamily="49" charset="0"/>
                        </a:rPr>
                        <a:t>deallocating</a:t>
                      </a:r>
                      <a:r>
                        <a:rPr lang="en-US" sz="1100" b="0" baseline="0" dirty="0">
                          <a:solidFill>
                            <a:srgbClr val="00B050"/>
                          </a:solidFill>
                          <a:effectLst/>
                          <a:latin typeface="Courier New" panose="02070309020205020404" pitchFamily="49" charset="0"/>
                          <a:cs typeface="Courier New" panose="02070309020205020404" pitchFamily="49" charset="0"/>
                        </a:rPr>
                        <a:t> the same memory that we allocated, because that memory was passed to variable </a:t>
                      </a:r>
                      <a:r>
                        <a:rPr lang="en-US" sz="1100" b="1" baseline="0" dirty="0">
                          <a:solidFill>
                            <a:srgbClr val="00B050"/>
                          </a:solidFill>
                          <a:effectLst/>
                          <a:latin typeface="Courier New" panose="02070309020205020404" pitchFamily="49" charset="0"/>
                          <a:cs typeface="Courier New" panose="02070309020205020404" pitchFamily="49" charset="0"/>
                        </a:rPr>
                        <a:t>z</a:t>
                      </a:r>
                      <a:r>
                        <a:rPr lang="en-US" sz="1100" b="0" baseline="0" dirty="0">
                          <a:solidFill>
                            <a:srgbClr val="00B050"/>
                          </a:solidFill>
                          <a:effectLst/>
                          <a:latin typeface="Courier New" panose="02070309020205020404" pitchFamily="49" charset="0"/>
                          <a:cs typeface="Courier New" panose="02070309020205020404" pitchFamily="49" charset="0"/>
                        </a:rPr>
                        <a:t> from variable </a:t>
                      </a:r>
                      <a:r>
                        <a:rPr lang="en-US" sz="1100" b="1" baseline="0" dirty="0">
                          <a:solidFill>
                            <a:srgbClr val="00B050"/>
                          </a:solidFill>
                          <a:effectLst/>
                          <a:latin typeface="Courier New" panose="02070309020205020404" pitchFamily="49" charset="0"/>
                          <a:cs typeface="Courier New" panose="02070309020205020404" pitchFamily="49" charset="0"/>
                        </a:rPr>
                        <a:t>c</a:t>
                      </a:r>
                      <a:r>
                        <a:rPr lang="en-US" sz="1100" b="0" baseline="0" dirty="0">
                          <a:solidFill>
                            <a:srgbClr val="00B050"/>
                          </a:solidFill>
                          <a:effectLst/>
                          <a:latin typeface="Courier New" panose="02070309020205020404" pitchFamily="49" charset="0"/>
                          <a:cs typeface="Courier New" panose="02070309020205020404" pitchFamily="49" charset="0"/>
                        </a:rPr>
                        <a:t>;</a:t>
                      </a:r>
                      <a:endParaRPr lang="en-US" sz="1100" b="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First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1   2   3   4   5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second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5   6   7   8   9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result array:</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1" dirty="0">
                          <a:effectLst/>
                          <a:latin typeface="Courier New" panose="02070309020205020404" pitchFamily="49" charset="0"/>
                          <a:cs typeface="Courier New" panose="02070309020205020404" pitchFamily="49" charset="0"/>
                        </a:rPr>
                        <a:t>5   12  21  32  45</a:t>
                      </a:r>
                      <a:endParaRPr lang="en-US" sz="1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50000"/>
                      </a:schemeClr>
                    </a:solidFill>
                  </a:tcPr>
                </a:tc>
                <a:extLst>
                  <a:ext uri="{0D108BD9-81ED-4DB2-BD59-A6C34878D82A}">
                    <a16:rowId xmlns:a16="http://schemas.microsoft.com/office/drawing/2014/main" val="10000"/>
                  </a:ext>
                </a:extLst>
              </a:tr>
              <a:tr h="3273704">
                <a:tc vMerge="1">
                  <a:txBody>
                    <a:bodyPr/>
                    <a:lstStyle/>
                    <a:p>
                      <a:endParaRPr lang="en-US"/>
                    </a:p>
                  </a:txBody>
                  <a:tcPr/>
                </a:tc>
                <a:tc vMerge="1">
                  <a:txBody>
                    <a:bodyPr/>
                    <a:lstStyle/>
                    <a:p>
                      <a:endParaRPr lang="en-US"/>
                    </a:p>
                  </a:txBody>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noFill/>
                  </a:tcPr>
                </a:tc>
                <a:extLst>
                  <a:ext uri="{0D108BD9-81ED-4DB2-BD59-A6C34878D82A}">
                    <a16:rowId xmlns:a16="http://schemas.microsoft.com/office/drawing/2014/main" val="10001"/>
                  </a:ext>
                </a:extLst>
              </a:tr>
            </a:tbl>
          </a:graphicData>
        </a:graphic>
      </p:graphicFrame>
      <p:sp>
        <p:nvSpPr>
          <p:cNvPr id="8" name="Rectangle 7"/>
          <p:cNvSpPr/>
          <p:nvPr/>
        </p:nvSpPr>
        <p:spPr>
          <a:xfrm>
            <a:off x="5524724" y="5294780"/>
            <a:ext cx="2593938" cy="425300"/>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graphicFrame>
        <p:nvGraphicFramePr>
          <p:cNvPr id="7" name="Table 6"/>
          <p:cNvGraphicFramePr>
            <a:graphicFrameLocks noGrp="1"/>
          </p:cNvGraphicFramePr>
          <p:nvPr>
            <p:extLst>
              <p:ext uri="{D42A27DB-BD31-4B8C-83A1-F6EECF244321}">
                <p14:modId xmlns:p14="http://schemas.microsoft.com/office/powerpoint/2010/main" val="574253986"/>
              </p:ext>
            </p:extLst>
          </p:nvPr>
        </p:nvGraphicFramePr>
        <p:xfrm>
          <a:off x="3983687" y="3806639"/>
          <a:ext cx="5118599" cy="1818133"/>
        </p:xfrm>
        <a:graphic>
          <a:graphicData uri="http://schemas.openxmlformats.org/drawingml/2006/table">
            <a:tbl>
              <a:tblPr firstRow="1" firstCol="1" bandRow="1">
                <a:tableStyleId>{2D5ABB26-0587-4C30-8999-92F81FD0307C}</a:tableStyleId>
              </a:tblPr>
              <a:tblGrid>
                <a:gridCol w="717233">
                  <a:extLst>
                    <a:ext uri="{9D8B030D-6E8A-4147-A177-3AD203B41FA5}">
                      <a16:colId xmlns:a16="http://schemas.microsoft.com/office/drawing/2014/main" val="20000"/>
                    </a:ext>
                  </a:extLst>
                </a:gridCol>
                <a:gridCol w="159544">
                  <a:extLst>
                    <a:ext uri="{9D8B030D-6E8A-4147-A177-3AD203B41FA5}">
                      <a16:colId xmlns:a16="http://schemas.microsoft.com/office/drawing/2014/main" val="20001"/>
                    </a:ext>
                  </a:extLst>
                </a:gridCol>
                <a:gridCol w="158276">
                  <a:extLst>
                    <a:ext uri="{9D8B030D-6E8A-4147-A177-3AD203B41FA5}">
                      <a16:colId xmlns:a16="http://schemas.microsoft.com/office/drawing/2014/main" val="20002"/>
                    </a:ext>
                  </a:extLst>
                </a:gridCol>
                <a:gridCol w="360923">
                  <a:extLst>
                    <a:ext uri="{9D8B030D-6E8A-4147-A177-3AD203B41FA5}">
                      <a16:colId xmlns:a16="http://schemas.microsoft.com/office/drawing/2014/main" val="20003"/>
                    </a:ext>
                  </a:extLst>
                </a:gridCol>
                <a:gridCol w="177014">
                  <a:extLst>
                    <a:ext uri="{9D8B030D-6E8A-4147-A177-3AD203B41FA5}">
                      <a16:colId xmlns:a16="http://schemas.microsoft.com/office/drawing/2014/main" val="20004"/>
                    </a:ext>
                  </a:extLst>
                </a:gridCol>
                <a:gridCol w="177014">
                  <a:extLst>
                    <a:ext uri="{9D8B030D-6E8A-4147-A177-3AD203B41FA5}">
                      <a16:colId xmlns:a16="http://schemas.microsoft.com/office/drawing/2014/main" val="20005"/>
                    </a:ext>
                  </a:extLst>
                </a:gridCol>
                <a:gridCol w="354029">
                  <a:extLst>
                    <a:ext uri="{9D8B030D-6E8A-4147-A177-3AD203B41FA5}">
                      <a16:colId xmlns:a16="http://schemas.microsoft.com/office/drawing/2014/main" val="20006"/>
                    </a:ext>
                  </a:extLst>
                </a:gridCol>
                <a:gridCol w="323082">
                  <a:extLst>
                    <a:ext uri="{9D8B030D-6E8A-4147-A177-3AD203B41FA5}">
                      <a16:colId xmlns:a16="http://schemas.microsoft.com/office/drawing/2014/main" val="20007"/>
                    </a:ext>
                  </a:extLst>
                </a:gridCol>
                <a:gridCol w="221296">
                  <a:extLst>
                    <a:ext uri="{9D8B030D-6E8A-4147-A177-3AD203B41FA5}">
                      <a16:colId xmlns:a16="http://schemas.microsoft.com/office/drawing/2014/main" val="20008"/>
                    </a:ext>
                  </a:extLst>
                </a:gridCol>
                <a:gridCol w="110174">
                  <a:extLst>
                    <a:ext uri="{9D8B030D-6E8A-4147-A177-3AD203B41FA5}">
                      <a16:colId xmlns:a16="http://schemas.microsoft.com/office/drawing/2014/main" val="20009"/>
                    </a:ext>
                  </a:extLst>
                </a:gridCol>
                <a:gridCol w="331470">
                  <a:extLst>
                    <a:ext uri="{9D8B030D-6E8A-4147-A177-3AD203B41FA5}">
                      <a16:colId xmlns:a16="http://schemas.microsoft.com/office/drawing/2014/main" val="20010"/>
                    </a:ext>
                  </a:extLst>
                </a:gridCol>
                <a:gridCol w="89399">
                  <a:extLst>
                    <a:ext uri="{9D8B030D-6E8A-4147-A177-3AD203B41FA5}">
                      <a16:colId xmlns:a16="http://schemas.microsoft.com/office/drawing/2014/main" val="20011"/>
                    </a:ext>
                  </a:extLst>
                </a:gridCol>
                <a:gridCol w="299222">
                  <a:extLst>
                    <a:ext uri="{9D8B030D-6E8A-4147-A177-3AD203B41FA5}">
                      <a16:colId xmlns:a16="http://schemas.microsoft.com/office/drawing/2014/main" val="20012"/>
                    </a:ext>
                  </a:extLst>
                </a:gridCol>
                <a:gridCol w="148590">
                  <a:extLst>
                    <a:ext uri="{9D8B030D-6E8A-4147-A177-3AD203B41FA5}">
                      <a16:colId xmlns:a16="http://schemas.microsoft.com/office/drawing/2014/main" val="20013"/>
                    </a:ext>
                  </a:extLst>
                </a:gridCol>
                <a:gridCol w="91440">
                  <a:extLst>
                    <a:ext uri="{9D8B030D-6E8A-4147-A177-3AD203B41FA5}">
                      <a16:colId xmlns:a16="http://schemas.microsoft.com/office/drawing/2014/main" val="20014"/>
                    </a:ext>
                  </a:extLst>
                </a:gridCol>
                <a:gridCol w="168806">
                  <a:extLst>
                    <a:ext uri="{9D8B030D-6E8A-4147-A177-3AD203B41FA5}">
                      <a16:colId xmlns:a16="http://schemas.microsoft.com/office/drawing/2014/main" val="20015"/>
                    </a:ext>
                  </a:extLst>
                </a:gridCol>
                <a:gridCol w="208385">
                  <a:extLst>
                    <a:ext uri="{9D8B030D-6E8A-4147-A177-3AD203B41FA5}">
                      <a16:colId xmlns:a16="http://schemas.microsoft.com/office/drawing/2014/main" val="20016"/>
                    </a:ext>
                  </a:extLst>
                </a:gridCol>
                <a:gridCol w="191805">
                  <a:extLst>
                    <a:ext uri="{9D8B030D-6E8A-4147-A177-3AD203B41FA5}">
                      <a16:colId xmlns:a16="http://schemas.microsoft.com/office/drawing/2014/main" val="20017"/>
                    </a:ext>
                  </a:extLst>
                </a:gridCol>
                <a:gridCol w="328223">
                  <a:extLst>
                    <a:ext uri="{9D8B030D-6E8A-4147-A177-3AD203B41FA5}">
                      <a16:colId xmlns:a16="http://schemas.microsoft.com/office/drawing/2014/main" val="20018"/>
                    </a:ext>
                  </a:extLst>
                </a:gridCol>
                <a:gridCol w="374404">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7">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9">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noFill/>
                      <a:prstDash val="solid"/>
                      <a:round/>
                      <a:headEnd type="none" w="med" len="med"/>
                      <a:tailEnd type="none" w="med" len="med"/>
                    </a:lnB>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a:t>
                      </a:r>
                      <a:r>
                        <a:rPr lang="en-US" sz="1400" b="1" dirty="0" err="1">
                          <a:effectLst/>
                          <a:latin typeface="Courier New" panose="02070309020205020404" pitchFamily="49" charset="0"/>
                          <a:cs typeface="Courier New" panose="02070309020205020404" pitchFamily="49" charset="0"/>
                        </a:rPr>
                        <a:t>ArrMul</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2">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gridSpan="3">
                  <a:txBody>
                    <a:bodyPr/>
                    <a:lstStyle/>
                    <a:p>
                      <a:pPr marL="0" marR="0" algn="ctr">
                        <a:spcBef>
                          <a:spcPts val="0"/>
                        </a:spcBef>
                        <a:spcAft>
                          <a:spcPts val="0"/>
                        </a:spcAft>
                      </a:pP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3">
                  <a:txBody>
                    <a:bodyPr/>
                    <a:lstStyle/>
                    <a:p>
                      <a:endParaRPr lang="en-US" sz="1400" dirty="0"/>
                    </a:p>
                  </a:txBody>
                  <a:tcPr marL="51435" marR="51435"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28575" cap="flat" cmpd="sng" algn="ctr">
                      <a:noFill/>
                      <a:prstDash val="solid"/>
                      <a:round/>
                      <a:headEnd type="none" w="med" len="med"/>
                      <a:tailEnd type="none" w="med" len="med"/>
                    </a:lnTlToBr>
                    <a:lnBlToTr w="28575" cap="flat" cmpd="sng" algn="ctr">
                      <a:noFill/>
                      <a:prstDash val="solid"/>
                      <a:round/>
                      <a:headEnd type="none" w="med" len="med"/>
                      <a:tailEnd type="none" w="med" len="med"/>
                    </a:lnBlToTr>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no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205740">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3">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gridSpan="6">
                  <a:txBody>
                    <a:bodyPr/>
                    <a:lstStyle/>
                    <a:p>
                      <a:endParaRPr lang="en-US" sz="100" dirty="0"/>
                    </a:p>
                  </a:txBody>
                  <a:tcPr marL="51435" marR="51435" marT="0" marB="0" anchor="ctr">
                    <a:lnB>
                      <a:noFill/>
                    </a:lnB>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7"/>
                  </a:ext>
                </a:extLst>
              </a:tr>
              <a:tr h="267719">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2">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hMerge="1">
                  <a:txBody>
                    <a:bodyPr/>
                    <a:lstStyle/>
                    <a:p>
                      <a:endParaRPr lang="en-US"/>
                    </a:p>
                  </a:txBody>
                  <a:tcPr>
                    <a:lnT w="12700" cap="flat" cmpd="sng" algn="ctr">
                      <a:solidFill>
                        <a:schemeClr val="tx1"/>
                      </a:solidFill>
                      <a:prstDash val="solid"/>
                      <a:round/>
                      <a:headEnd type="none" w="med" len="med"/>
                      <a:tailEnd type="none" w="med" len="med"/>
                    </a:lnT>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3">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980900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39"/>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262438" y="1460500"/>
            <a:ext cx="4115082" cy="2149475"/>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400" dirty="0"/>
              <a:t>Consider the case, if dynamic array </a:t>
            </a:r>
            <a:r>
              <a:rPr lang="en-US" sz="1400" dirty="0">
                <a:latin typeface="Courier New" panose="02070309020205020404" pitchFamily="49" charset="0"/>
                <a:cs typeface="Courier New" panose="02070309020205020404" pitchFamily="49" charset="0"/>
              </a:rPr>
              <a:t>*c</a:t>
            </a:r>
            <a:r>
              <a:rPr lang="en-US" sz="1400" dirty="0"/>
              <a:t> in </a:t>
            </a:r>
            <a:r>
              <a:rPr lang="en-US" sz="1400" dirty="0" err="1">
                <a:latin typeface="Courier New" panose="02070309020205020404" pitchFamily="49" charset="0"/>
                <a:cs typeface="Courier New" panose="02070309020205020404" pitchFamily="49" charset="0"/>
              </a:rPr>
              <a:t>ArrMul</a:t>
            </a:r>
            <a:r>
              <a:rPr lang="en-US" sz="1400" dirty="0"/>
              <a:t> was declared as an array </a:t>
            </a:r>
            <a:r>
              <a:rPr lang="en-US" sz="1400" dirty="0">
                <a:latin typeface="Courier New" panose="02070309020205020404" pitchFamily="49" charset="0"/>
                <a:cs typeface="Courier New" panose="02070309020205020404" pitchFamily="49" charset="0"/>
              </a:rPr>
              <a:t>c[5]</a:t>
            </a:r>
            <a:r>
              <a:rPr lang="en-US" sz="1400" dirty="0"/>
              <a:t>. </a:t>
            </a:r>
          </a:p>
          <a:p>
            <a:pPr algn="just">
              <a:lnSpc>
                <a:spcPct val="80000"/>
              </a:lnSpc>
              <a:spcBef>
                <a:spcPts val="400"/>
              </a:spcBef>
              <a:spcAft>
                <a:spcPts val="400"/>
              </a:spcAft>
              <a:buClrTx/>
              <a:buFont typeface="Wingdings" panose="05000000000000000000" pitchFamily="2" charset="2"/>
              <a:buChar char="q"/>
            </a:pPr>
            <a:r>
              <a:rPr lang="en-US" sz="1400" dirty="0"/>
              <a:t>That is, instead of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*c=new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[size] </a:t>
            </a:r>
            <a:r>
              <a:rPr lang="en-US" sz="1400" dirty="0"/>
              <a:t>in line 3, if it was </a:t>
            </a:r>
            <a:r>
              <a:rPr lang="en-US" sz="1400" dirty="0" err="1">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c[5]</a:t>
            </a:r>
            <a:r>
              <a:rPr lang="en-US" sz="1400" dirty="0"/>
              <a:t>, the following would happen.</a:t>
            </a:r>
          </a:p>
          <a:p>
            <a:pPr algn="just">
              <a:lnSpc>
                <a:spcPct val="80000"/>
              </a:lnSpc>
              <a:spcBef>
                <a:spcPts val="400"/>
              </a:spcBef>
              <a:spcAft>
                <a:spcPts val="400"/>
              </a:spcAft>
              <a:buClrTx/>
              <a:buFont typeface="Wingdings" panose="05000000000000000000" pitchFamily="2" charset="2"/>
              <a:buChar char="q"/>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p:txBody>
      </p:sp>
      <p:graphicFrame>
        <p:nvGraphicFramePr>
          <p:cNvPr id="10" name="Table 9"/>
          <p:cNvGraphicFramePr>
            <a:graphicFrameLocks noGrp="1"/>
          </p:cNvGraphicFramePr>
          <p:nvPr/>
        </p:nvGraphicFramePr>
        <p:xfrm>
          <a:off x="4031446" y="3553162"/>
          <a:ext cx="5036356" cy="1631000"/>
        </p:xfrm>
        <a:graphic>
          <a:graphicData uri="http://schemas.openxmlformats.org/drawingml/2006/table">
            <a:tbl>
              <a:tblPr firstRow="1" firstCol="1" bandRow="1">
                <a:tableStyleId>{2D5ABB26-0587-4C30-8999-92F81FD0307C}</a:tableStyleId>
              </a:tblPr>
              <a:tblGrid>
                <a:gridCol w="604707">
                  <a:extLst>
                    <a:ext uri="{9D8B030D-6E8A-4147-A177-3AD203B41FA5}">
                      <a16:colId xmlns:a16="http://schemas.microsoft.com/office/drawing/2014/main" val="20000"/>
                    </a:ext>
                  </a:extLst>
                </a:gridCol>
                <a:gridCol w="212113">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&amp;main</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c[ 5 ]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pSp>
        <p:nvGrpSpPr>
          <p:cNvPr id="21" name="Group 20"/>
          <p:cNvGrpSpPr/>
          <p:nvPr/>
        </p:nvGrpSpPr>
        <p:grpSpPr>
          <a:xfrm>
            <a:off x="5343525" y="4217671"/>
            <a:ext cx="3033995" cy="448460"/>
            <a:chOff x="7048500" y="4632960"/>
            <a:chExt cx="4045326" cy="597947"/>
          </a:xfrm>
        </p:grpSpPr>
        <p:cxnSp>
          <p:nvCxnSpPr>
            <p:cNvPr id="11" name="Elbow Connector 10"/>
            <p:cNvCxnSpPr/>
            <p:nvPr/>
          </p:nvCxnSpPr>
          <p:spPr>
            <a:xfrm rot="10800000">
              <a:off x="7048500" y="4894730"/>
              <a:ext cx="4045326" cy="336177"/>
            </a:xfrm>
            <a:prstGeom prst="bentConnector3">
              <a:avLst>
                <a:gd name="adj1" fmla="val -193"/>
              </a:avLst>
            </a:prstGeom>
            <a:ln w="31750">
              <a:tailEnd type="none"/>
            </a:ln>
          </p:spPr>
          <p:style>
            <a:lnRef idx="3">
              <a:schemeClr val="dk1"/>
            </a:lnRef>
            <a:fillRef idx="0">
              <a:schemeClr val="dk1"/>
            </a:fillRef>
            <a:effectRef idx="2">
              <a:schemeClr val="dk1"/>
            </a:effectRef>
            <a:fontRef idx="minor">
              <a:schemeClr val="tx1"/>
            </a:fontRef>
          </p:style>
        </p:cxnSp>
        <p:cxnSp>
          <p:nvCxnSpPr>
            <p:cNvPr id="20" name="Straight Arrow Connector 19"/>
            <p:cNvCxnSpPr/>
            <p:nvPr/>
          </p:nvCxnSpPr>
          <p:spPr>
            <a:xfrm flipV="1">
              <a:off x="7048500" y="4632960"/>
              <a:ext cx="0" cy="26177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24" name="Group 23"/>
          <p:cNvGrpSpPr/>
          <p:nvPr/>
        </p:nvGrpSpPr>
        <p:grpSpPr>
          <a:xfrm>
            <a:off x="7029450" y="4217670"/>
            <a:ext cx="1760220" cy="445770"/>
            <a:chOff x="9372600" y="4602480"/>
            <a:chExt cx="2346960" cy="594360"/>
          </a:xfrm>
        </p:grpSpPr>
        <p:cxnSp>
          <p:nvCxnSpPr>
            <p:cNvPr id="17" name="Elbow Connector 16"/>
            <p:cNvCxnSpPr/>
            <p:nvPr/>
          </p:nvCxnSpPr>
          <p:spPr>
            <a:xfrm rot="10800000">
              <a:off x="9372600" y="4785360"/>
              <a:ext cx="2346960" cy="411480"/>
            </a:xfrm>
            <a:prstGeom prst="bentConnector3">
              <a:avLst>
                <a:gd name="adj1" fmla="val 0"/>
              </a:avLst>
            </a:prstGeom>
            <a:ln w="31750">
              <a:tailEnd type="none"/>
            </a:ln>
          </p:spPr>
          <p:style>
            <a:lnRef idx="3">
              <a:schemeClr val="dk1"/>
            </a:lnRef>
            <a:fillRef idx="0">
              <a:schemeClr val="dk1"/>
            </a:fillRef>
            <a:effectRef idx="2">
              <a:schemeClr val="dk1"/>
            </a:effectRef>
            <a:fontRef idx="minor">
              <a:schemeClr val="tx1"/>
            </a:fontRef>
          </p:style>
        </p:cxnSp>
        <p:cxnSp>
          <p:nvCxnSpPr>
            <p:cNvPr id="23" name="Straight Arrow Connector 22"/>
            <p:cNvCxnSpPr/>
            <p:nvPr/>
          </p:nvCxnSpPr>
          <p:spPr>
            <a:xfrm flipV="1">
              <a:off x="9372600" y="4602480"/>
              <a:ext cx="0" cy="182880"/>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graphicFrame>
        <p:nvGraphicFramePr>
          <p:cNvPr id="26" name="Table 25"/>
          <p:cNvGraphicFramePr>
            <a:graphicFrameLocks noGrp="1"/>
          </p:cNvGraphicFramePr>
          <p:nvPr>
            <p:extLst>
              <p:ext uri="{D42A27DB-BD31-4B8C-83A1-F6EECF244321}">
                <p14:modId xmlns:p14="http://schemas.microsoft.com/office/powerpoint/2010/main" val="771706906"/>
              </p:ext>
            </p:extLst>
          </p:nvPr>
        </p:nvGraphicFramePr>
        <p:xfrm>
          <a:off x="24508" y="1467142"/>
          <a:ext cx="395529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8169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B050"/>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210913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41788" y="1450975"/>
            <a:ext cx="4473892" cy="2774950"/>
          </a:xfrm>
        </p:spPr>
        <p:txBody>
          <a:bodyPr>
            <a:noAutofit/>
          </a:bodyPr>
          <a:lstStyle/>
          <a:p>
            <a:pPr marL="512064" indent="-512064" algn="just">
              <a:lnSpc>
                <a:spcPct val="80000"/>
              </a:lnSpc>
              <a:spcBef>
                <a:spcPts val="400"/>
              </a:spcBef>
              <a:spcAft>
                <a:spcPts val="400"/>
              </a:spcAft>
            </a:pPr>
            <a:r>
              <a:rPr lang="en-US" sz="1400" dirty="0"/>
              <a:t>The address represented by </a:t>
            </a:r>
            <a:r>
              <a:rPr lang="en-US" sz="1400" dirty="0">
                <a:latin typeface="Courier New" panose="02070309020205020404" pitchFamily="49" charset="0"/>
                <a:cs typeface="Courier New" panose="02070309020205020404" pitchFamily="49" charset="0"/>
              </a:rPr>
              <a:t>c</a:t>
            </a:r>
            <a:r>
              <a:rPr lang="en-US" sz="1400" dirty="0"/>
              <a:t> is returned and all the variables created in </a:t>
            </a:r>
            <a:r>
              <a:rPr lang="en-US" sz="1400" dirty="0" err="1">
                <a:latin typeface="Courier New" panose="02070309020205020404" pitchFamily="49" charset="0"/>
                <a:cs typeface="Courier New" panose="02070309020205020404" pitchFamily="49" charset="0"/>
              </a:rPr>
              <a:t>ArrMul</a:t>
            </a:r>
            <a:r>
              <a:rPr lang="en-US" sz="1400" dirty="0"/>
              <a:t> is destroyed and control is transferred to </a:t>
            </a:r>
            <a:r>
              <a:rPr lang="en-US" sz="1400" dirty="0">
                <a:latin typeface="Courier New" panose="02070309020205020404" pitchFamily="49" charset="0"/>
                <a:cs typeface="Courier New" panose="02070309020205020404" pitchFamily="49" charset="0"/>
              </a:rPr>
              <a:t>main</a:t>
            </a:r>
            <a:r>
              <a:rPr lang="en-US" sz="1400" dirty="0"/>
              <a:t> at exit from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latin typeface="Courier New" panose="02070309020205020404" pitchFamily="49" charset="0"/>
                <a:cs typeface="Courier New" panose="02070309020205020404" pitchFamily="49" charset="0"/>
              </a:rPr>
              <a:t>*z</a:t>
            </a:r>
            <a:r>
              <a:rPr lang="en-US" sz="1400" dirty="0"/>
              <a:t> is assigned to the address value returned by </a:t>
            </a:r>
            <a:r>
              <a:rPr lang="en-US" sz="1400" dirty="0">
                <a:latin typeface="Courier New" panose="02070309020205020404" pitchFamily="49" charset="0"/>
                <a:cs typeface="Courier New" panose="02070309020205020404" pitchFamily="49" charset="0"/>
              </a:rPr>
              <a:t>c</a:t>
            </a:r>
            <a:r>
              <a:rPr lang="en-US" sz="1400" dirty="0"/>
              <a:t> (line 13). </a:t>
            </a:r>
          </a:p>
          <a:p>
            <a:pPr marL="512064" indent="-512064" algn="just">
              <a:lnSpc>
                <a:spcPct val="80000"/>
              </a:lnSpc>
              <a:spcBef>
                <a:spcPts val="400"/>
              </a:spcBef>
              <a:spcAft>
                <a:spcPts val="400"/>
              </a:spcAft>
            </a:pPr>
            <a:r>
              <a:rPr lang="en-US" sz="1400" dirty="0" err="1">
                <a:latin typeface="Courier New" panose="02070309020205020404" pitchFamily="49" charset="0"/>
                <a:cs typeface="Courier New" panose="02070309020205020404" pitchFamily="49" charset="0"/>
              </a:rPr>
              <a:t>PrintArr</a:t>
            </a:r>
            <a:r>
              <a:rPr lang="en-US" sz="1400" dirty="0"/>
              <a:t> finds an error when trying to print the array </a:t>
            </a:r>
            <a:r>
              <a:rPr lang="en-US" sz="1400" dirty="0">
                <a:latin typeface="Courier New" panose="02070309020205020404" pitchFamily="49" charset="0"/>
                <a:cs typeface="Courier New" panose="02070309020205020404" pitchFamily="49" charset="0"/>
              </a:rPr>
              <a:t>z</a:t>
            </a:r>
            <a:r>
              <a:rPr lang="en-US" sz="1400" dirty="0"/>
              <a:t> (line 19), as the address represented by </a:t>
            </a:r>
            <a:r>
              <a:rPr lang="en-US" sz="1400" dirty="0">
                <a:latin typeface="Courier New" panose="02070309020205020404" pitchFamily="49" charset="0"/>
                <a:cs typeface="Courier New" panose="02070309020205020404" pitchFamily="49" charset="0"/>
              </a:rPr>
              <a:t>z</a:t>
            </a:r>
            <a:r>
              <a:rPr lang="en-US" sz="1400" dirty="0"/>
              <a:t> has already been destroyed at the exit of the function </a:t>
            </a:r>
            <a:r>
              <a:rPr lang="en-US" sz="1400" dirty="0" err="1">
                <a:latin typeface="Courier New" panose="02070309020205020404" pitchFamily="49" charset="0"/>
                <a:cs typeface="Courier New" panose="02070309020205020404" pitchFamily="49" charset="0"/>
              </a:rPr>
              <a:t>ArrMul</a:t>
            </a:r>
            <a:r>
              <a:rPr lang="en-US" sz="1400" dirty="0"/>
              <a:t>. </a:t>
            </a:r>
          </a:p>
          <a:p>
            <a:pPr marL="512064" indent="-512064" algn="just">
              <a:lnSpc>
                <a:spcPct val="80000"/>
              </a:lnSpc>
              <a:spcBef>
                <a:spcPts val="400"/>
              </a:spcBef>
              <a:spcAft>
                <a:spcPts val="400"/>
              </a:spcAft>
            </a:pPr>
            <a:r>
              <a:rPr lang="en-US" sz="1400" dirty="0"/>
              <a:t>So, while returning a pointer to any variable or memory area, must make sure that the returned memory area is active or not destroyed after return.</a:t>
            </a:r>
          </a:p>
        </p:txBody>
      </p:sp>
      <p:graphicFrame>
        <p:nvGraphicFramePr>
          <p:cNvPr id="10" name="Table 9"/>
          <p:cNvGraphicFramePr>
            <a:graphicFrameLocks noGrp="1"/>
          </p:cNvGraphicFramePr>
          <p:nvPr/>
        </p:nvGraphicFramePr>
        <p:xfrm>
          <a:off x="4031446" y="3930352"/>
          <a:ext cx="5036356" cy="1631000"/>
        </p:xfrm>
        <a:graphic>
          <a:graphicData uri="http://schemas.openxmlformats.org/drawingml/2006/table">
            <a:tbl>
              <a:tblPr firstRow="1" firstCol="1" bandRow="1">
                <a:tableStyleId>{2D5ABB26-0587-4C30-8999-92F81FD0307C}</a:tableStyleId>
              </a:tblPr>
              <a:tblGrid>
                <a:gridCol w="648131">
                  <a:extLst>
                    <a:ext uri="{9D8B030D-6E8A-4147-A177-3AD203B41FA5}">
                      <a16:colId xmlns:a16="http://schemas.microsoft.com/office/drawing/2014/main" val="20000"/>
                    </a:ext>
                  </a:extLst>
                </a:gridCol>
                <a:gridCol w="168689">
                  <a:extLst>
                    <a:ext uri="{9D8B030D-6E8A-4147-A177-3AD203B41FA5}">
                      <a16:colId xmlns:a16="http://schemas.microsoft.com/office/drawing/2014/main" val="20001"/>
                    </a:ext>
                  </a:extLst>
                </a:gridCol>
                <a:gridCol w="225075">
                  <a:extLst>
                    <a:ext uri="{9D8B030D-6E8A-4147-A177-3AD203B41FA5}">
                      <a16:colId xmlns:a16="http://schemas.microsoft.com/office/drawing/2014/main" val="20002"/>
                    </a:ext>
                  </a:extLst>
                </a:gridCol>
                <a:gridCol w="282033">
                  <a:extLst>
                    <a:ext uri="{9D8B030D-6E8A-4147-A177-3AD203B41FA5}">
                      <a16:colId xmlns:a16="http://schemas.microsoft.com/office/drawing/2014/main" val="20003"/>
                    </a:ext>
                  </a:extLst>
                </a:gridCol>
                <a:gridCol w="76835">
                  <a:extLst>
                    <a:ext uri="{9D8B030D-6E8A-4147-A177-3AD203B41FA5}">
                      <a16:colId xmlns:a16="http://schemas.microsoft.com/office/drawing/2014/main" val="20004"/>
                    </a:ext>
                  </a:extLst>
                </a:gridCol>
                <a:gridCol w="280627">
                  <a:extLst>
                    <a:ext uri="{9D8B030D-6E8A-4147-A177-3AD203B41FA5}">
                      <a16:colId xmlns:a16="http://schemas.microsoft.com/office/drawing/2014/main" val="20005"/>
                    </a:ext>
                  </a:extLst>
                </a:gridCol>
                <a:gridCol w="77117">
                  <a:extLst>
                    <a:ext uri="{9D8B030D-6E8A-4147-A177-3AD203B41FA5}">
                      <a16:colId xmlns:a16="http://schemas.microsoft.com/office/drawing/2014/main" val="20006"/>
                    </a:ext>
                  </a:extLst>
                </a:gridCol>
                <a:gridCol w="268667">
                  <a:extLst>
                    <a:ext uri="{9D8B030D-6E8A-4147-A177-3AD203B41FA5}">
                      <a16:colId xmlns:a16="http://schemas.microsoft.com/office/drawing/2014/main" val="20007"/>
                    </a:ext>
                  </a:extLst>
                </a:gridCol>
                <a:gridCol w="76835">
                  <a:extLst>
                    <a:ext uri="{9D8B030D-6E8A-4147-A177-3AD203B41FA5}">
                      <a16:colId xmlns:a16="http://schemas.microsoft.com/office/drawing/2014/main" val="20008"/>
                    </a:ext>
                  </a:extLst>
                </a:gridCol>
                <a:gridCol w="256169">
                  <a:extLst>
                    <a:ext uri="{9D8B030D-6E8A-4147-A177-3AD203B41FA5}">
                      <a16:colId xmlns:a16="http://schemas.microsoft.com/office/drawing/2014/main" val="20009"/>
                    </a:ext>
                  </a:extLst>
                </a:gridCol>
                <a:gridCol w="127073">
                  <a:extLst>
                    <a:ext uri="{9D8B030D-6E8A-4147-A177-3AD203B41FA5}">
                      <a16:colId xmlns:a16="http://schemas.microsoft.com/office/drawing/2014/main" val="20010"/>
                    </a:ext>
                  </a:extLst>
                </a:gridCol>
                <a:gridCol w="196678">
                  <a:extLst>
                    <a:ext uri="{9D8B030D-6E8A-4147-A177-3AD203B41FA5}">
                      <a16:colId xmlns:a16="http://schemas.microsoft.com/office/drawing/2014/main" val="20011"/>
                    </a:ext>
                  </a:extLst>
                </a:gridCol>
                <a:gridCol w="176478">
                  <a:extLst>
                    <a:ext uri="{9D8B030D-6E8A-4147-A177-3AD203B41FA5}">
                      <a16:colId xmlns:a16="http://schemas.microsoft.com/office/drawing/2014/main" val="20012"/>
                    </a:ext>
                  </a:extLst>
                </a:gridCol>
                <a:gridCol w="147273">
                  <a:extLst>
                    <a:ext uri="{9D8B030D-6E8A-4147-A177-3AD203B41FA5}">
                      <a16:colId xmlns:a16="http://schemas.microsoft.com/office/drawing/2014/main" val="20013"/>
                    </a:ext>
                  </a:extLst>
                </a:gridCol>
                <a:gridCol w="379570">
                  <a:extLst>
                    <a:ext uri="{9D8B030D-6E8A-4147-A177-3AD203B41FA5}">
                      <a16:colId xmlns:a16="http://schemas.microsoft.com/office/drawing/2014/main" val="20014"/>
                    </a:ext>
                  </a:extLst>
                </a:gridCol>
                <a:gridCol w="399315">
                  <a:extLst>
                    <a:ext uri="{9D8B030D-6E8A-4147-A177-3AD203B41FA5}">
                      <a16:colId xmlns:a16="http://schemas.microsoft.com/office/drawing/2014/main" val="20015"/>
                    </a:ext>
                  </a:extLst>
                </a:gridCol>
                <a:gridCol w="316368">
                  <a:extLst>
                    <a:ext uri="{9D8B030D-6E8A-4147-A177-3AD203B41FA5}">
                      <a16:colId xmlns:a16="http://schemas.microsoft.com/office/drawing/2014/main" val="20016"/>
                    </a:ext>
                  </a:extLst>
                </a:gridCol>
                <a:gridCol w="118888">
                  <a:extLst>
                    <a:ext uri="{9D8B030D-6E8A-4147-A177-3AD203B41FA5}">
                      <a16:colId xmlns:a16="http://schemas.microsoft.com/office/drawing/2014/main" val="20017"/>
                    </a:ext>
                  </a:extLst>
                </a:gridCol>
                <a:gridCol w="320580">
                  <a:extLst>
                    <a:ext uri="{9D8B030D-6E8A-4147-A177-3AD203B41FA5}">
                      <a16:colId xmlns:a16="http://schemas.microsoft.com/office/drawing/2014/main" val="20018"/>
                    </a:ext>
                  </a:extLst>
                </a:gridCol>
                <a:gridCol w="365685">
                  <a:extLst>
                    <a:ext uri="{9D8B030D-6E8A-4147-A177-3AD203B41FA5}">
                      <a16:colId xmlns:a16="http://schemas.microsoft.com/office/drawing/2014/main" val="20019"/>
                    </a:ext>
                  </a:extLst>
                </a:gridCol>
                <a:gridCol w="128270">
                  <a:extLst>
                    <a:ext uri="{9D8B030D-6E8A-4147-A177-3AD203B41FA5}">
                      <a16:colId xmlns:a16="http://schemas.microsoft.com/office/drawing/2014/main" val="20020"/>
                    </a:ext>
                  </a:extLst>
                </a:gridCol>
              </a:tblGrid>
              <a:tr h="271976">
                <a:tc>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main</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*z</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x</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y</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93335">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tcPr>
                </a:tc>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gridSpan="10">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6">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287645">
                <a:tc>
                  <a:txBody>
                    <a:bodyPr/>
                    <a:lstStyle/>
                    <a:p>
                      <a:pPr marL="0" marR="0" algn="ctr">
                        <a:spcBef>
                          <a:spcPts val="0"/>
                        </a:spcBef>
                        <a:spcAft>
                          <a:spcPts val="0"/>
                        </a:spcAft>
                      </a:pPr>
                      <a:r>
                        <a:rPr lang="en-US" sz="1400" b="1" dirty="0">
                          <a:effectLst/>
                          <a:latin typeface="Courier New" panose="02070309020205020404" pitchFamily="49" charset="0"/>
                          <a:cs typeface="Courier New" panose="02070309020205020404" pitchFamily="49" charset="0"/>
                        </a:rPr>
                        <a:t>&amp;main</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4</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6</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7</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8</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9</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86158">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ArrMul</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100">
                          <a:effectLst/>
                          <a:latin typeface="Courier New" panose="02070309020205020404" pitchFamily="49" charset="0"/>
                          <a:cs typeface="Courier New" panose="02070309020205020404" pitchFamily="49" charset="0"/>
                        </a:rPr>
                        <a:t> </a:t>
                      </a:r>
                      <a:endParaRPr lang="en-US" sz="110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8">
                  <a:txBody>
                    <a:bodyPr/>
                    <a:lstStyle/>
                    <a:p>
                      <a:endParaRPr lang="en-US" sz="1400" dirty="0"/>
                    </a:p>
                  </a:txBody>
                  <a:tcPr marL="51435" marR="51435" marT="0" marB="0" anchor="ctr">
                    <a:lnB w="28575"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320040">
                <a:tc gridSpan="2">
                  <a:txBody>
                    <a:bodyPr/>
                    <a:lstStyle/>
                    <a:p>
                      <a:pPr marL="0" marR="0" algn="ctr">
                        <a:spcBef>
                          <a:spcPts val="0"/>
                        </a:spcBef>
                        <a:spcAft>
                          <a:spcPts val="0"/>
                        </a:spcAft>
                      </a:pPr>
                      <a:r>
                        <a:rPr lang="en-US" sz="1200" b="1" dirty="0">
                          <a:effectLst/>
                          <a:latin typeface="Courier New" panose="02070309020205020404" pitchFamily="49" charset="0"/>
                          <a:cs typeface="Courier New" panose="02070309020205020404" pitchFamily="49" charset="0"/>
                        </a:rPr>
                        <a:t>&amp;</a:t>
                      </a:r>
                      <a:r>
                        <a:rPr lang="en-US" sz="1200" b="1" dirty="0" err="1">
                          <a:effectLst/>
                          <a:latin typeface="Courier New" panose="02070309020205020404" pitchFamily="49" charset="0"/>
                          <a:cs typeface="Courier New" panose="02070309020205020404" pitchFamily="49" charset="0"/>
                        </a:rPr>
                        <a:t>ArrMul</a:t>
                      </a:r>
                      <a:endParaRPr lang="en-US" sz="12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50000"/>
                      </a:schemeClr>
                    </a:solidFill>
                  </a:tcPr>
                </a:tc>
                <a:tc hMerge="1">
                  <a:txBody>
                    <a:bodyPr/>
                    <a:lstStyle/>
                    <a:p>
                      <a:endParaRPr lang="en-US"/>
                    </a:p>
                  </a:txBody>
                  <a:tcPr/>
                </a:tc>
                <a:tc>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 </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12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21</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32</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gridSpan="2">
                  <a:txBody>
                    <a:bodyPr/>
                    <a:lstStyle/>
                    <a:p>
                      <a:pPr algn="ctr"/>
                      <a:r>
                        <a:rPr lang="en-US" sz="1100" dirty="0">
                          <a:latin typeface="Courier New" panose="02070309020205020404" pitchFamily="49" charset="0"/>
                          <a:cs typeface="Courier New" panose="02070309020205020404" pitchFamily="49" charset="0"/>
                        </a:rPr>
                        <a:t>45</a:t>
                      </a:r>
                    </a:p>
                  </a:txBody>
                  <a:tcPr marL="51435" marR="51435" marT="0" marB="0" anchor="ctr">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100" dirty="0">
                          <a:effectLst/>
                          <a:latin typeface="Courier New" panose="02070309020205020404" pitchFamily="49" charset="0"/>
                          <a:cs typeface="Courier New" panose="02070309020205020404" pitchFamily="49" charset="0"/>
                        </a:rPr>
                        <a:t>5</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r>
                        <a:rPr lang="en-US" sz="1100" dirty="0">
                          <a:latin typeface="Courier New" panose="02070309020205020404" pitchFamily="49" charset="0"/>
                          <a:cs typeface="Courier New" panose="02070309020205020404" pitchFamily="49" charset="0"/>
                        </a:rPr>
                        <a:t>5</a:t>
                      </a:r>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T w="12700" cap="flat" cmpd="sng" algn="ctr">
                      <a:noFill/>
                      <a:prstDash val="solid"/>
                      <a:round/>
                      <a:headEnd type="none" w="med" len="med"/>
                      <a:tailEnd type="none" w="med" len="med"/>
                    </a:lnT>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dirty="0"/>
                    </a:p>
                  </a:txBody>
                  <a:tcPr marL="68580" marR="6858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gridSpan="2">
                  <a:txBody>
                    <a:bodyPr/>
                    <a:lstStyle/>
                    <a:p>
                      <a:pPr algn="ctr"/>
                      <a:endParaRPr lang="en-US" sz="14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solidFill>
                      <a:schemeClr val="bg1">
                        <a:lumMod val="65000"/>
                      </a:schemeClr>
                    </a:solidFill>
                  </a:tcPr>
                </a:tc>
                <a:tc hMerge="1">
                  <a:txBody>
                    <a:bodyPr/>
                    <a:lstStyle/>
                    <a:p>
                      <a:endParaRPr lang="en-US"/>
                    </a:p>
                  </a:txBody>
                  <a:tcPr/>
                </a:tc>
                <a:extLst>
                  <a:ext uri="{0D108BD9-81ED-4DB2-BD59-A6C34878D82A}">
                    <a16:rowId xmlns:a16="http://schemas.microsoft.com/office/drawing/2014/main" val="10005"/>
                  </a:ext>
                </a:extLst>
              </a:tr>
              <a:tr h="80586">
                <a:tc gridSpan="2">
                  <a:txBody>
                    <a:bodyPr/>
                    <a:lstStyle/>
                    <a:p>
                      <a:pPr marL="0" marR="0" algn="ctr">
                        <a:spcBef>
                          <a:spcPts val="0"/>
                        </a:spcBef>
                        <a:spcAft>
                          <a:spcPts val="0"/>
                        </a:spcAft>
                      </a:pPr>
                      <a:r>
                        <a:rPr lang="en-US" sz="100" dirty="0">
                          <a:effectLst/>
                          <a:latin typeface="Courier New" panose="02070309020205020404" pitchFamily="49" charset="0"/>
                          <a:cs typeface="Courier New" panose="02070309020205020404" pitchFamily="49" charset="0"/>
                        </a:rPr>
                        <a:t> </a:t>
                      </a: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lnR w="28575" cap="flat" cmpd="sng" algn="ctr">
                      <a:solidFill>
                        <a:schemeClr val="tx1"/>
                      </a:solidFill>
                      <a:prstDash val="solid"/>
                      <a:round/>
                      <a:headEnd type="none" w="med" len="med"/>
                      <a:tailEnd type="none" w="med" len="med"/>
                    </a:lnR>
                  </a:tcPr>
                </a:tc>
                <a:tc gridSpan="10">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endParaRPr lang="en-US" dirty="0"/>
                    </a:p>
                  </a:txBody>
                  <a:tcPr marL="68580" marR="68580" marT="0" marB="0" anchor="ctr">
                    <a:lnT w="28575" cap="flat" cmpd="sng" algn="ctr">
                      <a:solidFill>
                        <a:schemeClr val="tx1"/>
                      </a:solidFill>
                      <a:prstDash val="solid"/>
                      <a:round/>
                      <a:headEnd type="none" w="med" len="med"/>
                      <a:tailEnd type="none" w="med" len="med"/>
                    </a:lnT>
                  </a:tcP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lnB>
                      <a:noFill/>
                    </a:lnB>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28575" cap="flat" cmpd="sng" algn="ctr">
                      <a:solidFill>
                        <a:schemeClr val="tx1"/>
                      </a:solidFill>
                      <a:prstDash val="solid"/>
                      <a:round/>
                      <a:headEnd type="none" w="med" len="med"/>
                      <a:tailEnd type="none" w="med" len="med"/>
                    </a:lnT>
                  </a:tcPr>
                </a:tc>
                <a:tc gridSpan="2">
                  <a:txBody>
                    <a:bodyPr/>
                    <a:lstStyle/>
                    <a:p>
                      <a:endParaRPr lang="en-US" sz="100" dirty="0"/>
                    </a:p>
                  </a:txBody>
                  <a:tcPr marL="51435" marR="51435"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10006"/>
                  </a:ext>
                </a:extLst>
              </a:tr>
              <a:tr h="205740">
                <a:tc gridSpan="2">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gridSpan="10">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effectLst/>
                          <a:latin typeface="Courier New" panose="02070309020205020404" pitchFamily="49" charset="0"/>
                          <a:cs typeface="Courier New" panose="02070309020205020404" pitchFamily="49" charset="0"/>
                        </a:rPr>
                        <a:t>c[ ]</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endParaRPr lang="en-US" dirty="0"/>
                    </a:p>
                  </a:txBody>
                  <a:tcPr marL="68580" marR="68580" marT="0" marB="0" anchor="ctr"/>
                </a:tc>
                <a:tc hMerge="1">
                  <a:txBody>
                    <a:bodyPr/>
                    <a:lstStyle/>
                    <a:p>
                      <a:endParaRPr lang="en-US"/>
                    </a:p>
                  </a:txBody>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err="1">
                          <a:effectLst/>
                          <a:latin typeface="Courier New" panose="02070309020205020404" pitchFamily="49" charset="0"/>
                          <a:cs typeface="Courier New" panose="02070309020205020404" pitchFamily="49" charset="0"/>
                        </a:rPr>
                        <a:t>i</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size</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a[]</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b[]</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extLst>
                  <a:ext uri="{0D108BD9-81ED-4DB2-BD59-A6C34878D82A}">
                    <a16:rowId xmlns:a16="http://schemas.microsoft.com/office/drawing/2014/main" val="10007"/>
                  </a:ext>
                </a:extLst>
              </a:tr>
              <a:tr h="49300">
                <a:tc gridSpan="21">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anchor="ctr"/>
                </a:tc>
                <a:tc hMerge="1">
                  <a:txBody>
                    <a:bodyPr/>
                    <a:lstStyle/>
                    <a:p>
                      <a:endParaRPr lang="en-US"/>
                    </a:p>
                  </a:txBody>
                  <a:tcPr/>
                </a:tc>
                <a:tc hMerge="1">
                  <a:txBody>
                    <a:bodyPr/>
                    <a:lstStyle/>
                    <a:p>
                      <a:pPr marL="0" marR="0" algn="ctr">
                        <a:spcBef>
                          <a:spcPts val="0"/>
                        </a:spcBef>
                        <a:spcAft>
                          <a:spcPts val="0"/>
                        </a:spcAft>
                      </a:pP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T w="12700" cap="flat" cmpd="sng" algn="ctr">
                      <a:noFill/>
                      <a:prstDash val="solid"/>
                      <a:round/>
                      <a:headEnd type="none" w="med" len="med"/>
                      <a:tailEnd type="none" w="med" len="med"/>
                    </a:lnT>
                    <a:lnB>
                      <a:noFill/>
                    </a:lnB>
                  </a:tcPr>
                </a:tc>
                <a:tc hMerge="1">
                  <a:txBody>
                    <a:bodyPr/>
                    <a:lstStyle/>
                    <a:p>
                      <a:endParaRPr lang="en-US"/>
                    </a:p>
                  </a:txBody>
                  <a:tcPr/>
                </a:tc>
                <a:tc hMerge="1">
                  <a:txBody>
                    <a:bodyPr/>
                    <a:lstStyle/>
                    <a:p>
                      <a:endParaRPr lang="en-US"/>
                    </a:p>
                  </a:txBody>
                  <a:tcPr/>
                </a:tc>
                <a:tc hMerge="1">
                  <a:txBody>
                    <a:bodyPr/>
                    <a:lstStyle/>
                    <a:p>
                      <a:pPr marL="0" marR="0" algn="ctr">
                        <a:spcBef>
                          <a:spcPts val="0"/>
                        </a:spcBef>
                        <a:spcAft>
                          <a:spcPts val="0"/>
                        </a:spcAft>
                      </a:pP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3" name="Table 12"/>
          <p:cNvGraphicFramePr>
            <a:graphicFrameLocks noGrp="1"/>
          </p:cNvGraphicFramePr>
          <p:nvPr/>
        </p:nvGraphicFramePr>
        <p:xfrm>
          <a:off x="5064835" y="4895402"/>
          <a:ext cx="1794510" cy="281940"/>
        </p:xfrm>
        <a:graphic>
          <a:graphicData uri="http://schemas.openxmlformats.org/drawingml/2006/table">
            <a:tbl>
              <a:tblPr firstRow="1" bandRow="1">
                <a:tableStyleId>{5C22544A-7EE6-4342-B048-85BDC9FD1C3A}</a:tableStyleId>
              </a:tblPr>
              <a:tblGrid>
                <a:gridCol w="1794510">
                  <a:extLst>
                    <a:ext uri="{9D8B030D-6E8A-4147-A177-3AD203B41FA5}">
                      <a16:colId xmlns:a16="http://schemas.microsoft.com/office/drawing/2014/main" val="20000"/>
                    </a:ext>
                  </a:extLst>
                </a:gridCol>
              </a:tblGrid>
              <a:tr h="278130">
                <a:tc>
                  <a:txBody>
                    <a:bodyPr/>
                    <a:lstStyle/>
                    <a:p>
                      <a:endParaRPr lang="en-US" sz="1400" dirty="0"/>
                    </a:p>
                  </a:txBody>
                  <a:tcPr marL="68580" marR="68580" marT="34290" marB="34290">
                    <a:lnTlToBr w="28575" cap="flat" cmpd="sng" algn="ctr">
                      <a:solidFill>
                        <a:srgbClr val="FF0000"/>
                      </a:solidFill>
                      <a:prstDash val="solid"/>
                      <a:round/>
                      <a:headEnd type="none" w="med" len="med"/>
                      <a:tailEnd type="none" w="med" len="med"/>
                    </a:lnTlToBr>
                    <a:lnBlToTr w="28575" cap="flat" cmpd="sng" algn="ctr">
                      <a:solidFill>
                        <a:srgbClr val="FF0000"/>
                      </a:solidFill>
                      <a:prstDash val="solid"/>
                      <a:round/>
                      <a:headEnd type="none" w="med" len="med"/>
                      <a:tailEnd type="none" w="med" len="med"/>
                    </a:lnBlToTr>
                    <a:noFill/>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24509" y="1467142"/>
          <a:ext cx="3928927" cy="4054406"/>
        </p:xfrm>
        <a:graphic>
          <a:graphicData uri="http://schemas.openxmlformats.org/drawingml/2006/table">
            <a:tbl>
              <a:tblPr firstRow="1" firstCol="1" bandRow="1">
                <a:tableStyleId>{2D5ABB26-0587-4C30-8999-92F81FD0307C}</a:tableStyleId>
              </a:tblPr>
              <a:tblGrid>
                <a:gridCol w="273605">
                  <a:extLst>
                    <a:ext uri="{9D8B030D-6E8A-4147-A177-3AD203B41FA5}">
                      <a16:colId xmlns:a16="http://schemas.microsoft.com/office/drawing/2014/main" val="20000"/>
                    </a:ext>
                  </a:extLst>
                </a:gridCol>
                <a:gridCol w="3655322">
                  <a:extLst>
                    <a:ext uri="{9D8B030D-6E8A-4147-A177-3AD203B41FA5}">
                      <a16:colId xmlns:a16="http://schemas.microsoft.com/office/drawing/2014/main" val="20001"/>
                    </a:ext>
                  </a:extLst>
                </a:gridCol>
              </a:tblGrid>
              <a:tr h="3876669">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bg1">
                              <a:lumMod val="50000"/>
                            </a:schemeClr>
                          </a:solidFill>
                          <a:effectLst/>
                          <a:latin typeface="Courier New" panose="02070309020205020404" pitchFamily="49" charset="0"/>
                          <a:cs typeface="Courier New" panose="02070309020205020404" pitchFamily="49" charset="0"/>
                        </a:rPr>
                        <a:t>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11</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12</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13</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14</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15</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16</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17</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18</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19</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20</a:t>
                      </a:r>
                      <a:br>
                        <a:rPr lang="en-US" sz="1100" dirty="0">
                          <a:solidFill>
                            <a:schemeClr val="bg1">
                              <a:lumMod val="50000"/>
                            </a:schemeClr>
                          </a:solidFill>
                          <a:effectLst/>
                          <a:latin typeface="Courier New" panose="02070309020205020404" pitchFamily="49" charset="0"/>
                          <a:cs typeface="Courier New" panose="02070309020205020404" pitchFamily="49" charset="0"/>
                        </a:rPr>
                      </a:br>
                      <a:r>
                        <a:rPr lang="en-US" sz="1100" dirty="0">
                          <a:solidFill>
                            <a:schemeClr val="bg1">
                              <a:lumMod val="50000"/>
                            </a:schemeClr>
                          </a:solidFill>
                          <a:effectLst/>
                          <a:latin typeface="Courier New" panose="02070309020205020404" pitchFamily="49" charset="0"/>
                          <a:cs typeface="Courier New" panose="02070309020205020404" pitchFamily="49" charset="0"/>
                        </a:rPr>
                        <a:t>21</a:t>
                      </a:r>
                    </a:p>
                  </a:txBody>
                  <a:tcPr marL="13716" marR="20574" marT="6093" marB="6093"/>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chemeClr val="accent2">
                              <a:lumMod val="75000"/>
                            </a:schemeClr>
                          </a:solidFill>
                          <a:effectLst/>
                          <a:latin typeface="Courier New" panose="02070309020205020404" pitchFamily="49" charset="0"/>
                          <a:cs typeface="Courier New" panose="02070309020205020404" pitchFamily="49" charset="0"/>
                        </a:rPr>
                        <a:t>//Array Multiplication</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b[],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baseline="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a:solidFill>
                            <a:srgbClr val="FF0000"/>
                          </a:solidFill>
                          <a:effectLst/>
                          <a:latin typeface="Courier New" panose="02070309020205020404" pitchFamily="49" charset="0"/>
                          <a:cs typeface="Courier New" panose="02070309020205020404" pitchFamily="49" charset="0"/>
                        </a:rPr>
                        <a:t>c[5];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c[</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 b[</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return</a:t>
                      </a:r>
                      <a:r>
                        <a:rPr lang="en-US" sz="1100" dirty="0">
                          <a:effectLst/>
                          <a:latin typeface="Courier New" panose="02070309020205020404" pitchFamily="49" charset="0"/>
                          <a:cs typeface="Courier New" panose="02070309020205020404" pitchFamily="49" charset="0"/>
                        </a:rPr>
                        <a:t> c;</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size){</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a:solidFill>
                            <a:srgbClr val="0000B0"/>
                          </a:solidFill>
                          <a:effectLst/>
                          <a:latin typeface="Courier New" panose="02070309020205020404" pitchFamily="49" charset="0"/>
                          <a:cs typeface="Courier New" panose="02070309020205020404" pitchFamily="49" charset="0"/>
                        </a:rPr>
                        <a:t>for</a:t>
                      </a:r>
                      <a:r>
                        <a:rPr lang="en-US" sz="1100" dirty="0">
                          <a:effectLst/>
                          <a:latin typeface="Courier New" panose="02070309020205020404" pitchFamily="49" charset="0"/>
                          <a:cs typeface="Courier New" panose="02070309020205020404" pitchFamily="49" charset="0"/>
                        </a:rPr>
                        <a:t>(</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=0;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&lt;size; </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effectLst/>
                          <a:latin typeface="Courier New" panose="02070309020205020404" pitchFamily="49" charset="0"/>
                          <a:cs typeface="Courier New" panose="02070309020205020404" pitchFamily="49" charset="0"/>
                        </a:rPr>
                        <a:t>&lt;&lt;a[</a:t>
                      </a:r>
                      <a:r>
                        <a:rPr lang="en-US" sz="1100" dirty="0" err="1">
                          <a:effectLst/>
                          <a:latin typeface="Courier New" panose="02070309020205020404" pitchFamily="49" charset="0"/>
                          <a:cs typeface="Courier New" panose="02070309020205020404" pitchFamily="49" charset="0"/>
                        </a:rPr>
                        <a:t>i</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"\t"</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 </a:t>
                      </a:r>
                      <a:r>
                        <a:rPr lang="en-US" sz="1100" dirty="0">
                          <a:solidFill>
                            <a:srgbClr val="FF0000"/>
                          </a:solidFill>
                          <a:effectLst/>
                          <a:latin typeface="Courier New" panose="02070309020205020404" pitchFamily="49" charset="0"/>
                          <a:cs typeface="Courier New" panose="02070309020205020404" pitchFamily="49" charset="0"/>
                        </a:rPr>
                        <a:t>"\n "</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 main(</a:t>
                      </a:r>
                      <a:r>
                        <a:rPr lang="en-US" sz="1100" dirty="0">
                          <a:solidFill>
                            <a:srgbClr val="0000B0"/>
                          </a:solidFill>
                          <a:effectLst/>
                          <a:latin typeface="Courier New" panose="02070309020205020404" pitchFamily="49" charset="0"/>
                          <a:cs typeface="Courier New" panose="02070309020205020404" pitchFamily="49" charset="0"/>
                        </a:rPr>
                        <a:t>void</a:t>
                      </a:r>
                      <a:r>
                        <a:rPr lang="en-US" sz="11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int</a:t>
                      </a: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z,x</a:t>
                      </a:r>
                      <a:r>
                        <a:rPr lang="en-US" sz="1100" dirty="0">
                          <a:effectLst/>
                          <a:latin typeface="Courier New" panose="02070309020205020404" pitchFamily="49" charset="0"/>
                          <a:cs typeface="Courier New" panose="02070309020205020404" pitchFamily="49" charset="0"/>
                        </a:rPr>
                        <a:t>[5]={1,2,3,4,5},y[5]={5,6,7,8,9};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z = </a:t>
                      </a:r>
                      <a:r>
                        <a:rPr lang="en-US" sz="1100" dirty="0" err="1">
                          <a:effectLst/>
                          <a:latin typeface="Courier New" panose="02070309020205020404" pitchFamily="49" charset="0"/>
                          <a:cs typeface="Courier New" panose="02070309020205020404" pitchFamily="49" charset="0"/>
                        </a:rPr>
                        <a:t>ArrMul</a:t>
                      </a:r>
                      <a:r>
                        <a:rPr lang="en-US" sz="1100" dirty="0">
                          <a:effectLst/>
                          <a:latin typeface="Courier New" panose="02070309020205020404" pitchFamily="49" charset="0"/>
                          <a:cs typeface="Courier New" panose="02070309020205020404" pitchFamily="49" charset="0"/>
                        </a:rPr>
                        <a:t>(x, y, 5);</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"First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x,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"second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y,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solidFill>
                            <a:srgbClr val="0000B0"/>
                          </a:solidFill>
                          <a:effectLst/>
                          <a:latin typeface="Courier New" panose="02070309020205020404" pitchFamily="49" charset="0"/>
                          <a:cs typeface="Courier New" panose="02070309020205020404" pitchFamily="49" charset="0"/>
                        </a:rPr>
                        <a:t>cout</a:t>
                      </a:r>
                      <a:r>
                        <a:rPr lang="en-US" sz="1100" dirty="0">
                          <a:solidFill>
                            <a:srgbClr val="0000B0"/>
                          </a:solidFill>
                          <a:effectLst/>
                          <a:latin typeface="Courier New" panose="02070309020205020404" pitchFamily="49" charset="0"/>
                          <a:cs typeface="Courier New" panose="02070309020205020404" pitchFamily="49" charset="0"/>
                        </a:rPr>
                        <a:t> </a:t>
                      </a:r>
                      <a:r>
                        <a:rPr lang="en-US" sz="1100" dirty="0">
                          <a:effectLst/>
                          <a:latin typeface="Courier New" panose="02070309020205020404" pitchFamily="49" charset="0"/>
                          <a:cs typeface="Courier New" panose="02070309020205020404" pitchFamily="49" charset="0"/>
                        </a:rPr>
                        <a:t>&lt;&lt;</a:t>
                      </a:r>
                      <a:r>
                        <a:rPr lang="en-US" sz="1100" dirty="0">
                          <a:solidFill>
                            <a:srgbClr val="FF0000"/>
                          </a:solidFill>
                          <a:effectLst/>
                          <a:latin typeface="Courier New" panose="02070309020205020404" pitchFamily="49" charset="0"/>
                          <a:cs typeface="Courier New" panose="02070309020205020404" pitchFamily="49" charset="0"/>
                        </a:rPr>
                        <a:t>"result array:\n"</a:t>
                      </a:r>
                      <a:r>
                        <a:rPr lang="en-US" sz="11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  </a:t>
                      </a:r>
                      <a:r>
                        <a:rPr lang="en-US" sz="1100" dirty="0" err="1">
                          <a:effectLst/>
                          <a:latin typeface="Courier New" panose="02070309020205020404" pitchFamily="49" charset="0"/>
                          <a:cs typeface="Courier New" panose="02070309020205020404" pitchFamily="49" charset="0"/>
                        </a:rPr>
                        <a:t>PrintArr</a:t>
                      </a:r>
                      <a:r>
                        <a:rPr lang="en-US" sz="1100" dirty="0">
                          <a:effectLst/>
                          <a:latin typeface="Courier New" panose="02070309020205020404" pitchFamily="49" charset="0"/>
                          <a:cs typeface="Courier New" panose="02070309020205020404" pitchFamily="49" charset="0"/>
                        </a:rPr>
                        <a:t>( z, 5 );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100" dirty="0">
                          <a:effectLst/>
                          <a:latin typeface="Courier New" panose="02070309020205020404" pitchFamily="49" charset="0"/>
                          <a:cs typeface="Courier New" panose="02070309020205020404" pitchFamily="49" charset="0"/>
                        </a:rPr>
                        <a:t>}</a:t>
                      </a:r>
                      <a:endParaRPr lang="en-US" sz="1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093" marR="6093" marT="6093" marB="6093">
                    <a:solidFill>
                      <a:schemeClr val="bg1">
                        <a:lumMod val="85000"/>
                      </a:schemeClr>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5017098" y="4830856"/>
            <a:ext cx="4126902" cy="675715"/>
          </a:xfrm>
          <a:prstGeom prst="rect">
            <a:avLst/>
          </a:pr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 name="Straight Arrow Connector 7"/>
          <p:cNvCxnSpPr/>
          <p:nvPr/>
        </p:nvCxnSpPr>
        <p:spPr>
          <a:xfrm flipH="1">
            <a:off x="5097780" y="4406742"/>
            <a:ext cx="11430" cy="576739"/>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4"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Array &amp; Function</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16029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Pointers &amp; Initialization</a:t>
            </a:r>
            <a:endParaRPr lang="en-US" sz="2600" b="1" dirty="0">
              <a:solidFill>
                <a:schemeClr val="tx1"/>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1583931"/>
            <a:ext cx="8369031" cy="4770537"/>
          </a:xfrm>
          <a:prstGeom prst="rect">
            <a:avLst/>
          </a:prstGeom>
          <a:noFill/>
        </p:spPr>
        <p:txBody>
          <a:bodyPr wrap="square" rtlCol="0">
            <a:spAutoFit/>
          </a:bodyPr>
          <a:lstStyle/>
          <a:p>
            <a:pPr marL="285750" indent="-285750" algn="just">
              <a:buFont typeface="Wingdings" panose="05000000000000000000" pitchFamily="2" charset="2"/>
              <a:buChar char="q"/>
            </a:pPr>
            <a:r>
              <a:rPr lang="en-US" sz="1600" dirty="0"/>
              <a:t>Consider the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a:t>
            </a:r>
            <a:r>
              <a:rPr lang="en-US" sz="1600" dirty="0"/>
              <a:t> which declares a pointer </a:t>
            </a:r>
            <a:r>
              <a:rPr lang="en-US" sz="1600" dirty="0">
                <a:latin typeface="Courier New" panose="02070309020205020404" pitchFamily="49" charset="0"/>
                <a:cs typeface="Courier New" panose="02070309020205020404" pitchFamily="49" charset="0"/>
              </a:rPr>
              <a:t>p</a:t>
            </a:r>
            <a:r>
              <a:rPr lang="en-US" sz="1600" dirty="0"/>
              <a:t>, and like any other variable, this space will contain garbage (random numbers), because no statement like </a:t>
            </a:r>
            <a:r>
              <a:rPr lang="en-US" sz="1600" dirty="0">
                <a:latin typeface="Courier New" panose="02070309020205020404" pitchFamily="49" charset="0"/>
                <a:cs typeface="Courier New" panose="02070309020205020404" pitchFamily="49" charset="0"/>
              </a:rPr>
              <a:t>p = &amp;</a:t>
            </a:r>
            <a:r>
              <a:rPr lang="en-US" sz="1600" dirty="0" err="1">
                <a:latin typeface="Courier New" panose="02070309020205020404" pitchFamily="49" charset="0"/>
                <a:cs typeface="Courier New" panose="02070309020205020404" pitchFamily="49" charset="0"/>
              </a:rPr>
              <a:t>someint</a:t>
            </a:r>
            <a:r>
              <a:rPr lang="en-US" sz="1600" dirty="0">
                <a:latin typeface="Courier New" panose="02070309020205020404" pitchFamily="49" charset="0"/>
                <a:cs typeface="Courier New" panose="02070309020205020404" pitchFamily="49" charset="0"/>
              </a:rPr>
              <a:t>; </a:t>
            </a:r>
            <a:r>
              <a:rPr lang="en-US" sz="1600" dirty="0"/>
              <a:t>or </a:t>
            </a:r>
            <a:r>
              <a:rPr lang="en-US" sz="1600" dirty="0">
                <a:latin typeface="Courier New" panose="02070309020205020404" pitchFamily="49" charset="0"/>
                <a:cs typeface="Courier New" panose="02070309020205020404" pitchFamily="49" charset="0"/>
              </a:rPr>
              <a:t>p = new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a:t>
            </a:r>
            <a:r>
              <a:rPr lang="en-US" sz="1600" dirty="0"/>
              <a:t> has yet been encountered which would give it a value. </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Writing a statement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*p=2000; </a:t>
            </a:r>
            <a:r>
              <a:rPr lang="en-US" sz="1600" dirty="0"/>
              <a:t>is syntactically correct as </a:t>
            </a:r>
            <a:r>
              <a:rPr lang="en-US" sz="1600" dirty="0">
                <a:latin typeface="Courier New" panose="02070309020205020404" pitchFamily="49" charset="0"/>
                <a:cs typeface="Courier New" panose="02070309020205020404" pitchFamily="49" charset="0"/>
              </a:rPr>
              <a:t>p</a:t>
            </a:r>
            <a:r>
              <a:rPr lang="en-US" sz="1600" dirty="0"/>
              <a:t> will point to the 2000th  byte of the memory. But it might fail as byte 2000 might be being used by some other program or may be being used by some other data type variable of the same program. So such initialization or assignment must be avoided unless the address provided is guaranteed to be safe.</a:t>
            </a:r>
          </a:p>
          <a:p>
            <a:pPr marL="285750" indent="-285750" algn="just">
              <a:buFont typeface="Wingdings" panose="05000000000000000000" pitchFamily="2" charset="2"/>
              <a:buChar char="q"/>
            </a:pPr>
            <a:endParaRPr lang="en-US" sz="1600" dirty="0"/>
          </a:p>
          <a:p>
            <a:pPr marL="285750" indent="-285750" algn="just">
              <a:buFont typeface="Wingdings" panose="05000000000000000000" pitchFamily="2" charset="2"/>
              <a:buChar char="q"/>
            </a:pPr>
            <a:r>
              <a:rPr lang="en-US" sz="1600" dirty="0"/>
              <a:t>There is an important difference between these definitions: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amsg</a:t>
            </a:r>
            <a:r>
              <a:rPr lang="en-US" sz="1600" dirty="0">
                <a:latin typeface="Courier New" panose="02070309020205020404" pitchFamily="49" charset="0"/>
                <a:cs typeface="Courier New" panose="02070309020205020404" pitchFamily="49" charset="0"/>
              </a:rPr>
              <a:t>[] = "now is the time"; /* an array */ </a:t>
            </a:r>
          </a:p>
          <a:p>
            <a:pPr marL="398463" lvl="1" indent="0" algn="just">
              <a:buNone/>
            </a:pPr>
            <a:r>
              <a:rPr lang="en-US" sz="1600" dirty="0">
                <a:latin typeface="Courier New" panose="02070309020205020404" pitchFamily="49" charset="0"/>
                <a:cs typeface="Courier New" panose="02070309020205020404" pitchFamily="49" charset="0"/>
              </a:rPr>
              <a:t>char *</a:t>
            </a:r>
            <a:r>
              <a:rPr lang="en-US" sz="1600" dirty="0" err="1">
                <a:latin typeface="Courier New" panose="02070309020205020404" pitchFamily="49" charset="0"/>
                <a:cs typeface="Courier New" panose="02070309020205020404" pitchFamily="49" charset="0"/>
              </a:rPr>
              <a:t>pmsg</a:t>
            </a:r>
            <a:r>
              <a:rPr lang="en-US" sz="1600" dirty="0">
                <a:latin typeface="Courier New" panose="02070309020205020404" pitchFamily="49" charset="0"/>
                <a:cs typeface="Courier New" panose="02070309020205020404" pitchFamily="49" charset="0"/>
              </a:rPr>
              <a:t> = "now is the time"; /* a pointer */ </a:t>
            </a:r>
          </a:p>
          <a:p>
            <a:pPr marL="742950" lvl="1" indent="-285750" algn="just">
              <a:buFont typeface="Wingdings" panose="05000000000000000000" pitchFamily="2" charset="2"/>
              <a:buChar char="§"/>
            </a:pPr>
            <a:r>
              <a:rPr lang="en-US" sz="1600" dirty="0" err="1">
                <a:latin typeface="Courier New" panose="02070309020205020404" pitchFamily="49" charset="0"/>
                <a:cs typeface="Courier New" panose="02070309020205020404" pitchFamily="49" charset="0"/>
              </a:rPr>
              <a:t>amsg</a:t>
            </a:r>
            <a:r>
              <a:rPr lang="en-US" sz="1600" dirty="0"/>
              <a:t> is an array, just big enough to hold the sequence of characters and </a:t>
            </a:r>
            <a:r>
              <a:rPr lang="en-US" sz="1600" dirty="0">
                <a:latin typeface="Courier New" panose="02070309020205020404" pitchFamily="49" charset="0"/>
                <a:cs typeface="Courier New" panose="02070309020205020404" pitchFamily="49" charset="0"/>
              </a:rPr>
              <a:t>'\0'</a:t>
            </a:r>
            <a:r>
              <a:rPr lang="en-US" sz="1600" dirty="0"/>
              <a:t> that initializes it. Individual characters within the array may be changed but </a:t>
            </a:r>
            <a:r>
              <a:rPr lang="en-US" sz="1600" dirty="0" err="1">
                <a:latin typeface="Courier New" panose="02070309020205020404" pitchFamily="49" charset="0"/>
                <a:cs typeface="Courier New" panose="02070309020205020404" pitchFamily="49" charset="0"/>
              </a:rPr>
              <a:t>amsg</a:t>
            </a:r>
            <a:r>
              <a:rPr lang="en-US" sz="1600" dirty="0"/>
              <a:t> will always refer to the same storage and size after declaration and initialization. </a:t>
            </a:r>
          </a:p>
          <a:p>
            <a:pPr marL="742950" lvl="1" indent="-285750" algn="just">
              <a:buFont typeface="Wingdings" panose="05000000000000000000" pitchFamily="2" charset="2"/>
              <a:buChar char="§"/>
            </a:pPr>
            <a:r>
              <a:rPr lang="en-US" sz="1600" dirty="0"/>
              <a:t>On the other hand, </a:t>
            </a:r>
            <a:r>
              <a:rPr lang="en-US" sz="1600" dirty="0" err="1">
                <a:latin typeface="Courier New" panose="02070309020205020404" pitchFamily="49" charset="0"/>
                <a:cs typeface="Courier New" panose="02070309020205020404" pitchFamily="49" charset="0"/>
              </a:rPr>
              <a:t>pmsg</a:t>
            </a:r>
            <a:r>
              <a:rPr lang="en-US" sz="1600" dirty="0"/>
              <a:t> is a pointer, initialized to point to a string constant; the pointer may subsequently be modified to point elsewhere, but the result is undefined if you try to modify the string contents.</a:t>
            </a:r>
          </a:p>
        </p:txBody>
      </p:sp>
    </p:spTree>
    <p:extLst>
      <p:ext uri="{BB962C8B-B14F-4D97-AF65-F5344CB8AC3E}">
        <p14:creationId xmlns:p14="http://schemas.microsoft.com/office/powerpoint/2010/main" val="4188548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Structure</a:t>
            </a:r>
          </a:p>
        </p:txBody>
      </p:sp>
      <p:sp>
        <p:nvSpPr>
          <p:cNvPr id="3" name="Subtitle 2"/>
          <p:cNvSpPr>
            <a:spLocks noGrp="1"/>
          </p:cNvSpPr>
          <p:nvPr>
            <p:ph type="subTitle" idx="1"/>
          </p:nvPr>
        </p:nvSpPr>
        <p:spPr/>
        <p:txBody>
          <a:bodyPr/>
          <a:lstStyle/>
          <a:p>
            <a:r>
              <a:rPr lang="en-US" dirty="0"/>
              <a:t>Definition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6" y="2451286"/>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 array takes simple data types like </a:t>
            </a:r>
            <a:r>
              <a:rPr lang="en-US" dirty="0" err="1">
                <a:latin typeface="Courier New" panose="02070309020205020404" pitchFamily="49" charset="0"/>
                <a:cs typeface="Courier New" panose="02070309020205020404" pitchFamily="49" charset="0"/>
              </a:rPr>
              <a:t>int</a:t>
            </a:r>
            <a:r>
              <a:rPr lang="en-US" dirty="0"/>
              <a:t>, </a:t>
            </a:r>
            <a:r>
              <a:rPr lang="en-US" dirty="0">
                <a:latin typeface="Courier New" panose="02070309020205020404" pitchFamily="49" charset="0"/>
                <a:cs typeface="Courier New" panose="02070309020205020404" pitchFamily="49" charset="0"/>
              </a:rPr>
              <a:t>char</a:t>
            </a:r>
            <a:r>
              <a:rPr lang="en-US" dirty="0"/>
              <a:t> or </a:t>
            </a:r>
            <a:r>
              <a:rPr lang="en-US" dirty="0">
                <a:latin typeface="Courier New" panose="02070309020205020404" pitchFamily="49" charset="0"/>
                <a:cs typeface="Courier New" panose="02070309020205020404" pitchFamily="49" charset="0"/>
              </a:rPr>
              <a:t>double</a:t>
            </a:r>
            <a:r>
              <a:rPr lang="en-US" dirty="0"/>
              <a:t> and organizes them into a linear array of elements all of the same type.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Now, consider a record card which records </a:t>
            </a:r>
            <a:r>
              <a:rPr lang="en-US" i="1" dirty="0"/>
              <a:t>name</a:t>
            </a:r>
            <a:r>
              <a:rPr lang="en-US" dirty="0"/>
              <a:t>, </a:t>
            </a:r>
            <a:r>
              <a:rPr lang="en-US" i="1" dirty="0"/>
              <a:t>age</a:t>
            </a:r>
            <a:r>
              <a:rPr lang="en-US" dirty="0"/>
              <a:t> and </a:t>
            </a:r>
            <a:r>
              <a:rPr lang="en-US" i="1" dirty="0"/>
              <a:t>salary</a:t>
            </a:r>
            <a:r>
              <a:rPr lang="en-US" dirty="0"/>
              <a:t>. The name would have to be stored as a </a:t>
            </a:r>
            <a:r>
              <a:rPr lang="en-US" i="1" dirty="0"/>
              <a:t>string</a:t>
            </a:r>
            <a:r>
              <a:rPr lang="en-US" dirty="0"/>
              <a:t>, the age could be </a:t>
            </a:r>
            <a:r>
              <a:rPr lang="en-US" dirty="0" err="1">
                <a:latin typeface="Courier New" panose="02070309020205020404" pitchFamily="49" charset="0"/>
                <a:cs typeface="Courier New" panose="02070309020205020404" pitchFamily="49" charset="0"/>
              </a:rPr>
              <a:t>int</a:t>
            </a:r>
            <a:r>
              <a:rPr lang="en-US" dirty="0"/>
              <a:t> and salary could be </a:t>
            </a:r>
            <a:r>
              <a:rPr lang="en-US" dirty="0">
                <a:latin typeface="Courier New" panose="02070309020205020404" pitchFamily="49" charset="0"/>
                <a:cs typeface="Courier New" panose="02070309020205020404" pitchFamily="49" charset="0"/>
              </a:rPr>
              <a:t>float</a:t>
            </a:r>
            <a:r>
              <a:rPr lang="en-US" dirty="0"/>
              <a:t>. As this record is about one person, it would be best if they are all stored under one variable.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At the moment the only way we can work with this collection of data is as separate variables. This isn't as convenient as a single data structure using a single name and so the C language provides </a:t>
            </a:r>
            <a:r>
              <a:rPr lang="en-US" i="1" dirty="0"/>
              <a:t>structure</a:t>
            </a:r>
            <a:r>
              <a:rPr lang="en-US" dirty="0"/>
              <a:t>. </a:t>
            </a:r>
          </a:p>
          <a:p>
            <a:pPr marL="285750" lvl="1" indent="-285750" algn="just">
              <a:buFont typeface="Wingdings" panose="05000000000000000000" pitchFamily="2" charset="2"/>
              <a:buChar char="q"/>
            </a:pPr>
            <a:endParaRPr lang="en-US" altLang="en-US" dirty="0"/>
          </a:p>
          <a:p>
            <a:pPr marL="285750" lvl="1" indent="-285750" algn="just">
              <a:buFont typeface="Wingdings" panose="05000000000000000000" pitchFamily="2" charset="2"/>
              <a:buChar char="q"/>
            </a:pPr>
            <a:r>
              <a:rPr lang="en-US" altLang="en-US" dirty="0"/>
              <a:t>A </a:t>
            </a:r>
            <a:r>
              <a:rPr lang="en-US" altLang="en-US" i="1" dirty="0"/>
              <a:t>structure</a:t>
            </a:r>
            <a:r>
              <a:rPr lang="en-US" altLang="en-US" dirty="0"/>
              <a:t> is an aggregate data type built using elements of other types.</a:t>
            </a:r>
          </a:p>
          <a:p>
            <a:pPr algn="just"/>
            <a:endParaRPr lang="en-US" dirty="0"/>
          </a:p>
        </p:txBody>
      </p:sp>
    </p:spTree>
    <p:extLst>
      <p:ext uri="{BB962C8B-B14F-4D97-AF65-F5344CB8AC3E}">
        <p14:creationId xmlns:p14="http://schemas.microsoft.com/office/powerpoint/2010/main" val="928403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72850" y="1747520"/>
            <a:ext cx="7077075" cy="3992563"/>
          </a:xfrm>
        </p:spPr>
        <p:txBody>
          <a:bodyPr>
            <a:noAutofit/>
          </a:bodyPr>
          <a:lstStyle/>
          <a:p>
            <a:pPr>
              <a:buClrTx/>
              <a:buFont typeface="Wingdings" panose="05000000000000000000" pitchFamily="2" charset="2"/>
              <a:buChar char="q"/>
            </a:pPr>
            <a:r>
              <a:rPr lang="en-US" sz="1600" dirty="0"/>
              <a:t>In general “structure” in C++ is defined as follows:</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name{</a:t>
            </a:r>
          </a:p>
          <a:p>
            <a:pPr marL="298847" lvl="1" indent="0">
              <a:buNone/>
            </a:pPr>
            <a:r>
              <a:rPr lang="en-US" sz="1400" dirty="0">
                <a:latin typeface="Courier New" panose="02070309020205020404" pitchFamily="49" charset="0"/>
                <a:cs typeface="Courier New" panose="02070309020205020404" pitchFamily="49" charset="0"/>
              </a:rPr>
              <a:t>  list of component variables</a:t>
            </a:r>
          </a:p>
          <a:p>
            <a:pPr marL="298847" lvl="1" indent="0">
              <a:buNone/>
            </a:pPr>
            <a:r>
              <a:rPr lang="en-US" sz="1400" dirty="0">
                <a:latin typeface="Courier New" panose="02070309020205020404" pitchFamily="49" charset="0"/>
                <a:cs typeface="Courier New" panose="02070309020205020404" pitchFamily="49" charset="0"/>
              </a:rPr>
              <a:t>};</a:t>
            </a:r>
          </a:p>
          <a:p>
            <a:endParaRPr lang="en-US" sz="1400" dirty="0"/>
          </a:p>
          <a:p>
            <a:pPr>
              <a:buClrTx/>
              <a:buFont typeface="Wingdings" panose="05000000000000000000" pitchFamily="2" charset="2"/>
              <a:buChar char="q"/>
            </a:pPr>
            <a:r>
              <a:rPr lang="en-US" sz="1600" dirty="0"/>
              <a:t>For example, suppose we need to store a </a:t>
            </a:r>
            <a:r>
              <a:rPr lang="en-US" sz="1600" dirty="0">
                <a:latin typeface="Courier New" panose="02070309020205020404" pitchFamily="49" charset="0"/>
                <a:cs typeface="Courier New" panose="02070309020205020404" pitchFamily="49" charset="0"/>
              </a:rPr>
              <a:t>name</a:t>
            </a:r>
            <a:r>
              <a:rPr lang="en-US" sz="1600" dirty="0"/>
              <a:t>, </a:t>
            </a:r>
            <a:r>
              <a:rPr lang="en-US" sz="1600" dirty="0">
                <a:latin typeface="Courier New" panose="02070309020205020404" pitchFamily="49" charset="0"/>
                <a:cs typeface="Courier New" panose="02070309020205020404" pitchFamily="49" charset="0"/>
              </a:rPr>
              <a:t>age</a:t>
            </a:r>
            <a:r>
              <a:rPr lang="en-US" sz="1600" dirty="0"/>
              <a:t> and </a:t>
            </a:r>
            <a:r>
              <a:rPr lang="en-US" sz="1600" dirty="0">
                <a:latin typeface="Courier New" panose="02070309020205020404" pitchFamily="49" charset="0"/>
                <a:cs typeface="Courier New" panose="02070309020205020404" pitchFamily="49" charset="0"/>
              </a:rPr>
              <a:t>salary</a:t>
            </a:r>
            <a:r>
              <a:rPr lang="en-US" sz="1600" dirty="0"/>
              <a:t> as a single structure. You would first define the new data type using:</a:t>
            </a:r>
          </a:p>
          <a:p>
            <a:pPr marL="298847" lvl="1" indent="0">
              <a:buNone/>
            </a:pPr>
            <a:r>
              <a:rPr lang="en-US" sz="1400" dirty="0" err="1">
                <a:solidFill>
                  <a:srgbClr val="0000B0"/>
                </a:solidFill>
                <a:latin typeface="Courier New" panose="02070309020205020404" pitchFamily="49" charset="0"/>
                <a:cs typeface="Courier New" panose="02070309020205020404" pitchFamily="49" charset="0"/>
              </a:rPr>
              <a:t>struct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EmployeeRecord</a:t>
            </a:r>
            <a:r>
              <a:rPr lang="en-US" sz="1400" dirty="0">
                <a:latin typeface="Courier New" panose="02070309020205020404" pitchFamily="49" charset="0"/>
                <a:cs typeface="Courier New" panose="02070309020205020404" pitchFamily="49" charset="0"/>
              </a:rPr>
              <a:t>{</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char</a:t>
            </a:r>
            <a:r>
              <a:rPr lang="en-US" sz="1400" dirty="0">
                <a:latin typeface="Courier New" panose="02070309020205020404" pitchFamily="49" charset="0"/>
                <a:cs typeface="Courier New" panose="02070309020205020404" pitchFamily="49" charset="0"/>
              </a:rPr>
              <a:t> name[5];</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age;</a:t>
            </a:r>
          </a:p>
          <a:p>
            <a:pPr marL="298847" lvl="1" indent="0">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float</a:t>
            </a:r>
            <a:r>
              <a:rPr lang="en-US" sz="1400" dirty="0">
                <a:latin typeface="Courier New" panose="02070309020205020404" pitchFamily="49" charset="0"/>
                <a:cs typeface="Courier New" panose="02070309020205020404" pitchFamily="49" charset="0"/>
              </a:rPr>
              <a:t> salary;</a:t>
            </a:r>
          </a:p>
          <a:p>
            <a:pPr marL="298847" lvl="1" indent="0">
              <a:buNone/>
            </a:pPr>
            <a:r>
              <a:rPr lang="en-US" sz="1400" dirty="0">
                <a:latin typeface="Courier New" panose="02070309020205020404" pitchFamily="49" charset="0"/>
                <a:cs typeface="Courier New" panose="02070309020205020404" pitchFamily="49" charset="0"/>
              </a:rPr>
              <a:t>};</a:t>
            </a:r>
          </a:p>
        </p:txBody>
      </p:sp>
      <p:sp>
        <p:nvSpPr>
          <p:cNvPr id="8" name="TextBox 7"/>
          <p:cNvSpPr txBox="1"/>
          <p:nvPr/>
        </p:nvSpPr>
        <p:spPr>
          <a:xfrm>
            <a:off x="3806638" y="2174656"/>
            <a:ext cx="5038912" cy="1323439"/>
          </a:xfrm>
          <a:prstGeom prst="rect">
            <a:avLst/>
          </a:prstGeom>
          <a:solidFill>
            <a:schemeClr val="accent2">
              <a:lumMod val="20000"/>
              <a:lumOff val="80000"/>
            </a:schemeClr>
          </a:solidFill>
          <a:ln>
            <a:noFill/>
          </a:ln>
        </p:spPr>
        <p:txBody>
          <a:bodyPr wrap="square" rtlCol="0">
            <a:spAutoFit/>
          </a:bodyPr>
          <a:lstStyle/>
          <a:p>
            <a:pPr algn="just"/>
            <a:r>
              <a:rPr lang="en-US" sz="1600" dirty="0"/>
              <a:t>Here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is the key word, </a:t>
            </a:r>
            <a:r>
              <a:rPr lang="en-US" sz="1600" dirty="0">
                <a:latin typeface="Courier New" panose="02070309020205020404" pitchFamily="49" charset="0"/>
                <a:cs typeface="Courier New" panose="02070309020205020404" pitchFamily="49" charset="0"/>
              </a:rPr>
              <a:t>name</a:t>
            </a:r>
            <a:r>
              <a:rPr lang="en-US" sz="1600" dirty="0"/>
              <a:t> is an identifier defining the structure name, </a:t>
            </a:r>
            <a:r>
              <a:rPr lang="en-US" sz="1600" dirty="0">
                <a:latin typeface="Courier New" panose="02070309020205020404" pitchFamily="49" charset="0"/>
                <a:cs typeface="Courier New" panose="02070309020205020404" pitchFamily="49" charset="0"/>
              </a:rPr>
              <a:t>list of component variables</a:t>
            </a:r>
            <a:r>
              <a:rPr lang="en-US" sz="1600" dirty="0"/>
              <a:t> declares as much different type of variables as needed. The structure </a:t>
            </a:r>
            <a:r>
              <a:rPr lang="en-US" sz="1600" dirty="0">
                <a:latin typeface="Courier New" panose="02070309020205020404" pitchFamily="49" charset="0"/>
                <a:cs typeface="Courier New" panose="02070309020205020404" pitchFamily="49" charset="0"/>
              </a:rPr>
              <a:t>name</a:t>
            </a:r>
            <a:r>
              <a:rPr lang="en-US" sz="1600" dirty="0"/>
              <a:t> works as the </a:t>
            </a:r>
            <a:r>
              <a:rPr lang="en-US" sz="1600" i="1" dirty="0"/>
              <a:t>new data type </a:t>
            </a:r>
            <a:r>
              <a:rPr lang="en-US" sz="1600" dirty="0"/>
              <a:t>defined by the </a:t>
            </a:r>
            <a:r>
              <a:rPr lang="en-US" sz="1600" i="1" dirty="0"/>
              <a:t>user</a:t>
            </a:r>
            <a:r>
              <a:rPr lang="en-US" sz="1600" dirty="0"/>
              <a:t>. Definition ends with a semicolon.</a:t>
            </a:r>
          </a:p>
        </p:txBody>
      </p:sp>
      <p:sp>
        <p:nvSpPr>
          <p:cNvPr id="9" name="TextBox 8"/>
          <p:cNvSpPr txBox="1"/>
          <p:nvPr/>
        </p:nvSpPr>
        <p:spPr>
          <a:xfrm>
            <a:off x="2912558" y="4338230"/>
            <a:ext cx="5932992" cy="1815882"/>
          </a:xfrm>
          <a:prstGeom prst="rect">
            <a:avLst/>
          </a:prstGeom>
          <a:solidFill>
            <a:schemeClr val="accent2">
              <a:lumMod val="20000"/>
              <a:lumOff val="80000"/>
            </a:schemeClr>
          </a:solidFill>
        </p:spPr>
        <p:txBody>
          <a:bodyPr wrap="square" rtlCol="0">
            <a:spAutoFit/>
          </a:bodyPr>
          <a:lstStyle/>
          <a:p>
            <a:pPr algn="just"/>
            <a:r>
              <a:rPr lang="en-US" sz="1600" dirty="0"/>
              <a:t>So </a:t>
            </a:r>
            <a:r>
              <a:rPr lang="en-US" sz="1600" dirty="0" err="1">
                <a:latin typeface="Courier New" panose="02070309020205020404" pitchFamily="49" charset="0"/>
                <a:cs typeface="Courier New" panose="02070309020205020404" pitchFamily="49" charset="0"/>
              </a:rPr>
              <a:t>EmployeeRecord</a:t>
            </a:r>
            <a:r>
              <a:rPr lang="en-US" sz="1600" dirty="0"/>
              <a:t> is the new user defined data type and a variable </a:t>
            </a:r>
            <a:r>
              <a:rPr lang="en-US" sz="1600" dirty="0">
                <a:latin typeface="Courier New" panose="02070309020205020404" pitchFamily="49" charset="0"/>
                <a:cs typeface="Courier New" panose="02070309020205020404" pitchFamily="49" charset="0"/>
              </a:rPr>
              <a:t>b</a:t>
            </a:r>
            <a:r>
              <a:rPr lang="en-US" sz="1600" dirty="0"/>
              <a:t> of type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a:t>
            </a:r>
            <a:r>
              <a:rPr lang="en-US" sz="1600" dirty="0"/>
              <a:t>can hold total 22 bytes of information [5 consecutive characters (5*2=10 bytes), followed by an integer (4 bytes ), and a floating point number (8 bytes)]. </a:t>
            </a:r>
          </a:p>
          <a:p>
            <a:pPr algn="just"/>
            <a:endParaRPr lang="en-US" sz="1600" dirty="0"/>
          </a:p>
          <a:p>
            <a:pPr algn="just"/>
            <a:r>
              <a:rPr lang="en-US" sz="1600" dirty="0"/>
              <a:t>Just like when we say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is a compiler defined data type and a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can hold 4 bytes of integer number. </a:t>
            </a:r>
          </a:p>
        </p:txBody>
      </p:sp>
      <p:sp>
        <p:nvSpPr>
          <p:cNvPr id="10"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Defining Structure in C++</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3914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 y="1655763"/>
            <a:ext cx="8727440" cy="2085975"/>
          </a:xfrm>
          <a:prstGeom prst="rect">
            <a:avLst/>
          </a:prstGeom>
        </p:spPr>
        <p:txBody>
          <a:bodyPr>
            <a:normAutofit fontScale="92500" lnSpcReduction="20000"/>
          </a:bodyPr>
          <a:lstStyle/>
          <a:p>
            <a:pPr algn="just">
              <a:buClrTx/>
              <a:buFont typeface="Wingdings" panose="05000000000000000000" pitchFamily="2" charset="2"/>
              <a:buChar char="q"/>
            </a:pPr>
            <a:r>
              <a:rPr lang="en-US" sz="1600" dirty="0"/>
              <a:t>As we can declare variables for compiler defined data types (example: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 b, *c, d[50];</a:t>
            </a:r>
            <a:r>
              <a:rPr lang="en-US" sz="1600" dirty="0"/>
              <a:t>), we can do the same for user defined data type created using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a:t>
            </a:r>
          </a:p>
          <a:p>
            <a:pPr marL="298847" lvl="1" indent="0" algn="just">
              <a:buNone/>
            </a:pP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 name[5];</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age;</a:t>
            </a:r>
          </a:p>
          <a:p>
            <a:pPr marL="298847" lvl="1" indent="0" algn="just">
              <a:buNone/>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latin typeface="Courier New" panose="02070309020205020404" pitchFamily="49" charset="0"/>
                <a:cs typeface="Courier New" panose="02070309020205020404" pitchFamily="49" charset="0"/>
              </a:rPr>
              <a:t> salary;</a:t>
            </a:r>
          </a:p>
          <a:p>
            <a:pPr marL="298847" lvl="1" indent="0" algn="just">
              <a:buNone/>
            </a:pPr>
            <a:r>
              <a:rPr lang="en-US" sz="1600" dirty="0">
                <a:latin typeface="Courier New" panose="02070309020205020404" pitchFamily="49" charset="0"/>
                <a:cs typeface="Courier New" panose="02070309020205020404" pitchFamily="49" charset="0"/>
              </a:rPr>
              <a:t>}a;</a:t>
            </a:r>
          </a:p>
          <a:p>
            <a:pPr marL="298847" lvl="1" indent="0" algn="just">
              <a:buNone/>
            </a:pPr>
            <a:r>
              <a:rPr lang="en-US" sz="1600" dirty="0" err="1">
                <a:latin typeface="Courier New" panose="02070309020205020404" pitchFamily="49" charset="0"/>
                <a:cs typeface="Courier New" panose="02070309020205020404" pitchFamily="49" charset="0"/>
              </a:rPr>
              <a:t>EmployeeRecord</a:t>
            </a:r>
            <a:r>
              <a:rPr lang="en-US" sz="1600" dirty="0">
                <a:latin typeface="Courier New" panose="02070309020205020404" pitchFamily="49" charset="0"/>
                <a:cs typeface="Courier New" panose="02070309020205020404" pitchFamily="49" charset="0"/>
              </a:rPr>
              <a:t> b, *c, d[5];</a:t>
            </a:r>
          </a:p>
          <a:p>
            <a:pPr algn="just"/>
            <a:endParaRPr lang="en-US" sz="1600" dirty="0"/>
          </a:p>
          <a:p>
            <a:pPr algn="just"/>
            <a:endParaRPr lang="en-US" sz="1600" dirty="0"/>
          </a:p>
        </p:txBody>
      </p:sp>
      <p:sp>
        <p:nvSpPr>
          <p:cNvPr id="7" name="Rectangle 6"/>
          <p:cNvSpPr/>
          <p:nvPr/>
        </p:nvSpPr>
        <p:spPr>
          <a:xfrm>
            <a:off x="2735581" y="3924524"/>
            <a:ext cx="6230246" cy="17044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endParaRPr lang="en-US" sz="1600" b="1" dirty="0">
              <a:solidFill>
                <a:srgbClr val="7030A0"/>
              </a:solidFill>
            </a:endParaRPr>
          </a:p>
          <a:p>
            <a:pPr algn="r"/>
            <a:r>
              <a:rPr lang="en-US" sz="1600" b="1" dirty="0">
                <a:solidFill>
                  <a:srgbClr val="7030A0"/>
                </a:solidFill>
              </a:rPr>
              <a:t>Main Memory</a:t>
            </a:r>
          </a:p>
        </p:txBody>
      </p:sp>
      <p:graphicFrame>
        <p:nvGraphicFramePr>
          <p:cNvPr id="8" name="Table 7"/>
          <p:cNvGraphicFramePr>
            <a:graphicFrameLocks noGrp="1"/>
          </p:cNvGraphicFramePr>
          <p:nvPr>
            <p:extLst>
              <p:ext uri="{D42A27DB-BD31-4B8C-83A1-F6EECF244321}">
                <p14:modId xmlns:p14="http://schemas.microsoft.com/office/powerpoint/2010/main" val="1878485347"/>
              </p:ext>
            </p:extLst>
          </p:nvPr>
        </p:nvGraphicFramePr>
        <p:xfrm>
          <a:off x="3231776" y="4063102"/>
          <a:ext cx="5588000" cy="883920"/>
        </p:xfrm>
        <a:graphic>
          <a:graphicData uri="http://schemas.openxmlformats.org/drawingml/2006/table">
            <a:tbl>
              <a:tblPr firstRow="1" bandRow="1">
                <a:tableStyleId>{2D5ABB26-0587-4C30-8999-92F81FD0307C}</a:tableStyleId>
              </a:tblPr>
              <a:tblGrid>
                <a:gridCol w="254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gridCol w="254000">
                  <a:extLst>
                    <a:ext uri="{9D8B030D-6E8A-4147-A177-3AD203B41FA5}">
                      <a16:colId xmlns:a16="http://schemas.microsoft.com/office/drawing/2014/main" val="20002"/>
                    </a:ext>
                  </a:extLst>
                </a:gridCol>
                <a:gridCol w="254000">
                  <a:extLst>
                    <a:ext uri="{9D8B030D-6E8A-4147-A177-3AD203B41FA5}">
                      <a16:colId xmlns:a16="http://schemas.microsoft.com/office/drawing/2014/main" val="20003"/>
                    </a:ext>
                  </a:extLst>
                </a:gridCol>
                <a:gridCol w="254000">
                  <a:extLst>
                    <a:ext uri="{9D8B030D-6E8A-4147-A177-3AD203B41FA5}">
                      <a16:colId xmlns:a16="http://schemas.microsoft.com/office/drawing/2014/main" val="20004"/>
                    </a:ext>
                  </a:extLst>
                </a:gridCol>
                <a:gridCol w="254000">
                  <a:extLst>
                    <a:ext uri="{9D8B030D-6E8A-4147-A177-3AD203B41FA5}">
                      <a16:colId xmlns:a16="http://schemas.microsoft.com/office/drawing/2014/main" val="20005"/>
                    </a:ext>
                  </a:extLst>
                </a:gridCol>
                <a:gridCol w="254000">
                  <a:extLst>
                    <a:ext uri="{9D8B030D-6E8A-4147-A177-3AD203B41FA5}">
                      <a16:colId xmlns:a16="http://schemas.microsoft.com/office/drawing/2014/main" val="20006"/>
                    </a:ext>
                  </a:extLst>
                </a:gridCol>
                <a:gridCol w="254000">
                  <a:extLst>
                    <a:ext uri="{9D8B030D-6E8A-4147-A177-3AD203B41FA5}">
                      <a16:colId xmlns:a16="http://schemas.microsoft.com/office/drawing/2014/main" val="20007"/>
                    </a:ext>
                  </a:extLst>
                </a:gridCol>
                <a:gridCol w="254000">
                  <a:extLst>
                    <a:ext uri="{9D8B030D-6E8A-4147-A177-3AD203B41FA5}">
                      <a16:colId xmlns:a16="http://schemas.microsoft.com/office/drawing/2014/main" val="20008"/>
                    </a:ext>
                  </a:extLst>
                </a:gridCol>
                <a:gridCol w="254000">
                  <a:extLst>
                    <a:ext uri="{9D8B030D-6E8A-4147-A177-3AD203B41FA5}">
                      <a16:colId xmlns:a16="http://schemas.microsoft.com/office/drawing/2014/main" val="20009"/>
                    </a:ext>
                  </a:extLst>
                </a:gridCol>
                <a:gridCol w="254000">
                  <a:extLst>
                    <a:ext uri="{9D8B030D-6E8A-4147-A177-3AD203B41FA5}">
                      <a16:colId xmlns:a16="http://schemas.microsoft.com/office/drawing/2014/main" val="20010"/>
                    </a:ext>
                  </a:extLst>
                </a:gridCol>
                <a:gridCol w="254000">
                  <a:extLst>
                    <a:ext uri="{9D8B030D-6E8A-4147-A177-3AD203B41FA5}">
                      <a16:colId xmlns:a16="http://schemas.microsoft.com/office/drawing/2014/main" val="20011"/>
                    </a:ext>
                  </a:extLst>
                </a:gridCol>
                <a:gridCol w="254000">
                  <a:extLst>
                    <a:ext uri="{9D8B030D-6E8A-4147-A177-3AD203B41FA5}">
                      <a16:colId xmlns:a16="http://schemas.microsoft.com/office/drawing/2014/main" val="20012"/>
                    </a:ext>
                  </a:extLst>
                </a:gridCol>
                <a:gridCol w="254000">
                  <a:extLst>
                    <a:ext uri="{9D8B030D-6E8A-4147-A177-3AD203B41FA5}">
                      <a16:colId xmlns:a16="http://schemas.microsoft.com/office/drawing/2014/main" val="20013"/>
                    </a:ext>
                  </a:extLst>
                </a:gridCol>
                <a:gridCol w="254000">
                  <a:extLst>
                    <a:ext uri="{9D8B030D-6E8A-4147-A177-3AD203B41FA5}">
                      <a16:colId xmlns:a16="http://schemas.microsoft.com/office/drawing/2014/main" val="20014"/>
                    </a:ext>
                  </a:extLst>
                </a:gridCol>
                <a:gridCol w="254000">
                  <a:extLst>
                    <a:ext uri="{9D8B030D-6E8A-4147-A177-3AD203B41FA5}">
                      <a16:colId xmlns:a16="http://schemas.microsoft.com/office/drawing/2014/main" val="20015"/>
                    </a:ext>
                  </a:extLst>
                </a:gridCol>
                <a:gridCol w="254000">
                  <a:extLst>
                    <a:ext uri="{9D8B030D-6E8A-4147-A177-3AD203B41FA5}">
                      <a16:colId xmlns:a16="http://schemas.microsoft.com/office/drawing/2014/main" val="20016"/>
                    </a:ext>
                  </a:extLst>
                </a:gridCol>
                <a:gridCol w="254000">
                  <a:extLst>
                    <a:ext uri="{9D8B030D-6E8A-4147-A177-3AD203B41FA5}">
                      <a16:colId xmlns:a16="http://schemas.microsoft.com/office/drawing/2014/main" val="20017"/>
                    </a:ext>
                  </a:extLst>
                </a:gridCol>
                <a:gridCol w="254000">
                  <a:extLst>
                    <a:ext uri="{9D8B030D-6E8A-4147-A177-3AD203B41FA5}">
                      <a16:colId xmlns:a16="http://schemas.microsoft.com/office/drawing/2014/main" val="20018"/>
                    </a:ext>
                  </a:extLst>
                </a:gridCol>
                <a:gridCol w="254000">
                  <a:extLst>
                    <a:ext uri="{9D8B030D-6E8A-4147-A177-3AD203B41FA5}">
                      <a16:colId xmlns:a16="http://schemas.microsoft.com/office/drawing/2014/main" val="20019"/>
                    </a:ext>
                  </a:extLst>
                </a:gridCol>
                <a:gridCol w="254000">
                  <a:extLst>
                    <a:ext uri="{9D8B030D-6E8A-4147-A177-3AD203B41FA5}">
                      <a16:colId xmlns:a16="http://schemas.microsoft.com/office/drawing/2014/main" val="20020"/>
                    </a:ext>
                  </a:extLst>
                </a:gridCol>
                <a:gridCol w="254000">
                  <a:extLst>
                    <a:ext uri="{9D8B030D-6E8A-4147-A177-3AD203B41FA5}">
                      <a16:colId xmlns:a16="http://schemas.microsoft.com/office/drawing/2014/main" val="20021"/>
                    </a:ext>
                  </a:extLst>
                </a:gridCol>
              </a:tblGrid>
              <a:tr h="278130">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23644" y="4823411"/>
            <a:ext cx="2735354" cy="830997"/>
          </a:xfrm>
          <a:prstGeom prst="rect">
            <a:avLst/>
          </a:prstGeom>
          <a:noFill/>
        </p:spPr>
        <p:txBody>
          <a:bodyPr wrap="square" rtlCol="0">
            <a:spAutoFit/>
          </a:bodyPr>
          <a:lstStyle/>
          <a:p>
            <a:r>
              <a:rPr lang="en-US" sz="1600" b="1" dirty="0">
                <a:solidFill>
                  <a:srgbClr val="7030A0"/>
                </a:solidFill>
                <a:latin typeface="Courier New" panose="02070309020205020404" pitchFamily="49" charset="0"/>
                <a:cs typeface="Courier New" panose="02070309020205020404" pitchFamily="49" charset="0"/>
              </a:rPr>
              <a:t>	char name[5]</a:t>
            </a:r>
          </a:p>
          <a:p>
            <a:r>
              <a:rPr lang="en-US" sz="1600" b="1" dirty="0">
                <a:solidFill>
                  <a:srgbClr val="7030A0"/>
                </a:solidFill>
                <a:latin typeface="Courier New" panose="02070309020205020404" pitchFamily="49" charset="0"/>
                <a:cs typeface="Courier New" panose="02070309020205020404" pitchFamily="49" charset="0"/>
              </a:rPr>
              <a:t> a    	</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 age</a:t>
            </a:r>
          </a:p>
          <a:p>
            <a:r>
              <a:rPr lang="en-US" sz="1600" b="1" dirty="0">
                <a:solidFill>
                  <a:srgbClr val="7030A0"/>
                </a:solidFill>
                <a:latin typeface="Courier New" panose="02070309020205020404" pitchFamily="49" charset="0"/>
                <a:cs typeface="Courier New" panose="02070309020205020404" pitchFamily="49" charset="0"/>
              </a:rPr>
              <a:t>	float salary</a:t>
            </a:r>
          </a:p>
        </p:txBody>
      </p:sp>
      <p:cxnSp>
        <p:nvCxnSpPr>
          <p:cNvPr id="11" name="Straight Arrow Connector 10"/>
          <p:cNvCxnSpPr/>
          <p:nvPr/>
        </p:nvCxnSpPr>
        <p:spPr>
          <a:xfrm>
            <a:off x="344917" y="5214097"/>
            <a:ext cx="544607" cy="0"/>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2" name="Straight Arrow Connector 11"/>
          <p:cNvCxnSpPr/>
          <p:nvPr/>
        </p:nvCxnSpPr>
        <p:spPr>
          <a:xfrm flipV="1">
            <a:off x="344917" y="4960620"/>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a:off x="344917" y="5214097"/>
            <a:ext cx="544607" cy="253477"/>
          </a:xfrm>
          <a:prstGeom prst="straightConnector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19" name="Elbow Connector 18"/>
          <p:cNvCxnSpPr/>
          <p:nvPr/>
        </p:nvCxnSpPr>
        <p:spPr>
          <a:xfrm flipV="1">
            <a:off x="2514600" y="4753561"/>
            <a:ext cx="2227505" cy="207059"/>
          </a:xfrm>
          <a:prstGeom prst="bentConnector3">
            <a:avLst>
              <a:gd name="adj1" fmla="val 99774"/>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2" name="Elbow Connector 21"/>
          <p:cNvCxnSpPr/>
          <p:nvPr/>
        </p:nvCxnSpPr>
        <p:spPr>
          <a:xfrm flipV="1">
            <a:off x="2103120" y="4834890"/>
            <a:ext cx="4229100" cy="379207"/>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25" name="Elbow Connector 24"/>
          <p:cNvCxnSpPr/>
          <p:nvPr/>
        </p:nvCxnSpPr>
        <p:spPr>
          <a:xfrm flipV="1">
            <a:off x="2514600" y="4857750"/>
            <a:ext cx="5280660" cy="609824"/>
          </a:xfrm>
          <a:prstGeom prst="bentConnector3">
            <a:avLst>
              <a:gd name="adj1" fmla="val 10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35" name="Rectangle 34"/>
          <p:cNvSpPr/>
          <p:nvPr/>
        </p:nvSpPr>
        <p:spPr>
          <a:xfrm>
            <a:off x="3246120" y="4080510"/>
            <a:ext cx="5566410" cy="25146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6" name="Rectangle 35"/>
          <p:cNvSpPr/>
          <p:nvPr/>
        </p:nvSpPr>
        <p:spPr>
          <a:xfrm>
            <a:off x="3166111" y="4537710"/>
            <a:ext cx="5719706" cy="422910"/>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a:p>
        </p:txBody>
      </p:sp>
      <p:sp>
        <p:nvSpPr>
          <p:cNvPr id="37" name="TextBox 36"/>
          <p:cNvSpPr txBox="1"/>
          <p:nvPr/>
        </p:nvSpPr>
        <p:spPr>
          <a:xfrm>
            <a:off x="2902117" y="2093065"/>
            <a:ext cx="6247692" cy="830997"/>
          </a:xfrm>
          <a:prstGeom prst="rect">
            <a:avLst/>
          </a:prstGeom>
          <a:noFill/>
        </p:spPr>
        <p:txBody>
          <a:bodyPr wrap="square" rtlCol="0">
            <a:spAutoFit/>
          </a:bodyPr>
          <a:lstStyle/>
          <a:p>
            <a:r>
              <a:rPr lang="en-US" sz="1600" b="1" dirty="0">
                <a:solidFill>
                  <a:srgbClr val="7030A0"/>
                </a:solidFill>
              </a:rPr>
              <a:t>Variable </a:t>
            </a:r>
            <a:r>
              <a:rPr lang="en-US" sz="1600" b="1" dirty="0">
                <a:solidFill>
                  <a:srgbClr val="7030A0"/>
                </a:solidFill>
                <a:latin typeface="Courier New" panose="02070309020205020404" pitchFamily="49" charset="0"/>
                <a:cs typeface="Courier New" panose="02070309020205020404" pitchFamily="49" charset="0"/>
              </a:rPr>
              <a:t>a</a:t>
            </a:r>
            <a:r>
              <a:rPr lang="en-US" sz="1600" b="1" dirty="0">
                <a:solidFill>
                  <a:srgbClr val="7030A0"/>
                </a:solidFill>
              </a:rPr>
              <a:t> takes – </a:t>
            </a:r>
          </a:p>
          <a:p>
            <a:r>
              <a:rPr lang="en-US" sz="1600" b="1" dirty="0">
                <a:solidFill>
                  <a:srgbClr val="7030A0"/>
                </a:solidFill>
                <a:latin typeface="Courier New" panose="02070309020205020404" pitchFamily="49" charset="0"/>
                <a:cs typeface="Courier New" panose="02070309020205020404" pitchFamily="49" charset="0"/>
              </a:rPr>
              <a:t>5*</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(char)+1*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a:t>
            </a:r>
            <a:r>
              <a:rPr lang="en-US" sz="1600" b="1" dirty="0" err="1">
                <a:solidFill>
                  <a:srgbClr val="7030A0"/>
                </a:solidFill>
                <a:latin typeface="Courier New" panose="02070309020205020404" pitchFamily="49" charset="0"/>
                <a:cs typeface="Courier New" panose="02070309020205020404" pitchFamily="49" charset="0"/>
              </a:rPr>
              <a:t>int</a:t>
            </a:r>
            <a:r>
              <a:rPr lang="en-US" sz="1600" b="1" dirty="0">
                <a:solidFill>
                  <a:srgbClr val="7030A0"/>
                </a:solidFill>
                <a:latin typeface="Courier New" panose="02070309020205020404" pitchFamily="49" charset="0"/>
                <a:cs typeface="Courier New" panose="02070309020205020404" pitchFamily="49" charset="0"/>
              </a:rPr>
              <a:t>)+1*</a:t>
            </a:r>
            <a:r>
              <a:rPr lang="en-US" sz="1600" b="1" dirty="0" err="1">
                <a:solidFill>
                  <a:srgbClr val="7030A0"/>
                </a:solidFill>
                <a:latin typeface="Courier New" panose="02070309020205020404" pitchFamily="49" charset="0"/>
                <a:cs typeface="Courier New" panose="02070309020205020404" pitchFamily="49" charset="0"/>
              </a:rPr>
              <a:t>sizeof</a:t>
            </a:r>
            <a:r>
              <a:rPr lang="en-US" sz="1600" b="1" dirty="0">
                <a:solidFill>
                  <a:srgbClr val="7030A0"/>
                </a:solidFill>
                <a:latin typeface="Courier New" panose="02070309020205020404" pitchFamily="49" charset="0"/>
                <a:cs typeface="Courier New" panose="02070309020205020404" pitchFamily="49" charset="0"/>
              </a:rPr>
              <a:t>(float)</a:t>
            </a:r>
          </a:p>
          <a:p>
            <a:r>
              <a:rPr lang="en-US" sz="1600" b="1" dirty="0">
                <a:solidFill>
                  <a:srgbClr val="7030A0"/>
                </a:solidFill>
                <a:latin typeface="Courier New" panose="02070309020205020404" pitchFamily="49" charset="0"/>
                <a:cs typeface="Courier New" panose="02070309020205020404" pitchFamily="49" charset="0"/>
              </a:rPr>
              <a:t>= 5*2+1*4+1*8 = 22 </a:t>
            </a:r>
            <a:r>
              <a:rPr lang="en-US" sz="1600" b="1" dirty="0">
                <a:solidFill>
                  <a:srgbClr val="7030A0"/>
                </a:solidFill>
              </a:rPr>
              <a:t>bytes in the memory.</a:t>
            </a:r>
          </a:p>
        </p:txBody>
      </p:sp>
      <p:sp>
        <p:nvSpPr>
          <p:cNvPr id="38" name="TextBox 37"/>
          <p:cNvSpPr txBox="1"/>
          <p:nvPr/>
        </p:nvSpPr>
        <p:spPr>
          <a:xfrm>
            <a:off x="3573379" y="3104982"/>
            <a:ext cx="5392448" cy="584775"/>
          </a:xfrm>
          <a:prstGeom prst="rect">
            <a:avLst/>
          </a:prstGeom>
          <a:noFill/>
        </p:spPr>
        <p:txBody>
          <a:bodyPr wrap="square" rtlCol="0">
            <a:spAutoFit/>
          </a:bodyPr>
          <a:lstStyle/>
          <a:p>
            <a:r>
              <a:rPr lang="en-US" sz="1600" b="1" dirty="0">
                <a:solidFill>
                  <a:srgbClr val="7030A0"/>
                </a:solidFill>
              </a:rPr>
              <a:t>22 bytes will be distributed sequentially to the structure members </a:t>
            </a:r>
            <a:r>
              <a:rPr lang="en-US" sz="1600" b="1" dirty="0">
                <a:solidFill>
                  <a:srgbClr val="7030A0"/>
                </a:solidFill>
                <a:latin typeface="Courier New" panose="02070309020205020404" pitchFamily="49" charset="0"/>
                <a:cs typeface="Courier New" panose="02070309020205020404" pitchFamily="49" charset="0"/>
              </a:rPr>
              <a:t>name</a:t>
            </a:r>
            <a:r>
              <a:rPr lang="en-US" sz="1600" b="1" dirty="0">
                <a:solidFill>
                  <a:srgbClr val="7030A0"/>
                </a:solidFill>
              </a:rPr>
              <a:t>, </a:t>
            </a:r>
            <a:r>
              <a:rPr lang="en-US" sz="1600" b="1" dirty="0">
                <a:solidFill>
                  <a:srgbClr val="7030A0"/>
                </a:solidFill>
                <a:latin typeface="Courier New" panose="02070309020205020404" pitchFamily="49" charset="0"/>
                <a:cs typeface="Courier New" panose="02070309020205020404" pitchFamily="49" charset="0"/>
              </a:rPr>
              <a:t>age</a:t>
            </a:r>
            <a:r>
              <a:rPr lang="en-US" sz="1600" b="1" dirty="0">
                <a:solidFill>
                  <a:srgbClr val="7030A0"/>
                </a:solidFill>
              </a:rPr>
              <a:t>, and </a:t>
            </a:r>
            <a:r>
              <a:rPr lang="en-US" sz="1600" b="1" dirty="0">
                <a:solidFill>
                  <a:srgbClr val="7030A0"/>
                </a:solidFill>
                <a:latin typeface="Courier New" panose="02070309020205020404" pitchFamily="49" charset="0"/>
                <a:cs typeface="Courier New" panose="02070309020205020404" pitchFamily="49" charset="0"/>
              </a:rPr>
              <a:t>salary</a:t>
            </a:r>
            <a:r>
              <a:rPr lang="en-US" sz="1600" b="1" dirty="0">
                <a:solidFill>
                  <a:srgbClr val="FF0000"/>
                </a:solidFill>
              </a:rPr>
              <a:t>.</a:t>
            </a:r>
            <a:endParaRPr lang="en-US" sz="1600" b="1" dirty="0"/>
          </a:p>
        </p:txBody>
      </p:sp>
      <p:sp>
        <p:nvSpPr>
          <p:cNvPr id="39" name="Rectangle 38"/>
          <p:cNvSpPr/>
          <p:nvPr/>
        </p:nvSpPr>
        <p:spPr>
          <a:xfrm>
            <a:off x="143660" y="3683148"/>
            <a:ext cx="1303020" cy="224567"/>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b="1">
                <a:solidFill>
                  <a:srgbClr val="7030A0"/>
                </a:solidFill>
                <a:latin typeface="Courier New" panose="02070309020205020404" pitchFamily="49" charset="0"/>
                <a:cs typeface="Courier New" panose="02070309020205020404" pitchFamily="49" charset="0"/>
              </a:rPr>
              <a:t>c </a:t>
            </a:r>
            <a:r>
              <a:rPr lang="en-US" sz="1600" b="1" dirty="0">
                <a:solidFill>
                  <a:srgbClr val="7030A0"/>
                </a:solidFill>
                <a:latin typeface="Courier New" panose="02070309020205020404" pitchFamily="49" charset="0"/>
                <a:cs typeface="Courier New" panose="02070309020205020404" pitchFamily="49" charset="0"/>
              </a:rPr>
              <a:t>= &amp;a</a:t>
            </a:r>
          </a:p>
        </p:txBody>
      </p:sp>
      <p:cxnSp>
        <p:nvCxnSpPr>
          <p:cNvPr id="41" name="Elbow Connector 40"/>
          <p:cNvCxnSpPr/>
          <p:nvPr/>
        </p:nvCxnSpPr>
        <p:spPr>
          <a:xfrm flipV="1">
            <a:off x="262890" y="4366260"/>
            <a:ext cx="2937510" cy="628650"/>
          </a:xfrm>
          <a:prstGeom prst="bentConnector3">
            <a:avLst>
              <a:gd name="adj1" fmla="val 389"/>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45" name="Elbow Connector 44"/>
          <p:cNvCxnSpPr/>
          <p:nvPr/>
        </p:nvCxnSpPr>
        <p:spPr>
          <a:xfrm>
            <a:off x="480060" y="3906903"/>
            <a:ext cx="2686050" cy="253477"/>
          </a:xfrm>
          <a:prstGeom prst="bentConnector3">
            <a:avLst>
              <a:gd name="adj1" fmla="val 213"/>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23"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12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down)">
                                      <p:cBhvr>
                                        <p:cTn id="14" dur="500"/>
                                        <p:tgtEl>
                                          <p:spTgt spid="12"/>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down)">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7">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22" presetClass="entr" presetSubtype="4" fill="hold" nodeType="withEffect">
                                  <p:stCondLst>
                                    <p:cond delay="0"/>
                                  </p:stCondLst>
                                  <p:childTnLst>
                                    <p:set>
                                      <p:cBhvr>
                                        <p:cTn id="36" dur="1" fill="hold">
                                          <p:stCondLst>
                                            <p:cond delay="0"/>
                                          </p:stCondLst>
                                        </p:cTn>
                                        <p:tgtEl>
                                          <p:spTgt spid="41"/>
                                        </p:tgtEl>
                                        <p:attrNameLst>
                                          <p:attrName>style.visibility</p:attrName>
                                        </p:attrNameLst>
                                      </p:cBhvr>
                                      <p:to>
                                        <p:strVal val="visible"/>
                                      </p:to>
                                    </p:set>
                                    <p:animEffect transition="in" filter="wipe(down)">
                                      <p:cBhvr>
                                        <p:cTn id="37" dur="500"/>
                                        <p:tgtEl>
                                          <p:spTgt spid="41"/>
                                        </p:tgtEl>
                                      </p:cBhvr>
                                    </p:animEffec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0"/>
                                          </p:stCondLst>
                                        </p:cTn>
                                        <p:tgtEl>
                                          <p:spTgt spid="38">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35"/>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hidden"/>
                                      </p:to>
                                    </p:set>
                                  </p:childTnLst>
                                </p:cTn>
                              </p:par>
                              <p:par>
                                <p:cTn id="47" presetID="22" presetClass="entr" presetSubtype="4"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22" presetClass="entr" presetSubtype="4"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par>
                                <p:cTn id="53" presetID="22" presetClass="entr" presetSubtype="4"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9"/>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35" grpId="0" animBg="1"/>
      <p:bldP spid="36" grpId="0" animBg="1"/>
      <p:bldP spid="38" grpId="0" build="allAtOnce"/>
      <p:bldP spid="3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655763"/>
            <a:ext cx="8982075" cy="2085975"/>
          </a:xfrm>
        </p:spPr>
        <p:txBody>
          <a:bodyPr>
            <a:normAutofit fontScale="92500" lnSpcReduction="10000"/>
          </a:bodyPr>
          <a:lstStyle/>
          <a:p>
            <a:pPr>
              <a:buClrTx/>
              <a:buFont typeface="Wingdings" panose="05000000000000000000" pitchFamily="2" charset="2"/>
              <a:buChar char="q"/>
            </a:pPr>
            <a:r>
              <a:rPr lang="en-US" sz="1500" dirty="0"/>
              <a:t>As we can declare variables for compiler defined data types (example: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 b, *c, d[50];</a:t>
            </a:r>
            <a:r>
              <a:rPr lang="en-US" sz="1500" dirty="0"/>
              <a:t>), we can do the same for user defined data type created using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t>.</a:t>
            </a:r>
          </a:p>
          <a:p>
            <a:pPr marL="298847"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298847"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a:t>
            </a:r>
            <a:r>
              <a:rPr lang="en-US" sz="1500" dirty="0">
                <a:latin typeface="Courier New" panose="02070309020205020404" pitchFamily="49" charset="0"/>
                <a:cs typeface="Courier New" panose="02070309020205020404" pitchFamily="49" charset="0"/>
              </a:rPr>
              <a:t>t salary;</a:t>
            </a:r>
          </a:p>
          <a:p>
            <a:pPr marL="298847" lvl="1" indent="0">
              <a:buNone/>
            </a:pPr>
            <a:r>
              <a:rPr lang="en-US" sz="1500" dirty="0">
                <a:latin typeface="Courier New" panose="02070309020205020404" pitchFamily="49" charset="0"/>
                <a:cs typeface="Courier New" panose="02070309020205020404" pitchFamily="49" charset="0"/>
              </a:rPr>
              <a:t>}a;</a:t>
            </a:r>
          </a:p>
          <a:p>
            <a:pPr marL="298847"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b, *c, d[5];</a:t>
            </a:r>
          </a:p>
          <a:p>
            <a:endParaRPr lang="en-US" sz="1500" dirty="0"/>
          </a:p>
          <a:p>
            <a:endParaRPr lang="en-US" sz="1500" dirty="0"/>
          </a:p>
        </p:txBody>
      </p:sp>
      <p:graphicFrame>
        <p:nvGraphicFramePr>
          <p:cNvPr id="8" name="Table 7"/>
          <p:cNvGraphicFramePr>
            <a:graphicFrameLocks noGrp="1"/>
          </p:cNvGraphicFramePr>
          <p:nvPr>
            <p:extLst>
              <p:ext uri="{D42A27DB-BD31-4B8C-83A1-F6EECF244321}">
                <p14:modId xmlns:p14="http://schemas.microsoft.com/office/powerpoint/2010/main" val="2075228781"/>
              </p:ext>
            </p:extLst>
          </p:nvPr>
        </p:nvGraphicFramePr>
        <p:xfrm>
          <a:off x="4373880" y="3957477"/>
          <a:ext cx="4526280" cy="807720"/>
        </p:xfrm>
        <a:graphic>
          <a:graphicData uri="http://schemas.openxmlformats.org/drawingml/2006/table">
            <a:tbl>
              <a:tblPr firstRow="1" bandRow="1">
                <a:tableStyleId>{2D5ABB26-0587-4C30-8999-92F81FD0307C}</a:tableStyleId>
              </a:tblPr>
              <a:tblGrid>
                <a:gridCol w="205740">
                  <a:extLst>
                    <a:ext uri="{9D8B030D-6E8A-4147-A177-3AD203B41FA5}">
                      <a16:colId xmlns:a16="http://schemas.microsoft.com/office/drawing/2014/main" val="20000"/>
                    </a:ext>
                  </a:extLst>
                </a:gridCol>
                <a:gridCol w="205740">
                  <a:extLst>
                    <a:ext uri="{9D8B030D-6E8A-4147-A177-3AD203B41FA5}">
                      <a16:colId xmlns:a16="http://schemas.microsoft.com/office/drawing/2014/main" val="20001"/>
                    </a:ext>
                  </a:extLst>
                </a:gridCol>
                <a:gridCol w="205740">
                  <a:extLst>
                    <a:ext uri="{9D8B030D-6E8A-4147-A177-3AD203B41FA5}">
                      <a16:colId xmlns:a16="http://schemas.microsoft.com/office/drawing/2014/main" val="20002"/>
                    </a:ext>
                  </a:extLst>
                </a:gridCol>
                <a:gridCol w="205740">
                  <a:extLst>
                    <a:ext uri="{9D8B030D-6E8A-4147-A177-3AD203B41FA5}">
                      <a16:colId xmlns:a16="http://schemas.microsoft.com/office/drawing/2014/main" val="20003"/>
                    </a:ext>
                  </a:extLst>
                </a:gridCol>
                <a:gridCol w="205740">
                  <a:extLst>
                    <a:ext uri="{9D8B030D-6E8A-4147-A177-3AD203B41FA5}">
                      <a16:colId xmlns:a16="http://schemas.microsoft.com/office/drawing/2014/main" val="20004"/>
                    </a:ext>
                  </a:extLst>
                </a:gridCol>
                <a:gridCol w="205740">
                  <a:extLst>
                    <a:ext uri="{9D8B030D-6E8A-4147-A177-3AD203B41FA5}">
                      <a16:colId xmlns:a16="http://schemas.microsoft.com/office/drawing/2014/main" val="20005"/>
                    </a:ext>
                  </a:extLst>
                </a:gridCol>
                <a:gridCol w="205740">
                  <a:extLst>
                    <a:ext uri="{9D8B030D-6E8A-4147-A177-3AD203B41FA5}">
                      <a16:colId xmlns:a16="http://schemas.microsoft.com/office/drawing/2014/main" val="20006"/>
                    </a:ext>
                  </a:extLst>
                </a:gridCol>
                <a:gridCol w="205740">
                  <a:extLst>
                    <a:ext uri="{9D8B030D-6E8A-4147-A177-3AD203B41FA5}">
                      <a16:colId xmlns:a16="http://schemas.microsoft.com/office/drawing/2014/main" val="20007"/>
                    </a:ext>
                  </a:extLst>
                </a:gridCol>
                <a:gridCol w="205740">
                  <a:extLst>
                    <a:ext uri="{9D8B030D-6E8A-4147-A177-3AD203B41FA5}">
                      <a16:colId xmlns:a16="http://schemas.microsoft.com/office/drawing/2014/main" val="20008"/>
                    </a:ext>
                  </a:extLst>
                </a:gridCol>
                <a:gridCol w="205740">
                  <a:extLst>
                    <a:ext uri="{9D8B030D-6E8A-4147-A177-3AD203B41FA5}">
                      <a16:colId xmlns:a16="http://schemas.microsoft.com/office/drawing/2014/main" val="20009"/>
                    </a:ext>
                  </a:extLst>
                </a:gridCol>
                <a:gridCol w="205740">
                  <a:extLst>
                    <a:ext uri="{9D8B030D-6E8A-4147-A177-3AD203B41FA5}">
                      <a16:colId xmlns:a16="http://schemas.microsoft.com/office/drawing/2014/main" val="20010"/>
                    </a:ext>
                  </a:extLst>
                </a:gridCol>
                <a:gridCol w="205740">
                  <a:extLst>
                    <a:ext uri="{9D8B030D-6E8A-4147-A177-3AD203B41FA5}">
                      <a16:colId xmlns:a16="http://schemas.microsoft.com/office/drawing/2014/main" val="20011"/>
                    </a:ext>
                  </a:extLst>
                </a:gridCol>
                <a:gridCol w="205740">
                  <a:extLst>
                    <a:ext uri="{9D8B030D-6E8A-4147-A177-3AD203B41FA5}">
                      <a16:colId xmlns:a16="http://schemas.microsoft.com/office/drawing/2014/main" val="20012"/>
                    </a:ext>
                  </a:extLst>
                </a:gridCol>
                <a:gridCol w="205740">
                  <a:extLst>
                    <a:ext uri="{9D8B030D-6E8A-4147-A177-3AD203B41FA5}">
                      <a16:colId xmlns:a16="http://schemas.microsoft.com/office/drawing/2014/main" val="20013"/>
                    </a:ext>
                  </a:extLst>
                </a:gridCol>
                <a:gridCol w="205740">
                  <a:extLst>
                    <a:ext uri="{9D8B030D-6E8A-4147-A177-3AD203B41FA5}">
                      <a16:colId xmlns:a16="http://schemas.microsoft.com/office/drawing/2014/main" val="20014"/>
                    </a:ext>
                  </a:extLst>
                </a:gridCol>
                <a:gridCol w="205740">
                  <a:extLst>
                    <a:ext uri="{9D8B030D-6E8A-4147-A177-3AD203B41FA5}">
                      <a16:colId xmlns:a16="http://schemas.microsoft.com/office/drawing/2014/main" val="20015"/>
                    </a:ext>
                  </a:extLst>
                </a:gridCol>
                <a:gridCol w="205740">
                  <a:extLst>
                    <a:ext uri="{9D8B030D-6E8A-4147-A177-3AD203B41FA5}">
                      <a16:colId xmlns:a16="http://schemas.microsoft.com/office/drawing/2014/main" val="20016"/>
                    </a:ext>
                  </a:extLst>
                </a:gridCol>
                <a:gridCol w="205740">
                  <a:extLst>
                    <a:ext uri="{9D8B030D-6E8A-4147-A177-3AD203B41FA5}">
                      <a16:colId xmlns:a16="http://schemas.microsoft.com/office/drawing/2014/main" val="20017"/>
                    </a:ext>
                  </a:extLst>
                </a:gridCol>
                <a:gridCol w="205740">
                  <a:extLst>
                    <a:ext uri="{9D8B030D-6E8A-4147-A177-3AD203B41FA5}">
                      <a16:colId xmlns:a16="http://schemas.microsoft.com/office/drawing/2014/main" val="20018"/>
                    </a:ext>
                  </a:extLst>
                </a:gridCol>
                <a:gridCol w="205740">
                  <a:extLst>
                    <a:ext uri="{9D8B030D-6E8A-4147-A177-3AD203B41FA5}">
                      <a16:colId xmlns:a16="http://schemas.microsoft.com/office/drawing/2014/main" val="20019"/>
                    </a:ext>
                  </a:extLst>
                </a:gridCol>
                <a:gridCol w="205740">
                  <a:extLst>
                    <a:ext uri="{9D8B030D-6E8A-4147-A177-3AD203B41FA5}">
                      <a16:colId xmlns:a16="http://schemas.microsoft.com/office/drawing/2014/main" val="20020"/>
                    </a:ext>
                  </a:extLst>
                </a:gridCol>
                <a:gridCol w="205740">
                  <a:extLst>
                    <a:ext uri="{9D8B030D-6E8A-4147-A177-3AD203B41FA5}">
                      <a16:colId xmlns:a16="http://schemas.microsoft.com/office/drawing/2014/main" val="20021"/>
                    </a:ext>
                  </a:extLst>
                </a:gridCol>
              </a:tblGrid>
              <a:tr h="205740">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9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endParaRPr lang="en-US" sz="1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extLst>
                  <a:ext uri="{0D108BD9-81ED-4DB2-BD59-A6C34878D82A}">
                    <a16:rowId xmlns:a16="http://schemas.microsoft.com/office/drawing/2014/main" val="10004"/>
                  </a:ext>
                </a:extLst>
              </a:tr>
              <a:tr h="102870">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tc>
                  <a:txBody>
                    <a:bodyPr/>
                    <a:lstStyle/>
                    <a:p>
                      <a:endParaRPr lang="en-US" sz="2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BlToTr w="12700" cap="flat" cmpd="sng" algn="ctr">
                      <a:solidFill>
                        <a:schemeClr val="tx1"/>
                      </a:solidFill>
                      <a:prstDash val="solid"/>
                      <a:round/>
                      <a:headEnd type="none" w="med" len="med"/>
                      <a:tailEnd type="none" w="med" len="med"/>
                    </a:lnBlToTr>
                  </a:tcPr>
                </a:tc>
                <a:extLst>
                  <a:ext uri="{0D108BD9-81ED-4DB2-BD59-A6C34878D82A}">
                    <a16:rowId xmlns:a16="http://schemas.microsoft.com/office/drawing/2014/main" val="10005"/>
                  </a:ext>
                </a:extLst>
              </a:tr>
              <a:tr h="114300">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300" dirty="0"/>
                    </a:p>
                  </a:txBody>
                  <a:tcPr marL="68580" marR="68580" marT="34290" marB="34290">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9" name="TextBox 8"/>
          <p:cNvSpPr txBox="1"/>
          <p:nvPr/>
        </p:nvSpPr>
        <p:spPr>
          <a:xfrm>
            <a:off x="4409123" y="4535552"/>
            <a:ext cx="4132056" cy="323165"/>
          </a:xfrm>
          <a:prstGeom prst="rect">
            <a:avLst/>
          </a:prstGeom>
          <a:noFill/>
        </p:spPr>
        <p:txBody>
          <a:bodyPr wrap="square" rtlCol="0">
            <a:spAutoFit/>
          </a:bodyPr>
          <a:lstStyle/>
          <a:p>
            <a:r>
              <a:rPr lang="en-US" sz="1500" dirty="0">
                <a:latin typeface="Courier New" panose="02070309020205020404" pitchFamily="49" charset="0"/>
                <a:cs typeface="Courier New" panose="02070309020205020404" pitchFamily="49" charset="0"/>
              </a:rPr>
              <a:t>    </a:t>
            </a:r>
            <a:r>
              <a:rPr lang="en-US" sz="1500" b="1" dirty="0">
                <a:solidFill>
                  <a:srgbClr val="7030A0"/>
                </a:solidFill>
                <a:latin typeface="Courier New" panose="02070309020205020404" pitchFamily="49" charset="0"/>
                <a:cs typeface="Courier New" panose="02070309020205020404" pitchFamily="49" charset="0"/>
              </a:rPr>
              <a:t>name[5]	  age 	   salary</a:t>
            </a:r>
          </a:p>
        </p:txBody>
      </p:sp>
      <p:sp>
        <p:nvSpPr>
          <p:cNvPr id="39" name="Rectangle 38"/>
          <p:cNvSpPr/>
          <p:nvPr/>
        </p:nvSpPr>
        <p:spPr>
          <a:xfrm>
            <a:off x="4409123" y="3599547"/>
            <a:ext cx="4572000" cy="284194"/>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500" b="1" dirty="0">
                <a:solidFill>
                  <a:srgbClr val="7030A0"/>
                </a:solidFill>
                <a:cs typeface="Courier New" panose="02070309020205020404" pitchFamily="49" charset="0"/>
              </a:rPr>
              <a:t>Each 22 bytes contains the followings</a:t>
            </a:r>
          </a:p>
        </p:txBody>
      </p:sp>
      <p:graphicFrame>
        <p:nvGraphicFramePr>
          <p:cNvPr id="15" name="Table 14"/>
          <p:cNvGraphicFramePr>
            <a:graphicFrameLocks noGrp="1"/>
          </p:cNvGraphicFramePr>
          <p:nvPr>
            <p:extLst>
              <p:ext uri="{D42A27DB-BD31-4B8C-83A1-F6EECF244321}">
                <p14:modId xmlns:p14="http://schemas.microsoft.com/office/powerpoint/2010/main" val="1251493805"/>
              </p:ext>
            </p:extLst>
          </p:nvPr>
        </p:nvGraphicFramePr>
        <p:xfrm>
          <a:off x="3058534" y="2848087"/>
          <a:ext cx="5829324"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gridCol w="52994">
                  <a:extLst>
                    <a:ext uri="{9D8B030D-6E8A-4147-A177-3AD203B41FA5}">
                      <a16:colId xmlns:a16="http://schemas.microsoft.com/office/drawing/2014/main" val="20044"/>
                    </a:ext>
                  </a:extLst>
                </a:gridCol>
                <a:gridCol w="52994">
                  <a:extLst>
                    <a:ext uri="{9D8B030D-6E8A-4147-A177-3AD203B41FA5}">
                      <a16:colId xmlns:a16="http://schemas.microsoft.com/office/drawing/2014/main" val="20045"/>
                    </a:ext>
                  </a:extLst>
                </a:gridCol>
                <a:gridCol w="52994">
                  <a:extLst>
                    <a:ext uri="{9D8B030D-6E8A-4147-A177-3AD203B41FA5}">
                      <a16:colId xmlns:a16="http://schemas.microsoft.com/office/drawing/2014/main" val="20046"/>
                    </a:ext>
                  </a:extLst>
                </a:gridCol>
                <a:gridCol w="52994">
                  <a:extLst>
                    <a:ext uri="{9D8B030D-6E8A-4147-A177-3AD203B41FA5}">
                      <a16:colId xmlns:a16="http://schemas.microsoft.com/office/drawing/2014/main" val="20047"/>
                    </a:ext>
                  </a:extLst>
                </a:gridCol>
                <a:gridCol w="52994">
                  <a:extLst>
                    <a:ext uri="{9D8B030D-6E8A-4147-A177-3AD203B41FA5}">
                      <a16:colId xmlns:a16="http://schemas.microsoft.com/office/drawing/2014/main" val="20048"/>
                    </a:ext>
                  </a:extLst>
                </a:gridCol>
                <a:gridCol w="52994">
                  <a:extLst>
                    <a:ext uri="{9D8B030D-6E8A-4147-A177-3AD203B41FA5}">
                      <a16:colId xmlns:a16="http://schemas.microsoft.com/office/drawing/2014/main" val="20049"/>
                    </a:ext>
                  </a:extLst>
                </a:gridCol>
                <a:gridCol w="52994">
                  <a:extLst>
                    <a:ext uri="{9D8B030D-6E8A-4147-A177-3AD203B41FA5}">
                      <a16:colId xmlns:a16="http://schemas.microsoft.com/office/drawing/2014/main" val="20050"/>
                    </a:ext>
                  </a:extLst>
                </a:gridCol>
                <a:gridCol w="52994">
                  <a:extLst>
                    <a:ext uri="{9D8B030D-6E8A-4147-A177-3AD203B41FA5}">
                      <a16:colId xmlns:a16="http://schemas.microsoft.com/office/drawing/2014/main" val="20051"/>
                    </a:ext>
                  </a:extLst>
                </a:gridCol>
                <a:gridCol w="52994">
                  <a:extLst>
                    <a:ext uri="{9D8B030D-6E8A-4147-A177-3AD203B41FA5}">
                      <a16:colId xmlns:a16="http://schemas.microsoft.com/office/drawing/2014/main" val="20052"/>
                    </a:ext>
                  </a:extLst>
                </a:gridCol>
                <a:gridCol w="52994">
                  <a:extLst>
                    <a:ext uri="{9D8B030D-6E8A-4147-A177-3AD203B41FA5}">
                      <a16:colId xmlns:a16="http://schemas.microsoft.com/office/drawing/2014/main" val="20053"/>
                    </a:ext>
                  </a:extLst>
                </a:gridCol>
                <a:gridCol w="52994">
                  <a:extLst>
                    <a:ext uri="{9D8B030D-6E8A-4147-A177-3AD203B41FA5}">
                      <a16:colId xmlns:a16="http://schemas.microsoft.com/office/drawing/2014/main" val="20054"/>
                    </a:ext>
                  </a:extLst>
                </a:gridCol>
                <a:gridCol w="52994">
                  <a:extLst>
                    <a:ext uri="{9D8B030D-6E8A-4147-A177-3AD203B41FA5}">
                      <a16:colId xmlns:a16="http://schemas.microsoft.com/office/drawing/2014/main" val="20055"/>
                    </a:ext>
                  </a:extLst>
                </a:gridCol>
                <a:gridCol w="52994">
                  <a:extLst>
                    <a:ext uri="{9D8B030D-6E8A-4147-A177-3AD203B41FA5}">
                      <a16:colId xmlns:a16="http://schemas.microsoft.com/office/drawing/2014/main" val="20056"/>
                    </a:ext>
                  </a:extLst>
                </a:gridCol>
                <a:gridCol w="52994">
                  <a:extLst>
                    <a:ext uri="{9D8B030D-6E8A-4147-A177-3AD203B41FA5}">
                      <a16:colId xmlns:a16="http://schemas.microsoft.com/office/drawing/2014/main" val="20057"/>
                    </a:ext>
                  </a:extLst>
                </a:gridCol>
                <a:gridCol w="52994">
                  <a:extLst>
                    <a:ext uri="{9D8B030D-6E8A-4147-A177-3AD203B41FA5}">
                      <a16:colId xmlns:a16="http://schemas.microsoft.com/office/drawing/2014/main" val="20058"/>
                    </a:ext>
                  </a:extLst>
                </a:gridCol>
                <a:gridCol w="52994">
                  <a:extLst>
                    <a:ext uri="{9D8B030D-6E8A-4147-A177-3AD203B41FA5}">
                      <a16:colId xmlns:a16="http://schemas.microsoft.com/office/drawing/2014/main" val="20059"/>
                    </a:ext>
                  </a:extLst>
                </a:gridCol>
                <a:gridCol w="52994">
                  <a:extLst>
                    <a:ext uri="{9D8B030D-6E8A-4147-A177-3AD203B41FA5}">
                      <a16:colId xmlns:a16="http://schemas.microsoft.com/office/drawing/2014/main" val="20060"/>
                    </a:ext>
                  </a:extLst>
                </a:gridCol>
                <a:gridCol w="52994">
                  <a:extLst>
                    <a:ext uri="{9D8B030D-6E8A-4147-A177-3AD203B41FA5}">
                      <a16:colId xmlns:a16="http://schemas.microsoft.com/office/drawing/2014/main" val="20061"/>
                    </a:ext>
                  </a:extLst>
                </a:gridCol>
                <a:gridCol w="52994">
                  <a:extLst>
                    <a:ext uri="{9D8B030D-6E8A-4147-A177-3AD203B41FA5}">
                      <a16:colId xmlns:a16="http://schemas.microsoft.com/office/drawing/2014/main" val="20062"/>
                    </a:ext>
                  </a:extLst>
                </a:gridCol>
                <a:gridCol w="52994">
                  <a:extLst>
                    <a:ext uri="{9D8B030D-6E8A-4147-A177-3AD203B41FA5}">
                      <a16:colId xmlns:a16="http://schemas.microsoft.com/office/drawing/2014/main" val="20063"/>
                    </a:ext>
                  </a:extLst>
                </a:gridCol>
                <a:gridCol w="52994">
                  <a:extLst>
                    <a:ext uri="{9D8B030D-6E8A-4147-A177-3AD203B41FA5}">
                      <a16:colId xmlns:a16="http://schemas.microsoft.com/office/drawing/2014/main" val="20064"/>
                    </a:ext>
                  </a:extLst>
                </a:gridCol>
                <a:gridCol w="52994">
                  <a:extLst>
                    <a:ext uri="{9D8B030D-6E8A-4147-A177-3AD203B41FA5}">
                      <a16:colId xmlns:a16="http://schemas.microsoft.com/office/drawing/2014/main" val="20065"/>
                    </a:ext>
                  </a:extLst>
                </a:gridCol>
                <a:gridCol w="1165860">
                  <a:extLst>
                    <a:ext uri="{9D8B030D-6E8A-4147-A177-3AD203B41FA5}">
                      <a16:colId xmlns:a16="http://schemas.microsoft.com/office/drawing/2014/main" val="20066"/>
                    </a:ext>
                  </a:extLst>
                </a:gridCol>
                <a:gridCol w="1165860">
                  <a:extLst>
                    <a:ext uri="{9D8B030D-6E8A-4147-A177-3AD203B41FA5}">
                      <a16:colId xmlns:a16="http://schemas.microsoft.com/office/drawing/2014/main" val="20067"/>
                    </a:ext>
                  </a:extLst>
                </a:gridCol>
              </a:tblGrid>
              <a:tr h="278130">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12700" cap="flat" cmpd="sng" algn="ctr">
                      <a:solidFill>
                        <a:srgbClr val="7030A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7030A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12700" cap="flat" cmpd="sng" algn="ctr">
                      <a:solidFill>
                        <a:srgbClr val="FF000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000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00B050"/>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3320940860"/>
              </p:ext>
            </p:extLst>
          </p:nvPr>
        </p:nvGraphicFramePr>
        <p:xfrm>
          <a:off x="6553200" y="2848610"/>
          <a:ext cx="2331736" cy="278130"/>
        </p:xfrm>
        <a:graphic>
          <a:graphicData uri="http://schemas.openxmlformats.org/drawingml/2006/table">
            <a:tbl>
              <a:tblPr firstRow="1" bandRow="1">
                <a:tableStyleId>{2D5ABB26-0587-4C30-8999-92F81FD0307C}</a:tableStyleId>
              </a:tblPr>
              <a:tblGrid>
                <a:gridCol w="52994">
                  <a:extLst>
                    <a:ext uri="{9D8B030D-6E8A-4147-A177-3AD203B41FA5}">
                      <a16:colId xmlns:a16="http://schemas.microsoft.com/office/drawing/2014/main" val="20000"/>
                    </a:ext>
                  </a:extLst>
                </a:gridCol>
                <a:gridCol w="52994">
                  <a:extLst>
                    <a:ext uri="{9D8B030D-6E8A-4147-A177-3AD203B41FA5}">
                      <a16:colId xmlns:a16="http://schemas.microsoft.com/office/drawing/2014/main" val="20001"/>
                    </a:ext>
                  </a:extLst>
                </a:gridCol>
                <a:gridCol w="52994">
                  <a:extLst>
                    <a:ext uri="{9D8B030D-6E8A-4147-A177-3AD203B41FA5}">
                      <a16:colId xmlns:a16="http://schemas.microsoft.com/office/drawing/2014/main" val="20002"/>
                    </a:ext>
                  </a:extLst>
                </a:gridCol>
                <a:gridCol w="52994">
                  <a:extLst>
                    <a:ext uri="{9D8B030D-6E8A-4147-A177-3AD203B41FA5}">
                      <a16:colId xmlns:a16="http://schemas.microsoft.com/office/drawing/2014/main" val="20003"/>
                    </a:ext>
                  </a:extLst>
                </a:gridCol>
                <a:gridCol w="52994">
                  <a:extLst>
                    <a:ext uri="{9D8B030D-6E8A-4147-A177-3AD203B41FA5}">
                      <a16:colId xmlns:a16="http://schemas.microsoft.com/office/drawing/2014/main" val="20004"/>
                    </a:ext>
                  </a:extLst>
                </a:gridCol>
                <a:gridCol w="52994">
                  <a:extLst>
                    <a:ext uri="{9D8B030D-6E8A-4147-A177-3AD203B41FA5}">
                      <a16:colId xmlns:a16="http://schemas.microsoft.com/office/drawing/2014/main" val="20005"/>
                    </a:ext>
                  </a:extLst>
                </a:gridCol>
                <a:gridCol w="52994">
                  <a:extLst>
                    <a:ext uri="{9D8B030D-6E8A-4147-A177-3AD203B41FA5}">
                      <a16:colId xmlns:a16="http://schemas.microsoft.com/office/drawing/2014/main" val="20006"/>
                    </a:ext>
                  </a:extLst>
                </a:gridCol>
                <a:gridCol w="52994">
                  <a:extLst>
                    <a:ext uri="{9D8B030D-6E8A-4147-A177-3AD203B41FA5}">
                      <a16:colId xmlns:a16="http://schemas.microsoft.com/office/drawing/2014/main" val="20007"/>
                    </a:ext>
                  </a:extLst>
                </a:gridCol>
                <a:gridCol w="52994">
                  <a:extLst>
                    <a:ext uri="{9D8B030D-6E8A-4147-A177-3AD203B41FA5}">
                      <a16:colId xmlns:a16="http://schemas.microsoft.com/office/drawing/2014/main" val="20008"/>
                    </a:ext>
                  </a:extLst>
                </a:gridCol>
                <a:gridCol w="52994">
                  <a:extLst>
                    <a:ext uri="{9D8B030D-6E8A-4147-A177-3AD203B41FA5}">
                      <a16:colId xmlns:a16="http://schemas.microsoft.com/office/drawing/2014/main" val="20009"/>
                    </a:ext>
                  </a:extLst>
                </a:gridCol>
                <a:gridCol w="52994">
                  <a:extLst>
                    <a:ext uri="{9D8B030D-6E8A-4147-A177-3AD203B41FA5}">
                      <a16:colId xmlns:a16="http://schemas.microsoft.com/office/drawing/2014/main" val="20010"/>
                    </a:ext>
                  </a:extLst>
                </a:gridCol>
                <a:gridCol w="52994">
                  <a:extLst>
                    <a:ext uri="{9D8B030D-6E8A-4147-A177-3AD203B41FA5}">
                      <a16:colId xmlns:a16="http://schemas.microsoft.com/office/drawing/2014/main" val="20011"/>
                    </a:ext>
                  </a:extLst>
                </a:gridCol>
                <a:gridCol w="52994">
                  <a:extLst>
                    <a:ext uri="{9D8B030D-6E8A-4147-A177-3AD203B41FA5}">
                      <a16:colId xmlns:a16="http://schemas.microsoft.com/office/drawing/2014/main" val="20012"/>
                    </a:ext>
                  </a:extLst>
                </a:gridCol>
                <a:gridCol w="52994">
                  <a:extLst>
                    <a:ext uri="{9D8B030D-6E8A-4147-A177-3AD203B41FA5}">
                      <a16:colId xmlns:a16="http://schemas.microsoft.com/office/drawing/2014/main" val="20013"/>
                    </a:ext>
                  </a:extLst>
                </a:gridCol>
                <a:gridCol w="52994">
                  <a:extLst>
                    <a:ext uri="{9D8B030D-6E8A-4147-A177-3AD203B41FA5}">
                      <a16:colId xmlns:a16="http://schemas.microsoft.com/office/drawing/2014/main" val="20014"/>
                    </a:ext>
                  </a:extLst>
                </a:gridCol>
                <a:gridCol w="52994">
                  <a:extLst>
                    <a:ext uri="{9D8B030D-6E8A-4147-A177-3AD203B41FA5}">
                      <a16:colId xmlns:a16="http://schemas.microsoft.com/office/drawing/2014/main" val="20015"/>
                    </a:ext>
                  </a:extLst>
                </a:gridCol>
                <a:gridCol w="52994">
                  <a:extLst>
                    <a:ext uri="{9D8B030D-6E8A-4147-A177-3AD203B41FA5}">
                      <a16:colId xmlns:a16="http://schemas.microsoft.com/office/drawing/2014/main" val="20016"/>
                    </a:ext>
                  </a:extLst>
                </a:gridCol>
                <a:gridCol w="52994">
                  <a:extLst>
                    <a:ext uri="{9D8B030D-6E8A-4147-A177-3AD203B41FA5}">
                      <a16:colId xmlns:a16="http://schemas.microsoft.com/office/drawing/2014/main" val="20017"/>
                    </a:ext>
                  </a:extLst>
                </a:gridCol>
                <a:gridCol w="52994">
                  <a:extLst>
                    <a:ext uri="{9D8B030D-6E8A-4147-A177-3AD203B41FA5}">
                      <a16:colId xmlns:a16="http://schemas.microsoft.com/office/drawing/2014/main" val="20018"/>
                    </a:ext>
                  </a:extLst>
                </a:gridCol>
                <a:gridCol w="52994">
                  <a:extLst>
                    <a:ext uri="{9D8B030D-6E8A-4147-A177-3AD203B41FA5}">
                      <a16:colId xmlns:a16="http://schemas.microsoft.com/office/drawing/2014/main" val="20019"/>
                    </a:ext>
                  </a:extLst>
                </a:gridCol>
                <a:gridCol w="52994">
                  <a:extLst>
                    <a:ext uri="{9D8B030D-6E8A-4147-A177-3AD203B41FA5}">
                      <a16:colId xmlns:a16="http://schemas.microsoft.com/office/drawing/2014/main" val="20020"/>
                    </a:ext>
                  </a:extLst>
                </a:gridCol>
                <a:gridCol w="52994">
                  <a:extLst>
                    <a:ext uri="{9D8B030D-6E8A-4147-A177-3AD203B41FA5}">
                      <a16:colId xmlns:a16="http://schemas.microsoft.com/office/drawing/2014/main" val="20021"/>
                    </a:ext>
                  </a:extLst>
                </a:gridCol>
                <a:gridCol w="52994">
                  <a:extLst>
                    <a:ext uri="{9D8B030D-6E8A-4147-A177-3AD203B41FA5}">
                      <a16:colId xmlns:a16="http://schemas.microsoft.com/office/drawing/2014/main" val="20022"/>
                    </a:ext>
                  </a:extLst>
                </a:gridCol>
                <a:gridCol w="52994">
                  <a:extLst>
                    <a:ext uri="{9D8B030D-6E8A-4147-A177-3AD203B41FA5}">
                      <a16:colId xmlns:a16="http://schemas.microsoft.com/office/drawing/2014/main" val="20023"/>
                    </a:ext>
                  </a:extLst>
                </a:gridCol>
                <a:gridCol w="52994">
                  <a:extLst>
                    <a:ext uri="{9D8B030D-6E8A-4147-A177-3AD203B41FA5}">
                      <a16:colId xmlns:a16="http://schemas.microsoft.com/office/drawing/2014/main" val="20024"/>
                    </a:ext>
                  </a:extLst>
                </a:gridCol>
                <a:gridCol w="52994">
                  <a:extLst>
                    <a:ext uri="{9D8B030D-6E8A-4147-A177-3AD203B41FA5}">
                      <a16:colId xmlns:a16="http://schemas.microsoft.com/office/drawing/2014/main" val="20025"/>
                    </a:ext>
                  </a:extLst>
                </a:gridCol>
                <a:gridCol w="52994">
                  <a:extLst>
                    <a:ext uri="{9D8B030D-6E8A-4147-A177-3AD203B41FA5}">
                      <a16:colId xmlns:a16="http://schemas.microsoft.com/office/drawing/2014/main" val="20026"/>
                    </a:ext>
                  </a:extLst>
                </a:gridCol>
                <a:gridCol w="52994">
                  <a:extLst>
                    <a:ext uri="{9D8B030D-6E8A-4147-A177-3AD203B41FA5}">
                      <a16:colId xmlns:a16="http://schemas.microsoft.com/office/drawing/2014/main" val="20027"/>
                    </a:ext>
                  </a:extLst>
                </a:gridCol>
                <a:gridCol w="52994">
                  <a:extLst>
                    <a:ext uri="{9D8B030D-6E8A-4147-A177-3AD203B41FA5}">
                      <a16:colId xmlns:a16="http://schemas.microsoft.com/office/drawing/2014/main" val="20028"/>
                    </a:ext>
                  </a:extLst>
                </a:gridCol>
                <a:gridCol w="52994">
                  <a:extLst>
                    <a:ext uri="{9D8B030D-6E8A-4147-A177-3AD203B41FA5}">
                      <a16:colId xmlns:a16="http://schemas.microsoft.com/office/drawing/2014/main" val="20029"/>
                    </a:ext>
                  </a:extLst>
                </a:gridCol>
                <a:gridCol w="52994">
                  <a:extLst>
                    <a:ext uri="{9D8B030D-6E8A-4147-A177-3AD203B41FA5}">
                      <a16:colId xmlns:a16="http://schemas.microsoft.com/office/drawing/2014/main" val="20030"/>
                    </a:ext>
                  </a:extLst>
                </a:gridCol>
                <a:gridCol w="52994">
                  <a:extLst>
                    <a:ext uri="{9D8B030D-6E8A-4147-A177-3AD203B41FA5}">
                      <a16:colId xmlns:a16="http://schemas.microsoft.com/office/drawing/2014/main" val="20031"/>
                    </a:ext>
                  </a:extLst>
                </a:gridCol>
                <a:gridCol w="52994">
                  <a:extLst>
                    <a:ext uri="{9D8B030D-6E8A-4147-A177-3AD203B41FA5}">
                      <a16:colId xmlns:a16="http://schemas.microsoft.com/office/drawing/2014/main" val="20032"/>
                    </a:ext>
                  </a:extLst>
                </a:gridCol>
                <a:gridCol w="52994">
                  <a:extLst>
                    <a:ext uri="{9D8B030D-6E8A-4147-A177-3AD203B41FA5}">
                      <a16:colId xmlns:a16="http://schemas.microsoft.com/office/drawing/2014/main" val="20033"/>
                    </a:ext>
                  </a:extLst>
                </a:gridCol>
                <a:gridCol w="52994">
                  <a:extLst>
                    <a:ext uri="{9D8B030D-6E8A-4147-A177-3AD203B41FA5}">
                      <a16:colId xmlns:a16="http://schemas.microsoft.com/office/drawing/2014/main" val="20034"/>
                    </a:ext>
                  </a:extLst>
                </a:gridCol>
                <a:gridCol w="52994">
                  <a:extLst>
                    <a:ext uri="{9D8B030D-6E8A-4147-A177-3AD203B41FA5}">
                      <a16:colId xmlns:a16="http://schemas.microsoft.com/office/drawing/2014/main" val="20035"/>
                    </a:ext>
                  </a:extLst>
                </a:gridCol>
                <a:gridCol w="52994">
                  <a:extLst>
                    <a:ext uri="{9D8B030D-6E8A-4147-A177-3AD203B41FA5}">
                      <a16:colId xmlns:a16="http://schemas.microsoft.com/office/drawing/2014/main" val="20036"/>
                    </a:ext>
                  </a:extLst>
                </a:gridCol>
                <a:gridCol w="52994">
                  <a:extLst>
                    <a:ext uri="{9D8B030D-6E8A-4147-A177-3AD203B41FA5}">
                      <a16:colId xmlns:a16="http://schemas.microsoft.com/office/drawing/2014/main" val="20037"/>
                    </a:ext>
                  </a:extLst>
                </a:gridCol>
                <a:gridCol w="52994">
                  <a:extLst>
                    <a:ext uri="{9D8B030D-6E8A-4147-A177-3AD203B41FA5}">
                      <a16:colId xmlns:a16="http://schemas.microsoft.com/office/drawing/2014/main" val="20038"/>
                    </a:ext>
                  </a:extLst>
                </a:gridCol>
                <a:gridCol w="52994">
                  <a:extLst>
                    <a:ext uri="{9D8B030D-6E8A-4147-A177-3AD203B41FA5}">
                      <a16:colId xmlns:a16="http://schemas.microsoft.com/office/drawing/2014/main" val="20039"/>
                    </a:ext>
                  </a:extLst>
                </a:gridCol>
                <a:gridCol w="52994">
                  <a:extLst>
                    <a:ext uri="{9D8B030D-6E8A-4147-A177-3AD203B41FA5}">
                      <a16:colId xmlns:a16="http://schemas.microsoft.com/office/drawing/2014/main" val="20040"/>
                    </a:ext>
                  </a:extLst>
                </a:gridCol>
                <a:gridCol w="52994">
                  <a:extLst>
                    <a:ext uri="{9D8B030D-6E8A-4147-A177-3AD203B41FA5}">
                      <a16:colId xmlns:a16="http://schemas.microsoft.com/office/drawing/2014/main" val="20041"/>
                    </a:ext>
                  </a:extLst>
                </a:gridCol>
                <a:gridCol w="52994">
                  <a:extLst>
                    <a:ext uri="{9D8B030D-6E8A-4147-A177-3AD203B41FA5}">
                      <a16:colId xmlns:a16="http://schemas.microsoft.com/office/drawing/2014/main" val="20042"/>
                    </a:ext>
                  </a:extLst>
                </a:gridCol>
                <a:gridCol w="52994">
                  <a:extLst>
                    <a:ext uri="{9D8B030D-6E8A-4147-A177-3AD203B41FA5}">
                      <a16:colId xmlns:a16="http://schemas.microsoft.com/office/drawing/2014/main" val="20043"/>
                    </a:ext>
                  </a:extLst>
                </a:gridCol>
              </a:tblGrid>
              <a:tr h="278130">
                <a:tc>
                  <a:txBody>
                    <a:bodyPr/>
                    <a:lstStyle/>
                    <a:p>
                      <a:endParaRPr lang="en-US" sz="100" dirty="0"/>
                    </a:p>
                  </a:txBody>
                  <a:tcPr marL="0" marR="0" marT="0" marB="0">
                    <a:lnL w="12700" cap="flat" cmpd="sng" algn="ctr">
                      <a:solidFill>
                        <a:schemeClr val="tx1"/>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12700" cap="flat" cmpd="sng" algn="ctr">
                      <a:solidFill>
                        <a:srgbClr val="FFFF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rgbClr val="FFFF00"/>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28575" cap="flat" cmpd="sng" algn="ctr">
                      <a:solidFill>
                        <a:schemeClr val="tx1"/>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accent2"/>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0" marR="0" marT="0" marB="0">
                    <a:lnL w="12700" cap="flat" cmpd="sng" algn="ctr">
                      <a:solidFill>
                        <a:schemeClr val="accent2"/>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4063975450"/>
              </p:ext>
            </p:extLst>
          </p:nvPr>
        </p:nvGraphicFramePr>
        <p:xfrm>
          <a:off x="3061144" y="2057401"/>
          <a:ext cx="5831396" cy="74416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4658678">
                  <a:extLst>
                    <a:ext uri="{9D8B030D-6E8A-4147-A177-3AD203B41FA5}">
                      <a16:colId xmlns:a16="http://schemas.microsoft.com/office/drawing/2014/main" val="20001"/>
                    </a:ext>
                  </a:extLst>
                </a:gridCol>
              </a:tblGrid>
              <a:tr h="718760">
                <a:tc>
                  <a:txBody>
                    <a:bodyPr/>
                    <a:lstStyle/>
                    <a:p>
                      <a:pPr algn="ctr"/>
                      <a:r>
                        <a:rPr lang="en-US" sz="1500" b="1" dirty="0">
                          <a:solidFill>
                            <a:srgbClr val="7030A0"/>
                          </a:solidFill>
                        </a:rPr>
                        <a:t>Each index </a:t>
                      </a:r>
                    </a:p>
                    <a:p>
                      <a:pPr algn="ctr"/>
                      <a:r>
                        <a:rPr lang="en-US" sz="1500" b="1" dirty="0">
                          <a:solidFill>
                            <a:srgbClr val="7030A0"/>
                          </a:solidFill>
                        </a:rPr>
                        <a:t>contains</a:t>
                      </a:r>
                    </a:p>
                    <a:p>
                      <a:pPr algn="ctr"/>
                      <a:r>
                        <a:rPr lang="en-US" sz="1500" b="1" baseline="0" dirty="0">
                          <a:solidFill>
                            <a:srgbClr val="7030A0"/>
                          </a:solidFill>
                        </a:rPr>
                        <a:t> </a:t>
                      </a:r>
                      <a:r>
                        <a:rPr lang="en-US" sz="1500" b="1" dirty="0">
                          <a:solidFill>
                            <a:srgbClr val="7030A0"/>
                          </a:solidFill>
                        </a:rPr>
                        <a:t>22 bytes</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400"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FF0000"/>
                      </a:solidFill>
                      <a:prstDash val="solid"/>
                      <a:round/>
                      <a:headEnd type="none" w="med" len="med"/>
                      <a:tailEnd type="none" w="med" len="med"/>
                    </a:lnB>
                  </a:tcPr>
                </a:tc>
                <a:tc>
                  <a:txBody>
                    <a:bodyPr/>
                    <a:lstStyle/>
                    <a:p>
                      <a:endParaRPr lang="en-US" sz="100" b="1" dirty="0"/>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25676562"/>
              </p:ext>
            </p:extLst>
          </p:nvPr>
        </p:nvGraphicFramePr>
        <p:xfrm>
          <a:off x="3048000" y="3137402"/>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r>
                        <a:rPr lang="en-US" sz="1400" dirty="0"/>
                        <a:t>d[0]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sz="1400" dirty="0"/>
                        <a:t>d[4]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1230347023"/>
              </p:ext>
            </p:extLst>
          </p:nvPr>
        </p:nvGraphicFramePr>
        <p:xfrm>
          <a:off x="3035473" y="2851484"/>
          <a:ext cx="5863590" cy="281940"/>
        </p:xfrm>
        <a:graphic>
          <a:graphicData uri="http://schemas.openxmlformats.org/drawingml/2006/table">
            <a:tbl>
              <a:tblPr firstRow="1" bandRow="1">
                <a:tableStyleId>{2D5ABB26-0587-4C30-8999-92F81FD0307C}</a:tableStyleId>
              </a:tblPr>
              <a:tblGrid>
                <a:gridCol w="1172718">
                  <a:extLst>
                    <a:ext uri="{9D8B030D-6E8A-4147-A177-3AD203B41FA5}">
                      <a16:colId xmlns:a16="http://schemas.microsoft.com/office/drawing/2014/main" val="20000"/>
                    </a:ext>
                  </a:extLst>
                </a:gridCol>
                <a:gridCol w="1172718">
                  <a:extLst>
                    <a:ext uri="{9D8B030D-6E8A-4147-A177-3AD203B41FA5}">
                      <a16:colId xmlns:a16="http://schemas.microsoft.com/office/drawing/2014/main" val="20001"/>
                    </a:ext>
                  </a:extLst>
                </a:gridCol>
                <a:gridCol w="1172718">
                  <a:extLst>
                    <a:ext uri="{9D8B030D-6E8A-4147-A177-3AD203B41FA5}">
                      <a16:colId xmlns:a16="http://schemas.microsoft.com/office/drawing/2014/main" val="20002"/>
                    </a:ext>
                  </a:extLst>
                </a:gridCol>
                <a:gridCol w="1172718">
                  <a:extLst>
                    <a:ext uri="{9D8B030D-6E8A-4147-A177-3AD203B41FA5}">
                      <a16:colId xmlns:a16="http://schemas.microsoft.com/office/drawing/2014/main" val="20003"/>
                    </a:ext>
                  </a:extLst>
                </a:gridCol>
                <a:gridCol w="1172718">
                  <a:extLst>
                    <a:ext uri="{9D8B030D-6E8A-4147-A177-3AD203B41FA5}">
                      <a16:colId xmlns:a16="http://schemas.microsoft.com/office/drawing/2014/main" val="20004"/>
                    </a:ext>
                  </a:extLst>
                </a:gridCol>
              </a:tblGrid>
              <a:tr h="278130">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ctr"/>
                      <a:endParaRPr lang="en-US" sz="1400" dirty="0"/>
                    </a:p>
                  </a:txBody>
                  <a:tcPr marL="68580" marR="68580" marT="34290" marB="3429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cxnSp>
        <p:nvCxnSpPr>
          <p:cNvPr id="21" name="Elbow Connector 20"/>
          <p:cNvCxnSpPr>
            <a:endCxn id="29" idx="1"/>
          </p:cNvCxnSpPr>
          <p:nvPr/>
        </p:nvCxnSpPr>
        <p:spPr>
          <a:xfrm rot="5400000" flipH="1" flipV="1">
            <a:off x="2756789"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cxnSp>
        <p:nvCxnSpPr>
          <p:cNvPr id="14" name="Elbow Connector 13"/>
          <p:cNvCxnSpPr/>
          <p:nvPr/>
        </p:nvCxnSpPr>
        <p:spPr>
          <a:xfrm rot="5400000" flipH="1" flipV="1">
            <a:off x="2756790" y="3099891"/>
            <a:ext cx="386121" cy="17124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1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Declaring Variable of a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0998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down)">
                                      <p:cBhvr>
                                        <p:cTn id="7" dur="500"/>
                                        <p:tgtEl>
                                          <p:spTgt spid="2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visible"/>
                                      </p:to>
                                    </p:set>
                                    <p:animEffect transition="in" filter="wipe(down)">
                                      <p:cBhvr>
                                        <p:cTn id="37" dur="500"/>
                                        <p:tgtEl>
                                          <p:spTgt spid="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335280" y="1754188"/>
            <a:ext cx="8527733" cy="3735387"/>
          </a:xfrm>
          <a:prstGeom prst="rect">
            <a:avLst/>
          </a:prstGeom>
        </p:spPr>
        <p:txBody>
          <a:bodyPr>
            <a:noAutofit/>
          </a:bodyPr>
          <a:lstStyle/>
          <a:p>
            <a:pPr>
              <a:buClrTx/>
              <a:buFont typeface="Wingdings" panose="05000000000000000000" pitchFamily="2" charset="2"/>
              <a:buChar char="q"/>
            </a:pPr>
            <a:r>
              <a:rPr lang="en-US" altLang="ja-JP" sz="1500" dirty="0"/>
              <a:t>The dot </a:t>
            </a:r>
            <a:r>
              <a:rPr lang="en-US" altLang="ja-JP" sz="1500" dirty="0">
                <a:latin typeface="Courier New" panose="02070309020205020404" pitchFamily="49" charset="0"/>
              </a:rPr>
              <a:t>(</a:t>
            </a:r>
            <a:r>
              <a:rPr lang="en-US" altLang="ja-JP" sz="1500" b="1" dirty="0">
                <a:solidFill>
                  <a:srgbClr val="FF0000"/>
                </a:solidFill>
                <a:latin typeface="Courier New" panose="02070309020205020404" pitchFamily="49" charset="0"/>
              </a:rPr>
              <a:t>.</a:t>
            </a:r>
            <a:r>
              <a:rPr lang="en-US" altLang="ja-JP" sz="1500" dirty="0">
                <a:latin typeface="Courier New" panose="02070309020205020404" pitchFamily="49" charset="0"/>
              </a:rPr>
              <a:t>)</a:t>
            </a:r>
            <a:r>
              <a:rPr lang="en-US" altLang="ja-JP" sz="1500" dirty="0"/>
              <a:t> or combination of </a:t>
            </a:r>
            <a:r>
              <a:rPr lang="en-US" sz="1500" dirty="0"/>
              <a:t>dash-line and greater-than sign </a:t>
            </a:r>
            <a:r>
              <a:rPr lang="en-US" altLang="ja-JP" sz="1500" dirty="0"/>
              <a:t>(</a:t>
            </a:r>
            <a:r>
              <a:rPr lang="en-US" altLang="ja-JP" sz="1500" b="1" dirty="0">
                <a:solidFill>
                  <a:srgbClr val="FF0000"/>
                </a:solidFill>
                <a:latin typeface="Courier New" panose="02070309020205020404" pitchFamily="49" charset="0"/>
                <a:cs typeface="Courier New" panose="02070309020205020404" pitchFamily="49" charset="0"/>
              </a:rPr>
              <a:t>-&gt;</a:t>
            </a:r>
            <a:r>
              <a:rPr lang="en-US" altLang="ja-JP" sz="1500" dirty="0"/>
              <a:t>) is used as operator to refer to members of </a:t>
            </a:r>
            <a:r>
              <a:rPr lang="en-US" altLang="ja-JP" sz="1500" dirty="0" err="1">
                <a:solidFill>
                  <a:srgbClr val="0000B0"/>
                </a:solidFill>
                <a:latin typeface="Courier New" panose="02070309020205020404" pitchFamily="49" charset="0"/>
              </a:rPr>
              <a:t>struct</a:t>
            </a:r>
            <a:r>
              <a:rPr lang="en-US" altLang="ja-JP" sz="1500" dirty="0"/>
              <a:t>.</a:t>
            </a:r>
          </a:p>
          <a:p>
            <a:pPr marL="342900" lvl="1" indent="0">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name[5];</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age;</a:t>
            </a:r>
          </a:p>
          <a:p>
            <a:pPr marL="342900" lvl="1" indent="0">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float</a:t>
            </a:r>
            <a:r>
              <a:rPr lang="en-US" sz="1500" dirty="0">
                <a:latin typeface="Courier New" panose="02070309020205020404" pitchFamily="49" charset="0"/>
                <a:cs typeface="Courier New" panose="02070309020205020404" pitchFamily="49" charset="0"/>
              </a:rPr>
              <a:t> salary;</a:t>
            </a:r>
          </a:p>
          <a:p>
            <a:pPr marL="342900" lvl="1" indent="0">
              <a:buNone/>
            </a:pPr>
            <a:r>
              <a:rPr lang="en-US" sz="1500" dirty="0">
                <a:latin typeface="Courier New" panose="02070309020205020404" pitchFamily="49" charset="0"/>
                <a:cs typeface="Courier New" panose="02070309020205020404" pitchFamily="49" charset="0"/>
              </a:rPr>
              <a:t>};</a:t>
            </a:r>
          </a:p>
          <a:p>
            <a:pPr marL="342900" lvl="1" indent="0">
              <a:buNone/>
            </a:pPr>
            <a:r>
              <a:rPr lang="en-US" sz="1500" dirty="0" err="1">
                <a:latin typeface="Courier New" panose="02070309020205020404" pitchFamily="49" charset="0"/>
                <a:cs typeface="Courier New" panose="02070309020205020404" pitchFamily="49" charset="0"/>
              </a:rPr>
              <a:t>EmployeeRecord</a:t>
            </a:r>
            <a:r>
              <a:rPr lang="en-US" sz="1500" dirty="0">
                <a:latin typeface="Courier New" panose="02070309020205020404" pitchFamily="49" charset="0"/>
                <a:cs typeface="Courier New" panose="02070309020205020404" pitchFamily="49" charset="0"/>
              </a:rPr>
              <a:t> x, y[5], *p;</a:t>
            </a:r>
          </a:p>
          <a:p>
            <a:pPr marL="342900" lvl="1" indent="0">
              <a:buNone/>
            </a:pPr>
            <a:r>
              <a:rPr lang="en-US" sz="1500" dirty="0" err="1">
                <a:latin typeface="Courier New" panose="02070309020205020404" pitchFamily="49" charset="0"/>
                <a:cs typeface="Courier New" panose="02070309020205020404" pitchFamily="49" charset="0"/>
              </a:rPr>
              <a:t>x.age</a:t>
            </a:r>
            <a:r>
              <a:rPr lang="en-US" sz="1500" dirty="0">
                <a:latin typeface="Courier New" panose="02070309020205020404" pitchFamily="49" charset="0"/>
                <a:cs typeface="Courier New" panose="02070309020205020404" pitchFamily="49" charset="0"/>
              </a:rPr>
              <a:t> = 22;</a:t>
            </a:r>
          </a:p>
          <a:p>
            <a:pPr marL="342900" lvl="1" indent="0">
              <a:buNone/>
            </a:pPr>
            <a:r>
              <a:rPr lang="en-US" sz="1500" dirty="0" err="1">
                <a:latin typeface="Courier New" panose="02070309020205020404" pitchFamily="49" charset="0"/>
                <a:cs typeface="Courier New" panose="02070309020205020404" pitchFamily="49" charset="0"/>
              </a:rPr>
              <a:t>x.salary</a:t>
            </a:r>
            <a:r>
              <a:rPr lang="en-US" sz="1500" dirty="0">
                <a:latin typeface="Courier New" panose="02070309020205020404" pitchFamily="49" charset="0"/>
                <a:cs typeface="Courier New" panose="02070309020205020404" pitchFamily="49" charset="0"/>
              </a:rPr>
              <a:t> = 1234.56;</a:t>
            </a:r>
          </a:p>
          <a:p>
            <a:pPr marL="342900" lvl="1" indent="0">
              <a:buNone/>
            </a:pPr>
            <a:r>
              <a:rPr lang="en-US" sz="1500" dirty="0" err="1">
                <a:latin typeface="Courier New" panose="02070309020205020404" pitchFamily="49" charset="0"/>
                <a:cs typeface="Courier New" panose="02070309020205020404" pitchFamily="49" charset="0"/>
              </a:rPr>
              <a:t>strcpy</a:t>
            </a:r>
            <a:r>
              <a:rPr lang="en-US" sz="1500" dirty="0">
                <a:latin typeface="Courier New" panose="02070309020205020404" pitchFamily="49" charset="0"/>
                <a:cs typeface="Courier New" panose="02070309020205020404" pitchFamily="49" charset="0"/>
              </a:rPr>
              <a:t>(x.name, "Sam");</a:t>
            </a:r>
          </a:p>
          <a:p>
            <a:pPr marL="342900" lvl="1" indent="0">
              <a:buNone/>
            </a:pPr>
            <a:r>
              <a:rPr lang="en-US" sz="1500" dirty="0">
                <a:latin typeface="Courier New" panose="02070309020205020404" pitchFamily="49" charset="0"/>
                <a:cs typeface="Courier New" panose="02070309020205020404" pitchFamily="49" charset="0"/>
              </a:rPr>
              <a:t>y[2].age = 22;</a:t>
            </a:r>
          </a:p>
          <a:p>
            <a:pPr marL="342900" lvl="1" indent="0">
              <a:buNone/>
            </a:pPr>
            <a:r>
              <a:rPr lang="en-US" sz="1500" dirty="0">
                <a:latin typeface="Courier New" panose="02070309020205020404" pitchFamily="49" charset="0"/>
                <a:cs typeface="Courier New" panose="02070309020205020404" pitchFamily="49" charset="0"/>
              </a:rPr>
              <a:t>p = &amp;x;</a:t>
            </a:r>
          </a:p>
          <a:p>
            <a:pPr marL="342900" lvl="1" indent="0">
              <a:buNone/>
            </a:pPr>
            <a:r>
              <a:rPr lang="en-US" sz="1500" dirty="0">
                <a:latin typeface="Courier New" panose="02070309020205020404" pitchFamily="49" charset="0"/>
                <a:cs typeface="Courier New" panose="02070309020205020404" pitchFamily="49" charset="0"/>
              </a:rPr>
              <a:t>p-&gt;age = 22;</a:t>
            </a:r>
          </a:p>
          <a:p>
            <a:pPr>
              <a:buClrTx/>
              <a:buFont typeface="Wingdings" panose="05000000000000000000" pitchFamily="2" charset="2"/>
              <a:buChar char="q"/>
            </a:pPr>
            <a:r>
              <a:rPr lang="en-US" altLang="ja-JP" sz="1500" dirty="0"/>
              <a:t>Member variables can be used in any manner appropriate for their data type.</a:t>
            </a:r>
            <a:endParaRPr lang="en-US" sz="1500" dirty="0">
              <a:latin typeface="Courier New" panose="02070309020205020404" pitchFamily="49" charset="0"/>
              <a:cs typeface="Courier New" panose="02070309020205020404" pitchFamily="49" charset="0"/>
            </a:endParaRPr>
          </a:p>
        </p:txBody>
      </p:sp>
      <p:sp>
        <p:nvSpPr>
          <p:cNvPr id="8" name="Content Placeholder 7"/>
          <p:cNvSpPr>
            <a:spLocks noGrp="1"/>
          </p:cNvSpPr>
          <p:nvPr>
            <p:ph sz="half" idx="4294967295"/>
          </p:nvPr>
        </p:nvSpPr>
        <p:spPr>
          <a:xfrm>
            <a:off x="3935849" y="2354262"/>
            <a:ext cx="4992687" cy="3135313"/>
          </a:xfrm>
          <a:prstGeom prst="rect">
            <a:avLst/>
          </a:prstGeom>
          <a:solidFill>
            <a:schemeClr val="accent2">
              <a:lumMod val="20000"/>
              <a:lumOff val="80000"/>
            </a:schemeClr>
          </a:solidFill>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600" dirty="0"/>
              <a:t>Here, variable </a:t>
            </a:r>
            <a:r>
              <a:rPr lang="en-US" sz="1600" dirty="0">
                <a:latin typeface="Courier New" panose="02070309020205020404" pitchFamily="49" charset="0"/>
                <a:cs typeface="Courier New" panose="02070309020205020404" pitchFamily="49" charset="0"/>
              </a:rPr>
              <a:t>x</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x.age</a:t>
            </a:r>
            <a:r>
              <a:rPr lang="en-US" sz="1600" dirty="0">
                <a:latin typeface="Courier New" panose="02070309020205020404" pitchFamily="49" charset="0"/>
                <a:cs typeface="Courier New" panose="02070309020205020404" pitchFamily="49" charset="0"/>
              </a:rPr>
              <a:t> </a:t>
            </a:r>
            <a:r>
              <a:rPr lang="en-US" sz="1600" dirty="0"/>
              <a:t>is of type </a:t>
            </a:r>
            <a:r>
              <a:rPr lang="en-US" sz="1600" dirty="0">
                <a:solidFill>
                  <a:srgbClr val="0000B0"/>
                </a:solidFill>
                <a:latin typeface="Courier New" panose="02070309020205020404" pitchFamily="49" charset="0"/>
                <a:cs typeface="Courier New" panose="02070309020205020404" pitchFamily="49" charset="0"/>
              </a:rPr>
              <a:t>int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x.salary</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float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x.name</a:t>
            </a:r>
            <a:r>
              <a:rPr lang="en-US" sz="1600" dirty="0"/>
              <a:t> is of type </a:t>
            </a:r>
            <a:r>
              <a:rPr lang="en-US" sz="1600" dirty="0">
                <a:solidFill>
                  <a:srgbClr val="0000B0"/>
                </a:solidFill>
                <a:latin typeface="Courier New" panose="02070309020205020404" pitchFamily="49" charset="0"/>
                <a:cs typeface="Courier New" panose="02070309020205020404" pitchFamily="49" charset="0"/>
              </a:rPr>
              <a:t>char</a:t>
            </a:r>
            <a:r>
              <a:rPr lang="en-US" sz="1600" dirty="0">
                <a:latin typeface="Courier New" panose="02070309020205020404" pitchFamily="49" charset="0"/>
                <a:cs typeface="Courier New" panose="02070309020205020404" pitchFamily="49" charset="0"/>
              </a:rPr>
              <a:t>[5]</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y[2].age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a:t>where </a:t>
            </a:r>
            <a:r>
              <a:rPr lang="en-US" sz="1600" dirty="0">
                <a:latin typeface="Courier New" panose="02070309020205020404" pitchFamily="49" charset="0"/>
                <a:cs typeface="Courier New" panose="02070309020205020404" pitchFamily="49" charset="0"/>
              </a:rPr>
              <a:t>y[2]</a:t>
            </a:r>
            <a:r>
              <a:rPr lang="en-US" sz="1600" dirty="0"/>
              <a:t> is of type </a:t>
            </a:r>
            <a:r>
              <a:rPr lang="en-US" sz="1600" dirty="0" err="1">
                <a:latin typeface="Courier New" panose="02070309020205020404" pitchFamily="49" charset="0"/>
                <a:cs typeface="Courier New" panose="02070309020205020404" pitchFamily="49" charset="0"/>
              </a:rPr>
              <a:t>EmployeeRecord</a:t>
            </a:r>
            <a:r>
              <a:rPr lang="en-US" sz="1600" dirty="0"/>
              <a:t> and represents the 3</a:t>
            </a:r>
            <a:r>
              <a:rPr lang="en-US" sz="1600" baseline="30000" dirty="0"/>
              <a:t>rd</a:t>
            </a:r>
            <a:r>
              <a:rPr lang="en-US" sz="1600" dirty="0"/>
              <a:t> element.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 </a:t>
            </a:r>
            <a:r>
              <a:rPr lang="en-US" sz="1600" dirty="0"/>
              <a:t>is of type </a:t>
            </a:r>
            <a:r>
              <a:rPr lang="en-US" sz="1600" dirty="0" err="1">
                <a:solidFill>
                  <a:srgbClr val="0000B0"/>
                </a:solidFill>
                <a:latin typeface="Courier New" panose="02070309020205020404" pitchFamily="49" charset="0"/>
                <a:cs typeface="Courier New" panose="02070309020205020404" pitchFamily="49" charset="0"/>
              </a:rPr>
              <a:t>int</a:t>
            </a:r>
            <a:r>
              <a:rPr lang="en-US" sz="1600" dirty="0"/>
              <a:t> where </a:t>
            </a:r>
            <a:r>
              <a:rPr lang="en-US" sz="1600" dirty="0">
                <a:latin typeface="Courier New" panose="02070309020205020404" pitchFamily="49" charset="0"/>
                <a:cs typeface="Courier New" panose="02070309020205020404" pitchFamily="49" charset="0"/>
              </a:rPr>
              <a:t>p</a:t>
            </a:r>
            <a:r>
              <a:rPr lang="en-US" sz="1600" dirty="0"/>
              <a:t> is a pointer pointing to variable </a:t>
            </a:r>
            <a:r>
              <a:rPr lang="en-US" sz="1600" dirty="0">
                <a:latin typeface="Courier New" panose="02070309020205020404" pitchFamily="49" charset="0"/>
                <a:cs typeface="Courier New" panose="02070309020205020404" pitchFamily="49" charset="0"/>
              </a:rPr>
              <a:t>x</a:t>
            </a:r>
            <a:r>
              <a:rPr lang="en-US" sz="1600" dirty="0"/>
              <a:t> of type </a:t>
            </a:r>
            <a:r>
              <a:rPr lang="en-US" sz="1600" dirty="0" err="1">
                <a:latin typeface="Courier New" panose="02070309020205020404" pitchFamily="49" charset="0"/>
                <a:cs typeface="Courier New" panose="02070309020205020404" pitchFamily="49" charset="0"/>
              </a:rPr>
              <a:t>EmplyeeRecord</a:t>
            </a:r>
            <a:r>
              <a:rPr lang="en-US" sz="1600" dirty="0"/>
              <a:t>. Operator (</a:t>
            </a:r>
            <a:r>
              <a:rPr lang="en-US" sz="1600" dirty="0">
                <a:latin typeface="Courier New" panose="02070309020205020404" pitchFamily="49" charset="0"/>
                <a:cs typeface="Courier New" panose="02070309020205020404" pitchFamily="49" charset="0"/>
              </a:rPr>
              <a:t>-&gt;</a:t>
            </a:r>
            <a:r>
              <a:rPr lang="en-US" sz="1600" dirty="0"/>
              <a:t>) is used for pointer variable of </a:t>
            </a:r>
            <a:r>
              <a:rPr lang="en-US" sz="1600" dirty="0" err="1">
                <a:solidFill>
                  <a:srgbClr val="0000B0"/>
                </a:solidFill>
                <a:latin typeface="Courier New" panose="02070309020205020404" pitchFamily="49" charset="0"/>
                <a:cs typeface="Courier New" panose="02070309020205020404" pitchFamily="49" charset="0"/>
              </a:rPr>
              <a:t>struct</a:t>
            </a:r>
            <a:r>
              <a:rPr lang="en-US" sz="1600" dirty="0"/>
              <a:t> instead of (</a:t>
            </a:r>
            <a:r>
              <a:rPr lang="en-US" sz="1600" dirty="0">
                <a:latin typeface="Courier New" panose="02070309020205020404" pitchFamily="49" charset="0"/>
                <a:cs typeface="Courier New" panose="02070309020205020404" pitchFamily="49" charset="0"/>
              </a:rPr>
              <a:t>.</a:t>
            </a:r>
            <a:r>
              <a:rPr lang="en-US" sz="1600" dirty="0"/>
              <a:t>).</a:t>
            </a:r>
          </a:p>
          <a:p>
            <a:pPr algn="just">
              <a:lnSpc>
                <a:spcPct val="80000"/>
              </a:lnSpc>
              <a:spcBef>
                <a:spcPts val="400"/>
              </a:spcBef>
              <a:spcAft>
                <a:spcPts val="400"/>
              </a:spcAft>
              <a:buClrTx/>
              <a:buFont typeface="Wingdings" panose="05000000000000000000" pitchFamily="2" charset="2"/>
              <a:buChar char="q"/>
            </a:pPr>
            <a:r>
              <a:rPr lang="en-US" sz="1600" dirty="0">
                <a:latin typeface="Courier New" panose="02070309020205020404" pitchFamily="49" charset="0"/>
                <a:cs typeface="Courier New" panose="02070309020205020404" pitchFamily="49" charset="0"/>
              </a:rPr>
              <a:t>p-&gt;age</a:t>
            </a:r>
            <a:r>
              <a:rPr lang="en-US" sz="1600" dirty="0"/>
              <a:t> can be represented as </a:t>
            </a:r>
            <a:r>
              <a:rPr lang="en-US" sz="1600" dirty="0">
                <a:latin typeface="Courier New" panose="02070309020205020404" pitchFamily="49" charset="0"/>
                <a:cs typeface="Courier New" panose="02070309020205020404" pitchFamily="49" charset="0"/>
              </a:rPr>
              <a:t>(*p).age</a:t>
            </a:r>
            <a:r>
              <a:rPr lang="en-US" sz="1600" dirty="0"/>
              <a:t> also.</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Accessing Structure Member</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71494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52462" y="1654175"/>
            <a:ext cx="7902621" cy="768350"/>
          </a:xfrm>
        </p:spPr>
        <p:txBody>
          <a:bodyPr>
            <a:noAutofit/>
          </a:bodyPr>
          <a:lstStyle/>
          <a:p>
            <a:pPr algn="just">
              <a:buClrTx/>
              <a:buFont typeface="Wingdings" panose="05000000000000000000" pitchFamily="2" charset="2"/>
              <a:buChar char="q"/>
            </a:pPr>
            <a:r>
              <a:rPr lang="en-US" sz="1800" dirty="0"/>
              <a:t>After declaring a pointer </a:t>
            </a:r>
            <a:r>
              <a:rPr lang="en-US" sz="1800" dirty="0">
                <a:latin typeface="Courier New" panose="02070309020205020404" pitchFamily="49" charset="0"/>
                <a:cs typeface="Courier New" panose="02070309020205020404" pitchFamily="49" charset="0"/>
              </a:rPr>
              <a:t>*p</a:t>
            </a:r>
            <a:r>
              <a:rPr lang="en-US" sz="1800" dirty="0"/>
              <a:t> variable, it can be used like any other variable. That is, </a:t>
            </a:r>
            <a:r>
              <a:rPr lang="en-US" sz="1800" dirty="0">
                <a:latin typeface="Courier New" panose="02070309020205020404" pitchFamily="49" charset="0"/>
                <a:cs typeface="Courier New" panose="02070309020205020404" pitchFamily="49" charset="0"/>
              </a:rPr>
              <a:t>p</a:t>
            </a:r>
            <a:r>
              <a:rPr lang="en-US" sz="1800" dirty="0"/>
              <a:t> stores the </a:t>
            </a:r>
            <a:r>
              <a:rPr lang="en-US" sz="1800" i="1" dirty="0"/>
              <a:t>address</a:t>
            </a:r>
            <a:r>
              <a:rPr lang="en-US" sz="1800" dirty="0"/>
              <a:t> or </a:t>
            </a:r>
            <a:r>
              <a:rPr lang="en-US" sz="1800" i="1" dirty="0"/>
              <a:t>pointer</a:t>
            </a:r>
            <a:r>
              <a:rPr lang="en-US" sz="1800" dirty="0"/>
              <a:t>, to another variable; </a:t>
            </a:r>
            <a:r>
              <a:rPr lang="en-US" sz="1800" dirty="0">
                <a:latin typeface="Courier New" panose="02070309020205020404" pitchFamily="49" charset="0"/>
                <a:cs typeface="Courier New" panose="02070309020205020404" pitchFamily="49" charset="0"/>
              </a:rPr>
              <a:t>&amp;p</a:t>
            </a:r>
            <a:r>
              <a:rPr lang="en-US" sz="1800" dirty="0"/>
              <a:t> gives the address of the pointer variable itself; and </a:t>
            </a:r>
            <a:r>
              <a:rPr lang="en-US" sz="1800" dirty="0">
                <a:latin typeface="Courier New" panose="02070309020205020404" pitchFamily="49" charset="0"/>
                <a:cs typeface="Courier New" panose="02070309020205020404" pitchFamily="49" charset="0"/>
              </a:rPr>
              <a:t>*p</a:t>
            </a:r>
            <a:r>
              <a:rPr lang="en-US" sz="1800" dirty="0"/>
              <a:t> is the </a:t>
            </a:r>
            <a:r>
              <a:rPr lang="en-US" sz="1800" i="1" dirty="0"/>
              <a:t>value</a:t>
            </a:r>
            <a:r>
              <a:rPr lang="en-US" sz="1800" dirty="0"/>
              <a:t> stored in the variable that </a:t>
            </a:r>
            <a:r>
              <a:rPr lang="en-US" sz="1800" dirty="0">
                <a:latin typeface="Courier New" panose="02070309020205020404" pitchFamily="49" charset="0"/>
                <a:cs typeface="Courier New" panose="02070309020205020404" pitchFamily="49" charset="0"/>
              </a:rPr>
              <a:t>p</a:t>
            </a:r>
            <a:r>
              <a:rPr lang="en-US" sz="1800" dirty="0"/>
              <a:t> </a:t>
            </a:r>
            <a:r>
              <a:rPr lang="en-US" sz="1800" i="1" dirty="0"/>
              <a:t>points</a:t>
            </a:r>
            <a:r>
              <a:rPr lang="en-US" sz="1800" dirty="0"/>
              <a:t> at.</a:t>
            </a:r>
          </a:p>
        </p:txBody>
      </p:sp>
      <p:sp>
        <p:nvSpPr>
          <p:cNvPr id="8" name="Rectangle 7"/>
          <p:cNvSpPr/>
          <p:nvPr/>
        </p:nvSpPr>
        <p:spPr>
          <a:xfrm>
            <a:off x="225804" y="5311495"/>
            <a:ext cx="8756273" cy="81214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350" dirty="0"/>
          </a:p>
          <a:p>
            <a:pPr algn="ctr"/>
            <a:endParaRPr lang="en-US" sz="1350" dirty="0"/>
          </a:p>
          <a:p>
            <a:pPr algn="ctr"/>
            <a:endParaRPr lang="en-US" sz="1350" dirty="0"/>
          </a:p>
          <a:p>
            <a:pPr algn="r"/>
            <a:r>
              <a:rPr lang="en-US" sz="1350" dirty="0"/>
              <a:t>Main Memory</a:t>
            </a:r>
          </a:p>
        </p:txBody>
      </p:sp>
      <p:sp>
        <p:nvSpPr>
          <p:cNvPr id="9" name="Rectangle 8"/>
          <p:cNvSpPr/>
          <p:nvPr/>
        </p:nvSpPr>
        <p:spPr>
          <a:xfrm>
            <a:off x="556710" y="5439051"/>
            <a:ext cx="733806" cy="43205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567</a:t>
            </a:r>
          </a:p>
        </p:txBody>
      </p:sp>
      <p:sp>
        <p:nvSpPr>
          <p:cNvPr id="10" name="Rectangle 9"/>
          <p:cNvSpPr/>
          <p:nvPr/>
        </p:nvSpPr>
        <p:spPr>
          <a:xfrm>
            <a:off x="7226728" y="5433426"/>
            <a:ext cx="736226" cy="429784"/>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b="1" dirty="0">
                <a:solidFill>
                  <a:schemeClr val="tx1"/>
                </a:solidFill>
              </a:rPr>
              <a:t>89</a:t>
            </a:r>
          </a:p>
        </p:txBody>
      </p:sp>
      <p:sp>
        <p:nvSpPr>
          <p:cNvPr id="13" name="TextBox 12"/>
          <p:cNvSpPr txBox="1"/>
          <p:nvPr/>
        </p:nvSpPr>
        <p:spPr>
          <a:xfrm>
            <a:off x="5334002" y="4313543"/>
            <a:ext cx="2006975" cy="507831"/>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&amp;x = 567</a:t>
            </a:r>
            <a:endParaRPr lang="en-US" sz="1350" b="1" dirty="0"/>
          </a:p>
        </p:txBody>
      </p:sp>
      <p:sp>
        <p:nvSpPr>
          <p:cNvPr id="15" name="TextBox 14"/>
          <p:cNvSpPr txBox="1"/>
          <p:nvPr/>
        </p:nvSpPr>
        <p:spPr>
          <a:xfrm>
            <a:off x="7373472" y="4680812"/>
            <a:ext cx="1563221" cy="507831"/>
          </a:xfrm>
          <a:prstGeom prst="rect">
            <a:avLst/>
          </a:prstGeom>
          <a:solidFill>
            <a:schemeClr val="bg1">
              <a:lumMod val="65000"/>
            </a:schemeClr>
          </a:solidFill>
          <a:ln>
            <a:solidFill>
              <a:schemeClr val="tx1"/>
            </a:solidFill>
          </a:ln>
        </p:spPr>
        <p:txBody>
          <a:bodyPr wrap="square" rtlCol="0">
            <a:spAutoFit/>
          </a:bodyPr>
          <a:lstStyle/>
          <a:p>
            <a:r>
              <a:rPr lang="en-US" sz="1350" dirty="0"/>
              <a:t>Value at </a:t>
            </a:r>
            <a:r>
              <a:rPr lang="en-US" sz="1350" dirty="0">
                <a:latin typeface="Courier New" panose="02070309020205020404" pitchFamily="49" charset="0"/>
                <a:cs typeface="Courier New" panose="02070309020205020404" pitchFamily="49" charset="0"/>
              </a:rPr>
              <a:t>x</a:t>
            </a:r>
            <a:r>
              <a:rPr lang="en-US" sz="1350" dirty="0"/>
              <a:t>: </a:t>
            </a:r>
          </a:p>
          <a:p>
            <a:pPr algn="ctr"/>
            <a:r>
              <a:rPr lang="en-US" sz="1350" b="1" dirty="0">
                <a:latin typeface="Courier New" panose="02070309020205020404" pitchFamily="49" charset="0"/>
                <a:cs typeface="Courier New" panose="02070309020205020404" pitchFamily="49" charset="0"/>
              </a:rPr>
              <a:t>x = 89</a:t>
            </a:r>
          </a:p>
        </p:txBody>
      </p:sp>
      <p:sp>
        <p:nvSpPr>
          <p:cNvPr id="25" name="TextBox 24"/>
          <p:cNvSpPr txBox="1"/>
          <p:nvPr/>
        </p:nvSpPr>
        <p:spPr>
          <a:xfrm>
            <a:off x="358336" y="4538098"/>
            <a:ext cx="2303930" cy="300082"/>
          </a:xfrm>
          <a:prstGeom prst="rect">
            <a:avLst/>
          </a:prstGeom>
          <a:solidFill>
            <a:schemeClr val="bg1">
              <a:lumMod val="75000"/>
            </a:schemeClr>
          </a:solidFill>
          <a:ln>
            <a:solidFill>
              <a:schemeClr val="tx1"/>
            </a:solidFill>
          </a:ln>
        </p:spPr>
        <p:txBody>
          <a:bodyPr wrap="square" rtlCol="0">
            <a:spAutoFit/>
          </a:bodyPr>
          <a:lstStyle/>
          <a:p>
            <a:r>
              <a:rPr lang="en-US" sz="1350" dirty="0"/>
              <a:t>Location of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&amp;p = 1078</a:t>
            </a:r>
            <a:endParaRPr lang="en-US" sz="1350" b="1" dirty="0"/>
          </a:p>
        </p:txBody>
      </p:sp>
      <p:sp>
        <p:nvSpPr>
          <p:cNvPr id="26" name="TextBox 25"/>
          <p:cNvSpPr txBox="1"/>
          <p:nvPr/>
        </p:nvSpPr>
        <p:spPr>
          <a:xfrm>
            <a:off x="800443" y="4894533"/>
            <a:ext cx="2504961" cy="300082"/>
          </a:xfrm>
          <a:prstGeom prst="rect">
            <a:avLst/>
          </a:prstGeom>
          <a:solidFill>
            <a:schemeClr val="bg1">
              <a:lumMod val="65000"/>
            </a:schemeClr>
          </a:solidFill>
          <a:ln>
            <a:solidFill>
              <a:schemeClr val="tx1"/>
            </a:solidFill>
          </a:ln>
        </p:spPr>
        <p:txBody>
          <a:bodyPr wrap="square" rtlCol="0">
            <a:spAutoFit/>
          </a:bodyPr>
          <a:lstStyle/>
          <a:p>
            <a:r>
              <a:rPr lang="en-US" sz="1350" dirty="0"/>
              <a:t>address at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 = &amp;x = 567</a:t>
            </a:r>
          </a:p>
        </p:txBody>
      </p:sp>
      <p:sp>
        <p:nvSpPr>
          <p:cNvPr id="27" name="TextBox 26"/>
          <p:cNvSpPr txBox="1"/>
          <p:nvPr/>
        </p:nvSpPr>
        <p:spPr>
          <a:xfrm>
            <a:off x="3162975" y="5521918"/>
            <a:ext cx="2260439" cy="300082"/>
          </a:xfrm>
          <a:prstGeom prst="rect">
            <a:avLst/>
          </a:prstGeom>
          <a:solidFill>
            <a:schemeClr val="bg1">
              <a:lumMod val="50000"/>
            </a:schemeClr>
          </a:solidFill>
          <a:ln>
            <a:solidFill>
              <a:schemeClr val="tx1"/>
            </a:solidFill>
          </a:ln>
        </p:spPr>
        <p:txBody>
          <a:bodyPr wrap="square" rtlCol="0">
            <a:spAutoFit/>
          </a:bodyPr>
          <a:lstStyle/>
          <a:p>
            <a:r>
              <a:rPr lang="en-US" sz="1350" dirty="0"/>
              <a:t>Value pointed by </a:t>
            </a:r>
            <a:r>
              <a:rPr lang="en-US" sz="1350" dirty="0">
                <a:latin typeface="Courier New" panose="02070309020205020404" pitchFamily="49" charset="0"/>
                <a:cs typeface="Courier New" panose="02070309020205020404" pitchFamily="49" charset="0"/>
              </a:rPr>
              <a:t>*p</a:t>
            </a:r>
            <a:r>
              <a:rPr lang="en-US" sz="1350" dirty="0"/>
              <a:t>: </a:t>
            </a:r>
            <a:r>
              <a:rPr lang="en-US" sz="1350" b="1" dirty="0">
                <a:latin typeface="Courier New" panose="02070309020205020404" pitchFamily="49" charset="0"/>
                <a:cs typeface="Courier New" panose="02070309020205020404" pitchFamily="49" charset="0"/>
              </a:rPr>
              <a:t>*p</a:t>
            </a:r>
            <a:r>
              <a:rPr lang="en-US" sz="1350" b="1" dirty="0"/>
              <a:t> = 89</a:t>
            </a:r>
            <a:endParaRPr lang="en-US" sz="1350" b="1" dirty="0">
              <a:latin typeface="Courier New" panose="02070309020205020404" pitchFamily="49" charset="0"/>
              <a:cs typeface="Courier New" panose="02070309020205020404" pitchFamily="49" charset="0"/>
            </a:endParaRPr>
          </a:p>
        </p:txBody>
      </p:sp>
      <p:cxnSp>
        <p:nvCxnSpPr>
          <p:cNvPr id="28" name="Straight Arrow Connector 27"/>
          <p:cNvCxnSpPr/>
          <p:nvPr/>
        </p:nvCxnSpPr>
        <p:spPr>
          <a:xfrm>
            <a:off x="583774" y="4846827"/>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938329"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0" idx="1"/>
          </p:cNvCxnSpPr>
          <p:nvPr/>
        </p:nvCxnSpPr>
        <p:spPr>
          <a:xfrm flipV="1">
            <a:off x="5423412" y="5648320"/>
            <a:ext cx="1803316" cy="1209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9" idx="3"/>
          </p:cNvCxnSpPr>
          <p:nvPr/>
        </p:nvCxnSpPr>
        <p:spPr>
          <a:xfrm>
            <a:off x="1290516" y="5655080"/>
            <a:ext cx="1883520" cy="5339"/>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8155081" y="3083600"/>
            <a:ext cx="826994" cy="909499"/>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x;</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3" name="Rectangle 42"/>
          <p:cNvSpPr/>
          <p:nvPr/>
        </p:nvSpPr>
        <p:spPr>
          <a:xfrm>
            <a:off x="121920" y="3087510"/>
            <a:ext cx="1008198" cy="1105368"/>
          </a:xfrm>
          <a:prstGeom prst="rect">
            <a:avLst/>
          </a:prstGeom>
          <a:solidFill>
            <a:schemeClr val="bg1">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err="1">
                <a:latin typeface="Courier New" panose="02070309020205020404" pitchFamily="49" charset="0"/>
                <a:cs typeface="Courier New" panose="02070309020205020404" pitchFamily="49" charset="0"/>
              </a:rPr>
              <a:t>int</a:t>
            </a:r>
            <a:r>
              <a:rPr lang="en-US" sz="1350" b="1" dirty="0">
                <a:latin typeface="Courier New" panose="02070309020205020404" pitchFamily="49" charset="0"/>
                <a:cs typeface="Courier New" panose="02070309020205020404" pitchFamily="49" charset="0"/>
              </a:rPr>
              <a:t> *p;</a:t>
            </a:r>
            <a:endParaRPr lang="en-US" sz="2100" b="1" dirty="0">
              <a:latin typeface="Courier New" panose="02070309020205020404" pitchFamily="49" charset="0"/>
              <a:ea typeface="Times New Roman" panose="02020603050405020304" pitchFamily="18" charset="0"/>
              <a:cs typeface="Courier New" panose="02070309020205020404" pitchFamily="49" charset="0"/>
            </a:endParaRPr>
          </a:p>
        </p:txBody>
      </p:sp>
      <p:sp>
        <p:nvSpPr>
          <p:cNvPr id="44" name="Rectangle 43"/>
          <p:cNvSpPr/>
          <p:nvPr/>
        </p:nvSpPr>
        <p:spPr>
          <a:xfrm>
            <a:off x="5230348" y="2850540"/>
            <a:ext cx="2632263" cy="639150"/>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&amp;x </a:t>
            </a:r>
            <a:r>
              <a:rPr lang="en-US" sz="1350" dirty="0"/>
              <a:t>represents the memory area of variable named </a:t>
            </a:r>
            <a:r>
              <a:rPr lang="en-US" sz="1350" b="1" dirty="0">
                <a:latin typeface="Courier New" panose="02070309020205020404" pitchFamily="49" charset="0"/>
                <a:cs typeface="Courier New" panose="02070309020205020404" pitchFamily="49" charset="0"/>
              </a:rPr>
              <a:t>x</a:t>
            </a:r>
            <a:endParaRPr lang="en-US" sz="2100" dirty="0">
              <a:latin typeface="Times New Roman" panose="02020603050405020304" pitchFamily="18" charset="0"/>
              <a:ea typeface="Times New Roman" panose="02020603050405020304" pitchFamily="18" charset="0"/>
            </a:endParaRPr>
          </a:p>
        </p:txBody>
      </p:sp>
      <p:sp>
        <p:nvSpPr>
          <p:cNvPr id="45" name="Rectangle 44"/>
          <p:cNvSpPr/>
          <p:nvPr/>
        </p:nvSpPr>
        <p:spPr>
          <a:xfrm>
            <a:off x="5230348" y="3538350"/>
            <a:ext cx="2632263" cy="70598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latin typeface="Courier New" panose="02070309020205020404" pitchFamily="49" charset="0"/>
                <a:cs typeface="Courier New" panose="02070309020205020404" pitchFamily="49" charset="0"/>
              </a:rPr>
              <a:t>x</a:t>
            </a:r>
            <a:r>
              <a:rPr lang="en-US" sz="1350" b="1" dirty="0"/>
              <a:t> </a:t>
            </a:r>
            <a:r>
              <a:rPr lang="en-US" sz="1350" dirty="0"/>
              <a:t>represents the </a:t>
            </a:r>
            <a:r>
              <a:rPr lang="en-US" sz="1350" u="sng" dirty="0"/>
              <a:t>value</a:t>
            </a:r>
            <a:r>
              <a:rPr lang="en-US" sz="1350" dirty="0"/>
              <a:t> stored inside the area of variable named </a:t>
            </a:r>
            <a:r>
              <a:rPr lang="en-US" sz="1350" b="1" dirty="0">
                <a:latin typeface="Courier New" panose="02070309020205020404" pitchFamily="49" charset="0"/>
                <a:cs typeface="Courier New" panose="02070309020205020404" pitchFamily="49" charset="0"/>
              </a:rPr>
              <a:t>x</a:t>
            </a:r>
            <a:endParaRPr lang="en-US" sz="2100" b="1" dirty="0">
              <a:latin typeface="Times New Roman" panose="02020603050405020304" pitchFamily="18" charset="0"/>
              <a:ea typeface="Times New Roman" panose="02020603050405020304" pitchFamily="18" charset="0"/>
            </a:endParaRPr>
          </a:p>
        </p:txBody>
      </p:sp>
      <p:sp>
        <p:nvSpPr>
          <p:cNvPr id="46" name="Rectangle 45"/>
          <p:cNvSpPr/>
          <p:nvPr/>
        </p:nvSpPr>
        <p:spPr>
          <a:xfrm>
            <a:off x="1422590" y="3924301"/>
            <a:ext cx="3175186" cy="46714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t"/>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b="1" dirty="0">
                <a:solidFill>
                  <a:schemeClr val="tx1"/>
                </a:solidFill>
                <a:cs typeface="Courier New" panose="02070309020205020404" pitchFamily="49" charset="0"/>
              </a:rPr>
              <a:t> </a:t>
            </a:r>
            <a:r>
              <a:rPr lang="en-US" sz="1350" dirty="0"/>
              <a:t>represents the value stored in the area represented/pointed to by address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7" name="Rectangle 46"/>
          <p:cNvSpPr/>
          <p:nvPr/>
        </p:nvSpPr>
        <p:spPr>
          <a:xfrm>
            <a:off x="1422590" y="3404768"/>
            <a:ext cx="3175187" cy="447115"/>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p</a:t>
            </a:r>
            <a:r>
              <a:rPr lang="en-US" sz="1350" dirty="0"/>
              <a:t> represents the </a:t>
            </a:r>
            <a:r>
              <a:rPr lang="en-US" sz="1350" u="sng" dirty="0"/>
              <a:t>address</a:t>
            </a:r>
            <a:r>
              <a:rPr lang="en-US" sz="1350" dirty="0"/>
              <a:t> stored inside the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sp>
        <p:nvSpPr>
          <p:cNvPr id="48" name="Rectangle 47"/>
          <p:cNvSpPr/>
          <p:nvPr/>
        </p:nvSpPr>
        <p:spPr>
          <a:xfrm>
            <a:off x="1422589" y="2848858"/>
            <a:ext cx="3175186" cy="483493"/>
          </a:xfrm>
          <a:prstGeom prst="rect">
            <a:avLst/>
          </a:prstGeom>
          <a:solidFill>
            <a:schemeClr val="bg1">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solidFill>
                  <a:schemeClr val="tx1"/>
                </a:solidFill>
                <a:latin typeface="Courier New" panose="02070309020205020404" pitchFamily="49" charset="0"/>
                <a:cs typeface="Courier New" panose="02070309020205020404" pitchFamily="49" charset="0"/>
              </a:rPr>
              <a:t>&amp;p </a:t>
            </a:r>
            <a:r>
              <a:rPr lang="en-US" sz="1350" dirty="0"/>
              <a:t>represents the memory area of variable named </a:t>
            </a:r>
            <a:r>
              <a:rPr lang="en-US" sz="1350" b="1" dirty="0">
                <a:solidFill>
                  <a:schemeClr val="tx1"/>
                </a:solidFill>
                <a:latin typeface="Courier New" panose="02070309020205020404" pitchFamily="49" charset="0"/>
                <a:cs typeface="Courier New" panose="02070309020205020404" pitchFamily="49" charset="0"/>
              </a:rPr>
              <a:t>*p</a:t>
            </a:r>
            <a:endParaRPr lang="en-US" sz="2100" b="1" dirty="0">
              <a:latin typeface="Times New Roman" panose="02020603050405020304" pitchFamily="18" charset="0"/>
              <a:ea typeface="Times New Roman" panose="02020603050405020304" pitchFamily="18" charset="0"/>
            </a:endParaRPr>
          </a:p>
        </p:txBody>
      </p:sp>
      <p:cxnSp>
        <p:nvCxnSpPr>
          <p:cNvPr id="49" name="Straight Arrow Connector 48"/>
          <p:cNvCxnSpPr>
            <a:stCxn id="42" idx="1"/>
            <a:endCxn id="44" idx="3"/>
          </p:cNvCxnSpPr>
          <p:nvPr/>
        </p:nvCxnSpPr>
        <p:spPr>
          <a:xfrm flipH="1" flipV="1">
            <a:off x="7862609" y="3170117"/>
            <a:ext cx="292472" cy="368233"/>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0" name="Straight Arrow Connector 49"/>
          <p:cNvCxnSpPr>
            <a:stCxn id="42" idx="1"/>
            <a:endCxn id="45" idx="3"/>
          </p:cNvCxnSpPr>
          <p:nvPr/>
        </p:nvCxnSpPr>
        <p:spPr>
          <a:xfrm flipH="1">
            <a:off x="7862609" y="3538348"/>
            <a:ext cx="292472" cy="352992"/>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1" name="Straight Arrow Connector 50"/>
          <p:cNvCxnSpPr>
            <a:stCxn id="43" idx="3"/>
            <a:endCxn id="48" idx="1"/>
          </p:cNvCxnSpPr>
          <p:nvPr/>
        </p:nvCxnSpPr>
        <p:spPr>
          <a:xfrm flipV="1">
            <a:off x="1130118" y="3090605"/>
            <a:ext cx="292471" cy="549589"/>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2" name="Straight Arrow Connector 51"/>
          <p:cNvCxnSpPr>
            <a:stCxn id="43" idx="3"/>
            <a:endCxn id="46" idx="1"/>
          </p:cNvCxnSpPr>
          <p:nvPr/>
        </p:nvCxnSpPr>
        <p:spPr>
          <a:xfrm>
            <a:off x="1130118" y="3640194"/>
            <a:ext cx="292472" cy="517680"/>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53" name="Straight Arrow Connector 52"/>
          <p:cNvCxnSpPr>
            <a:stCxn id="43" idx="3"/>
            <a:endCxn id="47" idx="1"/>
          </p:cNvCxnSpPr>
          <p:nvPr/>
        </p:nvCxnSpPr>
        <p:spPr>
          <a:xfrm flipV="1">
            <a:off x="1130118" y="3628326"/>
            <a:ext cx="292472" cy="11868"/>
          </a:xfrm>
          <a:prstGeom prst="straightConnector1">
            <a:avLst/>
          </a:prstGeom>
          <a:ln w="31750">
            <a:tailEnd type="stealth" w="lg" len="lg"/>
          </a:ln>
        </p:spPr>
        <p:style>
          <a:lnRef idx="3">
            <a:schemeClr val="dk1"/>
          </a:lnRef>
          <a:fillRef idx="0">
            <a:schemeClr val="dk1"/>
          </a:fillRef>
          <a:effectRef idx="2">
            <a:schemeClr val="dk1"/>
          </a:effectRef>
          <a:fontRef idx="minor">
            <a:schemeClr val="tx1"/>
          </a:fontRef>
        </p:style>
      </p:cxnSp>
      <p:cxnSp>
        <p:nvCxnSpPr>
          <p:cNvPr id="76" name="Straight Arrow Connector 75"/>
          <p:cNvCxnSpPr/>
          <p:nvPr/>
        </p:nvCxnSpPr>
        <p:spPr>
          <a:xfrm flipH="1">
            <a:off x="7589464" y="5199383"/>
            <a:ext cx="5379" cy="401675"/>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a:off x="7259728" y="4812826"/>
            <a:ext cx="0" cy="626227"/>
          </a:xfrm>
          <a:prstGeom prst="straightConnector1">
            <a:avLst/>
          </a:prstGeom>
          <a:ln w="2857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Variable</a:t>
            </a:r>
          </a:p>
        </p:txBody>
      </p:sp>
    </p:spTree>
    <p:extLst>
      <p:ext uri="{BB962C8B-B14F-4D97-AF65-F5344CB8AC3E}">
        <p14:creationId xmlns:p14="http://schemas.microsoft.com/office/powerpoint/2010/main" val="1692700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animEffect transition="in" filter="wipe(down)">
                                      <p:cBhvr>
                                        <p:cTn id="25" dur="500"/>
                                        <p:tgtEl>
                                          <p:spTgt spid="49"/>
                                        </p:tgtEl>
                                      </p:cBhvr>
                                    </p:animEffect>
                                  </p:childTnLst>
                                </p:cTn>
                              </p:par>
                            </p:childTnLst>
                          </p:cTn>
                        </p:par>
                        <p:par>
                          <p:cTn id="26" fill="hold">
                            <p:stCondLst>
                              <p:cond delay="500"/>
                            </p:stCondLst>
                            <p:childTnLst>
                              <p:par>
                                <p:cTn id="27" presetID="1" presetClass="entr" presetSubtype="0" fill="hold" grpId="0" nodeType="after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22" presetClass="entr" presetSubtype="4" fill="hold" nodeType="afterEffect">
                                  <p:stCondLst>
                                    <p:cond delay="0"/>
                                  </p:stCondLst>
                                  <p:childTnLst>
                                    <p:set>
                                      <p:cBhvr>
                                        <p:cTn id="35" dur="1" fill="hold">
                                          <p:stCondLst>
                                            <p:cond delay="0"/>
                                          </p:stCondLst>
                                        </p:cTn>
                                        <p:tgtEl>
                                          <p:spTgt spid="77"/>
                                        </p:tgtEl>
                                        <p:attrNameLst>
                                          <p:attrName>style.visibility</p:attrName>
                                        </p:attrNameLst>
                                      </p:cBhvr>
                                      <p:to>
                                        <p:strVal val="visible"/>
                                      </p:to>
                                    </p:set>
                                    <p:animEffect transition="in" filter="wipe(down)">
                                      <p:cBhvr>
                                        <p:cTn id="36" dur="500"/>
                                        <p:tgtEl>
                                          <p:spTgt spid="7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down)">
                                      <p:cBhvr>
                                        <p:cTn id="41" dur="500"/>
                                        <p:tgtEl>
                                          <p:spTgt spid="51"/>
                                        </p:tgtEl>
                                      </p:cBhvr>
                                    </p:animEffect>
                                  </p:childTnLst>
                                </p:cTn>
                              </p:par>
                            </p:childTnLst>
                          </p:cTn>
                        </p:par>
                        <p:par>
                          <p:cTn id="42" fill="hold">
                            <p:stCondLst>
                              <p:cond delay="500"/>
                            </p:stCondLst>
                            <p:childTnLst>
                              <p:par>
                                <p:cTn id="43" presetID="1" presetClass="entr" presetSubtype="0"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par>
                          <p:cTn id="49" fill="hold">
                            <p:stCondLst>
                              <p:cond delay="0"/>
                            </p:stCondLst>
                            <p:childTnLst>
                              <p:par>
                                <p:cTn id="50" presetID="22" presetClass="entr" presetSubtype="4" fill="hold" nodeType="after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down)">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wipe(down)">
                                      <p:cBhvr>
                                        <p:cTn id="57" dur="500"/>
                                        <p:tgtEl>
                                          <p:spTgt spid="50"/>
                                        </p:tgtEl>
                                      </p:cBhvr>
                                    </p:animEffect>
                                  </p:childTnLst>
                                </p:cTn>
                              </p:par>
                            </p:childTnLst>
                          </p:cTn>
                        </p:par>
                        <p:par>
                          <p:cTn id="58" fill="hold">
                            <p:stCondLst>
                              <p:cond delay="500"/>
                            </p:stCondLst>
                            <p:childTnLst>
                              <p:par>
                                <p:cTn id="59" presetID="1" presetClass="entr" presetSubtype="0" fill="hold" grpId="0" nodeType="after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par>
                          <p:cTn id="65" fill="hold">
                            <p:stCondLst>
                              <p:cond delay="0"/>
                            </p:stCondLst>
                            <p:childTnLst>
                              <p:par>
                                <p:cTn id="66" presetID="22" presetClass="entr" presetSubtype="4" fill="hold"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down)">
                                      <p:cBhvr>
                                        <p:cTn id="68" dur="500"/>
                                        <p:tgtEl>
                                          <p:spTgt spid="76"/>
                                        </p:tgtEl>
                                      </p:cBhvr>
                                    </p:animEffect>
                                  </p:childTnLst>
                                </p:cTn>
                              </p:par>
                            </p:childTnLst>
                          </p:cTn>
                        </p:par>
                        <p:par>
                          <p:cTn id="69" fill="hold">
                            <p:stCondLst>
                              <p:cond delay="500"/>
                            </p:stCondLst>
                            <p:childTnLst>
                              <p:par>
                                <p:cTn id="70" presetID="1" presetClass="entr" presetSubtype="0" fill="hold" nodeType="afterEffect">
                                  <p:stCondLst>
                                    <p:cond delay="0"/>
                                  </p:stCondLst>
                                  <p:childTnLst>
                                    <p:set>
                                      <p:cBhvr>
                                        <p:cTn id="71"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nodeType="clickEffect">
                                  <p:stCondLst>
                                    <p:cond delay="0"/>
                                  </p:stCondLst>
                                  <p:childTnLst>
                                    <p:set>
                                      <p:cBhvr>
                                        <p:cTn id="75" dur="1" fill="hold">
                                          <p:stCondLst>
                                            <p:cond delay="0"/>
                                          </p:stCondLst>
                                        </p:cTn>
                                        <p:tgtEl>
                                          <p:spTgt spid="53"/>
                                        </p:tgtEl>
                                        <p:attrNameLst>
                                          <p:attrName>style.visibility</p:attrName>
                                        </p:attrNameLst>
                                      </p:cBhvr>
                                      <p:to>
                                        <p:strVal val="visible"/>
                                      </p:to>
                                    </p:set>
                                    <p:animEffect transition="in" filter="wipe(down)">
                                      <p:cBhvr>
                                        <p:cTn id="76" dur="500"/>
                                        <p:tgtEl>
                                          <p:spTgt spid="53"/>
                                        </p:tgtEl>
                                      </p:cBhvr>
                                    </p:animEffect>
                                  </p:childTnLst>
                                </p:cTn>
                              </p:par>
                            </p:childTnLst>
                          </p:cTn>
                        </p:par>
                        <p:par>
                          <p:cTn id="77" fill="hold">
                            <p:stCondLst>
                              <p:cond delay="500"/>
                            </p:stCondLst>
                            <p:childTnLst>
                              <p:par>
                                <p:cTn id="78" presetID="1" presetClass="entr" presetSubtype="0" fill="hold" grpId="0" nodeType="afterEffect">
                                  <p:stCondLst>
                                    <p:cond delay="0"/>
                                  </p:stCondLst>
                                  <p:childTnLst>
                                    <p:set>
                                      <p:cBhvr>
                                        <p:cTn id="79" dur="1" fill="hold">
                                          <p:stCondLst>
                                            <p:cond delay="0"/>
                                          </p:stCondLst>
                                        </p:cTn>
                                        <p:tgtEl>
                                          <p:spTgt spid="4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26"/>
                                        </p:tgtEl>
                                        <p:attrNameLst>
                                          <p:attrName>style.visibility</p:attrName>
                                        </p:attrNameLst>
                                      </p:cBhvr>
                                      <p:to>
                                        <p:strVal val="visible"/>
                                      </p:to>
                                    </p:set>
                                  </p:childTnLst>
                                </p:cTn>
                              </p:par>
                            </p:childTnLst>
                          </p:cTn>
                        </p:par>
                        <p:par>
                          <p:cTn id="84" fill="hold">
                            <p:stCondLst>
                              <p:cond delay="0"/>
                            </p:stCondLst>
                            <p:childTnLst>
                              <p:par>
                                <p:cTn id="85" presetID="22" presetClass="entr" presetSubtype="4" fill="hold" nodeType="after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ipe(down)">
                                      <p:cBhvr>
                                        <p:cTn id="87" dur="500"/>
                                        <p:tgtEl>
                                          <p:spTgt spid="29"/>
                                        </p:tgtEl>
                                      </p:cBhvr>
                                    </p:animEffect>
                                  </p:childTnLst>
                                </p:cTn>
                              </p:par>
                            </p:childTnLst>
                          </p:cTn>
                        </p:par>
                        <p:par>
                          <p:cTn id="88" fill="hold">
                            <p:stCondLst>
                              <p:cond delay="500"/>
                            </p:stCondLst>
                            <p:childTnLst>
                              <p:par>
                                <p:cTn id="89" presetID="1" presetClass="entr" presetSubtype="0" fill="hold" nodeType="afterEffect">
                                  <p:stCondLst>
                                    <p:cond delay="0"/>
                                  </p:stCondLst>
                                  <p:childTnLst>
                                    <p:set>
                                      <p:cBhvr>
                                        <p:cTn id="9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52"/>
                                        </p:tgtEl>
                                        <p:attrNameLst>
                                          <p:attrName>style.visibility</p:attrName>
                                        </p:attrNameLst>
                                      </p:cBhvr>
                                      <p:to>
                                        <p:strVal val="visible"/>
                                      </p:to>
                                    </p:set>
                                    <p:animEffect transition="in" filter="wipe(down)">
                                      <p:cBhvr>
                                        <p:cTn id="95" dur="500"/>
                                        <p:tgtEl>
                                          <p:spTgt spid="52"/>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27"/>
                                        </p:tgtEl>
                                        <p:attrNameLst>
                                          <p:attrName>style.visibility</p:attrName>
                                        </p:attrNameLst>
                                      </p:cBhvr>
                                      <p:to>
                                        <p:strVal val="visible"/>
                                      </p:to>
                                    </p:set>
                                    <p:animEffect transition="in" filter="wipe(down)">
                                      <p:cBhvr>
                                        <p:cTn id="103" dur="500"/>
                                        <p:tgtEl>
                                          <p:spTgt spid="27"/>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8" fill="hold" nodeType="clickEffect">
                                  <p:stCondLst>
                                    <p:cond delay="0"/>
                                  </p:stCondLst>
                                  <p:childTnLst>
                                    <p:set>
                                      <p:cBhvr>
                                        <p:cTn id="107" dur="1" fill="hold">
                                          <p:stCondLst>
                                            <p:cond delay="0"/>
                                          </p:stCondLst>
                                        </p:cTn>
                                        <p:tgtEl>
                                          <p:spTgt spid="40"/>
                                        </p:tgtEl>
                                        <p:attrNameLst>
                                          <p:attrName>style.visibility</p:attrName>
                                        </p:attrNameLst>
                                      </p:cBhvr>
                                      <p:to>
                                        <p:strVal val="visible"/>
                                      </p:to>
                                    </p:set>
                                    <p:anim calcmode="lin" valueType="num">
                                      <p:cBhvr additive="base">
                                        <p:cTn id="108" dur="500" fill="hold"/>
                                        <p:tgtEl>
                                          <p:spTgt spid="40"/>
                                        </p:tgtEl>
                                        <p:attrNameLst>
                                          <p:attrName>ppt_x</p:attrName>
                                        </p:attrNameLst>
                                      </p:cBhvr>
                                      <p:tavLst>
                                        <p:tav tm="0">
                                          <p:val>
                                            <p:strVal val="0-#ppt_w/2"/>
                                          </p:val>
                                        </p:tav>
                                        <p:tav tm="100000">
                                          <p:val>
                                            <p:strVal val="#ppt_x"/>
                                          </p:val>
                                        </p:tav>
                                      </p:tavLst>
                                    </p:anim>
                                    <p:anim calcmode="lin" valueType="num">
                                      <p:cBhvr additive="base">
                                        <p:cTn id="109" dur="500" fill="hold"/>
                                        <p:tgtEl>
                                          <p:spTgt spid="40"/>
                                        </p:tgtEl>
                                        <p:attrNameLst>
                                          <p:attrName>ppt_y</p:attrName>
                                        </p:attrNameLst>
                                      </p:cBhvr>
                                      <p:tavLst>
                                        <p:tav tm="0">
                                          <p:val>
                                            <p:strVal val="#ppt_y"/>
                                          </p:val>
                                        </p:tav>
                                        <p:tav tm="100000">
                                          <p:val>
                                            <p:strVal val="#ppt_y"/>
                                          </p:val>
                                        </p:tav>
                                      </p:tavLst>
                                    </p:anim>
                                  </p:childTnLst>
                                </p:cTn>
                              </p:par>
                            </p:childTnLst>
                          </p:cTn>
                        </p:par>
                        <p:par>
                          <p:cTn id="110" fill="hold">
                            <p:stCondLst>
                              <p:cond delay="500"/>
                            </p:stCondLst>
                            <p:childTnLst>
                              <p:par>
                                <p:cTn id="111" presetID="2" presetClass="entr" presetSubtype="8" fill="hold" nodeType="afterEffect">
                                  <p:stCondLst>
                                    <p:cond delay="0"/>
                                  </p:stCondLst>
                                  <p:childTnLst>
                                    <p:set>
                                      <p:cBhvr>
                                        <p:cTn id="112" dur="1" fill="hold">
                                          <p:stCondLst>
                                            <p:cond delay="0"/>
                                          </p:stCondLst>
                                        </p:cTn>
                                        <p:tgtEl>
                                          <p:spTgt spid="30"/>
                                        </p:tgtEl>
                                        <p:attrNameLst>
                                          <p:attrName>style.visibility</p:attrName>
                                        </p:attrNameLst>
                                      </p:cBhvr>
                                      <p:to>
                                        <p:strVal val="visible"/>
                                      </p:to>
                                    </p:set>
                                    <p:anim calcmode="lin" valueType="num">
                                      <p:cBhvr additive="base">
                                        <p:cTn id="113" dur="500" fill="hold"/>
                                        <p:tgtEl>
                                          <p:spTgt spid="30"/>
                                        </p:tgtEl>
                                        <p:attrNameLst>
                                          <p:attrName>ppt_x</p:attrName>
                                        </p:attrNameLst>
                                      </p:cBhvr>
                                      <p:tavLst>
                                        <p:tav tm="0">
                                          <p:val>
                                            <p:strVal val="0-#ppt_w/2"/>
                                          </p:val>
                                        </p:tav>
                                        <p:tav tm="100000">
                                          <p:val>
                                            <p:strVal val="#ppt_x"/>
                                          </p:val>
                                        </p:tav>
                                      </p:tavLst>
                                    </p:anim>
                                    <p:anim calcmode="lin" valueType="num">
                                      <p:cBhvr additive="base">
                                        <p:cTn id="114" dur="500" fill="hold"/>
                                        <p:tgtEl>
                                          <p:spTgt spid="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3" grpId="0" animBg="1"/>
      <p:bldP spid="15" grpId="0" animBg="1"/>
      <p:bldP spid="25" grpId="0" animBg="1"/>
      <p:bldP spid="26" grpId="0" animBg="1"/>
      <p:bldP spid="27" grpId="0" animBg="1"/>
      <p:bldP spid="42" grpId="0" animBg="1"/>
      <p:bldP spid="43" grpId="0" animBg="1"/>
      <p:bldP spid="44" grpId="0" animBg="1"/>
      <p:bldP spid="45" grpId="0" animBg="1"/>
      <p:bldP spid="46" grpId="0" animBg="1"/>
      <p:bldP spid="47" grpId="0" animBg="1"/>
      <p:bldP spid="4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dirty="0"/>
              <a:t>Mushfiqur Rahman</a:t>
            </a:r>
          </a:p>
        </p:txBody>
      </p:sp>
      <p:sp>
        <p:nvSpPr>
          <p:cNvPr id="9" name="Content Placeholder 8"/>
          <p:cNvSpPr>
            <a:spLocks noGrp="1"/>
          </p:cNvSpPr>
          <p:nvPr>
            <p:ph idx="4294967295"/>
          </p:nvPr>
        </p:nvSpPr>
        <p:spPr>
          <a:xfrm>
            <a:off x="349885" y="1686560"/>
            <a:ext cx="8296275" cy="4866640"/>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altLang="ja-JP" sz="1800" dirty="0"/>
              <a:t>To initialize a </a:t>
            </a:r>
            <a:r>
              <a:rPr lang="en-US" altLang="ja-JP" sz="1800" dirty="0" err="1">
                <a:solidFill>
                  <a:srgbClr val="0000B0"/>
                </a:solidFill>
              </a:rPr>
              <a:t>struct</a:t>
            </a:r>
            <a:r>
              <a:rPr lang="en-US" altLang="ja-JP" sz="1800" dirty="0"/>
              <a:t> variable, follow the </a:t>
            </a:r>
            <a:r>
              <a:rPr lang="en-US" altLang="ja-JP" sz="1800" dirty="0" err="1">
                <a:solidFill>
                  <a:srgbClr val="0000B0"/>
                </a:solidFill>
              </a:rPr>
              <a:t>struct</a:t>
            </a:r>
            <a:r>
              <a:rPr lang="en-US" altLang="ja-JP" sz="1800" dirty="0"/>
              <a:t> variable name with an equal sign, followed by a list of initializers enclosed in braces in sequential order of definition.</a:t>
            </a:r>
          </a:p>
          <a:p>
            <a:pPr marL="512064" indent="-512064" algn="just">
              <a:lnSpc>
                <a:spcPct val="80000"/>
              </a:lnSpc>
              <a:spcBef>
                <a:spcPts val="400"/>
              </a:spcBef>
              <a:spcAft>
                <a:spcPts val="400"/>
              </a:spcAft>
              <a:buClrTx/>
              <a:buFont typeface="Wingdings" panose="05000000000000000000" pitchFamily="2" charset="2"/>
              <a:buChar char="q"/>
            </a:pPr>
            <a:endParaRPr lang="en-US" altLang="ja-JP" sz="1800" dirty="0"/>
          </a:p>
          <a:p>
            <a:pPr marL="512064" lvl="1" indent="-512064" algn="just">
              <a:lnSpc>
                <a:spcPct val="80000"/>
              </a:lnSpc>
              <a:spcBef>
                <a:spcPts val="400"/>
              </a:spcBef>
              <a:spcAft>
                <a:spcPts val="400"/>
              </a:spcAft>
              <a:buNone/>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name[5];</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err="1">
                <a:solidFill>
                  <a:srgbClr val="0000B0"/>
                </a:solidFill>
                <a:latin typeface="Courier New" panose="02070309020205020404" pitchFamily="49" charset="0"/>
                <a:cs typeface="Courier New" panose="02070309020205020404" pitchFamily="49" charset="0"/>
              </a:rPr>
              <a:t>int</a:t>
            </a:r>
            <a:r>
              <a:rPr lang="en-US" sz="1800" dirty="0">
                <a:latin typeface="Courier New" panose="02070309020205020404" pitchFamily="49" charset="0"/>
                <a:cs typeface="Courier New" panose="02070309020205020404" pitchFamily="49" charset="0"/>
              </a:rPr>
              <a:t> age;</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float</a:t>
            </a:r>
            <a:r>
              <a:rPr lang="en-US" sz="1800" dirty="0">
                <a:latin typeface="Courier New" panose="02070309020205020404" pitchFamily="49" charset="0"/>
                <a:cs typeface="Courier New" panose="02070309020205020404" pitchFamily="49" charset="0"/>
              </a:rPr>
              <a:t> salary;</a:t>
            </a:r>
          </a:p>
          <a:p>
            <a:pPr marL="512064" lvl="1" indent="-512064" algn="just">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a:t>
            </a:r>
          </a:p>
          <a:p>
            <a:pPr marL="512064" lvl="1" indent="-512064" algn="just">
              <a:lnSpc>
                <a:spcPct val="80000"/>
              </a:lnSpc>
              <a:spcBef>
                <a:spcPts val="400"/>
              </a:spcBef>
              <a:spcAft>
                <a:spcPts val="400"/>
              </a:spcAft>
              <a:buNone/>
            </a:pPr>
            <a:endParaRPr lang="en-US" sz="1800" b="1" dirty="0">
              <a:latin typeface="Courier New" panose="02070309020205020404" pitchFamily="49" charset="0"/>
              <a:cs typeface="Courier New" panose="02070309020205020404" pitchFamily="49" charset="0"/>
            </a:endParaRPr>
          </a:p>
          <a:p>
            <a:pPr marL="512064" lvl="1" indent="-512064" algn="just">
              <a:lnSpc>
                <a:spcPct val="80000"/>
              </a:lnSpc>
              <a:spcBef>
                <a:spcPts val="400"/>
              </a:spcBef>
              <a:spcAft>
                <a:spcPts val="400"/>
              </a:spcAft>
              <a:buNone/>
            </a:pPr>
            <a:r>
              <a:rPr lang="en-US" sz="1800" b="1" i="1" dirty="0" err="1">
                <a:latin typeface="Courier New" panose="02070309020205020404" pitchFamily="49" charset="0"/>
                <a:cs typeface="Courier New" panose="02070309020205020404" pitchFamily="49" charset="0"/>
              </a:rPr>
              <a:t>EmployeeRecord</a:t>
            </a:r>
            <a:r>
              <a:rPr lang="en-US" sz="1800" dirty="0">
                <a:latin typeface="Courier New" panose="02070309020205020404" pitchFamily="49" charset="0"/>
                <a:cs typeface="Courier New" panose="02070309020205020404" pitchFamily="49" charset="0"/>
              </a:rPr>
              <a:t> x = {"Sam", 22, 1234.56};</a:t>
            </a:r>
          </a:p>
          <a:p>
            <a:pPr marL="512064" lvl="1" indent="-512064" algn="just">
              <a:lnSpc>
                <a:spcPct val="80000"/>
              </a:lnSpc>
              <a:spcBef>
                <a:spcPts val="400"/>
              </a:spcBef>
              <a:spcAft>
                <a:spcPts val="400"/>
              </a:spcAft>
              <a:buNone/>
            </a:pPr>
            <a:endParaRPr lang="en-US" sz="1800" dirty="0">
              <a:latin typeface="Courier New" panose="02070309020205020404" pitchFamily="49" charset="0"/>
              <a:cs typeface="Courier New" panose="02070309020205020404" pitchFamily="49" charset="0"/>
            </a:endParaRP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"Sam" </a:t>
            </a:r>
            <a:r>
              <a:rPr lang="en-US" sz="1800" dirty="0"/>
              <a:t>is copied to the member </a:t>
            </a:r>
            <a:r>
              <a:rPr lang="en-US" sz="1800" dirty="0">
                <a:latin typeface="Courier New" panose="02070309020205020404" pitchFamily="49" charset="0"/>
                <a:cs typeface="Courier New" panose="02070309020205020404" pitchFamily="49" charset="0"/>
              </a:rPr>
              <a:t>name</a:t>
            </a:r>
            <a:r>
              <a:rPr lang="en-US" sz="1800" dirty="0"/>
              <a:t> referred as </a:t>
            </a:r>
            <a:r>
              <a:rPr lang="en-US" sz="1800" dirty="0" err="1">
                <a:latin typeface="Courier New" panose="02070309020205020404" pitchFamily="49" charset="0"/>
                <a:cs typeface="Courier New" panose="02070309020205020404" pitchFamily="49" charset="0"/>
              </a:rPr>
              <a:t>x.xame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22 </a:t>
            </a:r>
            <a:r>
              <a:rPr lang="en-US" sz="1800" dirty="0"/>
              <a:t>is copied to the member </a:t>
            </a:r>
            <a:r>
              <a:rPr lang="en-US" sz="1800" dirty="0">
                <a:latin typeface="Courier New" panose="02070309020205020404" pitchFamily="49" charset="0"/>
                <a:cs typeface="Courier New" panose="02070309020205020404" pitchFamily="49" charset="0"/>
              </a:rPr>
              <a:t>age</a:t>
            </a:r>
            <a:r>
              <a:rPr lang="en-US" sz="1800" dirty="0"/>
              <a:t> referred as </a:t>
            </a:r>
            <a:r>
              <a:rPr lang="en-US" sz="1800" dirty="0" err="1">
                <a:latin typeface="Courier New" panose="02070309020205020404" pitchFamily="49" charset="0"/>
                <a:cs typeface="Courier New" panose="02070309020205020404" pitchFamily="49" charset="0"/>
              </a:rPr>
              <a:t>x.age</a:t>
            </a:r>
            <a:r>
              <a:rPr lang="en-US" sz="1800" dirty="0"/>
              <a:t>.</a:t>
            </a:r>
          </a:p>
          <a:p>
            <a:pPr marL="512064" indent="-512064" algn="just">
              <a:lnSpc>
                <a:spcPct val="80000"/>
              </a:lnSpc>
              <a:spcBef>
                <a:spcPts val="400"/>
              </a:spcBef>
              <a:spcAft>
                <a:spcPts val="400"/>
              </a:spcAft>
              <a:buClrTx/>
              <a:buFont typeface="Wingdings" panose="05000000000000000000" pitchFamily="2" charset="2"/>
              <a:buChar char="q"/>
            </a:pPr>
            <a:r>
              <a:rPr lang="en-US" sz="1800" dirty="0">
                <a:latin typeface="Courier New" panose="02070309020205020404" pitchFamily="49" charset="0"/>
                <a:cs typeface="Courier New" panose="02070309020205020404" pitchFamily="49" charset="0"/>
              </a:rPr>
              <a:t>1234.56 </a:t>
            </a:r>
            <a:r>
              <a:rPr lang="en-US" sz="1800" dirty="0"/>
              <a:t>is copied to the member </a:t>
            </a:r>
            <a:r>
              <a:rPr lang="en-US" sz="1800" dirty="0">
                <a:latin typeface="Courier New" panose="02070309020205020404" pitchFamily="49" charset="0"/>
                <a:cs typeface="Courier New" panose="02070309020205020404" pitchFamily="49" charset="0"/>
              </a:rPr>
              <a:t>salary</a:t>
            </a:r>
            <a:r>
              <a:rPr lang="en-US" sz="1800" dirty="0"/>
              <a:t> referred as </a:t>
            </a:r>
            <a:r>
              <a:rPr lang="en-US" sz="1800" dirty="0" err="1">
                <a:latin typeface="Courier New" panose="02070309020205020404" pitchFamily="49" charset="0"/>
                <a:cs typeface="Courier New" panose="02070309020205020404" pitchFamily="49" charset="0"/>
              </a:rPr>
              <a:t>x.salary</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Initializing Structure Variable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483661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4294967295"/>
          </p:nvPr>
        </p:nvSpPr>
        <p:spPr>
          <a:xfrm>
            <a:off x="258445" y="1544320"/>
            <a:ext cx="8529955" cy="5313680"/>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altLang="ja-JP" sz="1800" dirty="0"/>
              <a:t>No memory (as data) is allocated for defining </a:t>
            </a:r>
            <a:r>
              <a:rPr lang="en-US" altLang="ja-JP" sz="1800" dirty="0" err="1">
                <a:solidFill>
                  <a:srgbClr val="0000B0"/>
                </a:solidFill>
              </a:rPr>
              <a:t>struct</a:t>
            </a:r>
            <a:r>
              <a:rPr lang="en-US" altLang="ja-JP" sz="1800" dirty="0"/>
              <a:t>.</a:t>
            </a:r>
            <a:endParaRPr lang="en-US" altLang="ja-JP" sz="1800" dirty="0">
              <a:solidFill>
                <a:srgbClr val="FF0000"/>
              </a:solidFill>
            </a:endParaRPr>
          </a:p>
          <a:p>
            <a:pPr algn="just">
              <a:lnSpc>
                <a:spcPct val="80000"/>
              </a:lnSpc>
              <a:spcBef>
                <a:spcPts val="400"/>
              </a:spcBef>
              <a:spcAft>
                <a:spcPts val="400"/>
              </a:spcAft>
              <a:buClrTx/>
              <a:buFont typeface="Wingdings" panose="05000000000000000000" pitchFamily="2" charset="2"/>
              <a:buChar char="q"/>
            </a:pPr>
            <a:r>
              <a:rPr lang="en-US" altLang="ja-JP" sz="1800" dirty="0"/>
              <a:t>Memory is allocated when its instances/variables are created.</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Hence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stand alone is a template… and it cannot be initialized. You need to declare a variable of type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No arithmetic or logical operation is possible on the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variables unless defined by the operator overloading. Example: </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marL="512064" indent="-512064" algn="just">
              <a:lnSpc>
                <a:spcPct val="80000"/>
              </a:lnSpc>
              <a:spcBef>
                <a:spcPts val="400"/>
              </a:spcBef>
              <a:spcAft>
                <a:spcPts val="400"/>
              </a:spcAft>
              <a:buNone/>
            </a:pPr>
            <a:r>
              <a:rPr lang="en-US" altLang="ja-JP" sz="1800" b="1" i="1" dirty="0">
                <a:latin typeface="Courier New" panose="02070309020205020404" pitchFamily="49" charset="0"/>
                <a:cs typeface="Courier New" panose="02070309020205020404" pitchFamily="49" charset="0"/>
                <a:sym typeface="Wingdings" panose="05000000000000000000" pitchFamily="2" charset="2"/>
              </a:rPr>
              <a:t>	</a:t>
            </a:r>
            <a:r>
              <a:rPr lang="en-US" altLang="ja-JP" sz="1800" b="1" i="1" dirty="0" err="1">
                <a:latin typeface="Courier New" panose="02070309020205020404" pitchFamily="49" charset="0"/>
                <a:cs typeface="Courier New" panose="02070309020205020404" pitchFamily="49" charset="0"/>
                <a:sym typeface="Wingdings" panose="05000000000000000000" pitchFamily="2" charset="2"/>
              </a:rPr>
              <a:t>EmployeeRecord</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a, b;</a:t>
            </a:r>
          </a:p>
          <a:p>
            <a:pPr marL="512064" indent="-512064" algn="just">
              <a:lnSpc>
                <a:spcPct val="80000"/>
              </a:lnSpc>
              <a:spcBef>
                <a:spcPts val="400"/>
              </a:spcBef>
              <a:spcAft>
                <a:spcPts val="400"/>
              </a:spcAft>
              <a:buNone/>
            </a:pPr>
            <a:r>
              <a:rPr lang="en-US" altLang="ja-JP" sz="1800" dirty="0">
                <a:sym typeface="Wingdings" panose="05000000000000000000" pitchFamily="2" charset="2"/>
              </a:rPr>
              <a:t>	Any expression like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or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 </a:t>
            </a:r>
            <a:r>
              <a:rPr lang="en-US" altLang="ja-JP" sz="1800" dirty="0">
                <a:sym typeface="Wingdings" panose="05000000000000000000" pitchFamily="2" charset="2"/>
              </a:rPr>
              <a:t>etc. is not possible. </a:t>
            </a:r>
          </a:p>
          <a:p>
            <a:pPr marL="512064" indent="-512064" algn="just">
              <a:lnSpc>
                <a:spcPct val="80000"/>
              </a:lnSpc>
              <a:spcBef>
                <a:spcPts val="400"/>
              </a:spcBef>
              <a:spcAft>
                <a:spcPts val="400"/>
              </a:spcAft>
              <a:buNone/>
            </a:pPr>
            <a:r>
              <a:rPr lang="en-US" altLang="ja-JP" sz="1800" dirty="0">
                <a:sym typeface="Wingdings" panose="05000000000000000000" pitchFamily="2" charset="2"/>
              </a:rPr>
              <a:t>	But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a.age</a:t>
            </a:r>
            <a:r>
              <a:rPr lang="en-US" altLang="ja-JP" sz="1800" dirty="0">
                <a:latin typeface="Courier New" panose="02070309020205020404" pitchFamily="49" charset="0"/>
                <a:cs typeface="Courier New" panose="02070309020205020404" pitchFamily="49" charset="0"/>
                <a:sym typeface="Wingdings" panose="05000000000000000000" pitchFamily="2" charset="2"/>
              </a:rPr>
              <a:t> = </a:t>
            </a:r>
            <a:r>
              <a:rPr lang="en-US" altLang="ja-JP" sz="1800" dirty="0" err="1">
                <a:latin typeface="Courier New" panose="02070309020205020404" pitchFamily="49" charset="0"/>
                <a:cs typeface="Courier New" panose="02070309020205020404" pitchFamily="49" charset="0"/>
                <a:sym typeface="Wingdings" panose="05000000000000000000" pitchFamily="2" charset="2"/>
              </a:rPr>
              <a:t>b.age</a:t>
            </a:r>
            <a:r>
              <a:rPr lang="en-US" altLang="ja-JP" sz="1800" dirty="0">
                <a:sym typeface="Wingdings" panose="05000000000000000000" pitchFamily="2" charset="2"/>
              </a:rPr>
              <a:t> is possible as both of these are of type </a:t>
            </a:r>
            <a:r>
              <a:rPr lang="en-US" altLang="ja-JP" sz="1800" dirty="0">
                <a:solidFill>
                  <a:srgbClr val="0000B0"/>
                </a:solidFill>
                <a:latin typeface="Courier New" panose="02070309020205020404" pitchFamily="49" charset="0"/>
                <a:cs typeface="Courier New" panose="02070309020205020404" pitchFamily="49" charset="0"/>
                <a:sym typeface="Wingdings" panose="05000000000000000000" pitchFamily="2" charset="2"/>
              </a:rPr>
              <a:t>int</a:t>
            </a:r>
            <a:r>
              <a:rPr lang="en-US" altLang="ja-JP" sz="1800" dirty="0">
                <a:sym typeface="Wingdings" panose="05000000000000000000" pitchFamily="2" charset="2"/>
              </a:rPr>
              <a:t>.</a:t>
            </a:r>
          </a:p>
          <a:p>
            <a:pPr marL="457200" lvl="1" indent="0" algn="just">
              <a:lnSpc>
                <a:spcPct val="80000"/>
              </a:lnSpc>
              <a:spcBef>
                <a:spcPts val="400"/>
              </a:spcBef>
              <a:spcAft>
                <a:spcPts val="400"/>
              </a:spcAft>
              <a:buClrTx/>
              <a:buNone/>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endParaRPr lang="en-US" altLang="ja-JP" sz="1800" dirty="0">
              <a:sym typeface="Wingdings" panose="05000000000000000000" pitchFamily="2" charset="2"/>
            </a:endParaRP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Only assignment operation works. i.e. </a:t>
            </a:r>
            <a:r>
              <a:rPr lang="en-US" altLang="ja-JP" sz="1800" dirty="0">
                <a:latin typeface="Courier New" panose="02070309020205020404" pitchFamily="49" charset="0"/>
                <a:cs typeface="Courier New" panose="02070309020205020404" pitchFamily="49" charset="0"/>
                <a:sym typeface="Wingdings" panose="05000000000000000000" pitchFamily="2" charset="2"/>
              </a:rPr>
              <a:t>a = b;</a:t>
            </a:r>
          </a:p>
          <a:p>
            <a:pPr algn="just">
              <a:lnSpc>
                <a:spcPct val="80000"/>
              </a:lnSpc>
              <a:spcBef>
                <a:spcPts val="400"/>
              </a:spcBef>
              <a:spcAft>
                <a:spcPts val="400"/>
              </a:spcAft>
              <a:buClrTx/>
              <a:buFont typeface="Wingdings" panose="05000000000000000000" pitchFamily="2" charset="2"/>
              <a:buChar char="q"/>
            </a:pPr>
            <a:r>
              <a:rPr lang="en-US" altLang="ja-JP" sz="1800" dirty="0">
                <a:sym typeface="Wingdings" panose="05000000000000000000" pitchFamily="2" charset="2"/>
              </a:rPr>
              <a:t>Call-by-value, call-by-reference, return-with-value, return-with-reference, array-as-parameter – all works with a </a:t>
            </a:r>
            <a:r>
              <a:rPr lang="en-US" altLang="ja-JP" sz="1800" dirty="0" err="1">
                <a:solidFill>
                  <a:srgbClr val="0000B0"/>
                </a:solidFill>
                <a:sym typeface="Wingdings" panose="05000000000000000000" pitchFamily="2" charset="2"/>
              </a:rPr>
              <a:t>struct</a:t>
            </a:r>
            <a:r>
              <a:rPr lang="en-US" altLang="ja-JP" sz="1800" dirty="0">
                <a:sym typeface="Wingdings" panose="05000000000000000000" pitchFamily="2" charset="2"/>
              </a:rPr>
              <a:t> variable as same as the normal variable concept using function in C++.</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Some Facts About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079234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half" idx="4294967295"/>
          </p:nvPr>
        </p:nvSpPr>
        <p:spPr>
          <a:xfrm>
            <a:off x="182880" y="1571625"/>
            <a:ext cx="5546725" cy="5047971"/>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As any number and type of variables declared inside a structure, another structure can also be declared/defined inside another structure.</a:t>
            </a:r>
            <a:r>
              <a:rPr lang="en-US" sz="1800" dirty="0">
                <a:cs typeface="Courier New" panose="02070309020205020404" pitchFamily="49" charset="0"/>
              </a:rPr>
              <a:t> </a:t>
            </a: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1:</a:t>
            </a:r>
          </a:p>
          <a:p>
            <a:pPr lvl="1" algn="just">
              <a:lnSpc>
                <a:spcPct val="80000"/>
              </a:lnSpc>
              <a:spcBef>
                <a:spcPts val="400"/>
              </a:spcBef>
              <a:spcAft>
                <a:spcPts val="400"/>
              </a:spcAft>
              <a:buFont typeface="Wingdings" panose="05000000000000000000" pitchFamily="2" charset="2"/>
              <a:buChar char="§"/>
            </a:pP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 and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 is defined inside the structure Appointment.</a:t>
            </a:r>
          </a:p>
          <a:p>
            <a:pPr lvl="1" algn="just">
              <a:lnSpc>
                <a:spcPct val="80000"/>
              </a:lnSpc>
              <a:spcBef>
                <a:spcPts val="400"/>
              </a:spcBef>
              <a:spcAft>
                <a:spcPts val="400"/>
              </a:spcAft>
              <a:buFont typeface="Wingdings" panose="05000000000000000000" pitchFamily="2" charset="2"/>
              <a:buChar char="§"/>
            </a:pP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AppDate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AppTime</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cs typeface="Courier New" panose="02070309020205020404" pitchFamily="49" charset="0"/>
              </a:rPr>
              <a:t>Both </a:t>
            </a:r>
            <a:r>
              <a:rPr lang="en-US" sz="1800" dirty="0" err="1">
                <a:latin typeface="Courier New" panose="02070309020205020404" pitchFamily="49" charset="0"/>
                <a:cs typeface="Courier New" panose="02070309020205020404" pitchFamily="49" charset="0"/>
              </a:rPr>
              <a:t>dt</a:t>
            </a:r>
            <a:r>
              <a:rPr lang="en-US" sz="1800" dirty="0">
                <a:cs typeface="Courier New" panose="02070309020205020404" pitchFamily="49" charset="0"/>
              </a:rPr>
              <a:t> and </a:t>
            </a:r>
            <a:r>
              <a:rPr lang="en-US" sz="1800" dirty="0">
                <a:latin typeface="Courier New" panose="02070309020205020404" pitchFamily="49" charset="0"/>
                <a:cs typeface="Courier New" panose="02070309020205020404" pitchFamily="49" charset="0"/>
              </a:rPr>
              <a:t>tm</a:t>
            </a:r>
            <a:r>
              <a:rPr lang="en-US" sz="1800" dirty="0">
                <a:cs typeface="Courier New" panose="02070309020205020404" pitchFamily="49" charset="0"/>
              </a:rPr>
              <a:t> is declared inside the structure </a:t>
            </a:r>
            <a:r>
              <a:rPr lang="en-US" sz="1800" b="1" i="1" dirty="0">
                <a:latin typeface="Courier New" panose="02070309020205020404" pitchFamily="49" charset="0"/>
                <a:cs typeface="Courier New" panose="02070309020205020404" pitchFamily="49" charset="0"/>
              </a:rPr>
              <a:t>Appointment</a:t>
            </a:r>
            <a:r>
              <a:rPr lang="en-US" sz="1800" dirty="0">
                <a:cs typeface="Courier New" panose="02070309020205020404" pitchFamily="49" charset="0"/>
              </a:rPr>
              <a:t>.</a:t>
            </a:r>
          </a:p>
          <a:p>
            <a:pPr marL="457200" lvl="1" indent="0" algn="just">
              <a:lnSpc>
                <a:spcPct val="80000"/>
              </a:lnSpc>
              <a:spcBef>
                <a:spcPts val="400"/>
              </a:spcBef>
              <a:spcAft>
                <a:spcPts val="400"/>
              </a:spcAft>
              <a:buNone/>
            </a:pPr>
            <a:endParaRPr lang="en-US" sz="1800" dirty="0">
              <a:cs typeface="Courier New" panose="02070309020205020404" pitchFamily="49" charset="0"/>
            </a:endParaRPr>
          </a:p>
          <a:p>
            <a:pPr algn="just">
              <a:lnSpc>
                <a:spcPct val="80000"/>
              </a:lnSpc>
              <a:spcBef>
                <a:spcPts val="400"/>
              </a:spcBef>
              <a:spcAft>
                <a:spcPts val="400"/>
              </a:spcAft>
              <a:buClrTx/>
              <a:buFont typeface="Wingdings" panose="05000000000000000000" pitchFamily="2" charset="2"/>
              <a:buChar char="q"/>
            </a:pPr>
            <a:r>
              <a:rPr lang="en-US" sz="1800" dirty="0">
                <a:cs typeface="Courier New" panose="02070309020205020404" pitchFamily="49" charset="0"/>
              </a:rPr>
              <a:t>Example 2:</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a variable for the structure </a:t>
            </a:r>
            <a:r>
              <a:rPr lang="en-US" sz="1800" b="1" i="1" dirty="0" err="1">
                <a:latin typeface="Courier New" panose="02070309020205020404" pitchFamily="49" charset="0"/>
                <a:cs typeface="Courier New" panose="02070309020205020404" pitchFamily="49" charset="0"/>
              </a:rPr>
              <a:t>DateOfBirth</a:t>
            </a:r>
            <a:r>
              <a:rPr lang="en-US" sz="1800" dirty="0">
                <a:cs typeface="Courier New" panose="02070309020205020404" pitchFamily="49" charset="0"/>
              </a:rPr>
              <a:t>.</a:t>
            </a:r>
          </a:p>
          <a:p>
            <a:pPr lvl="1" algn="just">
              <a:lnSpc>
                <a:spcPct val="80000"/>
              </a:lnSpc>
              <a:spcBef>
                <a:spcPts val="400"/>
              </a:spcBef>
              <a:spcAft>
                <a:spcPts val="400"/>
              </a:spcAft>
              <a:buFont typeface="Wingdings" panose="05000000000000000000" pitchFamily="2" charset="2"/>
              <a:buChar char="§"/>
            </a:pPr>
            <a:r>
              <a:rPr lang="en-US" sz="1800" dirty="0">
                <a:latin typeface="Courier New" panose="02070309020205020404" pitchFamily="49" charset="0"/>
                <a:cs typeface="Courier New" panose="02070309020205020404" pitchFamily="49" charset="0"/>
              </a:rPr>
              <a:t>dob</a:t>
            </a:r>
            <a:r>
              <a:rPr lang="en-US" sz="1800" dirty="0">
                <a:cs typeface="Courier New" panose="02070309020205020404" pitchFamily="49" charset="0"/>
              </a:rPr>
              <a:t> is declared inside structure </a:t>
            </a:r>
            <a:r>
              <a:rPr lang="en-US" sz="1800" b="1" i="1" dirty="0">
                <a:latin typeface="Courier New" panose="02070309020205020404" pitchFamily="49" charset="0"/>
                <a:cs typeface="Courier New" panose="02070309020205020404" pitchFamily="49" charset="0"/>
              </a:rPr>
              <a:t>Employee</a:t>
            </a:r>
            <a:r>
              <a:rPr lang="en-US" sz="1800" dirty="0">
                <a:cs typeface="Courier New" panose="02070309020205020404" pitchFamily="49" charset="0"/>
              </a:rPr>
              <a:t>.</a:t>
            </a:r>
          </a:p>
        </p:txBody>
      </p:sp>
      <p:sp>
        <p:nvSpPr>
          <p:cNvPr id="8" name="Content Placeholder 7"/>
          <p:cNvSpPr>
            <a:spLocks noGrp="1"/>
          </p:cNvSpPr>
          <p:nvPr>
            <p:ph sz="half" idx="4294967295"/>
          </p:nvPr>
        </p:nvSpPr>
        <p:spPr>
          <a:xfrm>
            <a:off x="5783094" y="1916748"/>
            <a:ext cx="3144837" cy="2560637"/>
          </a:xfrm>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a:noAutofit/>
          </a:bodyPr>
          <a:lstStyle/>
          <a:p>
            <a:pPr marL="0" indent="0">
              <a:lnSpc>
                <a:spcPct val="90000"/>
              </a:lnSpc>
              <a:spcBef>
                <a:spcPts val="0"/>
              </a:spcBef>
              <a:buNone/>
            </a:pPr>
            <a:r>
              <a:rPr lang="en-US" sz="1500" u="sng" dirty="0">
                <a:latin typeface="Courier New" panose="02070309020205020404" pitchFamily="49" charset="0"/>
                <a:cs typeface="Courier New" panose="02070309020205020404" pitchFamily="49" charset="0"/>
              </a:rPr>
              <a:t>Example 1:</a:t>
            </a:r>
          </a:p>
          <a:p>
            <a:pPr marL="0" indent="0">
              <a:lnSpc>
                <a:spcPct val="90000"/>
              </a:lnSpc>
              <a:spcBef>
                <a:spcPts val="0"/>
              </a:spcBef>
              <a:buNone/>
            </a:pP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a:latin typeface="Courier New" panose="02070309020205020404" pitchFamily="49" charset="0"/>
                <a:cs typeface="Courier New" panose="02070309020205020404" pitchFamily="49" charset="0"/>
              </a:rPr>
              <a:t>Appointment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AppDate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day, month, year;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latin typeface="Courier New" panose="02070309020205020404" pitchFamily="49" charset="0"/>
                <a:cs typeface="Courier New" panose="02070309020205020404" pitchFamily="49" charset="0"/>
              </a:rPr>
              <a:t>dt</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struct</a:t>
            </a:r>
            <a:r>
              <a:rPr lang="en-US" sz="1500" dirty="0">
                <a:latin typeface="Courier New" panose="02070309020205020404" pitchFamily="49" charset="0"/>
                <a:cs typeface="Courier New" panose="02070309020205020404" pitchFamily="49" charset="0"/>
              </a:rPr>
              <a:t> </a:t>
            </a:r>
            <a:r>
              <a:rPr lang="en-US" sz="1500" b="1" i="1" dirty="0" err="1">
                <a:latin typeface="Courier New" panose="02070309020205020404" pitchFamily="49" charset="0"/>
                <a:cs typeface="Courier New" panose="02070309020205020404" pitchFamily="49" charset="0"/>
              </a:rPr>
              <a:t>AppTime</a:t>
            </a: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err="1">
                <a:solidFill>
                  <a:srgbClr val="0000B0"/>
                </a:solidFill>
                <a:latin typeface="Courier New" panose="02070309020205020404" pitchFamily="49" charset="0"/>
                <a:cs typeface="Courier New" panose="02070309020205020404" pitchFamily="49" charset="0"/>
              </a:rPr>
              <a:t>int</a:t>
            </a:r>
            <a:r>
              <a:rPr lang="en-US" sz="1500" dirty="0">
                <a:latin typeface="Courier New" panose="02070309020205020404" pitchFamily="49" charset="0"/>
                <a:cs typeface="Courier New" panose="02070309020205020404" pitchFamily="49" charset="0"/>
              </a:rPr>
              <a:t> minute, hour;</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}tm;</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  </a:t>
            </a:r>
            <a:r>
              <a:rPr lang="en-US" sz="1500" dirty="0">
                <a:solidFill>
                  <a:srgbClr val="0000B0"/>
                </a:solidFill>
                <a:latin typeface="Courier New" panose="02070309020205020404" pitchFamily="49" charset="0"/>
                <a:cs typeface="Courier New" panose="02070309020205020404" pitchFamily="49" charset="0"/>
              </a:rPr>
              <a:t>char</a:t>
            </a:r>
            <a:r>
              <a:rPr lang="en-US" sz="1500" dirty="0">
                <a:latin typeface="Courier New" panose="02070309020205020404" pitchFamily="49" charset="0"/>
                <a:cs typeface="Courier New" panose="02070309020205020404" pitchFamily="49" charset="0"/>
              </a:rPr>
              <a:t> venue[100];</a:t>
            </a:r>
          </a:p>
          <a:p>
            <a:pPr marL="0" indent="0">
              <a:lnSpc>
                <a:spcPct val="90000"/>
              </a:lnSpc>
              <a:spcBef>
                <a:spcPts val="0"/>
              </a:spcBef>
              <a:buNone/>
            </a:pPr>
            <a:r>
              <a:rPr lang="en-US" sz="1500" dirty="0">
                <a:latin typeface="Courier New" panose="02070309020205020404" pitchFamily="49" charset="0"/>
                <a:cs typeface="Courier New" panose="02070309020205020404" pitchFamily="49" charset="0"/>
              </a:rPr>
              <a:t>};</a:t>
            </a: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latin typeface="Courier New" panose="02070309020205020404" pitchFamily="49" charset="0"/>
              <a:cs typeface="Courier New" panose="02070309020205020404" pitchFamily="49" charset="0"/>
            </a:endParaRPr>
          </a:p>
          <a:p>
            <a:pPr marL="0" indent="0">
              <a:lnSpc>
                <a:spcPct val="90000"/>
              </a:lnSpc>
              <a:spcBef>
                <a:spcPts val="0"/>
              </a:spcBef>
              <a:buNone/>
            </a:pPr>
            <a:endParaRPr lang="en-US" sz="1500" dirty="0">
              <a:cs typeface="Courier New" panose="02070309020205020404" pitchFamily="49" charset="0"/>
            </a:endParaRPr>
          </a:p>
        </p:txBody>
      </p:sp>
      <p:sp>
        <p:nvSpPr>
          <p:cNvPr id="3" name="TextBox 2"/>
          <p:cNvSpPr txBox="1"/>
          <p:nvPr/>
        </p:nvSpPr>
        <p:spPr>
          <a:xfrm>
            <a:off x="5783094" y="4613034"/>
            <a:ext cx="3145442" cy="1775101"/>
          </a:xfrm>
          <a:prstGeom prst="rect">
            <a:avLst/>
          </a:prstGeom>
          <a:effectLst>
            <a:outerShdw blurRad="50800" dist="38100" dir="5400000" algn="t"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wrap="square" rtlCol="0">
            <a:spAutoFit/>
          </a:bodyPr>
          <a:lstStyle/>
          <a:p>
            <a:pPr>
              <a:lnSpc>
                <a:spcPct val="90000"/>
              </a:lnSpc>
            </a:pPr>
            <a:r>
              <a:rPr lang="en-US" sz="1350" u="sng" dirty="0">
                <a:latin typeface="Courier New" panose="02070309020205020404" pitchFamily="49" charset="0"/>
                <a:cs typeface="Courier New" panose="02070309020205020404" pitchFamily="49" charset="0"/>
              </a:rPr>
              <a:t>Example 2:</a:t>
            </a: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err="1">
                <a:solidFill>
                  <a:srgbClr val="0000B0"/>
                </a:solidFill>
                <a:latin typeface="Courier New" panose="02070309020205020404" pitchFamily="49" charset="0"/>
                <a:cs typeface="Courier New" panose="02070309020205020404" pitchFamily="49" charset="0"/>
              </a:rPr>
              <a:t>int</a:t>
            </a:r>
            <a:r>
              <a:rPr lang="en-US" sz="1350" dirty="0">
                <a:latin typeface="Courier New" panose="02070309020205020404" pitchFamily="49" charset="0"/>
                <a:cs typeface="Courier New" panose="02070309020205020404" pitchFamily="49" charset="0"/>
              </a:rPr>
              <a:t> day, month, year;</a:t>
            </a:r>
          </a:p>
          <a:p>
            <a:pPr>
              <a:lnSpc>
                <a:spcPct val="90000"/>
              </a:lnSpc>
            </a:pPr>
            <a:r>
              <a:rPr lang="en-US" sz="1350" dirty="0">
                <a:latin typeface="Courier New" panose="02070309020205020404" pitchFamily="49" charset="0"/>
                <a:cs typeface="Courier New" panose="02070309020205020404" pitchFamily="49" charset="0"/>
              </a:rPr>
              <a:t>};</a:t>
            </a:r>
          </a:p>
          <a:p>
            <a:pPr>
              <a:lnSpc>
                <a:spcPct val="90000"/>
              </a:lnSpc>
            </a:pPr>
            <a:endParaRPr lang="en-US" sz="1350" dirty="0">
              <a:latin typeface="Courier New" panose="02070309020205020404" pitchFamily="49" charset="0"/>
              <a:cs typeface="Courier New" panose="02070309020205020404" pitchFamily="49" charset="0"/>
            </a:endParaRPr>
          </a:p>
          <a:p>
            <a:pPr>
              <a:lnSpc>
                <a:spcPct val="90000"/>
              </a:lnSpc>
            </a:pPr>
            <a:r>
              <a:rPr lang="en-US" sz="1350" dirty="0" err="1">
                <a:solidFill>
                  <a:srgbClr val="0000B0"/>
                </a:solidFill>
                <a:latin typeface="Courier New" panose="02070309020205020404" pitchFamily="49" charset="0"/>
                <a:cs typeface="Courier New" panose="02070309020205020404" pitchFamily="49" charset="0"/>
              </a:rPr>
              <a:t>struct</a:t>
            </a:r>
            <a:r>
              <a:rPr lang="en-US" sz="1350" dirty="0">
                <a:latin typeface="Courier New" panose="02070309020205020404" pitchFamily="49" charset="0"/>
                <a:cs typeface="Courier New" panose="02070309020205020404" pitchFamily="49" charset="0"/>
              </a:rPr>
              <a:t> </a:t>
            </a:r>
            <a:r>
              <a:rPr lang="en-US" sz="1350" b="1" i="1" dirty="0">
                <a:latin typeface="Courier New" panose="02070309020205020404" pitchFamily="49" charset="0"/>
                <a:cs typeface="Courier New" panose="02070309020205020404" pitchFamily="49" charset="0"/>
              </a:rPr>
              <a:t>Employee</a:t>
            </a:r>
            <a:r>
              <a:rPr lang="en-US" sz="1350" dirty="0">
                <a:latin typeface="Courier New" panose="02070309020205020404" pitchFamily="49" charset="0"/>
                <a:cs typeface="Courier New" panose="02070309020205020404" pitchFamily="49" charset="0"/>
              </a:rPr>
              <a:t>{</a:t>
            </a:r>
          </a:p>
          <a:p>
            <a:pPr>
              <a:lnSpc>
                <a:spcPct val="90000"/>
              </a:lnSpc>
            </a:pPr>
            <a:r>
              <a:rPr lang="en-US" sz="1350" dirty="0">
                <a:latin typeface="Courier New" panose="02070309020205020404" pitchFamily="49" charset="0"/>
                <a:cs typeface="Courier New" panose="02070309020205020404" pitchFamily="49" charset="0"/>
              </a:rPr>
              <a:t>  </a:t>
            </a:r>
            <a:r>
              <a:rPr lang="en-US" sz="1350" dirty="0">
                <a:solidFill>
                  <a:srgbClr val="0000B0"/>
                </a:solidFill>
                <a:latin typeface="Courier New" panose="02070309020205020404" pitchFamily="49" charset="0"/>
                <a:cs typeface="Courier New" panose="02070309020205020404" pitchFamily="49" charset="0"/>
              </a:rPr>
              <a:t>char</a:t>
            </a:r>
            <a:r>
              <a:rPr lang="en-US" sz="1350" dirty="0">
                <a:latin typeface="Courier New" panose="02070309020205020404" pitchFamily="49" charset="0"/>
                <a:cs typeface="Courier New" panose="02070309020205020404" pitchFamily="49" charset="0"/>
              </a:rPr>
              <a:t> </a:t>
            </a:r>
            <a:r>
              <a:rPr lang="en-US" sz="1350" dirty="0" err="1">
                <a:latin typeface="Courier New" panose="02070309020205020404" pitchFamily="49" charset="0"/>
                <a:cs typeface="Courier New" panose="02070309020205020404" pitchFamily="49" charset="0"/>
              </a:rPr>
              <a:t>EmpName</a:t>
            </a:r>
            <a:r>
              <a:rPr lang="en-US" sz="1350" dirty="0">
                <a:latin typeface="Courier New" panose="02070309020205020404" pitchFamily="49" charset="0"/>
                <a:cs typeface="Courier New" panose="02070309020205020404" pitchFamily="49" charset="0"/>
              </a:rPr>
              <a:t>[100];</a:t>
            </a:r>
          </a:p>
          <a:p>
            <a:pPr>
              <a:lnSpc>
                <a:spcPct val="90000"/>
              </a:lnSpc>
            </a:pPr>
            <a:r>
              <a:rPr lang="en-US" sz="1350" dirty="0">
                <a:latin typeface="Courier New" panose="02070309020205020404" pitchFamily="49" charset="0"/>
                <a:cs typeface="Courier New" panose="02070309020205020404" pitchFamily="49" charset="0"/>
              </a:rPr>
              <a:t>  </a:t>
            </a:r>
            <a:r>
              <a:rPr lang="en-US" sz="1350" b="1" i="1" dirty="0" err="1">
                <a:latin typeface="Courier New" panose="02070309020205020404" pitchFamily="49" charset="0"/>
                <a:cs typeface="Courier New" panose="02070309020205020404" pitchFamily="49" charset="0"/>
              </a:rPr>
              <a:t>DateOfBirth</a:t>
            </a:r>
            <a:r>
              <a:rPr lang="en-US" sz="1350" dirty="0">
                <a:latin typeface="Courier New" panose="02070309020205020404" pitchFamily="49" charset="0"/>
                <a:cs typeface="Courier New" panose="02070309020205020404" pitchFamily="49" charset="0"/>
              </a:rPr>
              <a:t> dob;</a:t>
            </a:r>
          </a:p>
          <a:p>
            <a:pPr>
              <a:lnSpc>
                <a:spcPct val="90000"/>
              </a:lnSpc>
            </a:pPr>
            <a:r>
              <a:rPr lang="en-US" sz="1350" dirty="0">
                <a:latin typeface="Courier New" panose="02070309020205020404" pitchFamily="49" charset="0"/>
                <a:cs typeface="Courier New" panose="02070309020205020404" pitchFamily="49" charset="0"/>
              </a:rPr>
              <a:t>};</a:t>
            </a:r>
          </a:p>
        </p:txBody>
      </p:sp>
      <p:sp>
        <p:nvSpPr>
          <p:cNvPr id="9"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Nested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252098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41325" y="1564640"/>
            <a:ext cx="7849235" cy="4815840"/>
          </a:xfrm>
        </p:spPr>
        <p:txBody>
          <a:bodyPr>
            <a:noAutofit/>
          </a:bodyPr>
          <a:lstStyle/>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cannot be instance of enclosing </a:t>
            </a:r>
            <a:r>
              <a:rPr lang="en-US" altLang="en-US" sz="1800" b="1" dirty="0" err="1">
                <a:solidFill>
                  <a:srgbClr val="0000B0"/>
                </a:solidFill>
                <a:latin typeface="Courier New" panose="02070309020205020404" pitchFamily="49" charset="0"/>
              </a:rPr>
              <a:t>struct</a:t>
            </a: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endParaRPr lang="en-US" altLang="en-US" sz="1800" b="1" dirty="0">
              <a:solidFill>
                <a:srgbClr val="0000B0"/>
              </a:solidFill>
              <a:latin typeface="Courier New" panose="02070309020205020404" pitchFamily="49" charset="0"/>
            </a:endParaRPr>
          </a:p>
          <a:p>
            <a:pPr marL="512064" indent="-512064">
              <a:lnSpc>
                <a:spcPct val="80000"/>
              </a:lnSpc>
              <a:spcBef>
                <a:spcPts val="400"/>
              </a:spcBef>
              <a:spcAft>
                <a:spcPts val="400"/>
              </a:spcAft>
              <a:buClrTx/>
              <a:buFont typeface="Wingdings" panose="05000000000000000000" pitchFamily="2" charset="2"/>
              <a:buChar char="q"/>
            </a:pPr>
            <a:r>
              <a:rPr lang="en-US" altLang="en-US" sz="1800" dirty="0"/>
              <a:t>Structure member can be pointer to instance of enclosing </a:t>
            </a:r>
            <a:r>
              <a:rPr lang="en-US" altLang="en-US" sz="1800" b="1" dirty="0" err="1">
                <a:solidFill>
                  <a:srgbClr val="0000B0"/>
                </a:solidFill>
                <a:latin typeface="Courier New" panose="02070309020205020404" pitchFamily="49" charset="0"/>
              </a:rPr>
              <a:t>struct</a:t>
            </a:r>
            <a:r>
              <a:rPr lang="en-US" altLang="en-US" sz="1800" dirty="0"/>
              <a:t> (self-referential structure)</a:t>
            </a:r>
          </a:p>
          <a:p>
            <a:pPr lvl="1">
              <a:lnSpc>
                <a:spcPct val="90000"/>
              </a:lnSpc>
              <a:buFont typeface="Wingdings" panose="05000000000000000000" pitchFamily="2" charset="2"/>
              <a:buChar char="§"/>
            </a:pPr>
            <a:r>
              <a:rPr lang="en-US" altLang="en-US" sz="1800" dirty="0"/>
              <a:t>Used for linked lists, queues, stacks and trees</a:t>
            </a:r>
          </a:p>
          <a:p>
            <a:pPr marL="457200" lvl="1" indent="0">
              <a:lnSpc>
                <a:spcPct val="90000"/>
              </a:lnSpc>
              <a:buNone/>
            </a:pPr>
            <a:endParaRPr lang="en-US" alt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Example: Every </a:t>
            </a:r>
            <a:r>
              <a:rPr lang="en-US" sz="1800" b="1" dirty="0"/>
              <a:t>person</a:t>
            </a:r>
            <a:r>
              <a:rPr lang="en-US" sz="1800" dirty="0"/>
              <a:t> may have a </a:t>
            </a:r>
            <a:r>
              <a:rPr lang="en-US" sz="1800" b="1" dirty="0"/>
              <a:t>child</a:t>
            </a:r>
            <a:r>
              <a:rPr lang="en-US" sz="1800" dirty="0"/>
              <a:t> who is also a </a:t>
            </a:r>
            <a:r>
              <a:rPr lang="en-US" sz="1800" b="1" dirty="0"/>
              <a:t>person</a:t>
            </a:r>
            <a:r>
              <a:rPr lang="en-US" sz="1800" dirty="0"/>
              <a:t>.</a:t>
            </a:r>
          </a:p>
          <a:p>
            <a:pPr marL="512064" indent="-512064">
              <a:lnSpc>
                <a:spcPct val="80000"/>
              </a:lnSpc>
              <a:spcBef>
                <a:spcPts val="400"/>
              </a:spcBef>
              <a:spcAft>
                <a:spcPts val="400"/>
              </a:spcAft>
              <a:buClrTx/>
              <a:buFont typeface="Wingdings" panose="05000000000000000000" pitchFamily="2" charset="2"/>
              <a:buChar char="q"/>
            </a:pPr>
            <a:endParaRPr lang="en-US" sz="1800" dirty="0"/>
          </a:p>
          <a:p>
            <a:pPr lvl="1">
              <a:lnSpc>
                <a:spcPct val="90000"/>
              </a:lnSpc>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lvl="1">
              <a:lnSpc>
                <a:spcPct val="90000"/>
              </a:lnSpc>
              <a:buNone/>
              <a:defRPr/>
            </a:pPr>
            <a:r>
              <a:rPr lang="en-US" sz="1800" dirty="0">
                <a:latin typeface="Courier New" panose="02070309020205020404" pitchFamily="49" charset="0"/>
                <a:cs typeface="Courier New" panose="02070309020205020404" pitchFamily="49" charset="0"/>
              </a:rPr>
              <a:t>	</a:t>
            </a:r>
            <a:r>
              <a:rPr lang="en-US" sz="1800"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lvl="1">
              <a:lnSpc>
                <a:spcPct val="90000"/>
              </a:lnSpc>
              <a:buNone/>
              <a:defRPr/>
            </a:pPr>
            <a:r>
              <a:rPr lang="en-US" sz="1800" dirty="0">
                <a:latin typeface="Courier New" panose="02070309020205020404" pitchFamily="49" charset="0"/>
                <a:cs typeface="Courier New" panose="02070309020205020404" pitchFamily="49" charset="0"/>
              </a:rPr>
              <a:t>};</a:t>
            </a:r>
            <a:endParaRPr lang="en-US" sz="1800" dirty="0"/>
          </a:p>
          <a:p>
            <a:pPr marL="512064" indent="-512064">
              <a:lnSpc>
                <a:spcPct val="80000"/>
              </a:lnSpc>
              <a:spcBef>
                <a:spcPts val="400"/>
              </a:spcBef>
              <a:spcAft>
                <a:spcPts val="400"/>
              </a:spcAft>
              <a:buClrTx/>
              <a:buFont typeface="Wingdings" panose="05000000000000000000" pitchFamily="2" charset="2"/>
              <a:buChar char="q"/>
            </a:pPr>
            <a:endParaRPr lang="en-US" sz="1800" dirty="0"/>
          </a:p>
          <a:p>
            <a:pPr marL="512064" indent="-512064">
              <a:lnSpc>
                <a:spcPct val="80000"/>
              </a:lnSpc>
              <a:spcBef>
                <a:spcPts val="400"/>
              </a:spcBef>
              <a:spcAft>
                <a:spcPts val="400"/>
              </a:spcAft>
              <a:buClrTx/>
              <a:buFont typeface="Wingdings" panose="05000000000000000000" pitchFamily="2" charset="2"/>
              <a:buChar char="q"/>
            </a:pPr>
            <a:r>
              <a:rPr lang="en-US" sz="1800" dirty="0"/>
              <a:t>Here, </a:t>
            </a:r>
            <a:r>
              <a:rPr lang="en-US" sz="1800" dirty="0">
                <a:latin typeface="Courier New" panose="02070309020205020404" pitchFamily="49" charset="0"/>
                <a:cs typeface="Courier New" panose="02070309020205020404" pitchFamily="49" charset="0"/>
              </a:rPr>
              <a:t>Person</a:t>
            </a:r>
            <a:r>
              <a:rPr lang="en-US" sz="1800" dirty="0"/>
              <a:t> contains a pointer variable </a:t>
            </a:r>
            <a:r>
              <a:rPr lang="en-US" sz="1800" dirty="0">
                <a:latin typeface="Courier New" panose="02070309020205020404" pitchFamily="49" charset="0"/>
                <a:cs typeface="Courier New" panose="02070309020205020404" pitchFamily="49" charset="0"/>
              </a:rPr>
              <a:t>Child</a:t>
            </a:r>
            <a:r>
              <a:rPr lang="en-US" sz="1800" dirty="0"/>
              <a:t> of type </a:t>
            </a:r>
            <a:r>
              <a:rPr lang="en-US" sz="1800" dirty="0">
                <a:latin typeface="Courier New" panose="02070309020205020404" pitchFamily="49" charset="0"/>
                <a:cs typeface="Courier New" panose="02070309020205020404" pitchFamily="49" charset="0"/>
              </a:rPr>
              <a:t>Person</a:t>
            </a:r>
            <a:r>
              <a:rPr lang="en-US" sz="1800" dirty="0"/>
              <a:t>.</a:t>
            </a:r>
          </a:p>
        </p:txBody>
      </p:sp>
      <p:sp>
        <p:nvSpPr>
          <p:cNvPr id="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64043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266810" y="1754188"/>
            <a:ext cx="4754563" cy="3735387"/>
          </a:xfrm>
        </p:spPr>
        <p:txBody>
          <a:bodyPr>
            <a:noAutofit/>
          </a:bodyPr>
          <a:lstStyle/>
          <a:p>
            <a:pPr>
              <a:lnSpc>
                <a:spcPct val="80000"/>
              </a:lnSpc>
              <a:spcBef>
                <a:spcPts val="400"/>
              </a:spcBef>
              <a:spcAft>
                <a:spcPts val="400"/>
              </a:spcAft>
              <a:buNone/>
              <a:defRPr/>
            </a:pPr>
            <a:r>
              <a:rPr lang="en-US" sz="1800" b="1" dirty="0" err="1">
                <a:solidFill>
                  <a:srgbClr val="0000B0"/>
                </a:solidFill>
                <a:latin typeface="Courier New" panose="02070309020205020404" pitchFamily="49" charset="0"/>
                <a:cs typeface="Courier New" panose="02070309020205020404" pitchFamily="49" charset="0"/>
              </a:rPr>
              <a:t>struct</a:t>
            </a: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dirty="0">
                <a:solidFill>
                  <a:srgbClr val="0000B0"/>
                </a:solidFill>
                <a:latin typeface="Courier New" panose="02070309020205020404" pitchFamily="49" charset="0"/>
                <a:cs typeface="Courier New" panose="02070309020205020404" pitchFamily="49" charset="0"/>
              </a:rPr>
              <a:t>char</a:t>
            </a:r>
            <a:r>
              <a:rPr lang="en-US" sz="1800" dirty="0">
                <a:latin typeface="Courier New" panose="02070309020205020404" pitchFamily="49" charset="0"/>
                <a:cs typeface="Courier New" panose="02070309020205020404" pitchFamily="49" charset="0"/>
              </a:rPr>
              <a:t> Name[30];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	</a:t>
            </a: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*Child; </a:t>
            </a:r>
          </a:p>
          <a:p>
            <a:pPr>
              <a:lnSpc>
                <a:spcPct val="80000"/>
              </a:lnSpc>
              <a:spcBef>
                <a:spcPts val="400"/>
              </a:spcBef>
              <a:spcAft>
                <a:spcPts val="400"/>
              </a:spcAft>
              <a:buNone/>
              <a:defRPr/>
            </a:pP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i="1" dirty="0">
                <a:latin typeface="Courier New" panose="02070309020205020404" pitchFamily="49" charset="0"/>
                <a:cs typeface="Courier New" panose="02070309020205020404" pitchFamily="49" charset="0"/>
              </a:rPr>
              <a:t>Person</a:t>
            </a:r>
            <a:r>
              <a:rPr lang="en-US" sz="1800" dirty="0">
                <a:latin typeface="Courier New" panose="02070309020205020404" pitchFamily="49" charset="0"/>
                <a:cs typeface="Courier New" panose="02070309020205020404" pitchFamily="49" charset="0"/>
              </a:rPr>
              <a:t> P, *C;</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P.Name</a:t>
            </a: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Arif</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a:t>
            </a:r>
            <a:r>
              <a:rPr lang="en-US" sz="1800" dirty="0" err="1">
                <a:latin typeface="Courier New" panose="02070309020205020404" pitchFamily="49" charset="0"/>
                <a:cs typeface="Courier New" panose="02070309020205020404" pitchFamily="49" charset="0"/>
              </a:rPr>
              <a:t>P.Child</a:t>
            </a:r>
            <a:r>
              <a:rPr lang="en-US" sz="1800" dirty="0">
                <a:latin typeface="Courier New" panose="02070309020205020404" pitchFamily="49" charset="0"/>
                <a:cs typeface="Courier New" panose="02070309020205020404" pitchFamily="49" charset="0"/>
              </a:rPr>
              <a:t>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Person[2];</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(C[0].Name, "Sara");</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C[0].Child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(C[1].Name, "Rahim");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 = C[1].Child = </a:t>
            </a:r>
            <a:r>
              <a:rPr lang="en-US" sz="1800" b="1" dirty="0">
                <a:solidFill>
                  <a:srgbClr val="0000B0"/>
                </a:solidFill>
                <a:latin typeface="Courier New" panose="02070309020205020404" pitchFamily="49" charset="0"/>
                <a:cs typeface="Courier New" panose="02070309020205020404" pitchFamily="49" charset="0"/>
              </a:rPr>
              <a:t>new</a:t>
            </a:r>
            <a:r>
              <a:rPr lang="en-US" sz="1800" dirty="0">
                <a:latin typeface="Courier New" panose="02070309020205020404" pitchFamily="49" charset="0"/>
                <a:cs typeface="Courier New" panose="02070309020205020404" pitchFamily="49" charset="0"/>
              </a:rPr>
              <a:t> Person;</a:t>
            </a:r>
          </a:p>
          <a:p>
            <a:pPr marL="0" indent="0">
              <a:lnSpc>
                <a:spcPct val="80000"/>
              </a:lnSpc>
              <a:spcBef>
                <a:spcPts val="400"/>
              </a:spcBef>
              <a:spcAft>
                <a:spcPts val="400"/>
              </a:spcAft>
              <a:buNone/>
            </a:pPr>
            <a:r>
              <a:rPr lang="en-US" sz="1800" b="1" dirty="0" err="1">
                <a:solidFill>
                  <a:srgbClr val="7030A0"/>
                </a:solidFill>
                <a:latin typeface="Courier New" panose="02070309020205020404" pitchFamily="49" charset="0"/>
                <a:cs typeface="Courier New" panose="02070309020205020404" pitchFamily="49" charset="0"/>
              </a:rPr>
              <a:t>strcpy</a:t>
            </a:r>
            <a:r>
              <a:rPr lang="en-US" sz="1800" dirty="0">
                <a:latin typeface="Courier New" panose="02070309020205020404" pitchFamily="49" charset="0"/>
                <a:cs typeface="Courier New" panose="02070309020205020404" pitchFamily="49" charset="0"/>
              </a:rPr>
              <a:t>(C-&gt;Name, "Karim");</a:t>
            </a:r>
          </a:p>
          <a:p>
            <a:pPr marL="0" indent="0">
              <a:lnSpc>
                <a:spcPct val="80000"/>
              </a:lnSpc>
              <a:spcBef>
                <a:spcPts val="400"/>
              </a:spcBef>
              <a:spcAft>
                <a:spcPts val="400"/>
              </a:spcAft>
              <a:buNone/>
            </a:pPr>
            <a:r>
              <a:rPr lang="en-US" sz="1800" dirty="0">
                <a:latin typeface="Courier New" panose="02070309020205020404" pitchFamily="49" charset="0"/>
                <a:cs typeface="Courier New" panose="02070309020205020404" pitchFamily="49" charset="0"/>
              </a:rPr>
              <a:t>C-&gt;Child = </a:t>
            </a:r>
            <a:r>
              <a:rPr lang="en-US" sz="1800" b="1" dirty="0">
                <a:solidFill>
                  <a:srgbClr val="0000B0"/>
                </a:solidFill>
                <a:latin typeface="Courier New" panose="02070309020205020404" pitchFamily="49" charset="0"/>
                <a:cs typeface="Courier New" panose="02070309020205020404" pitchFamily="49" charset="0"/>
              </a:rPr>
              <a:t>NULL</a:t>
            </a:r>
            <a:r>
              <a:rPr lang="en-US" sz="1800" dirty="0">
                <a:latin typeface="Courier New" panose="02070309020205020404" pitchFamily="49" charset="0"/>
                <a:cs typeface="Courier New" panose="02070309020205020404" pitchFamily="49" charset="0"/>
              </a:rPr>
              <a:t>;</a:t>
            </a:r>
          </a:p>
        </p:txBody>
      </p:sp>
      <p:sp>
        <p:nvSpPr>
          <p:cNvPr id="9" name="Content Placeholder 8"/>
          <p:cNvSpPr>
            <a:spLocks noGrp="1"/>
          </p:cNvSpPr>
          <p:nvPr>
            <p:ph sz="half" idx="4294967295"/>
          </p:nvPr>
        </p:nvSpPr>
        <p:spPr>
          <a:xfrm>
            <a:off x="4700588" y="1754188"/>
            <a:ext cx="3434018" cy="1559787"/>
          </a:xfrm>
        </p:spPr>
        <p:txBody>
          <a:bodyPr>
            <a:noAutofit/>
          </a:bodyPr>
          <a:lstStyle/>
          <a:p>
            <a:pPr algn="just">
              <a:lnSpc>
                <a:spcPct val="80000"/>
              </a:lnSpc>
              <a:spcBef>
                <a:spcPts val="400"/>
              </a:spcBef>
              <a:spcAft>
                <a:spcPts val="400"/>
              </a:spcAft>
              <a:buClrTx/>
              <a:buFont typeface="Wingdings" panose="05000000000000000000" pitchFamily="2" charset="2"/>
              <a:buChar char="q"/>
            </a:pPr>
            <a:r>
              <a:rPr lang="en-US" sz="1800" dirty="0"/>
              <a:t>Mr. </a:t>
            </a:r>
            <a:r>
              <a:rPr lang="en-US" sz="1800" dirty="0" err="1"/>
              <a:t>Arif</a:t>
            </a:r>
            <a:r>
              <a:rPr lang="en-US" sz="1800" dirty="0"/>
              <a:t> has two children – Rahim and Sara.</a:t>
            </a:r>
          </a:p>
          <a:p>
            <a:pPr algn="just">
              <a:lnSpc>
                <a:spcPct val="80000"/>
              </a:lnSpc>
              <a:spcBef>
                <a:spcPts val="400"/>
              </a:spcBef>
              <a:spcAft>
                <a:spcPts val="400"/>
              </a:spcAft>
              <a:buClrTx/>
              <a:buFont typeface="Wingdings" panose="05000000000000000000" pitchFamily="2" charset="2"/>
              <a:buChar char="q"/>
            </a:pPr>
            <a:r>
              <a:rPr lang="en-US" sz="1800" dirty="0"/>
              <a:t>Mr. Rahim has one child – Karim.</a:t>
            </a:r>
          </a:p>
          <a:p>
            <a:pPr algn="just">
              <a:lnSpc>
                <a:spcPct val="80000"/>
              </a:lnSpc>
              <a:spcBef>
                <a:spcPts val="400"/>
              </a:spcBef>
              <a:spcAft>
                <a:spcPts val="400"/>
              </a:spcAft>
              <a:buClrTx/>
              <a:buFont typeface="Wingdings" panose="05000000000000000000" pitchFamily="2" charset="2"/>
              <a:buChar char="q"/>
            </a:pPr>
            <a:r>
              <a:rPr lang="en-US" sz="1800" dirty="0"/>
              <a:t>Ms. Sara has no child.</a:t>
            </a:r>
          </a:p>
        </p:txBody>
      </p:sp>
      <p:grpSp>
        <p:nvGrpSpPr>
          <p:cNvPr id="37" name="Group 36"/>
          <p:cNvGrpSpPr/>
          <p:nvPr/>
        </p:nvGrpSpPr>
        <p:grpSpPr>
          <a:xfrm>
            <a:off x="7327782" y="3363839"/>
            <a:ext cx="1613648" cy="942284"/>
            <a:chOff x="7799294" y="2474259"/>
            <a:chExt cx="2151530" cy="1256378"/>
          </a:xfrm>
        </p:grpSpPr>
        <p:sp>
          <p:nvSpPr>
            <p:cNvPr id="38" name="Rectangle 37"/>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9" name="Rectangle 38"/>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0" name="Rectangle 39"/>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1" name="Rectangle 40"/>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Rahim</a:t>
              </a:r>
            </a:p>
          </p:txBody>
        </p:sp>
        <p:sp>
          <p:nvSpPr>
            <p:cNvPr id="42" name="Rectangle 41"/>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grpSp>
        <p:nvGrpSpPr>
          <p:cNvPr id="43" name="Group 42"/>
          <p:cNvGrpSpPr/>
          <p:nvPr/>
        </p:nvGrpSpPr>
        <p:grpSpPr>
          <a:xfrm>
            <a:off x="4821474" y="4829305"/>
            <a:ext cx="1613648" cy="942284"/>
            <a:chOff x="7799294" y="2474259"/>
            <a:chExt cx="2151530" cy="1256378"/>
          </a:xfrm>
        </p:grpSpPr>
        <p:sp>
          <p:nvSpPr>
            <p:cNvPr id="44" name="Rectangle 43"/>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45" name="Rectangle 44"/>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46" name="Rectangle 45"/>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47" name="Rectangle 46"/>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Sara</a:t>
              </a:r>
            </a:p>
          </p:txBody>
        </p:sp>
        <p:sp>
          <p:nvSpPr>
            <p:cNvPr id="48" name="Rectangle 47"/>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49" name="Group 48"/>
          <p:cNvGrpSpPr/>
          <p:nvPr/>
        </p:nvGrpSpPr>
        <p:grpSpPr>
          <a:xfrm>
            <a:off x="7322521" y="4829305"/>
            <a:ext cx="1613648" cy="942284"/>
            <a:chOff x="7799294" y="2474259"/>
            <a:chExt cx="2151530" cy="1256378"/>
          </a:xfrm>
        </p:grpSpPr>
        <p:sp>
          <p:nvSpPr>
            <p:cNvPr id="50" name="Rectangle 4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51" name="Rectangle 50"/>
            <p:cNvSpPr/>
            <p:nvPr/>
          </p:nvSpPr>
          <p:spPr>
            <a:xfrm>
              <a:off x="7799294" y="2887295"/>
              <a:ext cx="107576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52" name="Rectangle 51"/>
            <p:cNvSpPr/>
            <p:nvPr/>
          </p:nvSpPr>
          <p:spPr>
            <a:xfrm>
              <a:off x="8875059" y="2887295"/>
              <a:ext cx="107576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53" name="Rectangle 52"/>
            <p:cNvSpPr/>
            <p:nvPr/>
          </p:nvSpPr>
          <p:spPr>
            <a:xfrm>
              <a:off x="7799294"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Karim</a:t>
              </a:r>
            </a:p>
          </p:txBody>
        </p:sp>
        <p:sp>
          <p:nvSpPr>
            <p:cNvPr id="54" name="Rectangle 53"/>
            <p:cNvSpPr/>
            <p:nvPr/>
          </p:nvSpPr>
          <p:spPr>
            <a:xfrm>
              <a:off x="8875059" y="3313778"/>
              <a:ext cx="107576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Ø</a:t>
              </a:r>
            </a:p>
          </p:txBody>
        </p:sp>
      </p:grpSp>
      <p:grpSp>
        <p:nvGrpSpPr>
          <p:cNvPr id="81" name="Group 80"/>
          <p:cNvGrpSpPr/>
          <p:nvPr/>
        </p:nvGrpSpPr>
        <p:grpSpPr>
          <a:xfrm>
            <a:off x="4821474" y="3363839"/>
            <a:ext cx="1613648" cy="942284"/>
            <a:chOff x="5674658" y="2668775"/>
            <a:chExt cx="2151530" cy="1256378"/>
          </a:xfrm>
        </p:grpSpPr>
        <p:grpSp>
          <p:nvGrpSpPr>
            <p:cNvPr id="36" name="Group 35"/>
            <p:cNvGrpSpPr/>
            <p:nvPr/>
          </p:nvGrpSpPr>
          <p:grpSpPr>
            <a:xfrm>
              <a:off x="5674658" y="2668775"/>
              <a:ext cx="2151530" cy="1256378"/>
              <a:chOff x="7799294" y="2474259"/>
              <a:chExt cx="2151530" cy="1256378"/>
            </a:xfrm>
          </p:grpSpPr>
          <p:sp>
            <p:nvSpPr>
              <p:cNvPr id="30" name="Rectangle 29"/>
              <p:cNvSpPr/>
              <p:nvPr/>
            </p:nvSpPr>
            <p:spPr>
              <a:xfrm>
                <a:off x="7799294" y="2474259"/>
                <a:ext cx="2151530" cy="416859"/>
              </a:xfrm>
              <a:prstGeom prst="rect">
                <a:avLst/>
              </a:prstGeom>
              <a:solidFill>
                <a:schemeClr val="accent4">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Person</a:t>
                </a:r>
              </a:p>
            </p:txBody>
          </p:sp>
          <p:sp>
            <p:nvSpPr>
              <p:cNvPr id="32" name="Rectangle 31"/>
              <p:cNvSpPr/>
              <p:nvPr/>
            </p:nvSpPr>
            <p:spPr>
              <a:xfrm>
                <a:off x="7799294" y="2887295"/>
                <a:ext cx="839955" cy="416859"/>
              </a:xfrm>
              <a:prstGeom prst="rect">
                <a:avLst/>
              </a:prstGeom>
              <a:solidFill>
                <a:schemeClr val="accent2">
                  <a:lumMod val="40000"/>
                  <a:lumOff val="6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Name</a:t>
                </a:r>
              </a:p>
            </p:txBody>
          </p:sp>
          <p:sp>
            <p:nvSpPr>
              <p:cNvPr id="33" name="Rectangle 32"/>
              <p:cNvSpPr/>
              <p:nvPr/>
            </p:nvSpPr>
            <p:spPr>
              <a:xfrm>
                <a:off x="8639249" y="2887295"/>
                <a:ext cx="1311575" cy="416859"/>
              </a:xfrm>
              <a:prstGeom prst="rect">
                <a:avLst/>
              </a:prstGeom>
              <a:solidFill>
                <a:schemeClr val="accent2">
                  <a:lumMod val="60000"/>
                  <a:lumOff val="40000"/>
                </a:schemeClr>
              </a:solid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b="1" dirty="0">
                    <a:latin typeface="Courier New" panose="02070309020205020404" pitchFamily="49" charset="0"/>
                    <a:cs typeface="Courier New" panose="02070309020205020404" pitchFamily="49" charset="0"/>
                  </a:rPr>
                  <a:t>Child</a:t>
                </a:r>
              </a:p>
            </p:txBody>
          </p:sp>
          <p:sp>
            <p:nvSpPr>
              <p:cNvPr id="34" name="Rectangle 33"/>
              <p:cNvSpPr/>
              <p:nvPr/>
            </p:nvSpPr>
            <p:spPr>
              <a:xfrm>
                <a:off x="7799294" y="3313778"/>
                <a:ext cx="83995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err="1"/>
                  <a:t>Arif</a:t>
                </a:r>
                <a:endParaRPr lang="en-US" sz="1350" dirty="0"/>
              </a:p>
            </p:txBody>
          </p:sp>
          <p:sp>
            <p:nvSpPr>
              <p:cNvPr id="35" name="Rectangle 34"/>
              <p:cNvSpPr/>
              <p:nvPr/>
            </p:nvSpPr>
            <p:spPr>
              <a:xfrm>
                <a:off x="8639249" y="3313778"/>
                <a:ext cx="1311575" cy="416859"/>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grpSp>
        <p:cxnSp>
          <p:nvCxnSpPr>
            <p:cNvPr id="66" name="Straight Connector 65"/>
            <p:cNvCxnSpPr>
              <a:stCxn id="35" idx="0"/>
              <a:endCxn id="35" idx="2"/>
            </p:cNvCxnSpPr>
            <p:nvPr/>
          </p:nvCxnSpPr>
          <p:spPr>
            <a:xfrm>
              <a:off x="7170401" y="3508294"/>
              <a:ext cx="0" cy="416859"/>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cxnSp>
        <p:nvCxnSpPr>
          <p:cNvPr id="56" name="Straight Arrow Connector 55"/>
          <p:cNvCxnSpPr>
            <a:endCxn id="41" idx="1"/>
          </p:cNvCxnSpPr>
          <p:nvPr/>
        </p:nvCxnSpPr>
        <p:spPr>
          <a:xfrm>
            <a:off x="6231609" y="4148016"/>
            <a:ext cx="1096173" cy="1785"/>
          </a:xfrm>
          <a:prstGeom prst="straightConnector1">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69" name="Group 68"/>
          <p:cNvGrpSpPr/>
          <p:nvPr/>
        </p:nvGrpSpPr>
        <p:grpSpPr>
          <a:xfrm>
            <a:off x="4598977" y="4148016"/>
            <a:ext cx="1078103" cy="1476177"/>
            <a:chOff x="5379217" y="3731961"/>
            <a:chExt cx="1437471" cy="1968236"/>
          </a:xfrm>
        </p:grpSpPr>
        <p:cxnSp>
          <p:nvCxnSpPr>
            <p:cNvPr id="58" name="Elbow Connector 57"/>
            <p:cNvCxnSpPr/>
            <p:nvPr/>
          </p:nvCxnSpPr>
          <p:spPr>
            <a:xfrm rot="10800000" flipV="1">
              <a:off x="5379217" y="3731961"/>
              <a:ext cx="1437471" cy="557217"/>
            </a:xfrm>
            <a:prstGeom prst="bentConnector3">
              <a:avLst>
                <a:gd name="adj1" fmla="val 171"/>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68" name="Elbow Connector 67"/>
            <p:cNvCxnSpPr/>
            <p:nvPr/>
          </p:nvCxnSpPr>
          <p:spPr>
            <a:xfrm rot="16200000" flipH="1">
              <a:off x="4845459" y="4853426"/>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grpSp>
        <p:nvGrpSpPr>
          <p:cNvPr id="75" name="Group 74"/>
          <p:cNvGrpSpPr/>
          <p:nvPr/>
        </p:nvGrpSpPr>
        <p:grpSpPr>
          <a:xfrm>
            <a:off x="7098452" y="4138784"/>
            <a:ext cx="1434305" cy="1476482"/>
            <a:chOff x="4904283" y="3731960"/>
            <a:chExt cx="1912406" cy="1968643"/>
          </a:xfrm>
        </p:grpSpPr>
        <p:cxnSp>
          <p:nvCxnSpPr>
            <p:cNvPr id="76" name="Elbow Connector 75"/>
            <p:cNvCxnSpPr/>
            <p:nvPr/>
          </p:nvCxnSpPr>
          <p:spPr>
            <a:xfrm rot="10800000" flipV="1">
              <a:off x="4904283" y="3731960"/>
              <a:ext cx="1912406" cy="585195"/>
            </a:xfrm>
            <a:prstGeom prst="bentConnector3">
              <a:avLst>
                <a:gd name="adj1" fmla="val 592"/>
              </a:avLst>
            </a:prstGeom>
            <a:ln w="31750">
              <a:tailEnd type="none" w="lg" len="med"/>
            </a:ln>
          </p:spPr>
          <p:style>
            <a:lnRef idx="3">
              <a:schemeClr val="dk1"/>
            </a:lnRef>
            <a:fillRef idx="0">
              <a:schemeClr val="dk1"/>
            </a:fillRef>
            <a:effectRef idx="2">
              <a:schemeClr val="dk1"/>
            </a:effectRef>
            <a:fontRef idx="minor">
              <a:schemeClr val="tx1"/>
            </a:fontRef>
          </p:style>
        </p:cxnSp>
        <p:cxnSp>
          <p:nvCxnSpPr>
            <p:cNvPr id="77" name="Elbow Connector 76"/>
            <p:cNvCxnSpPr/>
            <p:nvPr/>
          </p:nvCxnSpPr>
          <p:spPr>
            <a:xfrm rot="16200000" flipH="1">
              <a:off x="4356270" y="4853832"/>
              <a:ext cx="1394784" cy="298758"/>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grpSp>
      <p:sp>
        <p:nvSpPr>
          <p:cNvPr id="2" name="TextBox 1"/>
          <p:cNvSpPr txBox="1"/>
          <p:nvPr/>
        </p:nvSpPr>
        <p:spPr>
          <a:xfrm>
            <a:off x="4249248" y="4288930"/>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10" name="Elbow Connector 9"/>
          <p:cNvCxnSpPr>
            <a:stCxn id="2" idx="3"/>
            <a:endCxn id="35" idx="1"/>
          </p:cNvCxnSpPr>
          <p:nvPr/>
        </p:nvCxnSpPr>
        <p:spPr>
          <a:xfrm flipV="1">
            <a:off x="4501379" y="4149801"/>
            <a:ext cx="950061" cy="289170"/>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5" name="TextBox 54"/>
          <p:cNvSpPr txBox="1"/>
          <p:nvPr/>
        </p:nvSpPr>
        <p:spPr>
          <a:xfrm>
            <a:off x="6598616" y="4917007"/>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C</a:t>
            </a:r>
          </a:p>
        </p:txBody>
      </p:sp>
      <p:cxnSp>
        <p:nvCxnSpPr>
          <p:cNvPr id="57" name="Elbow Connector 56"/>
          <p:cNvCxnSpPr>
            <a:stCxn id="55" idx="2"/>
          </p:cNvCxnSpPr>
          <p:nvPr/>
        </p:nvCxnSpPr>
        <p:spPr>
          <a:xfrm rot="16200000" flipH="1">
            <a:off x="6772045" y="5169726"/>
            <a:ext cx="485880" cy="580606"/>
          </a:xfrm>
          <a:prstGeom prst="bentConnector2">
            <a:avLst/>
          </a:prstGeom>
          <a:ln w="31750">
            <a:tailEnd type="triangle" w="lg" len="med"/>
          </a:ln>
        </p:spPr>
        <p:style>
          <a:lnRef idx="3">
            <a:schemeClr val="dk1"/>
          </a:lnRef>
          <a:fillRef idx="0">
            <a:schemeClr val="dk1"/>
          </a:fillRef>
          <a:effectRef idx="2">
            <a:schemeClr val="dk1"/>
          </a:effectRef>
          <a:fontRef idx="minor">
            <a:schemeClr val="tx1"/>
          </a:fontRef>
        </p:style>
      </p:cxnSp>
      <p:sp>
        <p:nvSpPr>
          <p:cNvPr id="59" name="TextBox 58"/>
          <p:cNvSpPr txBox="1"/>
          <p:nvPr/>
        </p:nvSpPr>
        <p:spPr>
          <a:xfrm>
            <a:off x="4245894" y="3368179"/>
            <a:ext cx="252131" cy="300082"/>
          </a:xfrm>
          <a:prstGeom prst="rect">
            <a:avLst/>
          </a:prstGeom>
          <a:solidFill>
            <a:schemeClr val="accent6">
              <a:lumMod val="60000"/>
              <a:lumOff val="40000"/>
            </a:schemeClr>
          </a:solidFill>
          <a:ln>
            <a:solidFill>
              <a:schemeClr val="tx1"/>
            </a:solidFill>
          </a:ln>
        </p:spPr>
        <p:txBody>
          <a:bodyPr wrap="square" rtlCol="0">
            <a:spAutoFit/>
          </a:bodyPr>
          <a:lstStyle/>
          <a:p>
            <a:r>
              <a:rPr lang="en-US" sz="1350" b="1" dirty="0"/>
              <a:t>P</a:t>
            </a:r>
          </a:p>
        </p:txBody>
      </p:sp>
      <p:cxnSp>
        <p:nvCxnSpPr>
          <p:cNvPr id="60" name="Elbow Connector 59"/>
          <p:cNvCxnSpPr>
            <a:stCxn id="59" idx="3"/>
            <a:endCxn id="34" idx="1"/>
          </p:cNvCxnSpPr>
          <p:nvPr/>
        </p:nvCxnSpPr>
        <p:spPr>
          <a:xfrm>
            <a:off x="4498025" y="3518220"/>
            <a:ext cx="323449" cy="631581"/>
          </a:xfrm>
          <a:prstGeom prst="bentConnector3">
            <a:avLst>
              <a:gd name="adj1" fmla="val 50000"/>
            </a:avLst>
          </a:prstGeom>
          <a:ln w="31750">
            <a:tailEnd type="triangle" w="lg" len="med"/>
          </a:ln>
        </p:spPr>
        <p:style>
          <a:lnRef idx="3">
            <a:schemeClr val="dk1"/>
          </a:lnRef>
          <a:fillRef idx="0">
            <a:schemeClr val="dk1"/>
          </a:fillRef>
          <a:effectRef idx="2">
            <a:schemeClr val="dk1"/>
          </a:effectRef>
          <a:fontRef idx="minor">
            <a:schemeClr val="tx1"/>
          </a:fontRef>
        </p:style>
      </p:cxnSp>
      <p:grpSp>
        <p:nvGrpSpPr>
          <p:cNvPr id="29" name="Group 28"/>
          <p:cNvGrpSpPr/>
          <p:nvPr/>
        </p:nvGrpSpPr>
        <p:grpSpPr>
          <a:xfrm>
            <a:off x="4828620" y="3995731"/>
            <a:ext cx="1611630" cy="314668"/>
            <a:chOff x="6445038" y="3499798"/>
            <a:chExt cx="2148840" cy="443484"/>
          </a:xfrm>
        </p:grpSpPr>
        <p:sp>
          <p:nvSpPr>
            <p:cNvPr id="25" name="Rectangle 24"/>
            <p:cNvSpPr/>
            <p:nvPr/>
          </p:nvSpPr>
          <p:spPr>
            <a:xfrm>
              <a:off x="6445038" y="3504370"/>
              <a:ext cx="2148840" cy="438912"/>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27" name="Straight Connector 26"/>
            <p:cNvCxnSpPr/>
            <p:nvPr/>
          </p:nvCxnSpPr>
          <p:spPr>
            <a:xfrm>
              <a:off x="7276358" y="3499798"/>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67" name="Group 66"/>
          <p:cNvGrpSpPr/>
          <p:nvPr/>
        </p:nvGrpSpPr>
        <p:grpSpPr>
          <a:xfrm>
            <a:off x="4828637" y="5449627"/>
            <a:ext cx="1604772" cy="327080"/>
            <a:chOff x="6445038" y="3495870"/>
            <a:chExt cx="2129624" cy="436107"/>
          </a:xfrm>
        </p:grpSpPr>
        <p:sp>
          <p:nvSpPr>
            <p:cNvPr id="70" name="Rectangle 69"/>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71" name="Straight Connector 70"/>
            <p:cNvCxnSpPr/>
            <p:nvPr/>
          </p:nvCxnSpPr>
          <p:spPr>
            <a:xfrm>
              <a:off x="7509048" y="3495870"/>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78" name="Group 77"/>
          <p:cNvGrpSpPr/>
          <p:nvPr/>
        </p:nvGrpSpPr>
        <p:grpSpPr>
          <a:xfrm>
            <a:off x="7328789" y="3994956"/>
            <a:ext cx="1611630" cy="322326"/>
            <a:chOff x="6445038" y="3498669"/>
            <a:chExt cx="2129624" cy="436107"/>
          </a:xfrm>
        </p:grpSpPr>
        <p:sp>
          <p:nvSpPr>
            <p:cNvPr id="79" name="Rectangle 78"/>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0" name="Straight Connector 79"/>
            <p:cNvCxnSpPr/>
            <p:nvPr/>
          </p:nvCxnSpPr>
          <p:spPr>
            <a:xfrm>
              <a:off x="7509850" y="349866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grpSp>
        <p:nvGrpSpPr>
          <p:cNvPr id="82" name="Group 81"/>
          <p:cNvGrpSpPr/>
          <p:nvPr/>
        </p:nvGrpSpPr>
        <p:grpSpPr>
          <a:xfrm>
            <a:off x="7330736" y="5447184"/>
            <a:ext cx="1597218" cy="327080"/>
            <a:chOff x="6445038" y="3483429"/>
            <a:chExt cx="2129624" cy="436107"/>
          </a:xfrm>
        </p:grpSpPr>
        <p:sp>
          <p:nvSpPr>
            <p:cNvPr id="83" name="Rectangle 82"/>
            <p:cNvSpPr/>
            <p:nvPr/>
          </p:nvSpPr>
          <p:spPr>
            <a:xfrm>
              <a:off x="6445038" y="3504370"/>
              <a:ext cx="2129624" cy="407336"/>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350"/>
            </a:p>
          </p:txBody>
        </p:sp>
        <p:cxnSp>
          <p:nvCxnSpPr>
            <p:cNvPr id="84" name="Straight Connector 83"/>
            <p:cNvCxnSpPr/>
            <p:nvPr/>
          </p:nvCxnSpPr>
          <p:spPr>
            <a:xfrm>
              <a:off x="7509850" y="3483429"/>
              <a:ext cx="0" cy="436107"/>
            </a:xfrm>
            <a:prstGeom prst="line">
              <a:avLst/>
            </a:prstGeom>
            <a:ln w="12700">
              <a:tailEnd type="none" w="lg" len="med"/>
            </a:ln>
          </p:spPr>
          <p:style>
            <a:lnRef idx="3">
              <a:schemeClr val="dk1"/>
            </a:lnRef>
            <a:fillRef idx="0">
              <a:schemeClr val="dk1"/>
            </a:fillRef>
            <a:effectRef idx="2">
              <a:schemeClr val="dk1"/>
            </a:effectRef>
            <a:fontRef idx="minor">
              <a:schemeClr val="tx1"/>
            </a:fontRef>
          </p:style>
        </p:cxnSp>
      </p:grpSp>
      <p:sp>
        <p:nvSpPr>
          <p:cNvPr id="6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Self-referential Structure</a:t>
            </a:r>
            <a:endParaRPr lang="en-US" sz="26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27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22" presetClass="entr" presetSubtype="8" fill="hold" nodeType="after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left)">
                                      <p:cBhvr>
                                        <p:cTn id="10" dur="500"/>
                                        <p:tgtEl>
                                          <p:spTgt spid="6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2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29"/>
                                        </p:tgtEl>
                                        <p:attrNameLst>
                                          <p:attrName>style.visibility</p:attrName>
                                        </p:attrNameLst>
                                      </p:cBhvr>
                                      <p:to>
                                        <p:strVal val="hidden"/>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par>
                          <p:cTn id="30" fill="hold">
                            <p:stCondLst>
                              <p:cond delay="0"/>
                            </p:stCondLst>
                            <p:childTnLst>
                              <p:par>
                                <p:cTn id="31" presetID="22" presetClass="entr" presetSubtype="8" fill="hold"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left)">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500"/>
                            </p:stCondLst>
                            <p:childTnLst>
                              <p:par>
                                <p:cTn id="40" presetID="1" presetClass="entr" presetSubtype="0" fill="hold" nodeType="afterEffect">
                                  <p:stCondLst>
                                    <p:cond delay="0"/>
                                  </p:stCondLst>
                                  <p:childTnLst>
                                    <p:set>
                                      <p:cBhvr>
                                        <p:cTn id="41" dur="1" fill="hold">
                                          <p:stCondLst>
                                            <p:cond delay="0"/>
                                          </p:stCondLst>
                                        </p:cTn>
                                        <p:tgtEl>
                                          <p:spTgt spid="43"/>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67"/>
                                        </p:tgtEl>
                                        <p:attrNameLst>
                                          <p:attrName>style.visibility</p:attrName>
                                        </p:attrNameLst>
                                      </p:cBhvr>
                                      <p:to>
                                        <p:strVal val="visible"/>
                                      </p:to>
                                    </p:set>
                                  </p:childTnLst>
                                </p:cTn>
                              </p:par>
                            </p:childTnLst>
                          </p:cTn>
                        </p:par>
                        <p:par>
                          <p:cTn id="44" fill="hold">
                            <p:stCondLst>
                              <p:cond delay="500"/>
                            </p:stCondLst>
                            <p:childTnLst>
                              <p:par>
                                <p:cTn id="45" presetID="22" presetClass="entr" presetSubtype="4" fill="hold" nodeType="after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wipe(down)">
                                      <p:cBhvr>
                                        <p:cTn id="47" dur="500"/>
                                        <p:tgtEl>
                                          <p:spTgt spid="56"/>
                                        </p:tgtEl>
                                      </p:cBhvr>
                                    </p:animEffect>
                                  </p:childTnLst>
                                </p:cTn>
                              </p:par>
                            </p:childTnLst>
                          </p:cTn>
                        </p:par>
                        <p:par>
                          <p:cTn id="48" fill="hold">
                            <p:stCondLst>
                              <p:cond delay="1000"/>
                            </p:stCondLst>
                            <p:childTnLst>
                              <p:par>
                                <p:cTn id="49" presetID="1" presetClass="entr" presetSubtype="0"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7" end="7"/>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6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xEl>
                                              <p:pRg st="9" end="9"/>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nodeType="clickEffect">
                                  <p:stCondLst>
                                    <p:cond delay="0"/>
                                  </p:stCondLst>
                                  <p:childTnLst>
                                    <p:set>
                                      <p:cBhvr>
                                        <p:cTn id="72" dur="1" fill="hold">
                                          <p:stCondLst>
                                            <p:cond delay="0"/>
                                          </p:stCondLst>
                                        </p:cTn>
                                        <p:tgtEl>
                                          <p:spTgt spid="78"/>
                                        </p:tgtEl>
                                        <p:attrNameLst>
                                          <p:attrName>style.visibility</p:attrName>
                                        </p:attrNameLst>
                                      </p:cBhvr>
                                      <p:to>
                                        <p:strVal val="hidden"/>
                                      </p:to>
                                    </p:set>
                                  </p:childTnLst>
                                </p:cTn>
                              </p:par>
                            </p:childTnLst>
                          </p:cTn>
                        </p:par>
                        <p:par>
                          <p:cTn id="73" fill="hold">
                            <p:stCondLst>
                              <p:cond delay="0"/>
                            </p:stCondLst>
                            <p:childTnLst>
                              <p:par>
                                <p:cTn id="74" presetID="22" presetClass="entr" presetSubtype="1" fill="hold" nodeType="afterEffect">
                                  <p:stCondLst>
                                    <p:cond delay="0"/>
                                  </p:stCondLst>
                                  <p:childTnLst>
                                    <p:set>
                                      <p:cBhvr>
                                        <p:cTn id="75" dur="1" fill="hold">
                                          <p:stCondLst>
                                            <p:cond delay="0"/>
                                          </p:stCondLst>
                                        </p:cTn>
                                        <p:tgtEl>
                                          <p:spTgt spid="75"/>
                                        </p:tgtEl>
                                        <p:attrNameLst>
                                          <p:attrName>style.visibility</p:attrName>
                                        </p:attrNameLst>
                                      </p:cBhvr>
                                      <p:to>
                                        <p:strVal val="visible"/>
                                      </p:to>
                                    </p:set>
                                    <p:animEffect transition="in" filter="wipe(up)">
                                      <p:cBhvr>
                                        <p:cTn id="76" dur="500"/>
                                        <p:tgtEl>
                                          <p:spTgt spid="75"/>
                                        </p:tgtEl>
                                      </p:cBhvr>
                                    </p:animEffect>
                                  </p:childTnLst>
                                </p:cTn>
                              </p:par>
                            </p:childTnLst>
                          </p:cTn>
                        </p:par>
                        <p:par>
                          <p:cTn id="77" fill="hold">
                            <p:stCondLst>
                              <p:cond delay="500"/>
                            </p:stCondLst>
                            <p:childTnLst>
                              <p:par>
                                <p:cTn id="78" presetID="1" presetClass="entr" presetSubtype="0" fill="hold" nodeType="afterEffect">
                                  <p:stCondLst>
                                    <p:cond delay="0"/>
                                  </p:stCondLst>
                                  <p:childTnLst>
                                    <p:set>
                                      <p:cBhvr>
                                        <p:cTn id="79" dur="1" fill="hold">
                                          <p:stCondLst>
                                            <p:cond delay="0"/>
                                          </p:stCondLst>
                                        </p:cTn>
                                        <p:tgtEl>
                                          <p:spTgt spid="4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2"/>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2"/>
                                        </p:tgtEl>
                                        <p:attrNameLst>
                                          <p:attrName>style.visibility</p:attrName>
                                        </p:attrNameLst>
                                      </p:cBhvr>
                                      <p:to>
                                        <p:strVal val="hidden"/>
                                      </p:to>
                                    </p:set>
                                  </p:childTnLst>
                                </p:cTn>
                              </p:par>
                              <p:par>
                                <p:cTn id="86" presetID="1" presetClass="exit" presetSubtype="0" fill="hold" nodeType="withEffect">
                                  <p:stCondLst>
                                    <p:cond delay="0"/>
                                  </p:stCondLst>
                                  <p:childTnLst>
                                    <p:set>
                                      <p:cBhvr>
                                        <p:cTn id="87" dur="1" fill="hold">
                                          <p:stCondLst>
                                            <p:cond delay="0"/>
                                          </p:stCondLst>
                                        </p:cTn>
                                        <p:tgtEl>
                                          <p:spTgt spid="10"/>
                                        </p:tgtEl>
                                        <p:attrNameLst>
                                          <p:attrName>style.visibility</p:attrName>
                                        </p:attrNameLst>
                                      </p:cBhvr>
                                      <p:to>
                                        <p:strVal val="hidden"/>
                                      </p:to>
                                    </p:set>
                                  </p:childTnLst>
                                </p:cTn>
                              </p:par>
                            </p:childTnLst>
                          </p:cTn>
                        </p:par>
                        <p:par>
                          <p:cTn id="88" fill="hold">
                            <p:stCondLst>
                              <p:cond delay="0"/>
                            </p:stCondLst>
                            <p:childTnLst>
                              <p:par>
                                <p:cTn id="89" presetID="1" presetClass="entr" presetSubtype="0" fill="hold" grpId="0" nodeType="afterEffect">
                                  <p:stCondLst>
                                    <p:cond delay="0"/>
                                  </p:stCondLst>
                                  <p:childTnLst>
                                    <p:set>
                                      <p:cBhvr>
                                        <p:cTn id="90" dur="1" fill="hold">
                                          <p:stCondLst>
                                            <p:cond delay="0"/>
                                          </p:stCondLst>
                                        </p:cTn>
                                        <p:tgtEl>
                                          <p:spTgt spid="55"/>
                                        </p:tgtEl>
                                        <p:attrNameLst>
                                          <p:attrName>style.visibility</p:attrName>
                                        </p:attrNameLst>
                                      </p:cBhvr>
                                      <p:to>
                                        <p:strVal val="visible"/>
                                      </p:to>
                                    </p:set>
                                  </p:childTnLst>
                                </p:cTn>
                              </p:par>
                            </p:childTnLst>
                          </p:cTn>
                        </p:par>
                        <p:par>
                          <p:cTn id="91" fill="hold">
                            <p:stCondLst>
                              <p:cond delay="0"/>
                            </p:stCondLst>
                            <p:childTnLst>
                              <p:par>
                                <p:cTn id="92" presetID="22" presetClass="entr" presetSubtype="1" fill="hold" nodeType="afterEffect">
                                  <p:stCondLst>
                                    <p:cond delay="0"/>
                                  </p:stCondLst>
                                  <p:childTnLst>
                                    <p:set>
                                      <p:cBhvr>
                                        <p:cTn id="93" dur="1" fill="hold">
                                          <p:stCondLst>
                                            <p:cond delay="0"/>
                                          </p:stCondLst>
                                        </p:cTn>
                                        <p:tgtEl>
                                          <p:spTgt spid="57"/>
                                        </p:tgtEl>
                                        <p:attrNameLst>
                                          <p:attrName>style.visibility</p:attrName>
                                        </p:attrNameLst>
                                      </p:cBhvr>
                                      <p:to>
                                        <p:strVal val="visible"/>
                                      </p:to>
                                    </p:set>
                                    <p:animEffect transition="in" filter="wipe(up)">
                                      <p:cBhvr>
                                        <p:cTn id="94" dur="500"/>
                                        <p:tgtEl>
                                          <p:spTgt spid="57"/>
                                        </p:tgtEl>
                                      </p:cBhvr>
                                    </p:animEffec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xEl>
                                              <p:pRg st="11" end="11"/>
                                            </p:txEl>
                                          </p:spTgt>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nodeType="clickEffect">
                                  <p:stCondLst>
                                    <p:cond delay="0"/>
                                  </p:stCondLst>
                                  <p:childTnLst>
                                    <p:set>
                                      <p:cBhvr>
                                        <p:cTn id="104" dur="1" fill="hold">
                                          <p:stCondLst>
                                            <p:cond delay="0"/>
                                          </p:stCondLst>
                                        </p:cTn>
                                        <p:tgtEl>
                                          <p:spTgt spid="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55" grpId="0" animBg="1"/>
      <p:bldP spid="59"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1134519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6" y="1594091"/>
            <a:ext cx="8369031" cy="646331"/>
          </a:xfrm>
          <a:prstGeom prst="rect">
            <a:avLst/>
          </a:prstGeom>
          <a:noFill/>
        </p:spPr>
        <p:txBody>
          <a:bodyPr wrap="square" rtlCol="0">
            <a:spAutoFit/>
          </a:bodyPr>
          <a:lstStyle/>
          <a:p>
            <a:pPr marL="342900" indent="-342900" algn="just">
              <a:buSzPct val="90000"/>
              <a:buFont typeface="+mj-lt"/>
              <a:buAutoNum type="arabicPeriod"/>
              <a:defRPr/>
            </a:pPr>
            <a:r>
              <a:rPr lang="en-US" dirty="0">
                <a:hlinkClick r:id="rId2"/>
              </a:rPr>
              <a:t>http://www.cplusplus.com/doc/tutorial/pointers/</a:t>
            </a:r>
            <a:endParaRPr lang="en-US" dirty="0"/>
          </a:p>
          <a:p>
            <a:pPr marL="342900" indent="-342900" algn="just">
              <a:buSzPct val="90000"/>
              <a:buFont typeface="+mj-lt"/>
              <a:buAutoNum type="arabicPeriod"/>
              <a:defRPr/>
            </a:pPr>
            <a:r>
              <a:rPr lang="en-US">
                <a:hlinkClick r:id="rId3"/>
              </a:rPr>
              <a:t>http://www.cplusplus.com/doc/tutorial/structures/</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312865269"/>
              </p:ext>
            </p:extLst>
          </p:nvPr>
        </p:nvGraphicFramePr>
        <p:xfrm>
          <a:off x="2" y="1554258"/>
          <a:ext cx="6788427" cy="4652963"/>
        </p:xfrm>
        <a:graphic>
          <a:graphicData uri="http://schemas.openxmlformats.org/drawingml/2006/table">
            <a:tbl>
              <a:tblPr firstRow="1" firstCol="1" bandRow="1">
                <a:tableStyleId>{2D5ABB26-0587-4C30-8999-92F81FD0307C}</a:tableStyleId>
              </a:tblPr>
              <a:tblGrid>
                <a:gridCol w="226881">
                  <a:extLst>
                    <a:ext uri="{9D8B030D-6E8A-4147-A177-3AD203B41FA5}">
                      <a16:colId xmlns:a16="http://schemas.microsoft.com/office/drawing/2014/main" val="20000"/>
                    </a:ext>
                  </a:extLst>
                </a:gridCol>
                <a:gridCol w="6561546">
                  <a:extLst>
                    <a:ext uri="{9D8B030D-6E8A-4147-A177-3AD203B41FA5}">
                      <a16:colId xmlns:a16="http://schemas.microsoft.com/office/drawing/2014/main" val="20001"/>
                    </a:ext>
                  </a:extLst>
                </a:gridCol>
              </a:tblGrid>
              <a:tr h="3094662">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2</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3</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4</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5</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6</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7</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8</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9</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10</a:t>
                      </a:r>
                      <a:br>
                        <a:rPr lang="en-US" sz="1200" dirty="0">
                          <a:effectLst/>
                          <a:latin typeface="Courier New" panose="02070309020205020404" pitchFamily="49" charset="0"/>
                          <a:cs typeface="Courier New" panose="02070309020205020404" pitchFamily="49" charset="0"/>
                        </a:rPr>
                      </a:br>
                      <a:r>
                        <a:rPr lang="en-US" sz="1200" dirty="0">
                          <a:effectLst/>
                          <a:latin typeface="Courier New" panose="02070309020205020404" pitchFamily="49" charset="0"/>
                          <a:cs typeface="Courier New" panose="02070309020205020404" pitchFamily="49" charset="0"/>
                        </a:rPr>
                        <a:t>11</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12</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13</a:t>
                      </a:r>
                      <a:endParaRPr lang="en-US" sz="1800" dirty="0">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14</a:t>
                      </a:r>
                      <a:endParaRPr lang="en-US" sz="1800" dirty="0">
                        <a:effectLst/>
                        <a:latin typeface="Courier New" panose="02070309020205020404" pitchFamily="49" charset="0"/>
                        <a:cs typeface="Courier New" panose="02070309020205020404" pitchFamily="49" charset="0"/>
                      </a:endParaRPr>
                    </a:p>
                  </a:txBody>
                  <a:tcPr marL="7034" marR="34290"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Understanding pointer variable</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x = 10;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solidFill>
                            <a:srgbClr val="0000B0"/>
                          </a:solidFill>
                          <a:effectLst/>
                          <a:latin typeface="Courier New" panose="02070309020205020404" pitchFamily="49" charset="0"/>
                          <a:cs typeface="Courier New" panose="02070309020205020404" pitchFamily="49" charset="0"/>
                        </a:rPr>
                        <a:t> *</a:t>
                      </a:r>
                      <a:r>
                        <a:rPr lang="en-US" sz="1200" dirty="0">
                          <a:effectLst/>
                          <a:latin typeface="Courier New" panose="02070309020205020404" pitchFamily="49" charset="0"/>
                          <a:cs typeface="Courier New" panose="02070309020205020404" pitchFamily="49" charset="0"/>
                        </a:rPr>
                        <a:t>p = &amp;x;</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y = *p;</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x: "</a:t>
                      </a:r>
                      <a:r>
                        <a:rPr lang="en-US" sz="1200" dirty="0">
                          <a:effectLst/>
                          <a:latin typeface="Courier New" panose="02070309020205020404" pitchFamily="49" charset="0"/>
                          <a:cs typeface="Courier New" panose="02070309020205020404" pitchFamily="49" charset="0"/>
                        </a:rPr>
                        <a:t>&lt;&lt; &amp;x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x: "</a:t>
                      </a:r>
                      <a:r>
                        <a:rPr lang="en-US" sz="1200" dirty="0">
                          <a:effectLst/>
                          <a:latin typeface="Courier New" panose="02070309020205020404" pitchFamily="49" charset="0"/>
                          <a:cs typeface="Courier New" panose="02070309020205020404" pitchFamily="49" charset="0"/>
                        </a:rPr>
                        <a:t>&lt;&lt; x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pointer variable *p: "</a:t>
                      </a:r>
                      <a:r>
                        <a:rPr lang="en-US" sz="1200" dirty="0">
                          <a:effectLst/>
                          <a:latin typeface="Courier New" panose="02070309020205020404" pitchFamily="49" charset="0"/>
                          <a:cs typeface="Courier New" panose="02070309020205020404" pitchFamily="49" charset="0"/>
                        </a:rPr>
                        <a:t>&lt;&lt; &amp;p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stored in the area of pointer *p: "</a:t>
                      </a:r>
                      <a:r>
                        <a:rPr lang="en-US" sz="1200" dirty="0">
                          <a:effectLst/>
                          <a:latin typeface="Courier New" panose="02070309020205020404" pitchFamily="49" charset="0"/>
                          <a:cs typeface="Courier New" panose="02070309020205020404" pitchFamily="49" charset="0"/>
                        </a:rPr>
                        <a:t>&lt;&lt; p&lt;&lt;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"Address of integer variable y: "</a:t>
                      </a:r>
                      <a:r>
                        <a:rPr lang="en-US" sz="1200" dirty="0">
                          <a:effectLst/>
                          <a:latin typeface="Courier New" panose="02070309020205020404" pitchFamily="49" charset="0"/>
                          <a:cs typeface="Courier New" panose="02070309020205020404" pitchFamily="49" charset="0"/>
                        </a:rPr>
                        <a:t>&lt;&lt; &amp;y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pointed to by the pointer *p: "</a:t>
                      </a:r>
                      <a:r>
                        <a:rPr lang="en-US" sz="1200" dirty="0">
                          <a:effectLst/>
                          <a:latin typeface="Courier New" panose="02070309020205020404" pitchFamily="49" charset="0"/>
                          <a:cs typeface="Courier New" panose="02070309020205020404" pitchFamily="49" charset="0"/>
                        </a:rPr>
                        <a:t>&lt;&lt; *p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a:t>
                      </a:r>
                      <a:r>
                        <a:rPr lang="en-US" sz="1200" dirty="0">
                          <a:solidFill>
                            <a:srgbClr val="FF0000"/>
                          </a:solidFill>
                          <a:effectLst/>
                          <a:latin typeface="Courier New" panose="02070309020205020404" pitchFamily="49" charset="0"/>
                          <a:cs typeface="Courier New" panose="02070309020205020404" pitchFamily="49" charset="0"/>
                        </a:rPr>
                        <a:t>"Value stored in the memory area of variable y: "</a:t>
                      </a:r>
                      <a:r>
                        <a:rPr lang="en-US" sz="1200" dirty="0">
                          <a:effectLst/>
                          <a:latin typeface="Courier New" panose="02070309020205020404" pitchFamily="49" charset="0"/>
                          <a:cs typeface="Courier New" panose="02070309020205020404" pitchFamily="49" charset="0"/>
                        </a:rPr>
                        <a:t>&lt;&lt; y &lt;&lt;</a:t>
                      </a:r>
                      <a:r>
                        <a:rPr lang="en-US" sz="1200" dirty="0">
                          <a:solidFill>
                            <a:srgbClr val="FF0000"/>
                          </a:solidFill>
                          <a:effectLst/>
                          <a:latin typeface="Courier New" panose="02070309020205020404" pitchFamily="49" charset="0"/>
                          <a:cs typeface="Courier New" panose="02070309020205020404" pitchFamily="49" charset="0"/>
                        </a:rPr>
                        <a:t>"\n"</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75000"/>
                      </a:schemeClr>
                    </a:solidFill>
                  </a:tcPr>
                </a:tc>
                <a:extLst>
                  <a:ext uri="{0D108BD9-81ED-4DB2-BD59-A6C34878D82A}">
                    <a16:rowId xmlns:a16="http://schemas.microsoft.com/office/drawing/2014/main" val="10000"/>
                  </a:ext>
                </a:extLst>
              </a:tr>
              <a:tr h="1558301">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x: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x: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pointer variable *p: 0x8fbbfff4</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stored in the area of pointer *p: 0x8fbbfff0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Address of integer variable y: 0x8fbbfff8</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pointed to by the pointer *p: 10</a:t>
                      </a:r>
                      <a:endParaRPr lang="en-US" sz="1800" b="1"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b="1" dirty="0">
                          <a:effectLst/>
                          <a:latin typeface="Courier New" panose="02070309020205020404" pitchFamily="49" charset="0"/>
                          <a:cs typeface="Courier New" panose="02070309020205020404" pitchFamily="49" charset="0"/>
                        </a:rPr>
                        <a:t>Value stored in the memory area of variable y: 10</a:t>
                      </a:r>
                      <a:endParaRPr lang="en-US" sz="18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034" marR="7034" marT="7034" marB="7034">
                    <a:solidFill>
                      <a:schemeClr val="bg1">
                        <a:lumMod val="5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60190218"/>
              </p:ext>
            </p:extLst>
          </p:nvPr>
        </p:nvGraphicFramePr>
        <p:xfrm>
          <a:off x="6629400" y="1569038"/>
          <a:ext cx="2514598" cy="4641521"/>
        </p:xfrm>
        <a:graphic>
          <a:graphicData uri="http://schemas.openxmlformats.org/drawingml/2006/table">
            <a:tbl>
              <a:tblPr firstRow="1" firstCol="1" bandRow="1">
                <a:tableStyleId>{2D5ABB26-0587-4C30-8999-92F81FD0307C}</a:tableStyleId>
              </a:tblPr>
              <a:tblGrid>
                <a:gridCol w="389514">
                  <a:extLst>
                    <a:ext uri="{9D8B030D-6E8A-4147-A177-3AD203B41FA5}">
                      <a16:colId xmlns:a16="http://schemas.microsoft.com/office/drawing/2014/main" val="20000"/>
                    </a:ext>
                  </a:extLst>
                </a:gridCol>
                <a:gridCol w="818888">
                  <a:extLst>
                    <a:ext uri="{9D8B030D-6E8A-4147-A177-3AD203B41FA5}">
                      <a16:colId xmlns:a16="http://schemas.microsoft.com/office/drawing/2014/main" val="20001"/>
                    </a:ext>
                  </a:extLst>
                </a:gridCol>
                <a:gridCol w="218242">
                  <a:extLst>
                    <a:ext uri="{9D8B030D-6E8A-4147-A177-3AD203B41FA5}">
                      <a16:colId xmlns:a16="http://schemas.microsoft.com/office/drawing/2014/main" val="20002"/>
                    </a:ext>
                  </a:extLst>
                </a:gridCol>
                <a:gridCol w="1087954">
                  <a:extLst>
                    <a:ext uri="{9D8B030D-6E8A-4147-A177-3AD203B41FA5}">
                      <a16:colId xmlns:a16="http://schemas.microsoft.com/office/drawing/2014/main" val="20003"/>
                    </a:ext>
                  </a:extLst>
                </a:gridCol>
              </a:tblGrid>
              <a:tr h="627065">
                <a:tc>
                  <a:txBody>
                    <a:bodyPr/>
                    <a:lstStyle/>
                    <a:p>
                      <a:pPr marL="0" marR="0" algn="ctr">
                        <a:spcBef>
                          <a:spcPts val="0"/>
                        </a:spcBef>
                        <a:spcAft>
                          <a:spcPts val="0"/>
                        </a:spcAft>
                      </a:pPr>
                      <a:r>
                        <a:rPr lang="en-US" sz="1100" b="1" dirty="0">
                          <a:effectLst/>
                        </a:rPr>
                        <a:t>variable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Memory </a:t>
                      </a:r>
                    </a:p>
                    <a:p>
                      <a:pPr marL="0" marR="0" algn="ctr">
                        <a:spcBef>
                          <a:spcPts val="0"/>
                        </a:spcBef>
                        <a:spcAft>
                          <a:spcPts val="0"/>
                        </a:spcAft>
                      </a:pPr>
                      <a:r>
                        <a:rPr lang="en-US" sz="1100" b="1" dirty="0">
                          <a:effectLst/>
                        </a:rPr>
                        <a:t>Address</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value</a:t>
                      </a:r>
                      <a:endParaRPr lang="en-US" sz="1100" b="1"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 </a:t>
                      </a:r>
                      <a:endParaRPr lang="en-US" sz="1100" b="1" dirty="0">
                        <a:effectLst/>
                        <a:latin typeface="+mn-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0000"/>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x</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0x8f86fff0</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x=10</a:t>
                      </a:r>
                    </a:p>
                    <a:p>
                      <a:pPr marL="0" marR="0" algn="l">
                        <a:spcBef>
                          <a:spcPts val="0"/>
                        </a:spcBef>
                        <a:spcAft>
                          <a:spcPts val="0"/>
                        </a:spcAft>
                      </a:pPr>
                      <a:r>
                        <a:rPr lang="en-US" sz="1400" b="1" dirty="0">
                          <a:effectLst/>
                        </a:rPr>
                        <a:t>&amp;x=0x8f86fff0</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0x8f86fff1</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0x8f86fff2</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3"/>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0x8f86fff3</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4"/>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*p</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0x8f86fff4</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0x8f86fff0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&amp;p=0x8f86fff4</a:t>
                      </a:r>
                    </a:p>
                    <a:p>
                      <a:pPr marL="0" marR="0" algn="l">
                        <a:spcBef>
                          <a:spcPts val="0"/>
                        </a:spcBef>
                        <a:spcAft>
                          <a:spcPts val="0"/>
                        </a:spcAft>
                      </a:pPr>
                      <a:r>
                        <a:rPr lang="en-US" sz="1400" b="1" dirty="0">
                          <a:effectLst/>
                        </a:rPr>
                        <a:t>*p=*(0x8f86fff0)</a:t>
                      </a:r>
                    </a:p>
                    <a:p>
                      <a:pPr marL="0" marR="0" algn="l">
                        <a:spcBef>
                          <a:spcPts val="0"/>
                        </a:spcBef>
                        <a:spcAft>
                          <a:spcPts val="0"/>
                        </a:spcAft>
                      </a:pPr>
                      <a:r>
                        <a:rPr lang="en-US" sz="1400" b="1" dirty="0">
                          <a:effectLst/>
                        </a:rPr>
                        <a:t>  =*(&amp;x)=x=10</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5"/>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0x8f86fff5</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6"/>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0x8f86fff6</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7"/>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0x8f86fff7</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08"/>
                  </a:ext>
                </a:extLst>
              </a:tr>
              <a:tr h="334538">
                <a:tc rowSpan="4">
                  <a:txBody>
                    <a:bodyPr/>
                    <a:lstStyle/>
                    <a:p>
                      <a:pPr marL="0" marR="0" algn="ctr">
                        <a:spcBef>
                          <a:spcPts val="0"/>
                        </a:spcBef>
                        <a:spcAft>
                          <a:spcPts val="0"/>
                        </a:spcAft>
                      </a:pPr>
                      <a:r>
                        <a:rPr lang="en-US" sz="1500" b="1" dirty="0" err="1">
                          <a:effectLst/>
                          <a:latin typeface="Courier New" panose="02070309020205020404" pitchFamily="49" charset="0"/>
                          <a:cs typeface="Courier New" panose="02070309020205020404" pitchFamily="49" charset="0"/>
                        </a:rPr>
                        <a:t>int</a:t>
                      </a:r>
                      <a:r>
                        <a:rPr lang="en-US" sz="1500" b="1" dirty="0">
                          <a:effectLst/>
                          <a:latin typeface="Courier New" panose="02070309020205020404" pitchFamily="49" charset="0"/>
                          <a:cs typeface="Courier New" panose="02070309020205020404" pitchFamily="49" charset="0"/>
                        </a:rPr>
                        <a:t> y</a:t>
                      </a:r>
                      <a:endParaRPr lang="en-US" sz="15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0x8f86fff8</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rowSpan="4">
                  <a:txBody>
                    <a:bodyPr/>
                    <a:lstStyle/>
                    <a:p>
                      <a:pPr marL="0" marR="0" algn="ctr">
                        <a:spcBef>
                          <a:spcPts val="0"/>
                        </a:spcBef>
                        <a:spcAft>
                          <a:spcPts val="0"/>
                        </a:spcAft>
                      </a:pPr>
                      <a:r>
                        <a:rPr lang="en-US" sz="1500" dirty="0">
                          <a:effectLst/>
                        </a:rPr>
                        <a:t>10</a:t>
                      </a:r>
                      <a:endParaRPr lang="en-US" sz="1500" dirty="0">
                        <a:effectLst/>
                        <a:latin typeface="+mn-lt"/>
                        <a:ea typeface="Times New Roman" panose="02020603050405020304" pitchFamily="18"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marL="0" marR="0" algn="l">
                        <a:spcBef>
                          <a:spcPts val="0"/>
                        </a:spcBef>
                        <a:spcAft>
                          <a:spcPts val="0"/>
                        </a:spcAft>
                      </a:pPr>
                      <a:r>
                        <a:rPr lang="en-US" sz="1400" b="1" dirty="0">
                          <a:effectLst/>
                        </a:rPr>
                        <a:t>y=*p=10</a:t>
                      </a:r>
                    </a:p>
                    <a:p>
                      <a:pPr marL="0" marR="0" algn="l">
                        <a:spcBef>
                          <a:spcPts val="0"/>
                        </a:spcBef>
                        <a:spcAft>
                          <a:spcPts val="0"/>
                        </a:spcAft>
                      </a:pPr>
                      <a:r>
                        <a:rPr lang="en-US" sz="1400" b="1" dirty="0">
                          <a:effectLst/>
                        </a:rPr>
                        <a:t>&amp;y=0x8f86fff8</a:t>
                      </a:r>
                    </a:p>
                    <a:p>
                      <a:pPr marL="0" marR="0" algn="l">
                        <a:spcBef>
                          <a:spcPts val="0"/>
                        </a:spcBef>
                        <a:spcAft>
                          <a:spcPts val="0"/>
                        </a:spcAft>
                      </a:pPr>
                      <a:r>
                        <a:rPr lang="en-US" sz="1400" b="1" dirty="0">
                          <a:effectLst/>
                        </a:rPr>
                        <a:t> </a:t>
                      </a:r>
                    </a:p>
                    <a:p>
                      <a:pPr marL="0" marR="0" algn="l">
                        <a:spcBef>
                          <a:spcPts val="0"/>
                        </a:spcBef>
                        <a:spcAft>
                          <a:spcPts val="0"/>
                        </a:spcAft>
                      </a:pPr>
                      <a:r>
                        <a:rPr lang="en-US" sz="1400" b="1" dirty="0">
                          <a:effectLst/>
                        </a:rPr>
                        <a:t> </a:t>
                      </a:r>
                      <a:endParaRPr lang="en-US" sz="14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0" marB="0" vert="vert"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9"/>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0x8f86fff9</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0"/>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0x8f86fffa</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vert="vert" anchor="ctr"/>
                </a:tc>
                <a:extLst>
                  <a:ext uri="{0D108BD9-81ED-4DB2-BD59-A6C34878D82A}">
                    <a16:rowId xmlns:a16="http://schemas.microsoft.com/office/drawing/2014/main" val="10011"/>
                  </a:ext>
                </a:extLst>
              </a:tr>
              <a:tr h="334538">
                <a:tc v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tc>
                  <a:txBody>
                    <a:bodyPr/>
                    <a:lstStyle/>
                    <a:p>
                      <a:pPr marL="0" marR="0" algn="ctr">
                        <a:spcBef>
                          <a:spcPts val="0"/>
                        </a:spcBef>
                        <a:spcAft>
                          <a:spcPts val="0"/>
                        </a:spcAft>
                      </a:pPr>
                      <a:r>
                        <a:rPr lang="en-US" sz="1100" b="1" dirty="0">
                          <a:effectLst/>
                        </a:rPr>
                        <a:t>0x8f86fffb</a:t>
                      </a:r>
                      <a:endParaRPr lang="en-US" sz="1100" b="1" dirty="0">
                        <a:effectLst/>
                        <a:latin typeface="+mn-lt"/>
                        <a:ea typeface="Times New Roman" panose="02020603050405020304" pitchFamily="18" charset="0"/>
                      </a:endParaRPr>
                    </a:p>
                  </a:txBody>
                  <a:tcPr marL="13716" marR="1371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vMerge="1">
                  <a:txBody>
                    <a:bodyPr/>
                    <a:lstStyle/>
                    <a:p>
                      <a:endParaRPr lang="en-US"/>
                    </a:p>
                  </a:txBody>
                  <a:tcPr/>
                </a:tc>
                <a:tc vMerge="1">
                  <a:txBody>
                    <a:bodyPr/>
                    <a:lstStyle/>
                    <a:p>
                      <a:pPr marL="0" marR="0" algn="l">
                        <a:spcBef>
                          <a:spcPts val="0"/>
                        </a:spcBef>
                        <a:spcAft>
                          <a:spcPts val="0"/>
                        </a:spcAft>
                      </a:pPr>
                      <a:endParaRPr lang="en-US" sz="1400" dirty="0">
                        <a:effectLst/>
                        <a:latin typeface="+mn-lt"/>
                        <a:ea typeface="Times New Roman" panose="02020603050405020304" pitchFamily="18" charset="0"/>
                      </a:endParaRPr>
                    </a:p>
                  </a:txBody>
                  <a:tcPr marL="68580" marR="68580" marT="0" marB="0" anchor="ctr"/>
                </a:tc>
                <a:extLst>
                  <a:ext uri="{0D108BD9-81ED-4DB2-BD59-A6C34878D82A}">
                    <a16:rowId xmlns:a16="http://schemas.microsoft.com/office/drawing/2014/main" val="10012"/>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p:txBody>
      </p:sp>
    </p:spTree>
    <p:extLst>
      <p:ext uri="{BB962C8B-B14F-4D97-AF65-F5344CB8AC3E}">
        <p14:creationId xmlns:p14="http://schemas.microsoft.com/office/powerpoint/2010/main" val="4294640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32862292"/>
              </p:ext>
            </p:extLst>
          </p:nvPr>
        </p:nvGraphicFramePr>
        <p:xfrm>
          <a:off x="312444" y="2663437"/>
          <a:ext cx="5281097" cy="3963664"/>
        </p:xfrm>
        <a:graphic>
          <a:graphicData uri="http://schemas.openxmlformats.org/drawingml/2006/table">
            <a:tbl>
              <a:tblPr firstRow="1" firstCol="1" bandRow="1">
                <a:tableStyleId>{2D5ABB26-0587-4C30-8999-92F81FD0307C}</a:tableStyleId>
              </a:tblPr>
              <a:tblGrid>
                <a:gridCol w="355187">
                  <a:extLst>
                    <a:ext uri="{9D8B030D-6E8A-4147-A177-3AD203B41FA5}">
                      <a16:colId xmlns:a16="http://schemas.microsoft.com/office/drawing/2014/main" val="20000"/>
                    </a:ext>
                  </a:extLst>
                </a:gridCol>
                <a:gridCol w="4925910">
                  <a:extLst>
                    <a:ext uri="{9D8B030D-6E8A-4147-A177-3AD203B41FA5}">
                      <a16:colId xmlns:a16="http://schemas.microsoft.com/office/drawing/2014/main" val="20001"/>
                    </a:ext>
                  </a:extLst>
                </a:gridCol>
              </a:tblGrid>
              <a:tr h="3963664">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2</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3</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4</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5</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6</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7</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8</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9</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10</a:t>
                      </a:r>
                      <a:br>
                        <a:rPr lang="en-US" sz="1400" dirty="0">
                          <a:solidFill>
                            <a:schemeClr val="bg1">
                              <a:lumMod val="50000"/>
                            </a:schemeClr>
                          </a:solidFill>
                          <a:effectLst/>
                          <a:latin typeface="Courier New" panose="02070309020205020404" pitchFamily="49" charset="0"/>
                          <a:cs typeface="Courier New" panose="02070309020205020404" pitchFamily="49" charset="0"/>
                        </a:rPr>
                      </a:br>
                      <a:r>
                        <a:rPr lang="en-US" sz="1400" dirty="0">
                          <a:solidFill>
                            <a:schemeClr val="bg1">
                              <a:lumMod val="50000"/>
                            </a:schemeClr>
                          </a:solidFill>
                          <a:effectLst/>
                          <a:latin typeface="Courier New" panose="02070309020205020404" pitchFamily="49" charset="0"/>
                          <a:cs typeface="Courier New" panose="02070309020205020404" pitchFamily="49" charset="0"/>
                        </a:rPr>
                        <a:t>11</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12</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13</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14</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15</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chemeClr val="bg1">
                              <a:lumMod val="50000"/>
                            </a:schemeClr>
                          </a:solidFill>
                          <a:effectLst/>
                          <a:latin typeface="Courier New" panose="02070309020205020404" pitchFamily="49" charset="0"/>
                          <a:cs typeface="Courier New" panose="02070309020205020404" pitchFamily="49" charset="0"/>
                        </a:rPr>
                        <a:t>16</a:t>
                      </a:r>
                      <a:endParaRPr lang="en-US" sz="1500" dirty="0">
                        <a:solidFill>
                          <a:schemeClr val="bg1">
                            <a:lumMod val="50000"/>
                          </a:schemeClr>
                        </a:solidFill>
                        <a:effectLst/>
                        <a:latin typeface="Courier New" panose="02070309020205020404" pitchFamily="49" charset="0"/>
                        <a:cs typeface="Courier New" panose="02070309020205020404" pitchFamily="49" charset="0"/>
                      </a:endParaRPr>
                    </a:p>
                  </a:txBody>
                  <a:tcPr marL="13716" marR="34290" marT="5505" marB="5505"/>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main( </a:t>
                      </a:r>
                      <a:r>
                        <a:rPr lang="en-US" sz="1400" dirty="0">
                          <a:solidFill>
                            <a:srgbClr val="0000B0"/>
                          </a:solidFill>
                          <a:effectLst/>
                          <a:latin typeface="Courier New" panose="02070309020205020404" pitchFamily="49" charset="0"/>
                          <a:cs typeface="Courier New" panose="02070309020205020404" pitchFamily="49" charset="0"/>
                        </a:rPr>
                        <a:t>void</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r[5] = {22.5,34.8,46.8,59.1,68.3};</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*r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*(r+2)&lt;&lt;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float</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p = r; //&amp;r[0]</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p[0]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"1st element: "</a:t>
                      </a:r>
                      <a:r>
                        <a:rPr lang="en-US" sz="1400" dirty="0">
                          <a:effectLst/>
                          <a:latin typeface="Courier New" panose="02070309020205020404" pitchFamily="49" charset="0"/>
                          <a:cs typeface="Courier New" panose="02070309020205020404" pitchFamily="49" charset="0"/>
                        </a:rPr>
                        <a:t>&lt;&lt; *p &lt;&lt;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"3rd element: "</a:t>
                      </a:r>
                      <a:r>
                        <a:rPr lang="en-US" sz="1400" dirty="0">
                          <a:effectLst/>
                          <a:latin typeface="Courier New" panose="02070309020205020404" pitchFamily="49" charset="0"/>
                          <a:cs typeface="Courier New" panose="02070309020205020404" pitchFamily="49" charset="0"/>
                        </a:rPr>
                        <a:t>&lt;&lt; *(p+2)&lt;&lt;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a:solidFill>
                            <a:srgbClr val="0000B0"/>
                          </a:solidFill>
                          <a:effectLst/>
                          <a:latin typeface="Courier New" panose="02070309020205020404" pitchFamily="49" charset="0"/>
                          <a:cs typeface="Courier New" panose="02070309020205020404" pitchFamily="49" charset="0"/>
                        </a:rPr>
                        <a:t>for</a:t>
                      </a:r>
                      <a:r>
                        <a:rPr lang="en-US" sz="1400" dirty="0">
                          <a:effectLst/>
                          <a:latin typeface="Courier New" panose="02070309020205020404" pitchFamily="49" charset="0"/>
                          <a:cs typeface="Courier New" panose="02070309020205020404" pitchFamily="49" charset="0"/>
                        </a:rPr>
                        <a:t>(</a:t>
                      </a:r>
                      <a:r>
                        <a:rPr lang="en-US" sz="1400" dirty="0" err="1">
                          <a:solidFill>
                            <a:srgbClr val="0000B0"/>
                          </a:solidFill>
                          <a:effectLst/>
                          <a:latin typeface="Courier New" panose="02070309020205020404" pitchFamily="49" charset="0"/>
                          <a:cs typeface="Courier New" panose="02070309020205020404" pitchFamily="49" charset="0"/>
                        </a:rPr>
                        <a:t>int</a:t>
                      </a:r>
                      <a:r>
                        <a:rPr lang="en-US" sz="1400" dirty="0">
                          <a:effectLst/>
                          <a:latin typeface="Courier New" panose="02070309020205020404" pitchFamily="49" charset="0"/>
                          <a:cs typeface="Courier New" panose="02070309020205020404" pitchFamily="49" charset="0"/>
                        </a:rPr>
                        <a:t>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=0;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&lt;5; </a:t>
                      </a:r>
                      <a:r>
                        <a:rPr lang="en-US" sz="1400" dirty="0" err="1">
                          <a:effectLst/>
                          <a:latin typeface="Courier New" panose="02070309020205020404" pitchFamily="49" charset="0"/>
                          <a:cs typeface="Courier New" panose="02070309020205020404" pitchFamily="49" charset="0"/>
                        </a:rPr>
                        <a:t>i</a:t>
                      </a:r>
                      <a:r>
                        <a:rPr lang="en-US" sz="1400" dirty="0">
                          <a:effectLst/>
                          <a:latin typeface="Courier New" panose="02070309020205020404" pitchFamily="49" charset="0"/>
                          <a:cs typeface="Courier New" panose="02070309020205020404" pitchFamily="49" charset="0"/>
                        </a:rPr>
                        <a:t>++, p++)</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  </a:t>
                      </a:r>
                      <a:r>
                        <a:rPr lang="en-US" sz="1400" dirty="0" err="1">
                          <a:solidFill>
                            <a:srgbClr val="0000B0"/>
                          </a:solidFill>
                          <a:effectLst/>
                          <a:latin typeface="Courier New" panose="02070309020205020404" pitchFamily="49" charset="0"/>
                          <a:cs typeface="Courier New" panose="02070309020205020404" pitchFamily="49" charset="0"/>
                        </a:rPr>
                        <a:t>cout</a:t>
                      </a:r>
                      <a:r>
                        <a:rPr lang="en-US" sz="1400" dirty="0">
                          <a:effectLst/>
                          <a:latin typeface="Courier New" panose="02070309020205020404" pitchFamily="49" charset="0"/>
                          <a:cs typeface="Courier New" panose="02070309020205020404" pitchFamily="49" charset="0"/>
                        </a:rPr>
                        <a:t> &lt;&lt;</a:t>
                      </a:r>
                      <a:r>
                        <a:rPr lang="en-US" sz="1400" dirty="0">
                          <a:solidFill>
                            <a:srgbClr val="FF0000"/>
                          </a:solidFill>
                          <a:effectLst/>
                          <a:latin typeface="Courier New" panose="02070309020205020404" pitchFamily="49" charset="0"/>
                          <a:cs typeface="Courier New" panose="02070309020205020404" pitchFamily="49" charset="0"/>
                        </a:rPr>
                        <a:t>"Element "</a:t>
                      </a:r>
                      <a:r>
                        <a:rPr lang="en-US" sz="1400" dirty="0">
                          <a:effectLst/>
                          <a:latin typeface="Courier New" panose="02070309020205020404" pitchFamily="49" charset="0"/>
                          <a:cs typeface="Courier New" panose="02070309020205020404" pitchFamily="49" charset="0"/>
                        </a:rPr>
                        <a:t>&lt;&lt;(i+1)&lt;&lt;</a:t>
                      </a:r>
                      <a:r>
                        <a:rPr lang="en-US" sz="1400" dirty="0">
                          <a:solidFill>
                            <a:srgbClr val="FF0000"/>
                          </a:solidFill>
                          <a:effectLst/>
                          <a:latin typeface="Courier New" panose="02070309020205020404" pitchFamily="49" charset="0"/>
                          <a:cs typeface="Courier New" panose="02070309020205020404" pitchFamily="49" charset="0"/>
                        </a:rPr>
                        <a:t>" is: "</a:t>
                      </a:r>
                      <a:r>
                        <a:rPr lang="en-US" sz="1400" dirty="0">
                          <a:effectLst/>
                          <a:latin typeface="Courier New" panose="02070309020205020404" pitchFamily="49" charset="0"/>
                          <a:cs typeface="Courier New" panose="02070309020205020404" pitchFamily="49" charset="0"/>
                        </a:rPr>
                        <a:t>&lt;&lt;*p&lt;&lt;</a:t>
                      </a:r>
                      <a:r>
                        <a:rPr lang="en-US" sz="1400" dirty="0">
                          <a:solidFill>
                            <a:srgbClr val="FF0000"/>
                          </a:solidFill>
                          <a:effectLst/>
                          <a:latin typeface="Courier New" panose="02070309020205020404" pitchFamily="49" charset="0"/>
                          <a:cs typeface="Courier New" panose="02070309020205020404" pitchFamily="49" charset="0"/>
                        </a:rPr>
                        <a:t>"\n"</a:t>
                      </a:r>
                      <a:r>
                        <a:rPr lang="en-US" sz="1400" dirty="0">
                          <a:effectLst/>
                          <a:latin typeface="Courier New" panose="02070309020205020404" pitchFamily="49" charset="0"/>
                          <a:cs typeface="Courier New" panose="02070309020205020404" pitchFamily="49" charset="0"/>
                        </a:rPr>
                        <a:t>; </a:t>
                      </a:r>
                      <a:endParaRPr lang="en-US" sz="15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a:t>
                      </a:r>
                      <a:endParaRPr lang="en-US" sz="15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5505" marR="5505" marT="5505" marB="5505">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5684541" y="4134111"/>
            <a:ext cx="2114550" cy="2492990"/>
          </a:xfrm>
          <a:prstGeom prst="rect">
            <a:avLst/>
          </a:prstGeom>
          <a:solidFill>
            <a:schemeClr val="bg1">
              <a:lumMod val="50000"/>
            </a:schemeClr>
          </a:solidFill>
        </p:spPr>
        <p:txBody>
          <a:bodyPr wrap="square" rtlCol="0">
            <a:spAutoFit/>
          </a:bodyPr>
          <a:lstStyle/>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1st element: 22.5</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3rd element: 46.8</a:t>
            </a:r>
          </a:p>
          <a:p>
            <a:r>
              <a:rPr lang="en-US" sz="1200" dirty="0">
                <a:latin typeface="Courier New" panose="02070309020205020404" pitchFamily="49" charset="0"/>
                <a:cs typeface="Courier New" panose="02070309020205020404" pitchFamily="49" charset="0"/>
              </a:rPr>
              <a:t>Element 1 is: 22.5</a:t>
            </a:r>
          </a:p>
          <a:p>
            <a:r>
              <a:rPr lang="en-US" sz="1200" dirty="0">
                <a:latin typeface="Courier New" panose="02070309020205020404" pitchFamily="49" charset="0"/>
                <a:cs typeface="Courier New" panose="02070309020205020404" pitchFamily="49" charset="0"/>
              </a:rPr>
              <a:t>Element 2 is: 34.8</a:t>
            </a:r>
          </a:p>
          <a:p>
            <a:r>
              <a:rPr lang="en-US" sz="1200" dirty="0">
                <a:latin typeface="Courier New" panose="02070309020205020404" pitchFamily="49" charset="0"/>
                <a:cs typeface="Courier New" panose="02070309020205020404" pitchFamily="49" charset="0"/>
              </a:rPr>
              <a:t>Element 3 is: 46.8</a:t>
            </a:r>
          </a:p>
          <a:p>
            <a:r>
              <a:rPr lang="en-US" sz="1200" dirty="0">
                <a:latin typeface="Courier New" panose="02070309020205020404" pitchFamily="49" charset="0"/>
                <a:cs typeface="Courier New" panose="02070309020205020404" pitchFamily="49" charset="0"/>
              </a:rPr>
              <a:t>Element 4 is: 59.1</a:t>
            </a:r>
          </a:p>
          <a:p>
            <a:r>
              <a:rPr lang="en-US" sz="1200" dirty="0">
                <a:latin typeface="Courier New" panose="02070309020205020404" pitchFamily="49" charset="0"/>
                <a:cs typeface="Courier New" panose="02070309020205020404" pitchFamily="49" charset="0"/>
              </a:rPr>
              <a:t>Element 5 is: 68.3</a:t>
            </a:r>
          </a:p>
        </p:txBody>
      </p:sp>
      <p:sp>
        <p:nvSpPr>
          <p:cNvPr id="10" name="Content Placeholder 2"/>
          <p:cNvSpPr txBox="1">
            <a:spLocks/>
          </p:cNvSpPr>
          <p:nvPr/>
        </p:nvSpPr>
        <p:spPr>
          <a:xfrm>
            <a:off x="537446" y="1487958"/>
            <a:ext cx="7719049" cy="117548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gn="just"/>
            <a:r>
              <a:rPr lang="en-US" sz="1600" dirty="0">
                <a:solidFill>
                  <a:schemeClr val="tx1"/>
                </a:solidFill>
              </a:rPr>
              <a:t>An array is simply a block of memory. An array can be accessed with pointers as well as with </a:t>
            </a:r>
            <a:r>
              <a:rPr lang="en-US" sz="1600" dirty="0">
                <a:solidFill>
                  <a:schemeClr val="tx1"/>
                </a:solidFill>
                <a:latin typeface="Courier New" panose="02070309020205020404" pitchFamily="49" charset="0"/>
                <a:cs typeface="Courier New" panose="02070309020205020404" pitchFamily="49" charset="0"/>
              </a:rPr>
              <a:t>[]</a:t>
            </a:r>
            <a:r>
              <a:rPr lang="en-US" sz="1600" dirty="0">
                <a:solidFill>
                  <a:schemeClr val="tx1"/>
                </a:solidFill>
              </a:rPr>
              <a:t> square brackets. </a:t>
            </a:r>
            <a:r>
              <a:rPr lang="en-US" sz="1600" i="1" dirty="0">
                <a:solidFill>
                  <a:schemeClr val="tx1"/>
                </a:solidFill>
              </a:rPr>
              <a:t>The name of an array variable is a pointer to the first element in the array.</a:t>
            </a:r>
            <a:r>
              <a:rPr lang="en-US" sz="1600" dirty="0">
                <a:solidFill>
                  <a:schemeClr val="tx1"/>
                </a:solidFill>
              </a:rPr>
              <a:t> So, any operation that can be achieved by array subscripting can also be done with pointers or vice-versa.</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60086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40659" y="1487488"/>
            <a:ext cx="8310282" cy="5191218"/>
          </a:xfrm>
        </p:spPr>
        <p:txBody>
          <a:bodyPr>
            <a:noAutofit/>
          </a:bodyPr>
          <a:lstStyle/>
          <a:p>
            <a:pPr marL="512064" indent="-512064" algn="just">
              <a:lnSpc>
                <a:spcPct val="80000"/>
              </a:lnSpc>
              <a:spcBef>
                <a:spcPts val="400"/>
              </a:spcBef>
              <a:spcAft>
                <a:spcPts val="400"/>
              </a:spcAft>
              <a:buClrTx/>
              <a:buFont typeface="Wingdings" panose="05000000000000000000" pitchFamily="2" charset="2"/>
              <a:buChar char="q"/>
            </a:pPr>
            <a:r>
              <a:rPr lang="en-US" sz="1700" dirty="0"/>
              <a:t>The array </a:t>
            </a:r>
            <a:r>
              <a:rPr lang="en-US" sz="1700" dirty="0">
                <a:latin typeface="Courier New" panose="02070309020205020404" pitchFamily="49" charset="0"/>
                <a:cs typeface="Courier New" panose="02070309020205020404" pitchFamily="49" charset="0"/>
              </a:rPr>
              <a:t>float r[5];</a:t>
            </a:r>
            <a:r>
              <a:rPr lang="en-US" sz="1700" dirty="0"/>
              <a:t> or the pointer variable </a:t>
            </a:r>
            <a:r>
              <a:rPr lang="en-US" sz="1700" dirty="0">
                <a:latin typeface="Courier New" panose="02070309020205020404" pitchFamily="49" charset="0"/>
                <a:cs typeface="Courier New" panose="02070309020205020404" pitchFamily="49" charset="0"/>
              </a:rPr>
              <a:t>*p</a:t>
            </a:r>
            <a:r>
              <a:rPr lang="en-US" sz="1700" dirty="0"/>
              <a:t> (after </a:t>
            </a:r>
            <a:r>
              <a:rPr lang="en-US" sz="1700" dirty="0">
                <a:latin typeface="Courier New" panose="02070309020205020404" pitchFamily="49" charset="0"/>
                <a:cs typeface="Courier New" panose="02070309020205020404" pitchFamily="49" charset="0"/>
              </a:rPr>
              <a:t>p=r</a:t>
            </a:r>
            <a:r>
              <a:rPr lang="en-US" sz="1700" dirty="0"/>
              <a:t>) is a pointer to the first floating point number in the declared array.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1</a:t>
            </a:r>
            <a:r>
              <a:rPr lang="en-US" sz="1700" baseline="30000" dirty="0"/>
              <a:t>st</a:t>
            </a:r>
            <a:r>
              <a:rPr lang="en-US" sz="1700" dirty="0"/>
              <a:t> element of the array, </a:t>
            </a:r>
            <a:r>
              <a:rPr lang="en-US" sz="1700" dirty="0">
                <a:latin typeface="Courier New" panose="02070309020205020404" pitchFamily="49" charset="0"/>
                <a:cs typeface="Courier New" panose="02070309020205020404" pitchFamily="49" charset="0"/>
              </a:rPr>
              <a:t>22.3</a:t>
            </a:r>
            <a:r>
              <a:rPr lang="en-US" sz="1700" dirty="0"/>
              <a:t>, can be accessed by using: </a:t>
            </a:r>
            <a:r>
              <a:rPr lang="en-US" sz="1700" dirty="0">
                <a:latin typeface="Courier New" panose="02070309020205020404" pitchFamily="49" charset="0"/>
                <a:cs typeface="Courier New" panose="02070309020205020404" pitchFamily="49" charset="0"/>
              </a:rPr>
              <a:t>r[0]</a:t>
            </a:r>
            <a:r>
              <a:rPr lang="en-US" sz="1700" dirty="0"/>
              <a:t>, </a:t>
            </a:r>
            <a:r>
              <a:rPr lang="en-US" sz="1700" dirty="0">
                <a:latin typeface="Courier New" panose="02070309020205020404" pitchFamily="49" charset="0"/>
                <a:cs typeface="Courier New" panose="02070309020205020404" pitchFamily="49" charset="0"/>
              </a:rPr>
              <a:t>p[0]</a:t>
            </a:r>
            <a:r>
              <a:rPr lang="en-US" sz="1700" dirty="0"/>
              <a:t>, </a:t>
            </a:r>
            <a:r>
              <a:rPr lang="en-US" sz="1700" dirty="0">
                <a:latin typeface="Courier New" panose="02070309020205020404" pitchFamily="49" charset="0"/>
                <a:cs typeface="Courier New" panose="02070309020205020404" pitchFamily="49" charset="0"/>
              </a:rPr>
              <a:t>*r </a:t>
            </a:r>
            <a:r>
              <a:rPr lang="en-US" sz="1700" dirty="0"/>
              <a:t>or </a:t>
            </a:r>
            <a:r>
              <a:rPr lang="en-US" sz="1700" dirty="0">
                <a:latin typeface="Courier New" panose="02070309020205020404" pitchFamily="49" charset="0"/>
                <a:cs typeface="Courier New" panose="02070309020205020404" pitchFamily="49" charset="0"/>
              </a:rPr>
              <a:t>*p</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The 3</a:t>
            </a:r>
            <a:r>
              <a:rPr lang="en-US" sz="1700" baseline="30000" dirty="0"/>
              <a:t>rd</a:t>
            </a:r>
            <a:r>
              <a:rPr lang="en-US" sz="1700" dirty="0"/>
              <a:t> element, </a:t>
            </a:r>
            <a:r>
              <a:rPr lang="en-US" sz="1700" dirty="0">
                <a:latin typeface="Courier New" panose="02070309020205020404" pitchFamily="49" charset="0"/>
                <a:cs typeface="Courier New" panose="02070309020205020404" pitchFamily="49" charset="0"/>
              </a:rPr>
              <a:t>46.8</a:t>
            </a:r>
            <a:r>
              <a:rPr lang="en-US" sz="1700" dirty="0"/>
              <a:t>, could be accessed by using: </a:t>
            </a:r>
            <a:r>
              <a:rPr lang="en-US" sz="1700" dirty="0">
                <a:latin typeface="Courier New" panose="02070309020205020404" pitchFamily="49" charset="0"/>
                <a:cs typeface="Courier New" panose="02070309020205020404" pitchFamily="49" charset="0"/>
              </a:rPr>
              <a:t>r[2]</a:t>
            </a:r>
            <a:r>
              <a:rPr lang="en-US" sz="1700" dirty="0"/>
              <a:t>, </a:t>
            </a:r>
            <a:r>
              <a:rPr lang="en-US" sz="1700" dirty="0">
                <a:latin typeface="Courier New" panose="02070309020205020404" pitchFamily="49" charset="0"/>
                <a:cs typeface="Courier New" panose="02070309020205020404" pitchFamily="49" charset="0"/>
              </a:rPr>
              <a:t>p[2]</a:t>
            </a:r>
            <a:r>
              <a:rPr lang="en-US" sz="1700" dirty="0"/>
              <a:t>,</a:t>
            </a:r>
            <a:r>
              <a:rPr lang="en-US" sz="1700" dirty="0">
                <a:latin typeface="Courier New" panose="02070309020205020404" pitchFamily="49" charset="0"/>
                <a:cs typeface="Courier New" panose="02070309020205020404" pitchFamily="49" charset="0"/>
              </a:rPr>
              <a:t>*(r+2) </a:t>
            </a:r>
            <a:r>
              <a:rPr lang="en-US" sz="1700" dirty="0"/>
              <a:t>or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buClrTx/>
              <a:buFont typeface="Wingdings" panose="05000000000000000000" pitchFamily="2" charset="2"/>
              <a:buChar char="q"/>
            </a:pPr>
            <a:r>
              <a:rPr lang="en-US" sz="1700" dirty="0"/>
              <a:t>Now, let’s examine the notation </a:t>
            </a:r>
            <a:r>
              <a:rPr lang="en-US" sz="1700" dirty="0">
                <a:latin typeface="Courier New" panose="02070309020205020404" pitchFamily="49" charset="0"/>
                <a:cs typeface="Courier New" panose="02070309020205020404" pitchFamily="49" charset="0"/>
              </a:rPr>
              <a:t>(r+2)</a:t>
            </a:r>
            <a:r>
              <a:rPr lang="en-US" sz="1700" dirty="0"/>
              <a:t> and </a:t>
            </a:r>
            <a:r>
              <a:rPr lang="en-US" sz="1700" dirty="0">
                <a:latin typeface="Courier New" panose="02070309020205020404" pitchFamily="49" charset="0"/>
                <a:cs typeface="Courier New" panose="02070309020205020404" pitchFamily="49" charset="0"/>
              </a:rPr>
              <a:t>(p+2)</a:t>
            </a:r>
            <a:r>
              <a:rPr lang="en-US" sz="1700" dirty="0"/>
              <a:t>. </a:t>
            </a:r>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pPr>
            <a:endParaRPr lang="en-US" sz="1700" dirty="0"/>
          </a:p>
          <a:p>
            <a:pPr marL="512064" indent="-512064" algn="just">
              <a:lnSpc>
                <a:spcPct val="80000"/>
              </a:lnSpc>
              <a:spcBef>
                <a:spcPts val="400"/>
              </a:spcBef>
              <a:spcAft>
                <a:spcPts val="400"/>
              </a:spcAft>
              <a:buClrTx/>
              <a:buFont typeface="Wingdings" panose="05000000000000000000" pitchFamily="2" charset="2"/>
              <a:buChar char="q"/>
            </a:pPr>
            <a:r>
              <a:rPr lang="en-US" sz="1700" dirty="0"/>
              <a:t>Assuming the starting address of the array numbers is 123456 –</a:t>
            </a:r>
          </a:p>
          <a:p>
            <a:pPr marL="512064" lvl="1" indent="-512064" algn="just">
              <a:lnSpc>
                <a:spcPct val="80000"/>
              </a:lnSpc>
              <a:spcBef>
                <a:spcPts val="400"/>
              </a:spcBef>
              <a:spcAft>
                <a:spcPts val="400"/>
              </a:spcAft>
              <a:buNone/>
            </a:pPr>
            <a:r>
              <a:rPr lang="en-US" sz="1700" dirty="0">
                <a:latin typeface="Courier New" panose="02070309020205020404" pitchFamily="49" charset="0"/>
                <a:cs typeface="Courier New" panose="02070309020205020404" pitchFamily="49" charset="0"/>
              </a:rPr>
              <a:t>r[0]=(r+0)</a:t>
            </a:r>
            <a:r>
              <a:rPr lang="en-US" sz="1700" dirty="0"/>
              <a:t> starts at address, </a:t>
            </a:r>
            <a:r>
              <a:rPr lang="en-US" sz="1700" dirty="0">
                <a:latin typeface="Courier New" panose="02070309020205020404" pitchFamily="49" charset="0"/>
                <a:cs typeface="Courier New" panose="02070309020205020404" pitchFamily="49" charset="0"/>
              </a:rPr>
              <a:t>r+0*</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+ 0 * 8 = 123456, </a:t>
            </a:r>
            <a:br>
              <a:rPr lang="en-US" sz="1700" dirty="0"/>
            </a:br>
            <a:r>
              <a:rPr lang="en-US" sz="1700" dirty="0">
                <a:latin typeface="Courier New" panose="02070309020205020404" pitchFamily="49" charset="0"/>
                <a:cs typeface="Courier New" panose="02070309020205020404" pitchFamily="49" charset="0"/>
              </a:rPr>
              <a:t>r[1]=(r+1)</a:t>
            </a:r>
            <a:r>
              <a:rPr lang="en-US" sz="1700" dirty="0"/>
              <a:t> starts at address, </a:t>
            </a:r>
            <a:r>
              <a:rPr lang="en-US" sz="1700" dirty="0">
                <a:latin typeface="Courier New" panose="02070309020205020404" pitchFamily="49" charset="0"/>
                <a:cs typeface="Courier New" panose="02070309020205020404" pitchFamily="49" charset="0"/>
              </a:rPr>
              <a:t>r+1*</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+ 1 * 8 = 123464, </a:t>
            </a:r>
            <a:br>
              <a:rPr lang="en-US" sz="1700" dirty="0"/>
            </a:br>
            <a:r>
              <a:rPr lang="en-US" sz="1700" dirty="0">
                <a:latin typeface="Courier New" panose="02070309020205020404" pitchFamily="49" charset="0"/>
                <a:cs typeface="Courier New" panose="02070309020205020404" pitchFamily="49" charset="0"/>
              </a:rPr>
              <a:t>r[2]=(r+2)</a:t>
            </a:r>
            <a:r>
              <a:rPr lang="en-US" sz="1700" dirty="0"/>
              <a:t> starts at address, </a:t>
            </a:r>
            <a:r>
              <a:rPr lang="en-US" sz="1700" dirty="0">
                <a:latin typeface="Courier New" panose="02070309020205020404" pitchFamily="49" charset="0"/>
                <a:cs typeface="Courier New" panose="02070309020205020404" pitchFamily="49" charset="0"/>
              </a:rPr>
              <a:t>r+2*</a:t>
            </a:r>
            <a:r>
              <a:rPr lang="en-US" sz="1700" dirty="0" err="1">
                <a:latin typeface="Courier New" panose="02070309020205020404" pitchFamily="49" charset="0"/>
                <a:cs typeface="Courier New" panose="02070309020205020404" pitchFamily="49" charset="0"/>
              </a:rPr>
              <a:t>sizeof</a:t>
            </a:r>
            <a:r>
              <a:rPr lang="en-US" sz="1700" dirty="0">
                <a:latin typeface="Courier New" panose="02070309020205020404" pitchFamily="49" charset="0"/>
                <a:cs typeface="Courier New" panose="02070309020205020404" pitchFamily="49" charset="0"/>
              </a:rPr>
              <a:t>(float)</a:t>
            </a:r>
            <a:r>
              <a:rPr lang="en-US" sz="1700" dirty="0"/>
              <a:t> = 123456 + 2 * 8 = 123472. </a:t>
            </a:r>
          </a:p>
        </p:txBody>
      </p:sp>
      <p:graphicFrame>
        <p:nvGraphicFramePr>
          <p:cNvPr id="8" name="Table 7"/>
          <p:cNvGraphicFramePr>
            <a:graphicFrameLocks noGrp="1"/>
          </p:cNvGraphicFramePr>
          <p:nvPr>
            <p:extLst>
              <p:ext uri="{D42A27DB-BD31-4B8C-83A1-F6EECF244321}">
                <p14:modId xmlns:p14="http://schemas.microsoft.com/office/powerpoint/2010/main" val="1451342207"/>
              </p:ext>
            </p:extLst>
          </p:nvPr>
        </p:nvGraphicFramePr>
        <p:xfrm>
          <a:off x="2089805" y="4097655"/>
          <a:ext cx="6502400" cy="744220"/>
        </p:xfrm>
        <a:graphic>
          <a:graphicData uri="http://schemas.openxmlformats.org/drawingml/2006/table">
            <a:tbl>
              <a:tblPr firstRow="1" bandRow="1">
                <a:tableStyleId>{2D5ABB26-0587-4C30-8999-92F81FD0307C}</a:tableStyleId>
              </a:tblPr>
              <a:tblGrid>
                <a:gridCol w="162560">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162560">
                  <a:extLst>
                    <a:ext uri="{9D8B030D-6E8A-4147-A177-3AD203B41FA5}">
                      <a16:colId xmlns:a16="http://schemas.microsoft.com/office/drawing/2014/main" val="20008"/>
                    </a:ext>
                  </a:extLst>
                </a:gridCol>
                <a:gridCol w="162560">
                  <a:extLst>
                    <a:ext uri="{9D8B030D-6E8A-4147-A177-3AD203B41FA5}">
                      <a16:colId xmlns:a16="http://schemas.microsoft.com/office/drawing/2014/main" val="20009"/>
                    </a:ext>
                  </a:extLst>
                </a:gridCol>
                <a:gridCol w="162560">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162560">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gridCol w="162560">
                  <a:extLst>
                    <a:ext uri="{9D8B030D-6E8A-4147-A177-3AD203B41FA5}">
                      <a16:colId xmlns:a16="http://schemas.microsoft.com/office/drawing/2014/main" val="20014"/>
                    </a:ext>
                  </a:extLst>
                </a:gridCol>
                <a:gridCol w="162560">
                  <a:extLst>
                    <a:ext uri="{9D8B030D-6E8A-4147-A177-3AD203B41FA5}">
                      <a16:colId xmlns:a16="http://schemas.microsoft.com/office/drawing/2014/main" val="20015"/>
                    </a:ext>
                  </a:extLst>
                </a:gridCol>
                <a:gridCol w="162560">
                  <a:extLst>
                    <a:ext uri="{9D8B030D-6E8A-4147-A177-3AD203B41FA5}">
                      <a16:colId xmlns:a16="http://schemas.microsoft.com/office/drawing/2014/main" val="20016"/>
                    </a:ext>
                  </a:extLst>
                </a:gridCol>
                <a:gridCol w="162560">
                  <a:extLst>
                    <a:ext uri="{9D8B030D-6E8A-4147-A177-3AD203B41FA5}">
                      <a16:colId xmlns:a16="http://schemas.microsoft.com/office/drawing/2014/main" val="20017"/>
                    </a:ext>
                  </a:extLst>
                </a:gridCol>
                <a:gridCol w="162560">
                  <a:extLst>
                    <a:ext uri="{9D8B030D-6E8A-4147-A177-3AD203B41FA5}">
                      <a16:colId xmlns:a16="http://schemas.microsoft.com/office/drawing/2014/main" val="20018"/>
                    </a:ext>
                  </a:extLst>
                </a:gridCol>
                <a:gridCol w="162560">
                  <a:extLst>
                    <a:ext uri="{9D8B030D-6E8A-4147-A177-3AD203B41FA5}">
                      <a16:colId xmlns:a16="http://schemas.microsoft.com/office/drawing/2014/main" val="20019"/>
                    </a:ext>
                  </a:extLst>
                </a:gridCol>
                <a:gridCol w="162560">
                  <a:extLst>
                    <a:ext uri="{9D8B030D-6E8A-4147-A177-3AD203B41FA5}">
                      <a16:colId xmlns:a16="http://schemas.microsoft.com/office/drawing/2014/main" val="20020"/>
                    </a:ext>
                  </a:extLst>
                </a:gridCol>
                <a:gridCol w="162560">
                  <a:extLst>
                    <a:ext uri="{9D8B030D-6E8A-4147-A177-3AD203B41FA5}">
                      <a16:colId xmlns:a16="http://schemas.microsoft.com/office/drawing/2014/main" val="20021"/>
                    </a:ext>
                  </a:extLst>
                </a:gridCol>
                <a:gridCol w="162560">
                  <a:extLst>
                    <a:ext uri="{9D8B030D-6E8A-4147-A177-3AD203B41FA5}">
                      <a16:colId xmlns:a16="http://schemas.microsoft.com/office/drawing/2014/main" val="20022"/>
                    </a:ext>
                  </a:extLst>
                </a:gridCol>
                <a:gridCol w="162560">
                  <a:extLst>
                    <a:ext uri="{9D8B030D-6E8A-4147-A177-3AD203B41FA5}">
                      <a16:colId xmlns:a16="http://schemas.microsoft.com/office/drawing/2014/main" val="20023"/>
                    </a:ext>
                  </a:extLst>
                </a:gridCol>
                <a:gridCol w="162560">
                  <a:extLst>
                    <a:ext uri="{9D8B030D-6E8A-4147-A177-3AD203B41FA5}">
                      <a16:colId xmlns:a16="http://schemas.microsoft.com/office/drawing/2014/main" val="20024"/>
                    </a:ext>
                  </a:extLst>
                </a:gridCol>
                <a:gridCol w="162560">
                  <a:extLst>
                    <a:ext uri="{9D8B030D-6E8A-4147-A177-3AD203B41FA5}">
                      <a16:colId xmlns:a16="http://schemas.microsoft.com/office/drawing/2014/main" val="20025"/>
                    </a:ext>
                  </a:extLst>
                </a:gridCol>
                <a:gridCol w="162560">
                  <a:extLst>
                    <a:ext uri="{9D8B030D-6E8A-4147-A177-3AD203B41FA5}">
                      <a16:colId xmlns:a16="http://schemas.microsoft.com/office/drawing/2014/main" val="20026"/>
                    </a:ext>
                  </a:extLst>
                </a:gridCol>
                <a:gridCol w="162560">
                  <a:extLst>
                    <a:ext uri="{9D8B030D-6E8A-4147-A177-3AD203B41FA5}">
                      <a16:colId xmlns:a16="http://schemas.microsoft.com/office/drawing/2014/main" val="20027"/>
                    </a:ext>
                  </a:extLst>
                </a:gridCol>
                <a:gridCol w="162560">
                  <a:extLst>
                    <a:ext uri="{9D8B030D-6E8A-4147-A177-3AD203B41FA5}">
                      <a16:colId xmlns:a16="http://schemas.microsoft.com/office/drawing/2014/main" val="20028"/>
                    </a:ext>
                  </a:extLst>
                </a:gridCol>
                <a:gridCol w="162560">
                  <a:extLst>
                    <a:ext uri="{9D8B030D-6E8A-4147-A177-3AD203B41FA5}">
                      <a16:colId xmlns:a16="http://schemas.microsoft.com/office/drawing/2014/main" val="20029"/>
                    </a:ext>
                  </a:extLst>
                </a:gridCol>
                <a:gridCol w="162560">
                  <a:extLst>
                    <a:ext uri="{9D8B030D-6E8A-4147-A177-3AD203B41FA5}">
                      <a16:colId xmlns:a16="http://schemas.microsoft.com/office/drawing/2014/main" val="20030"/>
                    </a:ext>
                  </a:extLst>
                </a:gridCol>
                <a:gridCol w="162560">
                  <a:extLst>
                    <a:ext uri="{9D8B030D-6E8A-4147-A177-3AD203B41FA5}">
                      <a16:colId xmlns:a16="http://schemas.microsoft.com/office/drawing/2014/main" val="20031"/>
                    </a:ext>
                  </a:extLst>
                </a:gridCol>
                <a:gridCol w="162560">
                  <a:extLst>
                    <a:ext uri="{9D8B030D-6E8A-4147-A177-3AD203B41FA5}">
                      <a16:colId xmlns:a16="http://schemas.microsoft.com/office/drawing/2014/main" val="20032"/>
                    </a:ext>
                  </a:extLst>
                </a:gridCol>
                <a:gridCol w="162560">
                  <a:extLst>
                    <a:ext uri="{9D8B030D-6E8A-4147-A177-3AD203B41FA5}">
                      <a16:colId xmlns:a16="http://schemas.microsoft.com/office/drawing/2014/main" val="20033"/>
                    </a:ext>
                  </a:extLst>
                </a:gridCol>
                <a:gridCol w="162560">
                  <a:extLst>
                    <a:ext uri="{9D8B030D-6E8A-4147-A177-3AD203B41FA5}">
                      <a16:colId xmlns:a16="http://schemas.microsoft.com/office/drawing/2014/main" val="20034"/>
                    </a:ext>
                  </a:extLst>
                </a:gridCol>
                <a:gridCol w="162560">
                  <a:extLst>
                    <a:ext uri="{9D8B030D-6E8A-4147-A177-3AD203B41FA5}">
                      <a16:colId xmlns:a16="http://schemas.microsoft.com/office/drawing/2014/main" val="20035"/>
                    </a:ext>
                  </a:extLst>
                </a:gridCol>
                <a:gridCol w="162560">
                  <a:extLst>
                    <a:ext uri="{9D8B030D-6E8A-4147-A177-3AD203B41FA5}">
                      <a16:colId xmlns:a16="http://schemas.microsoft.com/office/drawing/2014/main" val="20036"/>
                    </a:ext>
                  </a:extLst>
                </a:gridCol>
                <a:gridCol w="162560">
                  <a:extLst>
                    <a:ext uri="{9D8B030D-6E8A-4147-A177-3AD203B41FA5}">
                      <a16:colId xmlns:a16="http://schemas.microsoft.com/office/drawing/2014/main" val="20037"/>
                    </a:ext>
                  </a:extLst>
                </a:gridCol>
                <a:gridCol w="162560">
                  <a:extLst>
                    <a:ext uri="{9D8B030D-6E8A-4147-A177-3AD203B41FA5}">
                      <a16:colId xmlns:a16="http://schemas.microsoft.com/office/drawing/2014/main" val="20038"/>
                    </a:ext>
                  </a:extLst>
                </a:gridCol>
                <a:gridCol w="162560">
                  <a:extLst>
                    <a:ext uri="{9D8B030D-6E8A-4147-A177-3AD203B41FA5}">
                      <a16:colId xmlns:a16="http://schemas.microsoft.com/office/drawing/2014/main" val="20039"/>
                    </a:ext>
                  </a:extLst>
                </a:gridCol>
              </a:tblGrid>
              <a:tr h="278130">
                <a:tc gridSpan="8">
                  <a:txBody>
                    <a:bodyPr/>
                    <a:lstStyle/>
                    <a:p>
                      <a:pPr algn="ctr"/>
                      <a:r>
                        <a:rPr lang="en-US" sz="1200" dirty="0"/>
                        <a:t>0</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2</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3</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dirty="0"/>
                        <a:t>4</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78130">
                <a:tc gridSpan="8">
                  <a:txBody>
                    <a:bodyPr/>
                    <a:lstStyle/>
                    <a:p>
                      <a:pPr algn="ctr"/>
                      <a:r>
                        <a:rPr lang="en-US" sz="1200" kern="1200" dirty="0">
                          <a:solidFill>
                            <a:schemeClr val="tx1"/>
                          </a:solidFill>
                          <a:effectLst/>
                          <a:latin typeface="+mn-lt"/>
                          <a:ea typeface="+mn-ea"/>
                          <a:cs typeface="+mn-cs"/>
                        </a:rPr>
                        <a:t>22.5</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34.8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46.8</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59.1</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7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algn="ctr"/>
                      <a:r>
                        <a:rPr lang="en-US" sz="1200" kern="1200" dirty="0">
                          <a:solidFill>
                            <a:schemeClr val="tx1"/>
                          </a:solidFill>
                          <a:effectLst/>
                          <a:latin typeface="+mn-lt"/>
                          <a:ea typeface="+mn-ea"/>
                          <a:cs typeface="+mn-cs"/>
                        </a:rPr>
                        <a:t>68.3</a:t>
                      </a:r>
                      <a:endParaRPr lang="en-US" sz="1200" dirty="0"/>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65000"/>
                      </a:schemeClr>
                    </a:solidFill>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10002"/>
                  </a:ext>
                </a:extLst>
              </a:tr>
              <a:tr h="0">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9" name="Rectangle 8"/>
          <p:cNvSpPr/>
          <p:nvPr/>
        </p:nvSpPr>
        <p:spPr>
          <a:xfrm>
            <a:off x="1015945" y="3817434"/>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r</a:t>
            </a:r>
          </a:p>
        </p:txBody>
      </p:sp>
      <p:sp>
        <p:nvSpPr>
          <p:cNvPr id="10" name="Rectangle 9"/>
          <p:cNvSpPr/>
          <p:nvPr/>
        </p:nvSpPr>
        <p:spPr>
          <a:xfrm>
            <a:off x="1906589" y="5010935"/>
            <a:ext cx="342900" cy="3429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latin typeface="Courier New" panose="02070309020205020404" pitchFamily="49" charset="0"/>
                <a:cs typeface="Courier New" panose="02070309020205020404" pitchFamily="49" charset="0"/>
              </a:rPr>
              <a:t>p</a:t>
            </a:r>
          </a:p>
        </p:txBody>
      </p:sp>
      <p:sp>
        <p:nvSpPr>
          <p:cNvPr id="11" name="Rectangle 10"/>
          <p:cNvSpPr/>
          <p:nvPr/>
        </p:nvSpPr>
        <p:spPr>
          <a:xfrm>
            <a:off x="602449" y="4448624"/>
            <a:ext cx="756396" cy="2924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123456</a:t>
            </a:r>
          </a:p>
        </p:txBody>
      </p:sp>
      <p:cxnSp>
        <p:nvCxnSpPr>
          <p:cNvPr id="18" name="Straight Arrow Connector 17"/>
          <p:cNvCxnSpPr/>
          <p:nvPr/>
        </p:nvCxnSpPr>
        <p:spPr>
          <a:xfrm>
            <a:off x="1358846" y="4601289"/>
            <a:ext cx="730960" cy="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20" name="Straight Arrow Connector 19"/>
          <p:cNvCxnSpPr>
            <a:stCxn id="9" idx="3"/>
            <a:endCxn id="8" idx="1"/>
          </p:cNvCxnSpPr>
          <p:nvPr/>
        </p:nvCxnSpPr>
        <p:spPr>
          <a:xfrm>
            <a:off x="1358845" y="3988886"/>
            <a:ext cx="730960" cy="48088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31" name="Rectangle 30"/>
          <p:cNvSpPr/>
          <p:nvPr/>
        </p:nvSpPr>
        <p:spPr>
          <a:xfrm>
            <a:off x="2337119" y="368767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&amp;r[2] = r+2</a:t>
            </a:r>
          </a:p>
        </p:txBody>
      </p:sp>
      <p:cxnSp>
        <p:nvCxnSpPr>
          <p:cNvPr id="26" name="Elbow Connector 25"/>
          <p:cNvCxnSpPr>
            <a:stCxn id="12" idx="3"/>
          </p:cNvCxnSpPr>
          <p:nvPr/>
        </p:nvCxnSpPr>
        <p:spPr>
          <a:xfrm>
            <a:off x="4315519" y="3971264"/>
            <a:ext cx="276843" cy="412329"/>
          </a:xfrm>
          <a:prstGeom prst="bentConnector2">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38" name="Straight Arrow Connector 37"/>
          <p:cNvCxnSpPr/>
          <p:nvPr/>
        </p:nvCxnSpPr>
        <p:spPr>
          <a:xfrm flipV="1">
            <a:off x="2093336" y="4701505"/>
            <a:ext cx="0" cy="309430"/>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12" name="Rectangle 11"/>
          <p:cNvSpPr/>
          <p:nvPr/>
        </p:nvSpPr>
        <p:spPr>
          <a:xfrm>
            <a:off x="3559121" y="3825025"/>
            <a:ext cx="756396"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123472</a:t>
            </a:r>
          </a:p>
        </p:txBody>
      </p:sp>
      <p:cxnSp>
        <p:nvCxnSpPr>
          <p:cNvPr id="44" name="Straight Arrow Connector 43"/>
          <p:cNvCxnSpPr>
            <a:stCxn id="9" idx="3"/>
            <a:endCxn id="12" idx="1"/>
          </p:cNvCxnSpPr>
          <p:nvPr/>
        </p:nvCxnSpPr>
        <p:spPr>
          <a:xfrm flipV="1">
            <a:off x="1358846" y="3971262"/>
            <a:ext cx="2200276" cy="17622"/>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53" name="Rectangle 52"/>
          <p:cNvSpPr/>
          <p:nvPr/>
        </p:nvSpPr>
        <p:spPr>
          <a:xfrm>
            <a:off x="2952631" y="4781121"/>
            <a:ext cx="1074420" cy="2897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&amp;p[2] = p+2</a:t>
            </a:r>
          </a:p>
        </p:txBody>
      </p:sp>
      <p:cxnSp>
        <p:nvCxnSpPr>
          <p:cNvPr id="51" name="Elbow Connector 50"/>
          <p:cNvCxnSpPr/>
          <p:nvPr/>
        </p:nvCxnSpPr>
        <p:spPr>
          <a:xfrm flipV="1">
            <a:off x="2249491" y="4767153"/>
            <a:ext cx="2342871" cy="306947"/>
          </a:xfrm>
          <a:prstGeom prst="bentConnector3">
            <a:avLst>
              <a:gd name="adj1" fmla="val 100250"/>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1" name="Rectangle 20"/>
          <p:cNvSpPr/>
          <p:nvPr/>
        </p:nvSpPr>
        <p:spPr>
          <a:xfrm>
            <a:off x="5406889" y="369641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r[2]=*(r+2)</a:t>
            </a:r>
          </a:p>
        </p:txBody>
      </p:sp>
      <p:sp>
        <p:nvSpPr>
          <p:cNvPr id="22" name="Rectangle 21"/>
          <p:cNvSpPr/>
          <p:nvPr/>
        </p:nvSpPr>
        <p:spPr>
          <a:xfrm>
            <a:off x="5997299" y="4927021"/>
            <a:ext cx="1057555" cy="292474"/>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sz="1350" dirty="0"/>
              <a:t>p[2]=*(p+2)</a:t>
            </a:r>
          </a:p>
        </p:txBody>
      </p:sp>
      <p:cxnSp>
        <p:nvCxnSpPr>
          <p:cNvPr id="14" name="Straight Arrow Connector 13"/>
          <p:cNvCxnSpPr>
            <a:stCxn id="21" idx="2"/>
          </p:cNvCxnSpPr>
          <p:nvPr/>
        </p:nvCxnSpPr>
        <p:spPr>
          <a:xfrm flipH="1">
            <a:off x="5295503" y="3988886"/>
            <a:ext cx="640162" cy="474531"/>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cxnSp>
        <p:nvCxnSpPr>
          <p:cNvPr id="16" name="Straight Arrow Connector 15"/>
          <p:cNvCxnSpPr>
            <a:stCxn id="22" idx="1"/>
          </p:cNvCxnSpPr>
          <p:nvPr/>
        </p:nvCxnSpPr>
        <p:spPr>
          <a:xfrm flipH="1" flipV="1">
            <a:off x="5406888" y="4594860"/>
            <a:ext cx="590411" cy="478398"/>
          </a:xfrm>
          <a:prstGeom prst="straightConnector1">
            <a:avLst/>
          </a:prstGeom>
          <a:ln w="31750">
            <a:tailEnd type="triangle" w="lg" len="lg"/>
          </a:ln>
        </p:spPr>
        <p:style>
          <a:lnRef idx="3">
            <a:schemeClr val="dk1"/>
          </a:lnRef>
          <a:fillRef idx="0">
            <a:schemeClr val="dk1"/>
          </a:fillRef>
          <a:effectRef idx="2">
            <a:schemeClr val="dk1"/>
          </a:effectRef>
          <a:fontRef idx="minor">
            <a:schemeClr val="tx1"/>
          </a:fontRef>
        </p:style>
      </p:cxnSp>
      <p:sp>
        <p:nvSpPr>
          <p:cNvPr id="27"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Pointer &amp; Array</a:t>
            </a:r>
          </a:p>
        </p:txBody>
      </p:sp>
    </p:spTree>
    <p:extLst>
      <p:ext uri="{BB962C8B-B14F-4D97-AF65-F5344CB8AC3E}">
        <p14:creationId xmlns:p14="http://schemas.microsoft.com/office/powerpoint/2010/main" val="12847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par>
                          <p:cTn id="11" fill="hold">
                            <p:stCondLst>
                              <p:cond delay="0"/>
                            </p:stCondLst>
                            <p:childTnLst>
                              <p:par>
                                <p:cTn id="12" presetID="22" presetClass="entr" presetSubtype="4" fill="hold" nodeType="after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down)">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par>
                          <p:cTn id="23" fill="hold">
                            <p:stCondLst>
                              <p:cond delay="0"/>
                            </p:stCondLst>
                            <p:childTnLst>
                              <p:par>
                                <p:cTn id="24" presetID="22" presetClass="entr" presetSubtype="4" fill="hold"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wipe(down)">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par>
                          <p:cTn id="31" fill="hold">
                            <p:stCondLst>
                              <p:cond delay="0"/>
                            </p:stCondLst>
                            <p:childTnLst>
                              <p:par>
                                <p:cTn id="32" presetID="22" presetClass="entr" presetSubtype="4" fill="hold" nodeType="after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down)">
                                      <p:cBhvr>
                                        <p:cTn id="34" dur="500"/>
                                        <p:tgtEl>
                                          <p:spTgt spid="3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par>
                          <p:cTn id="43" fill="hold">
                            <p:stCondLst>
                              <p:cond delay="0"/>
                            </p:stCondLst>
                            <p:childTnLst>
                              <p:par>
                                <p:cTn id="44" presetID="22" presetClass="entr" presetSubtype="4" fill="hold" nodeType="afterEffect">
                                  <p:stCondLst>
                                    <p:cond delay="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par>
                          <p:cTn id="51" fill="hold">
                            <p:stCondLst>
                              <p:cond delay="0"/>
                            </p:stCondLst>
                            <p:childTnLst>
                              <p:par>
                                <p:cTn id="52" presetID="22" presetClass="entr" presetSubtype="4" fill="hold"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childTnLst>
                          </p:cTn>
                        </p:par>
                        <p:par>
                          <p:cTn id="59" fill="hold">
                            <p:stCondLst>
                              <p:cond delay="0"/>
                            </p:stCondLst>
                            <p:childTnLst>
                              <p:par>
                                <p:cTn id="60" presetID="22" presetClass="entr" presetSubtype="4" fill="hold" nodeType="afterEffect">
                                  <p:stCondLst>
                                    <p:cond delay="0"/>
                                  </p:stCondLst>
                                  <p:childTnLst>
                                    <p:set>
                                      <p:cBhvr>
                                        <p:cTn id="61" dur="1" fill="hold">
                                          <p:stCondLst>
                                            <p:cond delay="0"/>
                                          </p:stCondLst>
                                        </p:cTn>
                                        <p:tgtEl>
                                          <p:spTgt spid="51"/>
                                        </p:tgtEl>
                                        <p:attrNameLst>
                                          <p:attrName>style.visibility</p:attrName>
                                        </p:attrNameLst>
                                      </p:cBhvr>
                                      <p:to>
                                        <p:strVal val="visible"/>
                                      </p:to>
                                    </p:set>
                                    <p:animEffect transition="in" filter="wipe(down)">
                                      <p:cBhvr>
                                        <p:cTn id="62" dur="500"/>
                                        <p:tgtEl>
                                          <p:spTgt spid="51"/>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childTnLst>
                          </p:cTn>
                        </p:par>
                        <p:par>
                          <p:cTn id="67" fill="hold">
                            <p:stCondLst>
                              <p:cond delay="0"/>
                            </p:stCondLst>
                            <p:childTnLst>
                              <p:par>
                                <p:cTn id="68" presetID="22" presetClass="entr" presetSubtype="4"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down)">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par>
                          <p:cTn id="75" fill="hold">
                            <p:stCondLst>
                              <p:cond delay="0"/>
                            </p:stCondLst>
                            <p:childTnLst>
                              <p:par>
                                <p:cTn id="76" presetID="22" presetClass="entr" presetSubtype="4" fill="hold" nodeType="after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wipe(down)">
                                      <p:cBhvr>
                                        <p:cTn id="7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31" grpId="0"/>
      <p:bldP spid="12" grpId="0" animBg="1"/>
      <p:bldP spid="53" grpId="0"/>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668339" y="1676400"/>
            <a:ext cx="4081214" cy="5056094"/>
          </a:xfrm>
        </p:spPr>
        <p:txBody>
          <a:bodyPr>
            <a:noAutofit/>
          </a:bodyPr>
          <a:lstStyle/>
          <a:p>
            <a:pPr algn="just">
              <a:buClrTx/>
              <a:buFont typeface="Wingdings" panose="05000000000000000000" pitchFamily="2" charset="2"/>
              <a:buChar char="q"/>
            </a:pPr>
            <a:r>
              <a:rPr lang="en-US" sz="1600" dirty="0"/>
              <a:t>The </a:t>
            </a:r>
            <a:r>
              <a:rPr lang="en-US" sz="1600" dirty="0">
                <a:latin typeface="Courier New" panose="02070309020205020404" pitchFamily="49" charset="0"/>
                <a:cs typeface="Courier New" panose="02070309020205020404" pitchFamily="49" charset="0"/>
              </a:rPr>
              <a:t>void</a:t>
            </a:r>
            <a:r>
              <a:rPr lang="en-US" sz="1600" dirty="0"/>
              <a:t> type of pointer is a special type of pointer which represents the absence of type. So </a:t>
            </a:r>
            <a:r>
              <a:rPr lang="en-US" sz="1600" dirty="0">
                <a:latin typeface="Courier New" panose="02070309020205020404" pitchFamily="49" charset="0"/>
                <a:cs typeface="Courier New" panose="02070309020205020404" pitchFamily="49" charset="0"/>
              </a:rPr>
              <a:t>void</a:t>
            </a:r>
            <a:r>
              <a:rPr lang="en-US" sz="1600" dirty="0"/>
              <a:t> pointers are pointers that point to a value that has no type (and thus also an undetermined length and undetermined dereference properties). </a:t>
            </a:r>
          </a:p>
          <a:p>
            <a:pPr algn="just">
              <a:buClrTx/>
              <a:buFont typeface="Wingdings" panose="05000000000000000000" pitchFamily="2" charset="2"/>
              <a:buChar char="q"/>
            </a:pPr>
            <a:r>
              <a:rPr lang="en-US" sz="1600" dirty="0"/>
              <a:t>This allows </a:t>
            </a:r>
            <a:r>
              <a:rPr lang="en-US" sz="1600" dirty="0">
                <a:latin typeface="Courier New" panose="02070309020205020404" pitchFamily="49" charset="0"/>
                <a:cs typeface="Courier New" panose="02070309020205020404" pitchFamily="49" charset="0"/>
              </a:rPr>
              <a:t>void</a:t>
            </a:r>
            <a:r>
              <a:rPr lang="en-US" sz="1600" dirty="0"/>
              <a:t> pointers to point to any data type, </a:t>
            </a:r>
            <a:r>
              <a:rPr lang="en-US" sz="1600" dirty="0" err="1">
                <a:latin typeface="Courier New" panose="02070309020205020404" pitchFamily="49" charset="0"/>
                <a:cs typeface="Courier New" panose="02070309020205020404" pitchFamily="49" charset="0"/>
              </a:rPr>
              <a:t>int</a:t>
            </a:r>
            <a:r>
              <a:rPr lang="en-US" sz="1600" dirty="0"/>
              <a:t>, </a:t>
            </a:r>
            <a:r>
              <a:rPr lang="en-US" sz="1600" dirty="0">
                <a:latin typeface="Courier New" panose="02070309020205020404" pitchFamily="49" charset="0"/>
                <a:cs typeface="Courier New" panose="02070309020205020404" pitchFamily="49" charset="0"/>
              </a:rPr>
              <a:t>float</a:t>
            </a:r>
            <a:r>
              <a:rPr lang="en-US" sz="1600" dirty="0"/>
              <a:t>, </a:t>
            </a:r>
            <a:r>
              <a:rPr lang="en-US" sz="1600" dirty="0">
                <a:latin typeface="Courier New" panose="02070309020205020404" pitchFamily="49" charset="0"/>
                <a:cs typeface="Courier New" panose="02070309020205020404" pitchFamily="49" charset="0"/>
              </a:rPr>
              <a:t>char</a:t>
            </a:r>
            <a:r>
              <a:rPr lang="en-US" sz="1600" dirty="0"/>
              <a:t>, </a:t>
            </a:r>
            <a:r>
              <a:rPr lang="en-US" sz="1600" dirty="0">
                <a:latin typeface="Courier New" panose="02070309020205020404" pitchFamily="49" charset="0"/>
                <a:cs typeface="Courier New" panose="02070309020205020404" pitchFamily="49" charset="0"/>
              </a:rPr>
              <a:t>double</a:t>
            </a:r>
            <a:r>
              <a:rPr lang="en-US" sz="1600" dirty="0"/>
              <a:t> or any type of array. </a:t>
            </a:r>
          </a:p>
          <a:p>
            <a:pPr algn="just">
              <a:buClrTx/>
              <a:buFont typeface="Wingdings" panose="05000000000000000000" pitchFamily="2" charset="2"/>
              <a:buChar char="q"/>
            </a:pPr>
            <a:r>
              <a:rPr lang="en-US" sz="1600" dirty="0"/>
              <a:t>But the data pointed by them cannot be directly dereferenced, since we have no type to dereference to. </a:t>
            </a:r>
          </a:p>
          <a:p>
            <a:pPr algn="just">
              <a:buClrTx/>
              <a:buFont typeface="Wingdings" panose="05000000000000000000" pitchFamily="2" charset="2"/>
              <a:buChar char="q"/>
            </a:pPr>
            <a:r>
              <a:rPr lang="en-US" sz="1600" dirty="0"/>
              <a:t>So need to </a:t>
            </a:r>
            <a:r>
              <a:rPr lang="en-US" sz="1600" i="1" dirty="0"/>
              <a:t>cast</a:t>
            </a:r>
            <a:r>
              <a:rPr lang="en-US" sz="1600" dirty="0"/>
              <a:t> the address in the </a:t>
            </a:r>
            <a:r>
              <a:rPr lang="en-US" sz="1600" dirty="0">
                <a:latin typeface="Courier New" panose="02070309020205020404" pitchFamily="49" charset="0"/>
                <a:cs typeface="Courier New" panose="02070309020205020404" pitchFamily="49" charset="0"/>
              </a:rPr>
              <a:t>void</a:t>
            </a:r>
            <a:r>
              <a:rPr lang="en-US" sz="1600" dirty="0"/>
              <a:t> pointer to some other pointer type that points to a concrete data type before dereferencing it. </a:t>
            </a:r>
          </a:p>
        </p:txBody>
      </p:sp>
      <p:graphicFrame>
        <p:nvGraphicFramePr>
          <p:cNvPr id="7" name="Table 6"/>
          <p:cNvGraphicFramePr>
            <a:graphicFrameLocks noGrp="1"/>
          </p:cNvGraphicFramePr>
          <p:nvPr>
            <p:extLst>
              <p:ext uri="{D42A27DB-BD31-4B8C-83A1-F6EECF244321}">
                <p14:modId xmlns:p14="http://schemas.microsoft.com/office/powerpoint/2010/main" val="2574914040"/>
              </p:ext>
            </p:extLst>
          </p:nvPr>
        </p:nvGraphicFramePr>
        <p:xfrm>
          <a:off x="174252" y="1684356"/>
          <a:ext cx="449408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gridCol w="701350">
                  <a:extLst>
                    <a:ext uri="{9D8B030D-6E8A-4147-A177-3AD203B41FA5}">
                      <a16:colId xmlns:a16="http://schemas.microsoft.com/office/drawing/2014/main" val="20002"/>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rgbClr val="FF0000"/>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1200" dirty="0">
                          <a:solidFill>
                            <a:schemeClr val="tx1"/>
                          </a:solidFill>
                          <a:effectLst/>
                          <a:latin typeface="Courier New" panose="02070309020205020404" pitchFamily="49" charset="0"/>
                          <a:ea typeface="+mn-ea"/>
                          <a:cs typeface="Courier New" panose="02070309020205020404" pitchFamily="49" charset="0"/>
                        </a:rPr>
                        <a:t>Y, 1603</a:t>
                      </a:r>
                    </a:p>
                  </a:txBody>
                  <a:tcPr marL="20574" marR="7144" marT="7144" marB="7144">
                    <a:solidFill>
                      <a:schemeClr val="bg1">
                        <a:lumMod val="50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spTree>
    <p:extLst>
      <p:ext uri="{BB962C8B-B14F-4D97-AF65-F5344CB8AC3E}">
        <p14:creationId xmlns:p14="http://schemas.microsoft.com/office/powerpoint/2010/main" val="921112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085634" y="1684356"/>
            <a:ext cx="4574273" cy="2376656"/>
          </a:xfrm>
        </p:spPr>
        <p:txBody>
          <a:bodyPr>
            <a:noAutofit/>
          </a:bodyPr>
          <a:lstStyle/>
          <a:p>
            <a:pPr algn="just">
              <a:buClrTx/>
              <a:buFont typeface="Wingdings" panose="05000000000000000000" pitchFamily="2" charset="2"/>
              <a:buChar char="q"/>
            </a:pPr>
            <a:r>
              <a:rPr lang="en-US" sz="1600" dirty="0"/>
              <a:t>We start with the </a:t>
            </a:r>
            <a:r>
              <a:rPr lang="en-US" sz="1600" dirty="0">
                <a:latin typeface="Courier New" panose="02070309020205020404" pitchFamily="49" charset="0"/>
                <a:cs typeface="Courier New" panose="02070309020205020404" pitchFamily="49" charset="0"/>
              </a:rPr>
              <a:t>main</a:t>
            </a:r>
            <a:r>
              <a:rPr lang="en-US" sz="1600" dirty="0"/>
              <a:t> where two variables </a:t>
            </a:r>
            <a:r>
              <a:rPr lang="en-US" sz="1600" dirty="0">
                <a:latin typeface="Courier New" panose="02070309020205020404" pitchFamily="49" charset="0"/>
                <a:cs typeface="Courier New" panose="02070309020205020404" pitchFamily="49" charset="0"/>
              </a:rPr>
              <a:t>char a</a:t>
            </a:r>
            <a:r>
              <a:rPr lang="en-US" sz="1600" dirty="0"/>
              <a:t> and </a:t>
            </a: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b</a:t>
            </a:r>
            <a:r>
              <a:rPr lang="en-US" sz="1600" dirty="0"/>
              <a:t> is created with the values </a:t>
            </a:r>
            <a:r>
              <a:rPr lang="en-US" sz="1600" dirty="0">
                <a:latin typeface="Courier New" panose="02070309020205020404" pitchFamily="49" charset="0"/>
                <a:cs typeface="Courier New" panose="02070309020205020404" pitchFamily="49" charset="0"/>
              </a:rPr>
              <a:t>'x'</a:t>
            </a:r>
            <a:r>
              <a:rPr lang="en-US" sz="1600" dirty="0"/>
              <a:t> and </a:t>
            </a:r>
            <a:r>
              <a:rPr lang="en-US" sz="1600" dirty="0">
                <a:latin typeface="Courier New" panose="02070309020205020404" pitchFamily="49" charset="0"/>
                <a:cs typeface="Courier New" panose="02070309020205020404" pitchFamily="49" charset="0"/>
              </a:rPr>
              <a:t>1602</a:t>
            </a:r>
            <a:r>
              <a:rPr lang="en-US" sz="1600" dirty="0"/>
              <a:t> respectively (line 15-16). </a:t>
            </a:r>
          </a:p>
          <a:p>
            <a:pPr algn="just">
              <a:buClrTx/>
              <a:buFont typeface="Wingdings" panose="05000000000000000000" pitchFamily="2" charset="2"/>
              <a:buChar char="q"/>
            </a:pPr>
            <a:r>
              <a:rPr lang="en-US" sz="1600" dirty="0"/>
              <a:t>Line 17 calls the function </a:t>
            </a:r>
            <a:r>
              <a:rPr lang="en-US" sz="1600" dirty="0">
                <a:latin typeface="Courier New" panose="02070309020205020404" pitchFamily="49" charset="0"/>
                <a:cs typeface="Courier New" panose="02070309020205020404" pitchFamily="49" charset="0"/>
              </a:rPr>
              <a:t>increase</a:t>
            </a:r>
            <a:r>
              <a:rPr lang="en-US" sz="1600" dirty="0"/>
              <a:t> with address of </a:t>
            </a:r>
            <a:r>
              <a:rPr lang="en-US" sz="1600" dirty="0">
                <a:latin typeface="Courier New" panose="02070309020205020404" pitchFamily="49" charset="0"/>
                <a:cs typeface="Courier New" panose="02070309020205020404" pitchFamily="49" charset="0"/>
              </a:rPr>
              <a:t>a</a:t>
            </a:r>
            <a:r>
              <a:rPr lang="en-US" sz="1600" dirty="0"/>
              <a:t> and the size of </a:t>
            </a:r>
            <a:r>
              <a:rPr lang="en-US" sz="1600" dirty="0">
                <a:latin typeface="Courier New" panose="02070309020205020404" pitchFamily="49" charset="0"/>
                <a:cs typeface="Courier New" panose="02070309020205020404" pitchFamily="49" charset="0"/>
              </a:rPr>
              <a:t>a</a:t>
            </a:r>
            <a:r>
              <a:rPr lang="en-US" sz="1600" dirty="0"/>
              <a:t> as parameters. </a:t>
            </a:r>
          </a:p>
          <a:p>
            <a:pPr algn="just">
              <a:buClrTx/>
              <a:buFont typeface="Wingdings" panose="05000000000000000000" pitchFamily="2" charset="2"/>
              <a:buChar char="q"/>
            </a:pP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(a)=</a:t>
            </a:r>
            <a:r>
              <a:rPr lang="en-US" sz="1600" dirty="0" err="1">
                <a:latin typeface="Courier New" panose="02070309020205020404" pitchFamily="49" charset="0"/>
                <a:cs typeface="Courier New" panose="02070309020205020404" pitchFamily="49" charset="0"/>
              </a:rPr>
              <a:t>sizeof</a:t>
            </a:r>
            <a:r>
              <a:rPr lang="en-US" sz="1600" dirty="0">
                <a:latin typeface="Courier New" panose="02070309020205020404" pitchFamily="49" charset="0"/>
                <a:cs typeface="Courier New" panose="02070309020205020404" pitchFamily="49" charset="0"/>
              </a:rPr>
              <a:t>(char) = 1</a:t>
            </a:r>
            <a:r>
              <a:rPr lang="en-US" sz="1600" dirty="0"/>
              <a:t>, as </a:t>
            </a:r>
            <a:r>
              <a:rPr lang="en-US" sz="1600" dirty="0">
                <a:latin typeface="Courier New" panose="02070309020205020404" pitchFamily="49" charset="0"/>
                <a:cs typeface="Courier New" panose="02070309020205020404" pitchFamily="49" charset="0"/>
              </a:rPr>
              <a:t>char</a:t>
            </a:r>
            <a:r>
              <a:rPr lang="en-US" sz="1600" dirty="0"/>
              <a:t> type is one byte long. </a:t>
            </a:r>
          </a:p>
        </p:txBody>
      </p:sp>
      <p:graphicFrame>
        <p:nvGraphicFramePr>
          <p:cNvPr id="7" name="Table 6"/>
          <p:cNvGraphicFramePr>
            <a:graphicFrameLocks noGrp="1"/>
          </p:cNvGraphicFramePr>
          <p:nvPr>
            <p:extLst>
              <p:ext uri="{D42A27DB-BD31-4B8C-83A1-F6EECF244321}">
                <p14:modId xmlns:p14="http://schemas.microsoft.com/office/powerpoint/2010/main" val="17188671"/>
              </p:ext>
            </p:extLst>
          </p:nvPr>
        </p:nvGraphicFramePr>
        <p:xfrm>
          <a:off x="174252" y="1684356"/>
          <a:ext cx="3792739" cy="4220528"/>
        </p:xfrm>
        <a:graphic>
          <a:graphicData uri="http://schemas.openxmlformats.org/drawingml/2006/table">
            <a:tbl>
              <a:tblPr firstRow="1" firstCol="1" bandRow="1">
                <a:tableStyleId>{2D5ABB26-0587-4C30-8999-92F81FD0307C}</a:tableStyleId>
              </a:tblPr>
              <a:tblGrid>
                <a:gridCol w="281252">
                  <a:extLst>
                    <a:ext uri="{9D8B030D-6E8A-4147-A177-3AD203B41FA5}">
                      <a16:colId xmlns:a16="http://schemas.microsoft.com/office/drawing/2014/main" val="20000"/>
                    </a:ext>
                  </a:extLst>
                </a:gridCol>
                <a:gridCol w="3511487">
                  <a:extLst>
                    <a:ext uri="{9D8B030D-6E8A-4147-A177-3AD203B41FA5}">
                      <a16:colId xmlns:a16="http://schemas.microsoft.com/office/drawing/2014/main" val="20001"/>
                    </a:ext>
                  </a:extLst>
                </a:gridCol>
              </a:tblGrid>
              <a:tr h="422052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50000"/>
                            </a:schemeClr>
                          </a:solidFill>
                          <a:effectLst/>
                          <a:latin typeface="Courier New" panose="02070309020205020404" pitchFamily="49" charset="0"/>
                          <a:cs typeface="Courier New" panose="02070309020205020404" pitchFamily="49" charset="0"/>
                        </a:rPr>
                        <a:t>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10</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11</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12</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13</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14</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15</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16</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17</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18</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19</a:t>
                      </a:r>
                      <a:br>
                        <a:rPr lang="en-US" sz="1200" dirty="0">
                          <a:solidFill>
                            <a:schemeClr val="bg1">
                              <a:lumMod val="50000"/>
                            </a:schemeClr>
                          </a:solidFill>
                          <a:effectLst/>
                          <a:latin typeface="Courier New" panose="02070309020205020404" pitchFamily="49" charset="0"/>
                          <a:cs typeface="Courier New" panose="02070309020205020404" pitchFamily="49" charset="0"/>
                        </a:rPr>
                      </a:br>
                      <a:r>
                        <a:rPr lang="en-US" sz="1200" dirty="0">
                          <a:solidFill>
                            <a:schemeClr val="bg1">
                              <a:lumMod val="50000"/>
                            </a:schemeClr>
                          </a:solidFill>
                          <a:effectLst/>
                          <a:latin typeface="Courier New" panose="02070309020205020404" pitchFamily="49" charset="0"/>
                          <a:cs typeface="Courier New" panose="02070309020205020404" pitchFamily="49" charset="0"/>
                        </a:rPr>
                        <a:t>20</a:t>
                      </a:r>
                    </a:p>
                  </a:txBody>
                  <a:tcPr marL="7144" marR="20574" marT="6858" marB="7144"/>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increaser</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increase(</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*data,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if</a:t>
                      </a:r>
                      <a:r>
                        <a:rPr lang="en-US" sz="1200" dirty="0">
                          <a:effectLst/>
                          <a:latin typeface="Courier New" panose="02070309020205020404" pitchFamily="49" charset="0"/>
                          <a:cs typeface="Courier New" panose="02070309020205020404" pitchFamily="49" charset="0"/>
                        </a:rPr>
                        <a:t> ( </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pchar</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else if </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psize</a:t>
                      </a:r>
                      <a:r>
                        <a:rPr lang="en-US" sz="1200" dirty="0">
                          <a:effectLst/>
                          <a:latin typeface="Courier New" panose="02070309020205020404" pitchFamily="49" charset="0"/>
                          <a:cs typeface="Courier New" panose="02070309020205020404" pitchFamily="49" charset="0"/>
                        </a:rPr>
                        <a:t> == </a:t>
                      </a:r>
                      <a:r>
                        <a:rPr lang="en-US" sz="1200" dirty="0" err="1">
                          <a:solidFill>
                            <a:srgbClr val="00B050"/>
                          </a:solidFill>
                          <a:effectLst/>
                          <a:latin typeface="Courier New" panose="02070309020205020404" pitchFamily="49" charset="0"/>
                          <a:cs typeface="Courier New" panose="02070309020205020404" pitchFamily="49" charset="0"/>
                        </a:rPr>
                        <a:t>sizeof</a:t>
                      </a:r>
                      <a:r>
                        <a:rPr lang="en-US" sz="1200" dirty="0">
                          <a:effectLst/>
                          <a:latin typeface="Courier New" panose="02070309020205020404" pitchFamily="49" charset="0"/>
                          <a:cs typeface="Courier New" panose="02070309020205020404" pitchFamily="49" charset="0"/>
                        </a:rPr>
                        <a: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*)data;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++(*pint);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 = </a:t>
                      </a:r>
                      <a:r>
                        <a:rPr lang="en-US" sz="1200" dirty="0">
                          <a:solidFill>
                            <a:schemeClr val="tx1"/>
                          </a:solidFill>
                          <a:effectLst/>
                          <a:latin typeface="Courier New" panose="02070309020205020404" pitchFamily="49" charset="0"/>
                          <a:cs typeface="Courier New" panose="02070309020205020404" pitchFamily="49" charset="0"/>
                        </a:rPr>
                        <a:t>'x'</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b = 1602;</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a,sizeof</a:t>
                      </a:r>
                      <a:r>
                        <a:rPr lang="en-US" sz="1200" dirty="0">
                          <a:effectLst/>
                          <a:latin typeface="Courier New" panose="02070309020205020404" pitchFamily="49" charset="0"/>
                          <a:cs typeface="Courier New" panose="02070309020205020404" pitchFamily="49" charset="0"/>
                        </a:rPr>
                        <a:t>(a));</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increase (&amp;</a:t>
                      </a:r>
                      <a:r>
                        <a:rPr lang="en-US" sz="1200" dirty="0" err="1">
                          <a:effectLst/>
                          <a:latin typeface="Courier New" panose="02070309020205020404" pitchFamily="49" charset="0"/>
                          <a:cs typeface="Courier New" panose="02070309020205020404" pitchFamily="49" charset="0"/>
                        </a:rPr>
                        <a:t>b,sizeof</a:t>
                      </a:r>
                      <a:r>
                        <a:rPr lang="en-US" sz="1200" dirty="0">
                          <a:effectLst/>
                          <a:latin typeface="Courier New" panose="02070309020205020404" pitchFamily="49" charset="0"/>
                          <a:cs typeface="Courier New" panose="02070309020205020404" pitchFamily="49" charset="0"/>
                        </a:rPr>
                        <a:t>(b));</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solidFill>
                            <a:srgbClr val="0000B0"/>
                          </a:solidFill>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 &lt;&lt; a &lt;&lt; ", " &lt;&lt; b &lt;&lt; </a:t>
                      </a:r>
                      <a:r>
                        <a:rPr lang="en-US" sz="1200" dirty="0" err="1">
                          <a:solidFill>
                            <a:srgbClr val="00B050"/>
                          </a:solidFill>
                          <a:effectLst/>
                          <a:latin typeface="Courier New" panose="02070309020205020404" pitchFamily="49" charset="0"/>
                          <a:cs typeface="Courier New" panose="02070309020205020404" pitchFamily="49" charset="0"/>
                        </a:rPr>
                        <a:t>endl</a:t>
                      </a:r>
                      <a:r>
                        <a:rPr lang="en-US" sz="1200" dirty="0">
                          <a:effectLst/>
                          <a:latin typeface="Courier New" panose="02070309020205020404" pitchFamily="49" charset="0"/>
                          <a:cs typeface="Courier New" panose="02070309020205020404" pitchFamily="49" charset="0"/>
                        </a:rPr>
                        <a:t>;</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20574" marR="7144" marT="7144" marB="7144">
                    <a:solidFill>
                      <a:schemeClr val="bg1">
                        <a:lumMod val="85000"/>
                      </a:schemeClr>
                    </a:solidFill>
                  </a:tcPr>
                </a:tc>
                <a:extLst>
                  <a:ext uri="{0D108BD9-81ED-4DB2-BD59-A6C34878D82A}">
                    <a16:rowId xmlns:a16="http://schemas.microsoft.com/office/drawing/2014/main" val="10000"/>
                  </a:ext>
                </a:extLst>
              </a:tr>
            </a:tbl>
          </a:graphicData>
        </a:graphic>
      </p:graphicFrame>
      <p:sp>
        <p:nvSpPr>
          <p:cNvPr id="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Void Pointer</a:t>
            </a:r>
          </a:p>
        </p:txBody>
      </p:sp>
      <p:graphicFrame>
        <p:nvGraphicFramePr>
          <p:cNvPr id="5" name="Table 4"/>
          <p:cNvGraphicFramePr>
            <a:graphicFrameLocks noGrp="1"/>
          </p:cNvGraphicFramePr>
          <p:nvPr>
            <p:extLst>
              <p:ext uri="{D42A27DB-BD31-4B8C-83A1-F6EECF244321}">
                <p14:modId xmlns:p14="http://schemas.microsoft.com/office/powerpoint/2010/main" val="4139982996"/>
              </p:ext>
            </p:extLst>
          </p:nvPr>
        </p:nvGraphicFramePr>
        <p:xfrm>
          <a:off x="4619065" y="4521434"/>
          <a:ext cx="3932134" cy="662146"/>
        </p:xfrm>
        <a:graphic>
          <a:graphicData uri="http://schemas.openxmlformats.org/drawingml/2006/table">
            <a:tbl>
              <a:tblPr firstRow="1" firstCol="1" bandRow="1">
                <a:tableStyleId>{2D5ABB26-0587-4C30-8999-92F81FD0307C}</a:tableStyleId>
              </a:tblPr>
              <a:tblGrid>
                <a:gridCol w="956310">
                  <a:extLst>
                    <a:ext uri="{9D8B030D-6E8A-4147-A177-3AD203B41FA5}">
                      <a16:colId xmlns:a16="http://schemas.microsoft.com/office/drawing/2014/main" val="20000"/>
                    </a:ext>
                  </a:extLst>
                </a:gridCol>
                <a:gridCol w="332028">
                  <a:extLst>
                    <a:ext uri="{9D8B030D-6E8A-4147-A177-3AD203B41FA5}">
                      <a16:colId xmlns:a16="http://schemas.microsoft.com/office/drawing/2014/main" val="20001"/>
                    </a:ext>
                  </a:extLst>
                </a:gridCol>
                <a:gridCol w="1321898">
                  <a:extLst>
                    <a:ext uri="{9D8B030D-6E8A-4147-A177-3AD203B41FA5}">
                      <a16:colId xmlns:a16="http://schemas.microsoft.com/office/drawing/2014/main" val="20002"/>
                    </a:ext>
                  </a:extLst>
                </a:gridCol>
                <a:gridCol w="1321898">
                  <a:extLst>
                    <a:ext uri="{9D8B030D-6E8A-4147-A177-3AD203B41FA5}">
                      <a16:colId xmlns:a16="http://schemas.microsoft.com/office/drawing/2014/main" val="20003"/>
                    </a:ext>
                  </a:extLst>
                </a:gridCol>
              </a:tblGrid>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char a</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int</a:t>
                      </a:r>
                      <a:r>
                        <a:rPr lang="en-US" sz="1800" dirty="0">
                          <a:effectLst/>
                          <a:latin typeface="Courier New" panose="02070309020205020404" pitchFamily="49" charset="0"/>
                          <a:cs typeface="Courier New" panose="02070309020205020404" pitchFamily="49" charset="0"/>
                        </a:rPr>
                        <a:t> b</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1073">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&amp;main</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'x'</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1602</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8309454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C8539C60182AE4C8C5632DCF07A9657" ma:contentTypeVersion="0" ma:contentTypeDescription="Create a new document." ma:contentTypeScope="" ma:versionID="9f538743a4495ccbca651eac25131723">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6AAFA7-4F69-4F0B-8451-4CDCC61C4AA1}">
  <ds:schemaRefs>
    <ds:schemaRef ds:uri="http://schemas.microsoft.com/sharepoint/v3/contenttype/forms"/>
  </ds:schemaRefs>
</ds:datastoreItem>
</file>

<file path=customXml/itemProps2.xml><?xml version="1.0" encoding="utf-8"?>
<ds:datastoreItem xmlns:ds="http://schemas.openxmlformats.org/officeDocument/2006/customXml" ds:itemID="{CE8168A2-7C34-4B69-AA07-D1EF1942B17E}">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D59CEFE-30D5-4F9C-B02F-A79FB43847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994</TotalTime>
  <Words>8445</Words>
  <Application>Microsoft Office PowerPoint</Application>
  <PresentationFormat>On-screen Show (4:3)</PresentationFormat>
  <Paragraphs>1707</Paragraphs>
  <Slides>46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Arial</vt:lpstr>
      <vt:lpstr>Calibri</vt:lpstr>
      <vt:lpstr>Corbel</vt:lpstr>
      <vt:lpstr>Courier New</vt:lpstr>
      <vt:lpstr>Times New Roman</vt:lpstr>
      <vt:lpstr>Wingdings</vt:lpstr>
      <vt:lpstr>Spectrum</vt:lpstr>
      <vt:lpstr>Pointer &amp; Structure</vt:lpstr>
      <vt:lpstr>Lecture Outline</vt:lpstr>
      <vt:lpstr>Pointer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Chinmoy Guha</cp:lastModifiedBy>
  <cp:revision>479</cp:revision>
  <dcterms:created xsi:type="dcterms:W3CDTF">2018-12-10T17:20:29Z</dcterms:created>
  <dcterms:modified xsi:type="dcterms:W3CDTF">2023-03-24T08:20:55Z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0x0101004C8539C60182AE4C8C5632DCF07A9657</vt:lpwstr>
  </property>
</Properties>
</file>