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8" r:id="rId4"/>
    <p:sldId id="278" r:id="rId5"/>
    <p:sldId id="277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108" d="100"/>
          <a:sy n="108" d="100"/>
        </p:scale>
        <p:origin x="170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06-Feb-23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06-Feb-23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06-Feb-23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06-Feb-23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06-Feb-23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06-Feb-23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06-Feb-23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06-Feb-23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06-Feb-23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06-Feb-23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06-Feb-23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06-Feb-23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06-Feb-23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06-Feb-23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06-Feb-23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06-Feb-23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06-Feb-23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Insertion sort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 2106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2947056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Name &amp; email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Data Structure (Theory)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457200" indent="-457200">
              <a:buClrTx/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Insertion Sort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Sorting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Insertion Sort</a:t>
            </a:r>
            <a:endParaRPr lang="x-non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7C26D19-85DA-834B-9600-C9820C508897}"/>
                  </a:ext>
                </a:extLst>
              </p:cNvPr>
              <p:cNvSpPr txBox="1"/>
              <p:nvPr/>
            </p:nvSpPr>
            <p:spPr>
              <a:xfrm>
                <a:off x="783772" y="2435897"/>
                <a:ext cx="7746453" cy="48013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b="1" dirty="0"/>
                  <a:t>Insertion sort: </a:t>
                </a:r>
                <a:r>
                  <a:rPr lang="en-US" dirty="0"/>
                  <a:t>In each step, a new incoming value is inserted in the correct position. The </a:t>
                </a:r>
                <a:r>
                  <a:rPr lang="en-US" b="1" dirty="0"/>
                  <a:t>insertion</a:t>
                </a:r>
                <a:r>
                  <a:rPr lang="en-US" dirty="0"/>
                  <a:t> may need to shift one or more elements to place the element at correct position. </a:t>
                </a:r>
              </a:p>
              <a:p>
                <a:pPr algn="just"/>
                <a:endParaRPr lang="en-US" dirty="0"/>
              </a:p>
              <a:p>
                <a:pPr algn="just"/>
                <a:r>
                  <a:rPr lang="en-US" b="1" dirty="0"/>
                  <a:t>Algorithm:</a:t>
                </a:r>
              </a:p>
              <a:p>
                <a:pPr algn="just"/>
                <a:r>
                  <a:rPr lang="en-US" dirty="0"/>
                  <a:t>Input: A (array), N (#elements)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/>
                        </a:rPr>
                        <m:t>𝑖</m:t>
                      </m:r>
                      <m:r>
                        <a:rPr lang="en-US" i="1" dirty="0" smtClean="0">
                          <a:latin typeface="Cambria Math"/>
                        </a:rPr>
                        <m:t>= 1</m:t>
                      </m:r>
                    </m:oMath>
                  </m:oMathPara>
                </a14:m>
                <a:endParaRPr lang="en-US" dirty="0"/>
              </a:p>
              <a:p>
                <a:pPr algn="just"/>
                <a:r>
                  <a:rPr lang="en-US" u="sng" dirty="0"/>
                  <a:t>Step 1: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/>
                      </a:rPr>
                      <m:t> </m:t>
                    </m:r>
                    <m:r>
                      <a:rPr lang="en-US" i="1" dirty="0" smtClean="0">
                        <a:latin typeface="Cambria Math"/>
                      </a:rPr>
                      <m:t>𝑣</m:t>
                    </m:r>
                    <m:r>
                      <a:rPr lang="en-US" i="1" dirty="0" smtClean="0">
                        <a:latin typeface="Cambria Math"/>
                      </a:rPr>
                      <m:t> = </m:t>
                    </m:r>
                    <m:r>
                      <a:rPr lang="en-US" i="1" dirty="0" smtClean="0">
                        <a:latin typeface="Cambria Math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n-US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/>
                          </a:rPr>
                          <m:t>𝑖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dirty="0"/>
                  <a:t>	j = i-1</a:t>
                </a:r>
              </a:p>
              <a:p>
                <a:pPr algn="just"/>
                <a:r>
                  <a:rPr lang="en-US" dirty="0"/>
                  <a:t>Compare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 </m:t>
                    </m:r>
                    <m:r>
                      <a:rPr lang="en-US" i="1" dirty="0" smtClean="0">
                        <a:latin typeface="Cambria Math"/>
                      </a:rPr>
                      <m:t>𝑣</m:t>
                    </m:r>
                    <m:r>
                      <a:rPr lang="en-US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backwards with all previous (starting from index j=i-1) elements. </a:t>
                </a:r>
              </a:p>
              <a:p>
                <a:pPr algn="just"/>
                <a:r>
                  <a:rPr lang="en-US" dirty="0"/>
                  <a:t>	</a:t>
                </a:r>
                <a:r>
                  <a:rPr lang="en-US" sz="1600" dirty="0"/>
                  <a:t>If a previous element is larger then shift it right and decrease j by 1.  </a:t>
                </a:r>
              </a:p>
              <a:p>
                <a:pPr algn="just"/>
                <a:r>
                  <a:rPr lang="en-US" sz="1600" dirty="0"/>
                  <a:t>	If a previous element is equal or smaller, then stop comparing and go to step 2</a:t>
                </a:r>
                <a:r>
                  <a:rPr lang="en-US" dirty="0"/>
                  <a:t>. </a:t>
                </a:r>
              </a:p>
              <a:p>
                <a:pPr algn="just"/>
                <a:r>
                  <a:rPr lang="en-US" u="sng" dirty="0"/>
                  <a:t>Step 2:</a:t>
                </a:r>
                <a:r>
                  <a:rPr lang="en-US" dirty="0"/>
                  <a:t> Insert v at index j+1</a:t>
                </a:r>
              </a:p>
              <a:p>
                <a:pPr algn="just"/>
                <a:r>
                  <a:rPr lang="en-US" u="sng" dirty="0"/>
                  <a:t>Step 3: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𝑖</m:t>
                    </m:r>
                    <m:r>
                      <a:rPr lang="en-US" i="1" dirty="0" smtClean="0">
                        <a:latin typeface="Cambria Math"/>
                      </a:rPr>
                      <m:t>=</m:t>
                    </m:r>
                    <m:r>
                      <a:rPr lang="en-US" i="1" dirty="0" smtClean="0">
                        <a:latin typeface="Cambria Math"/>
                      </a:rPr>
                      <m:t>𝑖</m:t>
                    </m:r>
                    <m:r>
                      <a:rPr lang="en-US" i="1" dirty="0" smtClean="0">
                        <a:latin typeface="Cambria Math"/>
                      </a:rPr>
                      <m:t>+1</m:t>
                    </m:r>
                  </m:oMath>
                </a14:m>
                <a:r>
                  <a:rPr lang="en-US" dirty="0"/>
                  <a:t>.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𝑖</m:t>
                    </m:r>
                    <m:r>
                      <a:rPr lang="en-US" b="0" i="1" smtClean="0">
                        <a:latin typeface="Cambria Math"/>
                      </a:rPr>
                      <m:t>&lt;</m:t>
                    </m:r>
                    <m:r>
                      <a:rPr lang="en-US" b="0" i="1" smtClean="0">
                        <a:latin typeface="Cambria Math"/>
                      </a:rPr>
                      <m:t>𝑁</m:t>
                    </m:r>
                  </m:oMath>
                </a14:m>
                <a:r>
                  <a:rPr lang="en-US" dirty="0"/>
                  <a:t> go to step 1.</a:t>
                </a:r>
              </a:p>
              <a:p>
                <a:pPr algn="just"/>
                <a:endParaRPr lang="en-US" dirty="0"/>
              </a:p>
              <a:p>
                <a:pPr algn="just"/>
                <a:endParaRPr lang="en-US" dirty="0"/>
              </a:p>
              <a:p>
                <a:pPr algn="just"/>
                <a:endParaRPr lang="en-US" dirty="0"/>
              </a:p>
              <a:p>
                <a:pPr algn="just"/>
                <a:endParaRPr lang="x-none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7C26D19-85DA-834B-9600-C9820C5088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772" y="2435897"/>
                <a:ext cx="7746453" cy="4801314"/>
              </a:xfrm>
              <a:prstGeom prst="rect">
                <a:avLst/>
              </a:prstGeom>
              <a:blipFill>
                <a:blip r:embed="rId2"/>
                <a:stretch>
                  <a:fillRect l="-709" t="-762" r="-7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5171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Insertion Sort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Simulation</a:t>
            </a:r>
            <a:endParaRPr lang="x-none" dirty="0"/>
          </a:p>
        </p:txBody>
      </p:sp>
      <p:grpSp>
        <p:nvGrpSpPr>
          <p:cNvPr id="7" name="Group 6"/>
          <p:cNvGrpSpPr/>
          <p:nvPr/>
        </p:nvGrpSpPr>
        <p:grpSpPr>
          <a:xfrm>
            <a:off x="2515394" y="3336918"/>
            <a:ext cx="457198" cy="1259977"/>
            <a:chOff x="5943600" y="4472223"/>
            <a:chExt cx="914400" cy="682484"/>
          </a:xfrm>
        </p:grpSpPr>
        <p:sp>
          <p:nvSpPr>
            <p:cNvPr id="8" name="Down Arrow 7"/>
            <p:cNvSpPr/>
            <p:nvPr/>
          </p:nvSpPr>
          <p:spPr>
            <a:xfrm>
              <a:off x="6302191" y="4634754"/>
              <a:ext cx="206188" cy="51995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943600" y="4472223"/>
              <a:ext cx="914400" cy="17149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i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endParaRPr lang="en-US" i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018893" y="3337461"/>
            <a:ext cx="457198" cy="1259977"/>
            <a:chOff x="5943600" y="4472223"/>
            <a:chExt cx="914400" cy="682484"/>
          </a:xfrm>
        </p:grpSpPr>
        <p:sp>
          <p:nvSpPr>
            <p:cNvPr id="11" name="Down Arrow 10"/>
            <p:cNvSpPr/>
            <p:nvPr/>
          </p:nvSpPr>
          <p:spPr>
            <a:xfrm>
              <a:off x="6302191" y="4634754"/>
              <a:ext cx="206188" cy="51995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943600" y="4472223"/>
              <a:ext cx="914400" cy="17149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i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endParaRPr lang="en-US" i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595379" y="3332391"/>
            <a:ext cx="457198" cy="1259977"/>
            <a:chOff x="5943600" y="4472223"/>
            <a:chExt cx="914400" cy="682484"/>
          </a:xfrm>
        </p:grpSpPr>
        <p:sp>
          <p:nvSpPr>
            <p:cNvPr id="14" name="Down Arrow 13"/>
            <p:cNvSpPr/>
            <p:nvPr/>
          </p:nvSpPr>
          <p:spPr>
            <a:xfrm>
              <a:off x="6302191" y="4634754"/>
              <a:ext cx="206188" cy="51995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943600" y="4472223"/>
              <a:ext cx="914400" cy="17149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i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endParaRPr lang="en-US" i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139822" y="3336918"/>
            <a:ext cx="457198" cy="1259977"/>
            <a:chOff x="5943600" y="4472223"/>
            <a:chExt cx="914400" cy="682484"/>
          </a:xfrm>
        </p:grpSpPr>
        <p:sp>
          <p:nvSpPr>
            <p:cNvPr id="17" name="Down Arrow 16"/>
            <p:cNvSpPr/>
            <p:nvPr/>
          </p:nvSpPr>
          <p:spPr>
            <a:xfrm>
              <a:off x="6302191" y="4634754"/>
              <a:ext cx="206188" cy="51995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943600" y="4472223"/>
              <a:ext cx="914400" cy="17149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i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endParaRPr lang="en-US" i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693263" y="3326619"/>
            <a:ext cx="457198" cy="1259977"/>
            <a:chOff x="5943600" y="4472223"/>
            <a:chExt cx="914400" cy="682484"/>
          </a:xfrm>
        </p:grpSpPr>
        <p:sp>
          <p:nvSpPr>
            <p:cNvPr id="20" name="Down Arrow 19"/>
            <p:cNvSpPr/>
            <p:nvPr/>
          </p:nvSpPr>
          <p:spPr>
            <a:xfrm>
              <a:off x="6302191" y="4634754"/>
              <a:ext cx="206188" cy="51995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943600" y="4472223"/>
              <a:ext cx="914400" cy="17149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i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endParaRPr lang="en-US" i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228788" y="3337848"/>
            <a:ext cx="457198" cy="1259977"/>
            <a:chOff x="5943600" y="4472223"/>
            <a:chExt cx="914400" cy="682484"/>
          </a:xfrm>
        </p:grpSpPr>
        <p:sp>
          <p:nvSpPr>
            <p:cNvPr id="23" name="Down Arrow 22"/>
            <p:cNvSpPr/>
            <p:nvPr/>
          </p:nvSpPr>
          <p:spPr>
            <a:xfrm>
              <a:off x="6302191" y="4634754"/>
              <a:ext cx="206188" cy="51995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943600" y="4472223"/>
              <a:ext cx="914400" cy="17149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i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endParaRPr lang="en-US" i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5741085" y="3326619"/>
            <a:ext cx="457198" cy="1259977"/>
            <a:chOff x="5943600" y="4472223"/>
            <a:chExt cx="914400" cy="682484"/>
          </a:xfrm>
        </p:grpSpPr>
        <p:sp>
          <p:nvSpPr>
            <p:cNvPr id="26" name="Down Arrow 25"/>
            <p:cNvSpPr/>
            <p:nvPr/>
          </p:nvSpPr>
          <p:spPr>
            <a:xfrm>
              <a:off x="6302191" y="4634754"/>
              <a:ext cx="206188" cy="51995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943600" y="4472223"/>
              <a:ext cx="914400" cy="17149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i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endParaRPr lang="en-US" i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247578" y="3331979"/>
            <a:ext cx="457198" cy="1259977"/>
            <a:chOff x="5943600" y="4472223"/>
            <a:chExt cx="914400" cy="682484"/>
          </a:xfrm>
        </p:grpSpPr>
        <p:sp>
          <p:nvSpPr>
            <p:cNvPr id="29" name="Down Arrow 28"/>
            <p:cNvSpPr/>
            <p:nvPr/>
          </p:nvSpPr>
          <p:spPr>
            <a:xfrm>
              <a:off x="6302191" y="4634754"/>
              <a:ext cx="206188" cy="51995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5943600" y="4472223"/>
              <a:ext cx="914400" cy="17149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i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endParaRPr lang="en-US" i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6763637" y="3332482"/>
            <a:ext cx="457198" cy="1259977"/>
            <a:chOff x="5943600" y="4472223"/>
            <a:chExt cx="914400" cy="682484"/>
          </a:xfrm>
        </p:grpSpPr>
        <p:sp>
          <p:nvSpPr>
            <p:cNvPr id="32" name="Down Arrow 31"/>
            <p:cNvSpPr/>
            <p:nvPr/>
          </p:nvSpPr>
          <p:spPr>
            <a:xfrm>
              <a:off x="6302191" y="4634754"/>
              <a:ext cx="206188" cy="51995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943600" y="4472223"/>
              <a:ext cx="914400" cy="171496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i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endParaRPr lang="en-US" i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1925916" y="3792751"/>
            <a:ext cx="457198" cy="793846"/>
            <a:chOff x="5943600" y="4472223"/>
            <a:chExt cx="914400" cy="682484"/>
          </a:xfrm>
        </p:grpSpPr>
        <p:sp>
          <p:nvSpPr>
            <p:cNvPr id="35" name="Down Arrow 34"/>
            <p:cNvSpPr/>
            <p:nvPr/>
          </p:nvSpPr>
          <p:spPr>
            <a:xfrm>
              <a:off x="6302191" y="4634754"/>
              <a:ext cx="206188" cy="51995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5943600" y="4472223"/>
              <a:ext cx="914400" cy="26465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j</a:t>
              </a: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3062621" y="3783171"/>
            <a:ext cx="457198" cy="793846"/>
            <a:chOff x="5943600" y="4472223"/>
            <a:chExt cx="914400" cy="682484"/>
          </a:xfrm>
        </p:grpSpPr>
        <p:sp>
          <p:nvSpPr>
            <p:cNvPr id="38" name="Down Arrow 37"/>
            <p:cNvSpPr/>
            <p:nvPr/>
          </p:nvSpPr>
          <p:spPr>
            <a:xfrm>
              <a:off x="6302191" y="4634754"/>
              <a:ext cx="206188" cy="51995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5943600" y="4472223"/>
              <a:ext cx="914400" cy="26465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j</a:t>
              </a: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2511305" y="3791120"/>
            <a:ext cx="457198" cy="793846"/>
            <a:chOff x="5943600" y="4472223"/>
            <a:chExt cx="914400" cy="682484"/>
          </a:xfrm>
        </p:grpSpPr>
        <p:sp>
          <p:nvSpPr>
            <p:cNvPr id="41" name="Down Arrow 40"/>
            <p:cNvSpPr/>
            <p:nvPr/>
          </p:nvSpPr>
          <p:spPr>
            <a:xfrm>
              <a:off x="6302191" y="4634754"/>
              <a:ext cx="206188" cy="51995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5943600" y="4472223"/>
              <a:ext cx="914400" cy="26465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j</a:t>
              </a: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3609448" y="3777022"/>
            <a:ext cx="457198" cy="793846"/>
            <a:chOff x="5943600" y="4472223"/>
            <a:chExt cx="914400" cy="682484"/>
          </a:xfrm>
        </p:grpSpPr>
        <p:sp>
          <p:nvSpPr>
            <p:cNvPr id="44" name="Down Arrow 43"/>
            <p:cNvSpPr/>
            <p:nvPr/>
          </p:nvSpPr>
          <p:spPr>
            <a:xfrm>
              <a:off x="6302191" y="4634754"/>
              <a:ext cx="206188" cy="51995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5943600" y="4472223"/>
              <a:ext cx="914400" cy="26465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j</a:t>
              </a: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4155083" y="3791120"/>
            <a:ext cx="457198" cy="793846"/>
            <a:chOff x="5943600" y="4472223"/>
            <a:chExt cx="914400" cy="682484"/>
          </a:xfrm>
        </p:grpSpPr>
        <p:sp>
          <p:nvSpPr>
            <p:cNvPr id="47" name="Down Arrow 46"/>
            <p:cNvSpPr/>
            <p:nvPr/>
          </p:nvSpPr>
          <p:spPr>
            <a:xfrm>
              <a:off x="6302191" y="4634754"/>
              <a:ext cx="206188" cy="51995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5943600" y="4472223"/>
              <a:ext cx="914400" cy="26465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j</a:t>
              </a: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4667293" y="3791120"/>
            <a:ext cx="457198" cy="793846"/>
            <a:chOff x="5943600" y="4472223"/>
            <a:chExt cx="914400" cy="682484"/>
          </a:xfrm>
        </p:grpSpPr>
        <p:sp>
          <p:nvSpPr>
            <p:cNvPr id="50" name="Down Arrow 49"/>
            <p:cNvSpPr/>
            <p:nvPr/>
          </p:nvSpPr>
          <p:spPr>
            <a:xfrm>
              <a:off x="6302191" y="4634754"/>
              <a:ext cx="206188" cy="51995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5943600" y="4472223"/>
              <a:ext cx="914400" cy="26465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j</a:t>
              </a: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5172555" y="3792751"/>
            <a:ext cx="457198" cy="793846"/>
            <a:chOff x="5943600" y="4472223"/>
            <a:chExt cx="914400" cy="682484"/>
          </a:xfrm>
        </p:grpSpPr>
        <p:sp>
          <p:nvSpPr>
            <p:cNvPr id="53" name="Down Arrow 52"/>
            <p:cNvSpPr/>
            <p:nvPr/>
          </p:nvSpPr>
          <p:spPr>
            <a:xfrm>
              <a:off x="6302191" y="4634754"/>
              <a:ext cx="206188" cy="51995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5943600" y="4472223"/>
              <a:ext cx="914400" cy="26465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j</a:t>
              </a: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5676517" y="3777022"/>
            <a:ext cx="457198" cy="793846"/>
            <a:chOff x="5943600" y="4472223"/>
            <a:chExt cx="914400" cy="682484"/>
          </a:xfrm>
        </p:grpSpPr>
        <p:sp>
          <p:nvSpPr>
            <p:cNvPr id="56" name="Down Arrow 55"/>
            <p:cNvSpPr/>
            <p:nvPr/>
          </p:nvSpPr>
          <p:spPr>
            <a:xfrm>
              <a:off x="6302191" y="4634754"/>
              <a:ext cx="206188" cy="51995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5943600" y="4472223"/>
              <a:ext cx="914400" cy="26465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j</a:t>
              </a: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6220659" y="3792751"/>
            <a:ext cx="457198" cy="793846"/>
            <a:chOff x="5943600" y="4472223"/>
            <a:chExt cx="914400" cy="682484"/>
          </a:xfrm>
        </p:grpSpPr>
        <p:sp>
          <p:nvSpPr>
            <p:cNvPr id="59" name="Down Arrow 58"/>
            <p:cNvSpPr/>
            <p:nvPr/>
          </p:nvSpPr>
          <p:spPr>
            <a:xfrm>
              <a:off x="6302191" y="4634754"/>
              <a:ext cx="206188" cy="51995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5943600" y="4472223"/>
              <a:ext cx="914400" cy="26465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j</a:t>
              </a:r>
            </a:p>
          </p:txBody>
        </p:sp>
      </p:grpSp>
      <p:sp>
        <p:nvSpPr>
          <p:cNvPr id="61" name="Rectangle 60"/>
          <p:cNvSpPr/>
          <p:nvPr/>
        </p:nvSpPr>
        <p:spPr>
          <a:xfrm>
            <a:off x="1937110" y="4591618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33</a:t>
            </a:r>
          </a:p>
        </p:txBody>
      </p:sp>
      <p:sp>
        <p:nvSpPr>
          <p:cNvPr id="62" name="Rectangle 61"/>
          <p:cNvSpPr/>
          <p:nvPr/>
        </p:nvSpPr>
        <p:spPr>
          <a:xfrm>
            <a:off x="2469881" y="4591618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66</a:t>
            </a:r>
          </a:p>
        </p:txBody>
      </p:sp>
      <p:sp>
        <p:nvSpPr>
          <p:cNvPr id="63" name="Rectangle 62"/>
          <p:cNvSpPr/>
          <p:nvPr/>
        </p:nvSpPr>
        <p:spPr>
          <a:xfrm>
            <a:off x="3003910" y="4591618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</a:p>
        </p:txBody>
      </p:sp>
      <p:sp>
        <p:nvSpPr>
          <p:cNvPr id="64" name="Rectangle 63"/>
          <p:cNvSpPr/>
          <p:nvPr/>
        </p:nvSpPr>
        <p:spPr>
          <a:xfrm>
            <a:off x="3536472" y="4591618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99</a:t>
            </a:r>
          </a:p>
        </p:txBody>
      </p:sp>
      <p:sp>
        <p:nvSpPr>
          <p:cNvPr id="65" name="Rectangle 64"/>
          <p:cNvSpPr/>
          <p:nvPr/>
        </p:nvSpPr>
        <p:spPr>
          <a:xfrm>
            <a:off x="4069034" y="4591618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77</a:t>
            </a:r>
          </a:p>
        </p:txBody>
      </p:sp>
      <p:sp>
        <p:nvSpPr>
          <p:cNvPr id="66" name="Rectangle 65"/>
          <p:cNvSpPr/>
          <p:nvPr/>
        </p:nvSpPr>
        <p:spPr>
          <a:xfrm>
            <a:off x="4605273" y="4591618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</p:txBody>
      </p:sp>
      <p:sp>
        <p:nvSpPr>
          <p:cNvPr id="67" name="Rectangle 66"/>
          <p:cNvSpPr/>
          <p:nvPr/>
        </p:nvSpPr>
        <p:spPr>
          <a:xfrm>
            <a:off x="5137835" y="4591618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91</a:t>
            </a:r>
          </a:p>
        </p:txBody>
      </p:sp>
      <p:sp>
        <p:nvSpPr>
          <p:cNvPr id="68" name="Rectangle 67"/>
          <p:cNvSpPr/>
          <p:nvPr/>
        </p:nvSpPr>
        <p:spPr>
          <a:xfrm>
            <a:off x="5670397" y="4591618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55</a:t>
            </a:r>
          </a:p>
        </p:txBody>
      </p:sp>
      <p:sp>
        <p:nvSpPr>
          <p:cNvPr id="69" name="Rectangle 68"/>
          <p:cNvSpPr/>
          <p:nvPr/>
        </p:nvSpPr>
        <p:spPr>
          <a:xfrm>
            <a:off x="6202959" y="4591618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88</a:t>
            </a:r>
          </a:p>
        </p:txBody>
      </p:sp>
      <p:sp>
        <p:nvSpPr>
          <p:cNvPr id="70" name="Rectangle 69"/>
          <p:cNvSpPr/>
          <p:nvPr/>
        </p:nvSpPr>
        <p:spPr>
          <a:xfrm>
            <a:off x="6712793" y="4591618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44</a:t>
            </a:r>
          </a:p>
        </p:txBody>
      </p:sp>
      <p:sp>
        <p:nvSpPr>
          <p:cNvPr id="71" name="Rectangle 70"/>
          <p:cNvSpPr/>
          <p:nvPr/>
        </p:nvSpPr>
        <p:spPr>
          <a:xfrm>
            <a:off x="1933433" y="4591618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</a:p>
        </p:txBody>
      </p:sp>
      <p:sp>
        <p:nvSpPr>
          <p:cNvPr id="72" name="Rectangle 71"/>
          <p:cNvSpPr/>
          <p:nvPr/>
        </p:nvSpPr>
        <p:spPr>
          <a:xfrm>
            <a:off x="2472929" y="4591618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33</a:t>
            </a:r>
          </a:p>
        </p:txBody>
      </p:sp>
      <p:sp>
        <p:nvSpPr>
          <p:cNvPr id="73" name="Rectangle 72"/>
          <p:cNvSpPr/>
          <p:nvPr/>
        </p:nvSpPr>
        <p:spPr>
          <a:xfrm>
            <a:off x="3003281" y="4591618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66</a:t>
            </a:r>
          </a:p>
        </p:txBody>
      </p:sp>
      <p:sp>
        <p:nvSpPr>
          <p:cNvPr id="74" name="Rectangle 73"/>
          <p:cNvSpPr/>
          <p:nvPr/>
        </p:nvSpPr>
        <p:spPr>
          <a:xfrm>
            <a:off x="3533633" y="4591618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77</a:t>
            </a:r>
          </a:p>
        </p:txBody>
      </p:sp>
      <p:sp>
        <p:nvSpPr>
          <p:cNvPr id="75" name="Rectangle 74"/>
          <p:cNvSpPr/>
          <p:nvPr/>
        </p:nvSpPr>
        <p:spPr>
          <a:xfrm>
            <a:off x="4073129" y="4591618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99</a:t>
            </a:r>
          </a:p>
        </p:txBody>
      </p:sp>
      <p:sp>
        <p:nvSpPr>
          <p:cNvPr id="76" name="Rectangle 75"/>
          <p:cNvSpPr/>
          <p:nvPr/>
        </p:nvSpPr>
        <p:spPr>
          <a:xfrm>
            <a:off x="1933433" y="4591618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</p:txBody>
      </p:sp>
      <p:sp>
        <p:nvSpPr>
          <p:cNvPr id="77" name="Rectangle 76"/>
          <p:cNvSpPr/>
          <p:nvPr/>
        </p:nvSpPr>
        <p:spPr>
          <a:xfrm>
            <a:off x="2472929" y="4591618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</a:p>
        </p:txBody>
      </p:sp>
      <p:sp>
        <p:nvSpPr>
          <p:cNvPr id="78" name="Rectangle 77"/>
          <p:cNvSpPr/>
          <p:nvPr/>
        </p:nvSpPr>
        <p:spPr>
          <a:xfrm>
            <a:off x="3003281" y="4591618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33</a:t>
            </a:r>
          </a:p>
        </p:txBody>
      </p:sp>
      <p:sp>
        <p:nvSpPr>
          <p:cNvPr id="79" name="Rectangle 78"/>
          <p:cNvSpPr/>
          <p:nvPr/>
        </p:nvSpPr>
        <p:spPr>
          <a:xfrm>
            <a:off x="3533633" y="4591618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66</a:t>
            </a:r>
          </a:p>
        </p:txBody>
      </p:sp>
      <p:sp>
        <p:nvSpPr>
          <p:cNvPr id="80" name="Rectangle 79"/>
          <p:cNvSpPr/>
          <p:nvPr/>
        </p:nvSpPr>
        <p:spPr>
          <a:xfrm>
            <a:off x="4073129" y="4591618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77</a:t>
            </a:r>
          </a:p>
        </p:txBody>
      </p:sp>
      <p:sp>
        <p:nvSpPr>
          <p:cNvPr id="81" name="Rectangle 80"/>
          <p:cNvSpPr/>
          <p:nvPr/>
        </p:nvSpPr>
        <p:spPr>
          <a:xfrm>
            <a:off x="4603481" y="4591618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99</a:t>
            </a:r>
          </a:p>
        </p:txBody>
      </p:sp>
      <p:sp>
        <p:nvSpPr>
          <p:cNvPr id="82" name="Rectangle 81"/>
          <p:cNvSpPr/>
          <p:nvPr/>
        </p:nvSpPr>
        <p:spPr>
          <a:xfrm>
            <a:off x="4603481" y="4591618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91</a:t>
            </a:r>
          </a:p>
        </p:txBody>
      </p:sp>
      <p:sp>
        <p:nvSpPr>
          <p:cNvPr id="83" name="Rectangle 82"/>
          <p:cNvSpPr/>
          <p:nvPr/>
        </p:nvSpPr>
        <p:spPr>
          <a:xfrm>
            <a:off x="5133833" y="4591618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99</a:t>
            </a:r>
          </a:p>
        </p:txBody>
      </p:sp>
      <p:sp>
        <p:nvSpPr>
          <p:cNvPr id="84" name="Rectangle 83"/>
          <p:cNvSpPr/>
          <p:nvPr/>
        </p:nvSpPr>
        <p:spPr>
          <a:xfrm>
            <a:off x="3533633" y="4591618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55</a:t>
            </a:r>
          </a:p>
        </p:txBody>
      </p:sp>
      <p:sp>
        <p:nvSpPr>
          <p:cNvPr id="85" name="Rectangle 84"/>
          <p:cNvSpPr/>
          <p:nvPr/>
        </p:nvSpPr>
        <p:spPr>
          <a:xfrm>
            <a:off x="4073129" y="4591618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66</a:t>
            </a:r>
          </a:p>
        </p:txBody>
      </p:sp>
      <p:sp>
        <p:nvSpPr>
          <p:cNvPr id="86" name="Rectangle 85"/>
          <p:cNvSpPr/>
          <p:nvPr/>
        </p:nvSpPr>
        <p:spPr>
          <a:xfrm>
            <a:off x="4603481" y="4591618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77</a:t>
            </a:r>
          </a:p>
        </p:txBody>
      </p:sp>
      <p:sp>
        <p:nvSpPr>
          <p:cNvPr id="87" name="Rectangle 86"/>
          <p:cNvSpPr/>
          <p:nvPr/>
        </p:nvSpPr>
        <p:spPr>
          <a:xfrm>
            <a:off x="5133833" y="4591618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91</a:t>
            </a:r>
          </a:p>
        </p:txBody>
      </p:sp>
      <p:sp>
        <p:nvSpPr>
          <p:cNvPr id="88" name="Rectangle 87"/>
          <p:cNvSpPr/>
          <p:nvPr/>
        </p:nvSpPr>
        <p:spPr>
          <a:xfrm>
            <a:off x="5673329" y="4591618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99</a:t>
            </a:r>
          </a:p>
        </p:txBody>
      </p:sp>
      <p:sp>
        <p:nvSpPr>
          <p:cNvPr id="89" name="Rectangle 88"/>
          <p:cNvSpPr/>
          <p:nvPr/>
        </p:nvSpPr>
        <p:spPr>
          <a:xfrm>
            <a:off x="5133833" y="4591618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88</a:t>
            </a:r>
          </a:p>
        </p:txBody>
      </p:sp>
      <p:sp>
        <p:nvSpPr>
          <p:cNvPr id="90" name="Rectangle 89"/>
          <p:cNvSpPr/>
          <p:nvPr/>
        </p:nvSpPr>
        <p:spPr>
          <a:xfrm>
            <a:off x="5673329" y="4591618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91</a:t>
            </a:r>
          </a:p>
        </p:txBody>
      </p:sp>
      <p:sp>
        <p:nvSpPr>
          <p:cNvPr id="91" name="Rectangle 90"/>
          <p:cNvSpPr/>
          <p:nvPr/>
        </p:nvSpPr>
        <p:spPr>
          <a:xfrm>
            <a:off x="6203681" y="4591618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99</a:t>
            </a:r>
          </a:p>
        </p:txBody>
      </p:sp>
      <p:sp>
        <p:nvSpPr>
          <p:cNvPr id="92" name="Rectangle 91"/>
          <p:cNvSpPr/>
          <p:nvPr/>
        </p:nvSpPr>
        <p:spPr>
          <a:xfrm>
            <a:off x="3533633" y="4591618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44</a:t>
            </a:r>
          </a:p>
        </p:txBody>
      </p:sp>
      <p:sp>
        <p:nvSpPr>
          <p:cNvPr id="93" name="Rectangle 92"/>
          <p:cNvSpPr/>
          <p:nvPr/>
        </p:nvSpPr>
        <p:spPr>
          <a:xfrm>
            <a:off x="4073129" y="4591618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55</a:t>
            </a:r>
          </a:p>
        </p:txBody>
      </p:sp>
      <p:sp>
        <p:nvSpPr>
          <p:cNvPr id="94" name="Rectangle 93"/>
          <p:cNvSpPr/>
          <p:nvPr/>
        </p:nvSpPr>
        <p:spPr>
          <a:xfrm>
            <a:off x="4603481" y="4591618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66</a:t>
            </a:r>
          </a:p>
        </p:txBody>
      </p:sp>
      <p:sp>
        <p:nvSpPr>
          <p:cNvPr id="95" name="Rectangle 94"/>
          <p:cNvSpPr/>
          <p:nvPr/>
        </p:nvSpPr>
        <p:spPr>
          <a:xfrm>
            <a:off x="5133833" y="4591618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77</a:t>
            </a:r>
          </a:p>
        </p:txBody>
      </p:sp>
      <p:sp>
        <p:nvSpPr>
          <p:cNvPr id="96" name="Rectangle 95"/>
          <p:cNvSpPr/>
          <p:nvPr/>
        </p:nvSpPr>
        <p:spPr>
          <a:xfrm>
            <a:off x="5673329" y="4591618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88</a:t>
            </a:r>
          </a:p>
        </p:txBody>
      </p:sp>
      <p:sp>
        <p:nvSpPr>
          <p:cNvPr id="97" name="Rectangle 96"/>
          <p:cNvSpPr/>
          <p:nvPr/>
        </p:nvSpPr>
        <p:spPr>
          <a:xfrm>
            <a:off x="6203681" y="4591618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91</a:t>
            </a:r>
          </a:p>
        </p:txBody>
      </p:sp>
      <p:sp>
        <p:nvSpPr>
          <p:cNvPr id="98" name="Rectangle 97"/>
          <p:cNvSpPr/>
          <p:nvPr/>
        </p:nvSpPr>
        <p:spPr>
          <a:xfrm>
            <a:off x="6715745" y="4591618"/>
            <a:ext cx="532562" cy="4320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99</a:t>
            </a:r>
          </a:p>
        </p:txBody>
      </p:sp>
      <p:sp>
        <p:nvSpPr>
          <p:cNvPr id="99" name="Rectangle 98"/>
          <p:cNvSpPr/>
          <p:nvPr/>
        </p:nvSpPr>
        <p:spPr>
          <a:xfrm>
            <a:off x="1023189" y="4545902"/>
            <a:ext cx="548640" cy="477795"/>
          </a:xfrm>
          <a:prstGeom prst="rect">
            <a:avLst/>
          </a:prstGeom>
          <a:solidFill>
            <a:srgbClr val="5B9BD5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1023189" y="4050730"/>
            <a:ext cx="566928" cy="47548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66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1023189" y="4050730"/>
            <a:ext cx="566928" cy="47548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1023189" y="4050730"/>
            <a:ext cx="566928" cy="47548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99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1023189" y="4050730"/>
            <a:ext cx="566928" cy="47548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77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1023189" y="4050730"/>
            <a:ext cx="566928" cy="47548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</p:txBody>
      </p:sp>
      <p:sp>
        <p:nvSpPr>
          <p:cNvPr id="105" name="Rectangle 104"/>
          <p:cNvSpPr/>
          <p:nvPr/>
        </p:nvSpPr>
        <p:spPr>
          <a:xfrm>
            <a:off x="1023189" y="4050730"/>
            <a:ext cx="566928" cy="47548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91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1023189" y="4050730"/>
            <a:ext cx="566928" cy="47548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55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1023189" y="4050730"/>
            <a:ext cx="566928" cy="47548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88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1023189" y="4050730"/>
            <a:ext cx="566928" cy="47548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44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1937110" y="5037527"/>
            <a:ext cx="528885" cy="25099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0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2490008" y="5037527"/>
            <a:ext cx="528885" cy="25099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1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3005114" y="5038307"/>
            <a:ext cx="528885" cy="25099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2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6180086" y="5038305"/>
            <a:ext cx="528885" cy="25099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8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3544244" y="5035955"/>
            <a:ext cx="528885" cy="25099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3</a:t>
            </a:r>
          </a:p>
        </p:txBody>
      </p:sp>
      <p:sp>
        <p:nvSpPr>
          <p:cNvPr id="114" name="Rectangle 113"/>
          <p:cNvSpPr/>
          <p:nvPr/>
        </p:nvSpPr>
        <p:spPr>
          <a:xfrm>
            <a:off x="4080287" y="5038307"/>
            <a:ext cx="528885" cy="25099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4</a:t>
            </a:r>
          </a:p>
        </p:txBody>
      </p:sp>
      <p:sp>
        <p:nvSpPr>
          <p:cNvPr id="115" name="Rectangle 114"/>
          <p:cNvSpPr/>
          <p:nvPr/>
        </p:nvSpPr>
        <p:spPr>
          <a:xfrm>
            <a:off x="4614268" y="5035954"/>
            <a:ext cx="528885" cy="25099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5</a:t>
            </a:r>
          </a:p>
        </p:txBody>
      </p:sp>
      <p:sp>
        <p:nvSpPr>
          <p:cNvPr id="116" name="Rectangle 115"/>
          <p:cNvSpPr/>
          <p:nvPr/>
        </p:nvSpPr>
        <p:spPr>
          <a:xfrm>
            <a:off x="5162407" y="5038307"/>
            <a:ext cx="528885" cy="25099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6</a:t>
            </a:r>
          </a:p>
        </p:txBody>
      </p:sp>
      <p:sp>
        <p:nvSpPr>
          <p:cNvPr id="117" name="Rectangle 116"/>
          <p:cNvSpPr/>
          <p:nvPr/>
        </p:nvSpPr>
        <p:spPr>
          <a:xfrm>
            <a:off x="5691774" y="5037527"/>
            <a:ext cx="528885" cy="25099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7</a:t>
            </a:r>
          </a:p>
        </p:txBody>
      </p:sp>
      <p:sp>
        <p:nvSpPr>
          <p:cNvPr id="118" name="Rectangle 117"/>
          <p:cNvSpPr/>
          <p:nvPr/>
        </p:nvSpPr>
        <p:spPr>
          <a:xfrm>
            <a:off x="6733542" y="5035173"/>
            <a:ext cx="528885" cy="25099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9</a:t>
            </a:r>
          </a:p>
        </p:txBody>
      </p:sp>
      <p:grpSp>
        <p:nvGrpSpPr>
          <p:cNvPr id="119" name="Group 118"/>
          <p:cNvGrpSpPr/>
          <p:nvPr/>
        </p:nvGrpSpPr>
        <p:grpSpPr>
          <a:xfrm>
            <a:off x="1634956" y="3792746"/>
            <a:ext cx="457198" cy="793846"/>
            <a:chOff x="5943600" y="4472223"/>
            <a:chExt cx="914400" cy="682484"/>
          </a:xfrm>
        </p:grpSpPr>
        <p:sp>
          <p:nvSpPr>
            <p:cNvPr id="120" name="Down Arrow 119"/>
            <p:cNvSpPr/>
            <p:nvPr/>
          </p:nvSpPr>
          <p:spPr>
            <a:xfrm>
              <a:off x="6302191" y="4634754"/>
              <a:ext cx="206188" cy="519953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5943600" y="4472223"/>
              <a:ext cx="914400" cy="26465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j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13348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8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3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5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8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3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6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1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4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9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0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1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2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7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8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9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0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2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3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4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5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fill="hold">
                      <p:stCondLst>
                        <p:cond delay="indefinite"/>
                      </p:stCondLst>
                      <p:childTnLst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7" fill="hold">
                            <p:stCondLst>
                              <p:cond delay="0"/>
                            </p:stCondLst>
                            <p:childTnLst>
                              <p:par>
                                <p:cTn id="28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0" fill="hold">
                      <p:stCondLst>
                        <p:cond delay="indefinite"/>
                      </p:stCondLst>
                      <p:childTnLst>
                        <p:par>
                          <p:cTn id="291" fill="hold">
                            <p:stCondLst>
                              <p:cond delay="0"/>
                            </p:stCondLst>
                            <p:childTnLst>
                              <p:par>
                                <p:cTn id="2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4" fill="hold">
                      <p:stCondLst>
                        <p:cond delay="indefinite"/>
                      </p:stCondLst>
                      <p:childTnLst>
                        <p:par>
                          <p:cTn id="295" fill="hold">
                            <p:stCondLst>
                              <p:cond delay="0"/>
                            </p:stCondLst>
                            <p:childTnLst>
                              <p:par>
                                <p:cTn id="29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8" fill="hold">
                      <p:stCondLst>
                        <p:cond delay="indefinite"/>
                      </p:stCondLst>
                      <p:childTnLst>
                        <p:par>
                          <p:cTn id="299" fill="hold">
                            <p:stCondLst>
                              <p:cond delay="0"/>
                            </p:stCondLst>
                            <p:childTnLst>
                              <p:par>
                                <p:cTn id="30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7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8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9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0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5" fill="hold">
                            <p:stCondLst>
                              <p:cond delay="0"/>
                            </p:stCondLst>
                            <p:childTnLst>
                              <p:par>
                                <p:cTn id="3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8" fill="hold">
                      <p:stCondLst>
                        <p:cond delay="indefinite"/>
                      </p:stCondLst>
                      <p:childTnLst>
                        <p:par>
                          <p:cTn id="319" fill="hold">
                            <p:stCondLst>
                              <p:cond delay="0"/>
                            </p:stCondLst>
                            <p:childTnLst>
                              <p:par>
                                <p:cTn id="32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2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3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4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5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6" fill="hold">
                      <p:stCondLst>
                        <p:cond delay="indefinite"/>
                      </p:stCondLst>
                      <p:childTnLst>
                        <p:par>
                          <p:cTn id="327" fill="hold">
                            <p:stCondLst>
                              <p:cond delay="0"/>
                            </p:stCondLst>
                            <p:childTnLst>
                              <p:par>
                                <p:cTn id="32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0" fill="hold">
                      <p:stCondLst>
                        <p:cond delay="indefinite"/>
                      </p:stCondLst>
                      <p:childTnLst>
                        <p:par>
                          <p:cTn id="331" fill="hold">
                            <p:stCondLst>
                              <p:cond delay="0"/>
                            </p:stCondLst>
                            <p:childTnLst>
                              <p:par>
                                <p:cTn id="33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4" fill="hold">
                            <p:stCondLst>
                              <p:cond delay="0"/>
                            </p:stCondLst>
                            <p:childTnLst>
                              <p:par>
                                <p:cTn id="33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7" fill="hold">
                            <p:stCondLst>
                              <p:cond delay="0"/>
                            </p:stCondLst>
                            <p:childTnLst>
                              <p:par>
                                <p:cTn id="3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0" fill="hold">
                      <p:stCondLst>
                        <p:cond delay="indefinite"/>
                      </p:stCondLst>
                      <p:childTnLst>
                        <p:par>
                          <p:cTn id="341" fill="hold">
                            <p:stCondLst>
                              <p:cond delay="0"/>
                            </p:stCondLst>
                            <p:childTnLst>
                              <p:par>
                                <p:cTn id="3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4" fill="hold">
                      <p:stCondLst>
                        <p:cond delay="indefinite"/>
                      </p:stCondLst>
                      <p:childTnLst>
                        <p:par>
                          <p:cTn id="345" fill="hold">
                            <p:stCondLst>
                              <p:cond delay="0"/>
                            </p:stCondLst>
                            <p:childTnLst>
                              <p:par>
                                <p:cTn id="3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8" fill="hold">
                      <p:stCondLst>
                        <p:cond delay="indefinite"/>
                      </p:stCondLst>
                      <p:childTnLst>
                        <p:par>
                          <p:cTn id="349" fill="hold">
                            <p:stCondLst>
                              <p:cond delay="0"/>
                            </p:stCondLst>
                            <p:childTnLst>
                              <p:par>
                                <p:cTn id="35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4" fill="hold">
                            <p:stCondLst>
                              <p:cond delay="0"/>
                            </p:stCondLst>
                            <p:childTnLst>
                              <p:par>
                                <p:cTn id="35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7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8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9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0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1" fill="hold">
                      <p:stCondLst>
                        <p:cond delay="indefinite"/>
                      </p:stCondLst>
                      <p:childTnLst>
                        <p:par>
                          <p:cTn id="362" fill="hold">
                            <p:stCondLst>
                              <p:cond delay="0"/>
                            </p:stCondLst>
                            <p:childTnLst>
                              <p:par>
                                <p:cTn id="36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5" fill="hold">
                            <p:stCondLst>
                              <p:cond delay="0"/>
                            </p:stCondLst>
                            <p:childTnLst>
                              <p:par>
                                <p:cTn id="36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8" fill="hold">
                      <p:stCondLst>
                        <p:cond delay="indefinite"/>
                      </p:stCondLst>
                      <p:childTnLst>
                        <p:par>
                          <p:cTn id="369" fill="hold">
                            <p:stCondLst>
                              <p:cond delay="0"/>
                            </p:stCondLst>
                            <p:childTnLst>
                              <p:par>
                                <p:cTn id="37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2" fill="hold">
                            <p:stCondLst>
                              <p:cond delay="0"/>
                            </p:stCondLst>
                            <p:childTnLst>
                              <p:par>
                                <p:cTn id="373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5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6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7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8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9" fill="hold">
                      <p:stCondLst>
                        <p:cond delay="indefinite"/>
                      </p:stCondLst>
                      <p:childTnLst>
                        <p:par>
                          <p:cTn id="380" fill="hold">
                            <p:stCondLst>
                              <p:cond delay="0"/>
                            </p:stCondLst>
                            <p:childTnLst>
                              <p:par>
                                <p:cTn id="38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3" fill="hold">
                            <p:stCondLst>
                              <p:cond delay="0"/>
                            </p:stCondLst>
                            <p:childTnLst>
                              <p:par>
                                <p:cTn id="38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6" fill="hold">
                      <p:stCondLst>
                        <p:cond delay="indefinite"/>
                      </p:stCondLst>
                      <p:childTnLst>
                        <p:par>
                          <p:cTn id="387" fill="hold">
                            <p:stCondLst>
                              <p:cond delay="0"/>
                            </p:stCondLst>
                            <p:childTnLst>
                              <p:par>
                                <p:cTn id="38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0" fill="hold">
                            <p:stCondLst>
                              <p:cond delay="0"/>
                            </p:stCondLst>
                            <p:childTnLst>
                              <p:par>
                                <p:cTn id="391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3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4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5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6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7" fill="hold">
                      <p:stCondLst>
                        <p:cond delay="indefinite"/>
                      </p:stCondLst>
                      <p:childTnLst>
                        <p:par>
                          <p:cTn id="398" fill="hold">
                            <p:stCondLst>
                              <p:cond delay="0"/>
                            </p:stCondLst>
                            <p:childTnLst>
                              <p:par>
                                <p:cTn id="39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1" fill="hold">
                            <p:stCondLst>
                              <p:cond delay="0"/>
                            </p:stCondLst>
                            <p:childTnLst>
                              <p:par>
                                <p:cTn id="40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4" fill="hold">
                      <p:stCondLst>
                        <p:cond delay="indefinite"/>
                      </p:stCondLst>
                      <p:childTnLst>
                        <p:par>
                          <p:cTn id="405" fill="hold">
                            <p:stCondLst>
                              <p:cond delay="0"/>
                            </p:stCondLst>
                            <p:childTnLst>
                              <p:par>
                                <p:cTn id="40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8" fill="hold">
                            <p:stCondLst>
                              <p:cond delay="0"/>
                            </p:stCondLst>
                            <p:childTnLst>
                              <p:par>
                                <p:cTn id="40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1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2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3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4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5" fill="hold">
                      <p:stCondLst>
                        <p:cond delay="indefinite"/>
                      </p:stCondLst>
                      <p:childTnLst>
                        <p:par>
                          <p:cTn id="416" fill="hold">
                            <p:stCondLst>
                              <p:cond delay="0"/>
                            </p:stCondLst>
                            <p:childTnLst>
                              <p:par>
                                <p:cTn id="4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9" fill="hold">
                            <p:stCondLst>
                              <p:cond delay="0"/>
                            </p:stCondLst>
                            <p:childTnLst>
                              <p:par>
                                <p:cTn id="4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2" fill="hold">
                      <p:stCondLst>
                        <p:cond delay="indefinite"/>
                      </p:stCondLst>
                      <p:childTnLst>
                        <p:par>
                          <p:cTn id="423" fill="hold">
                            <p:stCondLst>
                              <p:cond delay="0"/>
                            </p:stCondLst>
                            <p:childTnLst>
                              <p:par>
                                <p:cTn id="424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6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7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8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9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0" fill="hold">
                      <p:stCondLst>
                        <p:cond delay="indefinite"/>
                      </p:stCondLst>
                      <p:childTnLst>
                        <p:par>
                          <p:cTn id="431" fill="hold">
                            <p:stCondLst>
                              <p:cond delay="0"/>
                            </p:stCondLst>
                            <p:childTnLst>
                              <p:par>
                                <p:cTn id="43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4" fill="hold">
                      <p:stCondLst>
                        <p:cond delay="indefinite"/>
                      </p:stCondLst>
                      <p:childTnLst>
                        <p:par>
                          <p:cTn id="435" fill="hold">
                            <p:stCondLst>
                              <p:cond delay="0"/>
                            </p:stCondLst>
                            <p:childTnLst>
                              <p:par>
                                <p:cTn id="43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8" fill="hold">
                            <p:stCondLst>
                              <p:cond delay="0"/>
                            </p:stCondLst>
                            <p:childTnLst>
                              <p:par>
                                <p:cTn id="439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1" fill="hold">
                            <p:stCondLst>
                              <p:cond delay="0"/>
                            </p:stCondLst>
                            <p:childTnLst>
                              <p:par>
                                <p:cTn id="44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4" fill="hold">
                      <p:stCondLst>
                        <p:cond delay="indefinite"/>
                      </p:stCondLst>
                      <p:childTnLst>
                        <p:par>
                          <p:cTn id="445" fill="hold">
                            <p:stCondLst>
                              <p:cond delay="0"/>
                            </p:stCondLst>
                            <p:childTnLst>
                              <p:par>
                                <p:cTn id="4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8" fill="hold">
                      <p:stCondLst>
                        <p:cond delay="indefinite"/>
                      </p:stCondLst>
                      <p:childTnLst>
                        <p:par>
                          <p:cTn id="449" fill="hold">
                            <p:stCondLst>
                              <p:cond delay="0"/>
                            </p:stCondLst>
                            <p:childTnLst>
                              <p:par>
                                <p:cTn id="4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2" fill="hold">
                      <p:stCondLst>
                        <p:cond delay="indefinite"/>
                      </p:stCondLst>
                      <p:childTnLst>
                        <p:par>
                          <p:cTn id="453" fill="hold">
                            <p:stCondLst>
                              <p:cond delay="0"/>
                            </p:stCondLst>
                            <p:childTnLst>
                              <p:par>
                                <p:cTn id="4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8" fill="hold">
                            <p:stCondLst>
                              <p:cond delay="0"/>
                            </p:stCondLst>
                            <p:childTnLst>
                              <p:par>
                                <p:cTn id="45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1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2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3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4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5" fill="hold">
                      <p:stCondLst>
                        <p:cond delay="indefinite"/>
                      </p:stCondLst>
                      <p:childTnLst>
                        <p:par>
                          <p:cTn id="466" fill="hold">
                            <p:stCondLst>
                              <p:cond delay="0"/>
                            </p:stCondLst>
                            <p:childTnLst>
                              <p:par>
                                <p:cTn id="46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9" fill="hold">
                            <p:stCondLst>
                              <p:cond delay="0"/>
                            </p:stCondLst>
                            <p:childTnLst>
                              <p:par>
                                <p:cTn id="47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2" fill="hold">
                      <p:stCondLst>
                        <p:cond delay="indefinite"/>
                      </p:stCondLst>
                      <p:childTnLst>
                        <p:par>
                          <p:cTn id="473" fill="hold">
                            <p:stCondLst>
                              <p:cond delay="0"/>
                            </p:stCondLst>
                            <p:childTnLst>
                              <p:par>
                                <p:cTn id="47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6" fill="hold">
                            <p:stCondLst>
                              <p:cond delay="0"/>
                            </p:stCondLst>
                            <p:childTnLst>
                              <p:par>
                                <p:cTn id="477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9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0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1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2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3" fill="hold">
                      <p:stCondLst>
                        <p:cond delay="indefinite"/>
                      </p:stCondLst>
                      <p:childTnLst>
                        <p:par>
                          <p:cTn id="484" fill="hold">
                            <p:stCondLst>
                              <p:cond delay="0"/>
                            </p:stCondLst>
                            <p:childTnLst>
                              <p:par>
                                <p:cTn id="48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7" fill="hold">
                            <p:stCondLst>
                              <p:cond delay="0"/>
                            </p:stCondLst>
                            <p:childTnLst>
                              <p:par>
                                <p:cTn id="48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0" fill="hold">
                      <p:stCondLst>
                        <p:cond delay="indefinite"/>
                      </p:stCondLst>
                      <p:childTnLst>
                        <p:par>
                          <p:cTn id="491" fill="hold">
                            <p:stCondLst>
                              <p:cond delay="0"/>
                            </p:stCondLst>
                            <p:childTnLst>
                              <p:par>
                                <p:cTn id="49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4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5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6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7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8" fill="hold">
                      <p:stCondLst>
                        <p:cond delay="indefinite"/>
                      </p:stCondLst>
                      <p:childTnLst>
                        <p:par>
                          <p:cTn id="499" fill="hold">
                            <p:stCondLst>
                              <p:cond delay="0"/>
                            </p:stCondLst>
                            <p:childTnLst>
                              <p:par>
                                <p:cTn id="50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2" fill="hold">
                      <p:stCondLst>
                        <p:cond delay="indefinite"/>
                      </p:stCondLst>
                      <p:childTnLst>
                        <p:par>
                          <p:cTn id="503" fill="hold">
                            <p:stCondLst>
                              <p:cond delay="0"/>
                            </p:stCondLst>
                            <p:childTnLst>
                              <p:par>
                                <p:cTn id="50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6" fill="hold">
                            <p:stCondLst>
                              <p:cond delay="0"/>
                            </p:stCondLst>
                            <p:childTnLst>
                              <p:par>
                                <p:cTn id="50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9" fill="hold">
                            <p:stCondLst>
                              <p:cond delay="0"/>
                            </p:stCondLst>
                            <p:childTnLst>
                              <p:par>
                                <p:cTn id="5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2" fill="hold">
                      <p:stCondLst>
                        <p:cond delay="indefinite"/>
                      </p:stCondLst>
                      <p:childTnLst>
                        <p:par>
                          <p:cTn id="513" fill="hold">
                            <p:stCondLst>
                              <p:cond delay="0"/>
                            </p:stCondLst>
                            <p:childTnLst>
                              <p:par>
                                <p:cTn id="5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6" fill="hold">
                      <p:stCondLst>
                        <p:cond delay="indefinite"/>
                      </p:stCondLst>
                      <p:childTnLst>
                        <p:par>
                          <p:cTn id="517" fill="hold">
                            <p:stCondLst>
                              <p:cond delay="0"/>
                            </p:stCondLst>
                            <p:childTnLst>
                              <p:par>
                                <p:cTn id="5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0" fill="hold">
                      <p:stCondLst>
                        <p:cond delay="indefinite"/>
                      </p:stCondLst>
                      <p:childTnLst>
                        <p:par>
                          <p:cTn id="521" fill="hold">
                            <p:stCondLst>
                              <p:cond delay="0"/>
                            </p:stCondLst>
                            <p:childTnLst>
                              <p:par>
                                <p:cTn id="5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6" fill="hold">
                            <p:stCondLst>
                              <p:cond delay="0"/>
                            </p:stCondLst>
                            <p:childTnLst>
                              <p:par>
                                <p:cTn id="527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9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0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1" dur="1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2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3" fill="hold">
                      <p:stCondLst>
                        <p:cond delay="indefinite"/>
                      </p:stCondLst>
                      <p:childTnLst>
                        <p:par>
                          <p:cTn id="534" fill="hold">
                            <p:stCondLst>
                              <p:cond delay="0"/>
                            </p:stCondLst>
                            <p:childTnLst>
                              <p:par>
                                <p:cTn id="5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7" fill="hold">
                            <p:stCondLst>
                              <p:cond delay="0"/>
                            </p:stCondLst>
                            <p:childTnLst>
                              <p:par>
                                <p:cTn id="5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0" fill="hold">
                      <p:stCondLst>
                        <p:cond delay="indefinite"/>
                      </p:stCondLst>
                      <p:childTnLst>
                        <p:par>
                          <p:cTn id="541" fill="hold">
                            <p:stCondLst>
                              <p:cond delay="0"/>
                            </p:stCondLst>
                            <p:childTnLst>
                              <p:par>
                                <p:cTn id="5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4" fill="hold">
                            <p:stCondLst>
                              <p:cond delay="0"/>
                            </p:stCondLst>
                            <p:childTnLst>
                              <p:par>
                                <p:cTn id="54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7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8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9" dur="1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0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1" fill="hold">
                      <p:stCondLst>
                        <p:cond delay="indefinite"/>
                      </p:stCondLst>
                      <p:childTnLst>
                        <p:par>
                          <p:cTn id="552" fill="hold">
                            <p:stCondLst>
                              <p:cond delay="0"/>
                            </p:stCondLst>
                            <p:childTnLst>
                              <p:par>
                                <p:cTn id="55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5" fill="hold">
                            <p:stCondLst>
                              <p:cond delay="0"/>
                            </p:stCondLst>
                            <p:childTnLst>
                              <p:par>
                                <p:cTn id="55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8" fill="hold">
                      <p:stCondLst>
                        <p:cond delay="indefinite"/>
                      </p:stCondLst>
                      <p:childTnLst>
                        <p:par>
                          <p:cTn id="559" fill="hold">
                            <p:stCondLst>
                              <p:cond delay="0"/>
                            </p:stCondLst>
                            <p:childTnLst>
                              <p:par>
                                <p:cTn id="56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2" fill="hold">
                            <p:stCondLst>
                              <p:cond delay="0"/>
                            </p:stCondLst>
                            <p:childTnLst>
                              <p:par>
                                <p:cTn id="563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5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6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7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8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9" fill="hold">
                      <p:stCondLst>
                        <p:cond delay="indefinite"/>
                      </p:stCondLst>
                      <p:childTnLst>
                        <p:par>
                          <p:cTn id="570" fill="hold">
                            <p:stCondLst>
                              <p:cond delay="0"/>
                            </p:stCondLst>
                            <p:childTnLst>
                              <p:par>
                                <p:cTn id="57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3" fill="hold">
                            <p:stCondLst>
                              <p:cond delay="0"/>
                            </p:stCondLst>
                            <p:childTnLst>
                              <p:par>
                                <p:cTn id="57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6" fill="hold">
                      <p:stCondLst>
                        <p:cond delay="indefinite"/>
                      </p:stCondLst>
                      <p:childTnLst>
                        <p:par>
                          <p:cTn id="577" fill="hold">
                            <p:stCondLst>
                              <p:cond delay="0"/>
                            </p:stCondLst>
                            <p:childTnLst>
                              <p:par>
                                <p:cTn id="57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0" fill="hold">
                            <p:stCondLst>
                              <p:cond delay="0"/>
                            </p:stCondLst>
                            <p:childTnLst>
                              <p:par>
                                <p:cTn id="581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3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4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5" dur="1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6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7" fill="hold">
                      <p:stCondLst>
                        <p:cond delay="indefinite"/>
                      </p:stCondLst>
                      <p:childTnLst>
                        <p:par>
                          <p:cTn id="588" fill="hold">
                            <p:stCondLst>
                              <p:cond delay="0"/>
                            </p:stCondLst>
                            <p:childTnLst>
                              <p:par>
                                <p:cTn id="58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1" fill="hold">
                            <p:stCondLst>
                              <p:cond delay="0"/>
                            </p:stCondLst>
                            <p:childTnLst>
                              <p:par>
                                <p:cTn id="59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4" fill="hold">
                      <p:stCondLst>
                        <p:cond delay="indefinite"/>
                      </p:stCondLst>
                      <p:childTnLst>
                        <p:par>
                          <p:cTn id="595" fill="hold">
                            <p:stCondLst>
                              <p:cond delay="0"/>
                            </p:stCondLst>
                            <p:childTnLst>
                              <p:par>
                                <p:cTn id="59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8" fill="hold">
                            <p:stCondLst>
                              <p:cond delay="0"/>
                            </p:stCondLst>
                            <p:childTnLst>
                              <p:par>
                                <p:cTn id="59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1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2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3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4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5" fill="hold">
                      <p:stCondLst>
                        <p:cond delay="indefinite"/>
                      </p:stCondLst>
                      <p:childTnLst>
                        <p:par>
                          <p:cTn id="606" fill="hold">
                            <p:stCondLst>
                              <p:cond delay="0"/>
                            </p:stCondLst>
                            <p:childTnLst>
                              <p:par>
                                <p:cTn id="60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9" fill="hold">
                            <p:stCondLst>
                              <p:cond delay="0"/>
                            </p:stCondLst>
                            <p:childTnLst>
                              <p:par>
                                <p:cTn id="6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2" fill="hold">
                      <p:stCondLst>
                        <p:cond delay="indefinite"/>
                      </p:stCondLst>
                      <p:childTnLst>
                        <p:par>
                          <p:cTn id="613" fill="hold">
                            <p:stCondLst>
                              <p:cond delay="0"/>
                            </p:stCondLst>
                            <p:childTnLst>
                              <p:par>
                                <p:cTn id="6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6" fill="hold">
                            <p:stCondLst>
                              <p:cond delay="0"/>
                            </p:stCondLst>
                            <p:childTnLst>
                              <p:par>
                                <p:cTn id="617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9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0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1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2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3" fill="hold">
                      <p:stCondLst>
                        <p:cond delay="indefinite"/>
                      </p:stCondLst>
                      <p:childTnLst>
                        <p:par>
                          <p:cTn id="624" fill="hold">
                            <p:stCondLst>
                              <p:cond delay="0"/>
                            </p:stCondLst>
                            <p:childTnLst>
                              <p:par>
                                <p:cTn id="6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7" fill="hold">
                            <p:stCondLst>
                              <p:cond delay="0"/>
                            </p:stCondLst>
                            <p:childTnLst>
                              <p:par>
                                <p:cTn id="6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0" fill="hold">
                      <p:stCondLst>
                        <p:cond delay="indefinite"/>
                      </p:stCondLst>
                      <p:childTnLst>
                        <p:par>
                          <p:cTn id="631" fill="hold">
                            <p:stCondLst>
                              <p:cond delay="0"/>
                            </p:stCondLst>
                            <p:childTnLst>
                              <p:par>
                                <p:cTn id="63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4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5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6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7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8" fill="hold">
                      <p:stCondLst>
                        <p:cond delay="indefinite"/>
                      </p:stCondLst>
                      <p:childTnLst>
                        <p:par>
                          <p:cTn id="639" fill="hold">
                            <p:stCondLst>
                              <p:cond delay="0"/>
                            </p:stCondLst>
                            <p:childTnLst>
                              <p:par>
                                <p:cTn id="64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2" fill="hold">
                      <p:stCondLst>
                        <p:cond delay="indefinite"/>
                      </p:stCondLst>
                      <p:childTnLst>
                        <p:par>
                          <p:cTn id="643" fill="hold">
                            <p:stCondLst>
                              <p:cond delay="0"/>
                            </p:stCondLst>
                            <p:childTnLst>
                              <p:par>
                                <p:cTn id="64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6" fill="hold">
                            <p:stCondLst>
                              <p:cond delay="0"/>
                            </p:stCondLst>
                            <p:childTnLst>
                              <p:par>
                                <p:cTn id="64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1" grpId="1" animBg="1"/>
      <p:bldP spid="72" grpId="0" animBg="1"/>
      <p:bldP spid="72" grpId="1" animBg="1"/>
      <p:bldP spid="73" grpId="0" animBg="1"/>
      <p:bldP spid="73" grpId="1" animBg="1"/>
      <p:bldP spid="74" grpId="0" animBg="1"/>
      <p:bldP spid="74" grpId="1" animBg="1"/>
      <p:bldP spid="75" grpId="0" animBg="1"/>
      <p:bldP spid="75" grpId="1" animBg="1"/>
      <p:bldP spid="76" grpId="0" animBg="1"/>
      <p:bldP spid="77" grpId="0" animBg="1"/>
      <p:bldP spid="78" grpId="0" animBg="1"/>
      <p:bldP spid="79" grpId="0" animBg="1"/>
      <p:bldP spid="79" grpId="1" animBg="1"/>
      <p:bldP spid="80" grpId="0" animBg="1"/>
      <p:bldP spid="80" grpId="1" animBg="1"/>
      <p:bldP spid="81" grpId="0" animBg="1"/>
      <p:bldP spid="81" grpId="1" animBg="1"/>
      <p:bldP spid="82" grpId="0" animBg="1"/>
      <p:bldP spid="82" grpId="1" animBg="1"/>
      <p:bldP spid="83" grpId="0" animBg="1"/>
      <p:bldP spid="83" grpId="1" animBg="1"/>
      <p:bldP spid="84" grpId="0" animBg="1"/>
      <p:bldP spid="84" grpId="1" animBg="1"/>
      <p:bldP spid="85" grpId="0" animBg="1"/>
      <p:bldP spid="85" grpId="1" animBg="1"/>
      <p:bldP spid="86" grpId="0" animBg="1"/>
      <p:bldP spid="86" grpId="1" animBg="1"/>
      <p:bldP spid="87" grpId="0" animBg="1"/>
      <p:bldP spid="87" grpId="1" animBg="1"/>
      <p:bldP spid="88" grpId="0" animBg="1"/>
      <p:bldP spid="88" grpId="1" animBg="1"/>
      <p:bldP spid="89" grpId="0" animBg="1"/>
      <p:bldP spid="89" grpId="1" animBg="1"/>
      <p:bldP spid="90" grpId="0" animBg="1"/>
      <p:bldP spid="90" grpId="1" animBg="1"/>
      <p:bldP spid="91" grpId="0" animBg="1"/>
      <p:bldP spid="91" grpId="1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100" grpId="0" animBg="1"/>
      <p:bldP spid="100" grpId="1" animBg="1"/>
      <p:bldP spid="101" grpId="0" animBg="1"/>
      <p:bldP spid="101" grpId="1" animBg="1"/>
      <p:bldP spid="102" grpId="0" animBg="1"/>
      <p:bldP spid="102" grpId="1" animBg="1"/>
      <p:bldP spid="103" grpId="0" animBg="1"/>
      <p:bldP spid="103" grpId="1" animBg="1"/>
      <p:bldP spid="104" grpId="0" animBg="1"/>
      <p:bldP spid="104" grpId="1" animBg="1"/>
      <p:bldP spid="105" grpId="0" animBg="1"/>
      <p:bldP spid="105" grpId="1" animBg="1"/>
      <p:bldP spid="106" grpId="0" animBg="1"/>
      <p:bldP spid="106" grpId="1" animBg="1"/>
      <p:bldP spid="107" grpId="0" animBg="1"/>
      <p:bldP spid="107" grpId="1" animBg="1"/>
      <p:bldP spid="108" grpId="0" animBg="1"/>
      <p:bldP spid="108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Sorting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Exercise</a:t>
            </a:r>
            <a:endParaRPr lang="x-non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783772" y="2435897"/>
            <a:ext cx="774645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Apply different sorting algorithms (Bubble, Selection and Insertion) to sort the below array. Show step by step simulation.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r>
              <a:rPr lang="en-US" dirty="0"/>
              <a:t>Also find the number of comparisons, shifting or swapping for each case.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9790557"/>
              </p:ext>
            </p:extLst>
          </p:nvPr>
        </p:nvGraphicFramePr>
        <p:xfrm>
          <a:off x="906483" y="3213925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67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22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88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44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5084550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542</TotalTime>
  <Words>317</Words>
  <Application>Microsoft Office PowerPoint</Application>
  <PresentationFormat>On-screen Show (4:3)</PresentationFormat>
  <Paragraphs>124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Cambria Math</vt:lpstr>
      <vt:lpstr>Corbel</vt:lpstr>
      <vt:lpstr>Courier New</vt:lpstr>
      <vt:lpstr>Wingdings</vt:lpstr>
      <vt:lpstr>Spectrum</vt:lpstr>
      <vt:lpstr>Insertion sort</vt:lpstr>
      <vt:lpstr>Lecture Outline</vt:lpstr>
      <vt:lpstr>Sorting</vt:lpstr>
      <vt:lpstr>Insertion Sort</vt:lpstr>
      <vt:lpstr>Sorting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Dr. Ashraf Uddin</cp:lastModifiedBy>
  <cp:revision>63</cp:revision>
  <dcterms:created xsi:type="dcterms:W3CDTF">2018-12-10T17:20:29Z</dcterms:created>
  <dcterms:modified xsi:type="dcterms:W3CDTF">2023-02-06T14:01:09Z</dcterms:modified>
</cp:coreProperties>
</file>