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1" r:id="rId4"/>
    <p:sldId id="266" r:id="rId5"/>
    <p:sldId id="258" r:id="rId6"/>
    <p:sldId id="264" r:id="rId7"/>
    <p:sldId id="270" r:id="rId8"/>
    <p:sldId id="271" r:id="rId9"/>
    <p:sldId id="272" r:id="rId10"/>
    <p:sldId id="273" r:id="rId11"/>
    <p:sldId id="281" r:id="rId12"/>
    <p:sldId id="282" r:id="rId13"/>
    <p:sldId id="283" r:id="rId14"/>
    <p:sldId id="276" r:id="rId15"/>
    <p:sldId id="284" r:id="rId16"/>
    <p:sldId id="277" r:id="rId17"/>
    <p:sldId id="278" r:id="rId18"/>
    <p:sldId id="279" r:id="rId19"/>
    <p:sldId id="285" r:id="rId20"/>
    <p:sldId id="274" r:id="rId21"/>
    <p:sldId id="286" r:id="rId22"/>
    <p:sldId id="287" r:id="rId23"/>
    <p:sldId id="288" r:id="rId24"/>
    <p:sldId id="289" r:id="rId25"/>
    <p:sldId id="290" r:id="rId26"/>
    <p:sldId id="275" r:id="rId27"/>
    <p:sldId id="293" r:id="rId28"/>
    <p:sldId id="292" r:id="rId29"/>
    <p:sldId id="327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A.G.M. Zaman" userId="57c0d89b-8abe-485f-971d-d593755c193a" providerId="ADAL" clId="{D95CF543-B382-4075-BFFC-7E17200E2357}"/>
    <pc:docChg chg="modSld">
      <pc:chgData name="A.G.M. Zaman" userId="57c0d89b-8abe-485f-971d-d593755c193a" providerId="ADAL" clId="{D95CF543-B382-4075-BFFC-7E17200E2357}" dt="2021-07-07T03:01:02.086" v="27" actId="13926"/>
      <pc:docMkLst>
        <pc:docMk/>
      </pc:docMkLst>
      <pc:sldChg chg="modSp mod">
        <pc:chgData name="A.G.M. Zaman" userId="57c0d89b-8abe-485f-971d-d593755c193a" providerId="ADAL" clId="{D95CF543-B382-4075-BFFC-7E17200E2357}" dt="2021-07-07T02:37:37.229" v="0" actId="13926"/>
        <pc:sldMkLst>
          <pc:docMk/>
          <pc:sldMk cId="1879324558" sldId="272"/>
        </pc:sldMkLst>
        <pc:spChg chg="mod">
          <ac:chgData name="A.G.M. Zaman" userId="57c0d89b-8abe-485f-971d-d593755c193a" providerId="ADAL" clId="{D95CF543-B382-4075-BFFC-7E17200E2357}" dt="2021-07-07T02:37:37.229" v="0" actId="13926"/>
          <ac:spMkLst>
            <pc:docMk/>
            <pc:sldMk cId="1879324558" sldId="272"/>
            <ac:spMk id="5" creationId="{4235B92F-4C4D-4E5F-99ED-89169A3C2ADD}"/>
          </ac:spMkLst>
        </pc:spChg>
      </pc:sldChg>
      <pc:sldChg chg="modSp mod">
        <pc:chgData name="A.G.M. Zaman" userId="57c0d89b-8abe-485f-971d-d593755c193a" providerId="ADAL" clId="{D95CF543-B382-4075-BFFC-7E17200E2357}" dt="2021-07-07T02:45:50.151" v="15" actId="13926"/>
        <pc:sldMkLst>
          <pc:docMk/>
          <pc:sldMk cId="2556653005" sldId="274"/>
        </pc:sldMkLst>
        <pc:spChg chg="mod">
          <ac:chgData name="A.G.M. Zaman" userId="57c0d89b-8abe-485f-971d-d593755c193a" providerId="ADAL" clId="{D95CF543-B382-4075-BFFC-7E17200E2357}" dt="2021-07-07T02:45:50.151" v="15" actId="13926"/>
          <ac:spMkLst>
            <pc:docMk/>
            <pc:sldMk cId="2556653005" sldId="274"/>
            <ac:spMk id="7" creationId="{D71A0571-F148-4A48-B6CC-491E8F49D579}"/>
          </ac:spMkLst>
        </pc:spChg>
      </pc:sldChg>
      <pc:sldChg chg="modSp mod">
        <pc:chgData name="A.G.M. Zaman" userId="57c0d89b-8abe-485f-971d-d593755c193a" providerId="ADAL" clId="{D95CF543-B382-4075-BFFC-7E17200E2357}" dt="2021-07-07T03:00:16.498" v="25" actId="13926"/>
        <pc:sldMkLst>
          <pc:docMk/>
          <pc:sldMk cId="1645810422" sldId="275"/>
        </pc:sldMkLst>
        <pc:spChg chg="mod">
          <ac:chgData name="A.G.M. Zaman" userId="57c0d89b-8abe-485f-971d-d593755c193a" providerId="ADAL" clId="{D95CF543-B382-4075-BFFC-7E17200E2357}" dt="2021-07-07T02:59:47.427" v="24" actId="13926"/>
          <ac:spMkLst>
            <pc:docMk/>
            <pc:sldMk cId="1645810422" sldId="275"/>
            <ac:spMk id="4" creationId="{00000000-0000-0000-0000-000000000000}"/>
          </ac:spMkLst>
        </pc:spChg>
        <pc:spChg chg="mod">
          <ac:chgData name="A.G.M. Zaman" userId="57c0d89b-8abe-485f-971d-d593755c193a" providerId="ADAL" clId="{D95CF543-B382-4075-BFFC-7E17200E2357}" dt="2021-07-07T03:00:16.498" v="25" actId="13926"/>
          <ac:spMkLst>
            <pc:docMk/>
            <pc:sldMk cId="1645810422" sldId="275"/>
            <ac:spMk id="7" creationId="{BECB7678-1D54-40E1-B9BA-7A92D1408178}"/>
          </ac:spMkLst>
        </pc:spChg>
      </pc:sldChg>
      <pc:sldChg chg="modSp mod">
        <pc:chgData name="A.G.M. Zaman" userId="57c0d89b-8abe-485f-971d-d593755c193a" providerId="ADAL" clId="{D95CF543-B382-4075-BFFC-7E17200E2357}" dt="2021-07-07T02:39:15.374" v="8" actId="13926"/>
        <pc:sldMkLst>
          <pc:docMk/>
          <pc:sldMk cId="1814127731" sldId="276"/>
        </pc:sldMkLst>
        <pc:spChg chg="mod">
          <ac:chgData name="A.G.M. Zaman" userId="57c0d89b-8abe-485f-971d-d593755c193a" providerId="ADAL" clId="{D95CF543-B382-4075-BFFC-7E17200E2357}" dt="2021-07-07T02:39:15.374" v="8" actId="13926"/>
          <ac:spMkLst>
            <pc:docMk/>
            <pc:sldMk cId="1814127731" sldId="276"/>
            <ac:spMk id="7" creationId="{62480F75-0FFF-4682-A8D9-616E2E4C4AF6}"/>
          </ac:spMkLst>
        </pc:spChg>
      </pc:sldChg>
      <pc:sldChg chg="modSp mod">
        <pc:chgData name="A.G.M. Zaman" userId="57c0d89b-8abe-485f-971d-d593755c193a" providerId="ADAL" clId="{D95CF543-B382-4075-BFFC-7E17200E2357}" dt="2021-07-07T02:40:26.554" v="11" actId="13926"/>
        <pc:sldMkLst>
          <pc:docMk/>
          <pc:sldMk cId="2818636326" sldId="278"/>
        </pc:sldMkLst>
        <pc:spChg chg="mod">
          <ac:chgData name="A.G.M. Zaman" userId="57c0d89b-8abe-485f-971d-d593755c193a" providerId="ADAL" clId="{D95CF543-B382-4075-BFFC-7E17200E2357}" dt="2021-07-07T02:40:26.554" v="11" actId="13926"/>
          <ac:spMkLst>
            <pc:docMk/>
            <pc:sldMk cId="2818636326" sldId="278"/>
            <ac:spMk id="8" creationId="{CCCF311F-0548-430F-A7E0-783845F35EAC}"/>
          </ac:spMkLst>
        </pc:spChg>
      </pc:sldChg>
      <pc:sldChg chg="modSp mod">
        <pc:chgData name="A.G.M. Zaman" userId="57c0d89b-8abe-485f-971d-d593755c193a" providerId="ADAL" clId="{D95CF543-B382-4075-BFFC-7E17200E2357}" dt="2021-07-07T02:40:42.525" v="12" actId="13926"/>
        <pc:sldMkLst>
          <pc:docMk/>
          <pc:sldMk cId="3914929599" sldId="279"/>
        </pc:sldMkLst>
        <pc:spChg chg="mod">
          <ac:chgData name="A.G.M. Zaman" userId="57c0d89b-8abe-485f-971d-d593755c193a" providerId="ADAL" clId="{D95CF543-B382-4075-BFFC-7E17200E2357}" dt="2021-07-07T02:40:42.525" v="12" actId="13926"/>
          <ac:spMkLst>
            <pc:docMk/>
            <pc:sldMk cId="3914929599" sldId="279"/>
            <ac:spMk id="7" creationId="{847DE4AF-0A3D-4629-B39B-0FF097FCCC16}"/>
          </ac:spMkLst>
        </pc:spChg>
      </pc:sldChg>
      <pc:sldChg chg="modSp mod">
        <pc:chgData name="A.G.M. Zaman" userId="57c0d89b-8abe-485f-971d-d593755c193a" providerId="ADAL" clId="{D95CF543-B382-4075-BFFC-7E17200E2357}" dt="2021-07-07T02:38:34.559" v="4" actId="14100"/>
        <pc:sldMkLst>
          <pc:docMk/>
          <pc:sldMk cId="59879926" sldId="282"/>
        </pc:sldMkLst>
        <pc:spChg chg="mod">
          <ac:chgData name="A.G.M. Zaman" userId="57c0d89b-8abe-485f-971d-d593755c193a" providerId="ADAL" clId="{D95CF543-B382-4075-BFFC-7E17200E2357}" dt="2021-07-07T02:38:34.559" v="4" actId="14100"/>
          <ac:spMkLst>
            <pc:docMk/>
            <pc:sldMk cId="59879926" sldId="282"/>
            <ac:spMk id="9" creationId="{5A20F14C-BA96-4832-AF72-6DFEC909117E}"/>
          </ac:spMkLst>
        </pc:spChg>
      </pc:sldChg>
      <pc:sldChg chg="modSp mod">
        <pc:chgData name="A.G.M. Zaman" userId="57c0d89b-8abe-485f-971d-d593755c193a" providerId="ADAL" clId="{D95CF543-B382-4075-BFFC-7E17200E2357}" dt="2021-07-07T02:38:47.331" v="6" actId="13926"/>
        <pc:sldMkLst>
          <pc:docMk/>
          <pc:sldMk cId="1371911782" sldId="283"/>
        </pc:sldMkLst>
        <pc:spChg chg="mod">
          <ac:chgData name="A.G.M. Zaman" userId="57c0d89b-8abe-485f-971d-d593755c193a" providerId="ADAL" clId="{D95CF543-B382-4075-BFFC-7E17200E2357}" dt="2021-07-07T02:38:47.331" v="6" actId="13926"/>
          <ac:spMkLst>
            <pc:docMk/>
            <pc:sldMk cId="1371911782" sldId="283"/>
            <ac:spMk id="6" creationId="{797C5639-F5C4-4625-9E71-4CE097D45BEC}"/>
          </ac:spMkLst>
        </pc:spChg>
      </pc:sldChg>
      <pc:sldChg chg="modSp mod">
        <pc:chgData name="A.G.M. Zaman" userId="57c0d89b-8abe-485f-971d-d593755c193a" providerId="ADAL" clId="{D95CF543-B382-4075-BFFC-7E17200E2357}" dt="2021-07-07T02:41:32.427" v="14" actId="13926"/>
        <pc:sldMkLst>
          <pc:docMk/>
          <pc:sldMk cId="509906946" sldId="285"/>
        </pc:sldMkLst>
        <pc:spChg chg="mod">
          <ac:chgData name="A.G.M. Zaman" userId="57c0d89b-8abe-485f-971d-d593755c193a" providerId="ADAL" clId="{D95CF543-B382-4075-BFFC-7E17200E2357}" dt="2021-07-07T02:41:32.427" v="14" actId="13926"/>
          <ac:spMkLst>
            <pc:docMk/>
            <pc:sldMk cId="509906946" sldId="285"/>
            <ac:spMk id="13" creationId="{A541E34A-A4A5-433D-9682-DA4EF8097F76}"/>
          </ac:spMkLst>
        </pc:spChg>
      </pc:sldChg>
      <pc:sldChg chg="modSp mod">
        <pc:chgData name="A.G.M. Zaman" userId="57c0d89b-8abe-485f-971d-d593755c193a" providerId="ADAL" clId="{D95CF543-B382-4075-BFFC-7E17200E2357}" dt="2021-07-07T02:50:01.411" v="21" actId="13926"/>
        <pc:sldMkLst>
          <pc:docMk/>
          <pc:sldMk cId="2657881296" sldId="287"/>
        </pc:sldMkLst>
        <pc:spChg chg="mod">
          <ac:chgData name="A.G.M. Zaman" userId="57c0d89b-8abe-485f-971d-d593755c193a" providerId="ADAL" clId="{D95CF543-B382-4075-BFFC-7E17200E2357}" dt="2021-07-07T02:50:01.411" v="21" actId="13926"/>
          <ac:spMkLst>
            <pc:docMk/>
            <pc:sldMk cId="2657881296" sldId="287"/>
            <ac:spMk id="7" creationId="{D8AEDEB8-A379-43F0-920E-AC5572DE309F}"/>
          </ac:spMkLst>
        </pc:spChg>
      </pc:sldChg>
      <pc:sldChg chg="modSp mod">
        <pc:chgData name="A.G.M. Zaman" userId="57c0d89b-8abe-485f-971d-d593755c193a" providerId="ADAL" clId="{D95CF543-B382-4075-BFFC-7E17200E2357}" dt="2021-07-07T02:59:33.117" v="23" actId="13926"/>
        <pc:sldMkLst>
          <pc:docMk/>
          <pc:sldMk cId="320713851" sldId="289"/>
        </pc:sldMkLst>
        <pc:spChg chg="mod">
          <ac:chgData name="A.G.M. Zaman" userId="57c0d89b-8abe-485f-971d-d593755c193a" providerId="ADAL" clId="{D95CF543-B382-4075-BFFC-7E17200E2357}" dt="2021-07-07T02:59:28.008" v="22" actId="13926"/>
          <ac:spMkLst>
            <pc:docMk/>
            <pc:sldMk cId="320713851" sldId="289"/>
            <ac:spMk id="4" creationId="{00000000-0000-0000-0000-000000000000}"/>
          </ac:spMkLst>
        </pc:spChg>
        <pc:spChg chg="mod">
          <ac:chgData name="A.G.M. Zaman" userId="57c0d89b-8abe-485f-971d-d593755c193a" providerId="ADAL" clId="{D95CF543-B382-4075-BFFC-7E17200E2357}" dt="2021-07-07T02:59:33.117" v="23" actId="13926"/>
          <ac:spMkLst>
            <pc:docMk/>
            <pc:sldMk cId="320713851" sldId="289"/>
            <ac:spMk id="5" creationId="{1EDC8E80-588B-400B-85AC-D1ED633B983D}"/>
          </ac:spMkLst>
        </pc:spChg>
      </pc:sldChg>
      <pc:sldChg chg="modSp mod">
        <pc:chgData name="A.G.M. Zaman" userId="57c0d89b-8abe-485f-971d-d593755c193a" providerId="ADAL" clId="{D95CF543-B382-4075-BFFC-7E17200E2357}" dt="2021-07-07T03:01:02.086" v="27" actId="13926"/>
        <pc:sldMkLst>
          <pc:docMk/>
          <pc:sldMk cId="3713455251" sldId="293"/>
        </pc:sldMkLst>
        <pc:spChg chg="mod">
          <ac:chgData name="A.G.M. Zaman" userId="57c0d89b-8abe-485f-971d-d593755c193a" providerId="ADAL" clId="{D95CF543-B382-4075-BFFC-7E17200E2357}" dt="2021-07-07T03:01:02.086" v="27" actId="13926"/>
          <ac:spMkLst>
            <pc:docMk/>
            <pc:sldMk cId="3713455251" sldId="293"/>
            <ac:spMk id="7" creationId="{06BCFA44-29FA-4E33-94FF-10F6F93566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02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59410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Set(cont.)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FE328-4273-426B-B1B4-9191EE0F2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 the set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1, 2, 3, 4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?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Because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and only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positive integers not exceeding 4 such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divides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see that</a:t>
            </a:r>
          </a:p>
          <a:p>
            <a:pPr marL="2743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= 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(1,1), (1, 2), (1,3), (1, 4), (2, 2), (2, 4), (3, 3),(4, 4)}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3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31274" y="595100"/>
            <a:ext cx="54181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 (cont.)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84C4D9-4FBF-4C23-BB7F-24CC5C05D89D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relations are there on 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elements?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E468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relation on a set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subset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when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and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set with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has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subsets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are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44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subsets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A.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Thus,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2</a:t>
            </a:r>
            <a:r>
              <a:rPr kumimoji="0" lang="en-US" altLang="en-US" sz="2800" b="1" i="1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1" u="none" strike="noStrike" kern="1200" cap="none" spc="0" normalizeH="0" baseline="46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on a set with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altLang="en-US" sz="2800" b="0" i="0" u="none" strike="noStrike" kern="1200" cap="none" spc="0" normalizeH="0" baseline="48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2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512 relations on the set {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66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466" y="59510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 (cont.)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20F14C-BA96-4832-AF72-6DFEC909117E}"/>
              </a:ext>
            </a:extLst>
          </p:cNvPr>
          <p:cNvSpPr txBox="1">
            <a:spLocks/>
          </p:cNvSpPr>
          <p:nvPr/>
        </p:nvSpPr>
        <p:spPr bwMode="auto">
          <a:xfrm>
            <a:off x="457200" y="1214203"/>
            <a:ext cx="8229600" cy="542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Consider these relations on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set of integers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     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indent="-285750">
              <a:buFont typeface="Arial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Which of these relations contain each of the pairs (1,1), (1, 2), (2, 1), (1, −1), </a:t>
            </a:r>
          </a:p>
          <a:p>
            <a:pPr indent="-285750">
              <a:buFont typeface="Arial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(2, 2)?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Checking the conditions that define each relation,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we see that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(1,1) is in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(1,2) is in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	(2,1) is in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(1, −1) is in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(2,2) is in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7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45342" y="595100"/>
            <a:ext cx="4901524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Properties of Relations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7C5639-F5C4-4625-9E71-4CE097D45B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are used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classify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relations on a set. We will introduce the most important of these here.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</a:p>
          <a:p>
            <a:pPr marL="102108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91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98213" y="595100"/>
            <a:ext cx="501022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Reflexive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480F75-0FFF-4682-A8D9-616E2E4C4AF6}"/>
              </a:ext>
            </a:extLst>
          </p:cNvPr>
          <p:cNvSpPr txBox="1">
            <a:spLocks/>
          </p:cNvSpPr>
          <p:nvPr/>
        </p:nvSpPr>
        <p:spPr bwMode="auto">
          <a:xfrm>
            <a:off x="228600" y="147124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a)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for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every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element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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Using quantifiers, a relation on the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reflexive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∀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((a, a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), where  universe of discourse is the set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elements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reflexive relation,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itself.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i.e.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1), (1, 2), (2, 1), (2, 2), (3, 3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)}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set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1, 2, 3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}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reflexive.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2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78964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Determining whether a Relation is Reflexive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DDC56-8058-4C48-B1F7-4730DEEA8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Which of these relations are 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relations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and R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are reflexive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because they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both contain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ALL pairs of the form (a, a)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namely (1,1) (2,2), (3,3)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(4,4). </a:t>
            </a:r>
          </a:p>
        </p:txBody>
      </p:sp>
    </p:spTree>
    <p:extLst>
      <p:ext uri="{BB962C8B-B14F-4D97-AF65-F5344CB8AC3E}">
        <p14:creationId xmlns:p14="http://schemas.microsoft.com/office/powerpoint/2010/main" val="406860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06283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      Reflexive Relation: Another Example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57FCAF-31B8-41B6-8FD0-C08A0CCADAFA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8 (modified)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 on the set of integers are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or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−b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},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 following relations are NOT reflexive: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&gt;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 	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≯ 3),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+ 1}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 3 ≠3 + 1),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6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|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≤ 3}  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(note that 4  + 4 ≰ 3).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19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34546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Reflexive Relation: More Examples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CF311F-0548-430F-A7E0-783845F35E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Example 9: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“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positive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Yes. 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positive integer, the “divides” relation is reflexive.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 “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divides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relation on the set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integers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Because 0 | 0   	     (0 does not divide 0 )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61516F-2420-49DB-A85C-751B09C3CE4D}"/>
              </a:ext>
            </a:extLst>
          </p:cNvPr>
          <p:cNvCxnSpPr/>
          <p:nvPr/>
        </p:nvCxnSpPr>
        <p:spPr>
          <a:xfrm flipV="1">
            <a:off x="4343400" y="5029200"/>
            <a:ext cx="228600" cy="304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1863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35780"/>
            <a:ext cx="623411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Symmetric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7DE4AF-0A3D-4629-B39B-0FF097FCCC16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(b, a)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whenever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all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Example: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 (2,1), (2,2), (3,4), (4,1), (4,3), (1, 4)}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 symmetric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92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65440"/>
            <a:ext cx="661394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      </a:t>
            </a:r>
            <a:r>
              <a:rPr lang="en-US" sz="3600" b="1" dirty="0" err="1">
                <a:solidFill>
                  <a:schemeClr val="tx1"/>
                </a:solidFill>
              </a:rPr>
              <a:t>Antisymmetric</a:t>
            </a:r>
            <a:r>
              <a:rPr lang="en-US" sz="3600" b="1" dirty="0">
                <a:solidFill>
                  <a:schemeClr val="tx1"/>
                </a:solidFill>
              </a:rPr>
              <a:t> Relation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41E34A-A4A5-433D-9682-DA4EF8097F76}"/>
              </a:ext>
            </a:extLst>
          </p:cNvPr>
          <p:cNvSpPr txBox="1">
            <a:spLocks/>
          </p:cNvSpPr>
          <p:nvPr/>
        </p:nvSpPr>
        <p:spPr bwMode="auto">
          <a:xfrm>
            <a:off x="304800" y="1600200"/>
            <a:ext cx="8534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a,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 A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if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∊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 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∊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a = b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called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whenever a = b,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or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follows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we have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a = b, and both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R 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terms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NOT opposite, because a relation can have both of these properties or may lack both of them.</a:t>
            </a:r>
          </a:p>
          <a:p>
            <a:pPr lvl="1">
              <a:buNone/>
            </a:pPr>
            <a:r>
              <a:rPr lang="en-US" sz="2000" dirty="0">
                <a:solidFill>
                  <a:srgbClr val="0000FF"/>
                </a:solidFill>
              </a:rPr>
              <a:t>{ (1,1), (2,2) }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 the relation is both symmetric &amp; 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buNone/>
            </a:pP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{ (0,1), (1,2), (2,1)}  the relation is neither symmetric nor 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antisymmetric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ECF1D47-A677-445F-AD4C-A0F1B309AF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E87A2-2729-4BF6-A9D8-DED2E84D7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612A1A-909D-477C-ABAF-C9E7D4D50405}"/>
              </a:ext>
            </a:extLst>
          </p:cNvPr>
          <p:cNvCxnSpPr/>
          <p:nvPr/>
        </p:nvCxnSpPr>
        <p:spPr>
          <a:xfrm flipV="1">
            <a:off x="914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8F97E3-443F-4890-81C7-CCE0E89213CF}"/>
              </a:ext>
            </a:extLst>
          </p:cNvPr>
          <p:cNvCxnSpPr/>
          <p:nvPr/>
        </p:nvCxnSpPr>
        <p:spPr>
          <a:xfrm flipV="1">
            <a:off x="948396" y="3886200"/>
            <a:ext cx="152400" cy="3048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E6A644-DE36-4B3B-9F5B-E7129BF8C113}"/>
              </a:ext>
            </a:extLst>
          </p:cNvPr>
          <p:cNvCxnSpPr/>
          <p:nvPr/>
        </p:nvCxnSpPr>
        <p:spPr>
          <a:xfrm flipV="1">
            <a:off x="2057400" y="29718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099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13" y="2039815"/>
            <a:ext cx="7754112" cy="414485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7.1 Relations and Their Properties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Relations and Functions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Properties of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Reflexive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Symmetric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Antisymmetric  Relations</a:t>
            </a:r>
          </a:p>
          <a:p>
            <a:pPr marL="731520" indent="-274320">
              <a:buClrTx/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Transitive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Combining Relations</a:t>
            </a:r>
          </a:p>
          <a:p>
            <a:pPr marL="27432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Composite of Relations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12933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Symmetric &amp; Antisymmetric Relation: Example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A0571-F148-4A48-B6CC-491E8F49D579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10 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{(2,1), (3,1), (3,2), 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which are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,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and 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about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Neither symmetric nor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665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290389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Transitive 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E0249E-84F7-4CC5-B3F1-7D87A780E3FC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whenever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c)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Example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 relation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 = {(1,1), (1,2),(1, 3), (1, 4), (2,2), (2,3), (2, 4), (3, 3), (3,4), (4, 4)}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the set {1, 2, 3, 4}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transitive.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0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16258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Transitive Relation: Example 13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AEDEB8-A379-43F0-920E-AC5572DE309F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Consider the following relations on</a:t>
            </a:r>
            <a:r>
              <a:rPr kumimoji="0" lang="en-US" alt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{1, 2, 3, 4}:</a:t>
            </a:r>
            <a:endParaRPr kumimoji="0" lang="en-US" altLang="en-US" sz="26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(2,1), (2,2), (3,4),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(2,1)}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(1,4), (2,1), (2,2), (3,3), (4,1), (4,4)}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(2,1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(3,1)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(3,2),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(4,1), (4,2), (4,3)}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{(1,1), (1,2), (1,3), (1,4), (2,2), (2,3), (2,4), (3,3), (3,4), (4,4)},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20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{(3,4)}.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of the relations are </a:t>
            </a: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R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R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transitive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 verify that if (a, b) and (b, c) belong to this relation then (a, c) belongs also to the relation.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transitive since (3,2) and (2,1),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4,2) and (2,1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),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00FF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4,3) and (3,1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),  and (4,3) and (3,2) are the only such sets of pairs, and (3,1) , (4,1) and (4,2) belong to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Same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reasoning for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and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(3,4) and (4,1) belong to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(3,1)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(2,1) and (1,2) belong to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(2,2)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: not transitive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 (4,1) and (1,2) belong to R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but (4,2) does not.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8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245713" cy="6185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Transitive Relation: </a:t>
            </a:r>
            <a:r>
              <a:rPr lang="en-US" sz="4000" b="1" dirty="0">
                <a:solidFill>
                  <a:srgbClr val="FF0000"/>
                </a:solidFill>
                <a:ea typeface="+mj-ea"/>
                <a:cs typeface="+mj-cs"/>
              </a:rPr>
              <a:t>Another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13FA34-2CCE-4A8B-816A-8D8899CD5895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relation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No.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and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are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not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88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19901" y="679508"/>
            <a:ext cx="54744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          </a:t>
            </a:r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Combining</a:t>
            </a:r>
            <a:r>
              <a:rPr lang="en-US" sz="3600" b="1" dirty="0">
                <a:solidFill>
                  <a:schemeClr val="tx1"/>
                </a:solidFill>
              </a:rPr>
              <a:t> Relations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C8E80-588B-400B-85AC-D1ED633B983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relations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subsets of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two relations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combined in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way two sets can be combined.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Given two relations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can combine them using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basic set operations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form new relations such 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∪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∩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−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, and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1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7262339" cy="65180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Combining Relations :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36EF14-DF9C-4235-8B01-900672E5F55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The relations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can be combined using basic set operations to form new relations: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45399-45D0-490F-BFF5-C97B2EB8466F}"/>
              </a:ext>
            </a:extLst>
          </p:cNvPr>
          <p:cNvSpPr txBox="1"/>
          <p:nvPr/>
        </p:nvSpPr>
        <p:spPr>
          <a:xfrm>
            <a:off x="1066800" y="2971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∪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EAB61-0F8A-4010-8614-F911FD37F415}"/>
              </a:ext>
            </a:extLst>
          </p:cNvPr>
          <p:cNvSpPr txBox="1"/>
          <p:nvPr/>
        </p:nvSpPr>
        <p:spPr>
          <a:xfrm>
            <a:off x="1066800" y="3733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∩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F7D9F-380A-480A-82AD-03A80A72D1A2}"/>
              </a:ext>
            </a:extLst>
          </p:cNvPr>
          <p:cNvSpPr txBox="1"/>
          <p:nvPr/>
        </p:nvSpPr>
        <p:spPr>
          <a:xfrm>
            <a:off x="10668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3,3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92F19-45FF-4F1D-8452-E3FE9A189D5D}"/>
              </a:ext>
            </a:extLst>
          </p:cNvPr>
          <p:cNvSpPr txBox="1"/>
          <p:nvPr/>
        </p:nvSpPr>
        <p:spPr>
          <a:xfrm>
            <a:off x="1066800" y="5181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  <a:cs typeface="Arial" charset="0"/>
              </a:rPr>
              <a:t>−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={(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1,3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),(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1,4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val="4214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Composite</a:t>
            </a:r>
            <a:r>
              <a:rPr lang="en-US" sz="3600" b="1" dirty="0">
                <a:solidFill>
                  <a:schemeClr val="tx1"/>
                </a:solidFill>
              </a:rPr>
              <a:t> of Relations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CB7678-1D54-40E1-B9BA-7A92D1408178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relation from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from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composite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consisting of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ordered pairs 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a, c),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where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A, c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C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for which there exists an element b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(b, c)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denote 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composite of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the composite of two relations requires that we find elements that are the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in the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58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651372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Composite of Relations : Example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BCFA44-29FA-4E33-94FF-10F6F935665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382000" cy="51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20 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composite of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relations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{1, 2, 3} to {1, 2, 3, 4} with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{(1,1), (1,4), (2,3), (3,1), (3,4)}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relation from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{1, 2, 3, 4} to {0, 1, 2}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{(1,0), (2,0), (3,1), (3,2), (4,1)}?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constructed using all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ordered pairs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the second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agrees with the first element of the ordered pair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ordered pairs (2,3) 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(3,1)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produce the ordered pair (2,1)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Computing all the ordered pairs in the composite, we find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{(1,0), (1,1),(2,1), (2,2),(3,0), (3,1) }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5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Exercise 30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463750-047C-4E16-A9C3-AE79539BE0E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{(1,2), (1,3),(2,3), (2,4),(3,1)}, and let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relation {(2,1), (3,1),(3,2), (4,2)}.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Find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Try out yourself!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Answer: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∘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{(1,1), (1,2),(2,1), (2,2)}  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604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understand the Relations and the difference between function and relation, to analyze a relation to determine whether it contains certain property, how to combine two relations, how to find the composite of two relations.</a:t>
            </a:r>
          </a:p>
          <a:p>
            <a:pPr lvl="0"/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students are expected to be able to explain relation and how it is differs from function; be able to determine whether a relation is reflexive, whether it symmetric, whether it is </a:t>
            </a:r>
            <a:r>
              <a:rPr lang="en-US" sz="2400" dirty="0" err="1"/>
              <a:t>antisymmetric</a:t>
            </a:r>
            <a:r>
              <a:rPr lang="en-US" sz="2400" dirty="0"/>
              <a:t> and/or whether it is </a:t>
            </a:r>
            <a:r>
              <a:rPr lang="en-US" sz="2400" dirty="0" err="1"/>
              <a:t>antisymmetric</a:t>
            </a:r>
            <a:r>
              <a:rPr lang="en-US" sz="2400" dirty="0"/>
              <a:t>; be able to combine two relations; be able to find out the composite relations of two relations. 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2880" y="1789566"/>
            <a:ext cx="8820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Mathematical Structures, </a:t>
            </a:r>
            <a:r>
              <a:rPr lang="en-US" sz="2000" i="1" dirty="0"/>
              <a:t>Bernard</a:t>
            </a:r>
            <a:r>
              <a:rPr lang="en-US" sz="2000" dirty="0"/>
              <a:t> </a:t>
            </a:r>
            <a:r>
              <a:rPr lang="en-US" sz="2000" i="1" dirty="0" err="1"/>
              <a:t>Kolman</a:t>
            </a:r>
            <a:r>
              <a:rPr lang="en-US" sz="2000" dirty="0"/>
              <a:t>, </a:t>
            </a:r>
            <a:r>
              <a:rPr lang="en-US" sz="2000" i="1" dirty="0"/>
              <a:t>Robert C. Busby</a:t>
            </a:r>
            <a:r>
              <a:rPr lang="en-US" sz="2000" dirty="0"/>
              <a:t>, </a:t>
            </a:r>
            <a:r>
              <a:rPr lang="en-US" sz="2000" i="1" dirty="0"/>
              <a:t>Sharon</a:t>
            </a:r>
            <a:r>
              <a:rPr lang="en-US" sz="2000" dirty="0"/>
              <a:t> </a:t>
            </a:r>
            <a:r>
              <a:rPr lang="en-US" sz="2000" i="1" dirty="0"/>
              <a:t>Ross, </a:t>
            </a:r>
            <a:r>
              <a:rPr lang="en-US" sz="2000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/>
              <a:t>SCHAUM’S  outlines Discrete Mathematics(2</a:t>
            </a:r>
            <a:r>
              <a:rPr lang="en-US" sz="2000" i="1" baseline="30000" dirty="0"/>
              <a:t>nd</a:t>
            </a:r>
            <a:r>
              <a:rPr lang="en-US" sz="2000" i="1" dirty="0"/>
              <a:t> edition)</a:t>
            </a:r>
            <a:r>
              <a:rPr lang="en-US" sz="2000" dirty="0"/>
              <a:t>, by </a:t>
            </a:r>
            <a:r>
              <a:rPr lang="en-US" sz="2000" i="1" dirty="0"/>
              <a:t>Seymour</a:t>
            </a:r>
            <a:r>
              <a:rPr lang="en-US" sz="2000" dirty="0"/>
              <a:t> </a:t>
            </a:r>
            <a:r>
              <a:rPr lang="en-US" sz="2000" i="1" dirty="0" err="1"/>
              <a:t>Lipschutz</a:t>
            </a:r>
            <a:r>
              <a:rPr lang="en-US" sz="2000" dirty="0"/>
              <a:t>, </a:t>
            </a:r>
            <a:r>
              <a:rPr lang="en-US" sz="2000" i="1" dirty="0"/>
              <a:t>Marc</a:t>
            </a:r>
            <a:r>
              <a:rPr lang="en-US" sz="2000" dirty="0"/>
              <a:t> </a:t>
            </a:r>
            <a:r>
              <a:rPr lang="en-US" sz="2000" i="1" dirty="0"/>
              <a:t>Lipson</a:t>
            </a:r>
          </a:p>
          <a:p>
            <a:pPr marL="285750" indent="-28575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Online tutorial</a:t>
            </a:r>
          </a:p>
          <a:p>
            <a:r>
              <a:rPr lang="en-US" sz="2000" dirty="0">
                <a:hlinkClick r:id="rId2"/>
              </a:rPr>
              <a:t>https://www.tutorialspoint.com/discrete_mathematics/discrete_mathematics_relations.htm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University of Pittsburgh</a:t>
            </a:r>
          </a:p>
          <a:p>
            <a:r>
              <a:rPr lang="en-US" sz="2000" dirty="0">
                <a:hlinkClick r:id="rId3"/>
              </a:rPr>
              <a:t>https://people.cs.pitt.edu/~milos/courses/cs441/lectures/Class21b.pdf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73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3BB1E0-A03A-4C0E-9E4C-B4664DD879E7}"/>
              </a:ext>
            </a:extLst>
          </p:cNvPr>
          <p:cNvSpPr txBox="1">
            <a:spLocks/>
          </p:cNvSpPr>
          <p:nvPr/>
        </p:nvSpPr>
        <p:spPr bwMode="auto">
          <a:xfrm>
            <a:off x="249382" y="2078182"/>
            <a:ext cx="8711738" cy="43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most direct way to express a relationship between elements of two sets is to use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made up of two related elements. For this reason,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 of ordered pairs are called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section, we introduce the basic terminology used to describe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relations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use relations to solve problems involving communications networks, project scheduling, and identifying elements in sets with common properties.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Binary Relations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F7D3C6-7E76-477D-BAFF-21757EF883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sets. A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subset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×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a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relation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where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 element of each ordered pair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element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comes from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use the notation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denote that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belongs to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said to be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related to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 b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i.e.,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b)∈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3CC3A-3A4C-4DEC-92F1-619B39AB88FD}"/>
              </a:ext>
            </a:extLst>
          </p:cNvPr>
          <p:cNvCxnSpPr/>
          <p:nvPr/>
        </p:nvCxnSpPr>
        <p:spPr>
          <a:xfrm flipV="1">
            <a:off x="1676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DD194-3C64-4711-B416-E3D202E5D306}"/>
              </a:ext>
            </a:extLst>
          </p:cNvPr>
          <p:cNvCxnSpPr/>
          <p:nvPr/>
        </p:nvCxnSpPr>
        <p:spPr>
          <a:xfrm flipV="1">
            <a:off x="7391400" y="5943600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36198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3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8418C4-69C8-40E0-9E82-EBB2009DF2C7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B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a, 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} 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{(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from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This means, for instance, 0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a , but that 1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Relations can be represented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graphically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or using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table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26041C-8C24-480E-A064-F64C3649261A}"/>
              </a:ext>
            </a:extLst>
          </p:cNvPr>
          <p:cNvCxnSpPr/>
          <p:nvPr/>
        </p:nvCxnSpPr>
        <p:spPr>
          <a:xfrm flipV="1">
            <a:off x="5791200" y="2133600"/>
            <a:ext cx="15240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4" name="Picture 13" descr="0801.jpg">
            <a:extLst>
              <a:ext uri="{FF2B5EF4-FFF2-40B4-BE49-F238E27FC236}">
                <a16:creationId xmlns:a16="http://schemas.microsoft.com/office/drawing/2014/main" id="{612BBB75-7F8D-4480-BCEB-38C0CA3247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200400"/>
            <a:ext cx="62484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1EBC0-D4F8-4759-A4C0-60D6D86EB331}"/>
              </a:ext>
            </a:extLst>
          </p:cNvPr>
          <p:cNvSpPr txBox="1"/>
          <p:nvPr/>
        </p:nvSpPr>
        <p:spPr>
          <a:xfrm>
            <a:off x="533400" y="5791200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If a relation is given as a table,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domain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first column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and the </a:t>
            </a: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range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consists of the members of the </a:t>
            </a:r>
            <a:r>
              <a:rPr lang="en-US" u="sng" dirty="0">
                <a:solidFill>
                  <a:prstClr val="black"/>
                </a:solidFill>
                <a:latin typeface="Arial" charset="0"/>
                <a:cs typeface="Arial" charset="0"/>
              </a:rPr>
              <a:t>second column.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609344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as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9316B4-83D3-4B14-9E56-EF5D8392B601}"/>
              </a:ext>
            </a:extLst>
          </p:cNvPr>
          <p:cNvSpPr txBox="1">
            <a:spLocks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Recall that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function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 set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a set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assigns exactly one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each element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graph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set of ordered pairs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 f(a).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the graph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X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a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Moreover,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of a function has the property that every element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first element of exactly one ordered pair of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Conversely, if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to 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every element in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the first element of exactly one ordered pair of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R,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then a function can be defined with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its graph. This can be done by assigning to an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unique element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(a, b)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</a:t>
            </a: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9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7205" y="595100"/>
            <a:ext cx="5671411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Functions VS Relations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D2E24-B0D2-471B-9C93-FD00A64A9917}"/>
              </a:ext>
            </a:extLst>
          </p:cNvPr>
          <p:cNvSpPr txBox="1">
            <a:spLocks/>
          </p:cNvSpPr>
          <p:nvPr/>
        </p:nvSpPr>
        <p:spPr bwMode="auto">
          <a:xfrm>
            <a:off x="304800" y="1413164"/>
            <a:ext cx="8458200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used to express a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one-to-many relationship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the elements of the sets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an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be related to more than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altLang="en-US" sz="2800" b="1" i="1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represents a relation where exactly one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more general than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function is a relation where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each element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5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2281" y="595100"/>
            <a:ext cx="602310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Relations on a Set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35B92F-4C4D-4E5F-99ED-89169A3C2A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38892"/>
            <a:ext cx="8382000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from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to itself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of special interest.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2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on a set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relation from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to 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other words,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on a set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is a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 of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× 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 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is a relation 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93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189</TotalTime>
  <Words>3480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Relations and Their Properties</vt:lpstr>
      <vt:lpstr>Lecture Outline</vt:lpstr>
      <vt:lpstr>Objectives and Outcomes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58</cp:revision>
  <dcterms:created xsi:type="dcterms:W3CDTF">2018-12-10T17:20:29Z</dcterms:created>
  <dcterms:modified xsi:type="dcterms:W3CDTF">2021-07-07T03:01:24Z</dcterms:modified>
</cp:coreProperties>
</file>