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5" r:id="rId4"/>
    <p:sldId id="294" r:id="rId5"/>
    <p:sldId id="295" r:id="rId6"/>
    <p:sldId id="268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29" r:id="rId17"/>
    <p:sldId id="306" r:id="rId18"/>
    <p:sldId id="307" r:id="rId19"/>
    <p:sldId id="308" r:id="rId20"/>
    <p:sldId id="267" r:id="rId21"/>
    <p:sldId id="281" r:id="rId22"/>
    <p:sldId id="285" r:id="rId23"/>
    <p:sldId id="286" r:id="rId24"/>
    <p:sldId id="287" r:id="rId25"/>
    <p:sldId id="288" r:id="rId26"/>
    <p:sldId id="289" r:id="rId27"/>
    <p:sldId id="290" r:id="rId28"/>
    <p:sldId id="327" r:id="rId29"/>
    <p:sldId id="32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A.G.M. Zaman" userId="57c0d89b-8abe-485f-971d-d593755c193a" providerId="ADAL" clId="{737F9E6C-EDB0-45CA-8EEF-1A5F71F1348B}"/>
    <pc:docChg chg="modSld">
      <pc:chgData name="A.G.M. Zaman" userId="57c0d89b-8abe-485f-971d-d593755c193a" providerId="ADAL" clId="{737F9E6C-EDB0-45CA-8EEF-1A5F71F1348B}" dt="2021-07-07T03:34:32.845" v="4" actId="13926"/>
      <pc:docMkLst>
        <pc:docMk/>
      </pc:docMkLst>
      <pc:sldChg chg="modSp mod">
        <pc:chgData name="A.G.M. Zaman" userId="57c0d89b-8abe-485f-971d-d593755c193a" providerId="ADAL" clId="{737F9E6C-EDB0-45CA-8EEF-1A5F71F1348B}" dt="2021-07-07T03:31:00.533" v="0" actId="13926"/>
        <pc:sldMkLst>
          <pc:docMk/>
          <pc:sldMk cId="1033922627" sldId="294"/>
        </pc:sldMkLst>
        <pc:spChg chg="mod">
          <ac:chgData name="A.G.M. Zaman" userId="57c0d89b-8abe-485f-971d-d593755c193a" providerId="ADAL" clId="{737F9E6C-EDB0-45CA-8EEF-1A5F71F1348B}" dt="2021-07-07T03:31:00.533" v="0" actId="13926"/>
          <ac:spMkLst>
            <pc:docMk/>
            <pc:sldMk cId="1033922627" sldId="294"/>
            <ac:spMk id="8" creationId="{4055F76D-98FE-4251-A849-E05CEAF4734F}"/>
          </ac:spMkLst>
        </pc:spChg>
      </pc:sldChg>
      <pc:sldChg chg="modSp mod">
        <pc:chgData name="A.G.M. Zaman" userId="57c0d89b-8abe-485f-971d-d593755c193a" providerId="ADAL" clId="{737F9E6C-EDB0-45CA-8EEF-1A5F71F1348B}" dt="2021-07-07T03:32:23.892" v="1" actId="13926"/>
        <pc:sldMkLst>
          <pc:docMk/>
          <pc:sldMk cId="3577565413" sldId="295"/>
        </pc:sldMkLst>
        <pc:spChg chg="mod">
          <ac:chgData name="A.G.M. Zaman" userId="57c0d89b-8abe-485f-971d-d593755c193a" providerId="ADAL" clId="{737F9E6C-EDB0-45CA-8EEF-1A5F71F1348B}" dt="2021-07-07T03:32:23.892" v="1" actId="13926"/>
          <ac:spMkLst>
            <pc:docMk/>
            <pc:sldMk cId="3577565413" sldId="295"/>
            <ac:spMk id="6" creationId="{DEF356FC-22C4-4B0D-A244-F91B8D8A450A}"/>
          </ac:spMkLst>
        </pc:spChg>
      </pc:sldChg>
      <pc:sldChg chg="modSp mod">
        <pc:chgData name="A.G.M. Zaman" userId="57c0d89b-8abe-485f-971d-d593755c193a" providerId="ADAL" clId="{737F9E6C-EDB0-45CA-8EEF-1A5F71F1348B}" dt="2021-07-07T03:33:47.184" v="2" actId="13926"/>
        <pc:sldMkLst>
          <pc:docMk/>
          <pc:sldMk cId="2546001702" sldId="299"/>
        </pc:sldMkLst>
        <pc:spChg chg="mod">
          <ac:chgData name="A.G.M. Zaman" userId="57c0d89b-8abe-485f-971d-d593755c193a" providerId="ADAL" clId="{737F9E6C-EDB0-45CA-8EEF-1A5F71F1348B}" dt="2021-07-07T03:33:47.184" v="2" actId="13926"/>
          <ac:spMkLst>
            <pc:docMk/>
            <pc:sldMk cId="2546001702" sldId="299"/>
            <ac:spMk id="7" creationId="{CE64D09C-4A6C-457D-89B9-B61B63FC8B34}"/>
          </ac:spMkLst>
        </pc:spChg>
      </pc:sldChg>
      <pc:sldChg chg="modSp mod">
        <pc:chgData name="A.G.M. Zaman" userId="57c0d89b-8abe-485f-971d-d593755c193a" providerId="ADAL" clId="{737F9E6C-EDB0-45CA-8EEF-1A5F71F1348B}" dt="2021-07-07T03:33:52.332" v="3" actId="13926"/>
        <pc:sldMkLst>
          <pc:docMk/>
          <pc:sldMk cId="2294521677" sldId="300"/>
        </pc:sldMkLst>
        <pc:spChg chg="mod">
          <ac:chgData name="A.G.M. Zaman" userId="57c0d89b-8abe-485f-971d-d593755c193a" providerId="ADAL" clId="{737F9E6C-EDB0-45CA-8EEF-1A5F71F1348B}" dt="2021-07-07T03:33:52.332" v="3" actId="13926"/>
          <ac:spMkLst>
            <pc:docMk/>
            <pc:sldMk cId="2294521677" sldId="300"/>
            <ac:spMk id="2" creationId="{00000000-0000-0000-0000-000000000000}"/>
          </ac:spMkLst>
        </pc:spChg>
      </pc:sldChg>
      <pc:sldChg chg="modSp mod">
        <pc:chgData name="A.G.M. Zaman" userId="57c0d89b-8abe-485f-971d-d593755c193a" providerId="ADAL" clId="{737F9E6C-EDB0-45CA-8EEF-1A5F71F1348B}" dt="2021-07-07T03:34:32.845" v="4" actId="13926"/>
        <pc:sldMkLst>
          <pc:docMk/>
          <pc:sldMk cId="2069398584" sldId="303"/>
        </pc:sldMkLst>
        <pc:spChg chg="mod">
          <ac:chgData name="A.G.M. Zaman" userId="57c0d89b-8abe-485f-971d-d593755c193a" providerId="ADAL" clId="{737F9E6C-EDB0-45CA-8EEF-1A5F71F1348B}" dt="2021-07-07T03:34:32.845" v="4" actId="13926"/>
          <ac:spMkLst>
            <pc:docMk/>
            <pc:sldMk cId="2069398584" sldId="303"/>
            <ac:spMk id="6" creationId="{F561BF23-C359-4442-98A6-9AB820A12FB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07-Jul-21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pitt.edu/~milos/courses/cs441/lectures/Class21b.pdf" TargetMode="External"/><Relationship Id="rId2" Type="http://schemas.openxmlformats.org/officeDocument/2006/relationships/hyperlink" Target="https://www.tutorialspoint.com/discrete_mathematics/discrete_mathematics_relations.ht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cs.nthu.edu.tw/~wkhon/math/lecture/lecture06.pdf" TargetMode="External"/><Relationship Id="rId4" Type="http://schemas.openxmlformats.org/officeDocument/2006/relationships/hyperlink" Target="https://www.geeksforgeeks.org/discrete-mathematics-the-pigeonhole-princip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Relations </a:t>
            </a:r>
            <a:br>
              <a:rPr lang="en-US" dirty="0"/>
            </a:br>
            <a:r>
              <a:rPr lang="en-US" dirty="0"/>
              <a:t>The Pigeonhole Principle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6587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024826" y="66082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</a:rPr>
              <a:t>Example of a Relation on a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64D09C-4A6C-457D-89B9-B61B63FC8B34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Suppose that the relation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is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represented by the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Is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reflexive, symmetric, and/or antisymmetric?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Because all the diagonal elements are equal to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reflexive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Because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symmetric,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symmetric.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is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both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1,2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</p:txBody>
      </p:sp>
      <p:pic>
        <p:nvPicPr>
          <p:cNvPr id="8" name="Picture 7" descr="addin_tmp.png">
            <a:extLst>
              <a:ext uri="{FF2B5EF4-FFF2-40B4-BE49-F238E27FC236}">
                <a16:creationId xmlns:a16="http://schemas.microsoft.com/office/drawing/2014/main" id="{6D01941E-7110-49C0-8BD6-FC4227C0AC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066800" y="2362200"/>
            <a:ext cx="230886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0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94813" y="731162"/>
            <a:ext cx="7528347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Representing Relations Using </a:t>
            </a:r>
            <a:r>
              <a:rPr lang="en-US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Digraphs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DEC405-0158-42FE-802E-E98110B1623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sz="2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 graph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or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digraph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consists of a set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vertices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(or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nodes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together with a set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ordered pairs of elements of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called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(or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arcs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 The vertex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the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initial vertex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and the vertex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the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vertex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this edge.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edge of the form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called a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loop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</a:t>
            </a:r>
            <a:r>
              <a:rPr kumimoji="0" lang="en-US" sz="22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7: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A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drawing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directed graph with vertices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edges  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and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shown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below.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Content Placeholder 3" descr="0805.jpg">
            <a:extLst>
              <a:ext uri="{FF2B5EF4-FFF2-40B4-BE49-F238E27FC236}">
                <a16:creationId xmlns:a16="http://schemas.microsoft.com/office/drawing/2014/main" id="{8D38F8AE-179B-4125-A0A1-6003B12AC0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5063489"/>
            <a:ext cx="1600200" cy="13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2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8881" y="731162"/>
            <a:ext cx="7359535" cy="682002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Representing Relations Using Digraphs: Example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0296506-B644-4BDD-B528-19351901E293}"/>
              </a:ext>
            </a:extLst>
          </p:cNvPr>
          <p:cNvSpPr txBox="1">
            <a:spLocks/>
          </p:cNvSpPr>
          <p:nvPr/>
        </p:nvSpPr>
        <p:spPr bwMode="auto">
          <a:xfrm>
            <a:off x="414996" y="18288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What are the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the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 represented by this directed graph?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the relation are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1, 4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2, 2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4, 1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4, 3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12" name="Content Placeholder 5" descr="0807.jpg">
            <a:extLst>
              <a:ext uri="{FF2B5EF4-FFF2-40B4-BE49-F238E27FC236}">
                <a16:creationId xmlns:a16="http://schemas.microsoft.com/office/drawing/2014/main" id="{A290E973-DFB1-40EB-93FD-2AB27EAB52B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923163"/>
            <a:ext cx="1466970" cy="157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1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80745" y="731162"/>
            <a:ext cx="7458009" cy="682002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Representing Relations Using Digraphs: Example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95B5CB5-D6DC-4B23-AA3F-313371ACD9A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9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What are the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the relation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represented by this graph?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 = {(1,3), (1,4), (2,1), (2,2), (2,3), (3,1), (3,3), (4,1), (4,3)}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27F3C61-3D94-47C0-B3D5-5C16591A0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6122" y="2895600"/>
            <a:ext cx="186863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368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195837" cy="8482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Determining which Properties a Relation has from its Digraph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61BF23-C359-4442-98A6-9AB820A12FB9}"/>
              </a:ext>
            </a:extLst>
          </p:cNvPr>
          <p:cNvSpPr txBox="1">
            <a:spLocks/>
          </p:cNvSpPr>
          <p:nvPr/>
        </p:nvSpPr>
        <p:spPr bwMode="auto">
          <a:xfrm>
            <a:off x="370444" y="1985896"/>
            <a:ext cx="8229600" cy="446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Reflexivity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mbria Math"/>
                <a:cs typeface="+mn-cs"/>
              </a:rPr>
              <a:t>loop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must be present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at ALL vertices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in the graph.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Symmetry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If  (</a:t>
            </a:r>
            <a:r>
              <a:rPr lang="en-US" sz="2800" i="1" dirty="0">
                <a:solidFill>
                  <a:srgbClr val="0000FF"/>
                </a:solidFill>
                <a:latin typeface="Calibri"/>
                <a:ea typeface="Cambria Math"/>
              </a:rPr>
              <a:t>a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lang="en-US" sz="2800" i="1" dirty="0">
                <a:solidFill>
                  <a:srgbClr val="0000FF"/>
                </a:solidFill>
                <a:latin typeface="Calibri"/>
                <a:ea typeface="Cambria Math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 is an edge,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then so is (</a:t>
            </a:r>
            <a:r>
              <a:rPr lang="en-US" sz="2800" i="1" dirty="0">
                <a:solidFill>
                  <a:srgbClr val="0000FF"/>
                </a:solidFill>
                <a:latin typeface="Calibri"/>
                <a:ea typeface="Cambria Math"/>
              </a:rPr>
              <a:t>b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Antisymmetry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Between any two vertices there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at most one directed edge.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Transitivity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If (</a:t>
            </a:r>
            <a:r>
              <a:rPr lang="en-US" sz="2800" i="1" dirty="0">
                <a:solidFill>
                  <a:srgbClr val="0000FF"/>
                </a:solidFill>
                <a:latin typeface="Calibri"/>
                <a:ea typeface="Cambria Math"/>
              </a:rPr>
              <a:t>a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 and (</a:t>
            </a:r>
            <a:r>
              <a:rPr lang="en-US" sz="2800" i="1" dirty="0">
                <a:solidFill>
                  <a:srgbClr val="0000FF"/>
                </a:solidFill>
                <a:latin typeface="Calibri"/>
                <a:ea typeface="Cambria Math"/>
              </a:rPr>
              <a:t>b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800" b="0" i="1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are edges, then so is (</a:t>
            </a:r>
            <a:r>
              <a:rPr lang="en-US" sz="2800" i="1" dirty="0">
                <a:solidFill>
                  <a:srgbClr val="0000FF"/>
                </a:solidFill>
                <a:latin typeface="Calibri"/>
                <a:ea typeface="Cambria Math"/>
              </a:rPr>
              <a:t>a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 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398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74890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of a Relation on a Set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4FA86B-E301-4271-9E9D-B5A8D2157C8A}"/>
              </a:ext>
            </a:extLst>
          </p:cNvPr>
          <p:cNvSpPr txBox="1">
            <a:spLocks/>
          </p:cNvSpPr>
          <p:nvPr/>
        </p:nvSpPr>
        <p:spPr bwMode="auto">
          <a:xfrm>
            <a:off x="335494" y="1364372"/>
            <a:ext cx="8229600" cy="127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Example 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Determine whether the relations for the directed graphs shown below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reflexive, symmetric,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antisymmetric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and/or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trainsitive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. 	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[Solution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  <a:sym typeface="Wingdings" pitchFamily="2" charset="2"/>
              </a:rPr>
              <a:t> next slide]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D1EA859-1732-4B81-9634-2FE18D4A2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894" y="3050414"/>
            <a:ext cx="2808440" cy="256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10866B-27BF-4A0A-BD8B-9E045E811268}"/>
              </a:ext>
            </a:extLst>
          </p:cNvPr>
          <p:cNvSpPr/>
          <p:nvPr/>
        </p:nvSpPr>
        <p:spPr>
          <a:xfrm>
            <a:off x="335494" y="600047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(a) Directed graph of </a:t>
            </a:r>
            <a:r>
              <a:rPr lang="en-US" sz="24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8D766A56-E1C7-45A8-8B78-731759766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7894" y="3096451"/>
            <a:ext cx="27432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FFC45B2-F6A3-4649-8A86-1D6374FC9EDA}"/>
              </a:ext>
            </a:extLst>
          </p:cNvPr>
          <p:cNvSpPr/>
          <p:nvPr/>
        </p:nvSpPr>
        <p:spPr>
          <a:xfrm>
            <a:off x="4378790" y="6111619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(b) Directed graph of </a:t>
            </a:r>
            <a:r>
              <a:rPr lang="en-US" sz="2400" i="1" dirty="0">
                <a:solidFill>
                  <a:prstClr val="black"/>
                </a:solidFill>
                <a:cs typeface="Arial" charset="0"/>
              </a:rPr>
              <a:t>S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611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     Solution of Example 10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DAC725-089B-4E69-ACEA-2F65C9374E7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of (a):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Reflexive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are loops at every vertex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symmetric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is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but not one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is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transitive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is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but no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61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    Solution of Example 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189D6C-0F50-4572-BEED-4AD628012CE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of (b):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Reflexive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loops are not present at every vertex.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every edge between distinct vertices is accompanied by an edge in the opposite direction.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is an edge from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an edge from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transitive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 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) and 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) belongs to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but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 b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does not belong to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02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742294" y="820188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Class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6BEC81-99D5-4143-817F-D3D3EF5F8AA9}"/>
              </a:ext>
            </a:extLst>
          </p:cNvPr>
          <p:cNvSpPr txBox="1">
            <a:spLocks/>
          </p:cNvSpPr>
          <p:nvPr/>
        </p:nvSpPr>
        <p:spPr bwMode="auto">
          <a:xfrm>
            <a:off x="457200" y="1983545"/>
            <a:ext cx="8229600" cy="414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Draw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digraph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relation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{(1, 2), (1, 3), (2, 2), (2, 1), (3, 2), (3, 4), (4, 1),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(4, 2), (4, 4)} on the set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{1, 2, 3, 4}.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 it out yourself!</a:t>
            </a:r>
          </a:p>
        </p:txBody>
      </p:sp>
    </p:spTree>
    <p:extLst>
      <p:ext uri="{BB962C8B-B14F-4D97-AF65-F5344CB8AC3E}">
        <p14:creationId xmlns:p14="http://schemas.microsoft.com/office/powerpoint/2010/main" val="431711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657886" y="679508"/>
            <a:ext cx="416616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Practice @ Home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7CD3A4-BF26-409C-A6E0-03FC72564FDB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Odd-Numbered Exercises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your text book</a:t>
            </a:r>
          </a:p>
        </p:txBody>
      </p:sp>
    </p:spTree>
    <p:extLst>
      <p:ext uri="{BB962C8B-B14F-4D97-AF65-F5344CB8AC3E}">
        <p14:creationId xmlns:p14="http://schemas.microsoft.com/office/powerpoint/2010/main" val="369696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8333746" cy="300993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7.3 </a:t>
            </a:r>
            <a:r>
              <a:rPr lang="en-US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Representing</a:t>
            </a:r>
            <a:r>
              <a:rPr lang="en-US" sz="2800" b="1" dirty="0">
                <a:solidFill>
                  <a:schemeClr val="tx1"/>
                </a:solidFill>
              </a:rPr>
              <a:t> Relations </a:t>
            </a:r>
          </a:p>
          <a:p>
            <a:pPr marL="54864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Representing Relations using Matrices (zero-one matrices)</a:t>
            </a:r>
          </a:p>
          <a:p>
            <a:pPr marL="54864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Representing Relations using Directed graph (Digraph)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5.2 The Pigeonhole Principle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5.2 The Pigeonhole Principle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8C7FFF8-1999-4142-8DDD-D15BA0410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58" y="2061556"/>
            <a:ext cx="8595360" cy="413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If there are more pigeons than pigeonholes, then there must be at least one pigeonhole with at least two pigeons in it.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Theorem 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The Pigeonhole Principle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) If k is a positive integer and k+1 or more objects are placed into k boxes, then there is at least one box containing two or more of the objects.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Proof (by contraposition)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Also called the </a:t>
            </a:r>
            <a:r>
              <a:rPr kumimoji="0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Dirichlet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drawer principle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00687E1-1569-438F-BACD-FADF190FC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10" y="11261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j-cs"/>
              </a:rPr>
              <a:t>FIGURE 1 : There Are More Pigeons Than  Pigeonholes</a:t>
            </a:r>
          </a:p>
        </p:txBody>
      </p:sp>
      <p:pic>
        <p:nvPicPr>
          <p:cNvPr id="7" name="Picture 3" descr="05_2_01">
            <a:extLst>
              <a:ext uri="{FF2B5EF4-FFF2-40B4-BE49-F238E27FC236}">
                <a16:creationId xmlns:a16="http://schemas.microsoft.com/office/drawing/2014/main" id="{6F8ADBB6-1A13-4B6D-8BD7-B6EFE202C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794" y="2328562"/>
            <a:ext cx="888841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987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       The Pigeonhole Principle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C8D9655-8DB8-4954-9FBB-31C1B2472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96044"/>
            <a:ext cx="8229600" cy="465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The Pigeonhole Principle can be used to prove a useful corollary about functions.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Corollary 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 function from a set with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+ 1 or more elements to a set with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elements is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not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one-to-one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Example 1 (p. 348):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Among any group of 367 people, there must be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least two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with the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same birthday,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because there are only 366 possible birthdays.</a:t>
            </a:r>
          </a:p>
        </p:txBody>
      </p:sp>
    </p:spTree>
    <p:extLst>
      <p:ext uri="{BB962C8B-B14F-4D97-AF65-F5344CB8AC3E}">
        <p14:creationId xmlns:p14="http://schemas.microsoft.com/office/powerpoint/2010/main" val="252542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010758" y="1026590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</a:rPr>
              <a:t>The Generalized Pigeonhole Principle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023E78-AD9B-48E1-B55C-62F4B85F8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96" y="2050377"/>
            <a:ext cx="8229600" cy="395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Theorem 2 (The Generalized Pigeonhole Principle):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If N objects are placed into k boxes, then there is at least one box containing at least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  <a:sym typeface="Symbol" pitchFamily="18" charset="2"/>
              </a:rPr>
              <a:t>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N/k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  <a:sym typeface="Symbol" pitchFamily="18" charset="2"/>
              </a:rPr>
              <a:t>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objects.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Example 5 (p.349):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Among 100 people there are at least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100/12 = 9 who were born in the same month.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51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453899-B14D-4969-942B-007FC7388CE7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minimum number of students required in a discrete mathematics class to be sure that at least six will receive the same grade, if there are five possible grades, A, B, C, D, and F?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minimum  number of students needed to ensure that at least six students receive the same grade is the smallest integer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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/5  = 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   The smallest such integer is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= 5.5 + 1 = 26.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1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Note: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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/5  ≥ 6, or,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≥ 5.5 +1, or,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≥ 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smallest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186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6A3BC9-46D7-4223-852A-62133A362530}"/>
              </a:ext>
            </a:extLst>
          </p:cNvPr>
          <p:cNvSpPr txBox="1">
            <a:spLocks/>
          </p:cNvSpPr>
          <p:nvPr/>
        </p:nvSpPr>
        <p:spPr bwMode="auto">
          <a:xfrm>
            <a:off x="335494" y="1127919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Class Work: Exercise 31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EDD293-858E-4299-B57F-146DBCCA1019}"/>
              </a:ext>
            </a:extLst>
          </p:cNvPr>
          <p:cNvSpPr txBox="1">
            <a:spLocks/>
          </p:cNvSpPr>
          <p:nvPr/>
        </p:nvSpPr>
        <p:spPr bwMode="auto">
          <a:xfrm>
            <a:off x="335494" y="245348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 31: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There are 38 different time periods during which classes at a university can be scheduled. If there are 677 different classes, how many different rooms will be needed?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Try it out!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74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1BA7711-2291-458E-849F-28DC45B539EC}"/>
              </a:ext>
            </a:extLst>
          </p:cNvPr>
          <p:cNvSpPr txBox="1">
            <a:spLocks/>
          </p:cNvSpPr>
          <p:nvPr/>
        </p:nvSpPr>
        <p:spPr bwMode="auto">
          <a:xfrm>
            <a:off x="457200" y="128769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Solution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Exercise 31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87F6BD-84BD-4CE2-8D91-F5D1BA5E9665}"/>
              </a:ext>
            </a:extLst>
          </p:cNvPr>
          <p:cNvSpPr txBox="1">
            <a:spLocks/>
          </p:cNvSpPr>
          <p:nvPr/>
        </p:nvSpPr>
        <p:spPr bwMode="auto">
          <a:xfrm>
            <a:off x="457200" y="2493818"/>
            <a:ext cx="8534400" cy="363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Solution: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Thinks that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38 time periods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are 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pigeonholes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and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677 classes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are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pigeons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By the generalized pigeonhole principle there is some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time period in which at least 677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/38  = 18 classes are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meeting.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Since each class must meet in a different room, we need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18 rooms.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411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EA41AFA-4AB0-4E78-9A85-3F068101B489}"/>
              </a:ext>
            </a:extLst>
          </p:cNvPr>
          <p:cNvSpPr txBox="1">
            <a:spLocks/>
          </p:cNvSpPr>
          <p:nvPr/>
        </p:nvSpPr>
        <p:spPr bwMode="auto">
          <a:xfrm>
            <a:off x="335494" y="118333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Practice @ Home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32B8C9-ED3F-44B0-ADAD-E6CE8902F4AD}"/>
              </a:ext>
            </a:extLst>
          </p:cNvPr>
          <p:cNvSpPr txBox="1">
            <a:spLocks/>
          </p:cNvSpPr>
          <p:nvPr/>
        </p:nvSpPr>
        <p:spPr bwMode="auto">
          <a:xfrm>
            <a:off x="335494" y="2508892"/>
            <a:ext cx="8229600" cy="2628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Odd-Numbered Exercises from your text book</a:t>
            </a:r>
          </a:p>
        </p:txBody>
      </p:sp>
    </p:spTree>
    <p:extLst>
      <p:ext uri="{BB962C8B-B14F-4D97-AF65-F5344CB8AC3E}">
        <p14:creationId xmlns:p14="http://schemas.microsoft.com/office/powerpoint/2010/main" val="2049202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Rosen, K. H., &amp; </a:t>
            </a:r>
            <a:r>
              <a:rPr lang="en-US" sz="2000" dirty="0" err="1"/>
              <a:t>Krithivasan</a:t>
            </a:r>
            <a:r>
              <a:rPr lang="en-US" sz="2000" dirty="0"/>
              <a:t>, K. (2012). Discrete mathematics and its applications: with combinatorics and graph theory. Tata McGraw-Hill Education. (7</a:t>
            </a:r>
            <a:r>
              <a:rPr lang="en-US" sz="2000" baseline="30000" dirty="0"/>
              <a:t>th</a:t>
            </a:r>
            <a:r>
              <a:rPr lang="en-US" sz="2000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1088717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82880" y="1480070"/>
            <a:ext cx="88204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Discrete Mathematics, </a:t>
            </a:r>
            <a:r>
              <a:rPr lang="en-US" i="1" dirty="0"/>
              <a:t>Richard</a:t>
            </a:r>
            <a:r>
              <a:rPr lang="en-US" dirty="0"/>
              <a:t> </a:t>
            </a:r>
            <a:r>
              <a:rPr lang="en-US" i="1" dirty="0" err="1"/>
              <a:t>Johnsonbaugh</a:t>
            </a:r>
            <a:r>
              <a:rPr lang="en-US" dirty="0"/>
              <a:t>, Pearson education, Inc.</a:t>
            </a:r>
          </a:p>
          <a:p>
            <a:pPr marL="274320" lvl="0" indent="-27432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Discrete Mathematical Structures, </a:t>
            </a:r>
            <a:r>
              <a:rPr lang="en-US" i="1" dirty="0"/>
              <a:t>Bernard</a:t>
            </a:r>
            <a:r>
              <a:rPr lang="en-US" dirty="0"/>
              <a:t> </a:t>
            </a:r>
            <a:r>
              <a:rPr lang="en-US" i="1" dirty="0" err="1"/>
              <a:t>Kolman</a:t>
            </a:r>
            <a:r>
              <a:rPr lang="en-US" dirty="0"/>
              <a:t>, </a:t>
            </a:r>
            <a:r>
              <a:rPr lang="en-US" i="1" dirty="0"/>
              <a:t>Robert C. Busby</a:t>
            </a:r>
            <a:r>
              <a:rPr lang="en-US" dirty="0"/>
              <a:t>, </a:t>
            </a:r>
            <a:r>
              <a:rPr lang="en-US" i="1" dirty="0"/>
              <a:t>Sharon</a:t>
            </a:r>
            <a:r>
              <a:rPr lang="en-US" dirty="0"/>
              <a:t> </a:t>
            </a:r>
            <a:r>
              <a:rPr lang="en-US" i="1" dirty="0"/>
              <a:t>Ross, </a:t>
            </a:r>
            <a:r>
              <a:rPr lang="en-US" dirty="0"/>
              <a:t>Prentice-Hall, Inc.</a:t>
            </a:r>
          </a:p>
          <a:p>
            <a:pPr marL="274320" lvl="0" indent="-274320">
              <a:spcBef>
                <a:spcPts val="600"/>
              </a:spcBef>
              <a:buFont typeface="+mj-lt"/>
              <a:buAutoNum type="arabicPeriod"/>
            </a:pPr>
            <a:r>
              <a:rPr lang="en-US" i="1" dirty="0"/>
              <a:t>SCHAUM’S  outlines Discrete Mathematics(2</a:t>
            </a:r>
            <a:r>
              <a:rPr lang="en-US" i="1" baseline="30000" dirty="0"/>
              <a:t>nd</a:t>
            </a:r>
            <a:r>
              <a:rPr lang="en-US" i="1" dirty="0"/>
              <a:t> edition)</a:t>
            </a:r>
            <a:r>
              <a:rPr lang="en-US" dirty="0"/>
              <a:t>, by </a:t>
            </a:r>
            <a:r>
              <a:rPr lang="en-US" i="1" dirty="0"/>
              <a:t>Seymour</a:t>
            </a:r>
            <a:r>
              <a:rPr lang="en-US" dirty="0"/>
              <a:t> </a:t>
            </a:r>
            <a:r>
              <a:rPr lang="en-US" i="1" dirty="0" err="1"/>
              <a:t>Lipschutz</a:t>
            </a:r>
            <a:r>
              <a:rPr lang="en-US" dirty="0"/>
              <a:t>, </a:t>
            </a:r>
            <a:r>
              <a:rPr lang="en-US" i="1" dirty="0"/>
              <a:t>Marc</a:t>
            </a:r>
            <a:r>
              <a:rPr lang="en-US" dirty="0"/>
              <a:t> </a:t>
            </a:r>
            <a:r>
              <a:rPr lang="en-US" i="1" dirty="0"/>
              <a:t>Lipson</a:t>
            </a:r>
          </a:p>
          <a:p>
            <a:pPr marL="274320" indent="-274320">
              <a:spcBef>
                <a:spcPts val="600"/>
              </a:spcBef>
            </a:pPr>
            <a:endParaRPr lang="en-US" dirty="0"/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Online tutorial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hlinkClick r:id="rId2"/>
              </a:rPr>
              <a:t>https://www.tutorialspoint.com/discrete_mathematics/discrete_mathematics_relations.htm</a:t>
            </a:r>
            <a:endParaRPr lang="en-US" dirty="0"/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University of Pittsburgh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hlinkClick r:id="rId3"/>
              </a:rPr>
              <a:t>https://people.cs.pitt.edu/~milos/courses/cs441/lectures/Class21b.pdf</a:t>
            </a:r>
            <a:endParaRPr lang="en-US" dirty="0"/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Online tutorial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hlinkClick r:id="rId4"/>
              </a:rPr>
              <a:t>https://www.geeksforgeeks.org/discrete-mathematics-the-pigeonhole-principle/</a:t>
            </a:r>
            <a:endParaRPr lang="en-US" dirty="0"/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National Tsing Hua University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hlinkClick r:id="rId5"/>
              </a:rPr>
              <a:t>http://www.cs.nthu.edu.tw/~wkhon/math/lecture/lecture06.pdf</a:t>
            </a:r>
            <a:endParaRPr lang="en-US" dirty="0"/>
          </a:p>
          <a:p>
            <a:pPr marL="274320" indent="-274320"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0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F7B7DB-1C61-4A31-9556-3F1709B5AB91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understand how to represent a relation using a zero-one matrix and directed graph (digraph), to understand the Pigeonhole principle and it’s applications.</a:t>
            </a:r>
          </a:p>
          <a:p>
            <a:pPr lvl="0"/>
            <a:endParaRPr lang="en-US" sz="2400" dirty="0"/>
          </a:p>
          <a:p>
            <a:r>
              <a:rPr lang="en-US" sz="2400" u="sng" dirty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The students are expected to be able represent a relation using a zero-one matrix and digraph; be able to determine whether a relation is reflexive, symmetric, </a:t>
            </a:r>
            <a:r>
              <a:rPr lang="en-US" sz="2400" dirty="0" err="1"/>
              <a:t>antisymmetric</a:t>
            </a:r>
            <a:r>
              <a:rPr lang="en-US" sz="2400" dirty="0"/>
              <a:t>, and/or transitive by analyzing a zero-one matrix or digraph that represents the relation; be able to explain the  Pigeonhole principle and </a:t>
            </a:r>
            <a:r>
              <a:rPr lang="en-US" sz="2400" dirty="0" err="1"/>
              <a:t>and</a:t>
            </a:r>
            <a:r>
              <a:rPr lang="en-US" sz="2400" dirty="0"/>
              <a:t> its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Representing Relations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55F76D-98FE-4251-A849-E05CEAF4734F}"/>
              </a:ext>
            </a:extLst>
          </p:cNvPr>
          <p:cNvSpPr txBox="1">
            <a:spLocks/>
          </p:cNvSpPr>
          <p:nvPr/>
        </p:nvSpPr>
        <p:spPr bwMode="auto">
          <a:xfrm>
            <a:off x="211029" y="2312323"/>
            <a:ext cx="82296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many ways to represent a relation between finite sets. One way is to list its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another way is to use a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have covered those already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this section we will discuss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alternative methods of representing relations –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Relations using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Matrices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zero-one matrices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Relations using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Digraph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Relations we study in this section </a:t>
            </a:r>
            <a:r>
              <a:rPr lang="en-US" sz="2400" dirty="0">
                <a:solidFill>
                  <a:sysClr val="windowText" lastClr="000000"/>
                </a:solidFill>
                <a:latin typeface="Calibri"/>
              </a:rPr>
              <a:t>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Binary Relations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92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30326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Representing Relations Using Matrices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F356FC-22C4-4B0D-A244-F91B8D8A450A}"/>
              </a:ext>
            </a:extLst>
          </p:cNvPr>
          <p:cNvSpPr txBox="1">
            <a:spLocks/>
          </p:cNvSpPr>
          <p:nvPr/>
        </p:nvSpPr>
        <p:spPr bwMode="auto">
          <a:xfrm>
            <a:off x="335494" y="1885071"/>
            <a:ext cx="8610600" cy="446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between finite sets can be represented using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zero-one matrix.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relation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,…,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elements of the two sets can be listed in any particular arbitrary order. When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we use the same ordering.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relation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represented by the matrix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[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], where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matrix representing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 its 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entry when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related to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not related to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756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573386"/>
            <a:ext cx="7195837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Representing Relations Using Matrices: Example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15A1CF-2DC7-4AC0-A942-397DBE06A588}"/>
              </a:ext>
            </a:extLst>
          </p:cNvPr>
          <p:cNvSpPr txBox="1">
            <a:spLocks/>
          </p:cNvSpPr>
          <p:nvPr/>
        </p:nvSpPr>
        <p:spPr bwMode="auto">
          <a:xfrm>
            <a:off x="457200" y="10668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1,2,3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Let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 the relation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containing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∈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∈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&gt;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What is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(assuming the ordering of elements is the same as the increasing numerical order)?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)}, the matrix is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Note: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matrix of a relation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dependent 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orderings of 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addin_tmp.png">
            <a:extLst>
              <a:ext uri="{FF2B5EF4-FFF2-40B4-BE49-F238E27FC236}">
                <a16:creationId xmlns:a16="http://schemas.microsoft.com/office/drawing/2014/main" id="{C8E99970-8716-4510-A7EC-456FA7D8F1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3810000"/>
            <a:ext cx="1927860" cy="9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3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45713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Representing Relations Using Matrices: Example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578117D-A007-46CA-91CB-8F94094F1E89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</a:t>
            </a: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ordered pairs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in the relation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represented by 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consists of those ordered pairs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with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it follows that: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{(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addin_tmp.png">
            <a:extLst>
              <a:ext uri="{FF2B5EF4-FFF2-40B4-BE49-F238E27FC236}">
                <a16:creationId xmlns:a16="http://schemas.microsoft.com/office/drawing/2014/main" id="{EAA40715-D074-4158-8844-5337CCD131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2973705"/>
            <a:ext cx="3082290" cy="9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9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067030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Matrices of Relations on Sets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89581D-8386-4E5E-9570-51F4141F8FA3}"/>
              </a:ext>
            </a:extLst>
          </p:cNvPr>
          <p:cNvSpPr txBox="1">
            <a:spLocks/>
          </p:cNvSpPr>
          <p:nvPr/>
        </p:nvSpPr>
        <p:spPr bwMode="auto">
          <a:xfrm>
            <a:off x="228600" y="1752600"/>
            <a:ext cx="8610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reflexive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relation,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the elements 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 diagonal of M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equal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matrix of an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relation has the property that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if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1 with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0. In other words, either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 or 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 when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there can never  be two 1’s symmetrically placed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     about the main diagonal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matrix is symmetric.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and only if </a:t>
            </a:r>
            <a:r>
              <a:rPr kumimoji="0" lang="en-US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 </a:t>
            </a:r>
            <a:r>
              <a:rPr kumimoji="0" lang="en-US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ji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2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(for all pairs of integers 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				                         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1,2,…..,n and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1,2,…..n)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and only if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= (M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2200" b="1" i="1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2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(M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transpose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is obtained by interchanging rows and columns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600" b="1" i="0" u="none" strike="noStrike" kern="120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200" b="1" i="0" u="none" strike="noStrike" kern="120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200" b="0" i="0" u="none" strike="noStrike" kern="120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200" b="1" i="0" u="none" strike="noStrike" kern="120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F1B0E0-4141-485F-A94F-CDCCF332B56E}"/>
              </a:ext>
            </a:extLst>
          </p:cNvPr>
          <p:cNvCxnSpPr/>
          <p:nvPr/>
        </p:nvCxnSpPr>
        <p:spPr>
          <a:xfrm flipV="1">
            <a:off x="1219200" y="2895600"/>
            <a:ext cx="152400" cy="2286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05A3C3-679C-4FA4-8879-4E5673DAF1EC}"/>
              </a:ext>
            </a:extLst>
          </p:cNvPr>
          <p:cNvCxnSpPr/>
          <p:nvPr/>
        </p:nvCxnSpPr>
        <p:spPr>
          <a:xfrm flipV="1">
            <a:off x="1447800" y="3200400"/>
            <a:ext cx="152400" cy="2286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99519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4B7C957-6ADC-423C-A67A-79374DD48EA9}"/>
              </a:ext>
            </a:extLst>
          </p:cNvPr>
          <p:cNvSpPr txBox="1">
            <a:spLocks/>
          </p:cNvSpPr>
          <p:nvPr/>
        </p:nvSpPr>
        <p:spPr bwMode="auto">
          <a:xfrm>
            <a:off x="272796" y="790592"/>
            <a:ext cx="7239352" cy="10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Zero-One Matrices for 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Different Types of Relations</a:t>
            </a:r>
          </a:p>
        </p:txBody>
      </p:sp>
      <p:pic>
        <p:nvPicPr>
          <p:cNvPr id="12" name="Content Placeholder 3" descr="0803.jpg">
            <a:extLst>
              <a:ext uri="{FF2B5EF4-FFF2-40B4-BE49-F238E27FC236}">
                <a16:creationId xmlns:a16="http://schemas.microsoft.com/office/drawing/2014/main" id="{44CB0450-31E8-4B11-BAB9-C377F6CBF79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11501" y="3410712"/>
            <a:ext cx="258529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5" descr="0804.jpg">
            <a:extLst>
              <a:ext uri="{FF2B5EF4-FFF2-40B4-BE49-F238E27FC236}">
                <a16:creationId xmlns:a16="http://schemas.microsoft.com/office/drawing/2014/main" id="{3411893C-BBB6-40A2-8E22-1B4013CBF1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03192" y="3258312"/>
            <a:ext cx="4299204" cy="31656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19F0A0-D11C-4FB9-9E3F-6787EFD7F9A8}"/>
              </a:ext>
            </a:extLst>
          </p:cNvPr>
          <p:cNvSpPr txBox="1"/>
          <p:nvPr/>
        </p:nvSpPr>
        <p:spPr>
          <a:xfrm>
            <a:off x="1110996" y="600151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FF"/>
                </a:solidFill>
                <a:cs typeface="Times New Roman" pitchFamily="18" charset="0"/>
              </a:rPr>
              <a:t>Reflexive</a:t>
            </a:r>
          </a:p>
        </p:txBody>
      </p:sp>
    </p:spTree>
    <p:extLst>
      <p:ext uri="{BB962C8B-B14F-4D97-AF65-F5344CB8AC3E}">
        <p14:creationId xmlns:p14="http://schemas.microsoft.com/office/powerpoint/2010/main" val="10300607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}&#10;0 &amp; 0\\&#10;1 &amp;0\\&#10;1&amp; 1&#10;\end{array}&#10;\right].&#10;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ll}&#10;0&amp;1 &amp; 0&amp; 0 &amp; 0\\&#10;1 &amp;0&amp; 1 &amp; 1 &amp; 0\\&#10;1&amp; 0 &amp; 1 &amp; 0 &amp; 1&#10;\end{array}&#10;\right]?&#10;$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}&#10;1 &amp;1&amp; 0\\&#10;1 &amp;1 &amp; 1\\&#10;0&amp; 1 &amp; 1&#10;\end{array}&#10;\right].&#10;$$&#10;&#10;\end{document}"/>
  <p:tag name="IGUANATEXSIZE" val="20"/>
</p:tagLst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225</TotalTime>
  <Words>2136</Words>
  <Application>Microsoft Office PowerPoint</Application>
  <PresentationFormat>On-screen Show (4:3)</PresentationFormat>
  <Paragraphs>195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Corbel</vt:lpstr>
      <vt:lpstr>Wingdings</vt:lpstr>
      <vt:lpstr>Spectrum</vt:lpstr>
      <vt:lpstr>Representing Relations  The Pigeonhole Principle</vt:lpstr>
      <vt:lpstr>Lecture Outline</vt:lpstr>
      <vt:lpstr>Objectives and Outcomes</vt:lpstr>
      <vt:lpstr>Representing Relations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5.2 The Pigeonhole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A.G.M. Zaman</cp:lastModifiedBy>
  <cp:revision>53</cp:revision>
  <dcterms:created xsi:type="dcterms:W3CDTF">2018-12-10T17:20:29Z</dcterms:created>
  <dcterms:modified xsi:type="dcterms:W3CDTF">2021-07-07T03:34:44Z</dcterms:modified>
</cp:coreProperties>
</file>