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58" r:id="rId6"/>
    <p:sldId id="267" r:id="rId7"/>
    <p:sldId id="268" r:id="rId8"/>
    <p:sldId id="271" r:id="rId9"/>
    <p:sldId id="269" r:id="rId10"/>
    <p:sldId id="272" r:id="rId11"/>
    <p:sldId id="273" r:id="rId12"/>
    <p:sldId id="274" r:id="rId13"/>
    <p:sldId id="275" r:id="rId14"/>
    <p:sldId id="286" r:id="rId15"/>
    <p:sldId id="287" r:id="rId16"/>
    <p:sldId id="288" r:id="rId17"/>
    <p:sldId id="276" r:id="rId18"/>
    <p:sldId id="28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dford.edu/~nokie/classes/360/graphs-terms.html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716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488F0-F1BA-4666-82E2-B02714DBE0BF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Times New Roman" pitchFamily="18" charset="0"/>
              </a:rPr>
              <a:t>degree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a vertex in an undirected graph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number of edges incident with 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except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that a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a vertex contributes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twice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to the degree of that vertex.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degree of the vertex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denoted by deg(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Isolated vertex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of degree zero is called isolated.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Pendant vertex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is pendant if and only if it has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5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F806E7-4EB0-48B4-9798-AD91370A8708}"/>
              </a:ext>
            </a:extLst>
          </p:cNvPr>
          <p:cNvSpPr txBox="1">
            <a:spLocks/>
          </p:cNvSpPr>
          <p:nvPr/>
        </p:nvSpPr>
        <p:spPr bwMode="auto">
          <a:xfrm>
            <a:off x="202490" y="1385455"/>
            <a:ext cx="8229600" cy="534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degrees of the vertices in the graphs G and 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7D213CB6-6F2C-451F-B82D-B2683C65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6629400" cy="1752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FCF8D5-97F0-4FDF-81EC-5258945E4520}"/>
              </a:ext>
            </a:extLst>
          </p:cNvPr>
          <p:cNvSpPr txBox="1"/>
          <p:nvPr/>
        </p:nvSpPr>
        <p:spPr>
          <a:xfrm>
            <a:off x="457200" y="4191000"/>
            <a:ext cx="8382000" cy="1600200"/>
          </a:xfrm>
          <a:prstGeom prst="rect">
            <a:avLst/>
          </a:prstGeom>
        </p:spPr>
        <p:txBody>
          <a:bodyPr lIns="0" tIns="0" rIns="0" bIns="0"/>
          <a:lstStyle/>
          <a:p>
            <a:pPr marL="325374">
              <a:lnSpc>
                <a:spcPct val="95825"/>
              </a:lnSpc>
              <a:defRPr/>
            </a:pPr>
            <a:r>
              <a:rPr sz="2400" b="1" u="sng" dirty="0">
                <a:solidFill>
                  <a:srgbClr val="0000FF"/>
                </a:solidFill>
                <a:cs typeface="Times New Roman"/>
              </a:rPr>
              <a:t>Solution</a:t>
            </a:r>
            <a:r>
              <a:rPr sz="2400" dirty="0">
                <a:solidFill>
                  <a:srgbClr val="0000FF"/>
                </a:solidFill>
                <a:cs typeface="Times New Roman"/>
              </a:rPr>
              <a:t>:</a:t>
            </a:r>
            <a:endParaRPr lang="en-US" sz="2400" dirty="0">
              <a:solidFill>
                <a:srgbClr val="0000FF"/>
              </a:solidFill>
              <a:cs typeface="Times New Roman"/>
            </a:endParaRPr>
          </a:p>
          <a:p>
            <a:pPr marL="325374">
              <a:lnSpc>
                <a:spcPct val="95825"/>
              </a:lnSpc>
              <a:defRPr/>
            </a:pPr>
            <a:r>
              <a:rPr lang="en-US" sz="2400" i="1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b="1" i="1" spc="-4" dirty="0">
                <a:solidFill>
                  <a:srgbClr val="0000FF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2,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f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)=4,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)=1, deg(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3,    	and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 0</a:t>
            </a:r>
            <a:endParaRPr lang="en-US" sz="2400" dirty="0">
              <a:solidFill>
                <a:prstClr val="black"/>
              </a:solidFill>
              <a:cs typeface="Cambria"/>
            </a:endParaRPr>
          </a:p>
          <a:p>
            <a:pPr marL="325374">
              <a:spcBef>
                <a:spcPts val="325"/>
              </a:spcBef>
              <a:defRPr/>
            </a:pPr>
            <a:r>
              <a:rPr sz="2400" b="1" i="1" spc="-4" dirty="0">
                <a:solidFill>
                  <a:srgbClr val="0000FF"/>
                </a:solidFill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4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6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9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1,</a:t>
            </a:r>
            <a:r>
              <a:rPr sz="2400" spc="29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 </a:t>
            </a:r>
            <a:r>
              <a:rPr sz="2400" dirty="0">
                <a:solidFill>
                  <a:prstClr val="black"/>
                </a:solidFill>
                <a:cs typeface="Cambria"/>
              </a:rPr>
              <a:t>5.</a:t>
            </a:r>
            <a:r>
              <a:rPr sz="2400" spc="-4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 </a:t>
            </a:r>
            <a:endParaRPr sz="24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12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</a:t>
            </a:r>
            <a:r>
              <a:rPr lang="en-US" sz="2600" b="1" dirty="0">
                <a:solidFill>
                  <a:schemeClr val="tx1"/>
                </a:solidFill>
                <a:highlight>
                  <a:srgbClr val="FFFF00"/>
                </a:highlight>
              </a:rPr>
              <a:t>Handshaking Theorem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AC69A6-E531-4B26-AA3A-314758EBD98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(The Handshaking Theorem):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(V,E) be 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edges. Then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3">
            <a:extLst>
              <a:ext uri="{FF2B5EF4-FFF2-40B4-BE49-F238E27FC236}">
                <a16:creationId xmlns:a16="http://schemas.microsoft.com/office/drawing/2014/main" id="{A3D5B74D-8DDB-4634-8A84-F338E72D017D}"/>
              </a:ext>
            </a:extLst>
          </p:cNvPr>
          <p:cNvSpPr>
            <a:spLocks/>
          </p:cNvSpPr>
          <p:nvPr/>
        </p:nvSpPr>
        <p:spPr bwMode="auto">
          <a:xfrm>
            <a:off x="1676400" y="34290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object 44">
            <a:extLst>
              <a:ext uri="{FF2B5EF4-FFF2-40B4-BE49-F238E27FC236}">
                <a16:creationId xmlns:a16="http://schemas.microsoft.com/office/drawing/2014/main" id="{7F802344-A413-46ED-8DCC-C2F6DB3F8012}"/>
              </a:ext>
            </a:extLst>
          </p:cNvPr>
          <p:cNvSpPr>
            <a:spLocks/>
          </p:cNvSpPr>
          <p:nvPr/>
        </p:nvSpPr>
        <p:spPr bwMode="auto">
          <a:xfrm>
            <a:off x="1828800" y="4267200"/>
            <a:ext cx="198438" cy="185738"/>
          </a:xfrm>
          <a:custGeom>
            <a:avLst/>
            <a:gdLst>
              <a:gd name="T0" fmla="*/ 23834 w 198833"/>
              <a:gd name="T1" fmla="*/ 159296 h 185921"/>
              <a:gd name="T2" fmla="*/ 29409 w 198833"/>
              <a:gd name="T3" fmla="*/ 164512 h 185921"/>
              <a:gd name="T4" fmla="*/ 39154 w 198833"/>
              <a:gd name="T5" fmla="*/ 171499 h 185921"/>
              <a:gd name="T6" fmla="*/ 50028 w 198833"/>
              <a:gd name="T7" fmla="*/ 176932 h 185921"/>
              <a:gd name="T8" fmla="*/ 62035 w 198833"/>
              <a:gd name="T9" fmla="*/ 180813 h 185921"/>
              <a:gd name="T10" fmla="*/ 75171 w 198833"/>
              <a:gd name="T11" fmla="*/ 183141 h 185921"/>
              <a:gd name="T12" fmla="*/ 89440 w 198833"/>
              <a:gd name="T13" fmla="*/ 183918 h 185921"/>
              <a:gd name="T14" fmla="*/ 194531 w 198833"/>
              <a:gd name="T15" fmla="*/ 183918 h 185921"/>
              <a:gd name="T16" fmla="*/ 194531 w 198833"/>
              <a:gd name="T17" fmla="*/ 166716 h 185921"/>
              <a:gd name="T18" fmla="*/ 89440 w 198833"/>
              <a:gd name="T19" fmla="*/ 166716 h 185921"/>
              <a:gd name="T20" fmla="*/ 83520 w 198833"/>
              <a:gd name="T21" fmla="*/ 166579 h 185921"/>
              <a:gd name="T22" fmla="*/ 69573 w 198833"/>
              <a:gd name="T23" fmla="*/ 164974 h 185921"/>
              <a:gd name="T24" fmla="*/ 57276 w 198833"/>
              <a:gd name="T25" fmla="*/ 161572 h 185921"/>
              <a:gd name="T26" fmla="*/ 46629 w 198833"/>
              <a:gd name="T27" fmla="*/ 156371 h 185921"/>
              <a:gd name="T28" fmla="*/ 37635 w 198833"/>
              <a:gd name="T29" fmla="*/ 149373 h 185921"/>
              <a:gd name="T30" fmla="*/ 27262 w 198833"/>
              <a:gd name="T31" fmla="*/ 135639 h 185921"/>
              <a:gd name="T32" fmla="*/ 22308 w 198833"/>
              <a:gd name="T33" fmla="*/ 124390 h 185921"/>
              <a:gd name="T34" fmla="*/ 18827 w 198833"/>
              <a:gd name="T35" fmla="*/ 111375 h 185921"/>
              <a:gd name="T36" fmla="*/ 16818 w 198833"/>
              <a:gd name="T37" fmla="*/ 96590 h 185921"/>
              <a:gd name="T38" fmla="*/ 194531 w 198833"/>
              <a:gd name="T39" fmla="*/ 96590 h 185921"/>
              <a:gd name="T40" fmla="*/ 194531 w 198833"/>
              <a:gd name="T41" fmla="*/ 79388 h 185921"/>
              <a:gd name="T42" fmla="*/ 17088 w 198833"/>
              <a:gd name="T43" fmla="*/ 79388 h 185921"/>
              <a:gd name="T44" fmla="*/ 17244 w 198833"/>
              <a:gd name="T45" fmla="*/ 77978 h 185921"/>
              <a:gd name="T46" fmla="*/ 19897 w 198833"/>
              <a:gd name="T47" fmla="*/ 63830 h 185921"/>
              <a:gd name="T48" fmla="*/ 24297 w 198833"/>
              <a:gd name="T49" fmla="*/ 51563 h 185921"/>
              <a:gd name="T50" fmla="*/ 30445 w 198833"/>
              <a:gd name="T51" fmla="*/ 41175 h 185921"/>
              <a:gd name="T52" fmla="*/ 38342 w 198833"/>
              <a:gd name="T53" fmla="*/ 32678 h 185921"/>
              <a:gd name="T54" fmla="*/ 50533 w 198833"/>
              <a:gd name="T55" fmla="*/ 24758 h 185921"/>
              <a:gd name="T56" fmla="*/ 61853 w 198833"/>
              <a:gd name="T57" fmla="*/ 20564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6 h 185921"/>
              <a:gd name="T78" fmla="*/ 23834 w 198833"/>
              <a:gd name="T79" fmla="*/ 24627 h 185921"/>
              <a:gd name="T80" fmla="*/ 18386 w 198833"/>
              <a:gd name="T81" fmla="*/ 30882 h 185921"/>
              <a:gd name="T82" fmla="*/ 11765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6 w 198833"/>
              <a:gd name="T101" fmla="*/ 150087 h 185921"/>
              <a:gd name="T102" fmla="*/ 23834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A0781-31C8-4836-B4A5-DEBF69ADA1F8}"/>
              </a:ext>
            </a:extLst>
          </p:cNvPr>
          <p:cNvSpPr txBox="1"/>
          <p:nvPr/>
        </p:nvSpPr>
        <p:spPr>
          <a:xfrm>
            <a:off x="2438400" y="3581400"/>
            <a:ext cx="9874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deg(</a:t>
            </a:r>
            <a:r>
              <a:rPr lang="en-US" sz="24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F7D28C02-2A1C-495F-A631-4A3C1A2E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: This applies even if multiple edges and loops are present</a:t>
            </a:r>
          </a:p>
        </p:txBody>
      </p:sp>
    </p:spTree>
    <p:extLst>
      <p:ext uri="{BB962C8B-B14F-4D97-AF65-F5344CB8AC3E}">
        <p14:creationId xmlns:p14="http://schemas.microsoft.com/office/powerpoint/2010/main" val="17494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A54924-3E31-4A7B-BE84-297B1D34CB7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How many edges are there in a graph with 10 vertices each of degree six?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the sum of the degrees of the vertices is 6.10 = 60, it follows that 2e=60.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Therefore, e = 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60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59186-9D45-4CDD-94AB-FC2E1418B2B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undirected graph has an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number of vertices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 5 vertices, can each vertex have degree 3?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This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possible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the Handshaking theorem, because the sum of the degrees of the vertices 3.5 = 15 is odd.</a:t>
            </a:r>
          </a:p>
        </p:txBody>
      </p:sp>
    </p:spTree>
    <p:extLst>
      <p:ext uri="{BB962C8B-B14F-4D97-AF65-F5344CB8AC3E}">
        <p14:creationId xmlns:p14="http://schemas.microsoft.com/office/powerpoint/2010/main" val="411662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vertex &amp; Terminal Vertex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47CB63-6F27-4CEB-B132-795B3DE78B46}"/>
              </a:ext>
            </a:extLst>
          </p:cNvPr>
          <p:cNvSpPr txBox="1">
            <a:spLocks/>
          </p:cNvSpPr>
          <p:nvPr/>
        </p:nvSpPr>
        <p:spPr bwMode="auto">
          <a:xfrm>
            <a:off x="249382" y="2344188"/>
            <a:ext cx="8562109" cy="370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(u, v) is an edge of the graph G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said to be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to 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is said to be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from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vertex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terminal/end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initial vertex and terminal vertex of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71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29" y="4490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In-degree &amp; Out-degree of a vertex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D1722F-C690-462B-80B0-DA06AF20C90F}"/>
              </a:ext>
            </a:extLst>
          </p:cNvPr>
          <p:cNvSpPr txBox="1">
            <a:spLocks/>
          </p:cNvSpPr>
          <p:nvPr/>
        </p:nvSpPr>
        <p:spPr bwMode="auto">
          <a:xfrm>
            <a:off x="421341" y="2319568"/>
            <a:ext cx="8229600" cy="37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in-degree of a vertex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terminal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out-degree of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initial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 a vertex contributes 1 to both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in-degree and the out-degree of this vertex.</a:t>
            </a:r>
          </a:p>
        </p:txBody>
      </p:sp>
    </p:spTree>
    <p:extLst>
      <p:ext uri="{BB962C8B-B14F-4D97-AF65-F5344CB8AC3E}">
        <p14:creationId xmlns:p14="http://schemas.microsoft.com/office/powerpoint/2010/main" val="13033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869396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Example: In-degree &amp; Out-degree of vertices of a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DD54F-C81D-4592-BDF2-E8EF838C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90" y="1814732"/>
            <a:ext cx="8255710" cy="46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are in-degrees and out-degrees of all the vertices in the graph below?</a:t>
            </a: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A6C50E40-9CA1-4269-8527-22B933919F7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2743200" cy="1295400"/>
            <a:chOff x="2112" y="2448"/>
            <a:chExt cx="1728" cy="816"/>
          </a:xfrm>
        </p:grpSpPr>
        <p:sp>
          <p:nvSpPr>
            <p:cNvPr id="17" name="Oval 32">
              <a:extLst>
                <a:ext uri="{FF2B5EF4-FFF2-40B4-BE49-F238E27FC236}">
                  <a16:creationId xmlns:a16="http://schemas.microsoft.com/office/drawing/2014/main" id="{CDE549B9-9BB4-40BA-8F9B-D149C670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E356FC40-991F-457C-A045-2A66C5FB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C25AC45D-32B8-4EB7-89E8-370CEB14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20" name="AutoShape 35">
              <a:extLst>
                <a:ext uri="{FF2B5EF4-FFF2-40B4-BE49-F238E27FC236}">
                  <a16:creationId xmlns:a16="http://schemas.microsoft.com/office/drawing/2014/main" id="{40823A92-40CF-4CDD-9421-FB8411168206}"/>
                </a:ext>
              </a:extLst>
            </p:cNvPr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2317" y="2653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6">
              <a:extLst>
                <a:ext uri="{FF2B5EF4-FFF2-40B4-BE49-F238E27FC236}">
                  <a16:creationId xmlns:a16="http://schemas.microsoft.com/office/drawing/2014/main" id="{78920DA7-991E-492B-BF2E-08AA1DE96F88}"/>
                </a:ext>
              </a:extLst>
            </p:cNvPr>
            <p:cNvCxnSpPr>
              <a:cxnSpLocks noChangeShapeType="1"/>
              <a:stCxn id="18" idx="5"/>
              <a:endCxn id="19" idx="1"/>
            </p:cNvCxnSpPr>
            <p:nvPr/>
          </p:nvCxnSpPr>
          <p:spPr bwMode="auto">
            <a:xfrm>
              <a:off x="3085" y="2653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7">
              <a:extLst>
                <a:ext uri="{FF2B5EF4-FFF2-40B4-BE49-F238E27FC236}">
                  <a16:creationId xmlns:a16="http://schemas.microsoft.com/office/drawing/2014/main" id="{F3EA28F0-3333-43A8-B82B-2864364E2761}"/>
                </a:ext>
              </a:extLst>
            </p:cNvPr>
            <p:cNvCxnSpPr>
              <a:cxnSpLocks noChangeShapeType="1"/>
              <a:stCxn id="19" idx="2"/>
              <a:endCxn id="19" idx="4"/>
            </p:cNvCxnSpPr>
            <p:nvPr/>
          </p:nvCxnSpPr>
          <p:spPr bwMode="auto">
            <a:xfrm rot="10800000" flipH="1" flipV="1">
              <a:off x="3600" y="3144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8">
              <a:extLst>
                <a:ext uri="{FF2B5EF4-FFF2-40B4-BE49-F238E27FC236}">
                  <a16:creationId xmlns:a16="http://schemas.microsoft.com/office/drawing/2014/main" id="{E3F595C6-D2EF-42CA-9D7A-0F76FA826BE2}"/>
                </a:ext>
              </a:extLst>
            </p:cNvPr>
            <p:cNvCxnSpPr>
              <a:cxnSpLocks noChangeShapeType="1"/>
              <a:stCxn id="18" idx="6"/>
              <a:endCxn id="18" idx="1"/>
            </p:cNvCxnSpPr>
            <p:nvPr/>
          </p:nvCxnSpPr>
          <p:spPr bwMode="auto">
            <a:xfrm flipH="1" flipV="1">
              <a:off x="2915" y="2483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9">
              <a:extLst>
                <a:ext uri="{FF2B5EF4-FFF2-40B4-BE49-F238E27FC236}">
                  <a16:creationId xmlns:a16="http://schemas.microsoft.com/office/drawing/2014/main" id="{02CFE8D0-2CCF-478E-9D0C-9AD141690610}"/>
                </a:ext>
              </a:extLst>
            </p:cNvPr>
            <p:cNvCxnSpPr>
              <a:cxnSpLocks noChangeShapeType="1"/>
              <a:stCxn id="19" idx="6"/>
              <a:endCxn id="19" idx="7"/>
            </p:cNvCxnSpPr>
            <p:nvPr/>
          </p:nvCxnSpPr>
          <p:spPr bwMode="auto">
            <a:xfrm flipH="1" flipV="1">
              <a:off x="3805" y="3059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0">
              <a:extLst>
                <a:ext uri="{FF2B5EF4-FFF2-40B4-BE49-F238E27FC236}">
                  <a16:creationId xmlns:a16="http://schemas.microsoft.com/office/drawing/2014/main" id="{C0C1A46F-6F11-41AD-B7B5-F07D77E8719E}"/>
                </a:ext>
              </a:extLst>
            </p:cNvPr>
            <p:cNvCxnSpPr>
              <a:cxnSpLocks noChangeShapeType="1"/>
              <a:stCxn id="18" idx="6"/>
              <a:endCxn id="19" idx="0"/>
            </p:cNvCxnSpPr>
            <p:nvPr/>
          </p:nvCxnSpPr>
          <p:spPr bwMode="auto">
            <a:xfrm>
              <a:off x="3120" y="2568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41">
              <a:extLst>
                <a:ext uri="{FF2B5EF4-FFF2-40B4-BE49-F238E27FC236}">
                  <a16:creationId xmlns:a16="http://schemas.microsoft.com/office/drawing/2014/main" id="{E5852E86-0EEF-42B7-BE76-B3ADDB5AED3E}"/>
                </a:ext>
              </a:extLst>
            </p:cNvPr>
            <p:cNvCxnSpPr>
              <a:cxnSpLocks noChangeShapeType="1"/>
              <a:stCxn id="17" idx="0"/>
              <a:endCxn id="18" idx="2"/>
            </p:cNvCxnSpPr>
            <p:nvPr/>
          </p:nvCxnSpPr>
          <p:spPr bwMode="auto">
            <a:xfrm flipV="1">
              <a:off x="2232" y="2568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4231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>
            <a:extLst>
              <a:ext uri="{FF2B5EF4-FFF2-40B4-BE49-F238E27FC236}">
                <a16:creationId xmlns:a16="http://schemas.microsoft.com/office/drawing/2014/main" id="{F83881A0-5404-46CB-BBFC-C54BAAC8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219200"/>
            <a:ext cx="809244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 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2</a:t>
            </a: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Practice Yourself: Example 4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6B83563-BEBA-4FDE-B603-E26B2C426C4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19400"/>
            <a:ext cx="2743200" cy="1295400"/>
            <a:chOff x="2880" y="1776"/>
            <a:chExt cx="1728" cy="81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A1FA5603-5885-4959-982C-B958AAA8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E04FAA59-5E1A-4E95-87A5-E7B8114D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3C0B7AB5-C3DA-496E-B1DB-47694E51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43" name="AutoShape 7">
              <a:extLst>
                <a:ext uri="{FF2B5EF4-FFF2-40B4-BE49-F238E27FC236}">
                  <a16:creationId xmlns:a16="http://schemas.microsoft.com/office/drawing/2014/main" id="{A6A906A3-93C8-49A3-9005-05819596123C}"/>
                </a:ext>
              </a:extLst>
            </p:cNvPr>
            <p:cNvCxnSpPr>
              <a:cxnSpLocks noChangeShapeType="1"/>
              <a:stCxn id="40" idx="7"/>
              <a:endCxn id="41" idx="3"/>
            </p:cNvCxnSpPr>
            <p:nvPr/>
          </p:nvCxnSpPr>
          <p:spPr bwMode="auto">
            <a:xfrm flipV="1">
              <a:off x="3085" y="1981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8">
              <a:extLst>
                <a:ext uri="{FF2B5EF4-FFF2-40B4-BE49-F238E27FC236}">
                  <a16:creationId xmlns:a16="http://schemas.microsoft.com/office/drawing/2014/main" id="{1A9C38DE-DC59-4DC3-A433-5B1E9D26B984}"/>
                </a:ext>
              </a:extLst>
            </p:cNvPr>
            <p:cNvCxnSpPr>
              <a:cxnSpLocks noChangeShapeType="1"/>
              <a:stCxn id="41" idx="5"/>
              <a:endCxn id="42" idx="1"/>
            </p:cNvCxnSpPr>
            <p:nvPr/>
          </p:nvCxnSpPr>
          <p:spPr bwMode="auto">
            <a:xfrm>
              <a:off x="3853" y="1981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9">
              <a:extLst>
                <a:ext uri="{FF2B5EF4-FFF2-40B4-BE49-F238E27FC236}">
                  <a16:creationId xmlns:a16="http://schemas.microsoft.com/office/drawing/2014/main" id="{92BA5276-307A-47B5-9D09-69DF562AD872}"/>
                </a:ext>
              </a:extLst>
            </p:cNvPr>
            <p:cNvCxnSpPr>
              <a:cxnSpLocks noChangeShapeType="1"/>
              <a:stCxn id="42" idx="2"/>
              <a:endCxn id="42" idx="4"/>
            </p:cNvCxnSpPr>
            <p:nvPr/>
          </p:nvCxnSpPr>
          <p:spPr bwMode="auto">
            <a:xfrm rot="10800000" flipH="1" flipV="1">
              <a:off x="4368" y="2472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0">
              <a:extLst>
                <a:ext uri="{FF2B5EF4-FFF2-40B4-BE49-F238E27FC236}">
                  <a16:creationId xmlns:a16="http://schemas.microsoft.com/office/drawing/2014/main" id="{D0252B14-3F85-4855-9B5B-1C330A4E7DFB}"/>
                </a:ext>
              </a:extLst>
            </p:cNvPr>
            <p:cNvCxnSpPr>
              <a:cxnSpLocks noChangeShapeType="1"/>
              <a:stCxn id="41" idx="6"/>
              <a:endCxn id="41" idx="1"/>
            </p:cNvCxnSpPr>
            <p:nvPr/>
          </p:nvCxnSpPr>
          <p:spPr bwMode="auto">
            <a:xfrm flipH="1" flipV="1">
              <a:off x="3683" y="1811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1">
              <a:extLst>
                <a:ext uri="{FF2B5EF4-FFF2-40B4-BE49-F238E27FC236}">
                  <a16:creationId xmlns:a16="http://schemas.microsoft.com/office/drawing/2014/main" id="{12FBD4E9-203D-4A43-B442-4EF8DF999879}"/>
                </a:ext>
              </a:extLst>
            </p:cNvPr>
            <p:cNvCxnSpPr>
              <a:cxnSpLocks noChangeShapeType="1"/>
              <a:stCxn id="42" idx="6"/>
              <a:endCxn id="42" idx="7"/>
            </p:cNvCxnSpPr>
            <p:nvPr/>
          </p:nvCxnSpPr>
          <p:spPr bwMode="auto">
            <a:xfrm flipH="1" flipV="1">
              <a:off x="4573" y="2387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2">
              <a:extLst>
                <a:ext uri="{FF2B5EF4-FFF2-40B4-BE49-F238E27FC236}">
                  <a16:creationId xmlns:a16="http://schemas.microsoft.com/office/drawing/2014/main" id="{1F5B75AE-F4AB-4344-A909-E8FE292C4519}"/>
                </a:ext>
              </a:extLst>
            </p:cNvPr>
            <p:cNvCxnSpPr>
              <a:cxnSpLocks noChangeShapeType="1"/>
              <a:stCxn id="41" idx="6"/>
              <a:endCxn id="42" idx="0"/>
            </p:cNvCxnSpPr>
            <p:nvPr/>
          </p:nvCxnSpPr>
          <p:spPr bwMode="auto">
            <a:xfrm>
              <a:off x="3888" y="1896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3">
              <a:extLst>
                <a:ext uri="{FF2B5EF4-FFF2-40B4-BE49-F238E27FC236}">
                  <a16:creationId xmlns:a16="http://schemas.microsoft.com/office/drawing/2014/main" id="{65F8BA7B-97C4-46AD-890E-3232D5C3D7BD}"/>
                </a:ext>
              </a:extLst>
            </p:cNvPr>
            <p:cNvCxnSpPr>
              <a:cxnSpLocks noChangeShapeType="1"/>
              <a:stCxn id="40" idx="0"/>
              <a:endCxn id="41" idx="2"/>
            </p:cNvCxnSpPr>
            <p:nvPr/>
          </p:nvCxnSpPr>
          <p:spPr bwMode="auto">
            <a:xfrm flipV="1">
              <a:off x="3000" y="1896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73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D9F411-DE8F-47F7-85A2-0BB1BA980294}"/>
              </a:ext>
            </a:extLst>
          </p:cNvPr>
          <p:cNvSpPr txBox="1">
            <a:spLocks/>
          </p:cNvSpPr>
          <p:nvPr/>
        </p:nvSpPr>
        <p:spPr bwMode="auto">
          <a:xfrm>
            <a:off x="202490" y="1600200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 V, E ) be a graph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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Handshaking Theorem for directed graph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3">
            <a:extLst>
              <a:ext uri="{FF2B5EF4-FFF2-40B4-BE49-F238E27FC236}">
                <a16:creationId xmlns:a16="http://schemas.microsoft.com/office/drawing/2014/main" id="{907F2D58-8E79-434D-AB90-43223FC49099}"/>
              </a:ext>
            </a:extLst>
          </p:cNvPr>
          <p:cNvSpPr>
            <a:spLocks/>
          </p:cNvSpPr>
          <p:nvPr/>
        </p:nvSpPr>
        <p:spPr bwMode="auto">
          <a:xfrm>
            <a:off x="16764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object 43">
            <a:extLst>
              <a:ext uri="{FF2B5EF4-FFF2-40B4-BE49-F238E27FC236}">
                <a16:creationId xmlns:a16="http://schemas.microsoft.com/office/drawing/2014/main" id="{DD7F2963-89AF-4A34-B51D-438DAAABC5AF}"/>
              </a:ext>
            </a:extLst>
          </p:cNvPr>
          <p:cNvSpPr>
            <a:spLocks/>
          </p:cNvSpPr>
          <p:nvPr/>
        </p:nvSpPr>
        <p:spPr bwMode="auto">
          <a:xfrm>
            <a:off x="38862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id="{74DD5CB5-890A-42CF-A603-0AAD5377D198}"/>
              </a:ext>
            </a:extLst>
          </p:cNvPr>
          <p:cNvSpPr>
            <a:spLocks/>
          </p:cNvSpPr>
          <p:nvPr/>
        </p:nvSpPr>
        <p:spPr bwMode="auto">
          <a:xfrm>
            <a:off x="1782763" y="3657600"/>
            <a:ext cx="198437" cy="185738"/>
          </a:xfrm>
          <a:custGeom>
            <a:avLst/>
            <a:gdLst>
              <a:gd name="T0" fmla="*/ 23832 w 198833"/>
              <a:gd name="T1" fmla="*/ 159296 h 185921"/>
              <a:gd name="T2" fmla="*/ 29407 w 198833"/>
              <a:gd name="T3" fmla="*/ 164512 h 185921"/>
              <a:gd name="T4" fmla="*/ 39151 w 198833"/>
              <a:gd name="T5" fmla="*/ 171499 h 185921"/>
              <a:gd name="T6" fmla="*/ 50026 w 198833"/>
              <a:gd name="T7" fmla="*/ 176932 h 185921"/>
              <a:gd name="T8" fmla="*/ 62030 w 198833"/>
              <a:gd name="T9" fmla="*/ 180813 h 185921"/>
              <a:gd name="T10" fmla="*/ 75168 w 198833"/>
              <a:gd name="T11" fmla="*/ 183141 h 185921"/>
              <a:gd name="T12" fmla="*/ 89435 w 198833"/>
              <a:gd name="T13" fmla="*/ 183918 h 185921"/>
              <a:gd name="T14" fmla="*/ 194520 w 198833"/>
              <a:gd name="T15" fmla="*/ 183918 h 185921"/>
              <a:gd name="T16" fmla="*/ 194520 w 198833"/>
              <a:gd name="T17" fmla="*/ 166716 h 185921"/>
              <a:gd name="T18" fmla="*/ 89435 w 198833"/>
              <a:gd name="T19" fmla="*/ 166716 h 185921"/>
              <a:gd name="T20" fmla="*/ 83516 w 198833"/>
              <a:gd name="T21" fmla="*/ 166579 h 185921"/>
              <a:gd name="T22" fmla="*/ 69569 w 198833"/>
              <a:gd name="T23" fmla="*/ 164974 h 185921"/>
              <a:gd name="T24" fmla="*/ 57272 w 198833"/>
              <a:gd name="T25" fmla="*/ 161572 h 185921"/>
              <a:gd name="T26" fmla="*/ 46626 w 198833"/>
              <a:gd name="T27" fmla="*/ 156371 h 185921"/>
              <a:gd name="T28" fmla="*/ 37633 w 198833"/>
              <a:gd name="T29" fmla="*/ 149373 h 185921"/>
              <a:gd name="T30" fmla="*/ 27260 w 198833"/>
              <a:gd name="T31" fmla="*/ 135639 h 185921"/>
              <a:gd name="T32" fmla="*/ 22306 w 198833"/>
              <a:gd name="T33" fmla="*/ 124390 h 185921"/>
              <a:gd name="T34" fmla="*/ 18826 w 198833"/>
              <a:gd name="T35" fmla="*/ 111375 h 185921"/>
              <a:gd name="T36" fmla="*/ 16817 w 198833"/>
              <a:gd name="T37" fmla="*/ 96590 h 185921"/>
              <a:gd name="T38" fmla="*/ 194520 w 198833"/>
              <a:gd name="T39" fmla="*/ 96590 h 185921"/>
              <a:gd name="T40" fmla="*/ 194520 w 198833"/>
              <a:gd name="T41" fmla="*/ 79388 h 185921"/>
              <a:gd name="T42" fmla="*/ 17086 w 198833"/>
              <a:gd name="T43" fmla="*/ 79388 h 185921"/>
              <a:gd name="T44" fmla="*/ 17243 w 198833"/>
              <a:gd name="T45" fmla="*/ 77978 h 185921"/>
              <a:gd name="T46" fmla="*/ 19896 w 198833"/>
              <a:gd name="T47" fmla="*/ 63830 h 185921"/>
              <a:gd name="T48" fmla="*/ 24296 w 198833"/>
              <a:gd name="T49" fmla="*/ 51563 h 185921"/>
              <a:gd name="T50" fmla="*/ 30444 w 198833"/>
              <a:gd name="T51" fmla="*/ 41175 h 185921"/>
              <a:gd name="T52" fmla="*/ 38339 w 198833"/>
              <a:gd name="T53" fmla="*/ 32678 h 185921"/>
              <a:gd name="T54" fmla="*/ 50531 w 198833"/>
              <a:gd name="T55" fmla="*/ 24758 h 185921"/>
              <a:gd name="T56" fmla="*/ 61850 w 198833"/>
              <a:gd name="T57" fmla="*/ 20564 h 185921"/>
              <a:gd name="T58" fmla="*/ 74818 w 198833"/>
              <a:gd name="T59" fmla="*/ 18039 h 185921"/>
              <a:gd name="T60" fmla="*/ 89435 w 198833"/>
              <a:gd name="T61" fmla="*/ 17201 h 185921"/>
              <a:gd name="T62" fmla="*/ 194520 w 198833"/>
              <a:gd name="T63" fmla="*/ 17201 h 185921"/>
              <a:gd name="T64" fmla="*/ 194520 w 198833"/>
              <a:gd name="T65" fmla="*/ 0 h 185921"/>
              <a:gd name="T66" fmla="*/ 89435 w 198833"/>
              <a:gd name="T67" fmla="*/ 0 h 185921"/>
              <a:gd name="T68" fmla="*/ 80285 w 198833"/>
              <a:gd name="T69" fmla="*/ 313 h 185921"/>
              <a:gd name="T70" fmla="*/ 66733 w 198833"/>
              <a:gd name="T71" fmla="*/ 2068 h 185921"/>
              <a:gd name="T72" fmla="*/ 54311 w 198833"/>
              <a:gd name="T73" fmla="*/ 5381 h 185921"/>
              <a:gd name="T74" fmla="*/ 43020 w 198833"/>
              <a:gd name="T75" fmla="*/ 10242 h 185921"/>
              <a:gd name="T76" fmla="*/ 32860 w 198833"/>
              <a:gd name="T77" fmla="*/ 16656 h 185921"/>
              <a:gd name="T78" fmla="*/ 23832 w 198833"/>
              <a:gd name="T79" fmla="*/ 24627 h 185921"/>
              <a:gd name="T80" fmla="*/ 18386 w 198833"/>
              <a:gd name="T81" fmla="*/ 30882 h 185921"/>
              <a:gd name="T82" fmla="*/ 11764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4 w 198833"/>
              <a:gd name="T101" fmla="*/ 150087 h 185921"/>
              <a:gd name="T102" fmla="*/ 23832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object 44">
            <a:extLst>
              <a:ext uri="{FF2B5EF4-FFF2-40B4-BE49-F238E27FC236}">
                <a16:creationId xmlns:a16="http://schemas.microsoft.com/office/drawing/2014/main" id="{B5E67EB2-4F0C-499F-BD2C-CD3086E0CC10}"/>
              </a:ext>
            </a:extLst>
          </p:cNvPr>
          <p:cNvSpPr>
            <a:spLocks/>
          </p:cNvSpPr>
          <p:nvPr/>
        </p:nvSpPr>
        <p:spPr bwMode="auto">
          <a:xfrm>
            <a:off x="4038600" y="3624263"/>
            <a:ext cx="198438" cy="185737"/>
          </a:xfrm>
          <a:custGeom>
            <a:avLst/>
            <a:gdLst>
              <a:gd name="T0" fmla="*/ 23834 w 198833"/>
              <a:gd name="T1" fmla="*/ 159286 h 185921"/>
              <a:gd name="T2" fmla="*/ 29409 w 198833"/>
              <a:gd name="T3" fmla="*/ 164503 h 185921"/>
              <a:gd name="T4" fmla="*/ 39154 w 198833"/>
              <a:gd name="T5" fmla="*/ 171488 h 185921"/>
              <a:gd name="T6" fmla="*/ 50028 w 198833"/>
              <a:gd name="T7" fmla="*/ 176922 h 185921"/>
              <a:gd name="T8" fmla="*/ 62035 w 198833"/>
              <a:gd name="T9" fmla="*/ 180802 h 185921"/>
              <a:gd name="T10" fmla="*/ 75171 w 198833"/>
              <a:gd name="T11" fmla="*/ 183131 h 185921"/>
              <a:gd name="T12" fmla="*/ 89440 w 198833"/>
              <a:gd name="T13" fmla="*/ 183907 h 185921"/>
              <a:gd name="T14" fmla="*/ 194531 w 198833"/>
              <a:gd name="T15" fmla="*/ 183907 h 185921"/>
              <a:gd name="T16" fmla="*/ 194531 w 198833"/>
              <a:gd name="T17" fmla="*/ 166707 h 185921"/>
              <a:gd name="T18" fmla="*/ 89440 w 198833"/>
              <a:gd name="T19" fmla="*/ 166707 h 185921"/>
              <a:gd name="T20" fmla="*/ 83520 w 198833"/>
              <a:gd name="T21" fmla="*/ 166570 h 185921"/>
              <a:gd name="T22" fmla="*/ 69573 w 198833"/>
              <a:gd name="T23" fmla="*/ 164964 h 185921"/>
              <a:gd name="T24" fmla="*/ 57276 w 198833"/>
              <a:gd name="T25" fmla="*/ 161562 h 185921"/>
              <a:gd name="T26" fmla="*/ 46629 w 198833"/>
              <a:gd name="T27" fmla="*/ 156362 h 185921"/>
              <a:gd name="T28" fmla="*/ 37635 w 198833"/>
              <a:gd name="T29" fmla="*/ 149364 h 185921"/>
              <a:gd name="T30" fmla="*/ 27262 w 198833"/>
              <a:gd name="T31" fmla="*/ 135632 h 185921"/>
              <a:gd name="T32" fmla="*/ 22308 w 198833"/>
              <a:gd name="T33" fmla="*/ 124385 h 185921"/>
              <a:gd name="T34" fmla="*/ 18827 w 198833"/>
              <a:gd name="T35" fmla="*/ 111369 h 185921"/>
              <a:gd name="T36" fmla="*/ 16818 w 198833"/>
              <a:gd name="T37" fmla="*/ 96584 h 185921"/>
              <a:gd name="T38" fmla="*/ 194531 w 198833"/>
              <a:gd name="T39" fmla="*/ 96584 h 185921"/>
              <a:gd name="T40" fmla="*/ 194531 w 198833"/>
              <a:gd name="T41" fmla="*/ 79384 h 185921"/>
              <a:gd name="T42" fmla="*/ 17088 w 198833"/>
              <a:gd name="T43" fmla="*/ 79384 h 185921"/>
              <a:gd name="T44" fmla="*/ 17244 w 198833"/>
              <a:gd name="T45" fmla="*/ 77973 h 185921"/>
              <a:gd name="T46" fmla="*/ 19897 w 198833"/>
              <a:gd name="T47" fmla="*/ 63825 h 185921"/>
              <a:gd name="T48" fmla="*/ 24297 w 198833"/>
              <a:gd name="T49" fmla="*/ 51561 h 185921"/>
              <a:gd name="T50" fmla="*/ 30445 w 198833"/>
              <a:gd name="T51" fmla="*/ 41175 h 185921"/>
              <a:gd name="T52" fmla="*/ 38342 w 198833"/>
              <a:gd name="T53" fmla="*/ 32673 h 185921"/>
              <a:gd name="T54" fmla="*/ 50533 w 198833"/>
              <a:gd name="T55" fmla="*/ 24753 h 185921"/>
              <a:gd name="T56" fmla="*/ 61853 w 198833"/>
              <a:gd name="T57" fmla="*/ 20560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1 h 185921"/>
              <a:gd name="T78" fmla="*/ 23834 w 198833"/>
              <a:gd name="T79" fmla="*/ 24622 h 185921"/>
              <a:gd name="T80" fmla="*/ 18386 w 198833"/>
              <a:gd name="T81" fmla="*/ 30879 h 185921"/>
              <a:gd name="T82" fmla="*/ 11765 w 198833"/>
              <a:gd name="T83" fmla="*/ 40861 h 185921"/>
              <a:gd name="T84" fmla="*/ 6622 w 198833"/>
              <a:gd name="T85" fmla="*/ 51959 h 185921"/>
              <a:gd name="T86" fmla="*/ 2940 w 198833"/>
              <a:gd name="T87" fmla="*/ 64175 h 185921"/>
              <a:gd name="T88" fmla="*/ 740 w 198833"/>
              <a:gd name="T89" fmla="*/ 77507 h 185921"/>
              <a:gd name="T90" fmla="*/ 0 w 198833"/>
              <a:gd name="T91" fmla="*/ 91954 h 185921"/>
              <a:gd name="T92" fmla="*/ 349 w 198833"/>
              <a:gd name="T93" fmla="*/ 102080 h 185921"/>
              <a:gd name="T94" fmla="*/ 2109 w 198833"/>
              <a:gd name="T95" fmla="*/ 115753 h 185921"/>
              <a:gd name="T96" fmla="*/ 5329 w 198833"/>
              <a:gd name="T97" fmla="*/ 128311 h 185921"/>
              <a:gd name="T98" fmla="*/ 10030 w 198833"/>
              <a:gd name="T99" fmla="*/ 139752 h 185921"/>
              <a:gd name="T100" fmla="*/ 16196 w 198833"/>
              <a:gd name="T101" fmla="*/ 150077 h 185921"/>
              <a:gd name="T102" fmla="*/ 23834 w 198833"/>
              <a:gd name="T103" fmla="*/ 15928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6F6F5-C8BD-4C6E-A857-C40B1030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67038"/>
            <a:ext cx="182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–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CE5C4B-8770-4AC9-84DE-B495C3A4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= |E| </a:t>
            </a:r>
          </a:p>
        </p:txBody>
      </p:sp>
    </p:spTree>
    <p:extLst>
      <p:ext uri="{BB962C8B-B14F-4D97-AF65-F5344CB8AC3E}">
        <p14:creationId xmlns:p14="http://schemas.microsoft.com/office/powerpoint/2010/main" val="31955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" y="2120993"/>
            <a:ext cx="4501661" cy="39703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Graphs and Graph Models  (8.1)</a:t>
            </a:r>
            <a:r>
              <a:rPr lang="en-US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Multigraph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Pseudograph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Simple directed 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Directed Multigraph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Mixed graph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418A8-6F1F-4C33-82C4-4C906513354D}"/>
              </a:ext>
            </a:extLst>
          </p:cNvPr>
          <p:cNvSpPr/>
          <p:nvPr/>
        </p:nvSpPr>
        <p:spPr>
          <a:xfrm>
            <a:off x="4726745" y="2120992"/>
            <a:ext cx="39305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Graph Terminology and Special Types of Graphs (8.2 )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terminology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Adjacent vertices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Isolated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Pendant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Handshaking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Special Simple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89" y="730804"/>
            <a:ext cx="733779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Some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Special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Simple</a:t>
            </a:r>
            <a:r>
              <a:rPr lang="en-US" b="1" dirty="0">
                <a:solidFill>
                  <a:schemeClr val="tx1"/>
                </a:solidFill>
              </a:rPr>
              <a:t> Graphs: </a:t>
            </a:r>
            <a:r>
              <a:rPr lang="en-US" b="1" dirty="0">
                <a:solidFill>
                  <a:srgbClr val="FF0000"/>
                </a:solidFill>
              </a:rPr>
              <a:t>Complete Graph (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b="1" i="1" baseline="-25000" dirty="0">
                <a:solidFill>
                  <a:srgbClr val="FF0000"/>
                </a:solidFill>
              </a:rPr>
              <a:t>n </a:t>
            </a:r>
            <a:r>
              <a:rPr lang="en-US" b="1" dirty="0">
                <a:solidFill>
                  <a:srgbClr val="FF0000"/>
                </a:solidFill>
              </a:rPr>
              <a:t>)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BB5A82-6772-4B5C-891F-0F81A6F5D458}"/>
              </a:ext>
            </a:extLst>
          </p:cNvPr>
          <p:cNvSpPr txBox="1">
            <a:spLocks/>
          </p:cNvSpPr>
          <p:nvPr/>
        </p:nvSpPr>
        <p:spPr bwMode="auto">
          <a:xfrm>
            <a:off x="202490" y="1417637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complete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on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denoted by </a:t>
            </a:r>
            <a:r>
              <a:rPr kumimoji="0" lang="en-US" altLang="ja-JP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</a:t>
            </a:r>
            <a:r>
              <a:rPr kumimoji="0" lang="en-US" altLang="ja-JP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simple graph that contains exactly one edge between each pair of distinct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for n = 1, 2, 3, 4, 5, 6 are 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17013E7-B768-48E2-97D0-5415039A1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038600"/>
            <a:ext cx="75438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70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Cycles (</a:t>
            </a:r>
            <a:r>
              <a:rPr lang="en-US" sz="2600" b="1" i="1" dirty="0" err="1">
                <a:solidFill>
                  <a:srgbClr val="FF0000"/>
                </a:solidFill>
              </a:rPr>
              <a:t>C</a:t>
            </a:r>
            <a:r>
              <a:rPr lang="en-US" sz="2600" b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4A2DC-4B45-4C03-B79C-B2726F4ABEE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Cycle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n&gt;=3, consists of n vertices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edges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…. {v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{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cycles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C</a:t>
            </a:r>
            <a:r>
              <a:rPr kumimoji="0" lang="en-US" altLang="ja-JP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C</a:t>
            </a:r>
            <a:r>
              <a:rPr kumimoji="0" lang="en-US" altLang="ja-JP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</a:t>
            </a:r>
            <a:r>
              <a:rPr kumimoji="0" lang="en-US" altLang="ja-JP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 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833B706-C258-47A3-972F-49C6CDDC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785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8950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Wheels (</a:t>
            </a:r>
            <a:r>
              <a:rPr lang="en-US" altLang="ja-JP" sz="2800" b="1" i="1" dirty="0" err="1">
                <a:solidFill>
                  <a:srgbClr val="FF0000"/>
                </a:solidFill>
              </a:rPr>
              <a:t>W</a:t>
            </a:r>
            <a:r>
              <a:rPr lang="en-US" altLang="ja-JP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1B7A2F9-FBA0-4B56-BE9E-C5E874823CB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1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Wheel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(W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we add an additional vertex to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n&gt;=3, and connect this new vertex to each of the n vertices in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by new edges.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wheel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just a cycle graph with an extra vertex in the middle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Wheels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   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 displayed in the figure below:</a:t>
            </a:r>
            <a:endParaRPr kumimoji="0" lang="en-US" altLang="ja-JP" sz="2400" b="0" i="1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" name="Group 54">
            <a:extLst>
              <a:ext uri="{FF2B5EF4-FFF2-40B4-BE49-F238E27FC236}">
                <a16:creationId xmlns:a16="http://schemas.microsoft.com/office/drawing/2014/main" id="{868C046D-F0F6-40A0-9278-C7F34D8838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6096000" cy="1509062"/>
            <a:chOff x="2256" y="2160"/>
            <a:chExt cx="2400" cy="624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EC3369B1-89A5-4941-92B8-B2CF254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60DE46CF-BAC6-4EB2-BDF3-CF217ED7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2DA0DFD7-27A0-48C7-BB70-A681198D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49" name="AutoShape 7">
              <a:extLst>
                <a:ext uri="{FF2B5EF4-FFF2-40B4-BE49-F238E27FC236}">
                  <a16:creationId xmlns:a16="http://schemas.microsoft.com/office/drawing/2014/main" id="{59FB9101-2594-4ACF-AECC-D138CE511464}"/>
                </a:ext>
              </a:extLst>
            </p:cNvPr>
            <p:cNvCxnSpPr>
              <a:cxnSpLocks noChangeShapeType="1"/>
              <a:stCxn id="46" idx="6"/>
              <a:endCxn id="47" idx="2"/>
            </p:cNvCxnSpPr>
            <p:nvPr/>
          </p:nvCxnSpPr>
          <p:spPr bwMode="auto">
            <a:xfrm>
              <a:off x="230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8">
              <a:extLst>
                <a:ext uri="{FF2B5EF4-FFF2-40B4-BE49-F238E27FC236}">
                  <a16:creationId xmlns:a16="http://schemas.microsoft.com/office/drawing/2014/main" id="{D34BBF91-AF9D-4965-8517-D457D8581C39}"/>
                </a:ext>
              </a:extLst>
            </p:cNvPr>
            <p:cNvCxnSpPr>
              <a:cxnSpLocks noChangeShapeType="1"/>
              <a:stCxn id="46" idx="4"/>
              <a:endCxn id="48" idx="1"/>
            </p:cNvCxnSpPr>
            <p:nvPr/>
          </p:nvCxnSpPr>
          <p:spPr bwMode="auto">
            <a:xfrm>
              <a:off x="228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9">
              <a:extLst>
                <a:ext uri="{FF2B5EF4-FFF2-40B4-BE49-F238E27FC236}">
                  <a16:creationId xmlns:a16="http://schemas.microsoft.com/office/drawing/2014/main" id="{285272D2-1293-46BD-A64A-C7B86F9E32AA}"/>
                </a:ext>
              </a:extLst>
            </p:cNvPr>
            <p:cNvCxnSpPr>
              <a:cxnSpLocks noChangeShapeType="1"/>
              <a:stCxn id="48" idx="7"/>
              <a:endCxn id="47" idx="4"/>
            </p:cNvCxnSpPr>
            <p:nvPr/>
          </p:nvCxnSpPr>
          <p:spPr bwMode="auto">
            <a:xfrm flipV="1">
              <a:off x="258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E47D35AF-62A1-444F-9EAA-BB859FEA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0B111139-2E47-4E0A-B8BB-CD8DD58B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C7663B08-0136-4D94-8503-A17A0455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5" name="AutoShape 17">
              <a:extLst>
                <a:ext uri="{FF2B5EF4-FFF2-40B4-BE49-F238E27FC236}">
                  <a16:creationId xmlns:a16="http://schemas.microsoft.com/office/drawing/2014/main" id="{BA2A8E02-938D-4B6C-BB55-AD3FBAB74E17}"/>
                </a:ext>
              </a:extLst>
            </p:cNvPr>
            <p:cNvCxnSpPr>
              <a:cxnSpLocks noChangeShapeType="1"/>
              <a:stCxn id="52" idx="6"/>
              <a:endCxn id="53" idx="2"/>
            </p:cNvCxnSpPr>
            <p:nvPr/>
          </p:nvCxnSpPr>
          <p:spPr bwMode="auto">
            <a:xfrm>
              <a:off x="3216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8">
              <a:extLst>
                <a:ext uri="{FF2B5EF4-FFF2-40B4-BE49-F238E27FC236}">
                  <a16:creationId xmlns:a16="http://schemas.microsoft.com/office/drawing/2014/main" id="{C09B6C0C-A309-41D3-9EC8-9798698777C8}"/>
                </a:ext>
              </a:extLst>
            </p:cNvPr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3192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7" name="Oval 19">
              <a:extLst>
                <a:ext uri="{FF2B5EF4-FFF2-40B4-BE49-F238E27FC236}">
                  <a16:creationId xmlns:a16="http://schemas.microsoft.com/office/drawing/2014/main" id="{1BF749E7-20C7-41BB-9955-0389DFAE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8" name="AutoShape 20">
              <a:extLst>
                <a:ext uri="{FF2B5EF4-FFF2-40B4-BE49-F238E27FC236}">
                  <a16:creationId xmlns:a16="http://schemas.microsoft.com/office/drawing/2014/main" id="{26AAB0BC-793D-471A-8741-EEB4A8C53ED9}"/>
                </a:ext>
              </a:extLst>
            </p:cNvPr>
            <p:cNvCxnSpPr>
              <a:cxnSpLocks noChangeShapeType="1"/>
              <a:stCxn id="54" idx="6"/>
              <a:endCxn id="57" idx="2"/>
            </p:cNvCxnSpPr>
            <p:nvPr/>
          </p:nvCxnSpPr>
          <p:spPr bwMode="auto">
            <a:xfrm>
              <a:off x="3216" y="2760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21">
              <a:extLst>
                <a:ext uri="{FF2B5EF4-FFF2-40B4-BE49-F238E27FC236}">
                  <a16:creationId xmlns:a16="http://schemas.microsoft.com/office/drawing/2014/main" id="{B5B3FDF4-CAB7-46D0-92CF-73184A91B045}"/>
                </a:ext>
              </a:extLst>
            </p:cNvPr>
            <p:cNvCxnSpPr>
              <a:cxnSpLocks noChangeShapeType="1"/>
              <a:stCxn id="53" idx="4"/>
              <a:endCxn id="57" idx="0"/>
            </p:cNvCxnSpPr>
            <p:nvPr/>
          </p:nvCxnSpPr>
          <p:spPr bwMode="auto">
            <a:xfrm>
              <a:off x="3768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" name="Oval 22">
              <a:extLst>
                <a:ext uri="{FF2B5EF4-FFF2-40B4-BE49-F238E27FC236}">
                  <a16:creationId xmlns:a16="http://schemas.microsoft.com/office/drawing/2014/main" id="{EB8AA4E8-702E-4FA1-B2E8-F9BF4BF3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1" name="Oval 23">
              <a:extLst>
                <a:ext uri="{FF2B5EF4-FFF2-40B4-BE49-F238E27FC236}">
                  <a16:creationId xmlns:a16="http://schemas.microsoft.com/office/drawing/2014/main" id="{A1D0F722-50B4-4E0A-8E84-C28FF0BC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2" name="Oval 24">
              <a:extLst>
                <a:ext uri="{FF2B5EF4-FFF2-40B4-BE49-F238E27FC236}">
                  <a16:creationId xmlns:a16="http://schemas.microsoft.com/office/drawing/2014/main" id="{E8BC29FA-39DC-4BBC-9FB3-89F0023B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3" name="AutoShape 25">
              <a:extLst>
                <a:ext uri="{FF2B5EF4-FFF2-40B4-BE49-F238E27FC236}">
                  <a16:creationId xmlns:a16="http://schemas.microsoft.com/office/drawing/2014/main" id="{948C783B-F7AF-4DEF-9719-D59991165216}"/>
                </a:ext>
              </a:extLst>
            </p:cNvPr>
            <p:cNvCxnSpPr>
              <a:cxnSpLocks noChangeShapeType="1"/>
              <a:stCxn id="60" idx="4"/>
              <a:endCxn id="62" idx="1"/>
            </p:cNvCxnSpPr>
            <p:nvPr/>
          </p:nvCxnSpPr>
          <p:spPr bwMode="auto">
            <a:xfrm>
              <a:off x="4056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4" name="Oval 26">
              <a:extLst>
                <a:ext uri="{FF2B5EF4-FFF2-40B4-BE49-F238E27FC236}">
                  <a16:creationId xmlns:a16="http://schemas.microsoft.com/office/drawing/2014/main" id="{74B11B76-5E15-4D79-9CDE-47C75039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5" name="AutoShape 27">
              <a:extLst>
                <a:ext uri="{FF2B5EF4-FFF2-40B4-BE49-F238E27FC236}">
                  <a16:creationId xmlns:a16="http://schemas.microsoft.com/office/drawing/2014/main" id="{7DBC2DF9-2547-4B4F-A6D4-6C76916E9134}"/>
                </a:ext>
              </a:extLst>
            </p:cNvPr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4176" y="276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6" name="AutoShape 28">
              <a:extLst>
                <a:ext uri="{FF2B5EF4-FFF2-40B4-BE49-F238E27FC236}">
                  <a16:creationId xmlns:a16="http://schemas.microsoft.com/office/drawing/2014/main" id="{28DE9007-D510-4DA5-A308-7EA819640B1A}"/>
                </a:ext>
              </a:extLst>
            </p:cNvPr>
            <p:cNvCxnSpPr>
              <a:cxnSpLocks noChangeShapeType="1"/>
              <a:stCxn id="61" idx="4"/>
              <a:endCxn id="64" idx="7"/>
            </p:cNvCxnSpPr>
            <p:nvPr/>
          </p:nvCxnSpPr>
          <p:spPr bwMode="auto">
            <a:xfrm flipH="1">
              <a:off x="4553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7" name="Oval 29">
              <a:extLst>
                <a:ext uri="{FF2B5EF4-FFF2-40B4-BE49-F238E27FC236}">
                  <a16:creationId xmlns:a16="http://schemas.microsoft.com/office/drawing/2014/main" id="{AFBE3C25-62AF-4505-BAF2-B57186BC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8" name="AutoShape 30">
              <a:extLst>
                <a:ext uri="{FF2B5EF4-FFF2-40B4-BE49-F238E27FC236}">
                  <a16:creationId xmlns:a16="http://schemas.microsoft.com/office/drawing/2014/main" id="{8C8E7BA2-768A-4D35-8528-7B0F89F97E7B}"/>
                </a:ext>
              </a:extLst>
            </p:cNvPr>
            <p:cNvCxnSpPr>
              <a:cxnSpLocks noChangeShapeType="1"/>
              <a:stCxn id="67" idx="2"/>
              <a:endCxn id="60" idx="7"/>
            </p:cNvCxnSpPr>
            <p:nvPr/>
          </p:nvCxnSpPr>
          <p:spPr bwMode="auto">
            <a:xfrm flipH="1">
              <a:off x="4073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9" name="AutoShape 31">
              <a:extLst>
                <a:ext uri="{FF2B5EF4-FFF2-40B4-BE49-F238E27FC236}">
                  <a16:creationId xmlns:a16="http://schemas.microsoft.com/office/drawing/2014/main" id="{7D32475D-1217-4AE0-8A67-211BDD896DC5}"/>
                </a:ext>
              </a:extLst>
            </p:cNvPr>
            <p:cNvCxnSpPr>
              <a:cxnSpLocks noChangeShapeType="1"/>
              <a:stCxn id="67" idx="6"/>
              <a:endCxn id="61" idx="1"/>
            </p:cNvCxnSpPr>
            <p:nvPr/>
          </p:nvCxnSpPr>
          <p:spPr bwMode="auto">
            <a:xfrm>
              <a:off x="4368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Oval 36">
              <a:extLst>
                <a:ext uri="{FF2B5EF4-FFF2-40B4-BE49-F238E27FC236}">
                  <a16:creationId xmlns:a16="http://schemas.microsoft.com/office/drawing/2014/main" id="{74FB34AA-CDC1-4642-B3EF-51852D7D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1" name="Oval 37">
              <a:extLst>
                <a:ext uri="{FF2B5EF4-FFF2-40B4-BE49-F238E27FC236}">
                  <a16:creationId xmlns:a16="http://schemas.microsoft.com/office/drawing/2014/main" id="{93D6647D-884B-479E-9415-C87FEF21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2" name="Oval 38">
              <a:extLst>
                <a:ext uri="{FF2B5EF4-FFF2-40B4-BE49-F238E27FC236}">
                  <a16:creationId xmlns:a16="http://schemas.microsoft.com/office/drawing/2014/main" id="{D38DBB95-D6B0-4A4C-8EE1-097D809B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7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73" name="AutoShape 42">
              <a:extLst>
                <a:ext uri="{FF2B5EF4-FFF2-40B4-BE49-F238E27FC236}">
                  <a16:creationId xmlns:a16="http://schemas.microsoft.com/office/drawing/2014/main" id="{BF22CF09-90CD-4A3B-8112-C7CB54B842D2}"/>
                </a:ext>
              </a:extLst>
            </p:cNvPr>
            <p:cNvCxnSpPr>
              <a:cxnSpLocks noChangeShapeType="1"/>
              <a:stCxn id="70" idx="2"/>
              <a:endCxn id="46" idx="5"/>
            </p:cNvCxnSpPr>
            <p:nvPr/>
          </p:nvCxnSpPr>
          <p:spPr bwMode="auto">
            <a:xfrm flipH="1" flipV="1">
              <a:off x="2297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3">
              <a:extLst>
                <a:ext uri="{FF2B5EF4-FFF2-40B4-BE49-F238E27FC236}">
                  <a16:creationId xmlns:a16="http://schemas.microsoft.com/office/drawing/2014/main" id="{A82D9330-A43D-47FB-8F1F-EA4594A8FFFD}"/>
                </a:ext>
              </a:extLst>
            </p:cNvPr>
            <p:cNvCxnSpPr>
              <a:cxnSpLocks noChangeShapeType="1"/>
              <a:stCxn id="70" idx="4"/>
              <a:endCxn id="48" idx="0"/>
            </p:cNvCxnSpPr>
            <p:nvPr/>
          </p:nvCxnSpPr>
          <p:spPr bwMode="auto">
            <a:xfrm>
              <a:off x="2568" y="2400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5" name="AutoShape 44">
              <a:extLst>
                <a:ext uri="{FF2B5EF4-FFF2-40B4-BE49-F238E27FC236}">
                  <a16:creationId xmlns:a16="http://schemas.microsoft.com/office/drawing/2014/main" id="{BE059BEA-2E4B-43FF-97E4-82400777D8BF}"/>
                </a:ext>
              </a:extLst>
            </p:cNvPr>
            <p:cNvCxnSpPr>
              <a:cxnSpLocks noChangeShapeType="1"/>
              <a:stCxn id="70" idx="6"/>
              <a:endCxn id="47" idx="3"/>
            </p:cNvCxnSpPr>
            <p:nvPr/>
          </p:nvCxnSpPr>
          <p:spPr bwMode="auto">
            <a:xfrm flipV="1">
              <a:off x="2592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6" name="AutoShape 45">
              <a:extLst>
                <a:ext uri="{FF2B5EF4-FFF2-40B4-BE49-F238E27FC236}">
                  <a16:creationId xmlns:a16="http://schemas.microsoft.com/office/drawing/2014/main" id="{73F72BDB-7093-4C7B-8E0E-F89D4E1696B0}"/>
                </a:ext>
              </a:extLst>
            </p:cNvPr>
            <p:cNvCxnSpPr>
              <a:cxnSpLocks noChangeShapeType="1"/>
              <a:stCxn id="71" idx="7"/>
              <a:endCxn id="53" idx="3"/>
            </p:cNvCxnSpPr>
            <p:nvPr/>
          </p:nvCxnSpPr>
          <p:spPr bwMode="auto">
            <a:xfrm flipV="1">
              <a:off x="3497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7" name="AutoShape 46">
              <a:extLst>
                <a:ext uri="{FF2B5EF4-FFF2-40B4-BE49-F238E27FC236}">
                  <a16:creationId xmlns:a16="http://schemas.microsoft.com/office/drawing/2014/main" id="{9D5707C5-97C1-410F-8819-AC1BC7799CCC}"/>
                </a:ext>
              </a:extLst>
            </p:cNvPr>
            <p:cNvCxnSpPr>
              <a:cxnSpLocks noChangeShapeType="1"/>
              <a:stCxn id="71" idx="5"/>
              <a:endCxn id="57" idx="1"/>
            </p:cNvCxnSpPr>
            <p:nvPr/>
          </p:nvCxnSpPr>
          <p:spPr bwMode="auto">
            <a:xfrm>
              <a:off x="3497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8" name="AutoShape 47">
              <a:extLst>
                <a:ext uri="{FF2B5EF4-FFF2-40B4-BE49-F238E27FC236}">
                  <a16:creationId xmlns:a16="http://schemas.microsoft.com/office/drawing/2014/main" id="{6F0F417A-9C4E-4E14-BC75-4CE63E7D0692}"/>
                </a:ext>
              </a:extLst>
            </p:cNvPr>
            <p:cNvCxnSpPr>
              <a:cxnSpLocks noChangeShapeType="1"/>
              <a:stCxn id="71" idx="3"/>
              <a:endCxn id="54" idx="7"/>
            </p:cNvCxnSpPr>
            <p:nvPr/>
          </p:nvCxnSpPr>
          <p:spPr bwMode="auto">
            <a:xfrm flipH="1">
              <a:off x="3209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9" name="AutoShape 48">
              <a:extLst>
                <a:ext uri="{FF2B5EF4-FFF2-40B4-BE49-F238E27FC236}">
                  <a16:creationId xmlns:a16="http://schemas.microsoft.com/office/drawing/2014/main" id="{F5F70DB9-AE5C-4747-B3B4-7FC98E5D9A6F}"/>
                </a:ext>
              </a:extLst>
            </p:cNvPr>
            <p:cNvCxnSpPr>
              <a:cxnSpLocks noChangeShapeType="1"/>
              <a:stCxn id="71" idx="1"/>
              <a:endCxn id="52" idx="5"/>
            </p:cNvCxnSpPr>
            <p:nvPr/>
          </p:nvCxnSpPr>
          <p:spPr bwMode="auto">
            <a:xfrm flipH="1" flipV="1">
              <a:off x="3209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AutoShape 49">
              <a:extLst>
                <a:ext uri="{FF2B5EF4-FFF2-40B4-BE49-F238E27FC236}">
                  <a16:creationId xmlns:a16="http://schemas.microsoft.com/office/drawing/2014/main" id="{17712204-8A8E-4745-B2F8-98D3F166B2C6}"/>
                </a:ext>
              </a:extLst>
            </p:cNvPr>
            <p:cNvCxnSpPr>
              <a:cxnSpLocks noChangeShapeType="1"/>
              <a:stCxn id="72" idx="2"/>
              <a:endCxn id="60" idx="6"/>
            </p:cNvCxnSpPr>
            <p:nvPr/>
          </p:nvCxnSpPr>
          <p:spPr bwMode="auto">
            <a:xfrm flipH="1" flipV="1">
              <a:off x="4080" y="2376"/>
              <a:ext cx="240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id="{873DF938-A5BB-44B8-AEE9-AEB1A92F13A4}"/>
                </a:ext>
              </a:extLst>
            </p:cNvPr>
            <p:cNvCxnSpPr>
              <a:cxnSpLocks noChangeShapeType="1"/>
              <a:stCxn id="72" idx="5"/>
              <a:endCxn id="64" idx="1"/>
            </p:cNvCxnSpPr>
            <p:nvPr/>
          </p:nvCxnSpPr>
          <p:spPr bwMode="auto">
            <a:xfrm>
              <a:off x="4361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AutoShape 51">
              <a:extLst>
                <a:ext uri="{FF2B5EF4-FFF2-40B4-BE49-F238E27FC236}">
                  <a16:creationId xmlns:a16="http://schemas.microsoft.com/office/drawing/2014/main" id="{B9C8AFAD-318A-4E91-B7E0-2FAD209A3BB7}"/>
                </a:ext>
              </a:extLst>
            </p:cNvPr>
            <p:cNvCxnSpPr>
              <a:cxnSpLocks noChangeShapeType="1"/>
              <a:stCxn id="72" idx="3"/>
              <a:endCxn id="62" idx="7"/>
            </p:cNvCxnSpPr>
            <p:nvPr/>
          </p:nvCxnSpPr>
          <p:spPr bwMode="auto">
            <a:xfrm flipH="1">
              <a:off x="4169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52">
              <a:extLst>
                <a:ext uri="{FF2B5EF4-FFF2-40B4-BE49-F238E27FC236}">
                  <a16:creationId xmlns:a16="http://schemas.microsoft.com/office/drawing/2014/main" id="{2C87A3D3-7D24-4060-A51C-FC5078E32352}"/>
                </a:ext>
              </a:extLst>
            </p:cNvPr>
            <p:cNvCxnSpPr>
              <a:cxnSpLocks noChangeShapeType="1"/>
              <a:stCxn id="61" idx="3"/>
              <a:endCxn id="72" idx="6"/>
            </p:cNvCxnSpPr>
            <p:nvPr/>
          </p:nvCxnSpPr>
          <p:spPr bwMode="auto">
            <a:xfrm flipH="1">
              <a:off x="4368" y="2393"/>
              <a:ext cx="247" cy="1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53">
              <a:extLst>
                <a:ext uri="{FF2B5EF4-FFF2-40B4-BE49-F238E27FC236}">
                  <a16:creationId xmlns:a16="http://schemas.microsoft.com/office/drawing/2014/main" id="{76477AC8-2724-4828-AF50-511DA6144B7E}"/>
                </a:ext>
              </a:extLst>
            </p:cNvPr>
            <p:cNvCxnSpPr>
              <a:cxnSpLocks noChangeShapeType="1"/>
              <a:stCxn id="67" idx="4"/>
              <a:endCxn id="72" idx="0"/>
            </p:cNvCxnSpPr>
            <p:nvPr/>
          </p:nvCxnSpPr>
          <p:spPr bwMode="auto">
            <a:xfrm>
              <a:off x="4344" y="2208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6874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n-Cubes(</a:t>
            </a:r>
            <a:r>
              <a:rPr lang="en-US" altLang="ja-JP" sz="2800" b="1" i="1" dirty="0" err="1">
                <a:solidFill>
                  <a:srgbClr val="FF0000"/>
                </a:solidFill>
              </a:rPr>
              <a:t>Q</a:t>
            </a:r>
            <a:r>
              <a:rPr lang="en-US" altLang="ja-JP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8F655F-1C0A-482D-8995-BB8242DE516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-dimensional hypercube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the graph that has vertices representing the 2</a:t>
            </a:r>
            <a:r>
              <a:rPr kumimoji="0" lang="en-US" altLang="ja-JP" sz="24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bit strings of length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Two vertices are adjacent iff the bit strings that they represent differ in exactly one bit position.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The graphs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, and 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displayed in the following figure: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F7C2AC6-04CE-48CF-9210-217D9D0B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858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75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  <a:highlight>
                  <a:srgbClr val="FFFF00"/>
                </a:highlight>
              </a:rPr>
              <a:t>Bipartite</a:t>
            </a:r>
            <a:r>
              <a:rPr lang="en-US" sz="2600" b="1" dirty="0">
                <a:solidFill>
                  <a:schemeClr val="tx1"/>
                </a:solidFill>
              </a:rPr>
              <a:t> graphs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44E02-346E-4E13-BCD3-41D9887158D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simple graph G is called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bipartite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its vertex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partitioned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two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disjoint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that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edge in the graph connects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connected to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it is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complete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bipartite graph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it is denoted by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m,n</a:t>
            </a:r>
            <a:r>
              <a:rPr kumimoji="0" 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m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n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9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Examples of Complete Bipartite graphs 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9A30A0-BB0F-4534-9F7C-1583BAD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524000"/>
            <a:ext cx="8115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4011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Example 11: Are the graphs G and H are Bipartite?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64F4265-D9F7-4129-A3BB-64131B4B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75" y="1304200"/>
            <a:ext cx="7949225" cy="51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379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Practice @ Home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ACC1D4-BAAF-4F7E-B5DE-88188E22E5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text book</a:t>
            </a:r>
          </a:p>
        </p:txBody>
      </p:sp>
    </p:spTree>
    <p:extLst>
      <p:ext uri="{BB962C8B-B14F-4D97-AF65-F5344CB8AC3E}">
        <p14:creationId xmlns:p14="http://schemas.microsoft.com/office/powerpoint/2010/main" val="996336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807E6-CD60-4A10-A08B-7CB9513EF72B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6146" y="1493361"/>
            <a:ext cx="733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Deo</a:t>
            </a:r>
            <a:r>
              <a:rPr lang="en-US" dirty="0"/>
              <a:t>, N. (2017). Graph theory with applications to engineering and computer science. Courier Dover Publications.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Radford University Lecture: </a:t>
            </a:r>
            <a:r>
              <a:rPr lang="en-US" dirty="0">
                <a:hlinkClick r:id="rId2"/>
              </a:rPr>
              <a:t>https://www.radford.edu/~nokie/classes/360/graphs-terms.html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EE9D3-88D2-4F0F-9B45-FFC9CC3B83CB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understand basic terminologies of graph with examples, Handshaking theorem for undirected and directed graphs, some special types of graphs, bipartite graph and complete bipartite graph.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students are expected to be able explain graph terminologies, be able to find out degree of vertices and prove Handshaking theorem, be able to draw Complete graph, Cycle, Wheel, n-cube, be able to determine whether a graph is bipartite using graph coloring.  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Definition 2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srgbClr val="0000FF"/>
                </a:solidFill>
              </a:rPr>
              <a:t>A directed graph(or </a:t>
            </a:r>
            <a:r>
              <a:rPr lang="en-US" sz="2800" b="1" i="1" dirty="0">
                <a:solidFill>
                  <a:srgbClr val="0000FF"/>
                </a:solidFill>
              </a:rPr>
              <a:t>digraph</a:t>
            </a:r>
            <a:r>
              <a:rPr lang="en-US" sz="2800" dirty="0">
                <a:solidFill>
                  <a:srgbClr val="0000FF"/>
                </a:solidFill>
              </a:rPr>
              <a:t>) (</a:t>
            </a:r>
            <a:r>
              <a:rPr lang="en-US" sz="2800" i="1" dirty="0">
                <a:solidFill>
                  <a:srgbClr val="0000FF"/>
                </a:solidFill>
              </a:rPr>
              <a:t>V,E</a:t>
            </a:r>
            <a:r>
              <a:rPr lang="en-US" sz="2800" dirty="0">
                <a:solidFill>
                  <a:srgbClr val="0000FF"/>
                </a:solidFill>
              </a:rPr>
              <a:t>) consists of a nonempty set of vertices </a:t>
            </a:r>
            <a:r>
              <a:rPr lang="en-US" sz="2800" i="1" dirty="0">
                <a:solidFill>
                  <a:srgbClr val="0000FF"/>
                </a:solidFill>
              </a:rPr>
              <a:t>V</a:t>
            </a:r>
            <a:r>
              <a:rPr lang="en-US" sz="2800" dirty="0">
                <a:solidFill>
                  <a:srgbClr val="0000FF"/>
                </a:solidFill>
              </a:rPr>
              <a:t> and a set of directed edges </a:t>
            </a:r>
            <a:r>
              <a:rPr lang="en-US" sz="2800" i="1" dirty="0">
                <a:solidFill>
                  <a:srgbClr val="0000FF"/>
                </a:solidFill>
              </a:rPr>
              <a:t>E</a:t>
            </a:r>
            <a:r>
              <a:rPr lang="en-US" sz="2800" dirty="0">
                <a:solidFill>
                  <a:srgbClr val="0000FF"/>
                </a:solidFill>
              </a:rPr>
              <a:t>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Each directed edge is associated with an ordered pair of vertices.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directed edge associated with the ordered pair (</a:t>
            </a:r>
            <a:r>
              <a:rPr lang="en-US" sz="2800" i="1" dirty="0" err="1">
                <a:solidFill>
                  <a:prstClr val="black"/>
                </a:solidFill>
              </a:rPr>
              <a:t>u,v</a:t>
            </a:r>
            <a:r>
              <a:rPr lang="en-US" sz="2800" dirty="0">
                <a:solidFill>
                  <a:prstClr val="black"/>
                </a:solidFill>
              </a:rPr>
              <a:t>) is said to </a:t>
            </a:r>
            <a:r>
              <a:rPr lang="en-US" sz="2800" i="1" dirty="0">
                <a:solidFill>
                  <a:srgbClr val="0000FF"/>
                </a:solidFill>
              </a:rPr>
              <a:t>start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at </a:t>
            </a:r>
            <a:r>
              <a:rPr lang="en-US" sz="2800" b="1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i="1" dirty="0">
                <a:solidFill>
                  <a:srgbClr val="FF0000"/>
                </a:solidFill>
              </a:rPr>
              <a:t>end</a:t>
            </a:r>
            <a:r>
              <a:rPr lang="en-US" sz="2800" dirty="0">
                <a:solidFill>
                  <a:srgbClr val="FF0000"/>
                </a:solidFill>
              </a:rPr>
              <a:t> at </a:t>
            </a:r>
            <a:r>
              <a:rPr lang="en-US" sz="2800" b="1" i="1" dirty="0">
                <a:solidFill>
                  <a:srgbClr val="FF0000"/>
                </a:solidFill>
              </a:rPr>
              <a:t>v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304583-E9D1-4282-8D1D-498EFFCBBE33}"/>
              </a:ext>
            </a:extLst>
          </p:cNvPr>
          <p:cNvSpPr txBox="1">
            <a:spLocks/>
          </p:cNvSpPr>
          <p:nvPr/>
        </p:nvSpPr>
        <p:spPr bwMode="auto">
          <a:xfrm>
            <a:off x="215279" y="160123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edges or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simple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connecting the same vertices but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 and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pseudograph.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E02AFB-4104-42B4-96B2-D99DE3A0FF4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When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directed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called a simple 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may contain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directed multigraph.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Mixed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mixed graph. A mixed graph may contain loop(s).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edge that connect a vertex to itself is called a loop.</a:t>
            </a:r>
          </a:p>
        </p:txBody>
      </p:sp>
    </p:spTree>
    <p:extLst>
      <p:ext uri="{BB962C8B-B14F-4D97-AF65-F5344CB8AC3E}">
        <p14:creationId xmlns:p14="http://schemas.microsoft.com/office/powerpoint/2010/main" val="8780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FCF1E3-998C-4EF9-9BEF-BD927141A64E}"/>
              </a:ext>
            </a:extLst>
          </p:cNvPr>
          <p:cNvSpPr/>
          <p:nvPr/>
        </p:nvSpPr>
        <p:spPr>
          <a:xfrm>
            <a:off x="3175207" y="1226588"/>
            <a:ext cx="279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Table 1: Graph Terminology</a:t>
            </a: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3A1C7BF-A9C2-4BA0-933A-70E575794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34828"/>
              </p:ext>
            </p:extLst>
          </p:nvPr>
        </p:nvGraphicFramePr>
        <p:xfrm>
          <a:off x="202491" y="1610636"/>
          <a:ext cx="8675504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84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Multiple Edges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Loops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Simple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Pseudograph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47">
                <a:tc>
                  <a:txBody>
                    <a:bodyPr/>
                    <a:lstStyle/>
                    <a:p>
                      <a:r>
                        <a:rPr lang="en-US" sz="1800" dirty="0"/>
                        <a:t>Simple directed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09">
                <a:tc>
                  <a:txBody>
                    <a:bodyPr/>
                    <a:lstStyle/>
                    <a:p>
                      <a:r>
                        <a:rPr lang="en-US" sz="1800" dirty="0"/>
                        <a:t>Directed 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843">
                <a:tc>
                  <a:txBody>
                    <a:bodyPr/>
                    <a:lstStyle/>
                    <a:p>
                      <a:r>
                        <a:rPr lang="en-US" sz="1800" dirty="0"/>
                        <a:t>Mixed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 and 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20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Terminology and </a:t>
            </a:r>
            <a:br>
              <a:rPr lang="en-US" dirty="0"/>
            </a:br>
            <a:r>
              <a:rPr lang="en-US" dirty="0"/>
              <a:t>Special Types of Graphs (8.2)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prstClr val="black"/>
                </a:solidFill>
              </a:rPr>
              <a:t>Basic terminology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Adjacent vertices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In-degree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Out-degree of a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Isolated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Pendant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Handshaking Theorem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Some Special Simple Graphs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val="380327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BB927-9A7E-41F0-882E-8E1CC695635C}"/>
              </a:ext>
            </a:extLst>
          </p:cNvPr>
          <p:cNvSpPr/>
          <p:nvPr/>
        </p:nvSpPr>
        <p:spPr>
          <a:xfrm>
            <a:off x="202491" y="1539765"/>
            <a:ext cx="8359618" cy="377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itchFamily="18" charset="0"/>
              </a:rPr>
              <a:t>Definition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Two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 an undirected graph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adjacent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(or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neighbors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)  in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and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endpoints of an edge of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associated with {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},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cs typeface="Times New Roman" pitchFamily="18" charset="0"/>
              </a:rPr>
              <a:t>edge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is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incident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with the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cs typeface="Times New Roman" pitchFamily="18" charset="0"/>
              </a:rPr>
              <a:t>edge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also said to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connect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vertices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endpoints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of an edge associated with {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4454882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285</TotalTime>
  <Words>1762</Words>
  <Application>Microsoft Office PowerPoint</Application>
  <PresentationFormat>On-screen Show (4:3)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Tahoma</vt:lpstr>
      <vt:lpstr>Wingdings</vt:lpstr>
      <vt:lpstr>Spectrum</vt:lpstr>
      <vt:lpstr>Graphs</vt:lpstr>
      <vt:lpstr>Lecture Outline</vt:lpstr>
      <vt:lpstr>Objectives and Outcomes</vt:lpstr>
      <vt:lpstr>Directed Graph</vt:lpstr>
      <vt:lpstr>PowerPoint Presentation</vt:lpstr>
      <vt:lpstr>PowerPoint Presentation</vt:lpstr>
      <vt:lpstr>PowerPoint Presentation</vt:lpstr>
      <vt:lpstr>Graph Terminology and  Special Types of Graphs (8.2)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vertex &amp; Terminal Vertex</vt:lpstr>
      <vt:lpstr>In-degree &amp; Out-degree of a vertex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60</cp:revision>
  <dcterms:created xsi:type="dcterms:W3CDTF">2018-12-10T17:20:29Z</dcterms:created>
  <dcterms:modified xsi:type="dcterms:W3CDTF">2021-03-13T14:25:32Z</dcterms:modified>
</cp:coreProperties>
</file>