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91" r:id="rId7"/>
    <p:sldId id="292" r:id="rId8"/>
    <p:sldId id="293" r:id="rId9"/>
    <p:sldId id="294" r:id="rId10"/>
    <p:sldId id="295" r:id="rId11"/>
    <p:sldId id="299" r:id="rId12"/>
    <p:sldId id="302" r:id="rId13"/>
    <p:sldId id="301" r:id="rId14"/>
    <p:sldId id="300" r:id="rId15"/>
    <p:sldId id="303" r:id="rId16"/>
    <p:sldId id="296" r:id="rId17"/>
    <p:sldId id="304" r:id="rId18"/>
    <p:sldId id="305" r:id="rId19"/>
    <p:sldId id="297" r:id="rId20"/>
    <p:sldId id="306" r:id="rId21"/>
    <p:sldId id="298" r:id="rId22"/>
    <p:sldId id="307" r:id="rId23"/>
    <p:sldId id="308" r:id="rId24"/>
    <p:sldId id="309" r:id="rId25"/>
    <p:sldId id="310" r:id="rId26"/>
    <p:sldId id="267" r:id="rId27"/>
    <p:sldId id="311" r:id="rId28"/>
    <p:sldId id="312" r:id="rId29"/>
    <p:sldId id="313" r:id="rId30"/>
    <p:sldId id="314" r:id="rId31"/>
    <p:sldId id="315" r:id="rId32"/>
    <p:sldId id="316" r:id="rId33"/>
    <p:sldId id="32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01A8D-0695-4E2D-8FA3-9112BEFA43A7}" v="7" dt="2021-03-25T04:47:19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A.G.M. Zaman" userId="57c0d89b-8abe-485f-971d-d593755c193a" providerId="ADAL" clId="{20D01A8D-0695-4E2D-8FA3-9112BEFA43A7}"/>
    <pc:docChg chg="custSel modSld">
      <pc:chgData name="A.G.M. Zaman" userId="57c0d89b-8abe-485f-971d-d593755c193a" providerId="ADAL" clId="{20D01A8D-0695-4E2D-8FA3-9112BEFA43A7}" dt="2021-03-25T04:48:56.028" v="73" actId="13926"/>
      <pc:docMkLst>
        <pc:docMk/>
      </pc:docMkLst>
      <pc:sldChg chg="modSp mod">
        <pc:chgData name="A.G.M. Zaman" userId="57c0d89b-8abe-485f-971d-d593755c193a" providerId="ADAL" clId="{20D01A8D-0695-4E2D-8FA3-9112BEFA43A7}" dt="2021-03-25T04:13:23.223" v="8" actId="1035"/>
        <pc:sldMkLst>
          <pc:docMk/>
          <pc:sldMk cId="700707328" sldId="256"/>
        </pc:sldMkLst>
        <pc:spChg chg="mod">
          <ac:chgData name="A.G.M. Zaman" userId="57c0d89b-8abe-485f-971d-d593755c193a" providerId="ADAL" clId="{20D01A8D-0695-4E2D-8FA3-9112BEFA43A7}" dt="2021-03-25T04:13:23.223" v="8" actId="1035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A.G.M. Zaman" userId="57c0d89b-8abe-485f-971d-d593755c193a" providerId="ADAL" clId="{20D01A8D-0695-4E2D-8FA3-9112BEFA43A7}" dt="2021-03-25T04:13:46.791" v="10" actId="13926"/>
        <pc:sldMkLst>
          <pc:docMk/>
          <pc:sldMk cId="2134390752" sldId="266"/>
        </pc:sldMkLst>
        <pc:spChg chg="mod">
          <ac:chgData name="A.G.M. Zaman" userId="57c0d89b-8abe-485f-971d-d593755c193a" providerId="ADAL" clId="{20D01A8D-0695-4E2D-8FA3-9112BEFA43A7}" dt="2021-03-25T04:13:46.791" v="10" actId="13926"/>
          <ac:spMkLst>
            <pc:docMk/>
            <pc:sldMk cId="2134390752" sldId="266"/>
            <ac:spMk id="8" creationId="{D160FFF7-47C1-418D-82D3-0E9CDF8D9E35}"/>
          </ac:spMkLst>
        </pc:spChg>
      </pc:sldChg>
      <pc:sldChg chg="modSp mod">
        <pc:chgData name="A.G.M. Zaman" userId="57c0d89b-8abe-485f-971d-d593755c193a" providerId="ADAL" clId="{20D01A8D-0695-4E2D-8FA3-9112BEFA43A7}" dt="2021-03-25T04:42:15.800" v="21" actId="13926"/>
        <pc:sldMkLst>
          <pc:docMk/>
          <pc:sldMk cId="3132154582" sldId="267"/>
        </pc:sldMkLst>
        <pc:spChg chg="mod">
          <ac:chgData name="A.G.M. Zaman" userId="57c0d89b-8abe-485f-971d-d593755c193a" providerId="ADAL" clId="{20D01A8D-0695-4E2D-8FA3-9112BEFA43A7}" dt="2021-03-25T04:42:15.800" v="21" actId="13926"/>
          <ac:spMkLst>
            <pc:docMk/>
            <pc:sldMk cId="3132154582" sldId="267"/>
            <ac:spMk id="34" creationId="{53B525A9-9D86-4EB0-8633-2E103CF5B1D4}"/>
          </ac:spMkLst>
        </pc:spChg>
      </pc:sldChg>
      <pc:sldChg chg="modSp mod">
        <pc:chgData name="A.G.M. Zaman" userId="57c0d89b-8abe-485f-971d-d593755c193a" providerId="ADAL" clId="{20D01A8D-0695-4E2D-8FA3-9112BEFA43A7}" dt="2021-03-25T04:15:40.368" v="12" actId="13926"/>
        <pc:sldMkLst>
          <pc:docMk/>
          <pc:sldMk cId="650493166" sldId="295"/>
        </pc:sldMkLst>
        <pc:spChg chg="mod">
          <ac:chgData name="A.G.M. Zaman" userId="57c0d89b-8abe-485f-971d-d593755c193a" providerId="ADAL" clId="{20D01A8D-0695-4E2D-8FA3-9112BEFA43A7}" dt="2021-03-25T04:15:40.368" v="12" actId="13926"/>
          <ac:spMkLst>
            <pc:docMk/>
            <pc:sldMk cId="650493166" sldId="295"/>
            <ac:spMk id="15" creationId="{7FD5925B-D46F-4B9A-B28D-312763A0235D}"/>
          </ac:spMkLst>
        </pc:spChg>
      </pc:sldChg>
      <pc:sldChg chg="modSp mod">
        <pc:chgData name="A.G.M. Zaman" userId="57c0d89b-8abe-485f-971d-d593755c193a" providerId="ADAL" clId="{20D01A8D-0695-4E2D-8FA3-9112BEFA43A7}" dt="2021-03-25T04:17:02.866" v="16" actId="13926"/>
        <pc:sldMkLst>
          <pc:docMk/>
          <pc:sldMk cId="1941974389" sldId="296"/>
        </pc:sldMkLst>
        <pc:spChg chg="mod">
          <ac:chgData name="A.G.M. Zaman" userId="57c0d89b-8abe-485f-971d-d593755c193a" providerId="ADAL" clId="{20D01A8D-0695-4E2D-8FA3-9112BEFA43A7}" dt="2021-03-25T04:17:02.866" v="16" actId="13926"/>
          <ac:spMkLst>
            <pc:docMk/>
            <pc:sldMk cId="1941974389" sldId="296"/>
            <ac:spMk id="17" creationId="{D04BCBD2-DD1F-4964-B24F-CB846C92ACEC}"/>
          </ac:spMkLst>
        </pc:spChg>
      </pc:sldChg>
      <pc:sldChg chg="modSp mod">
        <pc:chgData name="A.G.M. Zaman" userId="57c0d89b-8abe-485f-971d-d593755c193a" providerId="ADAL" clId="{20D01A8D-0695-4E2D-8FA3-9112BEFA43A7}" dt="2021-03-25T04:24:16.166" v="19" actId="13926"/>
        <pc:sldMkLst>
          <pc:docMk/>
          <pc:sldMk cId="1113671339" sldId="298"/>
        </pc:sldMkLst>
        <pc:spChg chg="mod">
          <ac:chgData name="A.G.M. Zaman" userId="57c0d89b-8abe-485f-971d-d593755c193a" providerId="ADAL" clId="{20D01A8D-0695-4E2D-8FA3-9112BEFA43A7}" dt="2021-03-25T04:24:16.166" v="19" actId="13926"/>
          <ac:spMkLst>
            <pc:docMk/>
            <pc:sldMk cId="1113671339" sldId="298"/>
            <ac:spMk id="8" creationId="{37DA85C4-EF93-44C0-8109-2E06F4D13202}"/>
          </ac:spMkLst>
        </pc:spChg>
      </pc:sldChg>
      <pc:sldChg chg="modSp mod">
        <pc:chgData name="A.G.M. Zaman" userId="57c0d89b-8abe-485f-971d-d593755c193a" providerId="ADAL" clId="{20D01A8D-0695-4E2D-8FA3-9112BEFA43A7}" dt="2021-03-25T04:16:12.154" v="13" actId="13926"/>
        <pc:sldMkLst>
          <pc:docMk/>
          <pc:sldMk cId="1979154851" sldId="302"/>
        </pc:sldMkLst>
        <pc:spChg chg="mod">
          <ac:chgData name="A.G.M. Zaman" userId="57c0d89b-8abe-485f-971d-d593755c193a" providerId="ADAL" clId="{20D01A8D-0695-4E2D-8FA3-9112BEFA43A7}" dt="2021-03-25T04:16:12.154" v="13" actId="13926"/>
          <ac:spMkLst>
            <pc:docMk/>
            <pc:sldMk cId="1979154851" sldId="302"/>
            <ac:spMk id="17" creationId="{F56D99D8-F7EB-465C-BD2F-DF19E7887B95}"/>
          </ac:spMkLst>
        </pc:spChg>
      </pc:sldChg>
      <pc:sldChg chg="modSp">
        <pc:chgData name="A.G.M. Zaman" userId="57c0d89b-8abe-485f-971d-d593755c193a" providerId="ADAL" clId="{20D01A8D-0695-4E2D-8FA3-9112BEFA43A7}" dt="2021-03-25T04:16:45.865" v="15" actId="13926"/>
        <pc:sldMkLst>
          <pc:docMk/>
          <pc:sldMk cId="3780826289" sldId="303"/>
        </pc:sldMkLst>
        <pc:spChg chg="mod">
          <ac:chgData name="A.G.M. Zaman" userId="57c0d89b-8abe-485f-971d-d593755c193a" providerId="ADAL" clId="{20D01A8D-0695-4E2D-8FA3-9112BEFA43A7}" dt="2021-03-25T04:16:45.865" v="15" actId="13926"/>
          <ac:spMkLst>
            <pc:docMk/>
            <pc:sldMk cId="3780826289" sldId="303"/>
            <ac:spMk id="49" creationId="{C467B8B4-CC99-4BBD-BB20-3DD82EB3CCEB}"/>
          </ac:spMkLst>
        </pc:spChg>
      </pc:sldChg>
      <pc:sldChg chg="modSp mod">
        <pc:chgData name="A.G.M. Zaman" userId="57c0d89b-8abe-485f-971d-d593755c193a" providerId="ADAL" clId="{20D01A8D-0695-4E2D-8FA3-9112BEFA43A7}" dt="2021-03-25T04:18:03.624" v="18" actId="13926"/>
        <pc:sldMkLst>
          <pc:docMk/>
          <pc:sldMk cId="1916513941" sldId="304"/>
        </pc:sldMkLst>
        <pc:spChg chg="mod">
          <ac:chgData name="A.G.M. Zaman" userId="57c0d89b-8abe-485f-971d-d593755c193a" providerId="ADAL" clId="{20D01A8D-0695-4E2D-8FA3-9112BEFA43A7}" dt="2021-03-25T04:18:03.624" v="18" actId="13926"/>
          <ac:spMkLst>
            <pc:docMk/>
            <pc:sldMk cId="1916513941" sldId="304"/>
            <ac:spMk id="15" creationId="{690B0531-88C7-471B-878E-AABD3059F250}"/>
          </ac:spMkLst>
        </pc:spChg>
      </pc:sldChg>
      <pc:sldChg chg="modSp mod">
        <pc:chgData name="A.G.M. Zaman" userId="57c0d89b-8abe-485f-971d-d593755c193a" providerId="ADAL" clId="{20D01A8D-0695-4E2D-8FA3-9112BEFA43A7}" dt="2021-03-25T04:48:56.028" v="73" actId="13926"/>
        <pc:sldMkLst>
          <pc:docMk/>
          <pc:sldMk cId="3931326651" sldId="311"/>
        </pc:sldMkLst>
        <pc:spChg chg="mod">
          <ac:chgData name="A.G.M. Zaman" userId="57c0d89b-8abe-485f-971d-d593755c193a" providerId="ADAL" clId="{20D01A8D-0695-4E2D-8FA3-9112BEFA43A7}" dt="2021-03-25T04:48:56.028" v="73" actId="13926"/>
          <ac:spMkLst>
            <pc:docMk/>
            <pc:sldMk cId="3931326651" sldId="311"/>
            <ac:spMk id="4" creationId="{611AB00C-37E1-422B-AB0F-1F3BAB689516}"/>
          </ac:spMkLst>
        </pc:spChg>
      </pc:sldChg>
      <pc:sldChg chg="modSp mod">
        <pc:chgData name="A.G.M. Zaman" userId="57c0d89b-8abe-485f-971d-d593755c193a" providerId="ADAL" clId="{20D01A8D-0695-4E2D-8FA3-9112BEFA43A7}" dt="2021-03-25T04:44:16.274" v="22" actId="13926"/>
        <pc:sldMkLst>
          <pc:docMk/>
          <pc:sldMk cId="2175091951" sldId="314"/>
        </pc:sldMkLst>
        <pc:spChg chg="mod">
          <ac:chgData name="A.G.M. Zaman" userId="57c0d89b-8abe-485f-971d-d593755c193a" providerId="ADAL" clId="{20D01A8D-0695-4E2D-8FA3-9112BEFA43A7}" dt="2021-03-25T04:44:16.274" v="22" actId="13926"/>
          <ac:spMkLst>
            <pc:docMk/>
            <pc:sldMk cId="2175091951" sldId="314"/>
            <ac:spMk id="49" creationId="{FC64F7C1-E204-4AEC-A2A5-55CC8A8929FA}"/>
          </ac:spMkLst>
        </pc:spChg>
      </pc:sldChg>
      <pc:sldChg chg="addSp delSp modSp mod">
        <pc:chgData name="A.G.M. Zaman" userId="57c0d89b-8abe-485f-971d-d593755c193a" providerId="ADAL" clId="{20D01A8D-0695-4E2D-8FA3-9112BEFA43A7}" dt="2021-03-25T04:46:53.010" v="59" actId="13926"/>
        <pc:sldMkLst>
          <pc:docMk/>
          <pc:sldMk cId="1519635065" sldId="315"/>
        </pc:sldMkLst>
        <pc:spChg chg="mod">
          <ac:chgData name="A.G.M. Zaman" userId="57c0d89b-8abe-485f-971d-d593755c193a" providerId="ADAL" clId="{20D01A8D-0695-4E2D-8FA3-9112BEFA43A7}" dt="2021-03-25T04:46:53.010" v="59" actId="13926"/>
          <ac:spMkLst>
            <pc:docMk/>
            <pc:sldMk cId="1519635065" sldId="315"/>
            <ac:spMk id="6" creationId="{35E26C0E-5C21-4387-A0BA-46A863FF402C}"/>
          </ac:spMkLst>
        </pc:spChg>
        <pc:graphicFrameChg chg="add del mod">
          <ac:chgData name="A.G.M. Zaman" userId="57c0d89b-8abe-485f-971d-d593755c193a" providerId="ADAL" clId="{20D01A8D-0695-4E2D-8FA3-9112BEFA43A7}" dt="2021-03-25T04:45:29.042" v="30" actId="478"/>
          <ac:graphicFrameMkLst>
            <pc:docMk/>
            <pc:sldMk cId="1519635065" sldId="315"/>
            <ac:graphicFrameMk id="3" creationId="{80FCD842-CE83-44A8-A8F1-ECF7928C46CA}"/>
          </ac:graphicFrameMkLst>
        </pc:graphicFrameChg>
      </pc:sldChg>
      <pc:sldChg chg="modSp mod">
        <pc:chgData name="A.G.M. Zaman" userId="57c0d89b-8abe-485f-971d-d593755c193a" providerId="ADAL" clId="{20D01A8D-0695-4E2D-8FA3-9112BEFA43A7}" dt="2021-03-25T04:48:03.308" v="71" actId="1035"/>
        <pc:sldMkLst>
          <pc:docMk/>
          <pc:sldMk cId="3742226780" sldId="316"/>
        </pc:sldMkLst>
        <pc:spChg chg="mod">
          <ac:chgData name="A.G.M. Zaman" userId="57c0d89b-8abe-485f-971d-d593755c193a" providerId="ADAL" clId="{20D01A8D-0695-4E2D-8FA3-9112BEFA43A7}" dt="2021-03-25T04:48:03.308" v="71" actId="1035"/>
          <ac:spMkLst>
            <pc:docMk/>
            <pc:sldMk cId="3742226780" sldId="316"/>
            <ac:spMk id="23" creationId="{FB891F39-A5DC-41D5-B803-B8ECF0E948D2}"/>
          </ac:spMkLst>
        </pc:spChg>
        <pc:picChg chg="mod">
          <ac:chgData name="A.G.M. Zaman" userId="57c0d89b-8abe-485f-971d-d593755c193a" providerId="ADAL" clId="{20D01A8D-0695-4E2D-8FA3-9112BEFA43A7}" dt="2021-03-25T04:47:12.515" v="65" actId="1076"/>
          <ac:picMkLst>
            <pc:docMk/>
            <pc:sldMk cId="3742226780" sldId="316"/>
            <ac:picMk id="20" creationId="{4B74418D-9444-4989-97BE-993562AB90A5}"/>
          </ac:picMkLst>
        </pc:picChg>
        <pc:picChg chg="mod">
          <ac:chgData name="A.G.M. Zaman" userId="57c0d89b-8abe-485f-971d-d593755c193a" providerId="ADAL" clId="{20D01A8D-0695-4E2D-8FA3-9112BEFA43A7}" dt="2021-03-25T04:47:14.422" v="66" actId="1076"/>
          <ac:picMkLst>
            <pc:docMk/>
            <pc:sldMk cId="3742226780" sldId="316"/>
            <ac:picMk id="21" creationId="{1CCA1FB1-7D73-4705-959D-5712F9E90223}"/>
          </ac:picMkLst>
        </pc:picChg>
        <pc:picChg chg="mod">
          <ac:chgData name="A.G.M. Zaman" userId="57c0d89b-8abe-485f-971d-d593755c193a" providerId="ADAL" clId="{20D01A8D-0695-4E2D-8FA3-9112BEFA43A7}" dt="2021-03-25T04:47:19.659" v="68"/>
          <ac:picMkLst>
            <pc:docMk/>
            <pc:sldMk cId="3742226780" sldId="316"/>
            <ac:picMk id="22" creationId="{E5CA1D94-66ED-4CE3-8CBE-ECD2A9861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rete.openmathbooks.org/dmoi3/sec_planar.html" TargetMode="External"/><Relationship Id="rId2" Type="http://schemas.openxmlformats.org/officeDocument/2006/relationships/hyperlink" Target="https://www.cs.sfu.ca/~ggbaker/zju/math/planar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934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Planar Graphs &amp;  </a:t>
            </a:r>
            <a:br>
              <a:rPr lang="en-US" dirty="0"/>
            </a:br>
            <a:r>
              <a:rPr lang="en-US" dirty="0"/>
              <a:t>Graph 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433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FD5925B-D46F-4B9A-B28D-312763A0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19200"/>
            <a:ext cx="8839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four edges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form a closed curve that splits the plane into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two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regions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,as shown in Figure 7(a).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10761230-DEF7-4407-8EEF-703708F09E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068CA7AB-3929-4365-9F4B-315BC52E3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68763306-CA50-45ED-9D23-F14B66EF5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2DDC1DEB-C0A7-4759-9C1A-189DF0D4C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3">
            <a:extLst>
              <a:ext uri="{FF2B5EF4-FFF2-40B4-BE49-F238E27FC236}">
                <a16:creationId xmlns:a16="http://schemas.microsoft.com/office/drawing/2014/main" id="{5173A26D-76F8-4D45-9399-F166E4DEBB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6F645340-99D4-4A40-8CE3-64EAD8A44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F398F363-3A63-45E2-B3DD-83E74B54B6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Oval 18">
            <a:extLst>
              <a:ext uri="{FF2B5EF4-FFF2-40B4-BE49-F238E27FC236}">
                <a16:creationId xmlns:a16="http://schemas.microsoft.com/office/drawing/2014/main" id="{E19FE77D-65E1-48BF-8B7B-D57AE20F1B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48719483-812F-42C0-AC1F-6278A687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3278"/>
            <a:ext cx="8305800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 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7 (a)</a:t>
            </a:r>
            <a:endParaRPr lang="en-US" sz="2800" b="1" baseline="-250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     v</a:t>
            </a:r>
            <a:r>
              <a:rPr lang="en-US" sz="20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9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3D959F7E-7972-49F1-B2FA-C79B07BB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16" y="1752600"/>
            <a:ext cx="8610600" cy="163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Next, we note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in either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">
            <a:extLst>
              <a:ext uri="{FF2B5EF4-FFF2-40B4-BE49-F238E27FC236}">
                <a16:creationId xmlns:a16="http://schemas.microsoft.com/office/drawing/2014/main" id="{63D36E84-354D-4C80-A6DA-48D45A4397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42672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3B7E513A-E46F-4ACA-9882-33135EE8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7763" y="432752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BA4DC285-2282-4A0D-BA7A-8489C70D8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0" name="Line 7">
            <a:extLst>
              <a:ext uri="{FF2B5EF4-FFF2-40B4-BE49-F238E27FC236}">
                <a16:creationId xmlns:a16="http://schemas.microsoft.com/office/drawing/2014/main" id="{3653E0F0-D469-4583-B023-60C2264E48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3000" y="6096000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1" name="Line 8">
            <a:extLst>
              <a:ext uri="{FF2B5EF4-FFF2-40B4-BE49-F238E27FC236}">
                <a16:creationId xmlns:a16="http://schemas.microsoft.com/office/drawing/2014/main" id="{9B541A90-2C10-4FB0-90F1-7243CA504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47763" y="4327525"/>
            <a:ext cx="1671637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EECE0FF2-8F05-455F-A351-91A38ADBDE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42672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9BA98B08-B06E-4CC8-AE92-F088D326FE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6800" y="60071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11">
            <a:extLst>
              <a:ext uri="{FF2B5EF4-FFF2-40B4-BE49-F238E27FC236}">
                <a16:creationId xmlns:a16="http://schemas.microsoft.com/office/drawing/2014/main" id="{C712B6DD-8178-4FA4-B76D-36B121BFF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6019800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30444AEE-0DA6-41E7-B33C-B00BE4F58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0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			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		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→		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				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	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		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56" name="Oval 13">
            <a:extLst>
              <a:ext uri="{FF2B5EF4-FFF2-40B4-BE49-F238E27FC236}">
                <a16:creationId xmlns:a16="http://schemas.microsoft.com/office/drawing/2014/main" id="{7CD8641C-D725-4993-B803-16978B3CB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42830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73C1C66F-0CDB-46AA-9FB7-89A5798C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77188AB1-3575-4332-929B-A9F591AAF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1838" y="43592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3B11AB7D-B8AD-4870-A1BC-685172447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5438" y="61118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id="{8591ED35-0D2A-4002-A4D7-8CF50709DB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43434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8">
            <a:extLst>
              <a:ext uri="{FF2B5EF4-FFF2-40B4-BE49-F238E27FC236}">
                <a16:creationId xmlns:a16="http://schemas.microsoft.com/office/drawing/2014/main" id="{9115D656-2D38-4E0B-99D6-CFF6161428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283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9">
            <a:extLst>
              <a:ext uri="{FF2B5EF4-FFF2-40B4-BE49-F238E27FC236}">
                <a16:creationId xmlns:a16="http://schemas.microsoft.com/office/drawing/2014/main" id="{3CC2C2E5-0130-4ACB-864A-1FC7D5F7F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9238" y="60229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20">
            <a:extLst>
              <a:ext uri="{FF2B5EF4-FFF2-40B4-BE49-F238E27FC236}">
                <a16:creationId xmlns:a16="http://schemas.microsoft.com/office/drawing/2014/main" id="{1BED3F31-7F1E-4A0A-A20D-E737466550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60356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21">
            <a:extLst>
              <a:ext uri="{FF2B5EF4-FFF2-40B4-BE49-F238E27FC236}">
                <a16:creationId xmlns:a16="http://schemas.microsoft.com/office/drawing/2014/main" id="{FF20D3FF-2A30-443B-869C-26F177915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2200" y="51054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0E303515-60F7-4E52-AA31-F2F5A2471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3434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AC51C0-6DCE-48C5-98C0-925999868AA4}"/>
              </a:ext>
            </a:extLst>
          </p:cNvPr>
          <p:cNvSpPr/>
          <p:nvPr/>
        </p:nvSpPr>
        <p:spPr>
          <a:xfrm>
            <a:off x="7467600" y="4964668"/>
            <a:ext cx="521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56D99D8-F7EB-465C-BD2F-DF19E788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29350"/>
            <a:ext cx="8610600" cy="263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36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22E47F3F-98B6-4136-BBD7-1769537BB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38100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22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E5C7C2EC-DC90-4279-B00F-B0641F8637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3592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F0DF29FB-4E05-4E0A-B993-55D1C8DD8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4196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3A43F023-4F92-4B69-9D0D-B79BE4E75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4354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9CB34644-ED81-4C0A-93E5-9F19A25057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61880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B81F042A-3768-44F1-AD19-5616F80F4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4196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id="{075CBD63-7761-422E-AD65-13E59446A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3592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9373D03B-FB8B-4C60-BDF8-C718688E1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60991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5A887E80-A221-4163-82A3-1EC6CE8F3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61118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EA98A2D-ABA8-4E39-8FD4-E310E7E08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51816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00E19C37-DEA9-408D-890A-37F8656D1A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419600"/>
            <a:ext cx="1676400" cy="17526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5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3D4DD88-F9FE-454F-BC68-FD6F6C05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21450"/>
            <a:ext cx="8610600" cy="1807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R</a:t>
            </a:r>
            <a:r>
              <a:rPr kumimoji="0" lang="en-US" sz="35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the edges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{v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separate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two sub-regions,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35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35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20B32074-5859-460D-8AC3-4F25B897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47EFE4FF-AC18-4AEC-B2C6-FF0B00D77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41142D8A-253D-49F5-8A07-FC466E6F8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7F368E4E-10DA-4DC0-97FF-4BAD86C7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B03C3F27-577B-42B5-93F8-F7B341488F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37395BCB-27FB-4EE1-B3E4-D620A3370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F55BC1C9-A1F4-4476-BB5B-291009637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B7966FC2-06A4-4B9B-95EA-DDDE63F6B4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D7F4F397-D516-4B5B-9B5E-543AB32DF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274B1FEB-08B6-4BD6-B0DA-6D2EDC44FC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81EB127F-9EB4-4182-A107-E18EEB157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8">
            <a:extLst>
              <a:ext uri="{FF2B5EF4-FFF2-40B4-BE49-F238E27FC236}">
                <a16:creationId xmlns:a16="http://schemas.microsoft.com/office/drawing/2014/main" id="{0A1D4D1A-2B11-4D3A-AC55-196ECDF3C9A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8694" y="40759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4563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2BC8C0B-18B0-4C10-B56D-688E60A75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273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there is no way to place vertex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forcing a crossing: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must cross an edge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90F1A63-BDB5-4E79-AD02-972DA66D6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57600"/>
            <a:ext cx="46482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		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	          </a:t>
            </a:r>
            <a:r>
              <a:rPr 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R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12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</a:t>
            </a:r>
            <a:endParaRPr lang="en-US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baseline="-25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	         v</a:t>
            </a:r>
            <a:r>
              <a:rPr lang="en-US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0C4EC5EC-714E-4875-814C-8E7483702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40544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6586A44C-4CD5-4490-8FD3-5E33221AE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114800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96CEFF40-09FB-47B6-A041-523050748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0838" y="4130675"/>
            <a:ext cx="0" cy="1760538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024B39F3-2639-4D74-9C6E-0EEBA619D7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4438" y="5883275"/>
            <a:ext cx="16764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BD42C07A-C45B-4A0A-807F-B81C01A891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114800"/>
            <a:ext cx="1671638" cy="15875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5" name="Oval 10">
            <a:extLst>
              <a:ext uri="{FF2B5EF4-FFF2-40B4-BE49-F238E27FC236}">
                <a16:creationId xmlns:a16="http://schemas.microsoft.com/office/drawing/2014/main" id="{67CCF807-A22E-420E-948B-7B74AE2830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40544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79E160F2-F447-4B32-B9B3-A732BB3CA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8238" y="5794375"/>
            <a:ext cx="147637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DC49CA26-ED87-4EE0-9A81-1D64A2EB26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4638" y="5807075"/>
            <a:ext cx="149225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8" name="Oval 13">
            <a:extLst>
              <a:ext uri="{FF2B5EF4-FFF2-40B4-BE49-F238E27FC236}">
                <a16:creationId xmlns:a16="http://schemas.microsoft.com/office/drawing/2014/main" id="{5D5CD342-1579-47CF-8267-133B89FE3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4953000"/>
            <a:ext cx="147638" cy="165100"/>
          </a:xfrm>
          <a:prstGeom prst="ellipse">
            <a:avLst/>
          </a:prstGeom>
          <a:solidFill>
            <a:sysClr val="windowText" lastClr="000000"/>
          </a:solidFill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3B448E82-03C0-473D-A972-94CB2B415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1219200" cy="914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cxnSp>
        <p:nvCxnSpPr>
          <p:cNvPr id="30" name="AutoShape 15">
            <a:extLst>
              <a:ext uri="{FF2B5EF4-FFF2-40B4-BE49-F238E27FC236}">
                <a16:creationId xmlns:a16="http://schemas.microsoft.com/office/drawing/2014/main" id="{FBE0D546-0621-4C50-8098-BED63348BC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43931" y="3999706"/>
            <a:ext cx="841375" cy="2900363"/>
          </a:xfrm>
          <a:prstGeom prst="curvedConnector3">
            <a:avLst>
              <a:gd name="adj1" fmla="val 125662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56435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 (cont.)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C467B8B4-CC99-4BBD-BB20-3DD82EB3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Consequently, the graph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See an easier solution by Corollary 3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09C52822-3B6B-4CC6-A8DB-B85EE6983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4958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3,3</a:t>
            </a:r>
          </a:p>
        </p:txBody>
      </p:sp>
      <p:grpSp>
        <p:nvGrpSpPr>
          <p:cNvPr id="51" name="Group 5">
            <a:extLst>
              <a:ext uri="{FF2B5EF4-FFF2-40B4-BE49-F238E27FC236}">
                <a16:creationId xmlns:a16="http://schemas.microsoft.com/office/drawing/2014/main" id="{DA581883-1B71-4294-96F8-695F0679E72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52800"/>
            <a:ext cx="4724400" cy="3124200"/>
            <a:chOff x="2198" y="3014"/>
            <a:chExt cx="1371" cy="863"/>
          </a:xfrm>
        </p:grpSpPr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038D7BA9-4C52-475B-AE4C-340689D7C0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CDC2D46D-8ED6-4FCC-85F7-170144FF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97FCFAB7-2E16-4B05-B927-DA8964635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F8FC3DF7-92D9-4FA6-BB36-5C5064395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0">
              <a:extLst>
                <a:ext uri="{FF2B5EF4-FFF2-40B4-BE49-F238E27FC236}">
                  <a16:creationId xmlns:a16="http://schemas.microsoft.com/office/drawing/2014/main" id="{9747EF16-B476-4A38-8413-D8498B99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id="{4BD8A454-03C3-4432-815A-626B97298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id="{C53A0E44-F64D-4351-BAC7-25983133B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D957BF72-2051-467D-9FFD-82AF8E74A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76AEDF70-AAE2-4142-8243-3EA9E68BF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1B2D9903-BEBF-49F9-B221-B2FEED1620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A6F6563F-9B51-4F8C-93A6-50BDD804FF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7">
              <a:extLst>
                <a:ext uri="{FF2B5EF4-FFF2-40B4-BE49-F238E27FC236}">
                  <a16:creationId xmlns:a16="http://schemas.microsoft.com/office/drawing/2014/main" id="{7AE4272C-7ECD-4673-B81E-8A63E9D97A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8">
              <a:extLst>
                <a:ext uri="{FF2B5EF4-FFF2-40B4-BE49-F238E27FC236}">
                  <a16:creationId xmlns:a16="http://schemas.microsoft.com/office/drawing/2014/main" id="{5BB28704-1F56-4D39-B280-20C27BFDD4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F7F5F87A-AED7-4B21-8A63-2BE6D9827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F7C25422-0515-4740-9359-50ADAD041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82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04BCBD2-DD1F-4964-B24F-CB846C92A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33378"/>
            <a:ext cx="8915400" cy="113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showed that all planar representations of a graph split the plane into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number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including an unbounded region.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282076FD-3B5C-48EA-AEAE-EFBEE7FDB3A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95600"/>
            <a:ext cx="3521075" cy="2565400"/>
            <a:chOff x="1046" y="2704"/>
            <a:chExt cx="1690" cy="1088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CDD4C6C2-72F8-4B6A-8569-E41BE9FF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844C6A29-887F-460B-A833-4C690F74F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28702B5C-F764-470D-B182-40174A63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3A750C6B-69AE-40B1-B70B-86EF2034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B7828D95-72CF-478B-8DF0-A8C10FE1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74D50DEA-C608-4814-ADF8-3B3BC9A2C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11E2533-ECDF-45D2-A073-72FE6BA23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7E637622-17DD-4877-BFA1-1DFE864FD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05"/>
              <a:ext cx="1284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4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3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  <a:r>
                <a:rPr kumimoji="0" lang="en-US" sz="2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D1139F6-6816-4546-8777-FA4B0AAFF58D}"/>
              </a:ext>
            </a:extLst>
          </p:cNvPr>
          <p:cNvSpPr txBox="1"/>
          <p:nvPr/>
        </p:nvSpPr>
        <p:spPr>
          <a:xfrm>
            <a:off x="2354216" y="5791200"/>
            <a:ext cx="43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Here, </a:t>
            </a:r>
            <a:r>
              <a:rPr lang="en-US" sz="2400" b="1" i="1" dirty="0">
                <a:solidFill>
                  <a:srgbClr val="FF0000"/>
                </a:solidFill>
                <a:cs typeface="Arial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cs typeface="Arial" charset="0"/>
              </a:rPr>
              <a:t>4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is the unbounded region</a:t>
            </a:r>
          </a:p>
        </p:txBody>
      </p:sp>
    </p:spTree>
    <p:extLst>
      <p:ext uri="{BB962C8B-B14F-4D97-AF65-F5344CB8AC3E}">
        <p14:creationId xmlns:p14="http://schemas.microsoft.com/office/powerpoint/2010/main" val="194197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Regions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90B0531-88C7-471B-878E-AABD3059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50148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devised a formula for expressing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relationship between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number of vertices, edges, and regions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help us determine if a graph can be planar or not.</a:t>
            </a:r>
          </a:p>
        </p:txBody>
      </p:sp>
    </p:spTree>
    <p:extLst>
      <p:ext uri="{BB962C8B-B14F-4D97-AF65-F5344CB8AC3E}">
        <p14:creationId xmlns:p14="http://schemas.microsoft.com/office/powerpoint/2010/main" val="191651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Euler’s Formula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2EDA7C6-8CFD-4B93-9718-F2EE4438F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5236"/>
            <a:ext cx="8534400" cy="165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connected planar simple graph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the number of regions in a planar representation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EDE8ED3-79CC-4013-99A6-01109C75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658876"/>
            <a:ext cx="4648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edges,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vertices,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# of regions,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e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  <a:sym typeface="Symbol"/>
              </a:rPr>
              <a:t>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+ 2 = 4</a:t>
            </a:r>
          </a:p>
        </p:txBody>
      </p:sp>
      <p:grpSp>
        <p:nvGrpSpPr>
          <p:cNvPr id="20" name="Group 5">
            <a:extLst>
              <a:ext uri="{FF2B5EF4-FFF2-40B4-BE49-F238E27FC236}">
                <a16:creationId xmlns:a16="http://schemas.microsoft.com/office/drawing/2014/main" id="{FCC7BF04-D1E0-44EC-A1E4-841BB37406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62400"/>
            <a:ext cx="2987675" cy="2133600"/>
            <a:chOff x="1046" y="2704"/>
            <a:chExt cx="1690" cy="108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02A8ABF-88C7-4380-B022-9B4C2029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76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41CEBD09-5B7E-4765-BB74-5A96E46D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5040B4B5-342D-4B96-AFDA-80D5AD6C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D29C5FAA-1197-4EAA-9DDC-3039B04C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BC928D-6C2C-4F68-8C6F-2C9AFBF3F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696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3836C41E-12F7-43A2-8DAF-EF3A03841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28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9FFC0BA3-7133-41D0-AC04-306A7C95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2704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F18280EF-75EE-4AE8-A344-603FD1D72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034"/>
              <a:ext cx="145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4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3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                   </a:t>
              </a:r>
              <a:r>
                <a:rPr kumimoji="0" 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R</a:t>
              </a:r>
              <a:r>
                <a:rPr kumimoji="0" lang="en-US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4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873CFA-B325-44E6-869A-92BCA5FB37DF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planar simple graph has 20 vertices, each of degree 3. Into how many regions does a representation of this planar graph split the plane?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20.3 = 60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[Since sum of the degrees of the vertices is equal 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30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twice the number of edges]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Euler’s formula, the number of regions is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 + 2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= 30  20 + 2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12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44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ClrTx/>
            </a:pPr>
            <a:r>
              <a:rPr lang="en-US" sz="2800" dirty="0">
                <a:solidFill>
                  <a:schemeClr val="tx1"/>
                </a:solidFill>
              </a:rPr>
              <a:t>8.7 Planar Graphs </a:t>
            </a:r>
          </a:p>
          <a:p>
            <a:pPr marL="342900" indent="-342900">
              <a:buClrTx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ClrTx/>
            </a:pPr>
            <a:r>
              <a:rPr lang="en-US" sz="2800" dirty="0">
                <a:solidFill>
                  <a:schemeClr val="tx1"/>
                </a:solidFill>
              </a:rPr>
              <a:t>8.8 Graph Coloring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Class Work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D29031-E294-4238-B0F9-4FF3BCCC861B}"/>
              </a:ext>
            </a:extLst>
          </p:cNvPr>
          <p:cNvSpPr txBox="1">
            <a:spLocks/>
          </p:cNvSpPr>
          <p:nvPr/>
        </p:nvSpPr>
        <p:spPr bwMode="auto">
          <a:xfrm>
            <a:off x="457200" y="1575582"/>
            <a:ext cx="8229600" cy="4626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a connected planner graph has 30 edges. If a planner representation of this graph divides the plane into 20 regions, how many vertices does this graph have?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From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= 30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+ 2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v = 12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	So, the graph has 12 vertices.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37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A85C4-EF93-44C0-8109-2E06F4D13202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763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connected planar simple graph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where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3, then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sl-SI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Warning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 not interpret the corollary as meaning: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then a connected graph is planar, because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nonplanar graphs which also satisfy this equation!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sl-SI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 6 vertices and 9 edges.  So when you substitute into the equation, you get: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9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3.6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6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which holds.  However, </a:t>
            </a:r>
            <a:r>
              <a:rPr kumimoji="0" lang="sl-SI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sl-SI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not planar.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671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5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0585A77-E04A-400B-9AB6-5E9870062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that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8C085448-81E6-4B48-9E38-D2EC5C13FE7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971800"/>
            <a:ext cx="3581400" cy="2971800"/>
            <a:chOff x="1023" y="2663"/>
            <a:chExt cx="1146" cy="1089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FEB13F7D-73AF-4241-9E05-8C3374EB9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8BD54FFA-9E81-46C4-8338-040AE682F1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5A7299EC-1FBC-4519-B57B-241FAA584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C777B547-7689-470B-BCF0-6786B73E6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E61C6CF8-6503-49DA-B63F-806F28C0B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653C0996-A2C5-4536-B789-0B44D3BB7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1754975F-E012-4456-94FF-DEDC266D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9EBC8A43-167D-48DD-A2FA-58896D94B3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8785B3F6-379C-401D-8831-3C25C792D7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14">
              <a:extLst>
                <a:ext uri="{FF2B5EF4-FFF2-40B4-BE49-F238E27FC236}">
                  <a16:creationId xmlns:a16="http://schemas.microsoft.com/office/drawing/2014/main" id="{A2FAE05A-14E0-4CAB-A3EF-B5E9B2F82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15">
              <a:extLst>
                <a:ext uri="{FF2B5EF4-FFF2-40B4-BE49-F238E27FC236}">
                  <a16:creationId xmlns:a16="http://schemas.microsoft.com/office/drawing/2014/main" id="{EE2D2FEA-2E82-4C86-B911-50E48842FB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:a16="http://schemas.microsoft.com/office/drawing/2014/main" id="{0E5B2432-A0C5-4B9D-AE95-61179C763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43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2400" b="1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128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5 </a:t>
            </a: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AD0C2D41-0A08-43B9-BFEA-B51AD557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0488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5 vertices and 10 edges.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However, the inequality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is not satisfied for this graph, 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10 and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6  =  3*5 – 6  =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 15 – 6  =  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is not planar.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0BB63289-6C3E-4B97-942D-A540BB2D539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114800"/>
            <a:ext cx="2057400" cy="1981200"/>
            <a:chOff x="1023" y="2663"/>
            <a:chExt cx="1146" cy="1089"/>
          </a:xfrm>
        </p:grpSpPr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26943ED3-D812-42F1-9021-EDABADC590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68" y="2663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F6843E02-D849-4ECE-9507-E806C7586B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88" y="30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1" name="AutoShape 7">
              <a:extLst>
                <a:ext uri="{FF2B5EF4-FFF2-40B4-BE49-F238E27FC236}">
                  <a16:creationId xmlns:a16="http://schemas.microsoft.com/office/drawing/2014/main" id="{9AFB02A8-7DE8-48A0-B14B-3DCCB62D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703"/>
              <a:ext cx="1056" cy="1016"/>
            </a:xfrm>
            <a:prstGeom prst="pentagon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2D77FA-88BD-4963-A0EB-4905D40EF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103"/>
              <a:ext cx="848" cy="6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407EAF60-12E0-4B97-A34E-D329B0E73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3095"/>
              <a:ext cx="1064" cy="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4CAA2F5E-BBBF-44B5-9B80-E003ED75B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8" y="2711"/>
              <a:ext cx="320" cy="100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A4C0BB7F-25E7-48FE-86C2-C77A7299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6" y="2703"/>
              <a:ext cx="312" cy="1016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217DB14C-2A29-4FA7-86DE-52E6E8008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2" y="3103"/>
              <a:ext cx="872" cy="624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40B7D751-A1DD-4DFC-9FA8-6C6761BF88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3" y="3072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26715151-3C74-4AF5-A977-22B6CAE8AF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0" y="3671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BFEDC466-2831-4CBD-956F-AEAD61837D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3655"/>
              <a:ext cx="81" cy="81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60" name="Text Box 16">
            <a:extLst>
              <a:ext uri="{FF2B5EF4-FFF2-40B4-BE49-F238E27FC236}">
                <a16:creationId xmlns:a16="http://schemas.microsoft.com/office/drawing/2014/main" id="{27585DAC-F0AB-4163-A862-77DE9DE3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292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K</a:t>
            </a:r>
            <a:r>
              <a:rPr lang="en-US" sz="3200" baseline="-25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5</a:t>
            </a:r>
            <a:endParaRPr lang="en-US" sz="3200" dirty="0">
              <a:solidFill>
                <a:prstClr val="black"/>
              </a:solidFill>
              <a:latin typeface="Times New Roman" pitchFamily="18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14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Euler’s Formula (Cont.)  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43D1452-96AE-4656-BD55-344811A9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8" y="1674820"/>
            <a:ext cx="8915400" cy="21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Corollary 3: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If a connected planar simple graph has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edges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vertices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no circuits of length 3,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/>
              </a:rPr>
              <a:t>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4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Use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Corollary 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show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nonplanar.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7DC4E45A-2386-490B-B3B3-58D7740504D9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04156"/>
            <a:ext cx="2709863" cy="1739444"/>
            <a:chOff x="2198" y="3014"/>
            <a:chExt cx="1371" cy="863"/>
          </a:xfrm>
        </p:grpSpPr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B0A17BFE-C24C-49D0-A493-5947AB9CEB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06E8E83A-F869-41EE-B44D-EA544A81D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1A1D71EC-27C3-4FC0-8CDE-BD04D06A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6B09F8E5-D2F3-42A4-AE47-79F00D3A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CA733B20-E69C-49B0-ACD9-EAAA89EF7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82303DC3-4F60-437D-BD65-F1CF190D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DB644B5B-ABD9-4DCC-9EDB-FA7DB8624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362234F1-6310-47C2-8D3F-178FE1417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2291F38C-F30C-4069-9196-50E8A8968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8C2D7C6F-53BF-4F6C-82CF-EC265430B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2" name="Oval 15">
              <a:extLst>
                <a:ext uri="{FF2B5EF4-FFF2-40B4-BE49-F238E27FC236}">
                  <a16:creationId xmlns:a16="http://schemas.microsoft.com/office/drawing/2014/main" id="{D3C6B59D-F233-48A8-954F-47948ECC52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69BF057F-34E3-4505-9DF8-7D1156680A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4" name="Oval 17">
              <a:extLst>
                <a:ext uri="{FF2B5EF4-FFF2-40B4-BE49-F238E27FC236}">
                  <a16:creationId xmlns:a16="http://schemas.microsoft.com/office/drawing/2014/main" id="{589D0F66-77F6-46A2-935E-CA318C05B6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1537BAAC-D759-4BD3-B319-6386F293B0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66" name="Oval 19">
              <a:extLst>
                <a:ext uri="{FF2B5EF4-FFF2-40B4-BE49-F238E27FC236}">
                  <a16:creationId xmlns:a16="http://schemas.microsoft.com/office/drawing/2014/main" id="{B859134E-1EF8-42BB-AA45-1515ED531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3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 of Example 6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031CB0E8-11E3-41D4-8EEA-1596CFA6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6 vertices and 9 edges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[ So,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6,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9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 3 and there is no circuit of length 3.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were planar, then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 2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would have to be true.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– 4  = 2*6 – 4  = 8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must be  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But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9.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Therefore,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nonplanar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DDB42DBD-A846-4C3F-8449-5A9891E0A5BD}"/>
              </a:ext>
            </a:extLst>
          </p:cNvPr>
          <p:cNvGrpSpPr>
            <a:grpSpLocks/>
          </p:cNvGrpSpPr>
          <p:nvPr/>
        </p:nvGrpSpPr>
        <p:grpSpPr bwMode="auto">
          <a:xfrm>
            <a:off x="4797083" y="3429000"/>
            <a:ext cx="3627780" cy="2667000"/>
            <a:chOff x="2198" y="3014"/>
            <a:chExt cx="1371" cy="863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6016C0DC-6722-4CDD-B9D5-163B654DD5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3C18CE29-2680-4393-B88B-1CFCC20BC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C97101F1-8DD4-4B1E-A222-A99F95801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81B7651E-624B-472D-AB27-436D43DA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5C3A8C9F-ACD8-461B-846C-930F98DADA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5A6CD21F-F1BD-465F-A521-A936FF473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E56286C3-4A65-4900-86CB-E89DDDA0E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DFDFA489-7476-4443-A488-9E5EC6E3A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61548855-4306-448D-A399-48F667443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14F4EF82-7186-464B-B616-161BA05CD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15">
              <a:extLst>
                <a:ext uri="{FF2B5EF4-FFF2-40B4-BE49-F238E27FC236}">
                  <a16:creationId xmlns:a16="http://schemas.microsoft.com/office/drawing/2014/main" id="{94875E4D-6167-4112-9293-315A8F5F60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536C58CF-0B5C-4D64-A5A4-3098835707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17">
              <a:extLst>
                <a:ext uri="{FF2B5EF4-FFF2-40B4-BE49-F238E27FC236}">
                  <a16:creationId xmlns:a16="http://schemas.microsoft.com/office/drawing/2014/main" id="{A11373BA-907C-48EF-A8B1-E65729EBDE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8">
              <a:extLst>
                <a:ext uri="{FF2B5EF4-FFF2-40B4-BE49-F238E27FC236}">
                  <a16:creationId xmlns:a16="http://schemas.microsoft.com/office/drawing/2014/main" id="{A74D0CAE-7019-4329-AB88-9CB39FA38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9">
              <a:extLst>
                <a:ext uri="{FF2B5EF4-FFF2-40B4-BE49-F238E27FC236}">
                  <a16:creationId xmlns:a16="http://schemas.microsoft.com/office/drawing/2014/main" id="{29B441C5-CC43-4EAA-9960-F6476837D0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1">
            <a:extLst>
              <a:ext uri="{FF2B5EF4-FFF2-40B4-BE49-F238E27FC236}">
                <a16:creationId xmlns:a16="http://schemas.microsoft.com/office/drawing/2014/main" id="{6D24F7A4-682E-4004-A4D1-37AE854E7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1295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i="1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baseline="-25000">
                <a:solidFill>
                  <a:prstClr val="black"/>
                </a:solidFill>
                <a:latin typeface="Arial" charset="0"/>
                <a:cs typeface="Arial" charset="0"/>
              </a:rPr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243815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Coloring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3B525A9-9D86-4EB0-8633-2E103CF5B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11184"/>
            <a:ext cx="8763000" cy="449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coloring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simple graph is the assignment of a color to each vertex of the graph so that no two adjacent vertices are assigned the same color.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is the least number of colors needed for a coloring of this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chromatic number of a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denoted by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The Four Color Theorem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AB00C-37E1-422B-AB0F-1F3BAB689516}"/>
              </a:ext>
            </a:extLst>
          </p:cNvPr>
          <p:cNvSpPr txBox="1">
            <a:spLocks/>
          </p:cNvSpPr>
          <p:nvPr/>
        </p:nvSpPr>
        <p:spPr bwMode="auto">
          <a:xfrm>
            <a:off x="457200" y="1905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chromatic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number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planar graph is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no greater than four.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3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1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E0C580-84E4-43F2-9931-5C152A5209AE}"/>
              </a:ext>
            </a:extLst>
          </p:cNvPr>
          <p:cNvSpPr txBox="1">
            <a:spLocks/>
          </p:cNvSpPr>
          <p:nvPr/>
        </p:nvSpPr>
        <p:spPr bwMode="auto">
          <a:xfrm>
            <a:off x="304800" y="1189039"/>
            <a:ext cx="838200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What are the chromatic numbers of the graphs G and H?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 We have done for the first graph in the last slide]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D30DF6A-CF84-4B82-B1FF-EFF4FC1C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95601"/>
            <a:ext cx="796837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829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Solution of Example 1 </a:t>
            </a: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6216D6FE-5933-4B43-9351-E90F7296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03437"/>
            <a:ext cx="82296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G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3; (</a:t>
            </a:r>
            <a:r>
              <a:rPr kumimoji="0" lang="en-US" alt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H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Euclid Symbol" pitchFamily="18" charset="2"/>
              </a:rPr>
              <a:t>) = 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val 4">
            <a:extLst>
              <a:ext uri="{FF2B5EF4-FFF2-40B4-BE49-F238E27FC236}">
                <a16:creationId xmlns:a16="http://schemas.microsoft.com/office/drawing/2014/main" id="{1385639D-C74A-4814-8C42-0A06097F8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3" name="Oval 5">
            <a:extLst>
              <a:ext uri="{FF2B5EF4-FFF2-40B4-BE49-F238E27FC236}">
                <a16:creationId xmlns:a16="http://schemas.microsoft.com/office/drawing/2014/main" id="{B2EC266B-91A8-4A50-8DB9-076606B6D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3383E27B-137D-43DD-B2B8-BE30C52A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300C3F2B-ED1C-44EE-92F2-B0962841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816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E15467BA-315A-4949-97D5-0851E48E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7" name="Oval 9">
            <a:extLst>
              <a:ext uri="{FF2B5EF4-FFF2-40B4-BE49-F238E27FC236}">
                <a16:creationId xmlns:a16="http://schemas.microsoft.com/office/drawing/2014/main" id="{030A0BBD-B7BB-4247-9D51-75D5EDF9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9D982E86-CE40-4B52-82BD-A17A03E4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2672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9" name="Oval 11">
            <a:extLst>
              <a:ext uri="{FF2B5EF4-FFF2-40B4-BE49-F238E27FC236}">
                <a16:creationId xmlns:a16="http://schemas.microsoft.com/office/drawing/2014/main" id="{E61EC407-E0B0-4CB0-802C-10106223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0" name="Oval 12">
            <a:extLst>
              <a:ext uri="{FF2B5EF4-FFF2-40B4-BE49-F238E27FC236}">
                <a16:creationId xmlns:a16="http://schemas.microsoft.com/office/drawing/2014/main" id="{5A936533-9BA5-4524-AAC7-C752D6B7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152400" cy="152400"/>
          </a:xfrm>
          <a:prstGeom prst="ellipse">
            <a:avLst/>
          </a:prstGeom>
          <a:solidFill>
            <a:srgbClr val="0000FF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1" name="Oval 13">
            <a:extLst>
              <a:ext uri="{FF2B5EF4-FFF2-40B4-BE49-F238E27FC236}">
                <a16:creationId xmlns:a16="http://schemas.microsoft.com/office/drawing/2014/main" id="{8BD7584C-82AF-4387-9E4D-937A3865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2578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2" name="Oval 14">
            <a:extLst>
              <a:ext uri="{FF2B5EF4-FFF2-40B4-BE49-F238E27FC236}">
                <a16:creationId xmlns:a16="http://schemas.microsoft.com/office/drawing/2014/main" id="{84DCC5B5-17F7-46D3-B69E-1C90FF28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3" name="Oval 15">
            <a:extLst>
              <a:ext uri="{FF2B5EF4-FFF2-40B4-BE49-F238E27FC236}">
                <a16:creationId xmlns:a16="http://schemas.microsoft.com/office/drawing/2014/main" id="{E015D0A1-9FBC-41B3-9EB6-3C9494399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152400" cy="152400"/>
          </a:xfrm>
          <a:prstGeom prst="ellipse">
            <a:avLst/>
          </a:prstGeom>
          <a:solidFill>
            <a:srgbClr val="9966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4" name="Oval 16">
            <a:extLst>
              <a:ext uri="{FF2B5EF4-FFF2-40B4-BE49-F238E27FC236}">
                <a16:creationId xmlns:a16="http://schemas.microsoft.com/office/drawing/2014/main" id="{19759C00-4EBA-46BE-BCAB-95842A7C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244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5" name="Oval 17">
            <a:extLst>
              <a:ext uri="{FF2B5EF4-FFF2-40B4-BE49-F238E27FC236}">
                <a16:creationId xmlns:a16="http://schemas.microsoft.com/office/drawing/2014/main" id="{277FCC49-E7D5-469C-BC76-EDBDC86C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006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6" name="Line 18">
            <a:extLst>
              <a:ext uri="{FF2B5EF4-FFF2-40B4-BE49-F238E27FC236}">
                <a16:creationId xmlns:a16="http://schemas.microsoft.com/office/drawing/2014/main" id="{E3A0F915-35E8-41F9-943D-3F3990C8B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D0C32DFC-90DE-453C-8801-BEA32DD1B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0E7B8740-8EDD-4A18-A23B-D2A2B27A9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006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9" name="Line 21">
            <a:extLst>
              <a:ext uri="{FF2B5EF4-FFF2-40B4-BE49-F238E27FC236}">
                <a16:creationId xmlns:a16="http://schemas.microsoft.com/office/drawing/2014/main" id="{30268ED5-56A9-4F10-A9B4-D427367F3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876800"/>
            <a:ext cx="3810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0" name="Line 22">
            <a:extLst>
              <a:ext uri="{FF2B5EF4-FFF2-40B4-BE49-F238E27FC236}">
                <a16:creationId xmlns:a16="http://schemas.microsoft.com/office/drawing/2014/main" id="{22A2F7DD-AF4D-4E97-B707-59428CFA6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1" name="Line 23">
            <a:extLst>
              <a:ext uri="{FF2B5EF4-FFF2-40B4-BE49-F238E27FC236}">
                <a16:creationId xmlns:a16="http://schemas.microsoft.com/office/drawing/2014/main" id="{2656A237-A181-43EA-B977-CC51272B0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34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2" name="Line 24">
            <a:extLst>
              <a:ext uri="{FF2B5EF4-FFF2-40B4-BE49-F238E27FC236}">
                <a16:creationId xmlns:a16="http://schemas.microsoft.com/office/drawing/2014/main" id="{5D677C2C-F940-42B9-915D-D698E1AEA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0" cy="762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3" name="Line 25">
            <a:extLst>
              <a:ext uri="{FF2B5EF4-FFF2-40B4-BE49-F238E27FC236}">
                <a16:creationId xmlns:a16="http://schemas.microsoft.com/office/drawing/2014/main" id="{BFC378CA-18B7-4CC8-A53F-0D9D9B442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257800"/>
            <a:ext cx="9906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4" name="Line 26">
            <a:extLst>
              <a:ext uri="{FF2B5EF4-FFF2-40B4-BE49-F238E27FC236}">
                <a16:creationId xmlns:a16="http://schemas.microsoft.com/office/drawing/2014/main" id="{C45AF51D-44C2-47E5-AFDF-7FF580F382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5" name="Line 27">
            <a:extLst>
              <a:ext uri="{FF2B5EF4-FFF2-40B4-BE49-F238E27FC236}">
                <a16:creationId xmlns:a16="http://schemas.microsoft.com/office/drawing/2014/main" id="{DAC36865-3F39-4463-A39C-AA3785E7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6" name="Line 28">
            <a:extLst>
              <a:ext uri="{FF2B5EF4-FFF2-40B4-BE49-F238E27FC236}">
                <a16:creationId xmlns:a16="http://schemas.microsoft.com/office/drawing/2014/main" id="{CF89AA9A-B7DA-42C4-8C87-1762DCD4B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3434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7" name="Line 29">
            <a:extLst>
              <a:ext uri="{FF2B5EF4-FFF2-40B4-BE49-F238E27FC236}">
                <a16:creationId xmlns:a16="http://schemas.microsoft.com/office/drawing/2014/main" id="{79D68BD2-6AC4-493A-ADDD-B0DB164B0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8768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8" name="Line 30">
            <a:extLst>
              <a:ext uri="{FF2B5EF4-FFF2-40B4-BE49-F238E27FC236}">
                <a16:creationId xmlns:a16="http://schemas.microsoft.com/office/drawing/2014/main" id="{6ABE288F-5AD2-43F1-BE01-AC966D387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79" name="Line 31">
            <a:extLst>
              <a:ext uri="{FF2B5EF4-FFF2-40B4-BE49-F238E27FC236}">
                <a16:creationId xmlns:a16="http://schemas.microsoft.com/office/drawing/2014/main" id="{653A2B3E-8088-4D8F-BFF2-38ED6C975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419600"/>
            <a:ext cx="3048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0" name="Line 32">
            <a:extLst>
              <a:ext uri="{FF2B5EF4-FFF2-40B4-BE49-F238E27FC236}">
                <a16:creationId xmlns:a16="http://schemas.microsoft.com/office/drawing/2014/main" id="{99643F80-1BE4-4D0B-BF1F-43188254B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1" name="Line 33">
            <a:extLst>
              <a:ext uri="{FF2B5EF4-FFF2-40B4-BE49-F238E27FC236}">
                <a16:creationId xmlns:a16="http://schemas.microsoft.com/office/drawing/2014/main" id="{B3505980-C664-4776-8062-A6D4E9801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953000"/>
            <a:ext cx="3048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2" name="Line 34">
            <a:extLst>
              <a:ext uri="{FF2B5EF4-FFF2-40B4-BE49-F238E27FC236}">
                <a16:creationId xmlns:a16="http://schemas.microsoft.com/office/drawing/2014/main" id="{1683C8A6-27F5-4C42-AAB4-37A9F12D3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3400"/>
            <a:ext cx="685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BEE3CC49-D4E2-4839-8BF1-F63AD9734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34000"/>
            <a:ext cx="7620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4" name="Line 36">
            <a:extLst>
              <a:ext uri="{FF2B5EF4-FFF2-40B4-BE49-F238E27FC236}">
                <a16:creationId xmlns:a16="http://schemas.microsoft.com/office/drawing/2014/main" id="{AB44A904-A6ED-4471-A151-C4DA45C2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5" name="Line 37">
            <a:extLst>
              <a:ext uri="{FF2B5EF4-FFF2-40B4-BE49-F238E27FC236}">
                <a16:creationId xmlns:a16="http://schemas.microsoft.com/office/drawing/2014/main" id="{2801578E-F357-4237-9686-268627B99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0" cy="838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6" name="Line 38">
            <a:extLst>
              <a:ext uri="{FF2B5EF4-FFF2-40B4-BE49-F238E27FC236}">
                <a16:creationId xmlns:a16="http://schemas.microsoft.com/office/drawing/2014/main" id="{0C1F689E-31C9-46FD-AF41-E123B97DE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19600"/>
            <a:ext cx="4572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7" name="Line 39">
            <a:extLst>
              <a:ext uri="{FF2B5EF4-FFF2-40B4-BE49-F238E27FC236}">
                <a16:creationId xmlns:a16="http://schemas.microsoft.com/office/drawing/2014/main" id="{F164ACCE-B9EA-41DF-87FE-3CD5DBA0D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76800"/>
            <a:ext cx="457200" cy="3810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8" name="Line 40">
            <a:extLst>
              <a:ext uri="{FF2B5EF4-FFF2-40B4-BE49-F238E27FC236}">
                <a16:creationId xmlns:a16="http://schemas.microsoft.com/office/drawing/2014/main" id="{E3129B7F-D9C5-4765-96C8-833EC9140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419600"/>
            <a:ext cx="533400" cy="3048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89" name="Line 41">
            <a:extLst>
              <a:ext uri="{FF2B5EF4-FFF2-40B4-BE49-F238E27FC236}">
                <a16:creationId xmlns:a16="http://schemas.microsoft.com/office/drawing/2014/main" id="{893F113C-BC1D-4E77-8716-06C133C88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876800"/>
            <a:ext cx="533400" cy="4572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0" name="Freeform 43">
            <a:extLst>
              <a:ext uri="{FF2B5EF4-FFF2-40B4-BE49-F238E27FC236}">
                <a16:creationId xmlns:a16="http://schemas.microsoft.com/office/drawing/2014/main" id="{873F7B59-57C3-4650-8177-C2B4EB195B9D}"/>
              </a:ext>
            </a:extLst>
          </p:cNvPr>
          <p:cNvSpPr>
            <a:spLocks/>
          </p:cNvSpPr>
          <p:nvPr/>
        </p:nvSpPr>
        <p:spPr bwMode="auto">
          <a:xfrm>
            <a:off x="5334000" y="3657600"/>
            <a:ext cx="2124075" cy="1066800"/>
          </a:xfrm>
          <a:custGeom>
            <a:avLst/>
            <a:gdLst>
              <a:gd name="T0" fmla="*/ 0 w 1338"/>
              <a:gd name="T1" fmla="*/ 1055267 h 555"/>
              <a:gd name="T2" fmla="*/ 42863 w 1338"/>
              <a:gd name="T3" fmla="*/ 938015 h 555"/>
              <a:gd name="T4" fmla="*/ 150813 w 1338"/>
              <a:gd name="T5" fmla="*/ 534361 h 555"/>
              <a:gd name="T6" fmla="*/ 269875 w 1338"/>
              <a:gd name="T7" fmla="*/ 417109 h 555"/>
              <a:gd name="T8" fmla="*/ 409575 w 1338"/>
              <a:gd name="T9" fmla="*/ 286402 h 555"/>
              <a:gd name="T10" fmla="*/ 506413 w 1338"/>
              <a:gd name="T11" fmla="*/ 194138 h 555"/>
              <a:gd name="T12" fmla="*/ 569913 w 1338"/>
              <a:gd name="T13" fmla="*/ 142240 h 555"/>
              <a:gd name="T14" fmla="*/ 603250 w 1338"/>
              <a:gd name="T15" fmla="*/ 103797 h 555"/>
              <a:gd name="T16" fmla="*/ 666750 w 1338"/>
              <a:gd name="T17" fmla="*/ 76886 h 555"/>
              <a:gd name="T18" fmla="*/ 817563 w 1338"/>
              <a:gd name="T19" fmla="*/ 0 h 555"/>
              <a:gd name="T20" fmla="*/ 1603375 w 1338"/>
              <a:gd name="T21" fmla="*/ 13455 h 555"/>
              <a:gd name="T22" fmla="*/ 1743075 w 1338"/>
              <a:gd name="T23" fmla="*/ 65354 h 555"/>
              <a:gd name="T24" fmla="*/ 1828800 w 1338"/>
              <a:gd name="T25" fmla="*/ 169150 h 555"/>
              <a:gd name="T26" fmla="*/ 1851025 w 1338"/>
              <a:gd name="T27" fmla="*/ 207594 h 555"/>
              <a:gd name="T28" fmla="*/ 1893888 w 1338"/>
              <a:gd name="T29" fmla="*/ 221049 h 555"/>
              <a:gd name="T30" fmla="*/ 1936750 w 1338"/>
              <a:gd name="T31" fmla="*/ 299857 h 555"/>
              <a:gd name="T32" fmla="*/ 1968500 w 1338"/>
              <a:gd name="T33" fmla="*/ 417109 h 555"/>
              <a:gd name="T34" fmla="*/ 2022475 w 1338"/>
              <a:gd name="T35" fmla="*/ 651613 h 555"/>
              <a:gd name="T36" fmla="*/ 2054225 w 1338"/>
              <a:gd name="T37" fmla="*/ 832296 h 555"/>
              <a:gd name="T38" fmla="*/ 2119313 w 1338"/>
              <a:gd name="T39" fmla="*/ 989914 h 555"/>
              <a:gd name="T40" fmla="*/ 2119313 w 1338"/>
              <a:gd name="T41" fmla="*/ 1066800 h 55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38" h="555">
                <a:moveTo>
                  <a:pt x="0" y="549"/>
                </a:moveTo>
                <a:cubicBezTo>
                  <a:pt x="14" y="528"/>
                  <a:pt x="19" y="511"/>
                  <a:pt x="27" y="488"/>
                </a:cubicBezTo>
                <a:cubicBezTo>
                  <a:pt x="32" y="427"/>
                  <a:pt x="35" y="317"/>
                  <a:pt x="95" y="278"/>
                </a:cubicBezTo>
                <a:cubicBezTo>
                  <a:pt x="115" y="248"/>
                  <a:pt x="135" y="227"/>
                  <a:pt x="170" y="217"/>
                </a:cubicBezTo>
                <a:cubicBezTo>
                  <a:pt x="203" y="191"/>
                  <a:pt x="219" y="168"/>
                  <a:pt x="258" y="149"/>
                </a:cubicBezTo>
                <a:cubicBezTo>
                  <a:pt x="276" y="121"/>
                  <a:pt x="293" y="120"/>
                  <a:pt x="319" y="101"/>
                </a:cubicBezTo>
                <a:cubicBezTo>
                  <a:pt x="363" y="70"/>
                  <a:pt x="316" y="89"/>
                  <a:pt x="359" y="74"/>
                </a:cubicBezTo>
                <a:cubicBezTo>
                  <a:pt x="366" y="67"/>
                  <a:pt x="372" y="59"/>
                  <a:pt x="380" y="54"/>
                </a:cubicBezTo>
                <a:cubicBezTo>
                  <a:pt x="392" y="47"/>
                  <a:pt x="420" y="40"/>
                  <a:pt x="420" y="40"/>
                </a:cubicBezTo>
                <a:cubicBezTo>
                  <a:pt x="448" y="14"/>
                  <a:pt x="480" y="12"/>
                  <a:pt x="515" y="0"/>
                </a:cubicBezTo>
                <a:cubicBezTo>
                  <a:pt x="680" y="2"/>
                  <a:pt x="845" y="3"/>
                  <a:pt x="1010" y="7"/>
                </a:cubicBezTo>
                <a:cubicBezTo>
                  <a:pt x="1041" y="8"/>
                  <a:pt x="1098" y="34"/>
                  <a:pt x="1098" y="34"/>
                </a:cubicBezTo>
                <a:cubicBezTo>
                  <a:pt x="1117" y="53"/>
                  <a:pt x="1130" y="72"/>
                  <a:pt x="1152" y="88"/>
                </a:cubicBezTo>
                <a:cubicBezTo>
                  <a:pt x="1157" y="95"/>
                  <a:pt x="1159" y="104"/>
                  <a:pt x="1166" y="108"/>
                </a:cubicBezTo>
                <a:cubicBezTo>
                  <a:pt x="1174" y="113"/>
                  <a:pt x="1186" y="109"/>
                  <a:pt x="1193" y="115"/>
                </a:cubicBezTo>
                <a:cubicBezTo>
                  <a:pt x="1205" y="126"/>
                  <a:pt x="1211" y="142"/>
                  <a:pt x="1220" y="156"/>
                </a:cubicBezTo>
                <a:cubicBezTo>
                  <a:pt x="1232" y="174"/>
                  <a:pt x="1240" y="217"/>
                  <a:pt x="1240" y="217"/>
                </a:cubicBezTo>
                <a:cubicBezTo>
                  <a:pt x="1244" y="266"/>
                  <a:pt x="1234" y="311"/>
                  <a:pt x="1274" y="339"/>
                </a:cubicBezTo>
                <a:cubicBezTo>
                  <a:pt x="1307" y="434"/>
                  <a:pt x="1269" y="316"/>
                  <a:pt x="1294" y="433"/>
                </a:cubicBezTo>
                <a:cubicBezTo>
                  <a:pt x="1302" y="469"/>
                  <a:pt x="1329" y="487"/>
                  <a:pt x="1335" y="515"/>
                </a:cubicBezTo>
                <a:cubicBezTo>
                  <a:pt x="1338" y="528"/>
                  <a:pt x="1335" y="542"/>
                  <a:pt x="1335" y="555"/>
                </a:cubicBezTo>
              </a:path>
            </a:pathLst>
          </a:custGeom>
          <a:noFill/>
          <a:ln w="9525" cap="flat" cmpd="sng">
            <a:solidFill>
              <a:sysClr val="windowText" lastClr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1" name="Rectangle 44">
            <a:extLst>
              <a:ext uri="{FF2B5EF4-FFF2-40B4-BE49-F238E27FC236}">
                <a16:creationId xmlns:a16="http://schemas.microsoft.com/office/drawing/2014/main" id="{20FFA84A-A00B-429F-AAB5-72EC1074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626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G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2" name="Rectangle 45">
            <a:extLst>
              <a:ext uri="{FF2B5EF4-FFF2-40B4-BE49-F238E27FC236}">
                <a16:creationId xmlns:a16="http://schemas.microsoft.com/office/drawing/2014/main" id="{34C6EF9B-55DE-4C34-B6FA-1B309E72F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304800" cy="228600"/>
          </a:xfrm>
          <a:prstGeom prst="rect">
            <a:avLst/>
          </a:prstGeom>
          <a:solidFill>
            <a:sysClr val="window" lastClr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rPr>
              <a:t>H</a:t>
            </a:r>
            <a:endParaRPr kumimoji="0" lang="en-US" altLang="en-US" sz="28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5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CCEA04-5BB4-4379-ADB1-52B5AEEEA044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understand the terms planar graph, graph coloring, chromatic number, Euler formula; to determine whether a graph is planar; to determine the chromatic number of a graph, to understand applications of graph coloring.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students are expected to be able to explain the terms planar graph, graph coloring, chromatic number, Euler formula; be able to determine whether a graph is planar; be able to determine the chromatic number of a graph, be able to solve the problem of  Scheduling Final Exams at a university using graph coloring model.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An Application of Graph Coloring:</a:t>
            </a:r>
            <a:br>
              <a:rPr lang="en-US" sz="3200" b="1" dirty="0">
                <a:solidFill>
                  <a:srgbClr val="0000FF"/>
                </a:solidFill>
              </a:rPr>
            </a:br>
            <a:r>
              <a:rPr lang="en-US" sz="3200" b="1" dirty="0">
                <a:solidFill>
                  <a:srgbClr val="0000FF"/>
                </a:solidFill>
              </a:rPr>
              <a:t>Scheduling Final Exams at a university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C64F7C1-E204-4AEC-A2A5-55CC8A8929FA}"/>
              </a:ext>
            </a:extLst>
          </p:cNvPr>
          <p:cNvSpPr txBox="1">
            <a:spLocks/>
          </p:cNvSpPr>
          <p:nvPr/>
        </p:nvSpPr>
        <p:spPr bwMode="auto">
          <a:xfrm>
            <a:off x="302452" y="19800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the final exams at a university be scheduled so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no student has two exams at the same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scheduling problem can be solved using a graph model, with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with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two vertices if there is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common student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courses they represent.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time slot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final exam is represented by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 color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scheduling of the exams corresponds to a coloring of the associated graph.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09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Example 5: Scheduling Final Exam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E26C0E-5C21-4387-A0BA-46A863FF402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there are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seven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finals to be scheduled. Suppose that the following pairs of courses have common students: </a:t>
            </a:r>
          </a:p>
          <a:p>
            <a:pPr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1 and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/>
                <a:ea typeface="+mn-ea"/>
                <a:cs typeface="+mn-cs"/>
              </a:rPr>
              <a:t>1 and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1 and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1 and 7, 2 and 3, 2 and 4, </a:t>
            </a:r>
          </a:p>
          <a:p>
            <a:pPr marL="0" indent="0"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2 and 5, 2 and 7, 3 and 4, 3 and 6, 3 and 7, 4 and 5,          4 and 6, 5 and 6, 5 and 7, and 6 and 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the final exams can be scheduled so that no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 has two exams at the same time?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635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1"/>
            <a:ext cx="7195837" cy="638851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Solution</a:t>
            </a: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2932B2EA-2489-4D31-9FF0-1B86C360BAE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76446A-11D9-4ACE-8D19-8E826A9209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4B74418D-9444-4989-97BE-993562AB90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229772" y="1181455"/>
            <a:ext cx="3276599" cy="320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CA1FB1-7D73-4705-959D-5712F9E902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168" y="1214436"/>
            <a:ext cx="3797104" cy="3012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5CA1D94-66ED-4CE3-8CBE-ECD2A9861B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3000" y="4639469"/>
            <a:ext cx="3343222" cy="184573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891F39-A5DC-41D5-B803-B8ECF0E948D2}"/>
              </a:ext>
            </a:extLst>
          </p:cNvPr>
          <p:cNvSpPr/>
          <p:nvPr/>
        </p:nvSpPr>
        <p:spPr>
          <a:xfrm>
            <a:off x="335493" y="4769752"/>
            <a:ext cx="3855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231F20"/>
                </a:solidFill>
                <a:cs typeface="Arial" charset="0"/>
              </a:rPr>
              <a:t>Because the chromatic number of this graph is 4, four time slots are needed. </a:t>
            </a:r>
            <a:endParaRPr lang="en-US" sz="24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499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Simon Fraser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https://www.cs.sfu.ca/~ggbaker/zju/math/planar.html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Mathematics: An Open Introduction, 3rd edition Oscar Levin </a:t>
            </a:r>
          </a:p>
          <a:p>
            <a:r>
              <a:rPr lang="en-US" dirty="0">
                <a:hlinkClick r:id="rId3"/>
              </a:rPr>
              <a:t>http://discrete.openmathbooks.org/dmoi3/sec_planar.html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60FFF7-47C1-418D-82D3-0E9CDF8D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44930"/>
            <a:ext cx="8610600" cy="427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called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can be drawn in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plane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without any edges crossing.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a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 representation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graph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1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graph may be planar even if it is usually drawn with crossings, since it may be possible to draw it in another way without crossings.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52BE69A0-F496-47B8-9DEF-A31623B9A45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810000"/>
            <a:ext cx="1447800" cy="1371600"/>
            <a:chOff x="1008" y="3264"/>
            <a:chExt cx="912" cy="864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1C9F1AD8-CACB-46FD-BC31-0A8716685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0C44876C-6DDC-47EF-9298-5D9B22F03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57EB0078-730A-423A-A73E-BC13FB62B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2E370833-F831-4768-821F-36ED394F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EB1AB48E-9681-4F4E-A7BE-D90D17E5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1D6425D-171C-4D08-A52D-40CED105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BFFC4DC6-101F-455D-86C7-76C875EAD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35" name="Group 11">
            <a:extLst>
              <a:ext uri="{FF2B5EF4-FFF2-40B4-BE49-F238E27FC236}">
                <a16:creationId xmlns:a16="http://schemas.microsoft.com/office/drawing/2014/main" id="{5B47A416-2645-4413-9B4B-9FE4FAE1B16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83000"/>
            <a:ext cx="2197100" cy="1727200"/>
            <a:chOff x="3272" y="3040"/>
            <a:chExt cx="1384" cy="1088"/>
          </a:xfrm>
        </p:grpSpPr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887AC5CF-881D-4CFF-8226-30967A7A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816" cy="768"/>
            </a:xfrm>
            <a:prstGeom prst="rect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6298AF93-0D0C-46B0-9533-E3F34A0C0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312"/>
              <a:ext cx="816" cy="76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02AF658F-CC64-4128-B2EE-968C3AC6B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9EC2EC4D-DC74-4F5B-A69D-C25AB9129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B128AD1F-497A-412D-8F08-42E24267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4032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003C33B5-7F9B-4279-B789-554801A2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96" cy="9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7EC15834-D6B4-45E9-9C7F-8301B5E57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3040"/>
              <a:ext cx="1336" cy="1040"/>
            </a:xfrm>
            <a:custGeom>
              <a:avLst/>
              <a:gdLst>
                <a:gd name="T0" fmla="*/ 1336 w 1336"/>
                <a:gd name="T1" fmla="*/ 224 h 1040"/>
                <a:gd name="T2" fmla="*/ 904 w 1336"/>
                <a:gd name="T3" fmla="*/ 80 h 1040"/>
                <a:gd name="T4" fmla="*/ 280 w 1336"/>
                <a:gd name="T5" fmla="*/ 80 h 1040"/>
                <a:gd name="T6" fmla="*/ 40 w 1336"/>
                <a:gd name="T7" fmla="*/ 560 h 1040"/>
                <a:gd name="T8" fmla="*/ 520 w 1336"/>
                <a:gd name="T9" fmla="*/ 1040 h 10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040"/>
                <a:gd name="T17" fmla="*/ 1336 w 1336"/>
                <a:gd name="T18" fmla="*/ 1040 h 10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040">
                  <a:moveTo>
                    <a:pt x="1336" y="224"/>
                  </a:moveTo>
                  <a:cubicBezTo>
                    <a:pt x="1208" y="164"/>
                    <a:pt x="1080" y="104"/>
                    <a:pt x="904" y="80"/>
                  </a:cubicBezTo>
                  <a:cubicBezTo>
                    <a:pt x="728" y="56"/>
                    <a:pt x="424" y="0"/>
                    <a:pt x="280" y="80"/>
                  </a:cubicBezTo>
                  <a:cubicBezTo>
                    <a:pt x="136" y="160"/>
                    <a:pt x="0" y="400"/>
                    <a:pt x="40" y="560"/>
                  </a:cubicBezTo>
                  <a:cubicBezTo>
                    <a:pt x="80" y="720"/>
                    <a:pt x="300" y="880"/>
                    <a:pt x="520" y="1040"/>
                  </a:cubicBez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3" name="AutoShape 19">
            <a:extLst>
              <a:ext uri="{FF2B5EF4-FFF2-40B4-BE49-F238E27FC236}">
                <a16:creationId xmlns:a16="http://schemas.microsoft.com/office/drawing/2014/main" id="{BC59DF7B-671C-4DB1-B683-5FCDB3B1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1480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35EEA590-6620-4839-8106-FCB0F6D23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1"/>
            <a:ext cx="8458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FF0000"/>
                </a:solidFill>
                <a:cs typeface="Arial" charset="0"/>
              </a:rPr>
              <a:t>Example 1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(shown in Figure 2 with two edges crossing)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planar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  </a:t>
            </a:r>
            <a:r>
              <a:rPr lang="en-US" sz="3200" b="1" i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  <a:r>
              <a:rPr lang="en-US" sz="3200" b="1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 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because it can be drawn without crossings, as shown in Figure 3</a:t>
            </a:r>
            <a:endParaRPr lang="en-US" sz="32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0C8DC4-6A2B-4557-AEC5-269225F155EE}"/>
              </a:ext>
            </a:extLst>
          </p:cNvPr>
          <p:cNvSpPr txBox="1"/>
          <p:nvPr/>
        </p:nvSpPr>
        <p:spPr>
          <a:xfrm>
            <a:off x="1559749" y="56388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269D76-32CB-4C0F-BB50-D1FE8106DCCF}"/>
              </a:ext>
            </a:extLst>
          </p:cNvPr>
          <p:cNvSpPr txBox="1"/>
          <p:nvPr/>
        </p:nvSpPr>
        <p:spPr>
          <a:xfrm>
            <a:off x="6131749" y="5715000"/>
            <a:ext cx="137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EA73049-9FBB-4225-9F6C-2C07121E5DE3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</a:t>
            </a:r>
            <a:r>
              <a:rPr kumimoji="0" lang="en-US" sz="28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(shown in Figure 4)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1" name="Picture 21" descr="09_7_04">
            <a:extLst>
              <a:ext uri="{FF2B5EF4-FFF2-40B4-BE49-F238E27FC236}">
                <a16:creationId xmlns:a16="http://schemas.microsoft.com/office/drawing/2014/main" id="{606DD772-7AEB-4657-B02C-B1057E24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94270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40D5643-8002-4912-87B6-26F54775F2CA}"/>
              </a:ext>
            </a:extLst>
          </p:cNvPr>
          <p:cNvSpPr txBox="1"/>
          <p:nvPr/>
        </p:nvSpPr>
        <p:spPr>
          <a:xfrm>
            <a:off x="3755493" y="5486400"/>
            <a:ext cx="1451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Figure 4 </a:t>
            </a:r>
          </a:p>
        </p:txBody>
      </p:sp>
    </p:spTree>
    <p:extLst>
      <p:ext uri="{BB962C8B-B14F-4D97-AF65-F5344CB8AC3E}">
        <p14:creationId xmlns:p14="http://schemas.microsoft.com/office/powerpoint/2010/main" val="50553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2</a:t>
            </a:r>
          </a:p>
        </p:txBody>
      </p:sp>
      <p:pic>
        <p:nvPicPr>
          <p:cNvPr id="11" name="Picture 21" descr="09_7_04">
            <a:extLst>
              <a:ext uri="{FF2B5EF4-FFF2-40B4-BE49-F238E27FC236}">
                <a16:creationId xmlns:a16="http://schemas.microsoft.com/office/drawing/2014/main" id="{C93C9F92-A816-4540-BB77-5425AAB0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94" y="3942838"/>
            <a:ext cx="3429000" cy="206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utoShape 19">
            <a:extLst>
              <a:ext uri="{FF2B5EF4-FFF2-40B4-BE49-F238E27FC236}">
                <a16:creationId xmlns:a16="http://schemas.microsoft.com/office/drawing/2014/main" id="{AFA57902-39A2-460F-894B-8516D3E4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6894" y="4704838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ysClr val="windowText" lastClr="000000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715971A7-D78E-42F6-B4B8-EF33A477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2114038"/>
            <a:ext cx="8458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00FF"/>
                </a:solidFill>
                <a:cs typeface="Arial" charset="0"/>
              </a:rPr>
              <a:t>Solution: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Q</a:t>
            </a:r>
            <a:r>
              <a:rPr lang="en-US" sz="3200" b="1" baseline="-25000" dirty="0">
                <a:solidFill>
                  <a:prstClr val="black"/>
                </a:solidFill>
                <a:cs typeface="Arial" charset="0"/>
              </a:rPr>
              <a:t>3 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is planar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, because it can be drawn without any edges crossing, as shown in Figure 5.</a:t>
            </a:r>
          </a:p>
        </p:txBody>
      </p:sp>
      <p:pic>
        <p:nvPicPr>
          <p:cNvPr id="14" name="Picture 23" descr="09_7_05">
            <a:extLst>
              <a:ext uri="{FF2B5EF4-FFF2-40B4-BE49-F238E27FC236}">
                <a16:creationId xmlns:a16="http://schemas.microsoft.com/office/drawing/2014/main" id="{0AA69B6A-8A8E-467E-BA7A-7266E28C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6094" y="3866638"/>
            <a:ext cx="35052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F9C070-885E-416F-9692-BB9A3A97B8C7}"/>
              </a:ext>
            </a:extLst>
          </p:cNvPr>
          <p:cNvSpPr txBox="1"/>
          <p:nvPr/>
        </p:nvSpPr>
        <p:spPr>
          <a:xfrm>
            <a:off x="1173694" y="61526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B12B5-2C79-4833-B66D-F3A89CE6D733}"/>
              </a:ext>
            </a:extLst>
          </p:cNvPr>
          <p:cNvSpPr txBox="1"/>
          <p:nvPr/>
        </p:nvSpPr>
        <p:spPr>
          <a:xfrm>
            <a:off x="6072187" y="6305038"/>
            <a:ext cx="119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2337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3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16F159A-E63A-4063-9EA5-9A8F58F1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3: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shown in Figure 6,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planar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B515E1E7-3A20-411D-83E3-94370A533D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58DA23B4-6814-498E-9728-8D063149C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DE31AAC9-51C8-4C2D-9E71-DE9BC72FA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62E8BB54-EC5B-4459-80B3-2F201125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7A09B8F4-2B18-469F-AC23-D7BD0FFAA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F4002523-513E-46B4-9888-AD78691FF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C6BCCE16-0570-4702-81E8-8BF18EB05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D5C4DFB8-2413-4A9C-908C-D52E5BA7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7B36EBBB-2596-4BB5-9CB3-A5EAA38B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89C9165D-3FBE-4FD7-9B1C-14E7E93BC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0C31F336-D96B-43C2-B856-1595813A9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C0A4A35A-32A4-4D24-B83D-6A6E360B20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8D5F63E3-6D15-476C-8892-9305A4E89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10A0B2E9-B08B-4DC0-B228-C2407A4699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40B64FF6-BEA8-45CC-B1AD-B0CB3AEC3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40" name="Oval 28">
              <a:extLst>
                <a:ext uri="{FF2B5EF4-FFF2-40B4-BE49-F238E27FC236}">
                  <a16:creationId xmlns:a16="http://schemas.microsoft.com/office/drawing/2014/main" id="{0EF16C71-C8B8-4D5A-9D65-8DA220398E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1" name="Text Box 29">
            <a:extLst>
              <a:ext uri="{FF2B5EF4-FFF2-40B4-BE49-F238E27FC236}">
                <a16:creationId xmlns:a16="http://schemas.microsoft.com/office/drawing/2014/main" id="{3901B181-7782-486C-AD06-193199B8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16262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B73E74-AABB-4777-B8B4-4A8302ABD7E1}"/>
              </a:ext>
            </a:extLst>
          </p:cNvPr>
          <p:cNvSpPr txBox="1"/>
          <p:nvPr/>
        </p:nvSpPr>
        <p:spPr>
          <a:xfrm>
            <a:off x="4724400" y="4724400"/>
            <a:ext cx="1707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cs typeface="Arial" charset="0"/>
              </a:rPr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4580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 of Example 3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0471BA8-7C70-43A7-8AD2-4ECF32689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610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any planar representation of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3,3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vertex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also must be connected to both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2B110EA-CAC6-40F4-9876-4A503E1D559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3090863" cy="2514600"/>
            <a:chOff x="2198" y="3014"/>
            <a:chExt cx="1371" cy="863"/>
          </a:xfrm>
        </p:grpSpPr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A6708735-878B-4DD8-B49C-469327D9E2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F5ABF5A3-4801-462E-B246-6BC0B5C13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6123E9D9-29BA-4BB3-80AC-77F7B1ABA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9305E025-3905-4750-86E8-463BF1E4D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8C52ECD3-D41C-47DC-B58F-9E004695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9" y="3041"/>
              <a:ext cx="1302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BDC9BDE9-48EA-4E44-9572-B6C71E349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0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0BED6AAC-2CD8-4B8D-B4E0-FAEA61F1D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20B8F532-AA4D-44A3-82EC-9979E2EDB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A17CE1FD-C210-492A-8FD8-DB51B4D80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39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7F0415C9-7AE6-4A90-ADCC-756E449BA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0" y="3041"/>
              <a:ext cx="651" cy="79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5" name="Oval 24">
              <a:extLst>
                <a:ext uri="{FF2B5EF4-FFF2-40B4-BE49-F238E27FC236}">
                  <a16:creationId xmlns:a16="http://schemas.microsoft.com/office/drawing/2014/main" id="{BB42A7D1-1693-4C77-92B5-50C0FD087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6" name="Oval 25">
              <a:extLst>
                <a:ext uri="{FF2B5EF4-FFF2-40B4-BE49-F238E27FC236}">
                  <a16:creationId xmlns:a16="http://schemas.microsoft.com/office/drawing/2014/main" id="{D20F53E2-CD1F-4045-9683-C2DF9342A2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014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9AAC7EAB-FB98-4B34-A534-8536E1B733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8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8" name="Oval 27">
              <a:extLst>
                <a:ext uri="{FF2B5EF4-FFF2-40B4-BE49-F238E27FC236}">
                  <a16:creationId xmlns:a16="http://schemas.microsoft.com/office/drawing/2014/main" id="{755170CA-81BE-465E-8010-EAB7CF195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0" y="379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39" name="Oval 28">
              <a:extLst>
                <a:ext uri="{FF2B5EF4-FFF2-40B4-BE49-F238E27FC236}">
                  <a16:creationId xmlns:a16="http://schemas.microsoft.com/office/drawing/2014/main" id="{15AB12C2-73AA-466B-B4D1-6B271A6CE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94" y="3802"/>
              <a:ext cx="75" cy="75"/>
            </a:xfrm>
            <a:prstGeom prst="ellipse">
              <a:avLst/>
            </a:prstGeom>
            <a:solidFill>
              <a:sysClr val="windowText" lastClr="000000"/>
            </a:solidFill>
            <a:ln w="254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40" name="Text Box 29">
            <a:extLst>
              <a:ext uri="{FF2B5EF4-FFF2-40B4-BE49-F238E27FC236}">
                <a16:creationId xmlns:a16="http://schemas.microsoft.com/office/drawing/2014/main" id="{29AE2399-8E04-4B40-BF54-10BC26AD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48768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8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	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5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	        v</a:t>
            </a:r>
            <a:r>
              <a:rPr lang="en-US" sz="2400" baseline="-25000" dirty="0">
                <a:solidFill>
                  <a:prstClr val="black"/>
                </a:solidFill>
                <a:latin typeface="Arial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799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210</TotalTime>
  <Words>1987</Words>
  <Application>Microsoft Office PowerPoint</Application>
  <PresentationFormat>On-screen Show (4:3)</PresentationFormat>
  <Paragraphs>219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Bookman Old Style</vt:lpstr>
      <vt:lpstr>Calibri</vt:lpstr>
      <vt:lpstr>Corbel</vt:lpstr>
      <vt:lpstr>Times New Roman</vt:lpstr>
      <vt:lpstr>Wingdings</vt:lpstr>
      <vt:lpstr>Spectrum</vt:lpstr>
      <vt:lpstr>Planar Graphs &amp;   Graph Coloring</vt:lpstr>
      <vt:lpstr>Lecture Outline</vt:lpstr>
      <vt:lpstr>Objectives and Outcomes</vt:lpstr>
      <vt:lpstr>Planar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Coloring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63</cp:revision>
  <dcterms:created xsi:type="dcterms:W3CDTF">2018-12-10T17:20:29Z</dcterms:created>
  <dcterms:modified xsi:type="dcterms:W3CDTF">2021-03-25T04:49:00Z</dcterms:modified>
</cp:coreProperties>
</file>