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5" r:id="rId4"/>
    <p:sldId id="266" r:id="rId5"/>
    <p:sldId id="268" r:id="rId6"/>
    <p:sldId id="269" r:id="rId7"/>
    <p:sldId id="270" r:id="rId8"/>
    <p:sldId id="273" r:id="rId9"/>
    <p:sldId id="274" r:id="rId10"/>
    <p:sldId id="275" r:id="rId11"/>
    <p:sldId id="276" r:id="rId12"/>
    <p:sldId id="277" r:id="rId13"/>
    <p:sldId id="267" r:id="rId14"/>
    <p:sldId id="271" r:id="rId15"/>
    <p:sldId id="278" r:id="rId16"/>
    <p:sldId id="281" r:id="rId17"/>
    <p:sldId id="283" r:id="rId18"/>
    <p:sldId id="279" r:id="rId19"/>
    <p:sldId id="272" r:id="rId20"/>
    <p:sldId id="258" r:id="rId21"/>
    <p:sldId id="284" r:id="rId22"/>
    <p:sldId id="287" r:id="rId23"/>
    <p:sldId id="286" r:id="rId24"/>
    <p:sldId id="288" r:id="rId25"/>
    <p:sldId id="327" r:id="rId26"/>
    <p:sldId id="32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07-Apr-21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fsu.edu/~lacher/lectures/Output/trees_intro/script.html" TargetMode="External"/><Relationship Id="rId2" Type="http://schemas.openxmlformats.org/officeDocument/2006/relationships/hyperlink" Target="http://courses.ics.hawaii.edu/ReviewICS241/morea/trees/TreeTraversal-QA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3827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3F2C703-71CF-4D8D-95D7-5154B3D86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9417" y="1363288"/>
            <a:ext cx="6177872" cy="476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8192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Another Example Of </a:t>
            </a:r>
            <a:r>
              <a:rPr lang="en-US" sz="2800" b="1" dirty="0">
                <a:solidFill>
                  <a:srgbClr val="FF0000"/>
                </a:solidFill>
              </a:rPr>
              <a:t>Preorder</a:t>
            </a:r>
            <a:r>
              <a:rPr lang="en-US" sz="2800" dirty="0">
                <a:solidFill>
                  <a:srgbClr val="FF0000"/>
                </a:solidFill>
              </a:rPr>
              <a:t> Traversal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9" name="Group 13">
            <a:extLst>
              <a:ext uri="{FF2B5EF4-FFF2-40B4-BE49-F238E27FC236}">
                <a16:creationId xmlns:a16="http://schemas.microsoft.com/office/drawing/2014/main" id="{44776B74-17D5-450F-85FD-34500B7BEFA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295400"/>
            <a:ext cx="5334000" cy="4724399"/>
            <a:chOff x="1824" y="1056"/>
            <a:chExt cx="2112" cy="1968"/>
          </a:xfrm>
        </p:grpSpPr>
        <p:sp>
          <p:nvSpPr>
            <p:cNvPr id="30" name="Oval 14">
              <a:extLst>
                <a:ext uri="{FF2B5EF4-FFF2-40B4-BE49-F238E27FC236}">
                  <a16:creationId xmlns:a16="http://schemas.microsoft.com/office/drawing/2014/main" id="{B4669A38-EC82-4F8D-B311-984B99501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A</a:t>
              </a:r>
            </a:p>
          </p:txBody>
        </p:sp>
        <p:sp>
          <p:nvSpPr>
            <p:cNvPr id="31" name="Oval 15">
              <a:extLst>
                <a:ext uri="{FF2B5EF4-FFF2-40B4-BE49-F238E27FC236}">
                  <a16:creationId xmlns:a16="http://schemas.microsoft.com/office/drawing/2014/main" id="{E5EEBBC1-4F40-4043-A737-740BEF2F9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R</a:t>
              </a: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906B046D-4696-4B3D-8292-D50844B08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E</a:t>
              </a:r>
            </a:p>
          </p:txBody>
        </p:sp>
        <p:sp>
          <p:nvSpPr>
            <p:cNvPr id="33" name="Oval 17">
              <a:extLst>
                <a:ext uri="{FF2B5EF4-FFF2-40B4-BE49-F238E27FC236}">
                  <a16:creationId xmlns:a16="http://schemas.microsoft.com/office/drawing/2014/main" id="{C9D997E2-8FCA-4F64-BDD7-9D50E84DF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8CEC2AA5-792E-4A6C-9021-3705D2EFD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P</a:t>
              </a:r>
            </a:p>
          </p:txBody>
        </p:sp>
        <p:sp>
          <p:nvSpPr>
            <p:cNvPr id="35" name="Oval 19">
              <a:extLst>
                <a:ext uri="{FF2B5EF4-FFF2-40B4-BE49-F238E27FC236}">
                  <a16:creationId xmlns:a16="http://schemas.microsoft.com/office/drawing/2014/main" id="{90C098B2-8773-4BD5-8EFA-09BCA79AD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M</a:t>
              </a:r>
            </a:p>
          </p:txBody>
        </p:sp>
        <p:sp>
          <p:nvSpPr>
            <p:cNvPr id="36" name="Oval 20">
              <a:extLst>
                <a:ext uri="{FF2B5EF4-FFF2-40B4-BE49-F238E27FC236}">
                  <a16:creationId xmlns:a16="http://schemas.microsoft.com/office/drawing/2014/main" id="{81E5C0AB-9E47-47B7-8C4D-51FD21B5D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H</a:t>
              </a:r>
            </a:p>
          </p:txBody>
        </p:sp>
        <p:sp>
          <p:nvSpPr>
            <p:cNvPr id="37" name="Oval 21">
              <a:extLst>
                <a:ext uri="{FF2B5EF4-FFF2-40B4-BE49-F238E27FC236}">
                  <a16:creationId xmlns:a16="http://schemas.microsoft.com/office/drawing/2014/main" id="{14B072C1-93E8-44EC-BD10-471E68662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J</a:t>
              </a:r>
            </a:p>
          </p:txBody>
        </p:sp>
        <p:sp>
          <p:nvSpPr>
            <p:cNvPr id="38" name="Oval 22">
              <a:extLst>
                <a:ext uri="{FF2B5EF4-FFF2-40B4-BE49-F238E27FC236}">
                  <a16:creationId xmlns:a16="http://schemas.microsoft.com/office/drawing/2014/main" id="{2E3055B6-05AA-42FB-822D-12731E028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Q</a:t>
              </a:r>
            </a:p>
          </p:txBody>
        </p:sp>
        <p:sp>
          <p:nvSpPr>
            <p:cNvPr id="39" name="Oval 23">
              <a:extLst>
                <a:ext uri="{FF2B5EF4-FFF2-40B4-BE49-F238E27FC236}">
                  <a16:creationId xmlns:a16="http://schemas.microsoft.com/office/drawing/2014/main" id="{6828D0AB-AAAB-4D06-929D-C1174F517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T</a:t>
              </a:r>
            </a:p>
          </p:txBody>
        </p:sp>
        <p:cxnSp>
          <p:nvCxnSpPr>
            <p:cNvPr id="40" name="AutoShape 24">
              <a:extLst>
                <a:ext uri="{FF2B5EF4-FFF2-40B4-BE49-F238E27FC236}">
                  <a16:creationId xmlns:a16="http://schemas.microsoft.com/office/drawing/2014/main" id="{051B5E24-ACD4-4B5E-B906-CB1910CF33A6}"/>
                </a:ext>
              </a:extLst>
            </p:cNvPr>
            <p:cNvCxnSpPr>
              <a:cxnSpLocks noChangeShapeType="1"/>
              <a:stCxn id="35" idx="4"/>
              <a:endCxn id="30" idx="7"/>
            </p:cNvCxnSpPr>
            <p:nvPr/>
          </p:nvCxnSpPr>
          <p:spPr bwMode="auto">
            <a:xfrm flipH="1">
              <a:off x="2070" y="1344"/>
              <a:ext cx="762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1" name="AutoShape 25">
              <a:extLst>
                <a:ext uri="{FF2B5EF4-FFF2-40B4-BE49-F238E27FC236}">
                  <a16:creationId xmlns:a16="http://schemas.microsoft.com/office/drawing/2014/main" id="{5F880EAD-C6ED-4EC0-8A61-1117C158A2D6}"/>
                </a:ext>
              </a:extLst>
            </p:cNvPr>
            <p:cNvCxnSpPr>
              <a:cxnSpLocks noChangeShapeType="1"/>
              <a:stCxn id="35" idx="4"/>
              <a:endCxn id="33" idx="0"/>
            </p:cNvCxnSpPr>
            <p:nvPr/>
          </p:nvCxnSpPr>
          <p:spPr bwMode="auto">
            <a:xfrm>
              <a:off x="2832" y="1344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2" name="AutoShape 26">
              <a:extLst>
                <a:ext uri="{FF2B5EF4-FFF2-40B4-BE49-F238E27FC236}">
                  <a16:creationId xmlns:a16="http://schemas.microsoft.com/office/drawing/2014/main" id="{A0F58E14-894C-4A88-9876-267A97B0621C}"/>
                </a:ext>
              </a:extLst>
            </p:cNvPr>
            <p:cNvCxnSpPr>
              <a:cxnSpLocks noChangeShapeType="1"/>
              <a:stCxn id="35" idx="4"/>
              <a:endCxn id="32" idx="1"/>
            </p:cNvCxnSpPr>
            <p:nvPr/>
          </p:nvCxnSpPr>
          <p:spPr bwMode="auto">
            <a:xfrm>
              <a:off x="2832" y="1344"/>
              <a:ext cx="858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3" name="AutoShape 27">
              <a:extLst>
                <a:ext uri="{FF2B5EF4-FFF2-40B4-BE49-F238E27FC236}">
                  <a16:creationId xmlns:a16="http://schemas.microsoft.com/office/drawing/2014/main" id="{868DE4DB-E8A3-4659-B7BE-ABBD30E95C4A}"/>
                </a:ext>
              </a:extLst>
            </p:cNvPr>
            <p:cNvCxnSpPr>
              <a:cxnSpLocks noChangeShapeType="1"/>
              <a:stCxn id="33" idx="4"/>
              <a:endCxn id="31" idx="0"/>
            </p:cNvCxnSpPr>
            <p:nvPr/>
          </p:nvCxnSpPr>
          <p:spPr bwMode="auto">
            <a:xfrm flipH="1">
              <a:off x="259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4" name="AutoShape 28">
              <a:extLst>
                <a:ext uri="{FF2B5EF4-FFF2-40B4-BE49-F238E27FC236}">
                  <a16:creationId xmlns:a16="http://schemas.microsoft.com/office/drawing/2014/main" id="{48CE2490-569C-4E69-9505-E553BDF7C97C}"/>
                </a:ext>
              </a:extLst>
            </p:cNvPr>
            <p:cNvCxnSpPr>
              <a:cxnSpLocks noChangeShapeType="1"/>
              <a:stCxn id="33" idx="4"/>
              <a:endCxn id="36" idx="0"/>
            </p:cNvCxnSpPr>
            <p:nvPr/>
          </p:nvCxnSpPr>
          <p:spPr bwMode="auto">
            <a:xfrm>
              <a:off x="283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5" name="AutoShape 29">
              <a:extLst>
                <a:ext uri="{FF2B5EF4-FFF2-40B4-BE49-F238E27FC236}">
                  <a16:creationId xmlns:a16="http://schemas.microsoft.com/office/drawing/2014/main" id="{A42F934A-13E7-4E6F-B945-CDAEDFFE8923}"/>
                </a:ext>
              </a:extLst>
            </p:cNvPr>
            <p:cNvCxnSpPr>
              <a:cxnSpLocks noChangeShapeType="1"/>
              <a:stCxn id="30" idx="4"/>
              <a:endCxn id="37" idx="0"/>
            </p:cNvCxnSpPr>
            <p:nvPr/>
          </p:nvCxnSpPr>
          <p:spPr bwMode="auto">
            <a:xfrm>
              <a:off x="1968" y="1920"/>
              <a:ext cx="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6" name="AutoShape 30">
              <a:extLst>
                <a:ext uri="{FF2B5EF4-FFF2-40B4-BE49-F238E27FC236}">
                  <a16:creationId xmlns:a16="http://schemas.microsoft.com/office/drawing/2014/main" id="{EBC6E2E1-8D83-4AC1-B61D-2470468B9D26}"/>
                </a:ext>
              </a:extLst>
            </p:cNvPr>
            <p:cNvCxnSpPr>
              <a:cxnSpLocks noChangeShapeType="1"/>
              <a:stCxn id="36" idx="4"/>
              <a:endCxn id="34" idx="0"/>
            </p:cNvCxnSpPr>
            <p:nvPr/>
          </p:nvCxnSpPr>
          <p:spPr bwMode="auto">
            <a:xfrm flipH="1">
              <a:off x="2736" y="2448"/>
              <a:ext cx="336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7" name="AutoShape 31">
              <a:extLst>
                <a:ext uri="{FF2B5EF4-FFF2-40B4-BE49-F238E27FC236}">
                  <a16:creationId xmlns:a16="http://schemas.microsoft.com/office/drawing/2014/main" id="{D23CEE8E-D8D6-472F-8395-17D262B1A88B}"/>
                </a:ext>
              </a:extLst>
            </p:cNvPr>
            <p:cNvCxnSpPr>
              <a:cxnSpLocks noChangeShapeType="1"/>
              <a:stCxn id="36" idx="4"/>
              <a:endCxn id="38" idx="0"/>
            </p:cNvCxnSpPr>
            <p:nvPr/>
          </p:nvCxnSpPr>
          <p:spPr bwMode="auto">
            <a:xfrm>
              <a:off x="3072" y="2448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48" name="AutoShape 32">
              <a:extLst>
                <a:ext uri="{FF2B5EF4-FFF2-40B4-BE49-F238E27FC236}">
                  <a16:creationId xmlns:a16="http://schemas.microsoft.com/office/drawing/2014/main" id="{46C76688-6773-4D4F-9292-4AD62B0D93FA}"/>
                </a:ext>
              </a:extLst>
            </p:cNvPr>
            <p:cNvCxnSpPr>
              <a:cxnSpLocks noChangeShapeType="1"/>
              <a:stCxn id="36" idx="4"/>
              <a:endCxn id="39" idx="0"/>
            </p:cNvCxnSpPr>
            <p:nvPr/>
          </p:nvCxnSpPr>
          <p:spPr bwMode="auto">
            <a:xfrm>
              <a:off x="3072" y="2448"/>
              <a:ext cx="384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86378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Another Example Of </a:t>
            </a:r>
            <a:r>
              <a:rPr lang="en-US" sz="2800" b="1" dirty="0">
                <a:solidFill>
                  <a:srgbClr val="FF0000"/>
                </a:solidFill>
              </a:rPr>
              <a:t>Preorder</a:t>
            </a:r>
            <a:r>
              <a:rPr lang="en-US" sz="2800" dirty="0">
                <a:solidFill>
                  <a:srgbClr val="FF0000"/>
                </a:solidFill>
              </a:rPr>
              <a:t> Traversal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3">
            <a:extLst>
              <a:ext uri="{FF2B5EF4-FFF2-40B4-BE49-F238E27FC236}">
                <a16:creationId xmlns:a16="http://schemas.microsoft.com/office/drawing/2014/main" id="{E61B632E-CA78-47C8-BB79-F14117CDB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A</a:t>
            </a:r>
          </a:p>
        </p:txBody>
      </p:sp>
      <p:sp>
        <p:nvSpPr>
          <p:cNvPr id="79" name="Oval 4">
            <a:extLst>
              <a:ext uri="{FF2B5EF4-FFF2-40B4-BE49-F238E27FC236}">
                <a16:creationId xmlns:a16="http://schemas.microsoft.com/office/drawing/2014/main" id="{1DEDF33F-2517-4992-9C17-7510D9AF9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7338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R</a:t>
            </a:r>
          </a:p>
        </p:txBody>
      </p:sp>
      <p:sp>
        <p:nvSpPr>
          <p:cNvPr id="80" name="Oval 5">
            <a:extLst>
              <a:ext uri="{FF2B5EF4-FFF2-40B4-BE49-F238E27FC236}">
                <a16:creationId xmlns:a16="http://schemas.microsoft.com/office/drawing/2014/main" id="{5B8E98A0-BD26-4872-A41F-76D6E7D90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E</a:t>
            </a:r>
          </a:p>
        </p:txBody>
      </p:sp>
      <p:sp>
        <p:nvSpPr>
          <p:cNvPr id="81" name="Oval 6">
            <a:extLst>
              <a:ext uri="{FF2B5EF4-FFF2-40B4-BE49-F238E27FC236}">
                <a16:creationId xmlns:a16="http://schemas.microsoft.com/office/drawing/2014/main" id="{836C5DAF-16FC-413D-AD6F-11CC530D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Y</a:t>
            </a:r>
          </a:p>
        </p:txBody>
      </p:sp>
      <p:sp>
        <p:nvSpPr>
          <p:cNvPr id="82" name="Oval 7">
            <a:extLst>
              <a:ext uri="{FF2B5EF4-FFF2-40B4-BE49-F238E27FC236}">
                <a16:creationId xmlns:a16="http://schemas.microsoft.com/office/drawing/2014/main" id="{D584B7AE-F4DD-4219-AA18-C7E94A41F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P</a:t>
            </a:r>
          </a:p>
        </p:txBody>
      </p:sp>
      <p:sp>
        <p:nvSpPr>
          <p:cNvPr id="83" name="Oval 8">
            <a:extLst>
              <a:ext uri="{FF2B5EF4-FFF2-40B4-BE49-F238E27FC236}">
                <a16:creationId xmlns:a16="http://schemas.microsoft.com/office/drawing/2014/main" id="{806BF8FC-9652-4DD6-83EA-5BDB05A19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M</a:t>
            </a:r>
          </a:p>
        </p:txBody>
      </p:sp>
      <p:sp>
        <p:nvSpPr>
          <p:cNvPr id="84" name="Oval 9">
            <a:extLst>
              <a:ext uri="{FF2B5EF4-FFF2-40B4-BE49-F238E27FC236}">
                <a16:creationId xmlns:a16="http://schemas.microsoft.com/office/drawing/2014/main" id="{47C9B3A3-8CF7-42D6-ACB7-1A0B56A9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675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H</a:t>
            </a:r>
          </a:p>
        </p:txBody>
      </p:sp>
      <p:sp>
        <p:nvSpPr>
          <p:cNvPr id="85" name="Oval 10">
            <a:extLst>
              <a:ext uri="{FF2B5EF4-FFF2-40B4-BE49-F238E27FC236}">
                <a16:creationId xmlns:a16="http://schemas.microsoft.com/office/drawing/2014/main" id="{B8A4EDFA-8553-4AE3-A3D9-C13379CA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J</a:t>
            </a:r>
          </a:p>
        </p:txBody>
      </p:sp>
      <p:sp>
        <p:nvSpPr>
          <p:cNvPr id="86" name="Oval 11">
            <a:extLst>
              <a:ext uri="{FF2B5EF4-FFF2-40B4-BE49-F238E27FC236}">
                <a16:creationId xmlns:a16="http://schemas.microsoft.com/office/drawing/2014/main" id="{C7101B78-4F13-44EB-A6C2-57B02A735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Q</a:t>
            </a:r>
          </a:p>
        </p:txBody>
      </p:sp>
      <p:sp>
        <p:nvSpPr>
          <p:cNvPr id="87" name="Oval 12">
            <a:extLst>
              <a:ext uri="{FF2B5EF4-FFF2-40B4-BE49-F238E27FC236}">
                <a16:creationId xmlns:a16="http://schemas.microsoft.com/office/drawing/2014/main" id="{18E777A6-6E5E-414C-A0EF-3CB1714FE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275" y="5791200"/>
            <a:ext cx="457200" cy="457200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itchFamily="34" charset="0"/>
                <a:cs typeface="Arial" charset="0"/>
              </a:rPr>
              <a:t>T</a:t>
            </a:r>
          </a:p>
        </p:txBody>
      </p:sp>
      <p:grpSp>
        <p:nvGrpSpPr>
          <p:cNvPr id="88" name="Group 13">
            <a:extLst>
              <a:ext uri="{FF2B5EF4-FFF2-40B4-BE49-F238E27FC236}">
                <a16:creationId xmlns:a16="http://schemas.microsoft.com/office/drawing/2014/main" id="{EC80B618-D45F-4F58-8579-832BA0A32B8F}"/>
              </a:ext>
            </a:extLst>
          </p:cNvPr>
          <p:cNvGrpSpPr>
            <a:grpSpLocks/>
          </p:cNvGrpSpPr>
          <p:nvPr/>
        </p:nvGrpSpPr>
        <p:grpSpPr bwMode="auto">
          <a:xfrm>
            <a:off x="2932113" y="1908175"/>
            <a:ext cx="3352800" cy="3124200"/>
            <a:chOff x="1824" y="1056"/>
            <a:chExt cx="2112" cy="1968"/>
          </a:xfrm>
        </p:grpSpPr>
        <p:sp>
          <p:nvSpPr>
            <p:cNvPr id="89" name="Oval 14">
              <a:extLst>
                <a:ext uri="{FF2B5EF4-FFF2-40B4-BE49-F238E27FC236}">
                  <a16:creationId xmlns:a16="http://schemas.microsoft.com/office/drawing/2014/main" id="{488AB88D-348C-41FF-8097-A847B9519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A</a:t>
              </a:r>
            </a:p>
          </p:txBody>
        </p:sp>
        <p:sp>
          <p:nvSpPr>
            <p:cNvPr id="90" name="Oval 15">
              <a:extLst>
                <a:ext uri="{FF2B5EF4-FFF2-40B4-BE49-F238E27FC236}">
                  <a16:creationId xmlns:a16="http://schemas.microsoft.com/office/drawing/2014/main" id="{A19AD6A3-2840-4C3A-BE26-C14F2BB45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R</a:t>
              </a:r>
            </a:p>
          </p:txBody>
        </p:sp>
        <p:sp>
          <p:nvSpPr>
            <p:cNvPr id="91" name="Oval 16">
              <a:extLst>
                <a:ext uri="{FF2B5EF4-FFF2-40B4-BE49-F238E27FC236}">
                  <a16:creationId xmlns:a16="http://schemas.microsoft.com/office/drawing/2014/main" id="{54D40027-C7DF-4A2A-A534-79D081348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E</a:t>
              </a:r>
            </a:p>
          </p:txBody>
        </p:sp>
        <p:sp>
          <p:nvSpPr>
            <p:cNvPr id="92" name="Oval 17">
              <a:extLst>
                <a:ext uri="{FF2B5EF4-FFF2-40B4-BE49-F238E27FC236}">
                  <a16:creationId xmlns:a16="http://schemas.microsoft.com/office/drawing/2014/main" id="{774720AC-5DCE-43D4-B48E-6C4AD852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Y</a:t>
              </a:r>
            </a:p>
          </p:txBody>
        </p:sp>
        <p:sp>
          <p:nvSpPr>
            <p:cNvPr id="93" name="Oval 18">
              <a:extLst>
                <a:ext uri="{FF2B5EF4-FFF2-40B4-BE49-F238E27FC236}">
                  <a16:creationId xmlns:a16="http://schemas.microsoft.com/office/drawing/2014/main" id="{4504CB3D-6985-477F-8CA7-04361ABB8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P</a:t>
              </a:r>
            </a:p>
          </p:txBody>
        </p:sp>
        <p:sp>
          <p:nvSpPr>
            <p:cNvPr id="94" name="Oval 19">
              <a:extLst>
                <a:ext uri="{FF2B5EF4-FFF2-40B4-BE49-F238E27FC236}">
                  <a16:creationId xmlns:a16="http://schemas.microsoft.com/office/drawing/2014/main" id="{82E7C0AC-1634-489C-8342-84E009EC0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M</a:t>
              </a:r>
            </a:p>
          </p:txBody>
        </p:sp>
        <p:sp>
          <p:nvSpPr>
            <p:cNvPr id="95" name="Oval 20">
              <a:extLst>
                <a:ext uri="{FF2B5EF4-FFF2-40B4-BE49-F238E27FC236}">
                  <a16:creationId xmlns:a16="http://schemas.microsoft.com/office/drawing/2014/main" id="{AB54F4AC-FA2B-4CE7-80ED-F9743B948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H</a:t>
              </a:r>
            </a:p>
          </p:txBody>
        </p:sp>
        <p:sp>
          <p:nvSpPr>
            <p:cNvPr id="96" name="Oval 21">
              <a:extLst>
                <a:ext uri="{FF2B5EF4-FFF2-40B4-BE49-F238E27FC236}">
                  <a16:creationId xmlns:a16="http://schemas.microsoft.com/office/drawing/2014/main" id="{1765D9E9-DE4C-499E-BC70-289ADA41E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60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J</a:t>
              </a:r>
            </a:p>
          </p:txBody>
        </p:sp>
        <p:sp>
          <p:nvSpPr>
            <p:cNvPr id="97" name="Oval 22">
              <a:extLst>
                <a:ext uri="{FF2B5EF4-FFF2-40B4-BE49-F238E27FC236}">
                  <a16:creationId xmlns:a16="http://schemas.microsoft.com/office/drawing/2014/main" id="{D5469D17-B7FB-4D6F-B0DC-28FD0D28B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Q</a:t>
              </a:r>
            </a:p>
          </p:txBody>
        </p:sp>
        <p:sp>
          <p:nvSpPr>
            <p:cNvPr id="98" name="Oval 23">
              <a:extLst>
                <a:ext uri="{FF2B5EF4-FFF2-40B4-BE49-F238E27FC236}">
                  <a16:creationId xmlns:a16="http://schemas.microsoft.com/office/drawing/2014/main" id="{D4E4FCF0-4468-440F-BEA8-FB134B994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36"/>
              <a:ext cx="288" cy="288"/>
            </a:xfrm>
            <a:prstGeom prst="ellipse">
              <a:avLst/>
            </a:prstGeom>
            <a:solidFill>
              <a:srgbClr val="4F81BD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itchFamily="34" charset="0"/>
                  <a:cs typeface="Arial" charset="0"/>
                </a:rPr>
                <a:t>T</a:t>
              </a:r>
            </a:p>
          </p:txBody>
        </p:sp>
        <p:cxnSp>
          <p:nvCxnSpPr>
            <p:cNvPr id="99" name="AutoShape 24">
              <a:extLst>
                <a:ext uri="{FF2B5EF4-FFF2-40B4-BE49-F238E27FC236}">
                  <a16:creationId xmlns:a16="http://schemas.microsoft.com/office/drawing/2014/main" id="{2AFF103E-60D0-4E43-A94D-E1CDCB040E47}"/>
                </a:ext>
              </a:extLst>
            </p:cNvPr>
            <p:cNvCxnSpPr>
              <a:cxnSpLocks noChangeShapeType="1"/>
              <a:stCxn id="94" idx="4"/>
              <a:endCxn id="89" idx="7"/>
            </p:cNvCxnSpPr>
            <p:nvPr/>
          </p:nvCxnSpPr>
          <p:spPr bwMode="auto">
            <a:xfrm flipH="1">
              <a:off x="2070" y="1344"/>
              <a:ext cx="762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0" name="AutoShape 25">
              <a:extLst>
                <a:ext uri="{FF2B5EF4-FFF2-40B4-BE49-F238E27FC236}">
                  <a16:creationId xmlns:a16="http://schemas.microsoft.com/office/drawing/2014/main" id="{4A647FB5-A25C-481D-B325-2661312AF14D}"/>
                </a:ext>
              </a:extLst>
            </p:cNvPr>
            <p:cNvCxnSpPr>
              <a:cxnSpLocks noChangeShapeType="1"/>
              <a:stCxn id="94" idx="4"/>
              <a:endCxn id="92" idx="0"/>
            </p:cNvCxnSpPr>
            <p:nvPr/>
          </p:nvCxnSpPr>
          <p:spPr bwMode="auto">
            <a:xfrm>
              <a:off x="2832" y="1344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1" name="AutoShape 26">
              <a:extLst>
                <a:ext uri="{FF2B5EF4-FFF2-40B4-BE49-F238E27FC236}">
                  <a16:creationId xmlns:a16="http://schemas.microsoft.com/office/drawing/2014/main" id="{A9067BB9-6004-4DEE-958E-DD3815E5DA83}"/>
                </a:ext>
              </a:extLst>
            </p:cNvPr>
            <p:cNvCxnSpPr>
              <a:cxnSpLocks noChangeShapeType="1"/>
              <a:stCxn id="94" idx="4"/>
              <a:endCxn id="91" idx="1"/>
            </p:cNvCxnSpPr>
            <p:nvPr/>
          </p:nvCxnSpPr>
          <p:spPr bwMode="auto">
            <a:xfrm>
              <a:off x="2832" y="1344"/>
              <a:ext cx="858" cy="33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2" name="AutoShape 27">
              <a:extLst>
                <a:ext uri="{FF2B5EF4-FFF2-40B4-BE49-F238E27FC236}">
                  <a16:creationId xmlns:a16="http://schemas.microsoft.com/office/drawing/2014/main" id="{DEEEF1B6-CF59-4E1F-883C-424531563963}"/>
                </a:ext>
              </a:extLst>
            </p:cNvPr>
            <p:cNvCxnSpPr>
              <a:cxnSpLocks noChangeShapeType="1"/>
              <a:stCxn id="92" idx="4"/>
              <a:endCxn id="90" idx="0"/>
            </p:cNvCxnSpPr>
            <p:nvPr/>
          </p:nvCxnSpPr>
          <p:spPr bwMode="auto">
            <a:xfrm flipH="1">
              <a:off x="259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3" name="AutoShape 28">
              <a:extLst>
                <a:ext uri="{FF2B5EF4-FFF2-40B4-BE49-F238E27FC236}">
                  <a16:creationId xmlns:a16="http://schemas.microsoft.com/office/drawing/2014/main" id="{A920C320-3F96-41C3-BA7B-044755AE3C3F}"/>
                </a:ext>
              </a:extLst>
            </p:cNvPr>
            <p:cNvCxnSpPr>
              <a:cxnSpLocks noChangeShapeType="1"/>
              <a:stCxn id="92" idx="4"/>
              <a:endCxn id="95" idx="0"/>
            </p:cNvCxnSpPr>
            <p:nvPr/>
          </p:nvCxnSpPr>
          <p:spPr bwMode="auto">
            <a:xfrm>
              <a:off x="2832" y="1920"/>
              <a:ext cx="24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4" name="AutoShape 29">
              <a:extLst>
                <a:ext uri="{FF2B5EF4-FFF2-40B4-BE49-F238E27FC236}">
                  <a16:creationId xmlns:a16="http://schemas.microsoft.com/office/drawing/2014/main" id="{AA32AF59-B75B-4D6E-836F-ED7FD9B6CD98}"/>
                </a:ext>
              </a:extLst>
            </p:cNvPr>
            <p:cNvCxnSpPr>
              <a:cxnSpLocks noChangeShapeType="1"/>
              <a:stCxn id="89" idx="4"/>
              <a:endCxn id="96" idx="0"/>
            </p:cNvCxnSpPr>
            <p:nvPr/>
          </p:nvCxnSpPr>
          <p:spPr bwMode="auto">
            <a:xfrm>
              <a:off x="1968" y="1920"/>
              <a:ext cx="0" cy="240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5" name="AutoShape 30">
              <a:extLst>
                <a:ext uri="{FF2B5EF4-FFF2-40B4-BE49-F238E27FC236}">
                  <a16:creationId xmlns:a16="http://schemas.microsoft.com/office/drawing/2014/main" id="{39404B2A-E8AE-4724-9741-A35EC743BE87}"/>
                </a:ext>
              </a:extLst>
            </p:cNvPr>
            <p:cNvCxnSpPr>
              <a:cxnSpLocks noChangeShapeType="1"/>
              <a:stCxn id="95" idx="4"/>
              <a:endCxn id="93" idx="0"/>
            </p:cNvCxnSpPr>
            <p:nvPr/>
          </p:nvCxnSpPr>
          <p:spPr bwMode="auto">
            <a:xfrm flipH="1">
              <a:off x="2736" y="2448"/>
              <a:ext cx="336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6" name="AutoShape 31">
              <a:extLst>
                <a:ext uri="{FF2B5EF4-FFF2-40B4-BE49-F238E27FC236}">
                  <a16:creationId xmlns:a16="http://schemas.microsoft.com/office/drawing/2014/main" id="{02BC9C0F-9F82-4D12-B33D-BB04E972B2A8}"/>
                </a:ext>
              </a:extLst>
            </p:cNvPr>
            <p:cNvCxnSpPr>
              <a:cxnSpLocks noChangeShapeType="1"/>
              <a:stCxn id="95" idx="4"/>
              <a:endCxn id="97" idx="0"/>
            </p:cNvCxnSpPr>
            <p:nvPr/>
          </p:nvCxnSpPr>
          <p:spPr bwMode="auto">
            <a:xfrm>
              <a:off x="3072" y="2448"/>
              <a:ext cx="0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  <p:cxnSp>
          <p:nvCxnSpPr>
            <p:cNvPr id="107" name="AutoShape 32">
              <a:extLst>
                <a:ext uri="{FF2B5EF4-FFF2-40B4-BE49-F238E27FC236}">
                  <a16:creationId xmlns:a16="http://schemas.microsoft.com/office/drawing/2014/main" id="{E82D3AF8-53EF-44E8-8747-194127FF0502}"/>
                </a:ext>
              </a:extLst>
            </p:cNvPr>
            <p:cNvCxnSpPr>
              <a:cxnSpLocks noChangeShapeType="1"/>
              <a:stCxn id="95" idx="4"/>
              <a:endCxn id="98" idx="0"/>
            </p:cNvCxnSpPr>
            <p:nvPr/>
          </p:nvCxnSpPr>
          <p:spPr bwMode="auto">
            <a:xfrm>
              <a:off x="3072" y="2448"/>
              <a:ext cx="384" cy="288"/>
            </a:xfrm>
            <a:prstGeom prst="straightConnector1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86271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Inorder</a:t>
            </a:r>
            <a:r>
              <a:rPr lang="en-US" b="1" dirty="0"/>
              <a:t> Traversal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C1B4B73-EE80-4361-9B5C-E9ADAFC4B97B}"/>
              </a:ext>
            </a:extLst>
          </p:cNvPr>
          <p:cNvSpPr txBox="1">
            <a:spLocks/>
          </p:cNvSpPr>
          <p:nvPr/>
        </p:nvSpPr>
        <p:spPr bwMode="auto">
          <a:xfrm>
            <a:off x="457200" y="2410691"/>
            <a:ext cx="8229600" cy="371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DEFINITION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Let T be an ordered rooted tree with root r. If T consists only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inorder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traversal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of T. Otherwise, suppose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. . . 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are the subtrees 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from left to right.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inorder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traversal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begins by traversing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inorder, then visiting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It continues by traversing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in inorder,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in inorder,..., and ﬁnally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in inorder.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Text Box 3">
            <a:extLst>
              <a:ext uri="{FF2B5EF4-FFF2-40B4-BE49-F238E27FC236}">
                <a16:creationId xmlns:a16="http://schemas.microsoft.com/office/drawing/2014/main" id="{14514555-9F94-468E-A2CE-A306F7B16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766888"/>
            <a:ext cx="44497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1: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inorder</a:t>
            </a:r>
            <a:endParaRPr lang="en-US" sz="2800" i="1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8CF5CA19-1A75-4FEE-86BF-91286421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362200"/>
            <a:ext cx="41275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2: </a:t>
            </a:r>
            <a:r>
              <a:rPr lang="en-US" sz="280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the root </a:t>
            </a:r>
            <a:r>
              <a:rPr lang="en-US" sz="2800" i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r</a:t>
            </a:r>
            <a:endParaRPr lang="en-US" sz="280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6D995947-11D5-4857-A5DE-6A0069AC2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4191000"/>
            <a:ext cx="5014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</a:t>
            </a:r>
            <a:r>
              <a:rPr lang="en-US" sz="2800" i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+1: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i="1" baseline="-25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i="1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inorder</a:t>
            </a:r>
            <a:endParaRPr lang="en-US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40" name="Text Box 6">
            <a:extLst>
              <a:ext uri="{FF2B5EF4-FFF2-40B4-BE49-F238E27FC236}">
                <a16:creationId xmlns:a16="http://schemas.microsoft.com/office/drawing/2014/main" id="{DC8E1A9F-68E9-420E-B8FE-CB421F885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2971800"/>
            <a:ext cx="44910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3: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inorder</a:t>
            </a:r>
          </a:p>
        </p:txBody>
      </p:sp>
      <p:grpSp>
        <p:nvGrpSpPr>
          <p:cNvPr id="41" name="Group 7">
            <a:extLst>
              <a:ext uri="{FF2B5EF4-FFF2-40B4-BE49-F238E27FC236}">
                <a16:creationId xmlns:a16="http://schemas.microsoft.com/office/drawing/2014/main" id="{47133B00-3743-411D-9C04-F4598B52B84A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581400"/>
            <a:ext cx="73025" cy="515938"/>
            <a:chOff x="1519" y="3600"/>
            <a:chExt cx="46" cy="325"/>
          </a:xfrm>
        </p:grpSpPr>
        <p:sp>
          <p:nvSpPr>
            <p:cNvPr id="42" name="Oval 8">
              <a:extLst>
                <a:ext uri="{FF2B5EF4-FFF2-40B4-BE49-F238E27FC236}">
                  <a16:creationId xmlns:a16="http://schemas.microsoft.com/office/drawing/2014/main" id="{A2030A78-1F14-42F9-A20B-97556C657E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600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3" name="Oval 9">
              <a:extLst>
                <a:ext uri="{FF2B5EF4-FFF2-40B4-BE49-F238E27FC236}">
                  <a16:creationId xmlns:a16="http://schemas.microsoft.com/office/drawing/2014/main" id="{03AE9AB9-56C6-4E5F-A457-8CA0FE9EBA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744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4" name="Oval 10">
              <a:extLst>
                <a:ext uri="{FF2B5EF4-FFF2-40B4-BE49-F238E27FC236}">
                  <a16:creationId xmlns:a16="http://schemas.microsoft.com/office/drawing/2014/main" id="{1C897E00-1C0B-4000-8AB6-6DA67EE46A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879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5" name="Oval 11">
            <a:extLst>
              <a:ext uri="{FF2B5EF4-FFF2-40B4-BE49-F238E27FC236}">
                <a16:creationId xmlns:a16="http://schemas.microsoft.com/office/drawing/2014/main" id="{094A0C3E-472B-45D5-A4E6-1E22D27C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:a16="http://schemas.microsoft.com/office/drawing/2014/main" id="{AF3C7508-1F50-43D4-9278-C54814631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Oval 13">
            <a:extLst>
              <a:ext uri="{FF2B5EF4-FFF2-40B4-BE49-F238E27FC236}">
                <a16:creationId xmlns:a16="http://schemas.microsoft.com/office/drawing/2014/main" id="{C285F2CC-897E-4144-A8BD-F6AF0FF5D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:a16="http://schemas.microsoft.com/office/drawing/2014/main" id="{FF809B44-65B6-4670-9339-238E7567D778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601913"/>
            <a:ext cx="2971800" cy="2503488"/>
            <a:chOff x="3484" y="1637"/>
            <a:chExt cx="1872" cy="1577"/>
          </a:xfrm>
        </p:grpSpPr>
        <p:sp>
          <p:nvSpPr>
            <p:cNvPr id="49" name="Oval 15">
              <a:extLst>
                <a:ext uri="{FF2B5EF4-FFF2-40B4-BE49-F238E27FC236}">
                  <a16:creationId xmlns:a16="http://schemas.microsoft.com/office/drawing/2014/main" id="{B6D2E01A-8612-447A-8BB3-820F55455B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6" y="1963"/>
              <a:ext cx="115" cy="115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Text Box 16">
              <a:extLst>
                <a:ext uri="{FF2B5EF4-FFF2-40B4-BE49-F238E27FC236}">
                  <a16:creationId xmlns:a16="http://schemas.microsoft.com/office/drawing/2014/main" id="{93BF016B-49B9-4129-82D5-2ABF2B66A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1" y="163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</a:p>
          </p:txBody>
        </p:sp>
        <p:sp>
          <p:nvSpPr>
            <p:cNvPr id="51" name="Line 17">
              <a:extLst>
                <a:ext uri="{FF2B5EF4-FFF2-40B4-BE49-F238E27FC236}">
                  <a16:creationId xmlns:a16="http://schemas.microsoft.com/office/drawing/2014/main" id="{87081781-2277-4804-9E04-11C882B2D2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2062"/>
              <a:ext cx="624" cy="576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Line 18">
              <a:extLst>
                <a:ext uri="{FF2B5EF4-FFF2-40B4-BE49-F238E27FC236}">
                  <a16:creationId xmlns:a16="http://schemas.microsoft.com/office/drawing/2014/main" id="{A0087512-6425-443A-BEC8-789298CA9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0" y="2080"/>
              <a:ext cx="93" cy="55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477EE600-1ABF-48E8-A52A-12B089D488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5" y="2076"/>
              <a:ext cx="749" cy="56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Oval 20">
              <a:extLst>
                <a:ext uri="{FF2B5EF4-FFF2-40B4-BE49-F238E27FC236}">
                  <a16:creationId xmlns:a16="http://schemas.microsoft.com/office/drawing/2014/main" id="{E9A3BAAE-3815-4432-B169-3DF809E71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Text Box 21">
              <a:extLst>
                <a:ext uri="{FF2B5EF4-FFF2-40B4-BE49-F238E27FC236}">
                  <a16:creationId xmlns:a16="http://schemas.microsoft.com/office/drawing/2014/main" id="{4D6A18AC-2CE6-40CB-8FF2-1B9253A8C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1</a:t>
              </a:r>
            </a:p>
          </p:txBody>
        </p:sp>
        <p:sp>
          <p:nvSpPr>
            <p:cNvPr id="56" name="Oval 22">
              <a:extLst>
                <a:ext uri="{FF2B5EF4-FFF2-40B4-BE49-F238E27FC236}">
                  <a16:creationId xmlns:a16="http://schemas.microsoft.com/office/drawing/2014/main" id="{F2F20F47-D95D-4F00-81F5-8FA80B25F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Oval 23">
              <a:extLst>
                <a:ext uri="{FF2B5EF4-FFF2-40B4-BE49-F238E27FC236}">
                  <a16:creationId xmlns:a16="http://schemas.microsoft.com/office/drawing/2014/main" id="{448F7DB5-1030-4D4B-A396-1BE1DFDC5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2CAEE9FE-2C22-4C5F-9772-8D0BC8135D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46B05C21-FC94-4C88-A67F-4A0EBF53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0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1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n</a:t>
              </a:r>
              <a:endPara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</p:txBody>
        </p:sp>
        <p:grpSp>
          <p:nvGrpSpPr>
            <p:cNvPr id="60" name="Group 26">
              <a:extLst>
                <a:ext uri="{FF2B5EF4-FFF2-40B4-BE49-F238E27FC236}">
                  <a16:creationId xmlns:a16="http://schemas.microsoft.com/office/drawing/2014/main" id="{CB52C6C4-699F-48F7-9152-C9A4E6E0C1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6" y="2926"/>
              <a:ext cx="184" cy="37"/>
              <a:chOff x="528" y="3408"/>
              <a:chExt cx="240" cy="48"/>
            </a:xfrm>
          </p:grpSpPr>
          <p:sp>
            <p:nvSpPr>
              <p:cNvPr id="61" name="Oval 27">
                <a:extLst>
                  <a:ext uri="{FF2B5EF4-FFF2-40B4-BE49-F238E27FC236}">
                    <a16:creationId xmlns:a16="http://schemas.microsoft.com/office/drawing/2014/main" id="{8F899E08-6598-4586-BA49-10A07A98A40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8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2" name="Oval 28">
                <a:extLst>
                  <a:ext uri="{FF2B5EF4-FFF2-40B4-BE49-F238E27FC236}">
                    <a16:creationId xmlns:a16="http://schemas.microsoft.com/office/drawing/2014/main" id="{A76A28A8-FD4A-49CF-A84B-22F232BEC6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4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3" name="Oval 29">
                <a:extLst>
                  <a:ext uri="{FF2B5EF4-FFF2-40B4-BE49-F238E27FC236}">
                    <a16:creationId xmlns:a16="http://schemas.microsoft.com/office/drawing/2014/main" id="{630C5263-54EB-46F7-95A3-3EF0175C631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0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64" name="Oval 30">
            <a:extLst>
              <a:ext uri="{FF2B5EF4-FFF2-40B4-BE49-F238E27FC236}">
                <a16:creationId xmlns:a16="http://schemas.microsoft.com/office/drawing/2014/main" id="{75D3655E-CC6B-4E16-8382-AB17A436EF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3400" y="3116263"/>
            <a:ext cx="192088" cy="192087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1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  <p:bldP spid="40" grpId="0" autoUpdateAnimBg="0"/>
      <p:bldP spid="45" grpId="0" animBg="1"/>
      <p:bldP spid="46" grpId="0" animBg="1"/>
      <p:bldP spid="47" grpId="0" animBg="1"/>
      <p:bldP spid="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8ABC8439-886C-42DC-A3EC-B7B5DD2B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3288" y="693264"/>
            <a:ext cx="6248400" cy="554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965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Inorder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01E2DB-2871-43F7-9EF1-ED8B36B4AB1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3: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which order does an inorder traversal visit the vertices of the ordered rooted tree T in Figure 3?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 The steps of the inorder traversal of the ordered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rooted tree T are shown in Figure 6. The inorder traversal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begins with an inorder traversal of the subtree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the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 inorder listing of the subtree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which is just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and the inorder listing of the subtree with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302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of Inorder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099BFD46-4429-485F-8033-5DBF7B2BC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8625" y="1600200"/>
            <a:ext cx="574675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5">
            <a:extLst>
              <a:ext uri="{FF2B5EF4-FFF2-40B4-BE49-F238E27FC236}">
                <a16:creationId xmlns:a16="http://schemas.microsoft.com/office/drawing/2014/main" id="{0FF19FE4-1561-417A-9138-FD6FB06CB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447800"/>
            <a:ext cx="14525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C00000"/>
                </a:solidFill>
                <a:cs typeface="Arial" charset="0"/>
              </a:rPr>
              <a:t>Figure 3 </a:t>
            </a:r>
          </a:p>
        </p:txBody>
      </p:sp>
    </p:spTree>
    <p:extLst>
      <p:ext uri="{BB962C8B-B14F-4D97-AF65-F5344CB8AC3E}">
        <p14:creationId xmlns:p14="http://schemas.microsoft.com/office/powerpoint/2010/main" val="2214883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Postorder Traversal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3B7C5FB-8889-49F7-B486-34B999C0802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9463D1-A2BC-4F06-8C08-7D2602292F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F50C80-2067-4B7A-9130-1A22700B536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b="1" u="sng" dirty="0">
                <a:solidFill>
                  <a:srgbClr val="C00000"/>
                </a:solidFill>
                <a:cs typeface="Times New Roman" pitchFamily="18" charset="0"/>
              </a:rPr>
              <a:t>DEFINITION 3</a:t>
            </a:r>
            <a:r>
              <a:rPr lang="en-US" sz="2800" b="1" dirty="0">
                <a:cs typeface="Times New Roman" pitchFamily="18" charset="0"/>
              </a:rPr>
              <a:t>: </a:t>
            </a:r>
            <a:r>
              <a:rPr lang="en-US" sz="2800" dirty="0">
                <a:cs typeface="Times New Roman" pitchFamily="18" charset="0"/>
              </a:rPr>
              <a:t>Let T be an ordered rooted tree with root r. If T 	consists only of </a:t>
            </a:r>
            <a:r>
              <a:rPr lang="en-US" sz="2800" i="1" dirty="0"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, then </a:t>
            </a:r>
            <a:r>
              <a:rPr lang="en-US" sz="2800" i="1" dirty="0"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 is the postorder traversal of T . Otherwise, suppose that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1</a:t>
            </a:r>
            <a:r>
              <a:rPr lang="en-US" sz="2800" i="1" dirty="0">
                <a:cs typeface="Times New Roman" pitchFamily="18" charset="0"/>
              </a:rPr>
              <a:t>, T</a:t>
            </a:r>
            <a:r>
              <a:rPr lang="en-US" sz="2800" i="1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, . . . ,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 are the subtrees at </a:t>
            </a:r>
            <a:r>
              <a:rPr lang="en-US" sz="2800" i="1" dirty="0"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 from left to right. </a:t>
            </a:r>
          </a:p>
          <a:p>
            <a:pPr eaLnBrk="1" hangingPunct="1">
              <a:buFont typeface="Arial" charset="0"/>
              <a:buNone/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The postorder traversal begins by traversing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T</a:t>
            </a:r>
            <a:r>
              <a:rPr lang="en-US" sz="2800" i="1" baseline="-25000" dirty="0">
                <a:solidFill>
                  <a:srgbClr val="0000FF"/>
                </a:solidFill>
                <a:cs typeface="Times New Roman" pitchFamily="18" charset="0"/>
              </a:rPr>
              <a:t>1 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in postorder</a:t>
            </a:r>
            <a:r>
              <a:rPr lang="en-US" sz="2800" dirty="0">
                <a:cs typeface="Times New Roman" pitchFamily="18" charset="0"/>
              </a:rPr>
              <a:t>, then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2</a:t>
            </a:r>
            <a:r>
              <a:rPr lang="en-US" sz="2800" dirty="0">
                <a:cs typeface="Times New Roman" pitchFamily="18" charset="0"/>
              </a:rPr>
              <a:t> in postorder, . . . , then </a:t>
            </a:r>
            <a:r>
              <a:rPr lang="en-US" sz="2800" i="1" dirty="0">
                <a:cs typeface="Times New Roman" pitchFamily="18" charset="0"/>
              </a:rPr>
              <a:t>T</a:t>
            </a:r>
            <a:r>
              <a:rPr lang="en-US" sz="2800" i="1" baseline="-25000" dirty="0">
                <a:cs typeface="Times New Roman" pitchFamily="18" charset="0"/>
              </a:rPr>
              <a:t>n</a:t>
            </a:r>
            <a:r>
              <a:rPr lang="en-US" sz="2800" dirty="0">
                <a:cs typeface="Times New Roman" pitchFamily="18" charset="0"/>
              </a:rPr>
              <a:t> in postorder, and </a:t>
            </a:r>
            <a:r>
              <a:rPr lang="en-US" sz="2800" dirty="0">
                <a:solidFill>
                  <a:srgbClr val="0000FF"/>
                </a:solidFill>
                <a:cs typeface="Times New Roman" pitchFamily="18" charset="0"/>
              </a:rPr>
              <a:t>ends by visiting </a:t>
            </a:r>
            <a:r>
              <a:rPr lang="en-US" sz="2800" i="1" dirty="0">
                <a:solidFill>
                  <a:srgbClr val="0000FF"/>
                </a:solidFill>
                <a:cs typeface="Times New Roman" pitchFamily="18" charset="0"/>
              </a:rPr>
              <a:t>r</a:t>
            </a:r>
            <a:r>
              <a:rPr lang="en-US" sz="2800" dirty="0">
                <a:cs typeface="Times New Roman" pitchFamily="18" charset="0"/>
              </a:rPr>
              <a:t>.</a:t>
            </a:r>
          </a:p>
          <a:p>
            <a:pPr eaLnBrk="1" hangingPunct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3112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prstClr val="black"/>
                </a:solidFill>
                <a:ea typeface="+mj-ea"/>
                <a:cs typeface="+mj-cs"/>
              </a:rPr>
              <a:t>Postorder Traversal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7" name="Text Box 3">
            <a:extLst>
              <a:ext uri="{FF2B5EF4-FFF2-40B4-BE49-F238E27FC236}">
                <a16:creationId xmlns:a16="http://schemas.microsoft.com/office/drawing/2014/main" id="{67842AF6-3346-4A2E-AE92-E6AADFC30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752600"/>
            <a:ext cx="4770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1</a:t>
            </a:r>
            <a:r>
              <a:rPr lang="en-US" sz="2800" dirty="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1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postorder</a:t>
            </a:r>
            <a:endParaRPr lang="en-US" sz="2800" i="1" dirty="0">
              <a:solidFill>
                <a:prstClr val="black"/>
              </a:solidFill>
              <a:latin typeface="Tahoma" pitchFamily="34" charset="0"/>
              <a:cs typeface="Arial" charset="0"/>
            </a:endParaRP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21158000-BF6C-46DC-9576-11446F740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514600"/>
            <a:ext cx="47926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2</a:t>
            </a:r>
            <a:r>
              <a:rPr lang="en-US" sz="2800" dirty="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2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postorder</a:t>
            </a:r>
          </a:p>
        </p:txBody>
      </p:sp>
      <p:sp>
        <p:nvSpPr>
          <p:cNvPr id="39" name="Text Box 5">
            <a:extLst>
              <a:ext uri="{FF2B5EF4-FFF2-40B4-BE49-F238E27FC236}">
                <a16:creationId xmlns:a16="http://schemas.microsoft.com/office/drawing/2014/main" id="{12774C32-84A8-46C0-8B7F-ABD0D62F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4495800"/>
            <a:ext cx="41481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</a:t>
            </a:r>
            <a:r>
              <a:rPr lang="en-US" sz="2800" i="1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>
                <a:solidFill>
                  <a:srgbClr val="0000FF"/>
                </a:solidFill>
                <a:latin typeface="Tahoma" pitchFamily="34" charset="0"/>
                <a:cs typeface="Arial" charset="0"/>
              </a:rPr>
              <a:t>+1</a:t>
            </a:r>
            <a:r>
              <a:rPr lang="en-US" sz="280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r</a:t>
            </a:r>
            <a:endParaRPr lang="en-US" sz="2800">
              <a:solidFill>
                <a:prstClr val="black"/>
              </a:solidFill>
              <a:latin typeface="Bookman Old Style" pitchFamily="18" charset="0"/>
              <a:cs typeface="Arial" charset="0"/>
            </a:endParaRPr>
          </a:p>
        </p:txBody>
      </p:sp>
      <p:sp>
        <p:nvSpPr>
          <p:cNvPr id="40" name="Text Box 6">
            <a:extLst>
              <a:ext uri="{FF2B5EF4-FFF2-40B4-BE49-F238E27FC236}">
                <a16:creationId xmlns:a16="http://schemas.microsoft.com/office/drawing/2014/main" id="{B98BD6BB-AA96-4AB9-9DA6-20D5C64E6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3824288"/>
            <a:ext cx="47212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FF"/>
                </a:solidFill>
                <a:latin typeface="Tahoma" pitchFamily="34" charset="0"/>
                <a:cs typeface="Arial" charset="0"/>
              </a:rPr>
              <a:t>Step </a:t>
            </a:r>
            <a:r>
              <a:rPr lang="en-US" sz="2800" i="1" dirty="0">
                <a:solidFill>
                  <a:srgbClr val="0000FF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dirty="0">
                <a:solidFill>
                  <a:srgbClr val="1F497D"/>
                </a:solidFill>
                <a:latin typeface="Tahoma" pitchFamily="34" charset="0"/>
                <a:cs typeface="Arial" charset="0"/>
              </a:rPr>
              <a:t>: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Visit </a:t>
            </a:r>
            <a:r>
              <a:rPr lang="en-US" sz="2800" i="1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T</a:t>
            </a:r>
            <a:r>
              <a:rPr lang="en-US" sz="2800" i="1" baseline="-25000" dirty="0">
                <a:solidFill>
                  <a:prstClr val="black"/>
                </a:solidFill>
                <a:latin typeface="Bookman Old Style" pitchFamily="18" charset="0"/>
                <a:cs typeface="Arial" charset="0"/>
              </a:rPr>
              <a:t>n</a:t>
            </a:r>
            <a:r>
              <a:rPr lang="en-US" sz="2800" baseline="-250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Tahoma" pitchFamily="34" charset="0"/>
                <a:cs typeface="Arial" charset="0"/>
              </a:rPr>
              <a:t>in postorder</a:t>
            </a:r>
          </a:p>
        </p:txBody>
      </p:sp>
      <p:grpSp>
        <p:nvGrpSpPr>
          <p:cNvPr id="41" name="Group 7">
            <a:extLst>
              <a:ext uri="{FF2B5EF4-FFF2-40B4-BE49-F238E27FC236}">
                <a16:creationId xmlns:a16="http://schemas.microsoft.com/office/drawing/2014/main" id="{80FFC6AA-1579-4277-A4FE-9BEC1DA535E5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200400"/>
            <a:ext cx="73025" cy="515938"/>
            <a:chOff x="1519" y="3600"/>
            <a:chExt cx="46" cy="325"/>
          </a:xfrm>
        </p:grpSpPr>
        <p:sp>
          <p:nvSpPr>
            <p:cNvPr id="42" name="Oval 8">
              <a:extLst>
                <a:ext uri="{FF2B5EF4-FFF2-40B4-BE49-F238E27FC236}">
                  <a16:creationId xmlns:a16="http://schemas.microsoft.com/office/drawing/2014/main" id="{A8E1E3B0-399C-4C5A-80A6-36BE69D241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600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3" name="Oval 9">
              <a:extLst>
                <a:ext uri="{FF2B5EF4-FFF2-40B4-BE49-F238E27FC236}">
                  <a16:creationId xmlns:a16="http://schemas.microsoft.com/office/drawing/2014/main" id="{AF201421-D504-49AE-B95B-2F2FFD17EE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744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44" name="Oval 10">
              <a:extLst>
                <a:ext uri="{FF2B5EF4-FFF2-40B4-BE49-F238E27FC236}">
                  <a16:creationId xmlns:a16="http://schemas.microsoft.com/office/drawing/2014/main" id="{5C0D3EB6-30DA-4125-B408-9D1CDC0CFC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19" y="3879"/>
              <a:ext cx="46" cy="46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</p:grpSp>
      <p:sp>
        <p:nvSpPr>
          <p:cNvPr id="45" name="Oval 11">
            <a:extLst>
              <a:ext uri="{FF2B5EF4-FFF2-40B4-BE49-F238E27FC236}">
                <a16:creationId xmlns:a16="http://schemas.microsoft.com/office/drawing/2014/main" id="{ECF23B2D-E305-4615-8F90-B25E01781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6" name="Oval 12">
            <a:extLst>
              <a:ext uri="{FF2B5EF4-FFF2-40B4-BE49-F238E27FC236}">
                <a16:creationId xmlns:a16="http://schemas.microsoft.com/office/drawing/2014/main" id="{5729FFC1-2F2A-4843-B894-1E7358F79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0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47" name="Oval 13">
            <a:extLst>
              <a:ext uri="{FF2B5EF4-FFF2-40B4-BE49-F238E27FC236}">
                <a16:creationId xmlns:a16="http://schemas.microsoft.com/office/drawing/2014/main" id="{A006DE49-25A7-4139-AEC9-518CF034B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1450" y="4187825"/>
            <a:ext cx="609600" cy="914400"/>
          </a:xfrm>
          <a:prstGeom prst="ellipse">
            <a:avLst/>
          </a:prstGeom>
          <a:solidFill>
            <a:srgbClr val="4F81BD"/>
          </a:solidFill>
          <a:ln w="2857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:a16="http://schemas.microsoft.com/office/drawing/2014/main" id="{382FED85-1AF7-4EE9-BF8E-8202AB0084CB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2678113"/>
            <a:ext cx="2971800" cy="2424113"/>
            <a:chOff x="3484" y="1687"/>
            <a:chExt cx="1872" cy="1527"/>
          </a:xfrm>
        </p:grpSpPr>
        <p:sp>
          <p:nvSpPr>
            <p:cNvPr id="49" name="Oval 15">
              <a:extLst>
                <a:ext uri="{FF2B5EF4-FFF2-40B4-BE49-F238E27FC236}">
                  <a16:creationId xmlns:a16="http://schemas.microsoft.com/office/drawing/2014/main" id="{17C7BF23-FAED-4FD2-AA28-8FDCB6DDFA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336" y="1963"/>
              <a:ext cx="115" cy="115"/>
            </a:xfrm>
            <a:prstGeom prst="ellipse">
              <a:avLst/>
            </a:prstGeom>
            <a:solidFill>
              <a:sysClr val="windowText" lastClr="00000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0" name="Text Box 16">
              <a:extLst>
                <a:ext uri="{FF2B5EF4-FFF2-40B4-BE49-F238E27FC236}">
                  <a16:creationId xmlns:a16="http://schemas.microsoft.com/office/drawing/2014/main" id="{259BE65D-97C1-4D2C-A5BF-63D71BD58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1687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r</a:t>
              </a:r>
            </a:p>
          </p:txBody>
        </p:sp>
        <p:sp>
          <p:nvSpPr>
            <p:cNvPr id="51" name="Line 17">
              <a:extLst>
                <a:ext uri="{FF2B5EF4-FFF2-40B4-BE49-F238E27FC236}">
                  <a16:creationId xmlns:a16="http://schemas.microsoft.com/office/drawing/2014/main" id="{0BD8CA49-0C53-4564-A113-1A73E64C3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2062"/>
              <a:ext cx="624" cy="576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2" name="Line 18">
              <a:extLst>
                <a:ext uri="{FF2B5EF4-FFF2-40B4-BE49-F238E27FC236}">
                  <a16:creationId xmlns:a16="http://schemas.microsoft.com/office/drawing/2014/main" id="{0CF7FA1C-CE1E-446C-AEB7-ECAF9CA41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0" y="2080"/>
              <a:ext cx="93" cy="558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3" name="Line 19">
              <a:extLst>
                <a:ext uri="{FF2B5EF4-FFF2-40B4-BE49-F238E27FC236}">
                  <a16:creationId xmlns:a16="http://schemas.microsoft.com/office/drawing/2014/main" id="{3C6F9FB9-A1F5-422E-B5D1-51897C5E37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5" y="2076"/>
              <a:ext cx="749" cy="562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sp>
          <p:nvSpPr>
            <p:cNvPr id="54" name="Oval 20">
              <a:extLst>
                <a:ext uri="{FF2B5EF4-FFF2-40B4-BE49-F238E27FC236}">
                  <a16:creationId xmlns:a16="http://schemas.microsoft.com/office/drawing/2014/main" id="{76430EA5-2CA9-4F40-A6AE-27930CB17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5" name="Text Box 21">
              <a:extLst>
                <a:ext uri="{FF2B5EF4-FFF2-40B4-BE49-F238E27FC236}">
                  <a16:creationId xmlns:a16="http://schemas.microsoft.com/office/drawing/2014/main" id="{FE9D1798-CA33-4D0B-A076-4607181ED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2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1</a:t>
              </a:r>
            </a:p>
          </p:txBody>
        </p:sp>
        <p:sp>
          <p:nvSpPr>
            <p:cNvPr id="56" name="Oval 22">
              <a:extLst>
                <a:ext uri="{FF2B5EF4-FFF2-40B4-BE49-F238E27FC236}">
                  <a16:creationId xmlns:a16="http://schemas.microsoft.com/office/drawing/2014/main" id="{CFC58E8E-A61A-4CEF-ADBC-83B3B9076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7" name="Oval 23">
              <a:extLst>
                <a:ext uri="{FF2B5EF4-FFF2-40B4-BE49-F238E27FC236}">
                  <a16:creationId xmlns:a16="http://schemas.microsoft.com/office/drawing/2014/main" id="{90C9C294-7EC8-4155-B65B-333636C83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" y="2638"/>
              <a:ext cx="384" cy="576"/>
            </a:xfrm>
            <a:prstGeom prst="ellipse">
              <a:avLst/>
            </a:prstGeom>
            <a:noFill/>
            <a:ln w="285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58" name="Text Box 24">
              <a:extLst>
                <a:ext uri="{FF2B5EF4-FFF2-40B4-BE49-F238E27FC236}">
                  <a16:creationId xmlns:a16="http://schemas.microsoft.com/office/drawing/2014/main" id="{A27C2B8C-83FD-4E19-83BA-A913A0024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2</a:t>
              </a: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84D51AA5-B547-49CB-98EF-AC9DCC572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0" y="2786"/>
              <a:ext cx="31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T</a:t>
              </a:r>
              <a:r>
                <a:rPr kumimoji="0" lang="en-US" sz="1800" b="0" i="1" u="none" strike="noStrike" kern="0" cap="none" spc="0" normalizeH="0" baseline="-2500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Bookman Old Style" pitchFamily="18" charset="0"/>
                  <a:cs typeface="Arial" charset="0"/>
                </a:rPr>
                <a:t>n</a:t>
              </a:r>
              <a:endParaRPr kumimoji="0" lang="en-US" sz="1800" b="0" i="0" u="none" strike="noStrike" kern="0" cap="none" spc="0" normalizeH="0" baseline="-2500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Bookman Old Style" pitchFamily="18" charset="0"/>
                <a:cs typeface="Arial" charset="0"/>
              </a:endParaRPr>
            </a:p>
          </p:txBody>
        </p:sp>
        <p:grpSp>
          <p:nvGrpSpPr>
            <p:cNvPr id="60" name="Group 26">
              <a:extLst>
                <a:ext uri="{FF2B5EF4-FFF2-40B4-BE49-F238E27FC236}">
                  <a16:creationId xmlns:a16="http://schemas.microsoft.com/office/drawing/2014/main" id="{6C679FE5-F353-468D-BA17-02528E7B276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36" y="2926"/>
              <a:ext cx="184" cy="37"/>
              <a:chOff x="528" y="3408"/>
              <a:chExt cx="240" cy="48"/>
            </a:xfrm>
          </p:grpSpPr>
          <p:sp>
            <p:nvSpPr>
              <p:cNvPr id="61" name="Oval 27">
                <a:extLst>
                  <a:ext uri="{FF2B5EF4-FFF2-40B4-BE49-F238E27FC236}">
                    <a16:creationId xmlns:a16="http://schemas.microsoft.com/office/drawing/2014/main" id="{60456D8F-169A-43FB-BFD5-9E0AEB87714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28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2" name="Oval 28">
                <a:extLst>
                  <a:ext uri="{FF2B5EF4-FFF2-40B4-BE49-F238E27FC236}">
                    <a16:creationId xmlns:a16="http://schemas.microsoft.com/office/drawing/2014/main" id="{A5C7880B-BC6D-43C0-B9E2-D06D2A6A2D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624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3" name="Oval 29">
                <a:extLst>
                  <a:ext uri="{FF2B5EF4-FFF2-40B4-BE49-F238E27FC236}">
                    <a16:creationId xmlns:a16="http://schemas.microsoft.com/office/drawing/2014/main" id="{B3EEC25C-58C8-4ADB-985A-FEF1B57C7CF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20" y="3408"/>
                <a:ext cx="48" cy="48"/>
              </a:xfrm>
              <a:prstGeom prst="ellipse">
                <a:avLst/>
              </a:prstGeom>
              <a:solidFill>
                <a:sysClr val="windowText" lastClr="000000"/>
              </a:solidFill>
              <a:ln w="9525">
                <a:solidFill>
                  <a:sysClr val="windowText" lastClr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sp>
        <p:nvSpPr>
          <p:cNvPr id="64" name="Oval 30">
            <a:extLst>
              <a:ext uri="{FF2B5EF4-FFF2-40B4-BE49-F238E27FC236}">
                <a16:creationId xmlns:a16="http://schemas.microsoft.com/office/drawing/2014/main" id="{D5D21419-FCA4-473E-8D10-4B1814C2D1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3400" y="3116263"/>
            <a:ext cx="192088" cy="192087"/>
          </a:xfrm>
          <a:prstGeom prst="ellipse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4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  <p:bldP spid="38" grpId="0" autoUpdateAnimBg="0"/>
      <p:bldP spid="39" grpId="0" autoUpdateAnimBg="0"/>
      <p:bldP spid="40" grpId="0" autoUpdateAnimBg="0"/>
      <p:bldP spid="45" grpId="0" animBg="1"/>
      <p:bldP spid="46" grpId="0" animBg="1"/>
      <p:bldP spid="47" grpId="0" animBg="1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b="1" dirty="0">
                <a:solidFill>
                  <a:schemeClr val="tx1"/>
                </a:solidFill>
              </a:rPr>
              <a:t>8.3 Tree Traversal </a:t>
            </a:r>
          </a:p>
          <a:p>
            <a:pPr marL="731520" lvl="1" indent="-274320" algn="l">
              <a:buClrTx/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Preorder Traversal </a:t>
            </a:r>
          </a:p>
          <a:p>
            <a:pPr marL="731520" lvl="1" indent="-274320" algn="l">
              <a:buClrTx/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Inorder</a:t>
            </a:r>
            <a:r>
              <a:rPr lang="en-US" sz="2800" dirty="0">
                <a:solidFill>
                  <a:schemeClr val="tx1"/>
                </a:solidFill>
              </a:rPr>
              <a:t> Traversal </a:t>
            </a:r>
          </a:p>
          <a:p>
            <a:pPr marL="731520" lvl="1" indent="-274320" algn="l">
              <a:buClrTx/>
              <a:buFont typeface="Arial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Postorder</a:t>
            </a:r>
            <a:r>
              <a:rPr lang="en-US" sz="2800" dirty="0">
                <a:solidFill>
                  <a:schemeClr val="tx1"/>
                </a:solidFill>
              </a:rPr>
              <a:t> Traversal 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4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4D31CD7-83C5-4988-882E-77D7AC47E81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EXAMPLE 4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which order does a postorder traversal visit the vertices of the ordered rooted tree T shown in Figure 3?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The steps of the postorder traversal of the ordered rooted tree T are shown in Figure 8. The postorder traversal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begins with the postorder traversal of the subtree with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 postorder traversal of the subtree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which is just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 postorder traversal of the subtree with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followed by the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1786262"/>
            <a:ext cx="1648051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rgbClr val="FF0000"/>
                </a:solidFill>
              </a:rPr>
              <a:t>Figure 3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796EB01-6536-48CE-9DBE-60AF98AA9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2391" y="1371600"/>
            <a:ext cx="5927725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480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3EDD201-B0BC-49E9-B868-EFCB342F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6588" y="1600200"/>
            <a:ext cx="5330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070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9048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11BE314B-1EA7-45FA-BC6C-4F24949FCBE2}"/>
              </a:ext>
            </a:extLst>
          </p:cNvPr>
          <p:cNvSpPr txBox="1">
            <a:spLocks/>
          </p:cNvSpPr>
          <p:nvPr/>
        </p:nvSpPr>
        <p:spPr bwMode="auto">
          <a:xfrm>
            <a:off x="218044" y="1255909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2400" dirty="0">
                <a:solidFill>
                  <a:srgbClr val="FF0000"/>
                </a:solidFill>
                <a:latin typeface="Calibri"/>
                <a:cs typeface="Times New Roman" pitchFamily="18" charset="0"/>
              </a:rPr>
              <a:t>Determine the order in which a (a)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Preorder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, (b) 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Inorder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, and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(c) 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Postorder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  traversal visits the vertices of the ordered</a:t>
            </a:r>
            <a:r>
              <a:rPr kumimoji="0" lang="en-US" altLang="ja-JP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j-cs"/>
              </a:rPr>
              <a:t> rooted tree below.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grpSp>
        <p:nvGrpSpPr>
          <p:cNvPr id="58" name="Group 55">
            <a:extLst>
              <a:ext uri="{FF2B5EF4-FFF2-40B4-BE49-F238E27FC236}">
                <a16:creationId xmlns:a16="http://schemas.microsoft.com/office/drawing/2014/main" id="{C45FB5BF-478F-43B6-A767-88DB88D0B6A4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647743" y="2236759"/>
            <a:ext cx="7770812" cy="4495800"/>
            <a:chOff x="1313" y="1056"/>
            <a:chExt cx="3295" cy="2640"/>
          </a:xfrm>
        </p:grpSpPr>
        <p:grpSp>
          <p:nvGrpSpPr>
            <p:cNvPr id="59" name="Group 37">
              <a:extLst>
                <a:ext uri="{FF2B5EF4-FFF2-40B4-BE49-F238E27FC236}">
                  <a16:creationId xmlns:a16="http://schemas.microsoft.com/office/drawing/2014/main" id="{39B945A1-45EA-4863-A95A-0DA36E039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296"/>
              <a:ext cx="2736" cy="2220"/>
              <a:chOff x="1584" y="1284"/>
              <a:chExt cx="2736" cy="2220"/>
            </a:xfrm>
          </p:grpSpPr>
          <p:grpSp>
            <p:nvGrpSpPr>
              <p:cNvPr id="77" name="Group 33">
                <a:extLst>
                  <a:ext uri="{FF2B5EF4-FFF2-40B4-BE49-F238E27FC236}">
                    <a16:creationId xmlns:a16="http://schemas.microsoft.com/office/drawing/2014/main" id="{88DA6811-97A1-4FB2-8DCF-38463554FC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284"/>
                <a:ext cx="2736" cy="2124"/>
                <a:chOff x="1152" y="1200"/>
                <a:chExt cx="2736" cy="2124"/>
              </a:xfrm>
            </p:grpSpPr>
            <p:sp>
              <p:nvSpPr>
                <p:cNvPr id="81" name="Oval 4">
                  <a:extLst>
                    <a:ext uri="{FF2B5EF4-FFF2-40B4-BE49-F238E27FC236}">
                      <a16:creationId xmlns:a16="http://schemas.microsoft.com/office/drawing/2014/main" id="{B4C70178-CF44-4DD2-85A9-A21923FA8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120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2" name="Line 5">
                  <a:extLst>
                    <a:ext uri="{FF2B5EF4-FFF2-40B4-BE49-F238E27FC236}">
                      <a16:creationId xmlns:a16="http://schemas.microsoft.com/office/drawing/2014/main" id="{EE351927-376A-4C7B-AA54-52D3AEDA06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20" y="1248"/>
                  <a:ext cx="576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3" name="Line 6">
                  <a:extLst>
                    <a:ext uri="{FF2B5EF4-FFF2-40B4-BE49-F238E27FC236}">
                      <a16:creationId xmlns:a16="http://schemas.microsoft.com/office/drawing/2014/main" id="{79A6472E-504D-4645-A3D3-6A596CF331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248"/>
                  <a:ext cx="672" cy="480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4" name="Oval 8">
                  <a:extLst>
                    <a:ext uri="{FF2B5EF4-FFF2-40B4-BE49-F238E27FC236}">
                      <a16:creationId xmlns:a16="http://schemas.microsoft.com/office/drawing/2014/main" id="{4913FF7C-3A3D-4906-AB73-54C93DACB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5" name="Line 10">
                  <a:extLst>
                    <a:ext uri="{FF2B5EF4-FFF2-40B4-BE49-F238E27FC236}">
                      <a16:creationId xmlns:a16="http://schemas.microsoft.com/office/drawing/2014/main" id="{86716DA1-6D11-4478-97CD-2F1941DABF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84" y="1824"/>
                  <a:ext cx="287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6" name="Line 11">
                  <a:extLst>
                    <a:ext uri="{FF2B5EF4-FFF2-40B4-BE49-F238E27FC236}">
                      <a16:creationId xmlns:a16="http://schemas.microsoft.com/office/drawing/2014/main" id="{94CC6E1E-46FA-4A77-B6C9-6D92F56196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1824"/>
                  <a:ext cx="193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7" name="Line 12">
                  <a:extLst>
                    <a:ext uri="{FF2B5EF4-FFF2-40B4-BE49-F238E27FC236}">
                      <a16:creationId xmlns:a16="http://schemas.microsoft.com/office/drawing/2014/main" id="{068C86E8-F308-4717-A51F-25F99F3E85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00" y="2352"/>
                  <a:ext cx="337" cy="576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8" name="Line 13">
                  <a:extLst>
                    <a:ext uri="{FF2B5EF4-FFF2-40B4-BE49-F238E27FC236}">
                      <a16:creationId xmlns:a16="http://schemas.microsoft.com/office/drawing/2014/main" id="{BD59F645-1FEE-4C84-BF97-00CF8F9F5A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4" y="2304"/>
                  <a:ext cx="384" cy="62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89" name="Oval 14">
                  <a:extLst>
                    <a:ext uri="{FF2B5EF4-FFF2-40B4-BE49-F238E27FC236}">
                      <a16:creationId xmlns:a16="http://schemas.microsoft.com/office/drawing/2014/main" id="{2E94CD00-64F8-4DF8-8ADD-D82B361FA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0" name="Oval 15">
                  <a:extLst>
                    <a:ext uri="{FF2B5EF4-FFF2-40B4-BE49-F238E27FC236}">
                      <a16:creationId xmlns:a16="http://schemas.microsoft.com/office/drawing/2014/main" id="{B90F7E8B-A666-4F56-A8AB-CC3A972903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1" name="Oval 16">
                  <a:extLst>
                    <a:ext uri="{FF2B5EF4-FFF2-40B4-BE49-F238E27FC236}">
                      <a16:creationId xmlns:a16="http://schemas.microsoft.com/office/drawing/2014/main" id="{BF72C975-E5A5-49EA-AB12-5ED8E7FEDD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8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2" name="Oval 17">
                  <a:extLst>
                    <a:ext uri="{FF2B5EF4-FFF2-40B4-BE49-F238E27FC236}">
                      <a16:creationId xmlns:a16="http://schemas.microsoft.com/office/drawing/2014/main" id="{7F3C5E45-2702-458D-A7D6-991DE2358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28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3" name="Line 18">
                  <a:extLst>
                    <a:ext uri="{FF2B5EF4-FFF2-40B4-BE49-F238E27FC236}">
                      <a16:creationId xmlns:a16="http://schemas.microsoft.com/office/drawing/2014/main" id="{F3CBAAD0-F698-46A2-B436-F344462370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82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4" name="Line 19">
                  <a:extLst>
                    <a:ext uri="{FF2B5EF4-FFF2-40B4-BE49-F238E27FC236}">
                      <a16:creationId xmlns:a16="http://schemas.microsoft.com/office/drawing/2014/main" id="{98F25CFF-A1D0-4998-A881-0EF8226F4D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98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5" name="Line 20">
                  <a:extLst>
                    <a:ext uri="{FF2B5EF4-FFF2-40B4-BE49-F238E27FC236}">
                      <a16:creationId xmlns:a16="http://schemas.microsoft.com/office/drawing/2014/main" id="{7D429850-D1AC-46BE-A40C-ABCFB2C73E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32" y="294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6" name="Oval 9">
                  <a:extLst>
                    <a:ext uri="{FF2B5EF4-FFF2-40B4-BE49-F238E27FC236}">
                      <a16:creationId xmlns:a16="http://schemas.microsoft.com/office/drawing/2014/main" id="{B4ADEC33-1E01-4AA8-A822-5BF902B22C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168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7" name="Line 21">
                  <a:extLst>
                    <a:ext uri="{FF2B5EF4-FFF2-40B4-BE49-F238E27FC236}">
                      <a16:creationId xmlns:a16="http://schemas.microsoft.com/office/drawing/2014/main" id="{14402AFB-0F2D-4F8C-B118-7981894705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31" y="1728"/>
                  <a:ext cx="285" cy="567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8" name="Line 22">
                  <a:extLst>
                    <a:ext uri="{FF2B5EF4-FFF2-40B4-BE49-F238E27FC236}">
                      <a16:creationId xmlns:a16="http://schemas.microsoft.com/office/drawing/2014/main" id="{C2F32D6A-20A1-4AA3-82D6-094AE621B2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2" y="1728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99" name="Line 23">
                  <a:extLst>
                    <a:ext uri="{FF2B5EF4-FFF2-40B4-BE49-F238E27FC236}">
                      <a16:creationId xmlns:a16="http://schemas.microsoft.com/office/drawing/2014/main" id="{61E77787-A4F8-40D9-B2B5-DB2D9E93FA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1776"/>
                  <a:ext cx="144" cy="480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0" name="Oval 24">
                  <a:extLst>
                    <a:ext uri="{FF2B5EF4-FFF2-40B4-BE49-F238E27FC236}">
                      <a16:creationId xmlns:a16="http://schemas.microsoft.com/office/drawing/2014/main" id="{643945F1-8C5F-4CB4-B957-DCE0CA665B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1" name="Oval 25">
                  <a:extLst>
                    <a:ext uri="{FF2B5EF4-FFF2-40B4-BE49-F238E27FC236}">
                      <a16:creationId xmlns:a16="http://schemas.microsoft.com/office/drawing/2014/main" id="{15A7AD05-7E89-47A0-A882-5B9BBBAF7C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2" name="Oval 26">
                  <a:extLst>
                    <a:ext uri="{FF2B5EF4-FFF2-40B4-BE49-F238E27FC236}">
                      <a16:creationId xmlns:a16="http://schemas.microsoft.com/office/drawing/2014/main" id="{3C3661B5-C822-4338-AE49-E2709B35B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2256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3" name="Line 29">
                  <a:extLst>
                    <a:ext uri="{FF2B5EF4-FFF2-40B4-BE49-F238E27FC236}">
                      <a16:creationId xmlns:a16="http://schemas.microsoft.com/office/drawing/2014/main" id="{E58D282B-5C03-4DB1-BCF4-C104BC273F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88" y="2352"/>
                  <a:ext cx="192" cy="529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4" name="Line 30">
                  <a:extLst>
                    <a:ext uri="{FF2B5EF4-FFF2-40B4-BE49-F238E27FC236}">
                      <a16:creationId xmlns:a16="http://schemas.microsoft.com/office/drawing/2014/main" id="{E8FEF823-34F3-43B0-8F59-764F5241C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2352"/>
                  <a:ext cx="336" cy="529"/>
                </a:xfrm>
                <a:prstGeom prst="line">
                  <a:avLst/>
                </a:prstGeom>
                <a:noFill/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5" name="Oval 31">
                  <a:extLst>
                    <a:ext uri="{FF2B5EF4-FFF2-40B4-BE49-F238E27FC236}">
                      <a16:creationId xmlns:a16="http://schemas.microsoft.com/office/drawing/2014/main" id="{123B2A92-9741-4297-B52C-A2494E93F0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880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  <p:sp>
              <p:nvSpPr>
                <p:cNvPr id="106" name="Oval 32">
                  <a:extLst>
                    <a:ext uri="{FF2B5EF4-FFF2-40B4-BE49-F238E27FC236}">
                      <a16:creationId xmlns:a16="http://schemas.microsoft.com/office/drawing/2014/main" id="{3C878077-9856-44B8-91D8-77E84DEE2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2832"/>
                  <a:ext cx="96" cy="96"/>
                </a:xfrm>
                <a:prstGeom prst="ellipse">
                  <a:avLst/>
                </a:prstGeom>
                <a:solidFill>
                  <a:srgbClr val="FF3300"/>
                </a:solidFill>
                <a:ln w="9525">
                  <a:solidFill>
                    <a:srgbClr val="6600CC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kern="0">
                    <a:solidFill>
                      <a:sysClr val="windowText" lastClr="000000"/>
                    </a:solidFill>
                    <a:latin typeface="Arial" charset="0"/>
                    <a:cs typeface="Arial" charset="0"/>
                  </a:endParaRPr>
                </a:p>
              </p:txBody>
            </p:sp>
          </p:grpSp>
          <p:sp>
            <p:nvSpPr>
              <p:cNvPr id="78" name="Oval 34">
                <a:extLst>
                  <a:ext uri="{FF2B5EF4-FFF2-40B4-BE49-F238E27FC236}">
                    <a16:creationId xmlns:a16="http://schemas.microsoft.com/office/drawing/2014/main" id="{77C45B77-B356-4E9B-85FD-8F5831A3F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79" name="Oval 35">
                <a:extLst>
                  <a:ext uri="{FF2B5EF4-FFF2-40B4-BE49-F238E27FC236}">
                    <a16:creationId xmlns:a16="http://schemas.microsoft.com/office/drawing/2014/main" id="{0BDD3BF5-9E2E-47EE-85C2-ADE991E66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80" name="Oval 36">
                <a:extLst>
                  <a:ext uri="{FF2B5EF4-FFF2-40B4-BE49-F238E27FC236}">
                    <a16:creationId xmlns:a16="http://schemas.microsoft.com/office/drawing/2014/main" id="{A4DD2FAF-9108-4CF7-99FD-5AFE85CC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6600CC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kern="0">
                  <a:solidFill>
                    <a:sysClr val="windowText" lastClr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60" name="Rectangle 38">
              <a:extLst>
                <a:ext uri="{FF2B5EF4-FFF2-40B4-BE49-F238E27FC236}">
                  <a16:creationId xmlns:a16="http://schemas.microsoft.com/office/drawing/2014/main" id="{A2EB4082-9AD6-4D82-9F03-BC18D9AD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0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 dirty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a</a:t>
              </a:r>
            </a:p>
          </p:txBody>
        </p:sp>
        <p:sp>
          <p:nvSpPr>
            <p:cNvPr id="61" name="Rectangle 39">
              <a:extLst>
                <a:ext uri="{FF2B5EF4-FFF2-40B4-BE49-F238E27FC236}">
                  <a16:creationId xmlns:a16="http://schemas.microsoft.com/office/drawing/2014/main" id="{1316FFF9-AE69-474B-83AC-CA149CCCFE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632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d</a:t>
              </a:r>
            </a:p>
          </p:txBody>
        </p:sp>
        <p:sp>
          <p:nvSpPr>
            <p:cNvPr id="62" name="Rectangle 40">
              <a:extLst>
                <a:ext uri="{FF2B5EF4-FFF2-40B4-BE49-F238E27FC236}">
                  <a16:creationId xmlns:a16="http://schemas.microsoft.com/office/drawing/2014/main" id="{66D06672-4BF1-4119-BEAD-45E743693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2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b</a:t>
              </a:r>
            </a:p>
          </p:txBody>
        </p:sp>
        <p:sp>
          <p:nvSpPr>
            <p:cNvPr id="63" name="Rectangle 41">
              <a:extLst>
                <a:ext uri="{FF2B5EF4-FFF2-40B4-BE49-F238E27FC236}">
                  <a16:creationId xmlns:a16="http://schemas.microsoft.com/office/drawing/2014/main" id="{FFB911C9-B64A-4D09-89E6-2CA1DAF0E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30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i</a:t>
              </a:r>
            </a:p>
          </p:txBody>
        </p:sp>
        <p:sp>
          <p:nvSpPr>
            <p:cNvPr id="64" name="Rectangle 42">
              <a:extLst>
                <a:ext uri="{FF2B5EF4-FFF2-40B4-BE49-F238E27FC236}">
                  <a16:creationId xmlns:a16="http://schemas.microsoft.com/office/drawing/2014/main" id="{FAEA7C44-B3AD-4397-A433-46CA95ABC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04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p</a:t>
              </a:r>
            </a:p>
          </p:txBody>
        </p:sp>
        <p:sp>
          <p:nvSpPr>
            <p:cNvPr id="65" name="Rectangle 43">
              <a:extLst>
                <a:ext uri="{FF2B5EF4-FFF2-40B4-BE49-F238E27FC236}">
                  <a16:creationId xmlns:a16="http://schemas.microsoft.com/office/drawing/2014/main" id="{51B69644-87B2-467E-9A47-F48180EAD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456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n</a:t>
              </a:r>
            </a:p>
          </p:txBody>
        </p:sp>
        <p:sp>
          <p:nvSpPr>
            <p:cNvPr id="66" name="Rectangle 44">
              <a:extLst>
                <a:ext uri="{FF2B5EF4-FFF2-40B4-BE49-F238E27FC236}">
                  <a16:creationId xmlns:a16="http://schemas.microsoft.com/office/drawing/2014/main" id="{853DFACB-D715-4BD1-9DD2-02F14E199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04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o</a:t>
              </a:r>
            </a:p>
          </p:txBody>
        </p:sp>
        <p:sp>
          <p:nvSpPr>
            <p:cNvPr id="67" name="Rectangle 45">
              <a:extLst>
                <a:ext uri="{FF2B5EF4-FFF2-40B4-BE49-F238E27FC236}">
                  <a16:creationId xmlns:a16="http://schemas.microsoft.com/office/drawing/2014/main" id="{B80B2B38-CEFC-4907-84DA-66C635B30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072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m</a:t>
              </a:r>
            </a:p>
          </p:txBody>
        </p:sp>
        <p:sp>
          <p:nvSpPr>
            <p:cNvPr id="68" name="Rectangle 46">
              <a:extLst>
                <a:ext uri="{FF2B5EF4-FFF2-40B4-BE49-F238E27FC236}">
                  <a16:creationId xmlns:a16="http://schemas.microsoft.com/office/drawing/2014/main" id="{C60394C1-825F-4140-B2AA-19B759B0A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 dirty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h</a:t>
              </a:r>
            </a:p>
          </p:txBody>
        </p:sp>
        <p:sp>
          <p:nvSpPr>
            <p:cNvPr id="69" name="Rectangle 47">
              <a:extLst>
                <a:ext uri="{FF2B5EF4-FFF2-40B4-BE49-F238E27FC236}">
                  <a16:creationId xmlns:a16="http://schemas.microsoft.com/office/drawing/2014/main" id="{FDE7D256-8B01-47CE-BD26-9ADE30990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072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l</a:t>
              </a: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EDF9FEE2-6A0B-4635-B5E4-9ED06E44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f</a:t>
              </a:r>
            </a:p>
          </p:txBody>
        </p:sp>
        <p:sp>
          <p:nvSpPr>
            <p:cNvPr id="71" name="Rectangle 49">
              <a:extLst>
                <a:ext uri="{FF2B5EF4-FFF2-40B4-BE49-F238E27FC236}">
                  <a16:creationId xmlns:a16="http://schemas.microsoft.com/office/drawing/2014/main" id="{76DBA196-7A52-4127-B296-D3D3436B0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2891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 dirty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j</a:t>
              </a:r>
            </a:p>
          </p:txBody>
        </p:sp>
        <p:sp>
          <p:nvSpPr>
            <p:cNvPr id="72" name="Rectangle 50">
              <a:extLst>
                <a:ext uri="{FF2B5EF4-FFF2-40B4-BE49-F238E27FC236}">
                  <a16:creationId xmlns:a16="http://schemas.microsoft.com/office/drawing/2014/main" id="{F92E9D87-BA9E-4E1A-BFBC-27EEB8310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2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e</a:t>
              </a:r>
            </a:p>
          </p:txBody>
        </p:sp>
        <p:sp>
          <p:nvSpPr>
            <p:cNvPr id="73" name="Rectangle 51">
              <a:extLst>
                <a:ext uri="{FF2B5EF4-FFF2-40B4-BE49-F238E27FC236}">
                  <a16:creationId xmlns:a16="http://schemas.microsoft.com/office/drawing/2014/main" id="{A1495DCC-5652-48FF-822F-69A8E71D2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256"/>
              <a:ext cx="4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g</a:t>
              </a:r>
            </a:p>
          </p:txBody>
        </p:sp>
        <p:sp>
          <p:nvSpPr>
            <p:cNvPr id="74" name="Line 52">
              <a:extLst>
                <a:ext uri="{FF2B5EF4-FFF2-40B4-BE49-F238E27FC236}">
                  <a16:creationId xmlns:a16="http://schemas.microsoft.com/office/drawing/2014/main" id="{B057AAEB-89DA-4076-A618-A80FFFC72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392"/>
              <a:ext cx="0" cy="529"/>
            </a:xfrm>
            <a:prstGeom prst="line">
              <a:avLst/>
            </a:prstGeom>
            <a:noFill/>
            <a:ln w="9525">
              <a:solidFill>
                <a:srgbClr val="6600CC"/>
              </a:solidFill>
              <a:round/>
              <a:headEnd/>
              <a:tailEnd/>
            </a:ln>
          </p:spPr>
          <p:txBody>
            <a:bodyPr wrap="none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5" name="Rectangle 53">
              <a:extLst>
                <a:ext uri="{FF2B5EF4-FFF2-40B4-BE49-F238E27FC236}">
                  <a16:creationId xmlns:a16="http://schemas.microsoft.com/office/drawing/2014/main" id="{15982061-D070-4474-B851-B018A6D04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01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ja-JP" b="1" kern="0">
                  <a:solidFill>
                    <a:sysClr val="windowText" lastClr="000000"/>
                  </a:solidFill>
                  <a:latin typeface="Tahoma" pitchFamily="34" charset="0"/>
                  <a:ea typeface="ＭＳ Ｐゴシック" panose="020B0600070205080204" pitchFamily="34" charset="-128"/>
                  <a:cs typeface="Arial" charset="0"/>
                </a:rPr>
                <a:t>c</a:t>
              </a:r>
            </a:p>
          </p:txBody>
        </p:sp>
        <p:sp>
          <p:nvSpPr>
            <p:cNvPr id="76" name="Oval 54">
              <a:extLst>
                <a:ext uri="{FF2B5EF4-FFF2-40B4-BE49-F238E27FC236}">
                  <a16:creationId xmlns:a16="http://schemas.microsoft.com/office/drawing/2014/main" id="{097F0EAE-C1C0-48C5-84EA-778AC4B25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920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66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08" name="TextBox 53">
            <a:extLst>
              <a:ext uri="{FF2B5EF4-FFF2-40B4-BE49-F238E27FC236}">
                <a16:creationId xmlns:a16="http://schemas.microsoft.com/office/drawing/2014/main" id="{BFBF11D6-6266-4621-BF41-EA6B8835B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495" y="5065019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charset="0"/>
                <a:cs typeface="Arial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67427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1">
            <a:extLst>
              <a:ext uri="{FF2B5EF4-FFF2-40B4-BE49-F238E27FC236}">
                <a16:creationId xmlns:a16="http://schemas.microsoft.com/office/drawing/2014/main" id="{11BE314B-1EA7-45FA-BC6C-4F24949FCBE2}"/>
              </a:ext>
            </a:extLst>
          </p:cNvPr>
          <p:cNvSpPr txBox="1">
            <a:spLocks/>
          </p:cNvSpPr>
          <p:nvPr/>
        </p:nvSpPr>
        <p:spPr bwMode="auto">
          <a:xfrm>
            <a:off x="0" y="496253"/>
            <a:ext cx="7930342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lvl="0" indent="-342900" eaLnBrk="1" hangingPunct="1">
              <a:spcBef>
                <a:spcPct val="20000"/>
              </a:spcBef>
              <a:defRPr/>
            </a:pPr>
            <a:r>
              <a:rPr lang="en-US" sz="3600" b="1" u="sng" dirty="0">
                <a:solidFill>
                  <a:srgbClr val="0000FF"/>
                </a:solidFill>
                <a:latin typeface="Calibri"/>
              </a:rPr>
              <a:t>Answers</a:t>
            </a:r>
            <a:endParaRPr lang="en-US" sz="36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16" name="Content Placeholder 2">
            <a:extLst>
              <a:ext uri="{FF2B5EF4-FFF2-40B4-BE49-F238E27FC236}">
                <a16:creationId xmlns:a16="http://schemas.microsoft.com/office/drawing/2014/main" id="{FD008EAD-FCA1-4D62-A569-25C18B8077E4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Preorder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b e j k n o p f c d g l m h </a:t>
            </a:r>
            <a:r>
              <a:rPr kumimoji="0" lang="en-US" altLang="ja-JP" sz="3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</a:t>
            </a: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Inorder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j e n k o p b f a c l g m d h </a:t>
            </a:r>
            <a:r>
              <a:rPr kumimoji="0" lang="en-US" altLang="ja-JP" sz="3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</a:t>
            </a: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altLang="ja-JP" sz="3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Postorder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j n o p k e f b c l m g h </a:t>
            </a:r>
            <a:r>
              <a:rPr kumimoji="0" lang="en-US" altLang="ja-JP" sz="3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d a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989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Rosen, K. H., &amp; </a:t>
            </a:r>
            <a:r>
              <a:rPr lang="en-US" sz="2000" b="1" dirty="0" err="1"/>
              <a:t>Krithivasan</a:t>
            </a:r>
            <a:r>
              <a:rPr lang="en-US" sz="2000" b="1" dirty="0"/>
              <a:t>, K. (2012). Discrete mathematics and its applications: with combinatorics and graph theory. Tata McGraw-Hill Education. (7</a:t>
            </a:r>
            <a:r>
              <a:rPr lang="en-US" sz="2000" b="1" baseline="30000" dirty="0"/>
              <a:t>th</a:t>
            </a:r>
            <a:r>
              <a:rPr lang="en-US" sz="2000" b="1" dirty="0"/>
              <a:t> Edition)</a:t>
            </a:r>
          </a:p>
        </p:txBody>
      </p:sp>
    </p:spTree>
    <p:extLst>
      <p:ext uri="{BB962C8B-B14F-4D97-AF65-F5344CB8AC3E}">
        <p14:creationId xmlns:p14="http://schemas.microsoft.com/office/powerpoint/2010/main" val="108871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217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/>
              <a:t>Discrete Mathematics, </a:t>
            </a:r>
            <a:r>
              <a:rPr lang="en-US" i="1" dirty="0"/>
              <a:t>Richard</a:t>
            </a:r>
            <a:r>
              <a:rPr lang="en-US" dirty="0"/>
              <a:t> </a:t>
            </a:r>
            <a:r>
              <a:rPr lang="en-US" i="1" dirty="0" err="1"/>
              <a:t>Johnsonbaugh</a:t>
            </a:r>
            <a:r>
              <a:rPr lang="en-US" dirty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Discrete Mathematical Structures, </a:t>
            </a:r>
            <a:r>
              <a:rPr lang="en-US" i="1" dirty="0"/>
              <a:t>Bernard</a:t>
            </a:r>
            <a:r>
              <a:rPr lang="en-US" dirty="0"/>
              <a:t> </a:t>
            </a:r>
            <a:r>
              <a:rPr lang="en-US" i="1" dirty="0" err="1"/>
              <a:t>Kolman</a:t>
            </a:r>
            <a:r>
              <a:rPr lang="en-US" dirty="0"/>
              <a:t>, </a:t>
            </a:r>
            <a:r>
              <a:rPr lang="en-US" i="1" dirty="0"/>
              <a:t>Robert C. Busby</a:t>
            </a:r>
            <a:r>
              <a:rPr lang="en-US" dirty="0"/>
              <a:t>, </a:t>
            </a:r>
            <a:r>
              <a:rPr lang="en-US" i="1" dirty="0"/>
              <a:t>Sharon</a:t>
            </a:r>
            <a:r>
              <a:rPr lang="en-US" dirty="0"/>
              <a:t> </a:t>
            </a:r>
            <a:r>
              <a:rPr lang="en-US" i="1" dirty="0"/>
              <a:t>Ross, </a:t>
            </a:r>
            <a:r>
              <a:rPr lang="en-US" dirty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/>
              <a:t>SCHAUM’S  outlines Discrete Mathematics(2</a:t>
            </a:r>
            <a:r>
              <a:rPr lang="en-US" i="1" baseline="30000" dirty="0"/>
              <a:t>nd</a:t>
            </a:r>
            <a:r>
              <a:rPr lang="en-US" i="1" dirty="0"/>
              <a:t> edition)</a:t>
            </a:r>
            <a:r>
              <a:rPr lang="en-US" dirty="0"/>
              <a:t>, by </a:t>
            </a:r>
            <a:r>
              <a:rPr lang="en-US" i="1" dirty="0"/>
              <a:t>Seymour</a:t>
            </a:r>
            <a:r>
              <a:rPr lang="en-US" dirty="0"/>
              <a:t> </a:t>
            </a:r>
            <a:r>
              <a:rPr lang="en-US" i="1" dirty="0" err="1"/>
              <a:t>Lipschutz</a:t>
            </a:r>
            <a:r>
              <a:rPr lang="en-US" dirty="0"/>
              <a:t>, </a:t>
            </a:r>
            <a:r>
              <a:rPr lang="en-US" i="1" dirty="0"/>
              <a:t>Marc</a:t>
            </a:r>
            <a:r>
              <a:rPr lang="en-US" dirty="0"/>
              <a:t> </a:t>
            </a:r>
            <a:r>
              <a:rPr lang="en-US" i="1" dirty="0"/>
              <a:t>Lipson</a:t>
            </a:r>
          </a:p>
          <a:p>
            <a:pPr marL="285750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University of Hawaii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http://courses.ics.hawaii.edu/ReviewICS241/morea/trees/TreeTraversal-QA.pdf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Florida State University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http://www.cs.fsu.edu/~lacher/lectures/Output/trees_intro/script.html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7"/>
            <a:ext cx="8904849" cy="334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u="sng" dirty="0">
                <a:solidFill>
                  <a:srgbClr val="FF0000"/>
                </a:solidFill>
              </a:rPr>
              <a:t>Objectives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To understand the different types of tree traversal algorithms and apply them.</a:t>
            </a:r>
          </a:p>
          <a:p>
            <a:pPr lvl="0"/>
            <a:endParaRPr lang="en-US" dirty="0"/>
          </a:p>
          <a:p>
            <a:r>
              <a:rPr lang="en-US" u="sng" dirty="0">
                <a:solidFill>
                  <a:srgbClr val="FF0000"/>
                </a:solidFill>
              </a:rPr>
              <a:t>Outcomes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The students are expected to be able to perform preorder, </a:t>
            </a:r>
            <a:r>
              <a:rPr lang="en-US" dirty="0" err="1"/>
              <a:t>inorder</a:t>
            </a:r>
            <a:r>
              <a:rPr lang="en-US" dirty="0"/>
              <a:t> and </a:t>
            </a:r>
            <a:r>
              <a:rPr lang="en-US" dirty="0" err="1"/>
              <a:t>postorder</a:t>
            </a:r>
            <a:r>
              <a:rPr lang="en-US" dirty="0"/>
              <a:t> tree traversal.</a:t>
            </a:r>
          </a:p>
        </p:txBody>
      </p:sp>
    </p:spTree>
    <p:extLst>
      <p:ext uri="{BB962C8B-B14F-4D97-AF65-F5344CB8AC3E}">
        <p14:creationId xmlns:p14="http://schemas.microsoft.com/office/powerpoint/2010/main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60D092-6F92-437A-B7AE-D950A4795919}"/>
              </a:ext>
            </a:extLst>
          </p:cNvPr>
          <p:cNvSpPr txBox="1">
            <a:spLocks/>
          </p:cNvSpPr>
          <p:nvPr/>
        </p:nvSpPr>
        <p:spPr bwMode="auto">
          <a:xfrm>
            <a:off x="457200" y="2294313"/>
            <a:ext cx="8229600" cy="3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Tree traversal: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listing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of the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vertices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of a tree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Is a procedure that systematically visits every vertex of an ordered rooted tree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Traversal Algorithms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A32442-741B-4868-88E9-A31E37113F0C}"/>
              </a:ext>
            </a:extLst>
          </p:cNvPr>
          <p:cNvSpPr txBox="1">
            <a:spLocks/>
          </p:cNvSpPr>
          <p:nvPr/>
        </p:nvSpPr>
        <p:spPr bwMode="auto">
          <a:xfrm>
            <a:off x="457200" y="1927274"/>
            <a:ext cx="8229600" cy="419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Procedures for systematically visiting every vertex of an ordered rooted tree are called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traversal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algorithms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Three most commonly used traversal algorithms: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traversal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traversal</a:t>
            </a: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alibri" pitchFamily="34" charset="0"/>
              <a:buAutoNum type="arabicParenR"/>
              <a:tabLst/>
              <a:defRPr/>
            </a:pP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Postorder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traversal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30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Preorder Traversal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905B56-BFAB-4463-A3DA-9B1CE5F8C063}"/>
              </a:ext>
            </a:extLst>
          </p:cNvPr>
          <p:cNvSpPr txBox="1">
            <a:spLocks/>
          </p:cNvSpPr>
          <p:nvPr/>
        </p:nvSpPr>
        <p:spPr bwMode="auto">
          <a:xfrm>
            <a:off x="457200" y="1814732"/>
            <a:ext cx="8229600" cy="4311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DEFINITION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 Let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be an ordered rooted tree with root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If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consists only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preorder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traversal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of T . Otherwise, suppose that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. . . ,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are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at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from left to right in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	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preorder traversal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begins by visiting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 It continues by traversing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preorder, then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in preorder, and so on, until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</a:t>
            </a:r>
            <a:r>
              <a:rPr kumimoji="0" lang="en-US" sz="28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is traversed in preorder.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744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5E744-98E6-4F56-98D2-F95B886A0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490" y="647788"/>
            <a:ext cx="723900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322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CD9E774-B956-44F4-8368-6869139B4CBB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ED7C41-DF3D-4602-A22A-8B5CAB6576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E32EC0-CCCE-41CF-9E0A-A1CFABDC305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which order does a preorder traversal visit the vertices in the ordered rooted tree T shown in Figure 3?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Solution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The steps of the preorder traversal of T are shown in Figure 4.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We traverse T in preorder by first listing the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followed by the preorder list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, the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preorder list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(which is just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) and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the preorder list of the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subtree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 with root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Times New Roman" pitchFamily="18" charset="0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20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</a:rPr>
              <a:t>Example 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2170E7C-8D73-4B00-8BC2-E9BA84450A66}"/>
              </a:ext>
            </a:extLst>
          </p:cNvPr>
          <p:cNvSpPr txBox="1">
            <a:spLocks/>
          </p:cNvSpPr>
          <p:nvPr/>
        </p:nvSpPr>
        <p:spPr bwMode="auto">
          <a:xfrm>
            <a:off x="457200" y="1066800"/>
            <a:ext cx="787215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Figure 3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				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6EBAAFC-6F95-4C58-9CE8-57789085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6435" y="1299555"/>
            <a:ext cx="5895877" cy="512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887754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314</TotalTime>
  <Words>1072</Words>
  <Application>Microsoft Office PowerPoint</Application>
  <PresentationFormat>On-screen Show (4:3)</PresentationFormat>
  <Paragraphs>188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Bookman Old Style</vt:lpstr>
      <vt:lpstr>Calibri</vt:lpstr>
      <vt:lpstr>Corbel</vt:lpstr>
      <vt:lpstr>Tahoma</vt:lpstr>
      <vt:lpstr>Wingdings</vt:lpstr>
      <vt:lpstr>Spectrum</vt:lpstr>
      <vt:lpstr>Tree Traversal </vt:lpstr>
      <vt:lpstr>Lecture Outline</vt:lpstr>
      <vt:lpstr>Objectives and Outcomes</vt:lpstr>
      <vt:lpstr>Tree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Inorder Traversal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A.G.M. Zaman</cp:lastModifiedBy>
  <cp:revision>72</cp:revision>
  <dcterms:created xsi:type="dcterms:W3CDTF">2018-12-10T17:20:29Z</dcterms:created>
  <dcterms:modified xsi:type="dcterms:W3CDTF">2021-04-07T04:54:39Z</dcterms:modified>
</cp:coreProperties>
</file>