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6" r:id="rId1"/>
  </p:sldMasterIdLst>
  <p:notesMasterIdLst>
    <p:notesMasterId r:id="rId56"/>
  </p:notesMasterIdLst>
  <p:sldIdLst>
    <p:sldId id="267" r:id="rId2"/>
    <p:sldId id="290" r:id="rId3"/>
    <p:sldId id="299" r:id="rId4"/>
    <p:sldId id="293" r:id="rId5"/>
    <p:sldId id="294" r:id="rId6"/>
    <p:sldId id="263" r:id="rId7"/>
    <p:sldId id="265" r:id="rId8"/>
    <p:sldId id="285" r:id="rId9"/>
    <p:sldId id="286" r:id="rId10"/>
    <p:sldId id="287" r:id="rId11"/>
    <p:sldId id="288" r:id="rId12"/>
    <p:sldId id="289" r:id="rId13"/>
    <p:sldId id="324" r:id="rId14"/>
    <p:sldId id="266" r:id="rId15"/>
    <p:sldId id="301" r:id="rId16"/>
    <p:sldId id="268" r:id="rId17"/>
    <p:sldId id="269" r:id="rId18"/>
    <p:sldId id="270" r:id="rId19"/>
    <p:sldId id="271" r:id="rId20"/>
    <p:sldId id="272" r:id="rId21"/>
    <p:sldId id="333" r:id="rId22"/>
    <p:sldId id="328" r:id="rId23"/>
    <p:sldId id="329" r:id="rId24"/>
    <p:sldId id="330" r:id="rId25"/>
    <p:sldId id="331" r:id="rId26"/>
    <p:sldId id="332" r:id="rId27"/>
    <p:sldId id="273" r:id="rId28"/>
    <p:sldId id="303" r:id="rId29"/>
    <p:sldId id="274" r:id="rId30"/>
    <p:sldId id="304" r:id="rId31"/>
    <p:sldId id="275" r:id="rId32"/>
    <p:sldId id="306" r:id="rId33"/>
    <p:sldId id="276" r:id="rId34"/>
    <p:sldId id="307" r:id="rId35"/>
    <p:sldId id="308" r:id="rId36"/>
    <p:sldId id="277" r:id="rId37"/>
    <p:sldId id="325" r:id="rId38"/>
    <p:sldId id="309" r:id="rId39"/>
    <p:sldId id="310" r:id="rId40"/>
    <p:sldId id="311" r:id="rId41"/>
    <p:sldId id="312" r:id="rId42"/>
    <p:sldId id="313" r:id="rId43"/>
    <p:sldId id="314" r:id="rId44"/>
    <p:sldId id="315" r:id="rId45"/>
    <p:sldId id="316" r:id="rId46"/>
    <p:sldId id="317" r:id="rId47"/>
    <p:sldId id="318" r:id="rId48"/>
    <p:sldId id="319" r:id="rId49"/>
    <p:sldId id="326" r:id="rId50"/>
    <p:sldId id="320" r:id="rId51"/>
    <p:sldId id="327" r:id="rId52"/>
    <p:sldId id="321" r:id="rId53"/>
    <p:sldId id="322" r:id="rId54"/>
    <p:sldId id="323" r:id="rId5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316" autoAdjust="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233BB3-B29D-87BA-0EA5-F931E5D91F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CE85B321-4FEB-E8B3-32F5-FA19155D5A5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0547D96-15D1-4976-969F-23031C16FA17}" type="datetimeFigureOut">
              <a:rPr lang="en-US"/>
              <a:pPr>
                <a:defRPr/>
              </a:pPr>
              <a:t>7/22/2025</a:t>
            </a:fld>
            <a:endParaRPr lang="en-US"/>
          </a:p>
        </p:txBody>
      </p:sp>
      <p:sp>
        <p:nvSpPr>
          <p:cNvPr id="4" name="Slide Image Placeholder 3">
            <a:extLst>
              <a:ext uri="{FF2B5EF4-FFF2-40B4-BE49-F238E27FC236}">
                <a16:creationId xmlns:a16="http://schemas.microsoft.com/office/drawing/2014/main" id="{2B8E93AC-D34E-E13F-108F-7E55A30B77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7A87822-E18B-BDA0-62E2-6D2D172B83B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DF1FD1-F85B-830A-A07C-3C040433EAC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873A7C02-FE4A-C847-3FB9-163464C7E04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67516EB-C8F1-4F86-A8B3-125E0878F0CA}" type="slidenum">
              <a:rPr lang="en-US" altLang="en-US"/>
              <a:pPr>
                <a:defRPr/>
              </a:pPr>
              <a:t>‹#›</a:t>
            </a:fld>
            <a:endParaRPr lang="en-US" altLang="en-US"/>
          </a:p>
        </p:txBody>
      </p:sp>
    </p:spTree>
    <p:extLst>
      <p:ext uri="{BB962C8B-B14F-4D97-AF65-F5344CB8AC3E}">
        <p14:creationId xmlns:p14="http://schemas.microsoft.com/office/powerpoint/2010/main" val="3973775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E0611E92-1E1C-61CA-2547-2BDF583EAE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8216A823-6EF0-A5CD-5A34-B6387A0510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AU" altLang="en-US"/>
              <a:t>https://www.quora.com/Can-someone-give-a-simple-example-for-data-information-knowledge-and-wisdom</a:t>
            </a:r>
          </a:p>
          <a:p>
            <a:endParaRPr lang="en-AU" altLang="en-US"/>
          </a:p>
        </p:txBody>
      </p:sp>
      <p:sp>
        <p:nvSpPr>
          <p:cNvPr id="8196" name="Slide Number Placeholder 3">
            <a:extLst>
              <a:ext uri="{FF2B5EF4-FFF2-40B4-BE49-F238E27FC236}">
                <a16:creationId xmlns:a16="http://schemas.microsoft.com/office/drawing/2014/main" id="{CE008163-AE4C-ECAB-0CD4-2AFA529A98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D1BAE08-BB5B-4AD6-8291-F3DB16B6CACF}" type="slidenum">
              <a:rPr lang="en-US" altLang="en-US" smtClean="0"/>
              <a:pPr/>
              <a:t>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https://medium.com/swlh/data-normalisation-with-r-6ef1d1947970</a:t>
            </a:r>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30</a:t>
            </a:fld>
            <a:endParaRPr lang="en-US" altLang="en-US"/>
          </a:p>
        </p:txBody>
      </p:sp>
    </p:spTree>
    <p:extLst>
      <p:ext uri="{BB962C8B-B14F-4D97-AF65-F5344CB8AC3E}">
        <p14:creationId xmlns:p14="http://schemas.microsoft.com/office/powerpoint/2010/main" val="279052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khanacademy.org/math/cc-eighth-grade-math/cc-8th-data/cc-8th-interpreting-scatter-plots/a/outliers-in-scatter-plots#:~:text=Scatter%20plots%20often%20have%20a,doesn't%20fit%20the%20pattern.&amp;text=A%20scatterplot%20plots%20Backpack%20weight,%2C%2012%20and%201%20half).</a:t>
            </a:r>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31</a:t>
            </a:fld>
            <a:endParaRPr lang="en-US" altLang="en-US"/>
          </a:p>
        </p:txBody>
      </p:sp>
    </p:spTree>
    <p:extLst>
      <p:ext uri="{BB962C8B-B14F-4D97-AF65-F5344CB8AC3E}">
        <p14:creationId xmlns:p14="http://schemas.microsoft.com/office/powerpoint/2010/main" val="382680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https://www.machinelearningplus.com/machine-learning/feature-selection/</a:t>
            </a:r>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34</a:t>
            </a:fld>
            <a:endParaRPr lang="en-US" altLang="en-US"/>
          </a:p>
        </p:txBody>
      </p:sp>
    </p:spTree>
    <p:extLst>
      <p:ext uri="{BB962C8B-B14F-4D97-AF65-F5344CB8AC3E}">
        <p14:creationId xmlns:p14="http://schemas.microsoft.com/office/powerpoint/2010/main" val="184281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https://www.machinelearningplus.com/machine-learning/feature-selection/</a:t>
            </a:r>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35</a:t>
            </a:fld>
            <a:endParaRPr lang="en-US" altLang="en-US"/>
          </a:p>
        </p:txBody>
      </p:sp>
    </p:spTree>
    <p:extLst>
      <p:ext uri="{BB962C8B-B14F-4D97-AF65-F5344CB8AC3E}">
        <p14:creationId xmlns:p14="http://schemas.microsoft.com/office/powerpoint/2010/main" val="361197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https://sixsigmastudyguide.com/data-sampling/</a:t>
            </a:r>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36</a:t>
            </a:fld>
            <a:endParaRPr lang="en-US" altLang="en-US"/>
          </a:p>
        </p:txBody>
      </p:sp>
    </p:spTree>
    <p:extLst>
      <p:ext uri="{BB962C8B-B14F-4D97-AF65-F5344CB8AC3E}">
        <p14:creationId xmlns:p14="http://schemas.microsoft.com/office/powerpoint/2010/main" val="187706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dvOT260e5629"/>
              </a:rPr>
              <a:t>The production readiness part of the deployment determines the critical</a:t>
            </a:r>
          </a:p>
          <a:p>
            <a:pPr algn="l"/>
            <a:r>
              <a:rPr lang="en-US" sz="1800" b="0" i="0" u="none" strike="noStrike" baseline="0" dirty="0">
                <a:latin typeface="AdvOT260e5629"/>
              </a:rPr>
              <a:t>qualities required for the deployment objective. Consider two business use</a:t>
            </a:r>
          </a:p>
          <a:p>
            <a:pPr algn="l"/>
            <a:r>
              <a:rPr lang="en-US" sz="1800" b="0" i="0" u="none" strike="noStrike" baseline="0" dirty="0">
                <a:latin typeface="AdvOT260e5629"/>
              </a:rPr>
              <a:t>cases: determining whether a consumer qualifies for a loan and determining</a:t>
            </a:r>
          </a:p>
          <a:p>
            <a:pPr algn="l"/>
            <a:r>
              <a:rPr lang="en-US" sz="1800" b="0" i="0" u="none" strike="noStrike" baseline="0" dirty="0">
                <a:latin typeface="AdvOT260e5629"/>
              </a:rPr>
              <a:t>the groupings of customers for an enterprise by marketing function.</a:t>
            </a:r>
          </a:p>
          <a:p>
            <a:pPr algn="l"/>
            <a:endParaRPr lang="en-US" sz="1800" b="0" i="0" u="none" strike="noStrike" baseline="0" dirty="0">
              <a:latin typeface="AdvOT260e5629"/>
            </a:endParaRPr>
          </a:p>
          <a:p>
            <a:pPr algn="l"/>
            <a:r>
              <a:rPr lang="en-US" sz="1800" b="0" i="0" u="none" strike="noStrike" baseline="0" dirty="0">
                <a:solidFill>
                  <a:srgbClr val="000000"/>
                </a:solidFill>
                <a:latin typeface="AdvOT260e5629"/>
              </a:rPr>
              <a:t>The models created by data science tools can be ported to production</a:t>
            </a:r>
          </a:p>
          <a:p>
            <a:pPr algn="l"/>
            <a:r>
              <a:rPr lang="en-US" sz="1800" b="0" i="0" u="none" strike="noStrike" baseline="0" dirty="0">
                <a:solidFill>
                  <a:srgbClr val="000000"/>
                </a:solidFill>
                <a:latin typeface="AdvOT260e5629"/>
              </a:rPr>
              <a:t>applications by utilizing the Predictive Model Markup Language</a:t>
            </a:r>
          </a:p>
          <a:p>
            <a:pPr algn="l"/>
            <a:r>
              <a:rPr lang="en-US" sz="1800" b="0" i="0" u="none" strike="noStrike" baseline="0" dirty="0">
                <a:solidFill>
                  <a:srgbClr val="000000"/>
                </a:solidFill>
                <a:latin typeface="AdvOT260e5629"/>
              </a:rPr>
              <a:t>(PMML) (</a:t>
            </a:r>
            <a:r>
              <a:rPr lang="en-US" sz="1800" b="0" i="0" u="none" strike="noStrike" baseline="0" dirty="0" err="1">
                <a:solidFill>
                  <a:srgbClr val="0081AD"/>
                </a:solidFill>
                <a:latin typeface="AdvOT260e5629"/>
              </a:rPr>
              <a:t>Guazzelli</a:t>
            </a:r>
            <a:r>
              <a:rPr lang="en-US" sz="1800" b="0" i="0" u="none" strike="noStrike" baseline="0" dirty="0">
                <a:solidFill>
                  <a:srgbClr val="0081AD"/>
                </a:solidFill>
                <a:latin typeface="AdvOT260e5629"/>
              </a:rPr>
              <a:t>, Zeller, Lin, &amp; Williams, 2009</a:t>
            </a:r>
            <a:r>
              <a:rPr lang="en-US" sz="1800" b="0" i="0" u="none" strike="noStrike" baseline="0" dirty="0">
                <a:solidFill>
                  <a:srgbClr val="000000"/>
                </a:solidFill>
                <a:latin typeface="AdvOT260e5629"/>
              </a:rPr>
              <a:t>) or by invoking data science</a:t>
            </a:r>
          </a:p>
          <a:p>
            <a:pPr algn="l"/>
            <a:r>
              <a:rPr lang="en-US" sz="1800" b="0" i="0" u="none" strike="noStrike" baseline="0" dirty="0">
                <a:solidFill>
                  <a:srgbClr val="000000"/>
                </a:solidFill>
                <a:latin typeface="AdvOT260e5629"/>
              </a:rPr>
              <a:t>tools in the production application. PMML provides a portable and consistent</a:t>
            </a:r>
          </a:p>
          <a:p>
            <a:pPr algn="l"/>
            <a:r>
              <a:rPr lang="en-US" sz="1800" b="0" i="0" u="none" strike="noStrike" baseline="0" dirty="0">
                <a:solidFill>
                  <a:srgbClr val="000000"/>
                </a:solidFill>
                <a:latin typeface="AdvOT260e5629"/>
              </a:rPr>
              <a:t>format of model description which can be read by most data science</a:t>
            </a:r>
          </a:p>
          <a:p>
            <a:pPr algn="l"/>
            <a:r>
              <a:rPr lang="en-US" sz="1800" b="0" i="0" u="none" strike="noStrike" baseline="0" dirty="0">
                <a:solidFill>
                  <a:srgbClr val="000000"/>
                </a:solidFill>
                <a:latin typeface="AdvOT260e5629"/>
              </a:rPr>
              <a:t>tools. This allows the flexibility for practitioners to develop the model with</a:t>
            </a:r>
          </a:p>
          <a:p>
            <a:pPr algn="l"/>
            <a:r>
              <a:rPr lang="en-US" sz="1800" b="0" i="0" u="none" strike="noStrike" baseline="0" dirty="0">
                <a:solidFill>
                  <a:srgbClr val="000000"/>
                </a:solidFill>
                <a:latin typeface="AdvOT260e5629"/>
              </a:rPr>
              <a:t>one tool (e.g., RapidMiner) and deploy it in another tool or application.</a:t>
            </a:r>
          </a:p>
          <a:p>
            <a:pPr algn="l"/>
            <a:endParaRPr lang="en-US" sz="1800" b="0" i="0" u="none" strike="noStrike" baseline="0" dirty="0">
              <a:solidFill>
                <a:srgbClr val="000000"/>
              </a:solidFill>
              <a:latin typeface="AdvOT260e5629"/>
            </a:endParaRPr>
          </a:p>
          <a:p>
            <a:pPr algn="l"/>
            <a:r>
              <a:rPr lang="en-US" sz="1800" b="0" i="0" u="none" strike="noStrike" baseline="0" dirty="0">
                <a:latin typeface="AdvOT260e5629"/>
              </a:rPr>
              <a:t>There are trade-offs to be made between</a:t>
            </a:r>
          </a:p>
          <a:p>
            <a:pPr algn="l"/>
            <a:r>
              <a:rPr lang="en-US" sz="1800" b="0" i="0" u="none" strike="noStrike" baseline="0" dirty="0">
                <a:latin typeface="AdvOT260e5629"/>
              </a:rPr>
              <a:t>production responsiveness and modeling build time. The quality of prediction,</a:t>
            </a:r>
          </a:p>
          <a:p>
            <a:pPr algn="l"/>
            <a:r>
              <a:rPr lang="en-US" sz="1800" b="0" i="0" u="none" strike="noStrike" baseline="0" dirty="0">
                <a:latin typeface="AdvOT260e5629"/>
              </a:rPr>
              <a:t>accessibility of input data, and the response time of the prediction</a:t>
            </a:r>
          </a:p>
          <a:p>
            <a:pPr algn="l"/>
            <a:r>
              <a:rPr lang="en-US" sz="1800" b="0" i="0" u="none" strike="noStrike" baseline="0" dirty="0">
                <a:latin typeface="AdvOT260e5629"/>
              </a:rPr>
              <a:t>remain the critical quality factors in business application.</a:t>
            </a:r>
          </a:p>
          <a:p>
            <a:pPr algn="l"/>
            <a:endParaRPr lang="en-US" sz="1800" b="0" i="0" u="none" strike="noStrike" baseline="0" dirty="0">
              <a:latin typeface="AdvOT260e5629"/>
            </a:endParaRPr>
          </a:p>
          <a:p>
            <a:pPr algn="l"/>
            <a:r>
              <a:rPr lang="en-US" sz="1800" b="0" i="0" u="none" strike="noStrike" baseline="0" dirty="0">
                <a:latin typeface="AdvOT260e5629"/>
              </a:rPr>
              <a:t>The key criterion for the ongoing relevance of the model is the representativeness</a:t>
            </a:r>
          </a:p>
          <a:p>
            <a:pPr algn="l"/>
            <a:r>
              <a:rPr lang="en-US" sz="1800" b="0" i="0" u="none" strike="noStrike" baseline="0" dirty="0">
                <a:latin typeface="AdvOT260e5629"/>
              </a:rPr>
              <a:t>of the dataset it is processing. It is quite normal that the conditions in</a:t>
            </a:r>
          </a:p>
          <a:p>
            <a:pPr algn="l"/>
            <a:r>
              <a:rPr lang="en-US" sz="1800" b="0" i="0" u="none" strike="noStrike" baseline="0" dirty="0">
                <a:latin typeface="AdvOT260e5629"/>
              </a:rPr>
              <a:t>which the model is built change after the model is sent to deployment.</a:t>
            </a:r>
          </a:p>
          <a:p>
            <a:pPr algn="l"/>
            <a:r>
              <a:rPr lang="en-AU" sz="1800" b="0" i="0" u="none" strike="noStrike" baseline="0" dirty="0">
                <a:latin typeface="AdvOT260e5629"/>
              </a:rPr>
              <a:t>Hence, the</a:t>
            </a:r>
          </a:p>
          <a:p>
            <a:pPr algn="l"/>
            <a:r>
              <a:rPr lang="en-US" sz="1800" b="0" i="0" u="none" strike="noStrike" baseline="0" dirty="0">
                <a:latin typeface="AdvOT260e5629"/>
              </a:rPr>
              <a:t>model will have to be refreshed frequently. The validity of the model can be</a:t>
            </a:r>
          </a:p>
          <a:p>
            <a:pPr algn="l"/>
            <a:r>
              <a:rPr lang="en-US" sz="1800" b="0" i="0" u="none" strike="noStrike" baseline="0" dirty="0">
                <a:latin typeface="AdvOT260e5629"/>
              </a:rPr>
              <a:t>routinely tested by using the new known test dataset and calculating the prediction</a:t>
            </a:r>
          </a:p>
          <a:p>
            <a:pPr algn="l"/>
            <a:r>
              <a:rPr lang="en-US" sz="1800" b="0" i="0" u="none" strike="noStrike" baseline="0" dirty="0">
                <a:latin typeface="AdvOT260e5629"/>
              </a:rPr>
              <a:t>error rate. If the error rate exceeds a particular threshold, then the</a:t>
            </a:r>
          </a:p>
          <a:p>
            <a:pPr algn="l"/>
            <a:r>
              <a:rPr lang="en-US" sz="1800" b="0" i="0" u="none" strike="noStrike" baseline="0" dirty="0">
                <a:latin typeface="AdvOT260e5629"/>
              </a:rPr>
              <a:t>model has to be refreshed and redeployed.</a:t>
            </a:r>
          </a:p>
          <a:p>
            <a:pPr algn="l"/>
            <a:endParaRPr lang="en-US" sz="1800" b="0" i="0" u="none" strike="noStrike" baseline="0" dirty="0">
              <a:latin typeface="AdvOT260e5629"/>
            </a:endParaRPr>
          </a:p>
          <a:p>
            <a:pPr algn="l"/>
            <a:r>
              <a:rPr lang="en-US" sz="1800" b="0" i="0" u="none" strike="noStrike" baseline="0" dirty="0">
                <a:latin typeface="AdvOT260e5629"/>
              </a:rPr>
              <a:t>In the descriptive data science applications, deploying a model to live systems</a:t>
            </a:r>
          </a:p>
          <a:p>
            <a:pPr algn="l"/>
            <a:r>
              <a:rPr lang="en-US" sz="1800" b="0" i="0" u="none" strike="noStrike" baseline="0" dirty="0">
                <a:latin typeface="AdvOT260e5629"/>
              </a:rPr>
              <a:t>may not be the end objective. The objective may be to assimilate the</a:t>
            </a:r>
          </a:p>
          <a:p>
            <a:pPr algn="l"/>
            <a:r>
              <a:rPr lang="en-US" sz="1800" b="0" i="0" u="none" strike="noStrike" baseline="0" dirty="0">
                <a:latin typeface="AdvOT260e5629"/>
              </a:rPr>
              <a:t>knowledge gained from the data science analysis to the organization.</a:t>
            </a:r>
            <a:endParaRPr lang="en-AU" dirty="0"/>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50</a:t>
            </a:fld>
            <a:endParaRPr lang="en-US" altLang="en-US"/>
          </a:p>
        </p:txBody>
      </p:sp>
    </p:spTree>
    <p:extLst>
      <p:ext uri="{BB962C8B-B14F-4D97-AF65-F5344CB8AC3E}">
        <p14:creationId xmlns:p14="http://schemas.microsoft.com/office/powerpoint/2010/main" val="372987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sz="1800" b="0" i="0" u="none" strike="noStrike" baseline="0" dirty="0">
                <a:latin typeface="AdvOT260e5629"/>
              </a:rPr>
              <a:t>As with any quantitative</a:t>
            </a:r>
          </a:p>
          <a:p>
            <a:pPr algn="l"/>
            <a:r>
              <a:rPr lang="en-US" sz="1800" b="0" i="0" u="none" strike="noStrike" baseline="0" dirty="0">
                <a:latin typeface="AdvOT260e5629"/>
              </a:rPr>
              <a:t>technique, the data science process can bring up spurious irrelevant patterns</a:t>
            </a:r>
          </a:p>
          <a:p>
            <a:pPr algn="l"/>
            <a:r>
              <a:rPr lang="en-US" sz="1800" b="0" i="0" u="none" strike="noStrike" baseline="0" dirty="0">
                <a:latin typeface="AdvOT260e5629"/>
              </a:rPr>
              <a:t>from the dataset. Not all discovered patterns lead to incremental knowledge.</a:t>
            </a:r>
          </a:p>
          <a:p>
            <a:pPr algn="l"/>
            <a:r>
              <a:rPr lang="en-US" sz="1800" b="0" i="0" u="none" strike="noStrike" baseline="0" dirty="0">
                <a:latin typeface="AdvOT260e5629"/>
              </a:rPr>
              <a:t>Again, it is up to the practitioner to invalidate the irrelevant patterns and</a:t>
            </a:r>
          </a:p>
          <a:p>
            <a:pPr algn="l"/>
            <a:r>
              <a:rPr lang="en-US" sz="1800" b="0" i="0" u="none" strike="noStrike" baseline="0" dirty="0">
                <a:latin typeface="AdvOT260e5629"/>
              </a:rPr>
              <a:t>identify the meaningful information. The impact of the information gained</a:t>
            </a:r>
          </a:p>
          <a:p>
            <a:pPr algn="l"/>
            <a:r>
              <a:rPr lang="en-US" sz="1800" b="0" i="0" u="none" strike="noStrike" baseline="0" dirty="0">
                <a:latin typeface="AdvOT260e5629"/>
              </a:rPr>
              <a:t>through data science can be measured in an application. It is the difference</a:t>
            </a:r>
          </a:p>
          <a:p>
            <a:pPr algn="l"/>
            <a:r>
              <a:rPr lang="en-US" sz="1800" b="0" i="0" u="none" strike="noStrike" baseline="0" dirty="0">
                <a:latin typeface="AdvOT260e5629"/>
              </a:rPr>
              <a:t>between gaining the information through the data science process and the</a:t>
            </a:r>
          </a:p>
          <a:p>
            <a:pPr algn="l"/>
            <a:r>
              <a:rPr lang="en-US" sz="1800" b="0" i="0" u="none" strike="noStrike" baseline="0" dirty="0">
                <a:latin typeface="AdvOT260e5629"/>
              </a:rPr>
              <a:t>insights from basic data analysis.</a:t>
            </a:r>
            <a:endParaRPr lang="en-AU" dirty="0"/>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52</a:t>
            </a:fld>
            <a:endParaRPr lang="en-US" altLang="en-US"/>
          </a:p>
        </p:txBody>
      </p:sp>
    </p:spTree>
    <p:extLst>
      <p:ext uri="{BB962C8B-B14F-4D97-AF65-F5344CB8AC3E}">
        <p14:creationId xmlns:p14="http://schemas.microsoft.com/office/powerpoint/2010/main" val="38397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sz="1800" b="0" i="0" u="none" strike="noStrike" baseline="0" dirty="0">
                <a:latin typeface="AdvOT260e5629"/>
              </a:rPr>
              <a:t>As with any quantitative</a:t>
            </a:r>
          </a:p>
          <a:p>
            <a:pPr algn="l"/>
            <a:r>
              <a:rPr lang="en-US" sz="1800" b="0" i="0" u="none" strike="noStrike" baseline="0" dirty="0">
                <a:latin typeface="AdvOT260e5629"/>
              </a:rPr>
              <a:t>technique, the data science process can bring up spurious irrelevant patterns</a:t>
            </a:r>
          </a:p>
          <a:p>
            <a:pPr algn="l"/>
            <a:r>
              <a:rPr lang="en-US" sz="1800" b="0" i="0" u="none" strike="noStrike" baseline="0" dirty="0">
                <a:latin typeface="AdvOT260e5629"/>
              </a:rPr>
              <a:t>from the dataset. Not all discovered patterns lead to incremental knowledge.</a:t>
            </a:r>
          </a:p>
          <a:p>
            <a:pPr algn="l"/>
            <a:r>
              <a:rPr lang="en-US" sz="1800" b="0" i="0" u="none" strike="noStrike" baseline="0" dirty="0">
                <a:latin typeface="AdvOT260e5629"/>
              </a:rPr>
              <a:t>Again, it is up to the practitioner to invalidate the irrelevant patterns and</a:t>
            </a:r>
          </a:p>
          <a:p>
            <a:pPr algn="l"/>
            <a:r>
              <a:rPr lang="en-US" sz="1800" b="0" i="0" u="none" strike="noStrike" baseline="0" dirty="0">
                <a:latin typeface="AdvOT260e5629"/>
              </a:rPr>
              <a:t>identify the meaningful information. The impact of the information gained</a:t>
            </a:r>
          </a:p>
          <a:p>
            <a:pPr algn="l"/>
            <a:r>
              <a:rPr lang="en-US" sz="1800" b="0" i="0" u="none" strike="noStrike" baseline="0" dirty="0">
                <a:latin typeface="AdvOT260e5629"/>
              </a:rPr>
              <a:t>through data science can be measured in an application. It is the difference</a:t>
            </a:r>
          </a:p>
          <a:p>
            <a:pPr algn="l"/>
            <a:r>
              <a:rPr lang="en-US" sz="1800" b="0" i="0" u="none" strike="noStrike" baseline="0" dirty="0">
                <a:latin typeface="AdvOT260e5629"/>
              </a:rPr>
              <a:t>between gaining the information through the data science process and the</a:t>
            </a:r>
          </a:p>
          <a:p>
            <a:pPr algn="l"/>
            <a:r>
              <a:rPr lang="en-US" sz="1800" b="0" i="0" u="none" strike="noStrike" baseline="0" dirty="0">
                <a:latin typeface="AdvOT260e5629"/>
              </a:rPr>
              <a:t>insights from basic data analysis.</a:t>
            </a:r>
            <a:endParaRPr lang="en-AU" dirty="0"/>
          </a:p>
        </p:txBody>
      </p:sp>
      <p:sp>
        <p:nvSpPr>
          <p:cNvPr id="4" name="Slide Number Placeholder 3"/>
          <p:cNvSpPr>
            <a:spLocks noGrp="1"/>
          </p:cNvSpPr>
          <p:nvPr>
            <p:ph type="sldNum" sz="quarter" idx="5"/>
          </p:nvPr>
        </p:nvSpPr>
        <p:spPr/>
        <p:txBody>
          <a:bodyPr/>
          <a:lstStyle/>
          <a:p>
            <a:pPr>
              <a:defRPr/>
            </a:pPr>
            <a:fld id="{667516EB-C8F1-4F86-A8B3-125E0878F0CA}" type="slidenum">
              <a:rPr lang="en-US" altLang="en-US" smtClean="0"/>
              <a:pPr>
                <a:defRPr/>
              </a:pPr>
              <a:t>53</a:t>
            </a:fld>
            <a:endParaRPr lang="en-US" altLang="en-US"/>
          </a:p>
        </p:txBody>
      </p:sp>
    </p:spTree>
    <p:extLst>
      <p:ext uri="{BB962C8B-B14F-4D97-AF65-F5344CB8AC3E}">
        <p14:creationId xmlns:p14="http://schemas.microsoft.com/office/powerpoint/2010/main" val="13053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14B656-C499-D11A-9BB1-A7F6BCD91A0A}"/>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54BE9858-DA7B-A057-487C-992BB4B90833}"/>
              </a:ext>
            </a:extLst>
          </p:cNvPr>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69613932-1194-A0FF-1551-946469514D26}"/>
              </a:ext>
            </a:extLst>
          </p:cNvPr>
          <p:cNvSpPr>
            <a:spLocks noGrp="1"/>
          </p:cNvSpPr>
          <p:nvPr>
            <p:ph type="dt" sz="half" idx="10"/>
          </p:nvPr>
        </p:nvSpPr>
        <p:spPr/>
        <p:txBody>
          <a:bodyPr/>
          <a:lstStyle>
            <a:lvl1pPr>
              <a:defRPr smtClean="0">
                <a:solidFill>
                  <a:schemeClr val="tx1"/>
                </a:solidFill>
              </a:defRPr>
            </a:lvl1pPr>
          </a:lstStyle>
          <a:p>
            <a:pPr>
              <a:defRPr/>
            </a:pPr>
            <a:fld id="{96F37BF3-EC6F-448C-B5C4-B86881138462}" type="datetime1">
              <a:rPr lang="en-US"/>
              <a:pPr>
                <a:defRPr/>
              </a:pPr>
              <a:t>7/22/2025</a:t>
            </a:fld>
            <a:endParaRPr lang="en-US"/>
          </a:p>
        </p:txBody>
      </p:sp>
      <p:sp>
        <p:nvSpPr>
          <p:cNvPr id="7" name="Footer Placeholder 4">
            <a:extLst>
              <a:ext uri="{FF2B5EF4-FFF2-40B4-BE49-F238E27FC236}">
                <a16:creationId xmlns:a16="http://schemas.microsoft.com/office/drawing/2014/main" id="{CDD7E794-5340-233C-B4C6-8D136543A0B1}"/>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a:extLst>
              <a:ext uri="{FF2B5EF4-FFF2-40B4-BE49-F238E27FC236}">
                <a16:creationId xmlns:a16="http://schemas.microsoft.com/office/drawing/2014/main" id="{0937B53F-0C1F-771A-E32B-0E3A0AD1387A}"/>
              </a:ext>
            </a:extLst>
          </p:cNvPr>
          <p:cNvSpPr>
            <a:spLocks noGrp="1"/>
          </p:cNvSpPr>
          <p:nvPr>
            <p:ph type="sldNum" sz="quarter" idx="12"/>
          </p:nvPr>
        </p:nvSpPr>
        <p:spPr/>
        <p:txBody>
          <a:bodyPr/>
          <a:lstStyle>
            <a:lvl1pPr>
              <a:defRPr/>
            </a:lvl1pPr>
          </a:lstStyle>
          <a:p>
            <a:pPr>
              <a:defRPr/>
            </a:pPr>
            <a:fld id="{A06EA5D8-DEA0-4B1E-869D-C16E752C1194}" type="slidenum">
              <a:rPr lang="en-US" altLang="en-US"/>
              <a:pPr>
                <a:defRPr/>
              </a:pPr>
              <a:t>‹#›</a:t>
            </a:fld>
            <a:endParaRPr lang="en-US" altLang="en-US"/>
          </a:p>
        </p:txBody>
      </p:sp>
    </p:spTree>
    <p:extLst>
      <p:ext uri="{BB962C8B-B14F-4D97-AF65-F5344CB8AC3E}">
        <p14:creationId xmlns:p14="http://schemas.microsoft.com/office/powerpoint/2010/main" val="38720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F94F0EC-D7D1-D879-3ECE-A2AB7B03AC92}"/>
              </a:ext>
            </a:extLst>
          </p:cNvPr>
          <p:cNvSpPr>
            <a:spLocks noGrp="1"/>
          </p:cNvSpPr>
          <p:nvPr>
            <p:ph type="dt" sz="half" idx="10"/>
          </p:nvPr>
        </p:nvSpPr>
        <p:spPr/>
        <p:txBody>
          <a:bodyPr/>
          <a:lstStyle>
            <a:lvl1pPr>
              <a:defRPr/>
            </a:lvl1pPr>
          </a:lstStyle>
          <a:p>
            <a:pPr>
              <a:defRPr/>
            </a:pPr>
            <a:fld id="{62018747-951C-425E-8229-EBBFA045203A}" type="datetime1">
              <a:rPr lang="en-US"/>
              <a:pPr>
                <a:defRPr/>
              </a:pPr>
              <a:t>7/22/2025</a:t>
            </a:fld>
            <a:endParaRPr lang="en-US"/>
          </a:p>
        </p:txBody>
      </p:sp>
      <p:sp>
        <p:nvSpPr>
          <p:cNvPr id="5" name="Footer Placeholder 4">
            <a:extLst>
              <a:ext uri="{FF2B5EF4-FFF2-40B4-BE49-F238E27FC236}">
                <a16:creationId xmlns:a16="http://schemas.microsoft.com/office/drawing/2014/main" id="{AB893B87-5508-B3F8-861A-15A3C65959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1D9171-9959-0CCE-B646-2CB0D052A361}"/>
              </a:ext>
            </a:extLst>
          </p:cNvPr>
          <p:cNvSpPr>
            <a:spLocks noGrp="1"/>
          </p:cNvSpPr>
          <p:nvPr>
            <p:ph type="sldNum" sz="quarter" idx="12"/>
          </p:nvPr>
        </p:nvSpPr>
        <p:spPr/>
        <p:txBody>
          <a:bodyPr/>
          <a:lstStyle>
            <a:lvl1pPr>
              <a:defRPr/>
            </a:lvl1pPr>
          </a:lstStyle>
          <a:p>
            <a:pPr>
              <a:defRPr/>
            </a:pPr>
            <a:fld id="{3828C8BB-89D6-4A82-9E49-606A2696DFED}" type="slidenum">
              <a:rPr lang="en-US" altLang="en-US"/>
              <a:pPr>
                <a:defRPr/>
              </a:pPr>
              <a:t>‹#›</a:t>
            </a:fld>
            <a:endParaRPr lang="en-US" altLang="en-US"/>
          </a:p>
        </p:txBody>
      </p:sp>
    </p:spTree>
    <p:extLst>
      <p:ext uri="{BB962C8B-B14F-4D97-AF65-F5344CB8AC3E}">
        <p14:creationId xmlns:p14="http://schemas.microsoft.com/office/powerpoint/2010/main" val="68707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C822E01-08AF-E773-DFB9-DD7C59C1BDB2}"/>
              </a:ext>
            </a:extLst>
          </p:cNvPr>
          <p:cNvSpPr>
            <a:spLocks noGrp="1"/>
          </p:cNvSpPr>
          <p:nvPr>
            <p:ph type="dt" sz="half" idx="10"/>
          </p:nvPr>
        </p:nvSpPr>
        <p:spPr/>
        <p:txBody>
          <a:bodyPr/>
          <a:lstStyle>
            <a:lvl1pPr>
              <a:defRPr/>
            </a:lvl1pPr>
          </a:lstStyle>
          <a:p>
            <a:pPr>
              <a:defRPr/>
            </a:pPr>
            <a:fld id="{E74475E8-DAAF-4D26-8057-A9E8136354CE}" type="datetime1">
              <a:rPr lang="en-US"/>
              <a:pPr>
                <a:defRPr/>
              </a:pPr>
              <a:t>7/22/2025</a:t>
            </a:fld>
            <a:endParaRPr lang="en-US"/>
          </a:p>
        </p:txBody>
      </p:sp>
      <p:sp>
        <p:nvSpPr>
          <p:cNvPr id="5" name="Footer Placeholder 4">
            <a:extLst>
              <a:ext uri="{FF2B5EF4-FFF2-40B4-BE49-F238E27FC236}">
                <a16:creationId xmlns:a16="http://schemas.microsoft.com/office/drawing/2014/main" id="{136EFD12-91EC-D018-DF11-67E04C0EE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F57F943-C71E-4A2B-CD2C-6792F818F829}"/>
              </a:ext>
            </a:extLst>
          </p:cNvPr>
          <p:cNvSpPr>
            <a:spLocks noGrp="1"/>
          </p:cNvSpPr>
          <p:nvPr>
            <p:ph type="sldNum" sz="quarter" idx="12"/>
          </p:nvPr>
        </p:nvSpPr>
        <p:spPr/>
        <p:txBody>
          <a:bodyPr/>
          <a:lstStyle>
            <a:lvl1pPr>
              <a:defRPr/>
            </a:lvl1pPr>
          </a:lstStyle>
          <a:p>
            <a:pPr>
              <a:defRPr/>
            </a:pPr>
            <a:fld id="{8281CAE6-572F-469A-BF24-C98ECE355E70}" type="slidenum">
              <a:rPr lang="en-US" altLang="en-US"/>
              <a:pPr>
                <a:defRPr/>
              </a:pPr>
              <a:t>‹#›</a:t>
            </a:fld>
            <a:endParaRPr lang="en-US" altLang="en-US"/>
          </a:p>
        </p:txBody>
      </p:sp>
    </p:spTree>
    <p:extLst>
      <p:ext uri="{BB962C8B-B14F-4D97-AF65-F5344CB8AC3E}">
        <p14:creationId xmlns:p14="http://schemas.microsoft.com/office/powerpoint/2010/main" val="4921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7E6E0A9-FC85-AB06-0E2C-C3DC59748A0A}"/>
              </a:ext>
            </a:extLst>
          </p:cNvPr>
          <p:cNvSpPr>
            <a:spLocks noGrp="1"/>
          </p:cNvSpPr>
          <p:nvPr>
            <p:ph type="dt" sz="half" idx="10"/>
          </p:nvPr>
        </p:nvSpPr>
        <p:spPr/>
        <p:txBody>
          <a:bodyPr/>
          <a:lstStyle>
            <a:lvl1pPr>
              <a:defRPr/>
            </a:lvl1pPr>
          </a:lstStyle>
          <a:p>
            <a:pPr>
              <a:defRPr/>
            </a:pPr>
            <a:fld id="{4D64A94D-3690-4C3B-8A58-FFEDB765C3FD}" type="datetime1">
              <a:rPr lang="en-US"/>
              <a:pPr>
                <a:defRPr/>
              </a:pPr>
              <a:t>7/22/2025</a:t>
            </a:fld>
            <a:endParaRPr lang="en-US"/>
          </a:p>
        </p:txBody>
      </p:sp>
      <p:sp>
        <p:nvSpPr>
          <p:cNvPr id="5" name="Footer Placeholder 4">
            <a:extLst>
              <a:ext uri="{FF2B5EF4-FFF2-40B4-BE49-F238E27FC236}">
                <a16:creationId xmlns:a16="http://schemas.microsoft.com/office/drawing/2014/main" id="{DAB55AA2-50EE-C0C9-D5F3-35BAA419DB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A747BE4-3800-DBB7-5194-2351D7F3A952}"/>
              </a:ext>
            </a:extLst>
          </p:cNvPr>
          <p:cNvSpPr>
            <a:spLocks noGrp="1"/>
          </p:cNvSpPr>
          <p:nvPr>
            <p:ph type="sldNum" sz="quarter" idx="12"/>
          </p:nvPr>
        </p:nvSpPr>
        <p:spPr/>
        <p:txBody>
          <a:bodyPr/>
          <a:lstStyle>
            <a:lvl1pPr>
              <a:defRPr/>
            </a:lvl1pPr>
          </a:lstStyle>
          <a:p>
            <a:pPr>
              <a:defRPr/>
            </a:pPr>
            <a:fld id="{5D507500-95BB-4908-94A3-2AE2D6511772}" type="slidenum">
              <a:rPr lang="en-US" altLang="en-US"/>
              <a:pPr>
                <a:defRPr/>
              </a:pPr>
              <a:t>‹#›</a:t>
            </a:fld>
            <a:endParaRPr lang="en-US" altLang="en-US"/>
          </a:p>
        </p:txBody>
      </p:sp>
    </p:spTree>
    <p:extLst>
      <p:ext uri="{BB962C8B-B14F-4D97-AF65-F5344CB8AC3E}">
        <p14:creationId xmlns:p14="http://schemas.microsoft.com/office/powerpoint/2010/main" val="160541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C8A9BE2-F769-90EC-E977-FB2B95D1AE2E}"/>
              </a:ext>
            </a:extLst>
          </p:cNvPr>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A057E067-258C-1B8B-E059-65753D569167}"/>
              </a:ext>
            </a:extLst>
          </p:cNvPr>
          <p:cNvSpPr>
            <a:spLocks noGrp="1"/>
          </p:cNvSpPr>
          <p:nvPr>
            <p:ph type="dt" sz="half" idx="10"/>
          </p:nvPr>
        </p:nvSpPr>
        <p:spPr/>
        <p:txBody>
          <a:bodyPr/>
          <a:lstStyle>
            <a:lvl1pPr>
              <a:defRPr smtClean="0"/>
            </a:lvl1pPr>
          </a:lstStyle>
          <a:p>
            <a:pPr>
              <a:defRPr/>
            </a:pPr>
            <a:fld id="{E8CFDC61-0389-4CCE-BD42-29E84C47536B}" type="datetime1">
              <a:rPr lang="en-US"/>
              <a:pPr>
                <a:defRPr/>
              </a:pPr>
              <a:t>7/22/2025</a:t>
            </a:fld>
            <a:endParaRPr lang="en-US"/>
          </a:p>
        </p:txBody>
      </p:sp>
      <p:sp>
        <p:nvSpPr>
          <p:cNvPr id="6" name="Footer Placeholder 4">
            <a:extLst>
              <a:ext uri="{FF2B5EF4-FFF2-40B4-BE49-F238E27FC236}">
                <a16:creationId xmlns:a16="http://schemas.microsoft.com/office/drawing/2014/main" id="{2AE964DA-9BEC-7D1A-FD6E-DC5F1DBF045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D82DBA-FEBC-37E9-2D79-9B13015C485C}"/>
              </a:ext>
            </a:extLst>
          </p:cNvPr>
          <p:cNvSpPr>
            <a:spLocks noGrp="1"/>
          </p:cNvSpPr>
          <p:nvPr>
            <p:ph type="sldNum" sz="quarter" idx="12"/>
          </p:nvPr>
        </p:nvSpPr>
        <p:spPr/>
        <p:txBody>
          <a:bodyPr/>
          <a:lstStyle>
            <a:lvl1pPr>
              <a:defRPr/>
            </a:lvl1pPr>
          </a:lstStyle>
          <a:p>
            <a:pPr>
              <a:defRPr/>
            </a:pPr>
            <a:fld id="{060E5B53-3B9D-40E9-98FF-EAF2C373B361}" type="slidenum">
              <a:rPr lang="en-US" altLang="en-US"/>
              <a:pPr>
                <a:defRPr/>
              </a:pPr>
              <a:t>‹#›</a:t>
            </a:fld>
            <a:endParaRPr lang="en-US" altLang="en-US"/>
          </a:p>
        </p:txBody>
      </p:sp>
    </p:spTree>
    <p:extLst>
      <p:ext uri="{BB962C8B-B14F-4D97-AF65-F5344CB8AC3E}">
        <p14:creationId xmlns:p14="http://schemas.microsoft.com/office/powerpoint/2010/main" val="1938418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144B1BBE-CA7F-4D42-AAB8-F8069AD5559C}"/>
              </a:ext>
            </a:extLst>
          </p:cNvPr>
          <p:cNvSpPr>
            <a:spLocks noGrp="1"/>
          </p:cNvSpPr>
          <p:nvPr>
            <p:ph type="dt" sz="half" idx="10"/>
          </p:nvPr>
        </p:nvSpPr>
        <p:spPr/>
        <p:txBody>
          <a:bodyPr/>
          <a:lstStyle>
            <a:lvl1pPr>
              <a:defRPr/>
            </a:lvl1pPr>
          </a:lstStyle>
          <a:p>
            <a:pPr>
              <a:defRPr/>
            </a:pPr>
            <a:fld id="{D544100B-9204-4EC6-9B21-8FF270AB755D}" type="datetime1">
              <a:rPr lang="en-US"/>
              <a:pPr>
                <a:defRPr/>
              </a:pPr>
              <a:t>7/22/2025</a:t>
            </a:fld>
            <a:endParaRPr lang="en-US"/>
          </a:p>
        </p:txBody>
      </p:sp>
      <p:sp>
        <p:nvSpPr>
          <p:cNvPr id="5" name="Footer Placeholder 4">
            <a:extLst>
              <a:ext uri="{FF2B5EF4-FFF2-40B4-BE49-F238E27FC236}">
                <a16:creationId xmlns:a16="http://schemas.microsoft.com/office/drawing/2014/main" id="{21DFC414-62B8-0EB8-B6EA-BBCA7A676D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30807E-7AE2-127A-FB95-1CD75AFFE252}"/>
              </a:ext>
            </a:extLst>
          </p:cNvPr>
          <p:cNvSpPr>
            <a:spLocks noGrp="1"/>
          </p:cNvSpPr>
          <p:nvPr>
            <p:ph type="sldNum" sz="quarter" idx="12"/>
          </p:nvPr>
        </p:nvSpPr>
        <p:spPr/>
        <p:txBody>
          <a:bodyPr/>
          <a:lstStyle>
            <a:lvl1pPr>
              <a:defRPr/>
            </a:lvl1pPr>
          </a:lstStyle>
          <a:p>
            <a:pPr>
              <a:defRPr/>
            </a:pPr>
            <a:fld id="{761A6277-ECBC-43D9-A081-EC5AB17E0031}" type="slidenum">
              <a:rPr lang="en-US" altLang="en-US"/>
              <a:pPr>
                <a:defRPr/>
              </a:pPr>
              <a:t>‹#›</a:t>
            </a:fld>
            <a:endParaRPr lang="en-US" altLang="en-US"/>
          </a:p>
        </p:txBody>
      </p:sp>
    </p:spTree>
    <p:extLst>
      <p:ext uri="{BB962C8B-B14F-4D97-AF65-F5344CB8AC3E}">
        <p14:creationId xmlns:p14="http://schemas.microsoft.com/office/powerpoint/2010/main" val="18964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F87E6564-CA39-8ECE-ABAF-983DDDEE0BB5}"/>
              </a:ext>
            </a:extLst>
          </p:cNvPr>
          <p:cNvSpPr>
            <a:spLocks noGrp="1"/>
          </p:cNvSpPr>
          <p:nvPr>
            <p:ph type="dt" sz="half" idx="10"/>
          </p:nvPr>
        </p:nvSpPr>
        <p:spPr/>
        <p:txBody>
          <a:bodyPr/>
          <a:lstStyle>
            <a:lvl1pPr>
              <a:defRPr/>
            </a:lvl1pPr>
          </a:lstStyle>
          <a:p>
            <a:pPr>
              <a:defRPr/>
            </a:pPr>
            <a:fld id="{DD077C77-7062-48B5-BCD8-65A79B39F0AC}" type="datetime1">
              <a:rPr lang="en-US"/>
              <a:pPr>
                <a:defRPr/>
              </a:pPr>
              <a:t>7/22/2025</a:t>
            </a:fld>
            <a:endParaRPr lang="en-US"/>
          </a:p>
        </p:txBody>
      </p:sp>
      <p:sp>
        <p:nvSpPr>
          <p:cNvPr id="7" name="Footer Placeholder 4">
            <a:extLst>
              <a:ext uri="{FF2B5EF4-FFF2-40B4-BE49-F238E27FC236}">
                <a16:creationId xmlns:a16="http://schemas.microsoft.com/office/drawing/2014/main" id="{E63D6CC0-EDBC-9B5B-D1A9-8A3098B113B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0034150-5B20-52E9-CCE5-A0A36BCBE0CC}"/>
              </a:ext>
            </a:extLst>
          </p:cNvPr>
          <p:cNvSpPr>
            <a:spLocks noGrp="1"/>
          </p:cNvSpPr>
          <p:nvPr>
            <p:ph type="sldNum" sz="quarter" idx="12"/>
          </p:nvPr>
        </p:nvSpPr>
        <p:spPr/>
        <p:txBody>
          <a:bodyPr/>
          <a:lstStyle>
            <a:lvl1pPr>
              <a:defRPr/>
            </a:lvl1pPr>
          </a:lstStyle>
          <a:p>
            <a:pPr>
              <a:defRPr/>
            </a:pPr>
            <a:fld id="{23979E87-4F13-4D2B-9B41-A3AE1C8E5333}" type="slidenum">
              <a:rPr lang="en-US" altLang="en-US"/>
              <a:pPr>
                <a:defRPr/>
              </a:pPr>
              <a:t>‹#›</a:t>
            </a:fld>
            <a:endParaRPr lang="en-US" altLang="en-US"/>
          </a:p>
        </p:txBody>
      </p:sp>
    </p:spTree>
    <p:extLst>
      <p:ext uri="{BB962C8B-B14F-4D97-AF65-F5344CB8AC3E}">
        <p14:creationId xmlns:p14="http://schemas.microsoft.com/office/powerpoint/2010/main" val="314370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0F1D078-A75E-4693-24CB-09D07F37FA3C}"/>
              </a:ext>
            </a:extLst>
          </p:cNvPr>
          <p:cNvSpPr>
            <a:spLocks noGrp="1"/>
          </p:cNvSpPr>
          <p:nvPr>
            <p:ph type="dt" sz="half" idx="10"/>
          </p:nvPr>
        </p:nvSpPr>
        <p:spPr/>
        <p:txBody>
          <a:bodyPr/>
          <a:lstStyle>
            <a:lvl1pPr>
              <a:defRPr/>
            </a:lvl1pPr>
          </a:lstStyle>
          <a:p>
            <a:pPr>
              <a:defRPr/>
            </a:pPr>
            <a:fld id="{B105E90E-A153-45C3-A956-A6846B42A276}" type="datetime1">
              <a:rPr lang="en-US"/>
              <a:pPr>
                <a:defRPr/>
              </a:pPr>
              <a:t>7/22/2025</a:t>
            </a:fld>
            <a:endParaRPr lang="en-US"/>
          </a:p>
        </p:txBody>
      </p:sp>
      <p:sp>
        <p:nvSpPr>
          <p:cNvPr id="4" name="Footer Placeholder 4">
            <a:extLst>
              <a:ext uri="{FF2B5EF4-FFF2-40B4-BE49-F238E27FC236}">
                <a16:creationId xmlns:a16="http://schemas.microsoft.com/office/drawing/2014/main" id="{D8D85763-35D8-749B-5771-5E22E96DDF8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DE5A58-8E66-E834-561C-785BC35B2234}"/>
              </a:ext>
            </a:extLst>
          </p:cNvPr>
          <p:cNvSpPr>
            <a:spLocks noGrp="1"/>
          </p:cNvSpPr>
          <p:nvPr>
            <p:ph type="sldNum" sz="quarter" idx="12"/>
          </p:nvPr>
        </p:nvSpPr>
        <p:spPr/>
        <p:txBody>
          <a:bodyPr/>
          <a:lstStyle>
            <a:lvl1pPr>
              <a:defRPr/>
            </a:lvl1pPr>
          </a:lstStyle>
          <a:p>
            <a:pPr>
              <a:defRPr/>
            </a:pPr>
            <a:fld id="{35FF0560-7DB0-4546-A01C-27DB7E54ACD9}" type="slidenum">
              <a:rPr lang="en-US" altLang="en-US"/>
              <a:pPr>
                <a:defRPr/>
              </a:pPr>
              <a:t>‹#›</a:t>
            </a:fld>
            <a:endParaRPr lang="en-US" altLang="en-US"/>
          </a:p>
        </p:txBody>
      </p:sp>
    </p:spTree>
    <p:extLst>
      <p:ext uri="{BB962C8B-B14F-4D97-AF65-F5344CB8AC3E}">
        <p14:creationId xmlns:p14="http://schemas.microsoft.com/office/powerpoint/2010/main" val="180300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B062C9C-9FD4-849B-9625-AE9D7A4BDEA1}"/>
              </a:ext>
            </a:extLst>
          </p:cNvPr>
          <p:cNvSpPr>
            <a:spLocks noGrp="1"/>
          </p:cNvSpPr>
          <p:nvPr>
            <p:ph type="dt" sz="half" idx="10"/>
          </p:nvPr>
        </p:nvSpPr>
        <p:spPr/>
        <p:txBody>
          <a:bodyPr/>
          <a:lstStyle>
            <a:lvl1pPr>
              <a:defRPr/>
            </a:lvl1pPr>
          </a:lstStyle>
          <a:p>
            <a:pPr>
              <a:defRPr/>
            </a:pPr>
            <a:fld id="{D2ADCF9A-EAFB-4E5B-82E2-10FAC3C64475}" type="datetime1">
              <a:rPr lang="en-US"/>
              <a:pPr>
                <a:defRPr/>
              </a:pPr>
              <a:t>7/22/2025</a:t>
            </a:fld>
            <a:endParaRPr lang="en-US"/>
          </a:p>
        </p:txBody>
      </p:sp>
      <p:sp>
        <p:nvSpPr>
          <p:cNvPr id="3" name="Footer Placeholder 4">
            <a:extLst>
              <a:ext uri="{FF2B5EF4-FFF2-40B4-BE49-F238E27FC236}">
                <a16:creationId xmlns:a16="http://schemas.microsoft.com/office/drawing/2014/main" id="{31F44FF6-2399-A6AE-C30E-2002FC7869C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D3E91AE-0783-28A1-17C2-DA9CED40120E}"/>
              </a:ext>
            </a:extLst>
          </p:cNvPr>
          <p:cNvSpPr>
            <a:spLocks noGrp="1"/>
          </p:cNvSpPr>
          <p:nvPr>
            <p:ph type="sldNum" sz="quarter" idx="12"/>
          </p:nvPr>
        </p:nvSpPr>
        <p:spPr/>
        <p:txBody>
          <a:bodyPr/>
          <a:lstStyle>
            <a:lvl1pPr>
              <a:defRPr/>
            </a:lvl1pPr>
          </a:lstStyle>
          <a:p>
            <a:pPr>
              <a:defRPr/>
            </a:pPr>
            <a:fld id="{81944C6A-56D2-4C95-BA16-149C151A9AE1}" type="slidenum">
              <a:rPr lang="en-US" altLang="en-US"/>
              <a:pPr>
                <a:defRPr/>
              </a:pPr>
              <a:t>‹#›</a:t>
            </a:fld>
            <a:endParaRPr lang="en-US" altLang="en-US"/>
          </a:p>
        </p:txBody>
      </p:sp>
    </p:spTree>
    <p:extLst>
      <p:ext uri="{BB962C8B-B14F-4D97-AF65-F5344CB8AC3E}">
        <p14:creationId xmlns:p14="http://schemas.microsoft.com/office/powerpoint/2010/main" val="426951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66A381E-956A-F0D9-CD14-F97F73E9C03A}"/>
              </a:ext>
            </a:extLst>
          </p:cNvPr>
          <p:cNvSpPr>
            <a:spLocks noGrp="1"/>
          </p:cNvSpPr>
          <p:nvPr>
            <p:ph type="dt" sz="half" idx="10"/>
          </p:nvPr>
        </p:nvSpPr>
        <p:spPr/>
        <p:txBody>
          <a:bodyPr/>
          <a:lstStyle>
            <a:lvl1pPr>
              <a:defRPr/>
            </a:lvl1pPr>
          </a:lstStyle>
          <a:p>
            <a:pPr>
              <a:defRPr/>
            </a:pPr>
            <a:fld id="{BC36B0F2-0300-4CE0-8081-7F6A5755D78F}" type="datetime1">
              <a:rPr lang="en-US"/>
              <a:pPr>
                <a:defRPr/>
              </a:pPr>
              <a:t>7/22/2025</a:t>
            </a:fld>
            <a:endParaRPr lang="en-US"/>
          </a:p>
        </p:txBody>
      </p:sp>
      <p:sp>
        <p:nvSpPr>
          <p:cNvPr id="6" name="Footer Placeholder 4">
            <a:extLst>
              <a:ext uri="{FF2B5EF4-FFF2-40B4-BE49-F238E27FC236}">
                <a16:creationId xmlns:a16="http://schemas.microsoft.com/office/drawing/2014/main" id="{A50C8B9F-1605-6402-A7FC-485E47EC4AF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9FA10BE-B150-B5AB-F7E3-D21659C5DFED}"/>
              </a:ext>
            </a:extLst>
          </p:cNvPr>
          <p:cNvSpPr>
            <a:spLocks noGrp="1"/>
          </p:cNvSpPr>
          <p:nvPr>
            <p:ph type="sldNum" sz="quarter" idx="12"/>
          </p:nvPr>
        </p:nvSpPr>
        <p:spPr/>
        <p:txBody>
          <a:bodyPr/>
          <a:lstStyle>
            <a:lvl1pPr>
              <a:defRPr/>
            </a:lvl1pPr>
          </a:lstStyle>
          <a:p>
            <a:pPr>
              <a:defRPr/>
            </a:pPr>
            <a:fld id="{AAA53112-2AB7-4D01-B231-0F83C54FA232}" type="slidenum">
              <a:rPr lang="en-US" altLang="en-US"/>
              <a:pPr>
                <a:defRPr/>
              </a:pPr>
              <a:t>‹#›</a:t>
            </a:fld>
            <a:endParaRPr lang="en-US" altLang="en-US"/>
          </a:p>
        </p:txBody>
      </p:sp>
    </p:spTree>
    <p:extLst>
      <p:ext uri="{BB962C8B-B14F-4D97-AF65-F5344CB8AC3E}">
        <p14:creationId xmlns:p14="http://schemas.microsoft.com/office/powerpoint/2010/main" val="298204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A76A161-63BD-4DD2-F9FB-28F3D8F44EE9}"/>
              </a:ext>
            </a:extLst>
          </p:cNvPr>
          <p:cNvSpPr>
            <a:spLocks noGrp="1"/>
          </p:cNvSpPr>
          <p:nvPr>
            <p:ph type="dt" sz="half" idx="10"/>
          </p:nvPr>
        </p:nvSpPr>
        <p:spPr/>
        <p:txBody>
          <a:bodyPr/>
          <a:lstStyle>
            <a:lvl1pPr>
              <a:defRPr/>
            </a:lvl1pPr>
          </a:lstStyle>
          <a:p>
            <a:pPr>
              <a:defRPr/>
            </a:pPr>
            <a:fld id="{8A96C82A-198F-4203-BCBA-E9F084C51793}" type="datetime1">
              <a:rPr lang="en-US"/>
              <a:pPr>
                <a:defRPr/>
              </a:pPr>
              <a:t>7/22/2025</a:t>
            </a:fld>
            <a:endParaRPr lang="en-US"/>
          </a:p>
        </p:txBody>
      </p:sp>
      <p:sp>
        <p:nvSpPr>
          <p:cNvPr id="6" name="Footer Placeholder 4">
            <a:extLst>
              <a:ext uri="{FF2B5EF4-FFF2-40B4-BE49-F238E27FC236}">
                <a16:creationId xmlns:a16="http://schemas.microsoft.com/office/drawing/2014/main" id="{DD237ED1-94FE-D924-1051-6C9C2AC1A4E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74808A-8539-3EC6-EF64-0825DD83D237}"/>
              </a:ext>
            </a:extLst>
          </p:cNvPr>
          <p:cNvSpPr>
            <a:spLocks noGrp="1"/>
          </p:cNvSpPr>
          <p:nvPr>
            <p:ph type="sldNum" sz="quarter" idx="12"/>
          </p:nvPr>
        </p:nvSpPr>
        <p:spPr/>
        <p:txBody>
          <a:bodyPr/>
          <a:lstStyle>
            <a:lvl1pPr>
              <a:defRPr/>
            </a:lvl1pPr>
          </a:lstStyle>
          <a:p>
            <a:pPr>
              <a:defRPr/>
            </a:pPr>
            <a:fld id="{3B869DCD-10CD-4FA1-BFF6-AE0D4C6B3E38}" type="slidenum">
              <a:rPr lang="en-US" altLang="en-US"/>
              <a:pPr>
                <a:defRPr/>
              </a:pPr>
              <a:t>‹#›</a:t>
            </a:fld>
            <a:endParaRPr lang="en-US" altLang="en-US"/>
          </a:p>
        </p:txBody>
      </p:sp>
    </p:spTree>
    <p:extLst>
      <p:ext uri="{BB962C8B-B14F-4D97-AF65-F5344CB8AC3E}">
        <p14:creationId xmlns:p14="http://schemas.microsoft.com/office/powerpoint/2010/main" val="13311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10B15F-80AC-9283-544E-F40FAB4B28B3}"/>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BF2F4C1B-3B2F-CDA4-07A7-7AC5ED524671}"/>
              </a:ext>
            </a:extLst>
          </p:cNvPr>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2A937C2-EF55-AF94-EADC-FA387F4FAE1B}"/>
              </a:ext>
            </a:extLst>
          </p:cNvPr>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7B60B38-BA8D-C7BF-7F9E-BE7A1D662DDD}"/>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a:defRPr sz="1200" smtClean="0">
                <a:solidFill>
                  <a:schemeClr val="tx1"/>
                </a:solidFill>
              </a:defRPr>
            </a:lvl1pPr>
          </a:lstStyle>
          <a:p>
            <a:pPr>
              <a:defRPr/>
            </a:pPr>
            <a:fld id="{E23BC151-30A9-4D3B-9C80-755502075D4E}" type="datetime1">
              <a:rPr lang="en-US"/>
              <a:pPr>
                <a:defRPr/>
              </a:pPr>
              <a:t>7/22/2025</a:t>
            </a:fld>
            <a:endParaRPr lang="en-US"/>
          </a:p>
        </p:txBody>
      </p:sp>
      <p:sp>
        <p:nvSpPr>
          <p:cNvPr id="5" name="Footer Placeholder 4">
            <a:extLst>
              <a:ext uri="{FF2B5EF4-FFF2-40B4-BE49-F238E27FC236}">
                <a16:creationId xmlns:a16="http://schemas.microsoft.com/office/drawing/2014/main" id="{B51F4D3F-7C98-24E0-EF2F-ADAC188E66F3}"/>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6" name="Slide Number Placeholder 5">
            <a:extLst>
              <a:ext uri="{FF2B5EF4-FFF2-40B4-BE49-F238E27FC236}">
                <a16:creationId xmlns:a16="http://schemas.microsoft.com/office/drawing/2014/main" id="{E40A3883-89C0-F4C9-10AA-4FEC9EC10859}"/>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pPr>
              <a:defRPr/>
            </a:pPr>
            <a:fld id="{45805309-4BC6-4916-9093-3FE9E0DB9A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96" r:id="rId1"/>
    <p:sldLayoutId id="2147484987" r:id="rId2"/>
    <p:sldLayoutId id="2147484997" r:id="rId3"/>
    <p:sldLayoutId id="2147484988" r:id="rId4"/>
    <p:sldLayoutId id="2147484989" r:id="rId5"/>
    <p:sldLayoutId id="2147484990" r:id="rId6"/>
    <p:sldLayoutId id="2147484991" r:id="rId7"/>
    <p:sldLayoutId id="2147484992" r:id="rId8"/>
    <p:sldLayoutId id="2147484993" r:id="rId9"/>
    <p:sldLayoutId id="2147484994" r:id="rId10"/>
    <p:sldLayoutId id="2147484995"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orbel" panose="020B0503020204020204" pitchFamily="34" charset="0"/>
        </a:defRPr>
      </a:lvl2pPr>
      <a:lvl3pPr algn="l" rtl="0" eaLnBrk="0" fontAlgn="base" hangingPunct="0">
        <a:lnSpc>
          <a:spcPct val="90000"/>
        </a:lnSpc>
        <a:spcBef>
          <a:spcPct val="0"/>
        </a:spcBef>
        <a:spcAft>
          <a:spcPct val="0"/>
        </a:spcAft>
        <a:defRPr sz="4400">
          <a:solidFill>
            <a:schemeClr val="tx1"/>
          </a:solidFill>
          <a:latin typeface="Corbel" panose="020B0503020204020204" pitchFamily="34" charset="0"/>
        </a:defRPr>
      </a:lvl3pPr>
      <a:lvl4pPr algn="l" rtl="0" eaLnBrk="0" fontAlgn="base" hangingPunct="0">
        <a:lnSpc>
          <a:spcPct val="90000"/>
        </a:lnSpc>
        <a:spcBef>
          <a:spcPct val="0"/>
        </a:spcBef>
        <a:spcAft>
          <a:spcPct val="0"/>
        </a:spcAft>
        <a:defRPr sz="4400">
          <a:solidFill>
            <a:schemeClr val="tx1"/>
          </a:solidFill>
          <a:latin typeface="Corbel" panose="020B0503020204020204" pitchFamily="34" charset="0"/>
        </a:defRPr>
      </a:lvl4pPr>
      <a:lvl5pPr algn="l" rtl="0" eaLnBrk="0" fontAlgn="base" hangingPunct="0">
        <a:lnSpc>
          <a:spcPct val="90000"/>
        </a:lnSpc>
        <a:spcBef>
          <a:spcPct val="0"/>
        </a:spcBef>
        <a:spcAft>
          <a:spcPct val="0"/>
        </a:spcAft>
        <a:defRPr sz="4400">
          <a:solidFill>
            <a:schemeClr val="tx1"/>
          </a:solidFill>
          <a:latin typeface="Corbel" panose="020B0503020204020204"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6C4E4F3-6A37-593E-BEC4-B5D97CDBE4AD}"/>
              </a:ext>
            </a:extLst>
          </p:cNvPr>
          <p:cNvSpPr>
            <a:spLocks noGrp="1"/>
          </p:cNvSpPr>
          <p:nvPr>
            <p:ph type="title"/>
          </p:nvPr>
        </p:nvSpPr>
        <p:spPr>
          <a:xfrm>
            <a:off x="1143000" y="588963"/>
            <a:ext cx="9875838" cy="1355725"/>
          </a:xfrm>
        </p:spPr>
        <p:txBody>
          <a:bodyPr/>
          <a:lstStyle/>
          <a:p>
            <a:pPr algn="ctr"/>
            <a:r>
              <a:rPr lang="en-US" altLang="en-US" dirty="0"/>
              <a:t>Chapter 2</a:t>
            </a:r>
          </a:p>
        </p:txBody>
      </p:sp>
      <p:sp>
        <p:nvSpPr>
          <p:cNvPr id="5123" name="Content Placeholder 2">
            <a:extLst>
              <a:ext uri="{FF2B5EF4-FFF2-40B4-BE49-F238E27FC236}">
                <a16:creationId xmlns:a16="http://schemas.microsoft.com/office/drawing/2014/main" id="{79FFB2D2-FA90-1DB1-9DEF-1E6B546C958B}"/>
              </a:ext>
            </a:extLst>
          </p:cNvPr>
          <p:cNvSpPr>
            <a:spLocks noGrp="1"/>
          </p:cNvSpPr>
          <p:nvPr>
            <p:ph idx="1"/>
          </p:nvPr>
        </p:nvSpPr>
        <p:spPr/>
        <p:txBody>
          <a:bodyPr/>
          <a:lstStyle/>
          <a:p>
            <a:pPr marL="44450" indent="0" algn="ctr">
              <a:buFont typeface="Corbel" panose="020B0503020204020204" pitchFamily="34" charset="0"/>
              <a:buNone/>
            </a:pPr>
            <a:r>
              <a:rPr lang="en-US" altLang="en-US" dirty="0"/>
              <a:t>Data Science Process</a:t>
            </a:r>
          </a:p>
        </p:txBody>
      </p:sp>
      <p:sp>
        <p:nvSpPr>
          <p:cNvPr id="5124" name="Slide Number Placeholder 1">
            <a:extLst>
              <a:ext uri="{FF2B5EF4-FFF2-40B4-BE49-F238E27FC236}">
                <a16:creationId xmlns:a16="http://schemas.microsoft.com/office/drawing/2014/main" id="{D4364F6F-A19D-4608-36F3-C171F58181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97B033C-B565-4DDB-B117-E2D83B9252BF}"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C01AF27-EBE1-52D9-D84B-534776A4EBAD}"/>
              </a:ext>
            </a:extLst>
          </p:cNvPr>
          <p:cNvSpPr>
            <a:spLocks noGrp="1"/>
          </p:cNvSpPr>
          <p:nvPr>
            <p:ph type="title"/>
          </p:nvPr>
        </p:nvSpPr>
        <p:spPr>
          <a:xfrm>
            <a:off x="1143000" y="549275"/>
            <a:ext cx="9875838" cy="720725"/>
          </a:xfrm>
        </p:spPr>
        <p:txBody>
          <a:bodyPr/>
          <a:lstStyle/>
          <a:p>
            <a:r>
              <a:rPr lang="en-US" altLang="en-US" sz="2400" dirty="0">
                <a:solidFill>
                  <a:srgbClr val="000000"/>
                </a:solidFill>
                <a:latin typeface="Arial" panose="020B0604020202020204" pitchFamily="34" charset="0"/>
              </a:rPr>
              <a:t>Prior Knowledge: Data</a:t>
            </a:r>
          </a:p>
        </p:txBody>
      </p:sp>
      <p:sp>
        <p:nvSpPr>
          <p:cNvPr id="3" name="Content Placeholder 2">
            <a:extLst>
              <a:ext uri="{FF2B5EF4-FFF2-40B4-BE49-F238E27FC236}">
                <a16:creationId xmlns:a16="http://schemas.microsoft.com/office/drawing/2014/main" id="{F266AD34-CA60-8071-5831-EC9F848C6B81}"/>
              </a:ext>
            </a:extLst>
          </p:cNvPr>
          <p:cNvSpPr>
            <a:spLocks noGrp="1"/>
          </p:cNvSpPr>
          <p:nvPr>
            <p:ph idx="1"/>
          </p:nvPr>
        </p:nvSpPr>
        <p:spPr>
          <a:xfrm>
            <a:off x="1143000" y="1330325"/>
            <a:ext cx="9872663" cy="4765675"/>
          </a:xfrm>
        </p:spPr>
        <p:txBody>
          <a:bodyPr/>
          <a:lstStyle/>
          <a:p>
            <a:pPr marL="46037" indent="0" algn="just">
              <a:lnSpc>
                <a:spcPct val="150000"/>
              </a:lnSpc>
              <a:buFont typeface="Corbel" panose="020B0503020204020204" pitchFamily="34" charset="0"/>
              <a:buNone/>
              <a:defRPr/>
            </a:pPr>
            <a:r>
              <a:rPr lang="en-US" sz="1800" dirty="0">
                <a:latin typeface="Times New Roman" panose="02020603050405020304" pitchFamily="18" charset="0"/>
                <a:cs typeface="Times New Roman" panose="02020603050405020304" pitchFamily="18" charset="0"/>
              </a:rPr>
              <a:t>Understanding how the data is collected, stored, transformed, reported, and used is essential to the data science process</a:t>
            </a:r>
            <a:r>
              <a:rPr lang="en-US" sz="1800" dirty="0">
                <a:solidFill>
                  <a:srgbClr val="000000"/>
                </a:solidFill>
                <a:latin typeface="Times New Roman" panose="02020603050405020304" pitchFamily="18" charset="0"/>
                <a:cs typeface="Times New Roman" panose="02020603050405020304" pitchFamily="18" charset="0"/>
              </a:rPr>
              <a:t>. </a:t>
            </a:r>
          </a:p>
          <a:p>
            <a:pPr marL="46037" indent="0" algn="just">
              <a:lnSpc>
                <a:spcPct val="150000"/>
              </a:lnSpc>
              <a:buFont typeface="Corbel" panose="020B0503020204020204" pitchFamily="34" charset="0"/>
              <a:buNone/>
              <a:defRPr/>
            </a:pPr>
            <a:r>
              <a:rPr lang="en-US" sz="1800" dirty="0">
                <a:solidFill>
                  <a:srgbClr val="000000"/>
                </a:solidFill>
                <a:latin typeface="Times New Roman" panose="02020603050405020304" pitchFamily="18" charset="0"/>
                <a:cs typeface="Times New Roman" panose="02020603050405020304" pitchFamily="18" charset="0"/>
              </a:rPr>
              <a:t>There are quite a range of factors to consider: </a:t>
            </a:r>
            <a:r>
              <a:rPr lang="en-US" sz="1800" dirty="0">
                <a:solidFill>
                  <a:srgbClr val="FF0000"/>
                </a:solidFill>
                <a:latin typeface="Times New Roman" panose="02020603050405020304" pitchFamily="18" charset="0"/>
                <a:cs typeface="Times New Roman" panose="02020603050405020304" pitchFamily="18" charset="0"/>
              </a:rPr>
              <a:t>quality of the data, quantity of data</a:t>
            </a:r>
            <a:r>
              <a:rPr lang="en-US" sz="1800" dirty="0">
                <a:solidFill>
                  <a:srgbClr val="000000"/>
                </a:solidFill>
                <a:latin typeface="Times New Roman" panose="02020603050405020304" pitchFamily="18" charset="0"/>
                <a:cs typeface="Times New Roman" panose="02020603050405020304" pitchFamily="18" charset="0"/>
              </a:rPr>
              <a:t>. </a:t>
            </a:r>
          </a:p>
          <a:p>
            <a:pPr marL="46037" indent="0" algn="just">
              <a:lnSpc>
                <a:spcPct val="150000"/>
              </a:lnSpc>
              <a:buFont typeface="Corbel" panose="020B0503020204020204" pitchFamily="34" charset="0"/>
              <a:buNone/>
              <a:defRPr/>
            </a:pPr>
            <a:r>
              <a:rPr lang="en-US" sz="1800" dirty="0">
                <a:solidFill>
                  <a:srgbClr val="000000"/>
                </a:solidFill>
                <a:latin typeface="Times New Roman" panose="02020603050405020304" pitchFamily="18" charset="0"/>
                <a:cs typeface="Times New Roman" panose="02020603050405020304" pitchFamily="18" charset="0"/>
              </a:rPr>
              <a:t>The objective of this step is to come up with a dataset to answer the business question through the data science process. </a:t>
            </a:r>
          </a:p>
          <a:p>
            <a:pPr marL="46037" indent="0" algn="just">
              <a:lnSpc>
                <a:spcPct val="150000"/>
              </a:lnSpc>
              <a:buFont typeface="Corbel" panose="020B0503020204020204" pitchFamily="34" charset="0"/>
              <a:buNone/>
              <a:defRPr/>
            </a:pPr>
            <a:r>
              <a:rPr lang="en-US" sz="1800" dirty="0">
                <a:latin typeface="Times New Roman" panose="02020603050405020304" pitchFamily="18" charset="0"/>
                <a:cs typeface="Times New Roman" panose="02020603050405020304" pitchFamily="18" charset="0"/>
              </a:rPr>
              <a:t>For the following example, a sample dataset of ten data points with three attributes has been put together: identifier, credit score, and interest rate. First, some of the terminology used in the data science process are discussed.</a:t>
            </a:r>
          </a:p>
          <a:p>
            <a:pPr marL="46037" indent="0" algn="just">
              <a:lnSpc>
                <a:spcPct val="150000"/>
              </a:lnSpc>
              <a:buFont typeface="Corbel" panose="020B0503020204020204" pitchFamily="34" charset="0"/>
              <a:buNone/>
              <a:defRPr/>
            </a:pPr>
            <a:endParaRPr lang="en-US" sz="1800" dirty="0">
              <a:latin typeface="Times New Roman" panose="02020603050405020304" pitchFamily="18" charset="0"/>
              <a:cs typeface="Times New Roman" panose="02020603050405020304" pitchFamily="18" charset="0"/>
            </a:endParaRPr>
          </a:p>
          <a:p>
            <a:pPr>
              <a:defRPr/>
            </a:pPr>
            <a:endParaRPr lang="en-US" dirty="0"/>
          </a:p>
        </p:txBody>
      </p:sp>
      <p:sp>
        <p:nvSpPr>
          <p:cNvPr id="25604" name="Slide Number Placeholder 1">
            <a:extLst>
              <a:ext uri="{FF2B5EF4-FFF2-40B4-BE49-F238E27FC236}">
                <a16:creationId xmlns:a16="http://schemas.microsoft.com/office/drawing/2014/main" id="{4BA1EFD2-98F1-4C16-D0A8-AE2D917910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FAD0824-B5F7-4ED9-B994-A1682B42F915}"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9AB0C-7ABF-EF0E-8955-391D9F2944D6}"/>
              </a:ext>
            </a:extLst>
          </p:cNvPr>
          <p:cNvSpPr>
            <a:spLocks noGrp="1"/>
          </p:cNvSpPr>
          <p:nvPr>
            <p:ph idx="1"/>
          </p:nvPr>
        </p:nvSpPr>
        <p:spPr>
          <a:xfrm>
            <a:off x="1143000" y="295275"/>
            <a:ext cx="9872663" cy="5800725"/>
          </a:xfrm>
        </p:spPr>
        <p:txBody>
          <a:bodyPr/>
          <a:lstStyle/>
          <a:p>
            <a:pPr algn="just">
              <a:lnSpc>
                <a:spcPct val="150000"/>
              </a:lnSpc>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A </a:t>
            </a:r>
            <a:r>
              <a:rPr lang="en-US" sz="1800" dirty="0">
                <a:solidFill>
                  <a:srgbClr val="FF0000"/>
                </a:solidFill>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(example set) is a collection of data with a defined structure. Table 2.1 shows a dataset. It has a well-defined structure with 10 rows and 3 columns along with the column headers. This structure is also sometimes referred to as a “data frame”.</a:t>
            </a:r>
          </a:p>
          <a:p>
            <a:pPr algn="just">
              <a:lnSpc>
                <a:spcPct val="150000"/>
              </a:lnSpc>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A  data point (</a:t>
            </a:r>
            <a:r>
              <a:rPr lang="en-US" sz="1800" dirty="0">
                <a:solidFill>
                  <a:srgbClr val="FF0000"/>
                </a:solidFill>
                <a:latin typeface="Times New Roman" panose="02020603050405020304" pitchFamily="18" charset="0"/>
                <a:cs typeface="Times New Roman" panose="02020603050405020304" pitchFamily="18" charset="0"/>
              </a:rPr>
              <a:t>record</a:t>
            </a:r>
            <a:r>
              <a:rPr lang="en-US" sz="1800" dirty="0">
                <a:latin typeface="Times New Roman" panose="02020603050405020304" pitchFamily="18" charset="0"/>
                <a:cs typeface="Times New Roman" panose="02020603050405020304" pitchFamily="18" charset="0"/>
              </a:rPr>
              <a:t>, object or example) is a single instance in the dataset. Each row in Table 2.1 is a data point. Each instance contains the same structure as the dataset.</a:t>
            </a:r>
          </a:p>
          <a:p>
            <a:pPr algn="just">
              <a:lnSpc>
                <a:spcPct val="150000"/>
              </a:lnSpc>
              <a:buFont typeface="Wingdings" panose="05000000000000000000" pitchFamily="2" charset="2"/>
              <a:buChar char="Ø"/>
              <a:defRPr/>
            </a:pPr>
            <a:r>
              <a:rPr lang="en-US" sz="1800" dirty="0">
                <a:latin typeface="Times New Roman" panose="02020603050405020304" pitchFamily="18" charset="0"/>
                <a:cs typeface="Times New Roman" panose="02020603050405020304" pitchFamily="18" charset="0"/>
              </a:rPr>
              <a:t>An attribute (</a:t>
            </a:r>
            <a:r>
              <a:rPr lang="en-US" sz="1800" dirty="0">
                <a:solidFill>
                  <a:srgbClr val="FF0000"/>
                </a:solidFill>
                <a:latin typeface="Times New Roman" panose="02020603050405020304" pitchFamily="18" charset="0"/>
                <a:cs typeface="Times New Roman" panose="02020603050405020304" pitchFamily="18" charset="0"/>
              </a:rPr>
              <a:t>feature</a:t>
            </a:r>
            <a:r>
              <a:rPr lang="en-US" sz="1800" dirty="0">
                <a:latin typeface="Times New Roman" panose="02020603050405020304" pitchFamily="18" charset="0"/>
                <a:cs typeface="Times New Roman" panose="02020603050405020304" pitchFamily="18" charset="0"/>
              </a:rPr>
              <a:t>, input, dimension, variable, or predictor) is a single property of the dataset. Each column in Table 2.1 is an attribute. Attributes can be numeric, categorical, date-time, text, or Boolean data types. In this example, both the credit score and the interest rate are numeric attributes.</a:t>
            </a:r>
          </a:p>
          <a:p>
            <a:pPr marL="46037" indent="0">
              <a:buFont typeface="Corbel" panose="020B0503020204020204" pitchFamily="34" charset="0"/>
              <a:buNone/>
              <a:defRPr/>
            </a:pPr>
            <a:endParaRPr lang="en-US" dirty="0"/>
          </a:p>
        </p:txBody>
      </p:sp>
      <p:pic>
        <p:nvPicPr>
          <p:cNvPr id="26627" name="Picture 2">
            <a:extLst>
              <a:ext uri="{FF2B5EF4-FFF2-40B4-BE49-F238E27FC236}">
                <a16:creationId xmlns:a16="http://schemas.microsoft.com/office/drawing/2014/main" id="{501D2FD3-2ADE-FB74-85CF-3B9CF1679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4086225"/>
            <a:ext cx="652462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Slide Number Placeholder 1">
            <a:extLst>
              <a:ext uri="{FF2B5EF4-FFF2-40B4-BE49-F238E27FC236}">
                <a16:creationId xmlns:a16="http://schemas.microsoft.com/office/drawing/2014/main" id="{9EF37A8C-1521-63CD-173A-B154288CA67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83CA891-9CCC-43B6-B678-8967F58DEE06}"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9C3E34DC-260A-E634-C986-B8D0AAFFD6CC}"/>
              </a:ext>
            </a:extLst>
          </p:cNvPr>
          <p:cNvSpPr>
            <a:spLocks noGrp="1"/>
          </p:cNvSpPr>
          <p:nvPr>
            <p:ph idx="1"/>
          </p:nvPr>
        </p:nvSpPr>
        <p:spPr>
          <a:xfrm>
            <a:off x="1143000" y="1401763"/>
            <a:ext cx="9872663" cy="4694237"/>
          </a:xfrm>
        </p:spPr>
        <p:txBody>
          <a:bodyPr/>
          <a:lstStyle/>
          <a:p>
            <a:pPr>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A label (</a:t>
            </a:r>
            <a:r>
              <a:rPr lang="en-US" altLang="en-US" sz="1800" dirty="0">
                <a:solidFill>
                  <a:srgbClr val="FF0000"/>
                </a:solidFill>
                <a:latin typeface="Times New Roman" panose="02020603050405020304" pitchFamily="18" charset="0"/>
                <a:cs typeface="Times New Roman" panose="02020603050405020304" pitchFamily="18" charset="0"/>
              </a:rPr>
              <a:t>class label</a:t>
            </a:r>
            <a:r>
              <a:rPr lang="en-US" altLang="en-US" sz="1800" dirty="0">
                <a:latin typeface="Times New Roman" panose="02020603050405020304" pitchFamily="18" charset="0"/>
                <a:cs typeface="Times New Roman" panose="02020603050405020304" pitchFamily="18" charset="0"/>
              </a:rPr>
              <a:t>, output, prediction, target, or response) is the special attribute to be predicted based on all the input attributes. In Table 2.1, the interest rate is the output variable</a:t>
            </a:r>
            <a:r>
              <a:rPr lang="en-US" altLang="en-US" dirty="0"/>
              <a:t>.</a:t>
            </a:r>
          </a:p>
        </p:txBody>
      </p:sp>
      <p:pic>
        <p:nvPicPr>
          <p:cNvPr id="27651" name="Picture 4">
            <a:extLst>
              <a:ext uri="{FF2B5EF4-FFF2-40B4-BE49-F238E27FC236}">
                <a16:creationId xmlns:a16="http://schemas.microsoft.com/office/drawing/2014/main" id="{657FD8B6-D0E2-FED2-4B01-16757585D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463" y="2847975"/>
            <a:ext cx="55530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Slide Number Placeholder 1">
            <a:extLst>
              <a:ext uri="{FF2B5EF4-FFF2-40B4-BE49-F238E27FC236}">
                <a16:creationId xmlns:a16="http://schemas.microsoft.com/office/drawing/2014/main" id="{3801A8E9-A5A6-809E-8830-FE2A3EE8F6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C952610-81D3-4E6A-AA9F-F575BB87EC71}"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2F2116D-0B69-613D-F106-1E5A231D304C}"/>
              </a:ext>
            </a:extLst>
          </p:cNvPr>
          <p:cNvSpPr>
            <a:spLocks noGrp="1"/>
          </p:cNvSpPr>
          <p:nvPr>
            <p:ph type="title"/>
          </p:nvPr>
        </p:nvSpPr>
        <p:spPr>
          <a:xfrm>
            <a:off x="1143000" y="547688"/>
            <a:ext cx="9875838" cy="681037"/>
          </a:xfrm>
        </p:spPr>
        <p:txBody>
          <a:bodyPr/>
          <a:lstStyle/>
          <a:p>
            <a:pPr marL="342900" indent="-342900" eaLnBrk="1" hangingPunct="1">
              <a:buClr>
                <a:srgbClr val="0B5395"/>
              </a:buClr>
            </a:pPr>
            <a:r>
              <a:rPr lang="en-US" altLang="en-US" sz="2400" b="1">
                <a:solidFill>
                  <a:srgbClr val="000000"/>
                </a:solidFill>
                <a:latin typeface="Nunito" pitchFamily="2" charset="0"/>
              </a:rPr>
              <a:t>Data Science Process</a:t>
            </a:r>
          </a:p>
        </p:txBody>
      </p:sp>
      <p:sp>
        <p:nvSpPr>
          <p:cNvPr id="7171" name="Content Placeholder 2">
            <a:extLst>
              <a:ext uri="{FF2B5EF4-FFF2-40B4-BE49-F238E27FC236}">
                <a16:creationId xmlns:a16="http://schemas.microsoft.com/office/drawing/2014/main" id="{53AD45B0-8BB6-A00E-2C7E-B0BFFF506F8F}"/>
              </a:ext>
            </a:extLst>
          </p:cNvPr>
          <p:cNvSpPr>
            <a:spLocks noGrp="1"/>
          </p:cNvSpPr>
          <p:nvPr>
            <p:ph idx="1"/>
          </p:nvPr>
        </p:nvSpPr>
        <p:spPr/>
        <p:txBody>
          <a:bodyPr rtlCol="0">
            <a:normAutofit/>
          </a:bodyPr>
          <a:lstStyle/>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21508" name="Picture 8">
            <a:extLst>
              <a:ext uri="{FF2B5EF4-FFF2-40B4-BE49-F238E27FC236}">
                <a16:creationId xmlns:a16="http://schemas.microsoft.com/office/drawing/2014/main" id="{6091C7B5-6D5B-CD48-7F15-4D12A533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23975"/>
            <a:ext cx="8420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
            <a:extLst>
              <a:ext uri="{FF2B5EF4-FFF2-40B4-BE49-F238E27FC236}">
                <a16:creationId xmlns:a16="http://schemas.microsoft.com/office/drawing/2014/main" id="{5D627C8D-6248-EE95-44B9-9BEBA8F36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5EB8B1-C42E-4166-AEB3-244B74D901AD}" type="slidenum">
              <a:rPr lang="en-US" altLang="en-US" smtClean="0"/>
              <a:pPr/>
              <a:t>13</a:t>
            </a:fld>
            <a:endParaRPr lang="en-US" altLang="en-US"/>
          </a:p>
        </p:txBody>
      </p:sp>
      <p:sp>
        <p:nvSpPr>
          <p:cNvPr id="2" name="Oval 1"/>
          <p:cNvSpPr/>
          <p:nvPr/>
        </p:nvSpPr>
        <p:spPr>
          <a:xfrm>
            <a:off x="7903029" y="2833008"/>
            <a:ext cx="1980746" cy="751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73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033DAC8-EFF9-3B7F-5CAA-7E438F30889F}"/>
              </a:ext>
            </a:extLst>
          </p:cNvPr>
          <p:cNvSpPr>
            <a:spLocks noGrp="1"/>
          </p:cNvSpPr>
          <p:nvPr>
            <p:ph type="title"/>
          </p:nvPr>
        </p:nvSpPr>
        <p:spPr/>
        <p:txBody>
          <a:bodyPr/>
          <a:lstStyle/>
          <a:p>
            <a:r>
              <a:rPr lang="en-US" altLang="en-US" sz="2400" b="1" dirty="0"/>
              <a:t>Data Preparation</a:t>
            </a:r>
          </a:p>
        </p:txBody>
      </p:sp>
      <p:sp>
        <p:nvSpPr>
          <p:cNvPr id="3" name="Content Placeholder 2">
            <a:extLst>
              <a:ext uri="{FF2B5EF4-FFF2-40B4-BE49-F238E27FC236}">
                <a16:creationId xmlns:a16="http://schemas.microsoft.com/office/drawing/2014/main" id="{A79ECA7F-5111-9BDB-E459-8BCD8BC1E5E4}"/>
              </a:ext>
            </a:extLst>
          </p:cNvPr>
          <p:cNvSpPr>
            <a:spLocks noGrp="1"/>
          </p:cNvSpPr>
          <p:nvPr>
            <p:ph idx="1"/>
          </p:nvPr>
        </p:nvSpPr>
        <p:spPr/>
        <p:txBody>
          <a:bodyPr/>
          <a:lstStyle/>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Data Exploration</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Data quality</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Missing values</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Data types and  Conversion</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Transformation</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Outliers</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Feature selection</a:t>
            </a:r>
            <a:endParaRPr lang="en-US" dirty="0"/>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Sampling</a:t>
            </a:r>
            <a:endParaRPr lang="en-US" dirty="0"/>
          </a:p>
          <a:p>
            <a:pPr marL="46037" indent="0">
              <a:buFont typeface="Corbel" panose="020B0503020204020204" pitchFamily="34" charset="0"/>
              <a:buNone/>
              <a:defRPr/>
            </a:pPr>
            <a:br>
              <a:rPr lang="en-US" dirty="0"/>
            </a:br>
            <a:endParaRPr lang="en-US" dirty="0"/>
          </a:p>
        </p:txBody>
      </p:sp>
      <p:sp>
        <p:nvSpPr>
          <p:cNvPr id="28676" name="Slide Number Placeholder 1">
            <a:extLst>
              <a:ext uri="{FF2B5EF4-FFF2-40B4-BE49-F238E27FC236}">
                <a16:creationId xmlns:a16="http://schemas.microsoft.com/office/drawing/2014/main" id="{467B4825-0A28-2CA5-8F75-923A254F17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103C0D0-1929-4AA9-A9E0-F4B162A7884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5E9C7B9-F3FE-ECFF-F296-7BD45354104D}"/>
              </a:ext>
            </a:extLst>
          </p:cNvPr>
          <p:cNvSpPr>
            <a:spLocks noGrp="1"/>
          </p:cNvSpPr>
          <p:nvPr>
            <p:ph type="title"/>
          </p:nvPr>
        </p:nvSpPr>
        <p:spPr>
          <a:xfrm>
            <a:off x="1143000" y="609600"/>
            <a:ext cx="9875838" cy="579438"/>
          </a:xfrm>
        </p:spPr>
        <p:txBody>
          <a:bodyPr/>
          <a:lstStyle/>
          <a:p>
            <a:r>
              <a:rPr lang="en-US" altLang="en-US" sz="2400" b="1" dirty="0"/>
              <a:t>Data Preparation: Data Exploration</a:t>
            </a:r>
          </a:p>
        </p:txBody>
      </p:sp>
      <p:pic>
        <p:nvPicPr>
          <p:cNvPr id="30723" name="Content Placeholder 4">
            <a:extLst>
              <a:ext uri="{FF2B5EF4-FFF2-40B4-BE49-F238E27FC236}">
                <a16:creationId xmlns:a16="http://schemas.microsoft.com/office/drawing/2014/main" id="{E23F9BD8-92A3-2D18-2079-BE5F2E0689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8986" y="2713716"/>
            <a:ext cx="6673296" cy="3875997"/>
          </a:xfrm>
        </p:spPr>
      </p:pic>
      <p:sp>
        <p:nvSpPr>
          <p:cNvPr id="30724" name="Slide Number Placeholder 1">
            <a:extLst>
              <a:ext uri="{FF2B5EF4-FFF2-40B4-BE49-F238E27FC236}">
                <a16:creationId xmlns:a16="http://schemas.microsoft.com/office/drawing/2014/main" id="{683A5253-95E4-A8B3-424F-0AF8BF68FA3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8F5A6A4-739A-42D2-95D0-F96EF3001B4A}" type="slidenum">
              <a:rPr lang="en-US" altLang="en-US" smtClean="0"/>
              <a:pPr/>
              <a:t>15</a:t>
            </a:fld>
            <a:endParaRPr lang="en-US" altLang="en-US"/>
          </a:p>
        </p:txBody>
      </p:sp>
      <p:sp>
        <p:nvSpPr>
          <p:cNvPr id="5" name="TextBox 4">
            <a:extLst>
              <a:ext uri="{FF2B5EF4-FFF2-40B4-BE49-F238E27FC236}">
                <a16:creationId xmlns:a16="http://schemas.microsoft.com/office/drawing/2014/main" id="{96E4486C-45C2-F303-88FF-B66D13B636BE}"/>
              </a:ext>
            </a:extLst>
          </p:cNvPr>
          <p:cNvSpPr txBox="1"/>
          <p:nvPr/>
        </p:nvSpPr>
        <p:spPr>
          <a:xfrm>
            <a:off x="921860" y="1263739"/>
            <a:ext cx="10945019" cy="1711366"/>
          </a:xfrm>
          <a:prstGeom prst="rect">
            <a:avLst/>
          </a:prstGeom>
          <a:noFill/>
        </p:spPr>
        <p:txBody>
          <a:bodyPr wrap="square">
            <a:spAutoFit/>
          </a:bodyPr>
          <a:lstStyle/>
          <a:p>
            <a:pPr marL="44450" indent="0" algn="just">
              <a:lnSpc>
                <a:spcPct val="150000"/>
              </a:lnSpc>
              <a:buFont typeface="Corbel" panose="020B0503020204020204" pitchFamily="34" charset="0"/>
              <a:buNone/>
            </a:pPr>
            <a:r>
              <a:rPr lang="en-US" altLang="en-US" sz="1800" dirty="0">
                <a:latin typeface="AdvOT260e5629"/>
              </a:rPr>
              <a:t>Data preparation starts with an in-depth exploration of the data and gaining a better understanding of the dataset. Data exploration, also known as </a:t>
            </a:r>
            <a:r>
              <a:rPr lang="en-US" altLang="en-US" sz="1800" dirty="0">
                <a:latin typeface="AdvOT8b89b10c.I"/>
              </a:rPr>
              <a:t>exploratory data analysis</a:t>
            </a:r>
            <a:r>
              <a:rPr lang="en-US" altLang="en-US" sz="1800" dirty="0">
                <a:latin typeface="AdvOT260e5629"/>
              </a:rPr>
              <a:t>, provides a set of simple tools to achieve basic understanding of the data. Data exploration approaches involve </a:t>
            </a:r>
            <a:r>
              <a:rPr lang="en-US" altLang="en-US" sz="1800" dirty="0">
                <a:solidFill>
                  <a:srgbClr val="FF0000"/>
                </a:solidFill>
                <a:latin typeface="AdvOT260e5629"/>
              </a:rPr>
              <a:t>computing descriptive statistics </a:t>
            </a:r>
            <a:r>
              <a:rPr lang="en-US" altLang="en-US" sz="1800" dirty="0">
                <a:latin typeface="AdvOT260e5629"/>
              </a:rPr>
              <a:t>and </a:t>
            </a:r>
            <a:r>
              <a:rPr lang="en-US" altLang="en-US" sz="1800" dirty="0">
                <a:solidFill>
                  <a:srgbClr val="FF0000"/>
                </a:solidFill>
                <a:latin typeface="AdvOT260e5629"/>
              </a:rPr>
              <a:t>visualization of data</a:t>
            </a:r>
            <a:r>
              <a:rPr lang="en-US" altLang="en-US" sz="1800" dirty="0">
                <a:latin typeface="AdvOT260e5629"/>
              </a:rPr>
              <a:t>.</a:t>
            </a:r>
          </a:p>
        </p:txBody>
      </p:sp>
      <p:sp>
        <p:nvSpPr>
          <p:cNvPr id="6" name="Right Brace 5">
            <a:extLst>
              <a:ext uri="{FF2B5EF4-FFF2-40B4-BE49-F238E27FC236}">
                <a16:creationId xmlns:a16="http://schemas.microsoft.com/office/drawing/2014/main" id="{6E14C432-0799-5A9B-C5B9-11B7FBB5C777}"/>
              </a:ext>
            </a:extLst>
          </p:cNvPr>
          <p:cNvSpPr/>
          <p:nvPr/>
        </p:nvSpPr>
        <p:spPr>
          <a:xfrm>
            <a:off x="8422282" y="3222194"/>
            <a:ext cx="597974" cy="1429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D5FA6D99-1BFB-EAD8-C95C-E25FE6E61785}"/>
              </a:ext>
            </a:extLst>
          </p:cNvPr>
          <p:cNvSpPr txBox="1"/>
          <p:nvPr/>
        </p:nvSpPr>
        <p:spPr>
          <a:xfrm>
            <a:off x="9020256" y="3759438"/>
            <a:ext cx="901465" cy="369332"/>
          </a:xfrm>
          <a:prstGeom prst="rect">
            <a:avLst/>
          </a:prstGeom>
          <a:solidFill>
            <a:schemeClr val="accent2"/>
          </a:solidFill>
        </p:spPr>
        <p:txBody>
          <a:bodyPr wrap="none" rtlCol="0">
            <a:spAutoFit/>
          </a:bodyPr>
          <a:lstStyle/>
          <a:p>
            <a:r>
              <a:rPr lang="en-US" dirty="0"/>
              <a:t>Dataset</a:t>
            </a:r>
            <a:endParaRPr lang="en-GB" dirty="0"/>
          </a:p>
        </p:txBody>
      </p:sp>
      <p:sp>
        <p:nvSpPr>
          <p:cNvPr id="8" name="Right Brace 7">
            <a:extLst>
              <a:ext uri="{FF2B5EF4-FFF2-40B4-BE49-F238E27FC236}">
                <a16:creationId xmlns:a16="http://schemas.microsoft.com/office/drawing/2014/main" id="{FBB69863-6815-85D0-421B-77E1BD7C8F51}"/>
              </a:ext>
            </a:extLst>
          </p:cNvPr>
          <p:cNvSpPr/>
          <p:nvPr/>
        </p:nvSpPr>
        <p:spPr>
          <a:xfrm>
            <a:off x="8422282" y="4984863"/>
            <a:ext cx="597974" cy="1429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8E9CC46-B412-873D-920A-5414F59A5D28}"/>
              </a:ext>
            </a:extLst>
          </p:cNvPr>
          <p:cNvSpPr txBox="1"/>
          <p:nvPr/>
        </p:nvSpPr>
        <p:spPr>
          <a:xfrm>
            <a:off x="9020256" y="5522107"/>
            <a:ext cx="2107115" cy="369332"/>
          </a:xfrm>
          <a:prstGeom prst="rect">
            <a:avLst/>
          </a:prstGeom>
          <a:solidFill>
            <a:schemeClr val="accent2"/>
          </a:solidFill>
        </p:spPr>
        <p:txBody>
          <a:bodyPr wrap="none" rtlCol="0">
            <a:spAutoFit/>
          </a:bodyPr>
          <a:lstStyle/>
          <a:p>
            <a:r>
              <a:rPr lang="en-US" dirty="0"/>
              <a:t>Descriptive Statistics</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07B0AFC-E9A9-8945-A273-7114965AF3A9}"/>
              </a:ext>
            </a:extLst>
          </p:cNvPr>
          <p:cNvSpPr>
            <a:spLocks noGrp="1"/>
          </p:cNvSpPr>
          <p:nvPr>
            <p:ph type="title"/>
          </p:nvPr>
        </p:nvSpPr>
        <p:spPr>
          <a:xfrm>
            <a:off x="1143000" y="609600"/>
            <a:ext cx="9875838" cy="579438"/>
          </a:xfrm>
        </p:spPr>
        <p:txBody>
          <a:bodyPr/>
          <a:lstStyle/>
          <a:p>
            <a:r>
              <a:rPr lang="en-US" altLang="en-US" sz="2400" b="1" dirty="0"/>
              <a:t>Data Preparation: Data Exploration</a:t>
            </a:r>
          </a:p>
        </p:txBody>
      </p:sp>
      <p:pic>
        <p:nvPicPr>
          <p:cNvPr id="29700" name="Picture 2">
            <a:extLst>
              <a:ext uri="{FF2B5EF4-FFF2-40B4-BE49-F238E27FC236}">
                <a16:creationId xmlns:a16="http://schemas.microsoft.com/office/drawing/2014/main" id="{37669AC8-443E-0318-1474-2CF2246E1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20" y="2036128"/>
            <a:ext cx="49434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1">
            <a:extLst>
              <a:ext uri="{FF2B5EF4-FFF2-40B4-BE49-F238E27FC236}">
                <a16:creationId xmlns:a16="http://schemas.microsoft.com/office/drawing/2014/main" id="{6BE5B1A1-0217-62EB-A321-4A0DD55548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D493557-B551-4A34-9939-C476FFD88EE6}" type="slidenum">
              <a:rPr lang="en-US" altLang="en-US" smtClean="0"/>
              <a:pPr/>
              <a:t>16</a:t>
            </a:fld>
            <a:endParaRPr lang="en-US" altLang="en-US"/>
          </a:p>
        </p:txBody>
      </p:sp>
      <p:pic>
        <p:nvPicPr>
          <p:cNvPr id="29702" name="Picture 2">
            <a:extLst>
              <a:ext uri="{FF2B5EF4-FFF2-40B4-BE49-F238E27FC236}">
                <a16:creationId xmlns:a16="http://schemas.microsoft.com/office/drawing/2014/main" id="{FA9C9FAD-173E-A15D-6501-99D21383CB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078"/>
          <a:stretch>
            <a:fillRect/>
          </a:stretch>
        </p:blipFill>
        <p:spPr bwMode="auto">
          <a:xfrm>
            <a:off x="588329" y="1549400"/>
            <a:ext cx="534511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04C8BA1-EA72-70E4-D5F1-E72D39606791}"/>
              </a:ext>
            </a:extLst>
          </p:cNvPr>
          <p:cNvSpPr txBox="1"/>
          <p:nvPr/>
        </p:nvSpPr>
        <p:spPr>
          <a:xfrm>
            <a:off x="3127456" y="4025900"/>
            <a:ext cx="901465" cy="369332"/>
          </a:xfrm>
          <a:prstGeom prst="rect">
            <a:avLst/>
          </a:prstGeom>
          <a:solidFill>
            <a:schemeClr val="accent2"/>
          </a:solidFill>
        </p:spPr>
        <p:txBody>
          <a:bodyPr wrap="none" rtlCol="0">
            <a:spAutoFit/>
          </a:bodyPr>
          <a:lstStyle/>
          <a:p>
            <a:r>
              <a:rPr lang="en-US" dirty="0"/>
              <a:t>Dataset</a:t>
            </a:r>
            <a:endParaRPr lang="en-GB" dirty="0"/>
          </a:p>
        </p:txBody>
      </p:sp>
      <p:sp>
        <p:nvSpPr>
          <p:cNvPr id="3" name="TextBox 2">
            <a:extLst>
              <a:ext uri="{FF2B5EF4-FFF2-40B4-BE49-F238E27FC236}">
                <a16:creationId xmlns:a16="http://schemas.microsoft.com/office/drawing/2014/main" id="{A21AE6A1-F0F6-43F3-2776-B4040596E242}"/>
              </a:ext>
            </a:extLst>
          </p:cNvPr>
          <p:cNvSpPr txBox="1"/>
          <p:nvPr/>
        </p:nvSpPr>
        <p:spPr>
          <a:xfrm>
            <a:off x="8816491" y="5559426"/>
            <a:ext cx="1366528" cy="369332"/>
          </a:xfrm>
          <a:prstGeom prst="rect">
            <a:avLst/>
          </a:prstGeom>
          <a:solidFill>
            <a:schemeClr val="accent2"/>
          </a:solidFill>
        </p:spPr>
        <p:txBody>
          <a:bodyPr wrap="none" rtlCol="0">
            <a:spAutoFit/>
          </a:bodyPr>
          <a:lstStyle/>
          <a:p>
            <a:r>
              <a:rPr lang="en-US" dirty="0"/>
              <a:t>Visualization</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528A22A-29F0-5834-4E73-C322CC2002F2}"/>
              </a:ext>
            </a:extLst>
          </p:cNvPr>
          <p:cNvSpPr>
            <a:spLocks noGrp="1"/>
          </p:cNvSpPr>
          <p:nvPr>
            <p:ph type="title"/>
          </p:nvPr>
        </p:nvSpPr>
        <p:spPr>
          <a:xfrm>
            <a:off x="1143000" y="588963"/>
            <a:ext cx="9875838" cy="579437"/>
          </a:xfrm>
        </p:spPr>
        <p:txBody>
          <a:bodyPr/>
          <a:lstStyle/>
          <a:p>
            <a:r>
              <a:rPr lang="en-US" altLang="en-US" sz="2400" b="1" dirty="0"/>
              <a:t>Data Preparation: Data Quality</a:t>
            </a:r>
          </a:p>
        </p:txBody>
      </p:sp>
      <p:sp>
        <p:nvSpPr>
          <p:cNvPr id="31747" name="Content Placeholder 2">
            <a:extLst>
              <a:ext uri="{FF2B5EF4-FFF2-40B4-BE49-F238E27FC236}">
                <a16:creationId xmlns:a16="http://schemas.microsoft.com/office/drawing/2014/main" id="{A78BF5F3-A9A9-7C53-EAA4-66BD00104E0D}"/>
              </a:ext>
            </a:extLst>
          </p:cNvPr>
          <p:cNvSpPr>
            <a:spLocks noGrp="1"/>
          </p:cNvSpPr>
          <p:nvPr>
            <p:ph idx="1"/>
          </p:nvPr>
        </p:nvSpPr>
        <p:spPr>
          <a:xfrm>
            <a:off x="1143000" y="1320800"/>
            <a:ext cx="9872663" cy="4775200"/>
          </a:xfrm>
        </p:spPr>
        <p:txBody>
          <a:bodyPr/>
          <a:lstStyle/>
          <a:p>
            <a:pPr marL="44450" indent="0">
              <a:lnSpc>
                <a:spcPct val="150000"/>
              </a:lnSpc>
              <a:buFont typeface="Corbel" panose="020B0503020204020204" pitchFamily="34" charset="0"/>
              <a:buNone/>
            </a:pPr>
            <a:r>
              <a:rPr lang="en-US" altLang="en-US" sz="1800">
                <a:latin typeface="AdvOT260e5629"/>
              </a:rPr>
              <a:t>Data quality is the measure of how well suited a data set is to serve its specific purpose. Measures of data quality are based Data Correctness, Data Freshness and Data Completeness.</a:t>
            </a:r>
          </a:p>
          <a:p>
            <a:pPr marL="44450" indent="0" algn="just">
              <a:lnSpc>
                <a:spcPct val="150000"/>
              </a:lnSpc>
              <a:buFont typeface="Corbel" panose="020B0503020204020204" pitchFamily="34" charset="0"/>
              <a:buNone/>
            </a:pPr>
            <a:r>
              <a:rPr lang="en-US" altLang="en-US" sz="2000" b="1">
                <a:latin typeface="AdvOT260e5629"/>
              </a:rPr>
              <a:t>Data Correctness: </a:t>
            </a:r>
            <a:r>
              <a:rPr lang="en-US" altLang="en-US" sz="1800">
                <a:latin typeface="Times New Roman" panose="02020603050405020304" pitchFamily="18" charset="0"/>
                <a:cs typeface="Times New Roman" panose="02020603050405020304" pitchFamily="18" charset="0"/>
              </a:rPr>
              <a:t>How accurately the data value describes real-world facts. For example, a B2B sales rep wishes to look at a prospect company’s number of employees. If they accidentally grab the wrong company from their database, because its name and location are similar to another organization, they will report a wrong number, be misinformed, and potentially lose an opportunity to sell to a qualified prospect. In this case, the rep used incorrect data. The data correctness metric is usually measured with classification metrics such as precision – a compound of correct data points compared to incorrect data points. There are many potential root causes of collection issues such as collection noise, faulty data transformations, outdated data, or incorrect schema description. </a:t>
            </a:r>
            <a:endParaRPr lang="en-US" altLang="en-US">
              <a:latin typeface="Times New Roman" panose="02020603050405020304" pitchFamily="18" charset="0"/>
              <a:cs typeface="Times New Roman" panose="02020603050405020304" pitchFamily="18" charset="0"/>
            </a:endParaRPr>
          </a:p>
        </p:txBody>
      </p:sp>
      <p:sp>
        <p:nvSpPr>
          <p:cNvPr id="31748" name="Slide Number Placeholder 1">
            <a:extLst>
              <a:ext uri="{FF2B5EF4-FFF2-40B4-BE49-F238E27FC236}">
                <a16:creationId xmlns:a16="http://schemas.microsoft.com/office/drawing/2014/main" id="{3E146931-AB42-B2E7-9410-D988A4E7E8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818C1D3-5C4B-45DB-AD89-D4DD50A40826}"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1226D259-5228-918C-2364-A92263482BEF}"/>
              </a:ext>
            </a:extLst>
          </p:cNvPr>
          <p:cNvSpPr>
            <a:spLocks noGrp="1"/>
          </p:cNvSpPr>
          <p:nvPr>
            <p:ph idx="1"/>
          </p:nvPr>
        </p:nvSpPr>
        <p:spPr>
          <a:xfrm>
            <a:off x="1143000" y="1300163"/>
            <a:ext cx="9872663" cy="4795837"/>
          </a:xfrm>
        </p:spPr>
        <p:txBody>
          <a:bodyPr/>
          <a:lstStyle/>
          <a:p>
            <a:pPr marL="44450" indent="0" algn="just">
              <a:lnSpc>
                <a:spcPct val="150000"/>
              </a:lnSpc>
              <a:buFont typeface="Corbel" panose="020B0503020204020204" pitchFamily="34" charset="0"/>
              <a:buNone/>
            </a:pPr>
            <a:r>
              <a:rPr lang="en-US" altLang="en-US" sz="2400" b="1">
                <a:latin typeface="AdvOT260e5629"/>
              </a:rPr>
              <a:t>Data Freshness </a:t>
            </a:r>
            <a:r>
              <a:rPr lang="en-US" altLang="en-US" sz="2400">
                <a:latin typeface="AdvOT260e5629"/>
              </a:rPr>
              <a:t>: </a:t>
            </a:r>
            <a:r>
              <a:rPr lang="en-US" altLang="en-US" sz="1800">
                <a:latin typeface="Times New Roman" panose="02020603050405020304" pitchFamily="18" charset="0"/>
                <a:cs typeface="Times New Roman" panose="02020603050405020304" pitchFamily="18" charset="0"/>
              </a:rPr>
              <a:t>This refers to how relevant the data is to describe the current state of an entity, and takes into consideration the timeliness of the data and how frequently it is updated. This is a tricky measurement as “freshness” ranges from data that is updated in real-time to data that is updated annually. Each business use case will differ in its data freshness thresholds and requirements. For example, data that doesn’t change frequently, like a person or institution name, would not require the same freshness as stock market or Twitter trends. In any case, data must be up-to-date, if it is not it could mislead a decision. This metric is typically measured with time </a:t>
            </a:r>
          </a:p>
        </p:txBody>
      </p:sp>
      <p:sp>
        <p:nvSpPr>
          <p:cNvPr id="32771" name="Slide Number Placeholder 1">
            <a:extLst>
              <a:ext uri="{FF2B5EF4-FFF2-40B4-BE49-F238E27FC236}">
                <a16:creationId xmlns:a16="http://schemas.microsoft.com/office/drawing/2014/main" id="{C20E9B28-AF25-5E0E-86BD-A4A517AA890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F767C5D-529F-4952-B1A7-CB366E9F9BC6}" type="slidenum">
              <a:rPr lang="en-US" altLang="en-US" smtClean="0"/>
              <a:pPr/>
              <a:t>18</a:t>
            </a:fld>
            <a:endParaRPr lang="en-US" altLang="en-US"/>
          </a:p>
        </p:txBody>
      </p:sp>
      <p:sp>
        <p:nvSpPr>
          <p:cNvPr id="4" name="Title 1">
            <a:extLst>
              <a:ext uri="{FF2B5EF4-FFF2-40B4-BE49-F238E27FC236}">
                <a16:creationId xmlns:a16="http://schemas.microsoft.com/office/drawing/2014/main" id="{E528A22A-29F0-5834-4E73-C322CC2002F2}"/>
              </a:ext>
            </a:extLst>
          </p:cNvPr>
          <p:cNvSpPr>
            <a:spLocks noGrp="1"/>
          </p:cNvSpPr>
          <p:nvPr>
            <p:ph type="title"/>
          </p:nvPr>
        </p:nvSpPr>
        <p:spPr>
          <a:xfrm>
            <a:off x="1143000" y="588963"/>
            <a:ext cx="9875838" cy="579437"/>
          </a:xfrm>
        </p:spPr>
        <p:txBody>
          <a:bodyPr/>
          <a:lstStyle/>
          <a:p>
            <a:r>
              <a:rPr lang="en-US" altLang="en-US" sz="2400" b="1" dirty="0"/>
              <a:t>Data Preparation: Data Quality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60CCE6E3-1962-FC95-1A95-071701A1A641}"/>
              </a:ext>
            </a:extLst>
          </p:cNvPr>
          <p:cNvSpPr>
            <a:spLocks noGrp="1"/>
          </p:cNvSpPr>
          <p:nvPr>
            <p:ph idx="1"/>
          </p:nvPr>
        </p:nvSpPr>
        <p:spPr>
          <a:xfrm>
            <a:off x="1143000" y="1300163"/>
            <a:ext cx="9872663" cy="4795837"/>
          </a:xfrm>
        </p:spPr>
        <p:txBody>
          <a:bodyPr/>
          <a:lstStyle/>
          <a:p>
            <a:pPr marL="44450" indent="0" algn="just">
              <a:lnSpc>
                <a:spcPct val="150000"/>
              </a:lnSpc>
              <a:buFont typeface="Corbel" panose="020B0503020204020204" pitchFamily="34" charset="0"/>
              <a:buNone/>
            </a:pPr>
            <a:r>
              <a:rPr lang="en-US" altLang="en-US" sz="2400" b="1">
                <a:latin typeface="AdvOT260e5629"/>
              </a:rPr>
              <a:t>Data Completeness </a:t>
            </a:r>
            <a:r>
              <a:rPr lang="en-US" altLang="en-US" sz="2400">
                <a:latin typeface="AdvOT260e5629"/>
              </a:rPr>
              <a:t>: </a:t>
            </a:r>
            <a:r>
              <a:rPr lang="en-US" altLang="en-US" sz="1800">
                <a:latin typeface="Times New Roman" panose="02020603050405020304" pitchFamily="18" charset="0"/>
                <a:cs typeface="Times New Roman" panose="02020603050405020304" pitchFamily="18" charset="0"/>
              </a:rPr>
              <a:t> A measure which describes how whole and complete a data asset is. Completeness is especially important when you want to  attach new attributes to your existing data. In cases where you have low coverage, you would get limited support for the different attributes that you enrich, and the data becomes less useful. Coverage is also important if you want to extract insights from your dataset.</a:t>
            </a:r>
          </a:p>
          <a:p>
            <a:pPr marL="44450" indent="0" algn="just">
              <a:lnSpc>
                <a:spcPct val="150000"/>
              </a:lnSpc>
              <a:buFont typeface="Corbel" panose="020B0503020204020204" pitchFamily="34" charset="0"/>
              <a:buNone/>
            </a:pPr>
            <a:endParaRPr lang="en-US" altLang="en-US" sz="1800">
              <a:latin typeface="Times New Roman" panose="02020603050405020304" pitchFamily="18" charset="0"/>
              <a:cs typeface="Times New Roman" panose="02020603050405020304" pitchFamily="18" charset="0"/>
            </a:endParaRPr>
          </a:p>
        </p:txBody>
      </p:sp>
      <p:sp>
        <p:nvSpPr>
          <p:cNvPr id="33795" name="Slide Number Placeholder 1">
            <a:extLst>
              <a:ext uri="{FF2B5EF4-FFF2-40B4-BE49-F238E27FC236}">
                <a16:creationId xmlns:a16="http://schemas.microsoft.com/office/drawing/2014/main" id="{88F1F068-76C0-275C-6895-58B9294683B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4A6B29-5A15-49A8-843D-86E8D8CDB823}" type="slidenum">
              <a:rPr lang="en-US" altLang="en-US" smtClean="0"/>
              <a:pPr/>
              <a:t>19</a:t>
            </a:fld>
            <a:endParaRPr lang="en-US" altLang="en-US"/>
          </a:p>
        </p:txBody>
      </p:sp>
      <p:sp>
        <p:nvSpPr>
          <p:cNvPr id="4" name="Title 1">
            <a:extLst>
              <a:ext uri="{FF2B5EF4-FFF2-40B4-BE49-F238E27FC236}">
                <a16:creationId xmlns:a16="http://schemas.microsoft.com/office/drawing/2014/main" id="{E528A22A-29F0-5834-4E73-C322CC2002F2}"/>
              </a:ext>
            </a:extLst>
          </p:cNvPr>
          <p:cNvSpPr>
            <a:spLocks noGrp="1"/>
          </p:cNvSpPr>
          <p:nvPr>
            <p:ph type="title"/>
          </p:nvPr>
        </p:nvSpPr>
        <p:spPr>
          <a:xfrm>
            <a:off x="1143000" y="588963"/>
            <a:ext cx="9875838" cy="579437"/>
          </a:xfrm>
        </p:spPr>
        <p:txBody>
          <a:bodyPr/>
          <a:lstStyle/>
          <a:p>
            <a:r>
              <a:rPr lang="en-US" altLang="en-US" sz="2400" b="1" dirty="0"/>
              <a:t>Data Preparation: Data Quality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13B4F70-705F-80EA-5A5D-D5D61F1225E6}"/>
              </a:ext>
            </a:extLst>
          </p:cNvPr>
          <p:cNvSpPr>
            <a:spLocks noGrp="1"/>
          </p:cNvSpPr>
          <p:nvPr>
            <p:ph idx="1"/>
          </p:nvPr>
        </p:nvSpPr>
        <p:spPr>
          <a:xfrm>
            <a:off x="1143000" y="822325"/>
            <a:ext cx="9872663" cy="5273675"/>
          </a:xfrm>
        </p:spPr>
        <p:txBody>
          <a:bodyPr rtlCol="0">
            <a:normAutofit/>
          </a:bodyPr>
          <a:lstStyle/>
          <a:p>
            <a:pPr marL="342900" indent="-342900" eaLnBrk="1" fontAlgn="auto" hangingPunct="1">
              <a:spcAft>
                <a:spcPts val="0"/>
              </a:spcAft>
              <a:buClr>
                <a:schemeClr val="accent1">
                  <a:lumMod val="75000"/>
                </a:schemeClr>
              </a:buClr>
              <a:defRPr/>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Data: The Raw Facts</a:t>
            </a:r>
          </a:p>
          <a:p>
            <a:pPr marL="571500" lvl="1" indent="-342900" eaLnBrk="1" fontAlgn="auto" hangingPunct="1">
              <a:buClr>
                <a:schemeClr val="accent1">
                  <a:lumMod val="75000"/>
                </a:schemeClr>
              </a:buClr>
              <a:defRPr/>
            </a:pPr>
            <a:r>
              <a:rPr lang="en-US" altLang="en-US" i="1" dirty="0">
                <a:latin typeface="Times New Roman" panose="02020603050405020304" pitchFamily="18" charset="0"/>
                <a:cs typeface="Times New Roman" panose="02020603050405020304" pitchFamily="18" charset="0"/>
              </a:rPr>
              <a:t>a "given" </a:t>
            </a:r>
            <a:r>
              <a:rPr lang="en-US" altLang="en-US" dirty="0">
                <a:latin typeface="Times New Roman" panose="02020603050405020304" pitchFamily="18" charset="0"/>
                <a:cs typeface="Times New Roman" panose="02020603050405020304" pitchFamily="18" charset="0"/>
              </a:rPr>
              <a:t>or </a:t>
            </a:r>
            <a:r>
              <a:rPr lang="en-US" altLang="en-US" i="1" dirty="0">
                <a:latin typeface="Times New Roman" panose="02020603050405020304" pitchFamily="18" charset="0"/>
                <a:cs typeface="Times New Roman" panose="02020603050405020304" pitchFamily="18" charset="0"/>
              </a:rPr>
              <a:t>a fact </a:t>
            </a:r>
            <a:r>
              <a:rPr lang="en-US" altLang="en-US" dirty="0">
                <a:latin typeface="Times New Roman" panose="02020603050405020304" pitchFamily="18" charset="0"/>
                <a:cs typeface="Times New Roman" panose="02020603050405020304" pitchFamily="18" charset="0"/>
              </a:rPr>
              <a:t>that represents something in real world</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raw materials, can be processed, structured or unstructured</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Data are elements of analysis</a:t>
            </a:r>
          </a:p>
          <a:p>
            <a:pPr marL="342900" indent="-342900" eaLnBrk="1" fontAlgn="auto" hangingPunct="1">
              <a:spcAft>
                <a:spcPts val="0"/>
              </a:spcAft>
              <a:buClr>
                <a:schemeClr val="accent1">
                  <a:lumMod val="75000"/>
                </a:schemeClr>
              </a:buClr>
              <a:defRPr/>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Information: Data in Context   </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Data that have </a:t>
            </a:r>
            <a:r>
              <a:rPr lang="en-US" altLang="en-US" i="1" dirty="0">
                <a:latin typeface="Times New Roman" panose="02020603050405020304" pitchFamily="18" charset="0"/>
                <a:cs typeface="Times New Roman" panose="02020603050405020304" pitchFamily="18" charset="0"/>
              </a:rPr>
              <a:t>meaning in context</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Data related</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Data after manipulation			</a:t>
            </a:r>
          </a:p>
          <a:p>
            <a:pPr marL="342900" indent="-342900" eaLnBrk="1" fontAlgn="auto" hangingPunct="1">
              <a:spcAft>
                <a:spcPts val="0"/>
              </a:spcAft>
              <a:buClr>
                <a:schemeClr val="accent1">
                  <a:lumMod val="75000"/>
                </a:schemeClr>
              </a:buClr>
              <a:defRPr/>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Knowledge: Understanding and Application</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familiarity, awareness and understanding of someone or something</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acquired through experience or learning</a:t>
            </a:r>
          </a:p>
          <a:p>
            <a:pPr marL="571500" lvl="1" indent="-342900" eaLnBrk="1" fontAlgn="auto" hangingPunct="1">
              <a:buClr>
                <a:schemeClr val="accent1">
                  <a:lumMod val="75000"/>
                </a:schemeClr>
              </a:buClr>
              <a:defRPr/>
            </a:pPr>
            <a:r>
              <a:rPr lang="en-US" altLang="en-US" dirty="0">
                <a:latin typeface="Times New Roman" panose="02020603050405020304" pitchFamily="18" charset="0"/>
                <a:cs typeface="Times New Roman" panose="02020603050405020304" pitchFamily="18" charset="0"/>
              </a:rPr>
              <a:t>it is a concept mainly for humans unlike data and information</a:t>
            </a:r>
            <a:r>
              <a:rPr lang="en-US" altLang="en-US" sz="2400" dirty="0"/>
              <a:t>.</a:t>
            </a:r>
          </a:p>
          <a:p>
            <a:pPr marL="182880" indent="-182880" eaLnBrk="1" fontAlgn="auto" hangingPunct="1">
              <a:spcAft>
                <a:spcPts val="0"/>
              </a:spcAft>
              <a:buClr>
                <a:schemeClr val="accent1">
                  <a:lumMod val="75000"/>
                </a:schemeClr>
              </a:buClr>
              <a:defRPr/>
            </a:pPr>
            <a:endParaRPr lang="en-US" altLang="en-US" sz="2400" dirty="0"/>
          </a:p>
        </p:txBody>
      </p:sp>
      <p:sp>
        <p:nvSpPr>
          <p:cNvPr id="3" name="TextBox 2">
            <a:extLst>
              <a:ext uri="{FF2B5EF4-FFF2-40B4-BE49-F238E27FC236}">
                <a16:creationId xmlns:a16="http://schemas.microsoft.com/office/drawing/2014/main" id="{5E8F4366-E08D-9D71-CCAD-1E4EC2845692}"/>
              </a:ext>
            </a:extLst>
          </p:cNvPr>
          <p:cNvSpPr txBox="1"/>
          <p:nvPr/>
        </p:nvSpPr>
        <p:spPr>
          <a:xfrm>
            <a:off x="7289800" y="2198688"/>
            <a:ext cx="4395788" cy="16319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285750" indent="-285750" algn="just">
              <a:buFont typeface="Arial" panose="020B0604020202020204" pitchFamily="34" charset="0"/>
              <a:buChar char="•"/>
              <a:defRPr/>
            </a:pPr>
            <a:r>
              <a:rPr lang="en-US" altLang="en-US" sz="2000" dirty="0"/>
              <a:t>Knowledge is not information and information is not data.</a:t>
            </a:r>
          </a:p>
          <a:p>
            <a:pPr marL="285750" indent="-285750" algn="just">
              <a:buFont typeface="Arial" panose="020B0604020202020204" pitchFamily="34" charset="0"/>
              <a:buChar char="•"/>
              <a:defRPr/>
            </a:pPr>
            <a:r>
              <a:rPr lang="en-US" altLang="en-US" sz="2000" dirty="0"/>
              <a:t>Knowledge is derived from information in the same way information is derived from data.</a:t>
            </a:r>
            <a:endParaRPr lang="en-US" sz="2000" dirty="0"/>
          </a:p>
        </p:txBody>
      </p:sp>
      <p:sp>
        <p:nvSpPr>
          <p:cNvPr id="6148" name="Slide Number Placeholder 3">
            <a:extLst>
              <a:ext uri="{FF2B5EF4-FFF2-40B4-BE49-F238E27FC236}">
                <a16:creationId xmlns:a16="http://schemas.microsoft.com/office/drawing/2014/main" id="{5AAA3DE8-67F4-D9DD-CD4E-7694872940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4BC5A7E-3B71-462A-832B-7ABE899CD4F2}"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CD43871-05F2-387D-5735-2417B9252257}"/>
              </a:ext>
            </a:extLst>
          </p:cNvPr>
          <p:cNvSpPr>
            <a:spLocks noGrp="1"/>
          </p:cNvSpPr>
          <p:nvPr>
            <p:ph type="title"/>
          </p:nvPr>
        </p:nvSpPr>
        <p:spPr>
          <a:xfrm>
            <a:off x="1143000" y="762000"/>
            <a:ext cx="9875838" cy="1295400"/>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Missing Values</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4820" name="Slide Number Placeholder 1">
            <a:extLst>
              <a:ext uri="{FF2B5EF4-FFF2-40B4-BE49-F238E27FC236}">
                <a16:creationId xmlns:a16="http://schemas.microsoft.com/office/drawing/2014/main" id="{AFE42D79-8E14-A2EC-4A58-A166C996CD0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64A887-DE9D-4908-ACFC-60BB6828B957}" type="slidenum">
              <a:rPr lang="en-US" altLang="en-US" smtClean="0"/>
              <a:pPr/>
              <a:t>20</a:t>
            </a:fld>
            <a:endParaRPr lang="en-US" altLang="en-US"/>
          </a:p>
        </p:txBody>
      </p:sp>
      <p:graphicFrame>
        <p:nvGraphicFramePr>
          <p:cNvPr id="4" name="Table 3">
            <a:extLst>
              <a:ext uri="{FF2B5EF4-FFF2-40B4-BE49-F238E27FC236}">
                <a16:creationId xmlns:a16="http://schemas.microsoft.com/office/drawing/2014/main" id="{A698DD69-4545-41C1-B0AA-3F0C2908A393}"/>
              </a:ext>
            </a:extLst>
          </p:cNvPr>
          <p:cNvGraphicFramePr>
            <a:graphicFrameLocks noGrp="1"/>
          </p:cNvGraphicFramePr>
          <p:nvPr>
            <p:extLst>
              <p:ext uri="{D42A27DB-BD31-4B8C-83A1-F6EECF244321}">
                <p14:modId xmlns:p14="http://schemas.microsoft.com/office/powerpoint/2010/main" val="927180414"/>
              </p:ext>
            </p:extLst>
          </p:nvPr>
        </p:nvGraphicFramePr>
        <p:xfrm>
          <a:off x="1142999" y="2796540"/>
          <a:ext cx="9872665" cy="2560320"/>
        </p:xfrm>
        <a:graphic>
          <a:graphicData uri="http://schemas.openxmlformats.org/drawingml/2006/table">
            <a:tbl>
              <a:tblPr>
                <a:tableStyleId>{D7AC3CCA-C797-4891-BE02-D94E43425B78}</a:tableStyleId>
              </a:tblPr>
              <a:tblGrid>
                <a:gridCol w="1974533">
                  <a:extLst>
                    <a:ext uri="{9D8B030D-6E8A-4147-A177-3AD203B41FA5}">
                      <a16:colId xmlns:a16="http://schemas.microsoft.com/office/drawing/2014/main" val="3940198807"/>
                    </a:ext>
                  </a:extLst>
                </a:gridCol>
                <a:gridCol w="1974533">
                  <a:extLst>
                    <a:ext uri="{9D8B030D-6E8A-4147-A177-3AD203B41FA5}">
                      <a16:colId xmlns:a16="http://schemas.microsoft.com/office/drawing/2014/main" val="2939261409"/>
                    </a:ext>
                  </a:extLst>
                </a:gridCol>
                <a:gridCol w="1974533">
                  <a:extLst>
                    <a:ext uri="{9D8B030D-6E8A-4147-A177-3AD203B41FA5}">
                      <a16:colId xmlns:a16="http://schemas.microsoft.com/office/drawing/2014/main" val="130641759"/>
                    </a:ext>
                  </a:extLst>
                </a:gridCol>
                <a:gridCol w="1974533">
                  <a:extLst>
                    <a:ext uri="{9D8B030D-6E8A-4147-A177-3AD203B41FA5}">
                      <a16:colId xmlns:a16="http://schemas.microsoft.com/office/drawing/2014/main" val="2180239218"/>
                    </a:ext>
                  </a:extLst>
                </a:gridCol>
                <a:gridCol w="1974533">
                  <a:extLst>
                    <a:ext uri="{9D8B030D-6E8A-4147-A177-3AD203B41FA5}">
                      <a16:colId xmlns:a16="http://schemas.microsoft.com/office/drawing/2014/main" val="2576535514"/>
                    </a:ext>
                  </a:extLst>
                </a:gridCol>
              </a:tblGrid>
              <a:tr h="365760">
                <a:tc>
                  <a:txBody>
                    <a:bodyPr/>
                    <a:lstStyle/>
                    <a:p>
                      <a:pPr>
                        <a:buNone/>
                      </a:pPr>
                      <a:r>
                        <a:rPr lang="en-GB" sz="1800" b="1"/>
                        <a:t>Student ID</a:t>
                      </a:r>
                    </a:p>
                  </a:txBody>
                  <a:tcPr anchor="ctr"/>
                </a:tc>
                <a:tc>
                  <a:txBody>
                    <a:bodyPr/>
                    <a:lstStyle/>
                    <a:p>
                      <a:pPr>
                        <a:buNone/>
                      </a:pPr>
                      <a:r>
                        <a:rPr lang="en-GB" sz="1800" b="1"/>
                        <a:t>Name</a:t>
                      </a:r>
                    </a:p>
                  </a:txBody>
                  <a:tcPr anchor="ctr"/>
                </a:tc>
                <a:tc>
                  <a:txBody>
                    <a:bodyPr/>
                    <a:lstStyle/>
                    <a:p>
                      <a:pPr>
                        <a:buNone/>
                      </a:pPr>
                      <a:r>
                        <a:rPr lang="en-GB" sz="1800" b="1"/>
                        <a:t>Math Score</a:t>
                      </a:r>
                    </a:p>
                  </a:txBody>
                  <a:tcPr anchor="ctr"/>
                </a:tc>
                <a:tc>
                  <a:txBody>
                    <a:bodyPr/>
                    <a:lstStyle/>
                    <a:p>
                      <a:pPr>
                        <a:buNone/>
                      </a:pPr>
                      <a:r>
                        <a:rPr lang="en-GB" sz="1800" b="1"/>
                        <a:t>English Score</a:t>
                      </a:r>
                    </a:p>
                  </a:txBody>
                  <a:tcPr anchor="ctr"/>
                </a:tc>
                <a:tc>
                  <a:txBody>
                    <a:bodyPr/>
                    <a:lstStyle/>
                    <a:p>
                      <a:pPr>
                        <a:buNone/>
                      </a:pPr>
                      <a:r>
                        <a:rPr lang="en-GB" sz="1800" b="1" dirty="0"/>
                        <a:t>Attendance (%)</a:t>
                      </a:r>
                    </a:p>
                  </a:txBody>
                  <a:tcPr anchor="ctr"/>
                </a:tc>
                <a:extLst>
                  <a:ext uri="{0D108BD9-81ED-4DB2-BD59-A6C34878D82A}">
                    <a16:rowId xmlns:a16="http://schemas.microsoft.com/office/drawing/2014/main" val="351665468"/>
                  </a:ext>
                </a:extLst>
              </a:tr>
              <a:tr h="365760">
                <a:tc>
                  <a:txBody>
                    <a:bodyPr/>
                    <a:lstStyle/>
                    <a:p>
                      <a:pPr>
                        <a:buNone/>
                      </a:pPr>
                      <a:r>
                        <a:rPr lang="en-GB" sz="1800"/>
                        <a:t>101</a:t>
                      </a:r>
                    </a:p>
                  </a:txBody>
                  <a:tcPr anchor="ctr"/>
                </a:tc>
                <a:tc>
                  <a:txBody>
                    <a:bodyPr/>
                    <a:lstStyle/>
                    <a:p>
                      <a:pPr>
                        <a:buNone/>
                      </a:pPr>
                      <a:r>
                        <a:rPr lang="en-GB" sz="1800"/>
                        <a:t>Alice</a:t>
                      </a:r>
                    </a:p>
                  </a:txBody>
                  <a:tcPr anchor="ctr"/>
                </a:tc>
                <a:tc>
                  <a:txBody>
                    <a:bodyPr/>
                    <a:lstStyle/>
                    <a:p>
                      <a:pPr>
                        <a:buNone/>
                      </a:pPr>
                      <a:r>
                        <a:rPr lang="en-GB" sz="1800"/>
                        <a:t>85</a:t>
                      </a:r>
                    </a:p>
                  </a:txBody>
                  <a:tcPr anchor="ctr"/>
                </a:tc>
                <a:tc>
                  <a:txBody>
                    <a:bodyPr/>
                    <a:lstStyle/>
                    <a:p>
                      <a:pPr>
                        <a:buNone/>
                      </a:pPr>
                      <a:r>
                        <a:rPr lang="en-GB" sz="1800"/>
                        <a:t>88</a:t>
                      </a:r>
                    </a:p>
                  </a:txBody>
                  <a:tcPr anchor="ctr"/>
                </a:tc>
                <a:tc>
                  <a:txBody>
                    <a:bodyPr/>
                    <a:lstStyle/>
                    <a:p>
                      <a:pPr>
                        <a:buNone/>
                      </a:pPr>
                      <a:r>
                        <a:rPr lang="en-GB" sz="1800"/>
                        <a:t>95</a:t>
                      </a:r>
                    </a:p>
                  </a:txBody>
                  <a:tcPr anchor="ctr"/>
                </a:tc>
                <a:extLst>
                  <a:ext uri="{0D108BD9-81ED-4DB2-BD59-A6C34878D82A}">
                    <a16:rowId xmlns:a16="http://schemas.microsoft.com/office/drawing/2014/main" val="1299720261"/>
                  </a:ext>
                </a:extLst>
              </a:tr>
              <a:tr h="365760">
                <a:tc>
                  <a:txBody>
                    <a:bodyPr/>
                    <a:lstStyle/>
                    <a:p>
                      <a:pPr>
                        <a:buNone/>
                      </a:pPr>
                      <a:r>
                        <a:rPr lang="en-GB" sz="1800"/>
                        <a:t>102</a:t>
                      </a:r>
                    </a:p>
                  </a:txBody>
                  <a:tcPr anchor="ctr"/>
                </a:tc>
                <a:tc>
                  <a:txBody>
                    <a:bodyPr/>
                    <a:lstStyle/>
                    <a:p>
                      <a:pPr>
                        <a:buNone/>
                      </a:pPr>
                      <a:r>
                        <a:rPr lang="en-GB" sz="1800"/>
                        <a:t>Bob</a:t>
                      </a:r>
                    </a:p>
                  </a:txBody>
                  <a:tcPr anchor="ctr"/>
                </a:tc>
                <a:tc>
                  <a:txBody>
                    <a:bodyPr/>
                    <a:lstStyle/>
                    <a:p>
                      <a:pPr>
                        <a:buNone/>
                      </a:pPr>
                      <a:r>
                        <a:rPr lang="en-GB" sz="1800"/>
                        <a:t>78</a:t>
                      </a:r>
                    </a:p>
                  </a:txBody>
                  <a:tcPr anchor="ctr"/>
                </a:tc>
                <a:tc>
                  <a:txBody>
                    <a:bodyPr/>
                    <a:lstStyle/>
                    <a:p>
                      <a:pPr>
                        <a:buNone/>
                      </a:pPr>
                      <a:r>
                        <a:rPr lang="en-GB" sz="1800" dirty="0">
                          <a:solidFill>
                            <a:srgbClr val="FF0000"/>
                          </a:solidFill>
                        </a:rPr>
                        <a:t>NA</a:t>
                      </a:r>
                    </a:p>
                  </a:txBody>
                  <a:tcPr anchor="ctr"/>
                </a:tc>
                <a:tc>
                  <a:txBody>
                    <a:bodyPr/>
                    <a:lstStyle/>
                    <a:p>
                      <a:pPr>
                        <a:buNone/>
                      </a:pPr>
                      <a:r>
                        <a:rPr lang="en-GB" sz="1800"/>
                        <a:t>80</a:t>
                      </a:r>
                    </a:p>
                  </a:txBody>
                  <a:tcPr anchor="ctr"/>
                </a:tc>
                <a:extLst>
                  <a:ext uri="{0D108BD9-81ED-4DB2-BD59-A6C34878D82A}">
                    <a16:rowId xmlns:a16="http://schemas.microsoft.com/office/drawing/2014/main" val="945976983"/>
                  </a:ext>
                </a:extLst>
              </a:tr>
              <a:tr h="365760">
                <a:tc>
                  <a:txBody>
                    <a:bodyPr/>
                    <a:lstStyle/>
                    <a:p>
                      <a:pPr>
                        <a:buNone/>
                      </a:pPr>
                      <a:r>
                        <a:rPr lang="en-GB" sz="1800"/>
                        <a:t>103</a:t>
                      </a:r>
                    </a:p>
                  </a:txBody>
                  <a:tcPr anchor="ctr"/>
                </a:tc>
                <a:tc>
                  <a:txBody>
                    <a:bodyPr/>
                    <a:lstStyle/>
                    <a:p>
                      <a:pPr>
                        <a:buNone/>
                      </a:pPr>
                      <a:r>
                        <a:rPr lang="en-GB" sz="1800"/>
                        <a:t>Charlie</a:t>
                      </a:r>
                    </a:p>
                  </a:txBody>
                  <a:tcPr anchor="ctr"/>
                </a:tc>
                <a:tc>
                  <a:txBody>
                    <a:bodyPr/>
                    <a:lstStyle/>
                    <a:p>
                      <a:pPr>
                        <a:buNone/>
                      </a:pPr>
                      <a:r>
                        <a:rPr lang="en-GB" sz="1800" dirty="0">
                          <a:solidFill>
                            <a:srgbClr val="FF0000"/>
                          </a:solidFill>
                        </a:rPr>
                        <a:t>NA</a:t>
                      </a:r>
                    </a:p>
                  </a:txBody>
                  <a:tcPr anchor="ctr"/>
                </a:tc>
                <a:tc>
                  <a:txBody>
                    <a:bodyPr/>
                    <a:lstStyle/>
                    <a:p>
                      <a:pPr>
                        <a:buNone/>
                      </a:pPr>
                      <a:r>
                        <a:rPr lang="en-GB" sz="1800"/>
                        <a:t>90</a:t>
                      </a:r>
                    </a:p>
                  </a:txBody>
                  <a:tcPr anchor="ctr"/>
                </a:tc>
                <a:tc>
                  <a:txBody>
                    <a:bodyPr/>
                    <a:lstStyle/>
                    <a:p>
                      <a:pPr>
                        <a:buNone/>
                      </a:pPr>
                      <a:r>
                        <a:rPr lang="en-GB" sz="1800"/>
                        <a:t>98</a:t>
                      </a:r>
                    </a:p>
                  </a:txBody>
                  <a:tcPr anchor="ctr"/>
                </a:tc>
                <a:extLst>
                  <a:ext uri="{0D108BD9-81ED-4DB2-BD59-A6C34878D82A}">
                    <a16:rowId xmlns:a16="http://schemas.microsoft.com/office/drawing/2014/main" val="4159540149"/>
                  </a:ext>
                </a:extLst>
              </a:tr>
              <a:tr h="365760">
                <a:tc>
                  <a:txBody>
                    <a:bodyPr/>
                    <a:lstStyle/>
                    <a:p>
                      <a:pPr>
                        <a:buNone/>
                      </a:pPr>
                      <a:r>
                        <a:rPr lang="en-GB" sz="1800"/>
                        <a:t>104</a:t>
                      </a:r>
                    </a:p>
                  </a:txBody>
                  <a:tcPr anchor="ctr"/>
                </a:tc>
                <a:tc>
                  <a:txBody>
                    <a:bodyPr/>
                    <a:lstStyle/>
                    <a:p>
                      <a:pPr>
                        <a:buNone/>
                      </a:pPr>
                      <a:r>
                        <a:rPr lang="en-GB" sz="1800"/>
                        <a:t>Daisy</a:t>
                      </a:r>
                    </a:p>
                  </a:txBody>
                  <a:tcPr anchor="ctr"/>
                </a:tc>
                <a:tc>
                  <a:txBody>
                    <a:bodyPr/>
                    <a:lstStyle/>
                    <a:p>
                      <a:pPr>
                        <a:buNone/>
                      </a:pPr>
                      <a:r>
                        <a:rPr lang="en-GB" sz="1800"/>
                        <a:t>82</a:t>
                      </a:r>
                    </a:p>
                  </a:txBody>
                  <a:tcPr anchor="ctr"/>
                </a:tc>
                <a:tc>
                  <a:txBody>
                    <a:bodyPr/>
                    <a:lstStyle/>
                    <a:p>
                      <a:pPr>
                        <a:buNone/>
                      </a:pPr>
                      <a:r>
                        <a:rPr lang="en-GB" sz="1800"/>
                        <a:t>85</a:t>
                      </a:r>
                    </a:p>
                  </a:txBody>
                  <a:tcPr anchor="ctr"/>
                </a:tc>
                <a:tc>
                  <a:txBody>
                    <a:bodyPr/>
                    <a:lstStyle/>
                    <a:p>
                      <a:pPr>
                        <a:buNone/>
                      </a:pPr>
                      <a:r>
                        <a:rPr lang="en-GB" sz="1800" dirty="0">
                          <a:solidFill>
                            <a:srgbClr val="FF0000"/>
                          </a:solidFill>
                        </a:rPr>
                        <a:t>NA</a:t>
                      </a:r>
                    </a:p>
                  </a:txBody>
                  <a:tcPr anchor="ctr"/>
                </a:tc>
                <a:extLst>
                  <a:ext uri="{0D108BD9-81ED-4DB2-BD59-A6C34878D82A}">
                    <a16:rowId xmlns:a16="http://schemas.microsoft.com/office/drawing/2014/main" val="3235714536"/>
                  </a:ext>
                </a:extLst>
              </a:tr>
              <a:tr h="365760">
                <a:tc>
                  <a:txBody>
                    <a:bodyPr/>
                    <a:lstStyle/>
                    <a:p>
                      <a:pPr>
                        <a:buNone/>
                      </a:pPr>
                      <a:r>
                        <a:rPr lang="en-GB" sz="1800"/>
                        <a:t>105</a:t>
                      </a:r>
                    </a:p>
                  </a:txBody>
                  <a:tcPr anchor="ctr"/>
                </a:tc>
                <a:tc>
                  <a:txBody>
                    <a:bodyPr/>
                    <a:lstStyle/>
                    <a:p>
                      <a:pPr>
                        <a:buNone/>
                      </a:pPr>
                      <a:r>
                        <a:rPr lang="en-GB" sz="1800"/>
                        <a:t>Eva</a:t>
                      </a:r>
                    </a:p>
                  </a:txBody>
                  <a:tcPr anchor="ctr"/>
                </a:tc>
                <a:tc>
                  <a:txBody>
                    <a:bodyPr/>
                    <a:lstStyle/>
                    <a:p>
                      <a:pPr>
                        <a:buNone/>
                      </a:pPr>
                      <a:r>
                        <a:rPr lang="en-GB" sz="1800"/>
                        <a:t>70</a:t>
                      </a:r>
                    </a:p>
                  </a:txBody>
                  <a:tcPr anchor="ctr"/>
                </a:tc>
                <a:tc>
                  <a:txBody>
                    <a:bodyPr/>
                    <a:lstStyle/>
                    <a:p>
                      <a:pPr>
                        <a:buNone/>
                      </a:pPr>
                      <a:r>
                        <a:rPr lang="en-GB" sz="1800"/>
                        <a:t>-10</a:t>
                      </a:r>
                    </a:p>
                  </a:txBody>
                  <a:tcPr anchor="ctr"/>
                </a:tc>
                <a:tc>
                  <a:txBody>
                    <a:bodyPr/>
                    <a:lstStyle/>
                    <a:p>
                      <a:pPr>
                        <a:buNone/>
                      </a:pPr>
                      <a:r>
                        <a:rPr lang="en-GB" sz="1800"/>
                        <a:t>75</a:t>
                      </a:r>
                    </a:p>
                  </a:txBody>
                  <a:tcPr anchor="ctr"/>
                </a:tc>
                <a:extLst>
                  <a:ext uri="{0D108BD9-81ED-4DB2-BD59-A6C34878D82A}">
                    <a16:rowId xmlns:a16="http://schemas.microsoft.com/office/drawing/2014/main" val="118108038"/>
                  </a:ext>
                </a:extLst>
              </a:tr>
              <a:tr h="365760">
                <a:tc>
                  <a:txBody>
                    <a:bodyPr/>
                    <a:lstStyle/>
                    <a:p>
                      <a:pPr>
                        <a:buNone/>
                      </a:pPr>
                      <a:r>
                        <a:rPr lang="en-GB" sz="1800"/>
                        <a:t>106</a:t>
                      </a:r>
                    </a:p>
                  </a:txBody>
                  <a:tcPr anchor="ctr"/>
                </a:tc>
                <a:tc>
                  <a:txBody>
                    <a:bodyPr/>
                    <a:lstStyle/>
                    <a:p>
                      <a:pPr>
                        <a:buNone/>
                      </a:pPr>
                      <a:r>
                        <a:rPr lang="en-GB" sz="1800"/>
                        <a:t>Frank</a:t>
                      </a:r>
                    </a:p>
                  </a:txBody>
                  <a:tcPr anchor="ctr"/>
                </a:tc>
                <a:tc>
                  <a:txBody>
                    <a:bodyPr/>
                    <a:lstStyle/>
                    <a:p>
                      <a:pPr>
                        <a:buNone/>
                      </a:pPr>
                      <a:r>
                        <a:rPr lang="en-GB" sz="1800"/>
                        <a:t>88</a:t>
                      </a:r>
                    </a:p>
                  </a:txBody>
                  <a:tcPr anchor="ctr"/>
                </a:tc>
                <a:tc>
                  <a:txBody>
                    <a:bodyPr/>
                    <a:lstStyle/>
                    <a:p>
                      <a:pPr>
                        <a:buNone/>
                      </a:pPr>
                      <a:r>
                        <a:rPr lang="en-GB" sz="1800"/>
                        <a:t>84</a:t>
                      </a:r>
                    </a:p>
                  </a:txBody>
                  <a:tcPr anchor="ctr"/>
                </a:tc>
                <a:tc>
                  <a:txBody>
                    <a:bodyPr/>
                    <a:lstStyle/>
                    <a:p>
                      <a:pPr>
                        <a:buNone/>
                      </a:pPr>
                      <a:r>
                        <a:rPr lang="en-GB" sz="1800" dirty="0"/>
                        <a:t>NA</a:t>
                      </a:r>
                    </a:p>
                  </a:txBody>
                  <a:tcPr anchor="ctr"/>
                </a:tc>
                <a:extLst>
                  <a:ext uri="{0D108BD9-81ED-4DB2-BD59-A6C34878D82A}">
                    <a16:rowId xmlns:a16="http://schemas.microsoft.com/office/drawing/2014/main" val="366862101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C0F5E-BAB6-63B5-62CB-54E702113AE5}"/>
            </a:ext>
          </a:extLst>
        </p:cNvPr>
        <p:cNvGrpSpPr/>
        <p:nvPr/>
      </p:nvGrpSpPr>
      <p:grpSpPr>
        <a:xfrm>
          <a:off x="0" y="0"/>
          <a:ext cx="0" cy="0"/>
          <a:chOff x="0" y="0"/>
          <a:chExt cx="0" cy="0"/>
        </a:xfrm>
      </p:grpSpPr>
      <p:sp>
        <p:nvSpPr>
          <p:cNvPr id="34818" name="Title 1">
            <a:extLst>
              <a:ext uri="{FF2B5EF4-FFF2-40B4-BE49-F238E27FC236}">
                <a16:creationId xmlns:a16="http://schemas.microsoft.com/office/drawing/2014/main" id="{7EBFADB8-AAB4-C283-409A-E8963142033A}"/>
              </a:ext>
            </a:extLst>
          </p:cNvPr>
          <p:cNvSpPr>
            <a:spLocks noGrp="1"/>
          </p:cNvSpPr>
          <p:nvPr>
            <p:ph type="title"/>
          </p:nvPr>
        </p:nvSpPr>
        <p:spPr>
          <a:xfrm>
            <a:off x="1143000" y="762000"/>
            <a:ext cx="9875838" cy="1295400"/>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Missing Values</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4819" name="Content Placeholder 2">
            <a:extLst>
              <a:ext uri="{FF2B5EF4-FFF2-40B4-BE49-F238E27FC236}">
                <a16:creationId xmlns:a16="http://schemas.microsoft.com/office/drawing/2014/main" id="{D92DB1CA-2730-EFF3-F297-475A9EEFF6C4}"/>
              </a:ext>
            </a:extLst>
          </p:cNvPr>
          <p:cNvSpPr>
            <a:spLocks noGrp="1"/>
          </p:cNvSpPr>
          <p:nvPr>
            <p:ph idx="1"/>
          </p:nvPr>
        </p:nvSpPr>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One of the most common data quality issues is that some records have missing attribute values. For example, a credit score may be missing in one of the records. There are several different mitigation methods to deal with this problem, but each method has pros and cons.</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k-nearest neighbor (k-NN) algorithm for classification tasks are often robust with missing values. Neural network models for classification tasks do not perform well with missing attributes, and thus, the data preparation step is essential for developing neural network models</a:t>
            </a:r>
          </a:p>
        </p:txBody>
      </p:sp>
      <p:sp>
        <p:nvSpPr>
          <p:cNvPr id="34820" name="Slide Number Placeholder 1">
            <a:extLst>
              <a:ext uri="{FF2B5EF4-FFF2-40B4-BE49-F238E27FC236}">
                <a16:creationId xmlns:a16="http://schemas.microsoft.com/office/drawing/2014/main" id="{EBD0ABF0-E083-0953-A733-939929C9DD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564A887-DE9D-4908-ACFC-60BB6828B957}" type="slidenum">
              <a:rPr lang="en-US" altLang="en-US" smtClean="0"/>
              <a:pPr/>
              <a:t>21</a:t>
            </a:fld>
            <a:endParaRPr lang="en-US" altLang="en-US"/>
          </a:p>
        </p:txBody>
      </p:sp>
    </p:spTree>
    <p:extLst>
      <p:ext uri="{BB962C8B-B14F-4D97-AF65-F5344CB8AC3E}">
        <p14:creationId xmlns:p14="http://schemas.microsoft.com/office/powerpoint/2010/main" val="3089598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43000" y="762000"/>
            <a:ext cx="9875838" cy="1295400"/>
          </a:xfrm>
        </p:spPr>
        <p:txBody>
          <a:bodyPr/>
          <a:lstStyle/>
          <a:p>
            <a:br>
              <a:rPr lang="en-US" altLang="en-US" sz="4000">
                <a:solidFill>
                  <a:srgbClr val="000000"/>
                </a:solidFill>
                <a:latin typeface="Arial" pitchFamily="34" charset="0"/>
              </a:rPr>
            </a:br>
            <a:br>
              <a:rPr lang="en-US" altLang="en-US" sz="4000">
                <a:solidFill>
                  <a:srgbClr val="000000"/>
                </a:solidFill>
                <a:latin typeface="Arial" pitchFamily="34" charset="0"/>
              </a:rPr>
            </a:br>
            <a:r>
              <a:rPr lang="en-US" altLang="en-US" sz="2400" b="1">
                <a:solidFill>
                  <a:srgbClr val="000000"/>
                </a:solidFill>
                <a:latin typeface="Arial" pitchFamily="34" charset="0"/>
              </a:rPr>
              <a:t>Methods to Handle Missing Values</a:t>
            </a:r>
            <a:br>
              <a:rPr lang="en-US" altLang="en-US" sz="4000">
                <a:solidFill>
                  <a:srgbClr val="000000"/>
                </a:solidFill>
                <a:latin typeface="Arial" pitchFamily="34" charset="0"/>
              </a:rPr>
            </a:br>
            <a:br>
              <a:rPr lang="en-US" altLang="en-US"/>
            </a:br>
            <a:endParaRPr lang="en-US" altLang="en-US"/>
          </a:p>
        </p:txBody>
      </p:sp>
      <p:sp>
        <p:nvSpPr>
          <p:cNvPr id="27651" name="Content Placeholder 2"/>
          <p:cNvSpPr>
            <a:spLocks noGrp="1"/>
          </p:cNvSpPr>
          <p:nvPr>
            <p:ph idx="1"/>
          </p:nvPr>
        </p:nvSpPr>
        <p:spPr/>
        <p:txBody>
          <a:bodyPr/>
          <a:lstStyle/>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a:p>
            <a:pPr marL="265113" lvl="1" algn="just" eaLnBrk="1" hangingPunct="1">
              <a:lnSpc>
                <a:spcPct val="150000"/>
              </a:lnSpc>
              <a:buClr>
                <a:srgbClr val="0B5395"/>
              </a:buClr>
            </a:pPr>
            <a:r>
              <a:rPr lang="en-US" altLang="en-US" sz="1800" b="1">
                <a:latin typeface="Times New Roman" pitchFamily="18" charset="0"/>
                <a:cs typeface="Times New Roman" pitchFamily="18" charset="0"/>
              </a:rPr>
              <a:t>Discard Instances</a:t>
            </a:r>
          </a:p>
          <a:p>
            <a:pPr marL="265113" lvl="1" algn="just" eaLnBrk="1" hangingPunct="1">
              <a:lnSpc>
                <a:spcPct val="150000"/>
              </a:lnSpc>
              <a:buClr>
                <a:srgbClr val="0B5395"/>
              </a:buClr>
            </a:pPr>
            <a:r>
              <a:rPr lang="en-US" altLang="en-US" sz="1800" b="1">
                <a:latin typeface="Times New Roman" pitchFamily="18" charset="0"/>
                <a:cs typeface="Times New Roman" pitchFamily="18" charset="0"/>
              </a:rPr>
              <a:t>Replace by Most Frequent/Average Value</a:t>
            </a:r>
          </a:p>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p:txBody>
      </p:sp>
    </p:spTree>
    <p:extLst>
      <p:ext uri="{BB962C8B-B14F-4D97-AF65-F5344CB8AC3E}">
        <p14:creationId xmlns:p14="http://schemas.microsoft.com/office/powerpoint/2010/main" val="225183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143000" y="762000"/>
            <a:ext cx="9875838" cy="1295400"/>
          </a:xfrm>
        </p:spPr>
        <p:txBody>
          <a:bodyPr/>
          <a:lstStyle/>
          <a:p>
            <a:br>
              <a:rPr lang="en-US" altLang="en-US" sz="4000">
                <a:solidFill>
                  <a:srgbClr val="000000"/>
                </a:solidFill>
                <a:latin typeface="Arial" pitchFamily="34" charset="0"/>
              </a:rPr>
            </a:br>
            <a:br>
              <a:rPr lang="en-US" altLang="en-US" sz="4000">
                <a:solidFill>
                  <a:srgbClr val="000000"/>
                </a:solidFill>
                <a:latin typeface="Arial" pitchFamily="34" charset="0"/>
              </a:rPr>
            </a:br>
            <a:r>
              <a:rPr lang="en-US" altLang="en-US" sz="2400" b="1">
                <a:solidFill>
                  <a:srgbClr val="000000"/>
                </a:solidFill>
                <a:latin typeface="Arial" pitchFamily="34" charset="0"/>
              </a:rPr>
              <a:t>Discard Instances</a:t>
            </a:r>
            <a:br>
              <a:rPr lang="en-US" altLang="en-US" sz="2400" b="1">
                <a:solidFill>
                  <a:srgbClr val="000000"/>
                </a:solidFill>
                <a:latin typeface="Arial" pitchFamily="34" charset="0"/>
              </a:rPr>
            </a:br>
            <a:br>
              <a:rPr lang="en-US" altLang="en-US" sz="4000">
                <a:solidFill>
                  <a:srgbClr val="000000"/>
                </a:solidFill>
                <a:latin typeface="Arial" pitchFamily="34" charset="0"/>
              </a:rPr>
            </a:br>
            <a:br>
              <a:rPr lang="en-US" altLang="en-US"/>
            </a:br>
            <a:endParaRPr lang="en-US" altLang="en-US"/>
          </a:p>
        </p:txBody>
      </p:sp>
      <p:sp>
        <p:nvSpPr>
          <p:cNvPr id="28675" name="Content Placeholder 2"/>
          <p:cNvSpPr>
            <a:spLocks noGrp="1"/>
          </p:cNvSpPr>
          <p:nvPr>
            <p:ph idx="1"/>
          </p:nvPr>
        </p:nvSpPr>
        <p:spPr/>
        <p:txBody>
          <a:bodyPr/>
          <a:lstStyle/>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a:p>
            <a:pPr lvl="2"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This is the simplest strategy: delete all instances where there is at least one missing value and use the remainder.</a:t>
            </a:r>
          </a:p>
          <a:p>
            <a:pPr lvl="2"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It has the advantage of avoiding introducing any data errors. Its disadvantage is that discarding data may damage the reliability of the results derived from the data</a:t>
            </a:r>
          </a:p>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p:txBody>
      </p:sp>
    </p:spTree>
    <p:extLst>
      <p:ext uri="{BB962C8B-B14F-4D97-AF65-F5344CB8AC3E}">
        <p14:creationId xmlns:p14="http://schemas.microsoft.com/office/powerpoint/2010/main" val="72490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143000" y="762000"/>
            <a:ext cx="9875838" cy="1295400"/>
          </a:xfrm>
        </p:spPr>
        <p:txBody>
          <a:bodyPr/>
          <a:lstStyle/>
          <a:p>
            <a:br>
              <a:rPr lang="en-US" altLang="en-US" sz="4000">
                <a:solidFill>
                  <a:srgbClr val="000000"/>
                </a:solidFill>
                <a:latin typeface="Arial" pitchFamily="34" charset="0"/>
              </a:rPr>
            </a:br>
            <a:br>
              <a:rPr lang="en-US" altLang="en-US" sz="4000">
                <a:solidFill>
                  <a:srgbClr val="000000"/>
                </a:solidFill>
                <a:latin typeface="Arial" pitchFamily="34" charset="0"/>
              </a:rPr>
            </a:br>
            <a:br>
              <a:rPr lang="en-US" altLang="en-US" sz="4000">
                <a:solidFill>
                  <a:srgbClr val="000000"/>
                </a:solidFill>
                <a:latin typeface="Arial" pitchFamily="34" charset="0"/>
              </a:rPr>
            </a:br>
            <a:r>
              <a:rPr lang="en-US" altLang="en-US" sz="2400" b="1">
                <a:solidFill>
                  <a:srgbClr val="000000"/>
                </a:solidFill>
                <a:latin typeface="Arial" pitchFamily="34" charset="0"/>
              </a:rPr>
              <a:t>Replace by Most Frequent/Average Value</a:t>
            </a:r>
            <a:br>
              <a:rPr lang="en-US" altLang="en-US" sz="2400" b="1">
                <a:solidFill>
                  <a:srgbClr val="000000"/>
                </a:solidFill>
                <a:latin typeface="Arial" pitchFamily="34" charset="0"/>
              </a:rPr>
            </a:br>
            <a:br>
              <a:rPr lang="en-US" altLang="en-US" sz="2400" b="1">
                <a:solidFill>
                  <a:srgbClr val="000000"/>
                </a:solidFill>
                <a:latin typeface="Arial" pitchFamily="34" charset="0"/>
              </a:rPr>
            </a:br>
            <a:br>
              <a:rPr lang="en-US" altLang="en-US" sz="4000">
                <a:solidFill>
                  <a:srgbClr val="000000"/>
                </a:solidFill>
                <a:latin typeface="Arial" pitchFamily="34" charset="0"/>
              </a:rPr>
            </a:br>
            <a:br>
              <a:rPr lang="en-US" altLang="en-US"/>
            </a:br>
            <a:endParaRPr lang="en-US" altLang="en-US"/>
          </a:p>
        </p:txBody>
      </p:sp>
      <p:sp>
        <p:nvSpPr>
          <p:cNvPr id="29699" name="Content Placeholder 2"/>
          <p:cNvSpPr>
            <a:spLocks noGrp="1"/>
          </p:cNvSpPr>
          <p:nvPr>
            <p:ph idx="1"/>
          </p:nvPr>
        </p:nvSpPr>
        <p:spPr/>
        <p:txBody>
          <a:bodyPr/>
          <a:lstStyle/>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a:p>
            <a:pPr lvl="2"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A less cautious strategy is to estimate each of the missing values using the values that are present in the dataset.</a:t>
            </a:r>
          </a:p>
          <a:p>
            <a:pPr lvl="2"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A straightforward but effective way of doing this for a categorical attribute is to use its most frequently occurring (non-missing) value</a:t>
            </a:r>
          </a:p>
          <a:p>
            <a:pPr lvl="2"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In the case of continuous attributes, it is likely that no specific numerical value will occur more than a small number of times. In this case the estimate used is generally the average value.</a:t>
            </a:r>
          </a:p>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p:txBody>
      </p:sp>
    </p:spTree>
    <p:extLst>
      <p:ext uri="{BB962C8B-B14F-4D97-AF65-F5344CB8AC3E}">
        <p14:creationId xmlns:p14="http://schemas.microsoft.com/office/powerpoint/2010/main" val="141642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43000" y="762000"/>
            <a:ext cx="9875838" cy="1295400"/>
          </a:xfrm>
        </p:spPr>
        <p:txBody>
          <a:bodyPr/>
          <a:lstStyle/>
          <a:p>
            <a:br>
              <a:rPr lang="en-US" altLang="en-US" sz="4000">
                <a:solidFill>
                  <a:srgbClr val="000000"/>
                </a:solidFill>
                <a:latin typeface="Arial" pitchFamily="34" charset="0"/>
              </a:rPr>
            </a:br>
            <a:br>
              <a:rPr lang="en-US" altLang="en-US" sz="4000">
                <a:solidFill>
                  <a:srgbClr val="000000"/>
                </a:solidFill>
                <a:latin typeface="Arial" pitchFamily="34" charset="0"/>
              </a:rPr>
            </a:br>
            <a:br>
              <a:rPr lang="en-US" altLang="en-US" sz="4000">
                <a:solidFill>
                  <a:srgbClr val="000000"/>
                </a:solidFill>
                <a:latin typeface="Arial" pitchFamily="34" charset="0"/>
              </a:rPr>
            </a:br>
            <a:r>
              <a:rPr lang="en-US" altLang="en-US" sz="2400" b="1">
                <a:solidFill>
                  <a:srgbClr val="000000"/>
                </a:solidFill>
                <a:latin typeface="Arial" pitchFamily="34" charset="0"/>
              </a:rPr>
              <a:t>Noisy Values</a:t>
            </a:r>
            <a:br>
              <a:rPr lang="en-US" altLang="en-US" sz="2400" b="1">
                <a:solidFill>
                  <a:srgbClr val="000000"/>
                </a:solidFill>
                <a:latin typeface="Arial" pitchFamily="34" charset="0"/>
              </a:rPr>
            </a:br>
            <a:br>
              <a:rPr lang="en-US" altLang="en-US" sz="2400" b="1">
                <a:solidFill>
                  <a:srgbClr val="000000"/>
                </a:solidFill>
                <a:latin typeface="Arial" pitchFamily="34" charset="0"/>
              </a:rPr>
            </a:br>
            <a:br>
              <a:rPr lang="en-US" altLang="en-US" sz="4000">
                <a:solidFill>
                  <a:srgbClr val="000000"/>
                </a:solidFill>
                <a:latin typeface="Arial" pitchFamily="34" charset="0"/>
              </a:rPr>
            </a:br>
            <a:br>
              <a:rPr lang="en-US" altLang="en-US"/>
            </a:br>
            <a:endParaRPr lang="en-US" altLang="en-US"/>
          </a:p>
        </p:txBody>
      </p:sp>
      <p:sp>
        <p:nvSpPr>
          <p:cNvPr id="30723" name="Content Placeholder 2"/>
          <p:cNvSpPr>
            <a:spLocks noGrp="1"/>
          </p:cNvSpPr>
          <p:nvPr>
            <p:ph idx="1"/>
          </p:nvPr>
        </p:nvSpPr>
        <p:spPr/>
        <p:txBody>
          <a:bodyPr/>
          <a:lstStyle/>
          <a:p>
            <a:pPr marL="265113" lvl="1" algn="just" eaLnBrk="1" hangingPunct="1">
              <a:lnSpc>
                <a:spcPct val="150000"/>
              </a:lnSpc>
              <a:buClr>
                <a:srgbClr val="0B5395"/>
              </a:buClr>
            </a:pPr>
            <a:endParaRPr lang="en-US" altLang="en-US" sz="1800" b="1" dirty="0">
              <a:latin typeface="Times New Roman" pitchFamily="18" charset="0"/>
              <a:cs typeface="Times New Roman" pitchFamily="18" charset="0"/>
            </a:endParaRPr>
          </a:p>
          <a:p>
            <a:pPr lvl="2" algn="just" eaLnBrk="1" hangingPunct="1">
              <a:lnSpc>
                <a:spcPct val="150000"/>
              </a:lnSpc>
              <a:buClr>
                <a:srgbClr val="0B5395"/>
              </a:buClr>
            </a:pPr>
            <a:r>
              <a:rPr lang="en-US" altLang="en-US" dirty="0">
                <a:solidFill>
                  <a:srgbClr val="000000"/>
                </a:solidFill>
                <a:latin typeface="Times New Roman" pitchFamily="18" charset="0"/>
                <a:cs typeface="Times New Roman" pitchFamily="18" charset="0"/>
              </a:rPr>
              <a:t>A noisy value to mean one </a:t>
            </a:r>
            <a:r>
              <a:rPr lang="en-US" altLang="en-US" dirty="0">
                <a:solidFill>
                  <a:srgbClr val="FF0000"/>
                </a:solidFill>
                <a:latin typeface="Times New Roman" pitchFamily="18" charset="0"/>
                <a:cs typeface="Times New Roman" pitchFamily="18" charset="0"/>
              </a:rPr>
              <a:t>that is valid for the dataset, but is incorrectly recorded</a:t>
            </a:r>
          </a:p>
          <a:p>
            <a:pPr lvl="2" algn="just" eaLnBrk="1" hangingPunct="1">
              <a:lnSpc>
                <a:spcPct val="150000"/>
              </a:lnSpc>
              <a:buClr>
                <a:srgbClr val="0B5395"/>
              </a:buClr>
            </a:pPr>
            <a:r>
              <a:rPr lang="en-US" altLang="en-US" dirty="0">
                <a:solidFill>
                  <a:srgbClr val="000000"/>
                </a:solidFill>
                <a:latin typeface="Times New Roman" pitchFamily="18" charset="0"/>
                <a:cs typeface="Times New Roman" pitchFamily="18" charset="0"/>
              </a:rPr>
              <a:t>The number 69.72 may accidentally be entered as 6.972, or a categorical attribute value such as brown may accidentally be recorded as another of the possible values, such as blue.</a:t>
            </a:r>
          </a:p>
          <a:p>
            <a:pPr marL="265113" lvl="1" algn="just" eaLnBrk="1" hangingPunct="1">
              <a:lnSpc>
                <a:spcPct val="150000"/>
              </a:lnSpc>
              <a:buClr>
                <a:srgbClr val="0B5395"/>
              </a:buClr>
            </a:pPr>
            <a:endParaRPr lang="en-US" alt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370757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143000" y="762000"/>
            <a:ext cx="9875838" cy="1295400"/>
          </a:xfrm>
        </p:spPr>
        <p:txBody>
          <a:bodyPr/>
          <a:lstStyle/>
          <a:p>
            <a:br>
              <a:rPr lang="en-US" altLang="en-US" sz="4000">
                <a:solidFill>
                  <a:srgbClr val="000000"/>
                </a:solidFill>
                <a:latin typeface="Arial" pitchFamily="34" charset="0"/>
              </a:rPr>
            </a:br>
            <a:br>
              <a:rPr lang="en-US" altLang="en-US" sz="4000">
                <a:solidFill>
                  <a:srgbClr val="000000"/>
                </a:solidFill>
                <a:latin typeface="Arial" pitchFamily="34" charset="0"/>
              </a:rPr>
            </a:br>
            <a:br>
              <a:rPr lang="en-US" altLang="en-US" sz="4000">
                <a:solidFill>
                  <a:srgbClr val="000000"/>
                </a:solidFill>
                <a:latin typeface="Arial" pitchFamily="34" charset="0"/>
              </a:rPr>
            </a:br>
            <a:r>
              <a:rPr lang="en-US" altLang="en-US" sz="2400" b="1">
                <a:solidFill>
                  <a:srgbClr val="000000"/>
                </a:solidFill>
                <a:latin typeface="Arial" pitchFamily="34" charset="0"/>
              </a:rPr>
              <a:t>Invalid Values</a:t>
            </a:r>
            <a:br>
              <a:rPr lang="en-US" altLang="en-US" sz="2400" b="1">
                <a:solidFill>
                  <a:srgbClr val="000000"/>
                </a:solidFill>
                <a:latin typeface="Arial" pitchFamily="34" charset="0"/>
              </a:rPr>
            </a:br>
            <a:br>
              <a:rPr lang="en-US" altLang="en-US" sz="2400" b="1">
                <a:solidFill>
                  <a:srgbClr val="000000"/>
                </a:solidFill>
                <a:latin typeface="Arial" pitchFamily="34" charset="0"/>
              </a:rPr>
            </a:br>
            <a:br>
              <a:rPr lang="en-US" altLang="en-US" sz="4000">
                <a:solidFill>
                  <a:srgbClr val="000000"/>
                </a:solidFill>
                <a:latin typeface="Arial" pitchFamily="34" charset="0"/>
              </a:rPr>
            </a:br>
            <a:br>
              <a:rPr lang="en-US" altLang="en-US"/>
            </a:br>
            <a:endParaRPr lang="en-US" altLang="en-US"/>
          </a:p>
        </p:txBody>
      </p:sp>
      <p:sp>
        <p:nvSpPr>
          <p:cNvPr id="27651" name="Content Placeholder 2"/>
          <p:cNvSpPr>
            <a:spLocks noGrp="1"/>
          </p:cNvSpPr>
          <p:nvPr>
            <p:ph idx="1"/>
          </p:nvPr>
        </p:nvSpPr>
        <p:spPr/>
        <p:txBody>
          <a:bodyPr/>
          <a:lstStyle/>
          <a:p>
            <a:pPr marL="546100" lvl="2" indent="0" algn="just" eaLnBrk="1" hangingPunct="1">
              <a:lnSpc>
                <a:spcPct val="150000"/>
              </a:lnSpc>
              <a:buClr>
                <a:srgbClr val="0B5395"/>
              </a:buClr>
              <a:buFont typeface="Corbel" panose="020B0503020204020204" pitchFamily="34" charset="0"/>
              <a:buNone/>
            </a:pPr>
            <a:endParaRPr lang="en-US" altLang="en-US">
              <a:solidFill>
                <a:srgbClr val="000000"/>
              </a:solidFill>
              <a:latin typeface="Times New Roman" pitchFamily="18" charset="0"/>
              <a:cs typeface="Times New Roman" pitchFamily="18" charset="0"/>
            </a:endParaRPr>
          </a:p>
          <a:p>
            <a:pPr marL="546100" lvl="2" indent="0"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69.7X for 6.972 or bbrown for brown</a:t>
            </a:r>
          </a:p>
          <a:p>
            <a:pPr marL="546100" lvl="2" indent="0" algn="just" eaLnBrk="1" hangingPunct="1">
              <a:lnSpc>
                <a:spcPct val="150000"/>
              </a:lnSpc>
              <a:buClr>
                <a:srgbClr val="0B5395"/>
              </a:buClr>
            </a:pPr>
            <a:r>
              <a:rPr lang="en-US" altLang="en-US">
                <a:solidFill>
                  <a:srgbClr val="000000"/>
                </a:solidFill>
                <a:latin typeface="Times New Roman" pitchFamily="18" charset="0"/>
                <a:cs typeface="Times New Roman" pitchFamily="18" charset="0"/>
              </a:rPr>
              <a:t>An invalid value can easily be detected and either corrected or rejected</a:t>
            </a:r>
          </a:p>
          <a:p>
            <a:pPr marL="265113" lvl="1" algn="just" eaLnBrk="1" hangingPunct="1">
              <a:lnSpc>
                <a:spcPct val="150000"/>
              </a:lnSpc>
              <a:buClr>
                <a:srgbClr val="0B5395"/>
              </a:buClr>
            </a:pPr>
            <a:endParaRPr lang="en-US" altLang="en-US" sz="1800" b="1">
              <a:latin typeface="Times New Roman" pitchFamily="18" charset="0"/>
              <a:cs typeface="Times New Roman" pitchFamily="18" charset="0"/>
            </a:endParaRPr>
          </a:p>
        </p:txBody>
      </p:sp>
    </p:spTree>
    <p:extLst>
      <p:ext uri="{BB962C8B-B14F-4D97-AF65-F5344CB8AC3E}">
        <p14:creationId xmlns:p14="http://schemas.microsoft.com/office/powerpoint/2010/main" val="234245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AE28834-3324-1396-320F-6A67C64EFC1D}"/>
              </a:ext>
            </a:extLst>
          </p:cNvPr>
          <p:cNvSpPr>
            <a:spLocks noGrp="1"/>
          </p:cNvSpPr>
          <p:nvPr>
            <p:ph type="title"/>
          </p:nvPr>
        </p:nvSpPr>
        <p:spPr>
          <a:xfrm>
            <a:off x="1143000" y="609600"/>
            <a:ext cx="9875838" cy="11985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Data types and  Conversion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5843" name="Content Placeholder 2">
            <a:extLst>
              <a:ext uri="{FF2B5EF4-FFF2-40B4-BE49-F238E27FC236}">
                <a16:creationId xmlns:a16="http://schemas.microsoft.com/office/drawing/2014/main" id="{7F82212C-3933-B5AB-A0B4-2081C3916E26}"/>
              </a:ext>
            </a:extLst>
          </p:cNvPr>
          <p:cNvSpPr>
            <a:spLocks noGrp="1"/>
          </p:cNvSpPr>
          <p:nvPr>
            <p:ph idx="1"/>
          </p:nvPr>
        </p:nvSpPr>
        <p:spPr>
          <a:xfrm>
            <a:off x="1143000" y="2078038"/>
            <a:ext cx="9872663" cy="4038600"/>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The attributes in a dataset can be of different types, such as continuous numeric (interest rate), integer numeric (credit score), or categorical. For example, </a:t>
            </a:r>
            <a:r>
              <a:rPr lang="en-US" altLang="en-US" sz="1800" dirty="0">
                <a:solidFill>
                  <a:srgbClr val="FF0000"/>
                </a:solidFill>
                <a:latin typeface="Times New Roman" panose="02020603050405020304" pitchFamily="18" charset="0"/>
                <a:cs typeface="Times New Roman" panose="02020603050405020304" pitchFamily="18" charset="0"/>
              </a:rPr>
              <a:t>the credit score can be expressed as categorical values (poor, good, excellent) or numeric score</a:t>
            </a:r>
            <a:r>
              <a:rPr lang="en-US" altLang="en-US" sz="1800" dirty="0">
                <a:latin typeface="Times New Roman" panose="02020603050405020304" pitchFamily="18" charset="0"/>
                <a:cs typeface="Times New Roman" panose="02020603050405020304" pitchFamily="18" charset="0"/>
              </a:rPr>
              <a:t>. Different data science algorithms impose different restrictions on the attribute data types.</a:t>
            </a:r>
          </a:p>
        </p:txBody>
      </p:sp>
      <p:sp>
        <p:nvSpPr>
          <p:cNvPr id="35844" name="Slide Number Placeholder 1">
            <a:extLst>
              <a:ext uri="{FF2B5EF4-FFF2-40B4-BE49-F238E27FC236}">
                <a16:creationId xmlns:a16="http://schemas.microsoft.com/office/drawing/2014/main" id="{BED4C1D7-03DF-5AE3-95C3-91607DC3F6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F451629-97B4-498D-B81D-1DE8D6E7D00D}"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AE28834-3324-1396-320F-6A67C64EFC1D}"/>
              </a:ext>
            </a:extLst>
          </p:cNvPr>
          <p:cNvSpPr>
            <a:spLocks noGrp="1"/>
          </p:cNvSpPr>
          <p:nvPr>
            <p:ph type="title"/>
          </p:nvPr>
        </p:nvSpPr>
        <p:spPr>
          <a:xfrm>
            <a:off x="1143000" y="609600"/>
            <a:ext cx="9875838" cy="11985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Data types and  Conversion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5843" name="Content Placeholder 2">
            <a:extLst>
              <a:ext uri="{FF2B5EF4-FFF2-40B4-BE49-F238E27FC236}">
                <a16:creationId xmlns:a16="http://schemas.microsoft.com/office/drawing/2014/main" id="{7F82212C-3933-B5AB-A0B4-2081C3916E26}"/>
              </a:ext>
            </a:extLst>
          </p:cNvPr>
          <p:cNvSpPr>
            <a:spLocks noGrp="1"/>
          </p:cNvSpPr>
          <p:nvPr>
            <p:ph idx="1"/>
          </p:nvPr>
        </p:nvSpPr>
        <p:spPr>
          <a:xfrm>
            <a:off x="1143000" y="2078038"/>
            <a:ext cx="9872663" cy="4038600"/>
          </a:xfrm>
        </p:spPr>
        <p:txBody>
          <a:bodyPr/>
          <a:lstStyle/>
          <a:p>
            <a:pPr marL="44450" indent="0" algn="just">
              <a:lnSpc>
                <a:spcPct val="150000"/>
              </a:lnSpc>
              <a:buFont typeface="Corbel" panose="020B0503020204020204" pitchFamily="34" charset="0"/>
              <a:buNone/>
            </a:pPr>
            <a:endParaRPr lang="en-US" altLang="en-US" sz="1800" dirty="0">
              <a:latin typeface="Times New Roman" panose="02020603050405020304" pitchFamily="18" charset="0"/>
              <a:cs typeface="Times New Roman" panose="02020603050405020304" pitchFamily="18" charset="0"/>
            </a:endParaRP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There are some models where the input attributes must be numeric. If the available data are categorical, they must be converted to continuous numeric attribute.</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A specific numeric score can be encoded for each category value, such as poor5400, good5600, excellent5700, etc. Similarly, numeric values can be converted to categorical data types by a technique called binning, where a range of values are specified for each category, for example, a score between 400 and 500 can be encoded as “low” and so on.</a:t>
            </a:r>
          </a:p>
        </p:txBody>
      </p:sp>
      <p:sp>
        <p:nvSpPr>
          <p:cNvPr id="35844" name="Slide Number Placeholder 1">
            <a:extLst>
              <a:ext uri="{FF2B5EF4-FFF2-40B4-BE49-F238E27FC236}">
                <a16:creationId xmlns:a16="http://schemas.microsoft.com/office/drawing/2014/main" id="{BED4C1D7-03DF-5AE3-95C3-91607DC3F6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F451629-97B4-498D-B81D-1DE8D6E7D00D}" type="slidenum">
              <a:rPr lang="en-US" altLang="en-US" smtClean="0"/>
              <a:pPr/>
              <a:t>28</a:t>
            </a:fld>
            <a:endParaRPr lang="en-US" altLang="en-US"/>
          </a:p>
        </p:txBody>
      </p:sp>
    </p:spTree>
    <p:extLst>
      <p:ext uri="{BB962C8B-B14F-4D97-AF65-F5344CB8AC3E}">
        <p14:creationId xmlns:p14="http://schemas.microsoft.com/office/powerpoint/2010/main" val="164115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B0D45E4-F028-CA52-D526-852FFD6BE682}"/>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Transformation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6867" name="Content Placeholder 2">
            <a:extLst>
              <a:ext uri="{FF2B5EF4-FFF2-40B4-BE49-F238E27FC236}">
                <a16:creationId xmlns:a16="http://schemas.microsoft.com/office/drawing/2014/main" id="{DE7FF176-177D-F1D0-5AB3-4CC0E8D97A3B}"/>
              </a:ext>
            </a:extLst>
          </p:cNvPr>
          <p:cNvSpPr>
            <a:spLocks noGrp="1"/>
          </p:cNvSpPr>
          <p:nvPr>
            <p:ph idx="1"/>
          </p:nvPr>
        </p:nvSpPr>
        <p:spPr>
          <a:xfrm>
            <a:off x="1143000" y="1604963"/>
            <a:ext cx="9906000" cy="4511675"/>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In some data science algorithms like k-NN, the input attributes are expected to be numeric and normalized, because the algorithm compares the values of different attributes and calculates distance between the data points. Normalization prevents one attribute dominating the distance results because of large values. To overcome this problem ,we generally normalize the values of continuous attributes.</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The idea is to make the values of each attribute run from 0 to 1. In general, if the lowest value of attribute A is min and the highest value is max, we convert each value of A, say a, to (a − min)/(max − min) [Min-Max Normalization].</a:t>
            </a:r>
          </a:p>
          <a:p>
            <a:pPr marL="44450" indent="0" algn="just">
              <a:lnSpc>
                <a:spcPct val="150000"/>
              </a:lnSpc>
              <a:buFont typeface="Corbel" panose="020B0503020204020204" pitchFamily="34" charset="0"/>
              <a:buNone/>
            </a:pPr>
            <a:endParaRPr lang="en-US" altLang="en-US" sz="1800" dirty="0">
              <a:latin typeface="Times New Roman" panose="02020603050405020304" pitchFamily="18" charset="0"/>
              <a:cs typeface="Times New Roman" panose="02020603050405020304" pitchFamily="18" charset="0"/>
            </a:endParaRPr>
          </a:p>
          <a:p>
            <a:pPr marL="44450" indent="0" algn="just">
              <a:lnSpc>
                <a:spcPct val="150000"/>
              </a:lnSpc>
              <a:buFont typeface="Corbel" panose="020B0503020204020204" pitchFamily="34" charset="0"/>
              <a:buNone/>
            </a:pPr>
            <a:endParaRPr lang="en-US" altLang="en-US" sz="1800" dirty="0">
              <a:latin typeface="Times New Roman" panose="02020603050405020304" pitchFamily="18" charset="0"/>
              <a:cs typeface="Times New Roman" panose="02020603050405020304" pitchFamily="18" charset="0"/>
            </a:endParaRPr>
          </a:p>
          <a:p>
            <a:pPr marL="44450" indent="0" algn="just">
              <a:lnSpc>
                <a:spcPct val="150000"/>
              </a:lnSpc>
              <a:buFont typeface="Corbel" panose="020B0503020204020204" pitchFamily="34" charset="0"/>
              <a:buNone/>
            </a:pPr>
            <a:endParaRPr lang="en-US" altLang="en-US" sz="1800" dirty="0">
              <a:latin typeface="Times New Roman" panose="02020603050405020304" pitchFamily="18" charset="0"/>
              <a:cs typeface="Times New Roman" panose="02020603050405020304" pitchFamily="18" charset="0"/>
            </a:endParaRPr>
          </a:p>
        </p:txBody>
      </p:sp>
      <p:pic>
        <p:nvPicPr>
          <p:cNvPr id="36868" name="Picture 3">
            <a:extLst>
              <a:ext uri="{FF2B5EF4-FFF2-40B4-BE49-F238E27FC236}">
                <a16:creationId xmlns:a16="http://schemas.microsoft.com/office/drawing/2014/main" id="{6DCEF0BA-0AE2-DEDC-1F43-E331E16BED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4845050"/>
            <a:ext cx="88423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Slide Number Placeholder 1">
            <a:extLst>
              <a:ext uri="{FF2B5EF4-FFF2-40B4-BE49-F238E27FC236}">
                <a16:creationId xmlns:a16="http://schemas.microsoft.com/office/drawing/2014/main" id="{FEC88E31-A98C-3CE9-15B0-CFDACC003C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324CBE0-0860-4043-BA52-F1D58EE248E1}"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D9966F9-7F0F-0E5D-FC00-3F495B3A103D}"/>
              </a:ext>
            </a:extLst>
          </p:cNvPr>
          <p:cNvSpPr>
            <a:spLocks noGrp="1"/>
          </p:cNvSpPr>
          <p:nvPr>
            <p:ph type="title"/>
          </p:nvPr>
        </p:nvSpPr>
        <p:spPr/>
        <p:txBody>
          <a:bodyPr/>
          <a:lstStyle/>
          <a:p>
            <a:r>
              <a:rPr lang="en-AU" altLang="en-US" dirty="0"/>
              <a:t>Example</a:t>
            </a:r>
          </a:p>
        </p:txBody>
      </p:sp>
      <p:sp>
        <p:nvSpPr>
          <p:cNvPr id="7171" name="Content Placeholder 2">
            <a:extLst>
              <a:ext uri="{FF2B5EF4-FFF2-40B4-BE49-F238E27FC236}">
                <a16:creationId xmlns:a16="http://schemas.microsoft.com/office/drawing/2014/main" id="{86D2E258-0B79-BA38-FA2B-29EEAC414371}"/>
              </a:ext>
            </a:extLst>
          </p:cNvPr>
          <p:cNvSpPr>
            <a:spLocks noGrp="1"/>
          </p:cNvSpPr>
          <p:nvPr>
            <p:ph idx="1"/>
          </p:nvPr>
        </p:nvSpPr>
        <p:spPr>
          <a:xfrm>
            <a:off x="661307" y="1992086"/>
            <a:ext cx="5682343" cy="4038600"/>
          </a:xfrm>
        </p:spPr>
        <p:txBody>
          <a:bodyPr/>
          <a:lstStyle/>
          <a:p>
            <a:r>
              <a:rPr lang="en-US" altLang="en-US" b="1" dirty="0">
                <a:solidFill>
                  <a:srgbClr val="FF0000"/>
                </a:solidFill>
                <a:latin typeface="Times New Roman" panose="02020603050405020304" pitchFamily="18" charset="0"/>
                <a:cs typeface="Times New Roman" panose="02020603050405020304" pitchFamily="18" charset="0"/>
              </a:rPr>
              <a:t>Data</a:t>
            </a:r>
            <a:r>
              <a:rPr lang="en-US" altLang="en-US" dirty="0">
                <a:solidFill>
                  <a:srgbClr val="282829"/>
                </a:solidFill>
                <a:latin typeface="Times New Roman" panose="02020603050405020304" pitchFamily="18" charset="0"/>
                <a:cs typeface="Times New Roman" panose="02020603050405020304" pitchFamily="18" charset="0"/>
              </a:rPr>
              <a:t>: It is 30 degrees Fahrenheit outside at the moment. (It is a </a:t>
            </a:r>
            <a:r>
              <a:rPr lang="en-US" altLang="en-US" dirty="0">
                <a:solidFill>
                  <a:srgbClr val="0070C0"/>
                </a:solidFill>
                <a:latin typeface="Times New Roman" panose="02020603050405020304" pitchFamily="18" charset="0"/>
                <a:cs typeface="Times New Roman" panose="02020603050405020304" pitchFamily="18" charset="0"/>
              </a:rPr>
              <a:t>single fact</a:t>
            </a:r>
            <a:r>
              <a:rPr lang="en-US" altLang="en-US" dirty="0">
                <a:solidFill>
                  <a:srgbClr val="282829"/>
                </a:solidFill>
                <a:latin typeface="Times New Roman" panose="02020603050405020304" pitchFamily="18" charset="0"/>
                <a:cs typeface="Times New Roman" panose="02020603050405020304" pitchFamily="18" charset="0"/>
              </a:rPr>
              <a:t>.)</a:t>
            </a:r>
          </a:p>
          <a:p>
            <a:r>
              <a:rPr lang="en-US" altLang="en-US" b="1" dirty="0">
                <a:solidFill>
                  <a:srgbClr val="FF0000"/>
                </a:solidFill>
                <a:latin typeface="Times New Roman" panose="02020603050405020304" pitchFamily="18" charset="0"/>
                <a:cs typeface="Times New Roman" panose="02020603050405020304" pitchFamily="18" charset="0"/>
              </a:rPr>
              <a:t>Information</a:t>
            </a:r>
            <a:r>
              <a:rPr lang="en-US" altLang="en-US" dirty="0">
                <a:solidFill>
                  <a:srgbClr val="282829"/>
                </a:solidFill>
                <a:latin typeface="Times New Roman" panose="02020603050405020304" pitchFamily="18" charset="0"/>
                <a:cs typeface="Times New Roman" panose="02020603050405020304" pitchFamily="18" charset="0"/>
              </a:rPr>
              <a:t>: The </a:t>
            </a:r>
            <a:r>
              <a:rPr lang="en-US" altLang="en-US" dirty="0">
                <a:solidFill>
                  <a:srgbClr val="0070C0"/>
                </a:solidFill>
                <a:latin typeface="Times New Roman" panose="02020603050405020304" pitchFamily="18" charset="0"/>
                <a:cs typeface="Times New Roman" panose="02020603050405020304" pitchFamily="18" charset="0"/>
              </a:rPr>
              <a:t>average temperature </a:t>
            </a:r>
            <a:r>
              <a:rPr lang="en-US" altLang="en-US" dirty="0">
                <a:solidFill>
                  <a:srgbClr val="282829"/>
                </a:solidFill>
                <a:latin typeface="Times New Roman" panose="02020603050405020304" pitchFamily="18" charset="0"/>
                <a:cs typeface="Times New Roman" panose="02020603050405020304" pitchFamily="18" charset="0"/>
              </a:rPr>
              <a:t>for this time of the year ranges from a high of 40 degree to a low of 20 degrees. (This “informs” your internal conceptual model of reality so you can act accordingly.)</a:t>
            </a:r>
          </a:p>
          <a:p>
            <a:r>
              <a:rPr lang="en-US" altLang="en-US" b="1" dirty="0">
                <a:solidFill>
                  <a:srgbClr val="FF0000"/>
                </a:solidFill>
                <a:latin typeface="Times New Roman" panose="02020603050405020304" pitchFamily="18" charset="0"/>
                <a:cs typeface="Times New Roman" panose="02020603050405020304" pitchFamily="18" charset="0"/>
              </a:rPr>
              <a:t>Knowledge</a:t>
            </a:r>
            <a:r>
              <a:rPr lang="en-US" altLang="en-US" dirty="0">
                <a:solidFill>
                  <a:srgbClr val="282829"/>
                </a:solidFill>
                <a:latin typeface="Times New Roman" panose="02020603050405020304" pitchFamily="18" charset="0"/>
                <a:cs typeface="Times New Roman" panose="02020603050405020304" pitchFamily="18" charset="0"/>
              </a:rPr>
              <a:t>: It is warmer in the summer and colder in the winter </a:t>
            </a:r>
            <a:r>
              <a:rPr lang="en-US" altLang="en-US" dirty="0">
                <a:solidFill>
                  <a:srgbClr val="0070C0"/>
                </a:solidFill>
                <a:latin typeface="Times New Roman" panose="02020603050405020304" pitchFamily="18" charset="0"/>
                <a:cs typeface="Times New Roman" panose="02020603050405020304" pitchFamily="18" charset="0"/>
              </a:rPr>
              <a:t>due to the orbit cycle of the earth.</a:t>
            </a:r>
            <a:r>
              <a:rPr lang="en-US" altLang="en-US" dirty="0">
                <a:solidFill>
                  <a:srgbClr val="282829"/>
                </a:solidFill>
                <a:latin typeface="Times New Roman" panose="02020603050405020304" pitchFamily="18" charset="0"/>
                <a:cs typeface="Times New Roman" panose="02020603050405020304" pitchFamily="18" charset="0"/>
              </a:rPr>
              <a:t> (Adds some causal explanation and predictability.)</a:t>
            </a:r>
          </a:p>
          <a:p>
            <a:endParaRPr lang="en-AU" altLang="en-US" dirty="0">
              <a:latin typeface="Times New Roman" panose="02020603050405020304" pitchFamily="18" charset="0"/>
              <a:cs typeface="Times New Roman" panose="02020603050405020304" pitchFamily="18" charset="0"/>
            </a:endParaRPr>
          </a:p>
        </p:txBody>
      </p:sp>
      <p:sp>
        <p:nvSpPr>
          <p:cNvPr id="7172" name="Slide Number Placeholder 3">
            <a:extLst>
              <a:ext uri="{FF2B5EF4-FFF2-40B4-BE49-F238E27FC236}">
                <a16:creationId xmlns:a16="http://schemas.microsoft.com/office/drawing/2014/main" id="{90718F0E-9CCB-A4BA-C81A-437942BCD30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380190E-5492-4B43-B52F-0EC154F64D62}" type="slidenum">
              <a:rPr lang="en-US" altLang="en-US" smtClean="0"/>
              <a:pPr/>
              <a:t>3</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7671" y="351064"/>
            <a:ext cx="5032970" cy="589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B0D45E4-F028-CA52-D526-852FFD6BE682}"/>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Transformation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6869" name="Slide Number Placeholder 1">
            <a:extLst>
              <a:ext uri="{FF2B5EF4-FFF2-40B4-BE49-F238E27FC236}">
                <a16:creationId xmlns:a16="http://schemas.microsoft.com/office/drawing/2014/main" id="{FEC88E31-A98C-3CE9-15B0-CFDACC003C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324CBE0-0860-4043-BA52-F1D58EE248E1}" type="slidenum">
              <a:rPr lang="en-US" altLang="en-US" smtClean="0"/>
              <a:pPr/>
              <a:t>30</a:t>
            </a:fld>
            <a:endParaRPr lang="en-US" altLang="en-US"/>
          </a:p>
        </p:txBody>
      </p:sp>
      <p:pic>
        <p:nvPicPr>
          <p:cNvPr id="3" name="Picture 2">
            <a:extLst>
              <a:ext uri="{FF2B5EF4-FFF2-40B4-BE49-F238E27FC236}">
                <a16:creationId xmlns:a16="http://schemas.microsoft.com/office/drawing/2014/main" id="{BBA2E25A-A72B-2D0B-CE05-D7C281C536A8}"/>
              </a:ext>
            </a:extLst>
          </p:cNvPr>
          <p:cNvPicPr>
            <a:picLocks noChangeAspect="1"/>
          </p:cNvPicPr>
          <p:nvPr/>
        </p:nvPicPr>
        <p:blipFill>
          <a:blip r:embed="rId3"/>
          <a:stretch>
            <a:fillRect/>
          </a:stretch>
        </p:blipFill>
        <p:spPr>
          <a:xfrm>
            <a:off x="1143000" y="1497013"/>
            <a:ext cx="4283696" cy="4303713"/>
          </a:xfrm>
          <a:prstGeom prst="rect">
            <a:avLst/>
          </a:prstGeom>
        </p:spPr>
      </p:pic>
      <p:pic>
        <p:nvPicPr>
          <p:cNvPr id="5" name="Picture 4">
            <a:extLst>
              <a:ext uri="{FF2B5EF4-FFF2-40B4-BE49-F238E27FC236}">
                <a16:creationId xmlns:a16="http://schemas.microsoft.com/office/drawing/2014/main" id="{20B941B4-3D51-A89A-946D-06CD9D51E2ED}"/>
              </a:ext>
            </a:extLst>
          </p:cNvPr>
          <p:cNvPicPr>
            <a:picLocks noChangeAspect="1"/>
          </p:cNvPicPr>
          <p:nvPr/>
        </p:nvPicPr>
        <p:blipFill>
          <a:blip r:embed="rId4"/>
          <a:stretch>
            <a:fillRect/>
          </a:stretch>
        </p:blipFill>
        <p:spPr>
          <a:xfrm>
            <a:off x="5730240" y="3158995"/>
            <a:ext cx="5318760" cy="2591883"/>
          </a:xfrm>
          <a:prstGeom prst="rect">
            <a:avLst/>
          </a:prstGeom>
        </p:spPr>
      </p:pic>
      <p:pic>
        <p:nvPicPr>
          <p:cNvPr id="9" name="Picture 8">
            <a:extLst>
              <a:ext uri="{FF2B5EF4-FFF2-40B4-BE49-F238E27FC236}">
                <a16:creationId xmlns:a16="http://schemas.microsoft.com/office/drawing/2014/main" id="{3E1F2970-4D63-C06A-3F8A-814190D40793}"/>
              </a:ext>
            </a:extLst>
          </p:cNvPr>
          <p:cNvPicPr>
            <a:picLocks noChangeAspect="1"/>
          </p:cNvPicPr>
          <p:nvPr/>
        </p:nvPicPr>
        <p:blipFill>
          <a:blip r:embed="rId5"/>
          <a:stretch>
            <a:fillRect/>
          </a:stretch>
        </p:blipFill>
        <p:spPr>
          <a:xfrm>
            <a:off x="6316352" y="552003"/>
            <a:ext cx="4189088" cy="2415482"/>
          </a:xfrm>
          <a:prstGeom prst="rect">
            <a:avLst/>
          </a:prstGeom>
        </p:spPr>
      </p:pic>
      <p:sp>
        <p:nvSpPr>
          <p:cNvPr id="10" name="Rectangle 9">
            <a:extLst>
              <a:ext uri="{FF2B5EF4-FFF2-40B4-BE49-F238E27FC236}">
                <a16:creationId xmlns:a16="http://schemas.microsoft.com/office/drawing/2014/main" id="{B4FC62E3-2D34-D8F2-2C92-011F7AD9C256}"/>
              </a:ext>
            </a:extLst>
          </p:cNvPr>
          <p:cNvSpPr/>
          <p:nvPr/>
        </p:nvSpPr>
        <p:spPr>
          <a:xfrm>
            <a:off x="1190304" y="5891270"/>
            <a:ext cx="4189088" cy="3968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0" i="0" dirty="0">
                <a:solidFill>
                  <a:schemeClr val="tx1"/>
                </a:solidFill>
                <a:effectLst/>
                <a:latin typeface="sohne"/>
              </a:rPr>
              <a:t>First 13 rows of the salary data</a:t>
            </a:r>
            <a:endParaRPr lang="en-AU" dirty="0">
              <a:solidFill>
                <a:schemeClr val="tx1"/>
              </a:solidFill>
            </a:endParaRPr>
          </a:p>
        </p:txBody>
      </p:sp>
      <p:sp>
        <p:nvSpPr>
          <p:cNvPr id="11" name="Rectangle 10">
            <a:extLst>
              <a:ext uri="{FF2B5EF4-FFF2-40B4-BE49-F238E27FC236}">
                <a16:creationId xmlns:a16="http://schemas.microsoft.com/office/drawing/2014/main" id="{F393474D-CC55-8ABD-0C5A-8B3562EA8277}"/>
              </a:ext>
            </a:extLst>
          </p:cNvPr>
          <p:cNvSpPr/>
          <p:nvPr/>
        </p:nvSpPr>
        <p:spPr>
          <a:xfrm>
            <a:off x="5533076" y="5891270"/>
            <a:ext cx="5755640" cy="3968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0" i="0" dirty="0">
                <a:solidFill>
                  <a:schemeClr val="tx1"/>
                </a:solidFill>
                <a:effectLst/>
                <a:latin typeface="sohne"/>
              </a:rPr>
              <a:t>First 6 rows of Normalized data (Min-Max Normalization)</a:t>
            </a:r>
            <a:endParaRPr lang="en-AU" dirty="0">
              <a:solidFill>
                <a:schemeClr val="tx1"/>
              </a:solidFill>
            </a:endParaRPr>
          </a:p>
        </p:txBody>
      </p:sp>
    </p:spTree>
    <p:extLst>
      <p:ext uri="{BB962C8B-B14F-4D97-AF65-F5344CB8AC3E}">
        <p14:creationId xmlns:p14="http://schemas.microsoft.com/office/powerpoint/2010/main" val="90287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E0998B1-FA0E-2087-FB84-D070BADEBB98}"/>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Outliers</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7891" name="Content Placeholder 2">
            <a:extLst>
              <a:ext uri="{FF2B5EF4-FFF2-40B4-BE49-F238E27FC236}">
                <a16:creationId xmlns:a16="http://schemas.microsoft.com/office/drawing/2014/main" id="{609D8979-87D0-94B1-F7DA-9FA17D5C5270}"/>
              </a:ext>
            </a:extLst>
          </p:cNvPr>
          <p:cNvSpPr>
            <a:spLocks noGrp="1"/>
          </p:cNvSpPr>
          <p:nvPr>
            <p:ph idx="1"/>
          </p:nvPr>
        </p:nvSpPr>
        <p:spPr>
          <a:xfrm>
            <a:off x="1143000" y="1604963"/>
            <a:ext cx="9872663" cy="4511675"/>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Outliers are those data points that are significantly different from the rest of the dataset. They are often abnormal observations that skew the data distribution, and arise due to inconsistent data entry, or erroneous observations. </a:t>
            </a:r>
          </a:p>
        </p:txBody>
      </p:sp>
      <p:sp>
        <p:nvSpPr>
          <p:cNvPr id="37892" name="Slide Number Placeholder 1">
            <a:extLst>
              <a:ext uri="{FF2B5EF4-FFF2-40B4-BE49-F238E27FC236}">
                <a16:creationId xmlns:a16="http://schemas.microsoft.com/office/drawing/2014/main" id="{E128C1D4-AC3D-9FAA-EAA5-F1397CAB79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D0B3396-87B0-48A5-9A98-9E012F016DA0}" type="slidenum">
              <a:rPr lang="en-US" altLang="en-US" smtClean="0"/>
              <a:pPr/>
              <a:t>31</a:t>
            </a:fld>
            <a:endParaRPr lang="en-US" altLang="en-US"/>
          </a:p>
        </p:txBody>
      </p:sp>
      <p:pic>
        <p:nvPicPr>
          <p:cNvPr id="2" name="Content Placeholder 2">
            <a:extLst>
              <a:ext uri="{FF2B5EF4-FFF2-40B4-BE49-F238E27FC236}">
                <a16:creationId xmlns:a16="http://schemas.microsoft.com/office/drawing/2014/main" id="{58FBD0B7-8F23-EB49-EC5B-93B15A936BB7}"/>
              </a:ext>
            </a:extLst>
          </p:cNvPr>
          <p:cNvPicPr>
            <a:picLocks noChangeAspect="1"/>
          </p:cNvPicPr>
          <p:nvPr/>
        </p:nvPicPr>
        <p:blipFill>
          <a:blip r:embed="rId3"/>
          <a:stretch>
            <a:fillRect/>
          </a:stretch>
        </p:blipFill>
        <p:spPr bwMode="auto">
          <a:xfrm>
            <a:off x="4084320" y="2599506"/>
            <a:ext cx="3982720" cy="399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E0998B1-FA0E-2087-FB84-D070BADEBB98}"/>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Outliers</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7891" name="Content Placeholder 2">
            <a:extLst>
              <a:ext uri="{FF2B5EF4-FFF2-40B4-BE49-F238E27FC236}">
                <a16:creationId xmlns:a16="http://schemas.microsoft.com/office/drawing/2014/main" id="{609D8979-87D0-94B1-F7DA-9FA17D5C5270}"/>
              </a:ext>
            </a:extLst>
          </p:cNvPr>
          <p:cNvSpPr>
            <a:spLocks noGrp="1"/>
          </p:cNvSpPr>
          <p:nvPr>
            <p:ph idx="1"/>
          </p:nvPr>
        </p:nvSpPr>
        <p:spPr>
          <a:xfrm>
            <a:off x="1143000" y="1604963"/>
            <a:ext cx="9872663" cy="4511675"/>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Outliers may occur because of correct data capture (few people with income in tens of millions) or erroneous data capture (human height as 1.73 cm instead of 1.73 m). Regardless, the presence of outliers needs to be understood and will require special treatments.</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Detecting outliers may be the primary purpose of some data science applications, like fake email detection, fraud or intrusion detection.</a:t>
            </a:r>
          </a:p>
        </p:txBody>
      </p:sp>
      <p:sp>
        <p:nvSpPr>
          <p:cNvPr id="37892" name="Slide Number Placeholder 1">
            <a:extLst>
              <a:ext uri="{FF2B5EF4-FFF2-40B4-BE49-F238E27FC236}">
                <a16:creationId xmlns:a16="http://schemas.microsoft.com/office/drawing/2014/main" id="{E128C1D4-AC3D-9FAA-EAA5-F1397CAB79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D0B3396-87B0-48A5-9A98-9E012F016DA0}" type="slidenum">
              <a:rPr lang="en-US" altLang="en-US" smtClean="0"/>
              <a:pPr/>
              <a:t>32</a:t>
            </a:fld>
            <a:endParaRPr lang="en-US" altLang="en-US"/>
          </a:p>
        </p:txBody>
      </p:sp>
    </p:spTree>
    <p:extLst>
      <p:ext uri="{BB962C8B-B14F-4D97-AF65-F5344CB8AC3E}">
        <p14:creationId xmlns:p14="http://schemas.microsoft.com/office/powerpoint/2010/main" val="2751530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5DE8906-8980-74D7-FADC-1AB9F56E84D8}"/>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Feature Selection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8915" name="Content Placeholder 2">
            <a:extLst>
              <a:ext uri="{FF2B5EF4-FFF2-40B4-BE49-F238E27FC236}">
                <a16:creationId xmlns:a16="http://schemas.microsoft.com/office/drawing/2014/main" id="{09050E9B-3C87-D7BF-23AE-270FE4986C83}"/>
              </a:ext>
            </a:extLst>
          </p:cNvPr>
          <p:cNvSpPr>
            <a:spLocks noGrp="1"/>
          </p:cNvSpPr>
          <p:nvPr>
            <p:ph idx="1"/>
          </p:nvPr>
        </p:nvSpPr>
        <p:spPr>
          <a:xfrm>
            <a:off x="1143000" y="1604963"/>
            <a:ext cx="9872663" cy="4511675"/>
          </a:xfrm>
        </p:spPr>
        <p:txBody>
          <a:bodyPr/>
          <a:lstStyle/>
          <a:p>
            <a:pPr marL="44450" indent="0">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Reducing the number of attributes, without significant loss in the performance of the model, is called feature selection.</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many data science problems involve a dataset with hundreds to thousands of attributes. In text mining applications, every distinct word in a document forms a distinct attribute in the dataset. Not all the attributes are equally important or useful in predicting the target. The presence of some attributes might be counter productive. Some of the attributes may be highly correlated with each other, like annual income and taxes paid. </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A large number of attributes in the dataset significantly increases the complexity of a model and may degrade the performance of the model due to the curse of dimensionality</a:t>
            </a:r>
          </a:p>
        </p:txBody>
      </p:sp>
      <p:sp>
        <p:nvSpPr>
          <p:cNvPr id="38916" name="Slide Number Placeholder 1">
            <a:extLst>
              <a:ext uri="{FF2B5EF4-FFF2-40B4-BE49-F238E27FC236}">
                <a16:creationId xmlns:a16="http://schemas.microsoft.com/office/drawing/2014/main" id="{B5299183-87F6-2E3B-84BE-AB39D88719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C485DEF-3714-4610-84FF-9DB5BE79A1F2}"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5DE8906-8980-74D7-FADC-1AB9F56E84D8}"/>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Feature Selection</a:t>
            </a:r>
            <a:br>
              <a:rPr lang="en-US" altLang="en-US" sz="4000" dirty="0">
                <a:solidFill>
                  <a:srgbClr val="000000"/>
                </a:solidFill>
                <a:latin typeface="Arial" panose="020B0604020202020204" pitchFamily="34" charset="0"/>
              </a:rPr>
            </a:br>
            <a:br>
              <a:rPr lang="en-US" altLang="en-US" dirty="0"/>
            </a:br>
            <a:endParaRPr lang="en-US" altLang="en-US" dirty="0"/>
          </a:p>
        </p:txBody>
      </p:sp>
      <p:pic>
        <p:nvPicPr>
          <p:cNvPr id="3" name="Content Placeholder 2">
            <a:extLst>
              <a:ext uri="{FF2B5EF4-FFF2-40B4-BE49-F238E27FC236}">
                <a16:creationId xmlns:a16="http://schemas.microsoft.com/office/drawing/2014/main" id="{EDC65F2C-DC5D-6B9E-063C-B9ADD3963BD5}"/>
              </a:ext>
            </a:extLst>
          </p:cNvPr>
          <p:cNvPicPr>
            <a:picLocks noGrp="1" noChangeAspect="1"/>
          </p:cNvPicPr>
          <p:nvPr>
            <p:ph idx="1"/>
          </p:nvPr>
        </p:nvPicPr>
        <p:blipFill>
          <a:blip r:embed="rId3"/>
          <a:stretch>
            <a:fillRect/>
          </a:stretch>
        </p:blipFill>
        <p:spPr>
          <a:xfrm>
            <a:off x="593783" y="2107239"/>
            <a:ext cx="10974272" cy="2400622"/>
          </a:xfrm>
        </p:spPr>
      </p:pic>
      <p:sp>
        <p:nvSpPr>
          <p:cNvPr id="38916" name="Slide Number Placeholder 1">
            <a:extLst>
              <a:ext uri="{FF2B5EF4-FFF2-40B4-BE49-F238E27FC236}">
                <a16:creationId xmlns:a16="http://schemas.microsoft.com/office/drawing/2014/main" id="{B5299183-87F6-2E3B-84BE-AB39D88719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C485DEF-3714-4610-84FF-9DB5BE79A1F2}" type="slidenum">
              <a:rPr lang="en-US" altLang="en-US" smtClean="0"/>
              <a:pPr/>
              <a:t>34</a:t>
            </a:fld>
            <a:endParaRPr lang="en-US" altLang="en-US"/>
          </a:p>
        </p:txBody>
      </p:sp>
      <p:sp>
        <p:nvSpPr>
          <p:cNvPr id="7" name="Rectangle 6">
            <a:extLst>
              <a:ext uri="{FF2B5EF4-FFF2-40B4-BE49-F238E27FC236}">
                <a16:creationId xmlns:a16="http://schemas.microsoft.com/office/drawing/2014/main" id="{FAE48656-3502-B599-0430-18CC959CA0D9}"/>
              </a:ext>
            </a:extLst>
          </p:cNvPr>
          <p:cNvSpPr/>
          <p:nvPr/>
        </p:nvSpPr>
        <p:spPr>
          <a:xfrm>
            <a:off x="4220008" y="5090886"/>
            <a:ext cx="3847032" cy="56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b="0" i="0" dirty="0">
                <a:solidFill>
                  <a:schemeClr val="tx1"/>
                </a:solidFill>
                <a:effectLst/>
                <a:latin typeface="Roboto" panose="02000000000000000000" pitchFamily="2" charset="0"/>
              </a:rPr>
              <a:t>Glaucoma Dataset (62 features)</a:t>
            </a:r>
            <a:endParaRPr lang="en-AU" dirty="0">
              <a:solidFill>
                <a:schemeClr val="tx1"/>
              </a:solidFill>
            </a:endParaRPr>
          </a:p>
        </p:txBody>
      </p:sp>
    </p:spTree>
    <p:extLst>
      <p:ext uri="{BB962C8B-B14F-4D97-AF65-F5344CB8AC3E}">
        <p14:creationId xmlns:p14="http://schemas.microsoft.com/office/powerpoint/2010/main" val="444984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5DE8906-8980-74D7-FADC-1AB9F56E84D8}"/>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Feature Selection</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8916" name="Slide Number Placeholder 1">
            <a:extLst>
              <a:ext uri="{FF2B5EF4-FFF2-40B4-BE49-F238E27FC236}">
                <a16:creationId xmlns:a16="http://schemas.microsoft.com/office/drawing/2014/main" id="{B5299183-87F6-2E3B-84BE-AB39D88719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C485DEF-3714-4610-84FF-9DB5BE79A1F2}" type="slidenum">
              <a:rPr lang="en-US" altLang="en-US" smtClean="0"/>
              <a:pPr/>
              <a:t>35</a:t>
            </a:fld>
            <a:endParaRPr lang="en-US" altLang="en-US"/>
          </a:p>
        </p:txBody>
      </p:sp>
      <p:sp>
        <p:nvSpPr>
          <p:cNvPr id="4" name="Rectangle 3">
            <a:extLst>
              <a:ext uri="{FF2B5EF4-FFF2-40B4-BE49-F238E27FC236}">
                <a16:creationId xmlns:a16="http://schemas.microsoft.com/office/drawing/2014/main" id="{619937D7-5EAF-738C-EA5D-50C6C544E530}"/>
              </a:ext>
            </a:extLst>
          </p:cNvPr>
          <p:cNvSpPr/>
          <p:nvPr/>
        </p:nvSpPr>
        <p:spPr>
          <a:xfrm>
            <a:off x="7193441" y="582930"/>
            <a:ext cx="3847032" cy="56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b="0" i="0" dirty="0">
                <a:solidFill>
                  <a:schemeClr val="tx1"/>
                </a:solidFill>
                <a:effectLst/>
                <a:latin typeface="Roboto" panose="02000000000000000000" pitchFamily="2" charset="0"/>
              </a:rPr>
              <a:t>Glaucoma Dataset (62 features)</a:t>
            </a:r>
            <a:endParaRPr lang="en-AU" dirty="0">
              <a:solidFill>
                <a:schemeClr val="tx1"/>
              </a:solidFill>
            </a:endParaRPr>
          </a:p>
        </p:txBody>
      </p:sp>
      <p:pic>
        <p:nvPicPr>
          <p:cNvPr id="6" name="Picture 5">
            <a:extLst>
              <a:ext uri="{FF2B5EF4-FFF2-40B4-BE49-F238E27FC236}">
                <a16:creationId xmlns:a16="http://schemas.microsoft.com/office/drawing/2014/main" id="{8FC5389C-9CFA-072D-0758-21EF6F96D552}"/>
              </a:ext>
            </a:extLst>
          </p:cNvPr>
          <p:cNvPicPr>
            <a:picLocks noChangeAspect="1"/>
          </p:cNvPicPr>
          <p:nvPr/>
        </p:nvPicPr>
        <p:blipFill>
          <a:blip r:embed="rId3"/>
          <a:stretch>
            <a:fillRect/>
          </a:stretch>
        </p:blipFill>
        <p:spPr>
          <a:xfrm>
            <a:off x="5305153" y="1428749"/>
            <a:ext cx="5735320" cy="5114471"/>
          </a:xfrm>
          <a:prstGeom prst="rect">
            <a:avLst/>
          </a:prstGeom>
        </p:spPr>
      </p:pic>
      <p:sp>
        <p:nvSpPr>
          <p:cNvPr id="7" name="Rectangle 6">
            <a:extLst>
              <a:ext uri="{FF2B5EF4-FFF2-40B4-BE49-F238E27FC236}">
                <a16:creationId xmlns:a16="http://schemas.microsoft.com/office/drawing/2014/main" id="{B8F17B41-D947-108F-28E1-F2699EC4C940}"/>
              </a:ext>
            </a:extLst>
          </p:cNvPr>
          <p:cNvSpPr/>
          <p:nvPr/>
        </p:nvSpPr>
        <p:spPr>
          <a:xfrm>
            <a:off x="868362" y="3078480"/>
            <a:ext cx="3383598" cy="83629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0" i="0" dirty="0">
                <a:solidFill>
                  <a:schemeClr val="tx1"/>
                </a:solidFill>
                <a:effectLst/>
                <a:latin typeface="Roboto" panose="02000000000000000000" pitchFamily="2" charset="0"/>
              </a:rPr>
              <a:t>Regularized Random Forest – Variable Importance</a:t>
            </a:r>
            <a:endParaRPr lang="en-AU" dirty="0">
              <a:solidFill>
                <a:schemeClr val="tx1"/>
              </a:solidFill>
            </a:endParaRPr>
          </a:p>
        </p:txBody>
      </p:sp>
    </p:spTree>
    <p:extLst>
      <p:ext uri="{BB962C8B-B14F-4D97-AF65-F5344CB8AC3E}">
        <p14:creationId xmlns:p14="http://schemas.microsoft.com/office/powerpoint/2010/main" val="2878739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FAD4078-19C4-3645-515D-8C5BF598F1F4}"/>
              </a:ext>
            </a:extLst>
          </p:cNvPr>
          <p:cNvSpPr>
            <a:spLocks noGrp="1"/>
          </p:cNvSpPr>
          <p:nvPr>
            <p:ph type="title"/>
          </p:nvPr>
        </p:nvSpPr>
        <p:spPr>
          <a:xfrm>
            <a:off x="1143000" y="609600"/>
            <a:ext cx="9875838" cy="995363"/>
          </a:xfrm>
        </p:spPr>
        <p:txBody>
          <a:bodyPr/>
          <a:lstStyle/>
          <a:p>
            <a:br>
              <a:rPr lang="en-US" altLang="en-US" sz="4000" dirty="0">
                <a:solidFill>
                  <a:srgbClr val="000000"/>
                </a:solidFill>
                <a:latin typeface="Arial" panose="020B0604020202020204" pitchFamily="34" charset="0"/>
              </a:rPr>
            </a:br>
            <a:br>
              <a:rPr lang="en-US" altLang="en-US" sz="4000" dirty="0">
                <a:solidFill>
                  <a:srgbClr val="000000"/>
                </a:solidFill>
                <a:latin typeface="Arial" panose="020B0604020202020204" pitchFamily="34" charset="0"/>
              </a:rPr>
            </a:br>
            <a:r>
              <a:rPr lang="en-US" altLang="en-US" sz="2400" b="1" dirty="0">
                <a:solidFill>
                  <a:srgbClr val="000000"/>
                </a:solidFill>
                <a:latin typeface="Arial" panose="020B0604020202020204" pitchFamily="34" charset="0"/>
              </a:rPr>
              <a:t>Data Preparation: Data Sampling</a:t>
            </a:r>
            <a:br>
              <a:rPr lang="en-US" altLang="en-US" sz="4000" dirty="0">
                <a:solidFill>
                  <a:srgbClr val="000000"/>
                </a:solidFill>
                <a:latin typeface="Arial" panose="020B0604020202020204" pitchFamily="34" charset="0"/>
              </a:rPr>
            </a:br>
            <a:br>
              <a:rPr lang="en-US" altLang="en-US" dirty="0"/>
            </a:br>
            <a:endParaRPr lang="en-US" altLang="en-US" dirty="0"/>
          </a:p>
        </p:txBody>
      </p:sp>
      <p:sp>
        <p:nvSpPr>
          <p:cNvPr id="39939" name="Content Placeholder 2">
            <a:extLst>
              <a:ext uri="{FF2B5EF4-FFF2-40B4-BE49-F238E27FC236}">
                <a16:creationId xmlns:a16="http://schemas.microsoft.com/office/drawing/2014/main" id="{AA223027-277D-4224-FF3E-21C47964A4D3}"/>
              </a:ext>
            </a:extLst>
          </p:cNvPr>
          <p:cNvSpPr>
            <a:spLocks noGrp="1"/>
          </p:cNvSpPr>
          <p:nvPr>
            <p:ph idx="1"/>
          </p:nvPr>
        </p:nvSpPr>
        <p:spPr>
          <a:xfrm>
            <a:off x="1143000" y="1604963"/>
            <a:ext cx="9872663" cy="4511675"/>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Sampling is a process of selecting a subset of records as a representation of the original dataset for use in data analysis or modeling. The sample data serve as a representative of the original dataset with similar  properties, such as a similar mean. Sampling reduces the amount of data that need to be processed and speeds up the build process of the modeling. </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In most cases, to gain insights, extract the information, and to build representative predictive models it is sufficient to work with samples. Theoretically, the error introduced by sampling impacts the relevancy of the model, but their benefits far outweigh the risks.</a:t>
            </a:r>
          </a:p>
        </p:txBody>
      </p:sp>
      <p:sp>
        <p:nvSpPr>
          <p:cNvPr id="39940" name="Slide Number Placeholder 1">
            <a:extLst>
              <a:ext uri="{FF2B5EF4-FFF2-40B4-BE49-F238E27FC236}">
                <a16:creationId xmlns:a16="http://schemas.microsoft.com/office/drawing/2014/main" id="{245037E1-9211-D1F0-0989-24AEEF9131E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C8D022E-7C37-4220-B11B-BE5FAEB7DB56}" type="slidenum">
              <a:rPr lang="en-US" altLang="en-US" smtClean="0"/>
              <a:pPr/>
              <a:t>36</a:t>
            </a:fld>
            <a:endParaRPr lang="en-US" altLang="en-US"/>
          </a:p>
        </p:txBody>
      </p:sp>
      <p:pic>
        <p:nvPicPr>
          <p:cNvPr id="3" name="Picture 2">
            <a:extLst>
              <a:ext uri="{FF2B5EF4-FFF2-40B4-BE49-F238E27FC236}">
                <a16:creationId xmlns:a16="http://schemas.microsoft.com/office/drawing/2014/main" id="{EF922DDD-084C-2DA9-4A6B-F0667743B1B5}"/>
              </a:ext>
            </a:extLst>
          </p:cNvPr>
          <p:cNvPicPr>
            <a:picLocks noChangeAspect="1"/>
          </p:cNvPicPr>
          <p:nvPr/>
        </p:nvPicPr>
        <p:blipFill>
          <a:blip r:embed="rId3"/>
          <a:stretch>
            <a:fillRect/>
          </a:stretch>
        </p:blipFill>
        <p:spPr>
          <a:xfrm>
            <a:off x="6512560" y="4461688"/>
            <a:ext cx="3511550" cy="204293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2F2116D-0B69-613D-F106-1E5A231D304C}"/>
              </a:ext>
            </a:extLst>
          </p:cNvPr>
          <p:cNvSpPr>
            <a:spLocks noGrp="1"/>
          </p:cNvSpPr>
          <p:nvPr>
            <p:ph type="title"/>
          </p:nvPr>
        </p:nvSpPr>
        <p:spPr>
          <a:xfrm>
            <a:off x="1143000" y="547688"/>
            <a:ext cx="9875838" cy="681037"/>
          </a:xfrm>
        </p:spPr>
        <p:txBody>
          <a:bodyPr/>
          <a:lstStyle/>
          <a:p>
            <a:pPr marL="342900" indent="-342900" eaLnBrk="1" hangingPunct="1">
              <a:buClr>
                <a:srgbClr val="0B5395"/>
              </a:buClr>
            </a:pPr>
            <a:r>
              <a:rPr lang="en-US" altLang="en-US" sz="2400" b="1">
                <a:solidFill>
                  <a:srgbClr val="000000"/>
                </a:solidFill>
                <a:latin typeface="Nunito" pitchFamily="2" charset="0"/>
              </a:rPr>
              <a:t>Data Science Process</a:t>
            </a:r>
          </a:p>
        </p:txBody>
      </p:sp>
      <p:sp>
        <p:nvSpPr>
          <p:cNvPr id="7171" name="Content Placeholder 2">
            <a:extLst>
              <a:ext uri="{FF2B5EF4-FFF2-40B4-BE49-F238E27FC236}">
                <a16:creationId xmlns:a16="http://schemas.microsoft.com/office/drawing/2014/main" id="{53AD45B0-8BB6-A00E-2C7E-B0BFFF506F8F}"/>
              </a:ext>
            </a:extLst>
          </p:cNvPr>
          <p:cNvSpPr>
            <a:spLocks noGrp="1"/>
          </p:cNvSpPr>
          <p:nvPr>
            <p:ph idx="1"/>
          </p:nvPr>
        </p:nvSpPr>
        <p:spPr/>
        <p:txBody>
          <a:bodyPr rtlCol="0">
            <a:normAutofit/>
          </a:bodyPr>
          <a:lstStyle/>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21508" name="Picture 8">
            <a:extLst>
              <a:ext uri="{FF2B5EF4-FFF2-40B4-BE49-F238E27FC236}">
                <a16:creationId xmlns:a16="http://schemas.microsoft.com/office/drawing/2014/main" id="{6091C7B5-6D5B-CD48-7F15-4D12A533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23975"/>
            <a:ext cx="8420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
            <a:extLst>
              <a:ext uri="{FF2B5EF4-FFF2-40B4-BE49-F238E27FC236}">
                <a16:creationId xmlns:a16="http://schemas.microsoft.com/office/drawing/2014/main" id="{5D627C8D-6248-EE95-44B9-9BEBA8F36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5EB8B1-C42E-4166-AEB3-244B74D901AD}" type="slidenum">
              <a:rPr lang="en-US" altLang="en-US" smtClean="0"/>
              <a:pPr/>
              <a:t>37</a:t>
            </a:fld>
            <a:endParaRPr lang="en-US" altLang="en-US"/>
          </a:p>
        </p:txBody>
      </p:sp>
      <p:sp>
        <p:nvSpPr>
          <p:cNvPr id="2" name="Oval 1"/>
          <p:cNvSpPr/>
          <p:nvPr/>
        </p:nvSpPr>
        <p:spPr>
          <a:xfrm>
            <a:off x="7845879" y="3796394"/>
            <a:ext cx="1980746" cy="751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086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C1E9-6C66-3749-FB5A-58F4386D25BA}"/>
              </a:ext>
            </a:extLst>
          </p:cNvPr>
          <p:cNvSpPr>
            <a:spLocks noGrp="1"/>
          </p:cNvSpPr>
          <p:nvPr>
            <p:ph type="title"/>
          </p:nvPr>
        </p:nvSpPr>
        <p:spPr/>
        <p:txBody>
          <a:bodyPr/>
          <a:lstStyle/>
          <a:p>
            <a:r>
              <a:rPr lang="en-AU" dirty="0" err="1"/>
              <a:t>Modeling</a:t>
            </a:r>
            <a:endParaRPr lang="en-AU" dirty="0"/>
          </a:p>
        </p:txBody>
      </p:sp>
      <p:sp>
        <p:nvSpPr>
          <p:cNvPr id="3" name="Content Placeholder 2">
            <a:extLst>
              <a:ext uri="{FF2B5EF4-FFF2-40B4-BE49-F238E27FC236}">
                <a16:creationId xmlns:a16="http://schemas.microsoft.com/office/drawing/2014/main" id="{DA98459B-760A-83AC-E603-A690BAE8DBDB}"/>
              </a:ext>
            </a:extLst>
          </p:cNvPr>
          <p:cNvSpPr>
            <a:spLocks noGrp="1"/>
          </p:cNvSpPr>
          <p:nvPr>
            <p:ph idx="1"/>
          </p:nvPr>
        </p:nvSpPr>
        <p:spPr>
          <a:xfrm>
            <a:off x="1143000" y="1783080"/>
            <a:ext cx="9872663" cy="4038600"/>
          </a:xfrm>
        </p:spPr>
        <p:txBody>
          <a:bodyPr/>
          <a:lstStyle/>
          <a:p>
            <a:r>
              <a:rPr lang="en-US" dirty="0"/>
              <a:t>A model is the abstract representation of the data and the relationships in a given dataset.</a:t>
            </a:r>
          </a:p>
          <a:p>
            <a:endParaRPr lang="en-US" dirty="0"/>
          </a:p>
          <a:p>
            <a:endParaRPr lang="en-AU" dirty="0"/>
          </a:p>
        </p:txBody>
      </p:sp>
      <p:sp>
        <p:nvSpPr>
          <p:cNvPr id="4" name="Slide Number Placeholder 3">
            <a:extLst>
              <a:ext uri="{FF2B5EF4-FFF2-40B4-BE49-F238E27FC236}">
                <a16:creationId xmlns:a16="http://schemas.microsoft.com/office/drawing/2014/main" id="{90499C43-D57B-AD12-1FF7-CA7F0D5A51CC}"/>
              </a:ext>
            </a:extLst>
          </p:cNvPr>
          <p:cNvSpPr>
            <a:spLocks noGrp="1"/>
          </p:cNvSpPr>
          <p:nvPr>
            <p:ph type="sldNum" sz="quarter" idx="12"/>
          </p:nvPr>
        </p:nvSpPr>
        <p:spPr/>
        <p:txBody>
          <a:bodyPr/>
          <a:lstStyle/>
          <a:p>
            <a:pPr>
              <a:defRPr/>
            </a:pPr>
            <a:fld id="{5D507500-95BB-4908-94A3-2AE2D6511772}" type="slidenum">
              <a:rPr lang="en-US" altLang="en-US" smtClean="0"/>
              <a:pPr>
                <a:defRPr/>
              </a:pPr>
              <a:t>38</a:t>
            </a:fld>
            <a:endParaRPr lang="en-US" altLang="en-US"/>
          </a:p>
        </p:txBody>
      </p:sp>
      <p:pic>
        <p:nvPicPr>
          <p:cNvPr id="5" name="Picture 4">
            <a:extLst>
              <a:ext uri="{FF2B5EF4-FFF2-40B4-BE49-F238E27FC236}">
                <a16:creationId xmlns:a16="http://schemas.microsoft.com/office/drawing/2014/main" id="{2AF4AB84-1FF6-1771-6545-46B0D79A5F3A}"/>
              </a:ext>
            </a:extLst>
          </p:cNvPr>
          <p:cNvPicPr>
            <a:picLocks noChangeAspect="1"/>
          </p:cNvPicPr>
          <p:nvPr/>
        </p:nvPicPr>
        <p:blipFill>
          <a:blip r:embed="rId2"/>
          <a:stretch>
            <a:fillRect/>
          </a:stretch>
        </p:blipFill>
        <p:spPr>
          <a:xfrm>
            <a:off x="5984240" y="2714153"/>
            <a:ext cx="5904706" cy="2769390"/>
          </a:xfrm>
          <a:prstGeom prst="rect">
            <a:avLst/>
          </a:prstGeom>
        </p:spPr>
      </p:pic>
      <p:sp>
        <p:nvSpPr>
          <p:cNvPr id="6" name="Rectangle 5">
            <a:extLst>
              <a:ext uri="{FF2B5EF4-FFF2-40B4-BE49-F238E27FC236}">
                <a16:creationId xmlns:a16="http://schemas.microsoft.com/office/drawing/2014/main" id="{CF8A2A7C-BF62-6B55-F09A-ACCECEDCDE28}"/>
              </a:ext>
            </a:extLst>
          </p:cNvPr>
          <p:cNvSpPr/>
          <p:nvPr/>
        </p:nvSpPr>
        <p:spPr>
          <a:xfrm>
            <a:off x="7223760" y="5221288"/>
            <a:ext cx="3601720" cy="8747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AU" sz="1800" b="0" i="0" u="none" strike="noStrike" baseline="0" dirty="0"/>
              <a:t>The </a:t>
            </a:r>
            <a:r>
              <a:rPr lang="en-US" sz="1800" b="0" i="0" u="none" strike="noStrike" baseline="0" dirty="0"/>
              <a:t>steps in the modeling phase of predictive data science.</a:t>
            </a:r>
            <a:endParaRPr lang="en-AU" dirty="0"/>
          </a:p>
        </p:txBody>
      </p:sp>
      <p:sp>
        <p:nvSpPr>
          <p:cNvPr id="7" name="Content Placeholder 2">
            <a:extLst>
              <a:ext uri="{FF2B5EF4-FFF2-40B4-BE49-F238E27FC236}">
                <a16:creationId xmlns:a16="http://schemas.microsoft.com/office/drawing/2014/main" id="{5A4E5E4E-1B56-CD82-DB70-B4AFF1F8CCF4}"/>
              </a:ext>
            </a:extLst>
          </p:cNvPr>
          <p:cNvSpPr txBox="1">
            <a:spLocks/>
          </p:cNvSpPr>
          <p:nvPr/>
        </p:nvSpPr>
        <p:spPr bwMode="auto">
          <a:xfrm>
            <a:off x="1153319" y="2585720"/>
            <a:ext cx="475964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lgn="just"/>
            <a:r>
              <a:rPr lang="en-US" dirty="0"/>
              <a:t>Predictive algorithms (classification and regression) require a prior known dataset to learn the model.</a:t>
            </a:r>
          </a:p>
          <a:p>
            <a:pPr algn="just"/>
            <a:r>
              <a:rPr lang="en-US" dirty="0"/>
              <a:t>Descriptive data science techniques (Association analysis and clustering) where there is no target variable to predict; hence, there is no test dataset.</a:t>
            </a:r>
          </a:p>
          <a:p>
            <a:pPr algn="just"/>
            <a:r>
              <a:rPr lang="en-US" dirty="0"/>
              <a:t>However, both predictive and descriptive models have an evaluation step.</a:t>
            </a:r>
            <a:endParaRPr lang="en-AU" dirty="0"/>
          </a:p>
        </p:txBody>
      </p:sp>
    </p:spTree>
    <p:extLst>
      <p:ext uri="{BB962C8B-B14F-4D97-AF65-F5344CB8AC3E}">
        <p14:creationId xmlns:p14="http://schemas.microsoft.com/office/powerpoint/2010/main" val="1632118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Training and Testing Datasets</a:t>
            </a:r>
          </a:p>
        </p:txBody>
      </p:sp>
      <p:sp>
        <p:nvSpPr>
          <p:cNvPr id="3" name="Content Placeholder 2">
            <a:extLst>
              <a:ext uri="{FF2B5EF4-FFF2-40B4-BE49-F238E27FC236}">
                <a16:creationId xmlns:a16="http://schemas.microsoft.com/office/drawing/2014/main" id="{CFE17B81-46F4-CBE8-EA6D-34E7CD6C86E4}"/>
              </a:ext>
            </a:extLst>
          </p:cNvPr>
          <p:cNvSpPr>
            <a:spLocks noGrp="1"/>
          </p:cNvSpPr>
          <p:nvPr>
            <p:ph idx="1"/>
          </p:nvPr>
        </p:nvSpPr>
        <p:spPr/>
        <p:txBody>
          <a:bodyPr/>
          <a:lstStyle/>
          <a:p>
            <a:r>
              <a:rPr lang="en-US" dirty="0"/>
              <a:t>The modeling step creates a representative model inferred from the data.</a:t>
            </a:r>
          </a:p>
          <a:p>
            <a:r>
              <a:rPr lang="en-US" dirty="0"/>
              <a:t>The dataset used to create the model, with known attributes and target, is called the </a:t>
            </a:r>
            <a:r>
              <a:rPr lang="en-US" b="1" dirty="0"/>
              <a:t>training dataset</a:t>
            </a:r>
            <a:r>
              <a:rPr lang="en-US" dirty="0"/>
              <a:t>.</a:t>
            </a:r>
          </a:p>
          <a:p>
            <a:pPr algn="just"/>
            <a:r>
              <a:rPr lang="en-US" dirty="0"/>
              <a:t>The validity of the created model will also need to be checked with another known dataset called the </a:t>
            </a:r>
            <a:r>
              <a:rPr lang="en-US" b="1" dirty="0"/>
              <a:t>test dataset</a:t>
            </a:r>
            <a:r>
              <a:rPr lang="en-US" dirty="0"/>
              <a:t> or </a:t>
            </a:r>
            <a:r>
              <a:rPr lang="en-US" b="1" dirty="0"/>
              <a:t>validation dataset</a:t>
            </a:r>
            <a:r>
              <a:rPr lang="en-US" dirty="0"/>
              <a:t>.</a:t>
            </a:r>
          </a:p>
          <a:p>
            <a:pPr algn="just"/>
            <a:r>
              <a:rPr lang="en-US" dirty="0"/>
              <a:t>To facilitate this process, the overall known dataset can be split into a training dataset and a test dataset.</a:t>
            </a:r>
          </a:p>
          <a:p>
            <a:pPr algn="just"/>
            <a:r>
              <a:rPr lang="en-US" dirty="0"/>
              <a:t>A standard rule of thumb is two-thirds of the data are to be used as training and one-third as a test dataset.</a:t>
            </a:r>
            <a:endParaRPr lang="en-AU" dirty="0"/>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39</a:t>
            </a:fld>
            <a:endParaRPr lang="en-US" altLang="en-US"/>
          </a:p>
        </p:txBody>
      </p:sp>
    </p:spTree>
    <p:extLst>
      <p:ext uri="{BB962C8B-B14F-4D97-AF65-F5344CB8AC3E}">
        <p14:creationId xmlns:p14="http://schemas.microsoft.com/office/powerpoint/2010/main" val="238975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3A25D8E-6856-4519-D74B-E04B0CEFE996}"/>
              </a:ext>
            </a:extLst>
          </p:cNvPr>
          <p:cNvSpPr>
            <a:spLocks noGrp="1"/>
          </p:cNvSpPr>
          <p:nvPr>
            <p:ph type="title"/>
          </p:nvPr>
        </p:nvSpPr>
        <p:spPr>
          <a:xfrm>
            <a:off x="1143000" y="549275"/>
            <a:ext cx="9875838" cy="933450"/>
          </a:xfrm>
        </p:spPr>
        <p:txBody>
          <a:bodyPr/>
          <a:lstStyle/>
          <a:p>
            <a:pPr>
              <a:defRPr/>
            </a:pPr>
            <a:r>
              <a:rPr lang="en-US" altLang="en-US" sz="3000" dirty="0">
                <a:solidFill>
                  <a:schemeClr val="tx1">
                    <a:lumMod val="95000"/>
                    <a:lumOff val="5000"/>
                  </a:schemeClr>
                </a:solidFill>
                <a:latin typeface="Times New Roman" panose="02020603050405020304" pitchFamily="18" charset="0"/>
                <a:cs typeface="Times New Roman" panose="02020603050405020304" pitchFamily="18" charset="0"/>
              </a:rPr>
              <a:t>Data Types</a:t>
            </a:r>
            <a:endParaRPr lang="en-US" altLang="en-US" sz="3000" dirty="0">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4ABE5EAF-4253-BAFE-3E4F-66F5AC150340}"/>
              </a:ext>
            </a:extLst>
          </p:cNvPr>
          <p:cNvSpPr>
            <a:spLocks noGrp="1"/>
          </p:cNvSpPr>
          <p:nvPr>
            <p:ph idx="1"/>
          </p:nvPr>
        </p:nvSpPr>
        <p:spPr>
          <a:xfrm>
            <a:off x="1176338" y="1482725"/>
            <a:ext cx="9872662" cy="4038600"/>
          </a:xfrm>
        </p:spPr>
        <p:txBody>
          <a:bodyPr/>
          <a:lstStyle/>
          <a:p>
            <a:pPr marL="182880" indent="-182880" algn="just" eaLnBrk="1" fontAlgn="auto" hangingPunct="1">
              <a:spcAft>
                <a:spcPts val="0"/>
              </a:spcAft>
              <a:buClr>
                <a:schemeClr val="accent1">
                  <a:lumMod val="75000"/>
                </a:schemeClr>
              </a:buClr>
              <a:defRPr/>
            </a:pPr>
            <a:r>
              <a:rPr lang="en-US" altLang="en-US" dirty="0"/>
              <a:t>Two types of data: Labelled Data &amp; </a:t>
            </a:r>
            <a:r>
              <a:rPr lang="en-US" altLang="en-US" dirty="0" err="1"/>
              <a:t>Unlabelled</a:t>
            </a:r>
            <a:r>
              <a:rPr lang="en-US" altLang="en-US" dirty="0"/>
              <a:t> Data</a:t>
            </a:r>
          </a:p>
          <a:p>
            <a:pPr marL="0" indent="-374904" algn="just" eaLnBrk="1" fontAlgn="auto" hangingPunct="1">
              <a:lnSpc>
                <a:spcPct val="150000"/>
              </a:lnSpc>
              <a:spcAft>
                <a:spcPts val="0"/>
              </a:spcAft>
              <a:buClr>
                <a:schemeClr val="accent1">
                  <a:lumMod val="75000"/>
                </a:schemeClr>
              </a:buClr>
              <a:defRPr/>
            </a:pPr>
            <a:r>
              <a:rPr lang="en-US" altLang="en-US" b="1" dirty="0">
                <a:solidFill>
                  <a:schemeClr val="accent1">
                    <a:lumMod val="75000"/>
                  </a:schemeClr>
                </a:solidFill>
              </a:rPr>
              <a:t>Labelled data</a:t>
            </a:r>
          </a:p>
          <a:p>
            <a:pPr marL="434340" lvl="1" indent="-342900" algn="just" eaLnBrk="1" fontAlgn="auto" hangingPunct="1">
              <a:buClr>
                <a:schemeClr val="accent1">
                  <a:lumMod val="75000"/>
                </a:schemeClr>
              </a:buClr>
              <a:defRPr/>
            </a:pPr>
            <a:r>
              <a:rPr lang="en-US" altLang="en-US" dirty="0">
                <a:solidFill>
                  <a:srgbClr val="FF0000"/>
                </a:solidFill>
              </a:rPr>
              <a:t>Specially designated attribute and the aim is to use the data given to predict the value</a:t>
            </a:r>
            <a:r>
              <a:rPr lang="en-US" altLang="en-US" dirty="0"/>
              <a:t> of that attribute for instances that have not yet been seen.</a:t>
            </a:r>
          </a:p>
          <a:p>
            <a:pPr marL="434340" lvl="1" indent="-342900" algn="just" eaLnBrk="1" fontAlgn="auto" hangingPunct="1">
              <a:buClr>
                <a:schemeClr val="accent1">
                  <a:lumMod val="75000"/>
                </a:schemeClr>
              </a:buClr>
              <a:defRPr/>
            </a:pPr>
            <a:r>
              <a:rPr lang="en-US" altLang="en-US" dirty="0"/>
              <a:t>Age=</a:t>
            </a:r>
            <a:r>
              <a:rPr lang="en-US" altLang="en-US" dirty="0">
                <a:solidFill>
                  <a:srgbClr val="FF0000"/>
                </a:solidFill>
              </a:rPr>
              <a:t>30</a:t>
            </a:r>
            <a:r>
              <a:rPr lang="en-US" altLang="en-US" dirty="0"/>
              <a:t>, Gender=</a:t>
            </a:r>
            <a:r>
              <a:rPr lang="en-US" altLang="en-US" dirty="0">
                <a:solidFill>
                  <a:srgbClr val="FF0000"/>
                </a:solidFill>
              </a:rPr>
              <a:t>Male</a:t>
            </a:r>
            <a:r>
              <a:rPr lang="en-US" altLang="en-US" dirty="0"/>
              <a:t>, </a:t>
            </a:r>
            <a:r>
              <a:rPr lang="en-GB" dirty="0"/>
              <a:t>Income</a:t>
            </a:r>
            <a:r>
              <a:rPr lang="en-US" altLang="en-US" dirty="0"/>
              <a:t>=</a:t>
            </a:r>
            <a:r>
              <a:rPr lang="en-US" altLang="en-US" dirty="0">
                <a:solidFill>
                  <a:srgbClr val="FF0000"/>
                </a:solidFill>
              </a:rPr>
              <a:t>50k</a:t>
            </a:r>
            <a:r>
              <a:rPr lang="en-US" altLang="en-US" dirty="0"/>
              <a:t>, Browsing Time=</a:t>
            </a:r>
            <a:r>
              <a:rPr lang="en-US" altLang="en-US" dirty="0">
                <a:solidFill>
                  <a:srgbClr val="FF0000"/>
                </a:solidFill>
              </a:rPr>
              <a:t>10</a:t>
            </a:r>
            <a:r>
              <a:rPr lang="en-US" altLang="en-US" dirty="0"/>
              <a:t>, THEN Purchase = </a:t>
            </a:r>
            <a:r>
              <a:rPr lang="en-US" altLang="en-US" b="1" dirty="0">
                <a:solidFill>
                  <a:srgbClr val="FF0000"/>
                </a:solidFill>
              </a:rPr>
              <a:t>?</a:t>
            </a:r>
          </a:p>
          <a:p>
            <a:pPr marL="182880" indent="-182880" eaLnBrk="1" fontAlgn="auto" hangingPunct="1">
              <a:spcAft>
                <a:spcPts val="0"/>
              </a:spcAft>
              <a:buClr>
                <a:schemeClr val="accent1">
                  <a:lumMod val="75000"/>
                </a:schemeClr>
              </a:buClr>
              <a:defRPr/>
            </a:pPr>
            <a:endParaRPr lang="en-US" altLang="en-US" dirty="0"/>
          </a:p>
          <a:p>
            <a:pPr marL="265176" lvl="1" indent="-182880" algn="just" eaLnBrk="1" fontAlgn="auto" hangingPunct="1">
              <a:buClr>
                <a:schemeClr val="accent1">
                  <a:lumMod val="75000"/>
                </a:schemeClr>
              </a:buClr>
              <a:defRPr/>
            </a:pPr>
            <a:endParaRPr lang="en-US" altLang="en-US" dirty="0"/>
          </a:p>
          <a:p>
            <a:pPr marL="44450" indent="0" algn="ctr">
              <a:buFont typeface="Corbel" panose="020B0503020204020204" pitchFamily="34" charset="0"/>
              <a:buNone/>
              <a:defRPr/>
            </a:pPr>
            <a:endParaRPr lang="en-US" altLang="en-US" dirty="0"/>
          </a:p>
        </p:txBody>
      </p:sp>
      <p:sp>
        <p:nvSpPr>
          <p:cNvPr id="11269" name="Slide Number Placeholder 1">
            <a:extLst>
              <a:ext uri="{FF2B5EF4-FFF2-40B4-BE49-F238E27FC236}">
                <a16:creationId xmlns:a16="http://schemas.microsoft.com/office/drawing/2014/main" id="{B22DF15E-B96A-F52C-C26A-400F583278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886F16A-C012-4099-BCB6-AF6FB0538B84}" type="slidenum">
              <a:rPr lang="en-US" altLang="en-US" smtClean="0"/>
              <a:pPr/>
              <a:t>4</a:t>
            </a:fld>
            <a:endParaRPr lang="en-US" altLang="en-US"/>
          </a:p>
        </p:txBody>
      </p:sp>
      <p:pic>
        <p:nvPicPr>
          <p:cNvPr id="4" name="Picture 3">
            <a:extLst>
              <a:ext uri="{FF2B5EF4-FFF2-40B4-BE49-F238E27FC236}">
                <a16:creationId xmlns:a16="http://schemas.microsoft.com/office/drawing/2014/main" id="{E4947DF4-08CC-1729-1ED8-6AA0C1B3A537}"/>
              </a:ext>
            </a:extLst>
          </p:cNvPr>
          <p:cNvPicPr>
            <a:picLocks noChangeAspect="1"/>
          </p:cNvPicPr>
          <p:nvPr/>
        </p:nvPicPr>
        <p:blipFill>
          <a:blip r:embed="rId2"/>
          <a:srcRect b="34327"/>
          <a:stretch>
            <a:fillRect/>
          </a:stretch>
        </p:blipFill>
        <p:spPr>
          <a:xfrm>
            <a:off x="1260831" y="3502025"/>
            <a:ext cx="9821507" cy="27225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Training and Testing Datasets</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40</a:t>
            </a:fld>
            <a:endParaRPr lang="en-US" altLang="en-US"/>
          </a:p>
        </p:txBody>
      </p:sp>
      <p:pic>
        <p:nvPicPr>
          <p:cNvPr id="8" name="Picture 7">
            <a:extLst>
              <a:ext uri="{FF2B5EF4-FFF2-40B4-BE49-F238E27FC236}">
                <a16:creationId xmlns:a16="http://schemas.microsoft.com/office/drawing/2014/main" id="{5DEE7A1B-8C2B-A38B-856B-78B678BB79D3}"/>
              </a:ext>
            </a:extLst>
          </p:cNvPr>
          <p:cNvPicPr>
            <a:picLocks noChangeAspect="1"/>
          </p:cNvPicPr>
          <p:nvPr/>
        </p:nvPicPr>
        <p:blipFill>
          <a:blip r:embed="rId2"/>
          <a:stretch>
            <a:fillRect/>
          </a:stretch>
        </p:blipFill>
        <p:spPr>
          <a:xfrm>
            <a:off x="2518727" y="1635234"/>
            <a:ext cx="7154545" cy="4954479"/>
          </a:xfrm>
          <a:prstGeom prst="rect">
            <a:avLst/>
          </a:prstGeom>
        </p:spPr>
      </p:pic>
    </p:spTree>
    <p:extLst>
      <p:ext uri="{BB962C8B-B14F-4D97-AF65-F5344CB8AC3E}">
        <p14:creationId xmlns:p14="http://schemas.microsoft.com/office/powerpoint/2010/main" val="3050056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Training and Testing Datasets</a:t>
            </a:r>
          </a:p>
        </p:txBody>
      </p:sp>
      <p:pic>
        <p:nvPicPr>
          <p:cNvPr id="10" name="Content Placeholder 9">
            <a:extLst>
              <a:ext uri="{FF2B5EF4-FFF2-40B4-BE49-F238E27FC236}">
                <a16:creationId xmlns:a16="http://schemas.microsoft.com/office/drawing/2014/main" id="{24066C96-17BA-3602-860B-616B4A05AA10}"/>
              </a:ext>
            </a:extLst>
          </p:cNvPr>
          <p:cNvPicPr>
            <a:picLocks noGrp="1" noChangeAspect="1"/>
          </p:cNvPicPr>
          <p:nvPr>
            <p:ph idx="1"/>
          </p:nvPr>
        </p:nvPicPr>
        <p:blipFill>
          <a:blip r:embed="rId2"/>
          <a:stretch>
            <a:fillRect/>
          </a:stretch>
        </p:blipFill>
        <p:spPr>
          <a:xfrm>
            <a:off x="2837050" y="1799292"/>
            <a:ext cx="5859910" cy="4790421"/>
          </a:xfrm>
        </p:spPr>
      </p:pic>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41</a:t>
            </a:fld>
            <a:endParaRPr lang="en-US" altLang="en-US"/>
          </a:p>
        </p:txBody>
      </p:sp>
      <p:pic>
        <p:nvPicPr>
          <p:cNvPr id="3" name="Picture 4">
            <a:extLst>
              <a:ext uri="{FF2B5EF4-FFF2-40B4-BE49-F238E27FC236}">
                <a16:creationId xmlns:a16="http://schemas.microsoft.com/office/drawing/2014/main" id="{7231E7B1-6ACD-99F5-455B-854E300D3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6960" y="1799292"/>
            <a:ext cx="2105181" cy="84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0478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Learning Algorithms</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42</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The business question and the availability of data will dictate what data science task (association, classification, regression, etc.,) can be used.</a:t>
            </a:r>
          </a:p>
          <a:p>
            <a:pPr algn="just"/>
            <a:r>
              <a:rPr lang="en-US" dirty="0"/>
              <a:t>The practitioner determines the appropriate data science algorithm within the chosen category.</a:t>
            </a:r>
          </a:p>
          <a:p>
            <a:pPr algn="just"/>
            <a:r>
              <a:rPr lang="en-US" dirty="0"/>
              <a:t>For example, we can use a simple linear regression technique to predict the interest rate for the interest rate dataset (Example seen earlier, See Slide 40).</a:t>
            </a:r>
            <a:endParaRPr lang="en-AU" dirty="0"/>
          </a:p>
        </p:txBody>
      </p:sp>
    </p:spTree>
    <p:extLst>
      <p:ext uri="{BB962C8B-B14F-4D97-AF65-F5344CB8AC3E}">
        <p14:creationId xmlns:p14="http://schemas.microsoft.com/office/powerpoint/2010/main" val="763036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Learning Algorithms</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43</a:t>
            </a:fld>
            <a:endParaRPr lang="en-US" altLang="en-US"/>
          </a:p>
        </p:txBody>
      </p:sp>
      <p:pic>
        <p:nvPicPr>
          <p:cNvPr id="8" name="Picture 7">
            <a:extLst>
              <a:ext uri="{FF2B5EF4-FFF2-40B4-BE49-F238E27FC236}">
                <a16:creationId xmlns:a16="http://schemas.microsoft.com/office/drawing/2014/main" id="{EC99DA74-28E3-A37D-A0E4-6B79BF65780A}"/>
              </a:ext>
            </a:extLst>
          </p:cNvPr>
          <p:cNvPicPr>
            <a:picLocks noChangeAspect="1"/>
          </p:cNvPicPr>
          <p:nvPr/>
        </p:nvPicPr>
        <p:blipFill>
          <a:blip r:embed="rId2"/>
          <a:stretch>
            <a:fillRect/>
          </a:stretch>
        </p:blipFill>
        <p:spPr>
          <a:xfrm>
            <a:off x="2743200" y="1642903"/>
            <a:ext cx="5266214" cy="4943793"/>
          </a:xfrm>
          <a:prstGeom prst="rect">
            <a:avLst/>
          </a:prstGeom>
        </p:spPr>
      </p:pic>
      <p:sp>
        <p:nvSpPr>
          <p:cNvPr id="9" name="Rectangle 8">
            <a:extLst>
              <a:ext uri="{FF2B5EF4-FFF2-40B4-BE49-F238E27FC236}">
                <a16:creationId xmlns:a16="http://schemas.microsoft.com/office/drawing/2014/main" id="{2AAEDF48-0BE4-2031-5FEA-88D4520BA9AD}"/>
              </a:ext>
            </a:extLst>
          </p:cNvPr>
          <p:cNvSpPr/>
          <p:nvPr/>
        </p:nvSpPr>
        <p:spPr>
          <a:xfrm>
            <a:off x="8009414" y="3200399"/>
            <a:ext cx="3786346" cy="13557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000" b="0" i="0" u="none" strike="noStrike" baseline="0" dirty="0">
                <a:solidFill>
                  <a:srgbClr val="000000"/>
                </a:solidFill>
              </a:rPr>
              <a:t>The line shown in the diagram serves as a model to predict the outcome of new </a:t>
            </a:r>
            <a:r>
              <a:rPr lang="en-AU" sz="2000" b="0" i="0" u="none" strike="noStrike" baseline="0" dirty="0" err="1">
                <a:solidFill>
                  <a:srgbClr val="000000"/>
                </a:solidFill>
              </a:rPr>
              <a:t>unlabeled</a:t>
            </a:r>
            <a:r>
              <a:rPr lang="en-AU" sz="2000" b="0" i="0" u="none" strike="noStrike" baseline="0" dirty="0">
                <a:solidFill>
                  <a:srgbClr val="000000"/>
                </a:solidFill>
              </a:rPr>
              <a:t> datasets.</a:t>
            </a:r>
            <a:endParaRPr lang="en-AU" sz="2000" dirty="0"/>
          </a:p>
        </p:txBody>
      </p:sp>
    </p:spTree>
    <p:extLst>
      <p:ext uri="{BB962C8B-B14F-4D97-AF65-F5344CB8AC3E}">
        <p14:creationId xmlns:p14="http://schemas.microsoft.com/office/powerpoint/2010/main" val="3828780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Evaluation of the Model</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44</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For the interest rate dataset, the model generated in the form of an equation is generalized and synthesized from seven training records.</a:t>
            </a:r>
          </a:p>
          <a:p>
            <a:pPr algn="just"/>
            <a:r>
              <a:rPr lang="en-US" dirty="0"/>
              <a:t>A model should not memorize and output the same values that are in the training records. </a:t>
            </a:r>
          </a:p>
          <a:p>
            <a:pPr algn="just"/>
            <a:r>
              <a:rPr lang="en-US" dirty="0"/>
              <a:t>The phenomenon of a model memorizing the training data is called </a:t>
            </a:r>
            <a:r>
              <a:rPr lang="en-US" b="1" dirty="0"/>
              <a:t>overfitting</a:t>
            </a:r>
            <a:r>
              <a:rPr lang="en-US" dirty="0"/>
              <a:t>. </a:t>
            </a:r>
          </a:p>
          <a:p>
            <a:pPr algn="just"/>
            <a:r>
              <a:rPr lang="en-US" dirty="0"/>
              <a:t>An overfitted model just memorizes the training records and will underperform on real unlabeled new data.</a:t>
            </a:r>
          </a:p>
          <a:p>
            <a:pPr algn="just"/>
            <a:r>
              <a:rPr lang="en-US" dirty="0"/>
              <a:t>The model should generalize or learn the relationship between credit score and interest rate.</a:t>
            </a:r>
            <a:endParaRPr lang="en-AU" dirty="0"/>
          </a:p>
        </p:txBody>
      </p:sp>
    </p:spTree>
    <p:extLst>
      <p:ext uri="{BB962C8B-B14F-4D97-AF65-F5344CB8AC3E}">
        <p14:creationId xmlns:p14="http://schemas.microsoft.com/office/powerpoint/2010/main" val="3966554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Evaluation of the Model</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45</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The validation or test dataset, which was not previously used in building the model, is used for evaluation.</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The actual value of the interest rate can be compared against the predicted value using the model, and thus, the prediction error can be calculated.</a:t>
            </a:r>
            <a:endParaRPr lang="en-AU" dirty="0"/>
          </a:p>
        </p:txBody>
      </p:sp>
      <p:pic>
        <p:nvPicPr>
          <p:cNvPr id="7" name="Picture 6">
            <a:extLst>
              <a:ext uri="{FF2B5EF4-FFF2-40B4-BE49-F238E27FC236}">
                <a16:creationId xmlns:a16="http://schemas.microsoft.com/office/drawing/2014/main" id="{21BE9E9E-5EFA-5F8A-F839-9324E0093F4A}"/>
              </a:ext>
            </a:extLst>
          </p:cNvPr>
          <p:cNvPicPr>
            <a:picLocks noChangeAspect="1"/>
          </p:cNvPicPr>
          <p:nvPr/>
        </p:nvPicPr>
        <p:blipFill>
          <a:blip r:embed="rId2"/>
          <a:stretch>
            <a:fillRect/>
          </a:stretch>
        </p:blipFill>
        <p:spPr>
          <a:xfrm>
            <a:off x="2039396" y="2902744"/>
            <a:ext cx="7934325" cy="2171700"/>
          </a:xfrm>
          <a:prstGeom prst="rect">
            <a:avLst/>
          </a:prstGeom>
        </p:spPr>
      </p:pic>
    </p:spTree>
    <p:extLst>
      <p:ext uri="{BB962C8B-B14F-4D97-AF65-F5344CB8AC3E}">
        <p14:creationId xmlns:p14="http://schemas.microsoft.com/office/powerpoint/2010/main" val="3730856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Evaluation of the Model</a:t>
            </a:r>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46</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As long as the error is acceptable, this model is ready for deployment. </a:t>
            </a:r>
          </a:p>
          <a:p>
            <a:pPr algn="just"/>
            <a:r>
              <a:rPr lang="en-US" dirty="0"/>
              <a:t>The error rate also can be used to compare this model with other models developed using different algorithms like neural networks or Bayesian models, etc.</a:t>
            </a:r>
            <a:endParaRPr lang="en-AU" dirty="0"/>
          </a:p>
        </p:txBody>
      </p:sp>
    </p:spTree>
    <p:extLst>
      <p:ext uri="{BB962C8B-B14F-4D97-AF65-F5344CB8AC3E}">
        <p14:creationId xmlns:p14="http://schemas.microsoft.com/office/powerpoint/2010/main" val="2553804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r>
              <a:rPr lang="en-AU" dirty="0"/>
              <a:t>: Ensemble </a:t>
            </a:r>
            <a:r>
              <a:rPr lang="en-AU" dirty="0" err="1"/>
              <a:t>Modeling</a:t>
            </a:r>
            <a:endParaRPr lang="en-AU" dirty="0"/>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47</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Ensemble modeling is a process where multiple diverse base models are used to predict an outcome.</a:t>
            </a:r>
          </a:p>
          <a:p>
            <a:pPr algn="just"/>
            <a:r>
              <a:rPr lang="en-US" dirty="0"/>
              <a:t>The motivation for using ensemble models is to reduce the generalization error of the prediction.</a:t>
            </a:r>
          </a:p>
          <a:p>
            <a:pPr algn="just"/>
            <a:r>
              <a:rPr lang="en-US" dirty="0"/>
              <a:t>Even though the ensemble model has multiple base models within the model, it acts and performs as a single model. </a:t>
            </a:r>
          </a:p>
          <a:p>
            <a:pPr algn="just"/>
            <a:r>
              <a:rPr lang="en-US" dirty="0"/>
              <a:t>Most of the practical data science applications utilize ensemble modeling techniques.</a:t>
            </a:r>
            <a:endParaRPr lang="en-AU" dirty="0"/>
          </a:p>
        </p:txBody>
      </p:sp>
    </p:spTree>
    <p:extLst>
      <p:ext uri="{BB962C8B-B14F-4D97-AF65-F5344CB8AC3E}">
        <p14:creationId xmlns:p14="http://schemas.microsoft.com/office/powerpoint/2010/main" val="3989731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2C86-2B5E-5F06-C952-BF204D9FC265}"/>
              </a:ext>
            </a:extLst>
          </p:cNvPr>
          <p:cNvSpPr>
            <a:spLocks noGrp="1"/>
          </p:cNvSpPr>
          <p:nvPr>
            <p:ph type="title"/>
          </p:nvPr>
        </p:nvSpPr>
        <p:spPr/>
        <p:txBody>
          <a:bodyPr/>
          <a:lstStyle/>
          <a:p>
            <a:r>
              <a:rPr lang="en-AU" dirty="0" err="1"/>
              <a:t>Modeling</a:t>
            </a:r>
            <a:endParaRPr lang="en-AU" dirty="0"/>
          </a:p>
        </p:txBody>
      </p:sp>
      <p:sp>
        <p:nvSpPr>
          <p:cNvPr id="4" name="Slide Number Placeholder 3">
            <a:extLst>
              <a:ext uri="{FF2B5EF4-FFF2-40B4-BE49-F238E27FC236}">
                <a16:creationId xmlns:a16="http://schemas.microsoft.com/office/drawing/2014/main" id="{3CE494F2-EA6D-6780-6D72-333B7C9A4734}"/>
              </a:ext>
            </a:extLst>
          </p:cNvPr>
          <p:cNvSpPr>
            <a:spLocks noGrp="1"/>
          </p:cNvSpPr>
          <p:nvPr>
            <p:ph type="sldNum" sz="quarter" idx="12"/>
          </p:nvPr>
        </p:nvSpPr>
        <p:spPr/>
        <p:txBody>
          <a:bodyPr/>
          <a:lstStyle/>
          <a:p>
            <a:pPr>
              <a:defRPr/>
            </a:pPr>
            <a:fld id="{5D507500-95BB-4908-94A3-2AE2D6511772}" type="slidenum">
              <a:rPr lang="en-US" altLang="en-US" smtClean="0"/>
              <a:pPr>
                <a:defRPr/>
              </a:pPr>
              <a:t>48</a:t>
            </a:fld>
            <a:endParaRPr lang="en-US" altLang="en-US"/>
          </a:p>
        </p:txBody>
      </p:sp>
      <p:sp>
        <p:nvSpPr>
          <p:cNvPr id="5" name="Content Placeholder 4">
            <a:extLst>
              <a:ext uri="{FF2B5EF4-FFF2-40B4-BE49-F238E27FC236}">
                <a16:creationId xmlns:a16="http://schemas.microsoft.com/office/drawing/2014/main" id="{1081470E-1B83-8102-7F3F-DE75CF84AF95}"/>
              </a:ext>
            </a:extLst>
          </p:cNvPr>
          <p:cNvSpPr>
            <a:spLocks noGrp="1"/>
          </p:cNvSpPr>
          <p:nvPr>
            <p:ph idx="1"/>
          </p:nvPr>
        </p:nvSpPr>
        <p:spPr/>
        <p:txBody>
          <a:bodyPr/>
          <a:lstStyle/>
          <a:p>
            <a:pPr algn="just"/>
            <a:r>
              <a:rPr lang="en-US" dirty="0"/>
              <a:t>At the end of the modeling stage of the data science process, one has: </a:t>
            </a:r>
          </a:p>
          <a:p>
            <a:pPr marL="731837" lvl="1" indent="-457200" algn="just">
              <a:spcBef>
                <a:spcPts val="1200"/>
              </a:spcBef>
              <a:buFont typeface="+mj-lt"/>
              <a:buAutoNum type="arabicParenR"/>
            </a:pPr>
            <a:r>
              <a:rPr lang="en-US" sz="2200" dirty="0"/>
              <a:t>analyzed the </a:t>
            </a:r>
            <a:r>
              <a:rPr lang="en-US" sz="2200" b="1" dirty="0"/>
              <a:t>business question</a:t>
            </a:r>
            <a:r>
              <a:rPr lang="en-US" sz="2200" dirty="0"/>
              <a:t>; </a:t>
            </a:r>
          </a:p>
          <a:p>
            <a:pPr marL="731837" lvl="1" indent="-457200" algn="just">
              <a:buFont typeface="+mj-lt"/>
              <a:buAutoNum type="arabicParenR"/>
            </a:pPr>
            <a:r>
              <a:rPr lang="en-US" sz="2200" b="1" dirty="0"/>
              <a:t>sourced the data </a:t>
            </a:r>
            <a:r>
              <a:rPr lang="en-US" sz="2200" dirty="0"/>
              <a:t>relevant to answer the question; </a:t>
            </a:r>
          </a:p>
          <a:p>
            <a:pPr marL="731837" lvl="1" indent="-457200" algn="just">
              <a:buFont typeface="+mj-lt"/>
              <a:buAutoNum type="arabicParenR"/>
            </a:pPr>
            <a:r>
              <a:rPr lang="en-US" sz="2200" b="1" dirty="0"/>
              <a:t>selected a data science technique </a:t>
            </a:r>
            <a:r>
              <a:rPr lang="en-US" sz="2200" dirty="0"/>
              <a:t>to answer the question; </a:t>
            </a:r>
          </a:p>
          <a:p>
            <a:pPr marL="731837" lvl="1" indent="-457200" algn="just">
              <a:buFont typeface="+mj-lt"/>
              <a:buAutoNum type="arabicParenR"/>
            </a:pPr>
            <a:r>
              <a:rPr lang="en-US" sz="2200" b="1" dirty="0"/>
              <a:t>picked a data science algorithm</a:t>
            </a:r>
            <a:r>
              <a:rPr lang="en-US" sz="2200" dirty="0"/>
              <a:t> and </a:t>
            </a:r>
            <a:r>
              <a:rPr lang="en-US" sz="2200" b="1" dirty="0"/>
              <a:t>prepared the data </a:t>
            </a:r>
            <a:r>
              <a:rPr lang="en-US" sz="2200" dirty="0"/>
              <a:t>to suit the algorithm;</a:t>
            </a:r>
          </a:p>
          <a:p>
            <a:pPr marL="731837" lvl="1" indent="-457200" algn="just">
              <a:buFont typeface="+mj-lt"/>
              <a:buAutoNum type="arabicParenR"/>
            </a:pPr>
            <a:r>
              <a:rPr lang="en-US" sz="2200" b="1" dirty="0"/>
              <a:t>split the data </a:t>
            </a:r>
            <a:r>
              <a:rPr lang="en-US" sz="2200" dirty="0"/>
              <a:t>into training and test datasets; </a:t>
            </a:r>
          </a:p>
          <a:p>
            <a:pPr marL="731837" lvl="1" indent="-457200" algn="just">
              <a:buFont typeface="+mj-lt"/>
              <a:buAutoNum type="arabicParenR"/>
            </a:pPr>
            <a:r>
              <a:rPr lang="en-US" sz="2200" b="1" dirty="0"/>
              <a:t>built a generalized model </a:t>
            </a:r>
            <a:r>
              <a:rPr lang="en-US" sz="2200" dirty="0"/>
              <a:t>from the training dataset; and </a:t>
            </a:r>
          </a:p>
          <a:p>
            <a:pPr marL="731837" lvl="1" indent="-457200" algn="just">
              <a:buFont typeface="+mj-lt"/>
              <a:buAutoNum type="arabicParenR"/>
            </a:pPr>
            <a:r>
              <a:rPr lang="en-US" sz="2200" b="1" dirty="0"/>
              <a:t>validated the model </a:t>
            </a:r>
            <a:r>
              <a:rPr lang="en-US" sz="2200" dirty="0"/>
              <a:t>against the test dataset</a:t>
            </a:r>
            <a:r>
              <a:rPr lang="en-US" dirty="0"/>
              <a:t>.</a:t>
            </a:r>
          </a:p>
          <a:p>
            <a:pPr algn="just"/>
            <a:r>
              <a:rPr lang="en-US" dirty="0"/>
              <a:t>After this step, the model of the interest rate dataset (example dataset) can be used to predict the interest rate of new borrowers by integrating it in the actual loan approval process.</a:t>
            </a:r>
            <a:endParaRPr lang="en-AU" dirty="0"/>
          </a:p>
        </p:txBody>
      </p:sp>
    </p:spTree>
    <p:extLst>
      <p:ext uri="{BB962C8B-B14F-4D97-AF65-F5344CB8AC3E}">
        <p14:creationId xmlns:p14="http://schemas.microsoft.com/office/powerpoint/2010/main" val="2794885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2F2116D-0B69-613D-F106-1E5A231D304C}"/>
              </a:ext>
            </a:extLst>
          </p:cNvPr>
          <p:cNvSpPr>
            <a:spLocks noGrp="1"/>
          </p:cNvSpPr>
          <p:nvPr>
            <p:ph type="title"/>
          </p:nvPr>
        </p:nvSpPr>
        <p:spPr>
          <a:xfrm>
            <a:off x="1143000" y="547688"/>
            <a:ext cx="9875838" cy="681037"/>
          </a:xfrm>
        </p:spPr>
        <p:txBody>
          <a:bodyPr/>
          <a:lstStyle/>
          <a:p>
            <a:pPr marL="342900" indent="-342900" eaLnBrk="1" hangingPunct="1">
              <a:buClr>
                <a:srgbClr val="0B5395"/>
              </a:buClr>
            </a:pPr>
            <a:r>
              <a:rPr lang="en-US" altLang="en-US" sz="2400" b="1">
                <a:solidFill>
                  <a:srgbClr val="000000"/>
                </a:solidFill>
                <a:latin typeface="Nunito" pitchFamily="2" charset="0"/>
              </a:rPr>
              <a:t>Data Science Process</a:t>
            </a:r>
          </a:p>
        </p:txBody>
      </p:sp>
      <p:sp>
        <p:nvSpPr>
          <p:cNvPr id="7171" name="Content Placeholder 2">
            <a:extLst>
              <a:ext uri="{FF2B5EF4-FFF2-40B4-BE49-F238E27FC236}">
                <a16:creationId xmlns:a16="http://schemas.microsoft.com/office/drawing/2014/main" id="{53AD45B0-8BB6-A00E-2C7E-B0BFFF506F8F}"/>
              </a:ext>
            </a:extLst>
          </p:cNvPr>
          <p:cNvSpPr>
            <a:spLocks noGrp="1"/>
          </p:cNvSpPr>
          <p:nvPr>
            <p:ph idx="1"/>
          </p:nvPr>
        </p:nvSpPr>
        <p:spPr/>
        <p:txBody>
          <a:bodyPr rtlCol="0">
            <a:normAutofit/>
          </a:bodyPr>
          <a:lstStyle/>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21508" name="Picture 8">
            <a:extLst>
              <a:ext uri="{FF2B5EF4-FFF2-40B4-BE49-F238E27FC236}">
                <a16:creationId xmlns:a16="http://schemas.microsoft.com/office/drawing/2014/main" id="{6091C7B5-6D5B-CD48-7F15-4D12A533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23975"/>
            <a:ext cx="8420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
            <a:extLst>
              <a:ext uri="{FF2B5EF4-FFF2-40B4-BE49-F238E27FC236}">
                <a16:creationId xmlns:a16="http://schemas.microsoft.com/office/drawing/2014/main" id="{5D627C8D-6248-EE95-44B9-9BEBA8F36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5EB8B1-C42E-4166-AEB3-244B74D901AD}" type="slidenum">
              <a:rPr lang="en-US" altLang="en-US" smtClean="0"/>
              <a:pPr/>
              <a:t>49</a:t>
            </a:fld>
            <a:endParaRPr lang="en-US" altLang="en-US"/>
          </a:p>
        </p:txBody>
      </p:sp>
      <p:sp>
        <p:nvSpPr>
          <p:cNvPr id="2" name="Oval 1"/>
          <p:cNvSpPr/>
          <p:nvPr/>
        </p:nvSpPr>
        <p:spPr>
          <a:xfrm>
            <a:off x="7845879" y="4604658"/>
            <a:ext cx="1980746" cy="751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03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43B5F46-E473-50C2-B06E-C93BCABCA55A}"/>
              </a:ext>
            </a:extLst>
          </p:cNvPr>
          <p:cNvSpPr>
            <a:spLocks noGrp="1"/>
          </p:cNvSpPr>
          <p:nvPr>
            <p:ph type="title"/>
          </p:nvPr>
        </p:nvSpPr>
        <p:spPr>
          <a:xfrm>
            <a:off x="1143000" y="549275"/>
            <a:ext cx="9875838" cy="933450"/>
          </a:xfrm>
        </p:spPr>
        <p:txBody>
          <a:bodyPr/>
          <a:lstStyle/>
          <a:p>
            <a:pPr>
              <a:defRPr/>
            </a:pPr>
            <a:r>
              <a:rPr lang="en-US" altLang="en-US" sz="3000" dirty="0">
                <a:solidFill>
                  <a:schemeClr val="tx1">
                    <a:lumMod val="95000"/>
                    <a:lumOff val="5000"/>
                  </a:schemeClr>
                </a:solidFill>
                <a:latin typeface="Times New Roman" panose="02020603050405020304" pitchFamily="18" charset="0"/>
                <a:cs typeface="Times New Roman" panose="02020603050405020304" pitchFamily="18" charset="0"/>
              </a:rPr>
              <a:t>Data Types</a:t>
            </a:r>
            <a:endParaRPr lang="en-US" altLang="en-US" sz="3000" dirty="0">
              <a:latin typeface="Times New Roman" panose="02020603050405020304" pitchFamily="18" charset="0"/>
              <a:cs typeface="Times New Roman" panose="02020603050405020304" pitchFamily="18" charset="0"/>
            </a:endParaRPr>
          </a:p>
        </p:txBody>
      </p:sp>
      <p:sp>
        <p:nvSpPr>
          <p:cNvPr id="5123" name="Content Placeholder 2">
            <a:extLst>
              <a:ext uri="{FF2B5EF4-FFF2-40B4-BE49-F238E27FC236}">
                <a16:creationId xmlns:a16="http://schemas.microsoft.com/office/drawing/2014/main" id="{AF759D37-F65D-37F5-18E2-A97064589BE9}"/>
              </a:ext>
            </a:extLst>
          </p:cNvPr>
          <p:cNvSpPr>
            <a:spLocks noGrp="1"/>
          </p:cNvSpPr>
          <p:nvPr>
            <p:ph idx="1"/>
          </p:nvPr>
        </p:nvSpPr>
        <p:spPr>
          <a:xfrm>
            <a:off x="355600" y="1482725"/>
            <a:ext cx="4836160" cy="4038600"/>
          </a:xfrm>
        </p:spPr>
        <p:txBody>
          <a:bodyPr/>
          <a:lstStyle/>
          <a:p>
            <a:pPr marL="265176" lvl="1" indent="-182880" eaLnBrk="1" fontAlgn="auto" hangingPunct="1">
              <a:buClr>
                <a:schemeClr val="accent1">
                  <a:lumMod val="75000"/>
                </a:schemeClr>
              </a:buClr>
              <a:defRPr/>
            </a:pPr>
            <a:r>
              <a:rPr lang="en-US" altLang="en-US" b="1" dirty="0" err="1">
                <a:solidFill>
                  <a:schemeClr val="accent1">
                    <a:lumMod val="75000"/>
                  </a:schemeClr>
                </a:solidFill>
              </a:rPr>
              <a:t>Unlabelled</a:t>
            </a:r>
            <a:r>
              <a:rPr lang="en-US" altLang="en-US" b="1" dirty="0">
                <a:solidFill>
                  <a:schemeClr val="accent1">
                    <a:lumMod val="75000"/>
                  </a:schemeClr>
                </a:solidFill>
              </a:rPr>
              <a:t> data</a:t>
            </a:r>
          </a:p>
          <a:p>
            <a:pPr marL="731520" lvl="2" indent="-182880" eaLnBrk="1" fontAlgn="auto" hangingPunct="1">
              <a:buClr>
                <a:schemeClr val="accent1">
                  <a:lumMod val="75000"/>
                </a:schemeClr>
              </a:buClr>
              <a:defRPr/>
            </a:pPr>
            <a:r>
              <a:rPr lang="en-US" altLang="en-US" sz="2000" dirty="0"/>
              <a:t>Data that </a:t>
            </a:r>
            <a:r>
              <a:rPr lang="en-US" altLang="en-US" sz="2000" dirty="0">
                <a:solidFill>
                  <a:srgbClr val="FF0000"/>
                </a:solidFill>
              </a:rPr>
              <a:t>does not have any specially designated attribute </a:t>
            </a:r>
            <a:r>
              <a:rPr lang="en-US" altLang="en-US" sz="2000" dirty="0"/>
              <a:t>is called </a:t>
            </a:r>
            <a:r>
              <a:rPr lang="en-US" altLang="en-US" sz="2000" dirty="0" err="1"/>
              <a:t>unlabelled</a:t>
            </a:r>
            <a:r>
              <a:rPr lang="en-US" altLang="en-US" sz="2000" dirty="0"/>
              <a:t>.</a:t>
            </a:r>
          </a:p>
          <a:p>
            <a:pPr marL="731520" lvl="2" indent="-182880" eaLnBrk="1" fontAlgn="auto" hangingPunct="1">
              <a:buClr>
                <a:schemeClr val="accent1">
                  <a:lumMod val="75000"/>
                </a:schemeClr>
              </a:buClr>
              <a:defRPr/>
            </a:pPr>
            <a:r>
              <a:rPr lang="en-US" altLang="en-US" sz="2000" dirty="0"/>
              <a:t>Here the aim is simply to extract the most information we can from the data available.</a:t>
            </a:r>
          </a:p>
          <a:p>
            <a:pPr marL="44450" indent="0" algn="ctr">
              <a:buFont typeface="Corbel" panose="020B0503020204020204" pitchFamily="34" charset="0"/>
              <a:buNone/>
              <a:defRPr/>
            </a:pPr>
            <a:endParaRPr lang="en-US" altLang="en-US" dirty="0"/>
          </a:p>
          <a:p>
            <a:pPr marL="44450" indent="0" algn="ctr">
              <a:buFont typeface="Corbel" panose="020B0503020204020204" pitchFamily="34" charset="0"/>
              <a:buNone/>
              <a:defRPr/>
            </a:pPr>
            <a:endParaRPr lang="en-US" altLang="en-US" dirty="0"/>
          </a:p>
        </p:txBody>
      </p:sp>
      <p:sp>
        <p:nvSpPr>
          <p:cNvPr id="12293" name="Slide Number Placeholder 1">
            <a:extLst>
              <a:ext uri="{FF2B5EF4-FFF2-40B4-BE49-F238E27FC236}">
                <a16:creationId xmlns:a16="http://schemas.microsoft.com/office/drawing/2014/main" id="{2E633744-4498-2C68-5AF9-6F66726FC4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F297467-5DE1-44E7-8EBD-89F17FCB60C7}" type="slidenum">
              <a:rPr lang="en-US" altLang="en-US" smtClean="0"/>
              <a:pPr/>
              <a:t>5</a:t>
            </a:fld>
            <a:endParaRPr lang="en-US" altLang="en-US"/>
          </a:p>
        </p:txBody>
      </p:sp>
      <p:graphicFrame>
        <p:nvGraphicFramePr>
          <p:cNvPr id="2" name="Table 1">
            <a:extLst>
              <a:ext uri="{FF2B5EF4-FFF2-40B4-BE49-F238E27FC236}">
                <a16:creationId xmlns:a16="http://schemas.microsoft.com/office/drawing/2014/main" id="{9E323085-B01F-1676-D852-9B9F55846AB1}"/>
              </a:ext>
            </a:extLst>
          </p:cNvPr>
          <p:cNvGraphicFramePr>
            <a:graphicFrameLocks noGrp="1"/>
          </p:cNvGraphicFramePr>
          <p:nvPr>
            <p:extLst>
              <p:ext uri="{D42A27DB-BD31-4B8C-83A1-F6EECF244321}">
                <p14:modId xmlns:p14="http://schemas.microsoft.com/office/powerpoint/2010/main" val="1053691805"/>
              </p:ext>
            </p:extLst>
          </p:nvPr>
        </p:nvGraphicFramePr>
        <p:xfrm>
          <a:off x="5334000" y="1277456"/>
          <a:ext cx="6309360" cy="4054168"/>
        </p:xfrm>
        <a:graphic>
          <a:graphicData uri="http://schemas.openxmlformats.org/drawingml/2006/table">
            <a:tbl>
              <a:tblPr>
                <a:tableStyleId>{D7AC3CCA-C797-4891-BE02-D94E43425B78}</a:tableStyleId>
              </a:tblPr>
              <a:tblGrid>
                <a:gridCol w="1589470">
                  <a:extLst>
                    <a:ext uri="{9D8B030D-6E8A-4147-A177-3AD203B41FA5}">
                      <a16:colId xmlns:a16="http://schemas.microsoft.com/office/drawing/2014/main" val="3066840385"/>
                    </a:ext>
                  </a:extLst>
                </a:gridCol>
                <a:gridCol w="677788">
                  <a:extLst>
                    <a:ext uri="{9D8B030D-6E8A-4147-A177-3AD203B41FA5}">
                      <a16:colId xmlns:a16="http://schemas.microsoft.com/office/drawing/2014/main" val="2928963273"/>
                    </a:ext>
                  </a:extLst>
                </a:gridCol>
                <a:gridCol w="2221171">
                  <a:extLst>
                    <a:ext uri="{9D8B030D-6E8A-4147-A177-3AD203B41FA5}">
                      <a16:colId xmlns:a16="http://schemas.microsoft.com/office/drawing/2014/main" val="4000215119"/>
                    </a:ext>
                  </a:extLst>
                </a:gridCol>
                <a:gridCol w="1820931">
                  <a:extLst>
                    <a:ext uri="{9D8B030D-6E8A-4147-A177-3AD203B41FA5}">
                      <a16:colId xmlns:a16="http://schemas.microsoft.com/office/drawing/2014/main" val="1652229595"/>
                    </a:ext>
                  </a:extLst>
                </a:gridCol>
              </a:tblGrid>
              <a:tr h="601494">
                <a:tc>
                  <a:txBody>
                    <a:bodyPr/>
                    <a:lstStyle/>
                    <a:p>
                      <a:pPr>
                        <a:buNone/>
                      </a:pPr>
                      <a:r>
                        <a:rPr lang="en-GB" sz="1700" b="1"/>
                        <a:t>Customer ID</a:t>
                      </a:r>
                    </a:p>
                  </a:txBody>
                  <a:tcPr marL="85928" marR="85928" marT="42964" marB="42964" anchor="ctr"/>
                </a:tc>
                <a:tc>
                  <a:txBody>
                    <a:bodyPr/>
                    <a:lstStyle/>
                    <a:p>
                      <a:pPr>
                        <a:buNone/>
                      </a:pPr>
                      <a:r>
                        <a:rPr lang="en-GB" sz="1700" b="1"/>
                        <a:t>Age</a:t>
                      </a:r>
                    </a:p>
                  </a:txBody>
                  <a:tcPr marL="85928" marR="85928" marT="42964" marB="42964" anchor="ctr"/>
                </a:tc>
                <a:tc>
                  <a:txBody>
                    <a:bodyPr/>
                    <a:lstStyle/>
                    <a:p>
                      <a:pPr>
                        <a:buNone/>
                      </a:pPr>
                      <a:r>
                        <a:rPr lang="en-GB" sz="1700" b="1"/>
                        <a:t>Annual Income (USD)</a:t>
                      </a:r>
                    </a:p>
                  </a:txBody>
                  <a:tcPr marL="85928" marR="85928" marT="42964" marB="42964" anchor="ctr"/>
                </a:tc>
                <a:tc>
                  <a:txBody>
                    <a:bodyPr/>
                    <a:lstStyle/>
                    <a:p>
                      <a:pPr>
                        <a:buNone/>
                      </a:pPr>
                      <a:r>
                        <a:rPr lang="en-GB" sz="1700" b="1" dirty="0"/>
                        <a:t>Spending Score (1–100)</a:t>
                      </a:r>
                    </a:p>
                  </a:txBody>
                  <a:tcPr marL="85928" marR="85928" marT="42964" marB="42964" anchor="ctr"/>
                </a:tc>
                <a:extLst>
                  <a:ext uri="{0D108BD9-81ED-4DB2-BD59-A6C34878D82A}">
                    <a16:rowId xmlns:a16="http://schemas.microsoft.com/office/drawing/2014/main" val="166534749"/>
                  </a:ext>
                </a:extLst>
              </a:tr>
              <a:tr h="343711">
                <a:tc>
                  <a:txBody>
                    <a:bodyPr/>
                    <a:lstStyle/>
                    <a:p>
                      <a:pPr>
                        <a:buNone/>
                      </a:pPr>
                      <a:r>
                        <a:rPr lang="en-GB" sz="1700"/>
                        <a:t>C001</a:t>
                      </a:r>
                    </a:p>
                  </a:txBody>
                  <a:tcPr marL="85928" marR="85928" marT="42964" marB="42964" anchor="ctr"/>
                </a:tc>
                <a:tc>
                  <a:txBody>
                    <a:bodyPr/>
                    <a:lstStyle/>
                    <a:p>
                      <a:pPr>
                        <a:buNone/>
                      </a:pPr>
                      <a:r>
                        <a:rPr lang="en-GB" sz="1700"/>
                        <a:t>25</a:t>
                      </a:r>
                    </a:p>
                  </a:txBody>
                  <a:tcPr marL="85928" marR="85928" marT="42964" marB="42964" anchor="ctr"/>
                </a:tc>
                <a:tc>
                  <a:txBody>
                    <a:bodyPr/>
                    <a:lstStyle/>
                    <a:p>
                      <a:pPr>
                        <a:buNone/>
                      </a:pPr>
                      <a:r>
                        <a:rPr lang="en-GB" sz="1700"/>
                        <a:t>45,000</a:t>
                      </a:r>
                    </a:p>
                  </a:txBody>
                  <a:tcPr marL="85928" marR="85928" marT="42964" marB="42964" anchor="ctr"/>
                </a:tc>
                <a:tc>
                  <a:txBody>
                    <a:bodyPr/>
                    <a:lstStyle/>
                    <a:p>
                      <a:pPr>
                        <a:buNone/>
                      </a:pPr>
                      <a:r>
                        <a:rPr lang="en-GB" sz="1700"/>
                        <a:t>77</a:t>
                      </a:r>
                    </a:p>
                  </a:txBody>
                  <a:tcPr marL="85928" marR="85928" marT="42964" marB="42964" anchor="ctr"/>
                </a:tc>
                <a:extLst>
                  <a:ext uri="{0D108BD9-81ED-4DB2-BD59-A6C34878D82A}">
                    <a16:rowId xmlns:a16="http://schemas.microsoft.com/office/drawing/2014/main" val="2752338372"/>
                  </a:ext>
                </a:extLst>
              </a:tr>
              <a:tr h="343711">
                <a:tc>
                  <a:txBody>
                    <a:bodyPr/>
                    <a:lstStyle/>
                    <a:p>
                      <a:pPr>
                        <a:buNone/>
                      </a:pPr>
                      <a:r>
                        <a:rPr lang="en-GB" sz="1700"/>
                        <a:t>C002</a:t>
                      </a:r>
                    </a:p>
                  </a:txBody>
                  <a:tcPr marL="85928" marR="85928" marT="42964" marB="42964" anchor="ctr"/>
                </a:tc>
                <a:tc>
                  <a:txBody>
                    <a:bodyPr/>
                    <a:lstStyle/>
                    <a:p>
                      <a:pPr>
                        <a:buNone/>
                      </a:pPr>
                      <a:r>
                        <a:rPr lang="en-GB" sz="1700"/>
                        <a:t>34</a:t>
                      </a:r>
                    </a:p>
                  </a:txBody>
                  <a:tcPr marL="85928" marR="85928" marT="42964" marB="42964" anchor="ctr"/>
                </a:tc>
                <a:tc>
                  <a:txBody>
                    <a:bodyPr/>
                    <a:lstStyle/>
                    <a:p>
                      <a:pPr>
                        <a:buNone/>
                      </a:pPr>
                      <a:r>
                        <a:rPr lang="en-GB" sz="1700"/>
                        <a:t>60,000</a:t>
                      </a:r>
                    </a:p>
                  </a:txBody>
                  <a:tcPr marL="85928" marR="85928" marT="42964" marB="42964" anchor="ctr"/>
                </a:tc>
                <a:tc>
                  <a:txBody>
                    <a:bodyPr/>
                    <a:lstStyle/>
                    <a:p>
                      <a:pPr>
                        <a:buNone/>
                      </a:pPr>
                      <a:r>
                        <a:rPr lang="en-GB" sz="1700"/>
                        <a:t>43</a:t>
                      </a:r>
                    </a:p>
                  </a:txBody>
                  <a:tcPr marL="85928" marR="85928" marT="42964" marB="42964" anchor="ctr"/>
                </a:tc>
                <a:extLst>
                  <a:ext uri="{0D108BD9-81ED-4DB2-BD59-A6C34878D82A}">
                    <a16:rowId xmlns:a16="http://schemas.microsoft.com/office/drawing/2014/main" val="2300525992"/>
                  </a:ext>
                </a:extLst>
              </a:tr>
              <a:tr h="343711">
                <a:tc>
                  <a:txBody>
                    <a:bodyPr/>
                    <a:lstStyle/>
                    <a:p>
                      <a:pPr>
                        <a:buNone/>
                      </a:pPr>
                      <a:r>
                        <a:rPr lang="en-GB" sz="1700"/>
                        <a:t>C003</a:t>
                      </a:r>
                    </a:p>
                  </a:txBody>
                  <a:tcPr marL="85928" marR="85928" marT="42964" marB="42964" anchor="ctr"/>
                </a:tc>
                <a:tc>
                  <a:txBody>
                    <a:bodyPr/>
                    <a:lstStyle/>
                    <a:p>
                      <a:pPr>
                        <a:buNone/>
                      </a:pPr>
                      <a:r>
                        <a:rPr lang="en-GB" sz="1700"/>
                        <a:t>22</a:t>
                      </a:r>
                    </a:p>
                  </a:txBody>
                  <a:tcPr marL="85928" marR="85928" marT="42964" marB="42964" anchor="ctr"/>
                </a:tc>
                <a:tc>
                  <a:txBody>
                    <a:bodyPr/>
                    <a:lstStyle/>
                    <a:p>
                      <a:pPr>
                        <a:buNone/>
                      </a:pPr>
                      <a:r>
                        <a:rPr lang="en-GB" sz="1700"/>
                        <a:t>25,000</a:t>
                      </a:r>
                    </a:p>
                  </a:txBody>
                  <a:tcPr marL="85928" marR="85928" marT="42964" marB="42964" anchor="ctr"/>
                </a:tc>
                <a:tc>
                  <a:txBody>
                    <a:bodyPr/>
                    <a:lstStyle/>
                    <a:p>
                      <a:pPr>
                        <a:buNone/>
                      </a:pPr>
                      <a:r>
                        <a:rPr lang="en-GB" sz="1700"/>
                        <a:t>88</a:t>
                      </a:r>
                    </a:p>
                  </a:txBody>
                  <a:tcPr marL="85928" marR="85928" marT="42964" marB="42964" anchor="ctr"/>
                </a:tc>
                <a:extLst>
                  <a:ext uri="{0D108BD9-81ED-4DB2-BD59-A6C34878D82A}">
                    <a16:rowId xmlns:a16="http://schemas.microsoft.com/office/drawing/2014/main" val="3355297174"/>
                  </a:ext>
                </a:extLst>
              </a:tr>
              <a:tr h="343711">
                <a:tc>
                  <a:txBody>
                    <a:bodyPr/>
                    <a:lstStyle/>
                    <a:p>
                      <a:pPr>
                        <a:buNone/>
                      </a:pPr>
                      <a:r>
                        <a:rPr lang="en-GB" sz="1700"/>
                        <a:t>C004</a:t>
                      </a:r>
                    </a:p>
                  </a:txBody>
                  <a:tcPr marL="85928" marR="85928" marT="42964" marB="42964" anchor="ctr"/>
                </a:tc>
                <a:tc>
                  <a:txBody>
                    <a:bodyPr/>
                    <a:lstStyle/>
                    <a:p>
                      <a:pPr>
                        <a:buNone/>
                      </a:pPr>
                      <a:r>
                        <a:rPr lang="en-GB" sz="1700"/>
                        <a:t>31</a:t>
                      </a:r>
                    </a:p>
                  </a:txBody>
                  <a:tcPr marL="85928" marR="85928" marT="42964" marB="42964" anchor="ctr"/>
                </a:tc>
                <a:tc>
                  <a:txBody>
                    <a:bodyPr/>
                    <a:lstStyle/>
                    <a:p>
                      <a:pPr>
                        <a:buNone/>
                      </a:pPr>
                      <a:r>
                        <a:rPr lang="en-GB" sz="1700"/>
                        <a:t>52,000</a:t>
                      </a:r>
                    </a:p>
                  </a:txBody>
                  <a:tcPr marL="85928" marR="85928" marT="42964" marB="42964" anchor="ctr"/>
                </a:tc>
                <a:tc>
                  <a:txBody>
                    <a:bodyPr/>
                    <a:lstStyle/>
                    <a:p>
                      <a:pPr>
                        <a:buNone/>
                      </a:pPr>
                      <a:r>
                        <a:rPr lang="en-GB" sz="1700" dirty="0"/>
                        <a:t>52</a:t>
                      </a:r>
                    </a:p>
                  </a:txBody>
                  <a:tcPr marL="85928" marR="85928" marT="42964" marB="42964" anchor="ctr"/>
                </a:tc>
                <a:extLst>
                  <a:ext uri="{0D108BD9-81ED-4DB2-BD59-A6C34878D82A}">
                    <a16:rowId xmlns:a16="http://schemas.microsoft.com/office/drawing/2014/main" val="3535089310"/>
                  </a:ext>
                </a:extLst>
              </a:tr>
              <a:tr h="343711">
                <a:tc>
                  <a:txBody>
                    <a:bodyPr/>
                    <a:lstStyle/>
                    <a:p>
                      <a:pPr>
                        <a:buNone/>
                      </a:pPr>
                      <a:r>
                        <a:rPr lang="en-GB" sz="1700"/>
                        <a:t>C005</a:t>
                      </a:r>
                    </a:p>
                  </a:txBody>
                  <a:tcPr marL="85928" marR="85928" marT="42964" marB="42964" anchor="ctr"/>
                </a:tc>
                <a:tc>
                  <a:txBody>
                    <a:bodyPr/>
                    <a:lstStyle/>
                    <a:p>
                      <a:pPr>
                        <a:buNone/>
                      </a:pPr>
                      <a:r>
                        <a:rPr lang="en-GB" sz="1700"/>
                        <a:t>45</a:t>
                      </a:r>
                    </a:p>
                  </a:txBody>
                  <a:tcPr marL="85928" marR="85928" marT="42964" marB="42964" anchor="ctr"/>
                </a:tc>
                <a:tc>
                  <a:txBody>
                    <a:bodyPr/>
                    <a:lstStyle/>
                    <a:p>
                      <a:pPr>
                        <a:buNone/>
                      </a:pPr>
                      <a:r>
                        <a:rPr lang="en-GB" sz="1700"/>
                        <a:t>85,000</a:t>
                      </a:r>
                    </a:p>
                  </a:txBody>
                  <a:tcPr marL="85928" marR="85928" marT="42964" marB="42964" anchor="ctr"/>
                </a:tc>
                <a:tc>
                  <a:txBody>
                    <a:bodyPr/>
                    <a:lstStyle/>
                    <a:p>
                      <a:pPr>
                        <a:buNone/>
                      </a:pPr>
                      <a:r>
                        <a:rPr lang="en-GB" sz="1700"/>
                        <a:t>26</a:t>
                      </a:r>
                    </a:p>
                  </a:txBody>
                  <a:tcPr marL="85928" marR="85928" marT="42964" marB="42964" anchor="ctr"/>
                </a:tc>
                <a:extLst>
                  <a:ext uri="{0D108BD9-81ED-4DB2-BD59-A6C34878D82A}">
                    <a16:rowId xmlns:a16="http://schemas.microsoft.com/office/drawing/2014/main" val="1362321582"/>
                  </a:ext>
                </a:extLst>
              </a:tr>
              <a:tr h="343711">
                <a:tc>
                  <a:txBody>
                    <a:bodyPr/>
                    <a:lstStyle/>
                    <a:p>
                      <a:pPr>
                        <a:buNone/>
                      </a:pPr>
                      <a:r>
                        <a:rPr lang="en-GB" sz="1700"/>
                        <a:t>C006</a:t>
                      </a:r>
                    </a:p>
                  </a:txBody>
                  <a:tcPr marL="85928" marR="85928" marT="42964" marB="42964" anchor="ctr"/>
                </a:tc>
                <a:tc>
                  <a:txBody>
                    <a:bodyPr/>
                    <a:lstStyle/>
                    <a:p>
                      <a:pPr>
                        <a:buNone/>
                      </a:pPr>
                      <a:r>
                        <a:rPr lang="en-GB" sz="1700"/>
                        <a:t>38</a:t>
                      </a:r>
                    </a:p>
                  </a:txBody>
                  <a:tcPr marL="85928" marR="85928" marT="42964" marB="42964" anchor="ctr"/>
                </a:tc>
                <a:tc>
                  <a:txBody>
                    <a:bodyPr/>
                    <a:lstStyle/>
                    <a:p>
                      <a:pPr>
                        <a:buNone/>
                      </a:pPr>
                      <a:r>
                        <a:rPr lang="en-GB" sz="1700"/>
                        <a:t>75,000</a:t>
                      </a:r>
                    </a:p>
                  </a:txBody>
                  <a:tcPr marL="85928" marR="85928" marT="42964" marB="42964" anchor="ctr"/>
                </a:tc>
                <a:tc>
                  <a:txBody>
                    <a:bodyPr/>
                    <a:lstStyle/>
                    <a:p>
                      <a:pPr>
                        <a:buNone/>
                      </a:pPr>
                      <a:r>
                        <a:rPr lang="en-GB" sz="1700"/>
                        <a:t>29</a:t>
                      </a:r>
                    </a:p>
                  </a:txBody>
                  <a:tcPr marL="85928" marR="85928" marT="42964" marB="42964" anchor="ctr"/>
                </a:tc>
                <a:extLst>
                  <a:ext uri="{0D108BD9-81ED-4DB2-BD59-A6C34878D82A}">
                    <a16:rowId xmlns:a16="http://schemas.microsoft.com/office/drawing/2014/main" val="2293100987"/>
                  </a:ext>
                </a:extLst>
              </a:tr>
              <a:tr h="343711">
                <a:tc>
                  <a:txBody>
                    <a:bodyPr/>
                    <a:lstStyle/>
                    <a:p>
                      <a:pPr>
                        <a:buNone/>
                      </a:pPr>
                      <a:r>
                        <a:rPr lang="en-GB" sz="1700"/>
                        <a:t>C007</a:t>
                      </a:r>
                    </a:p>
                  </a:txBody>
                  <a:tcPr marL="85928" marR="85928" marT="42964" marB="42964" anchor="ctr"/>
                </a:tc>
                <a:tc>
                  <a:txBody>
                    <a:bodyPr/>
                    <a:lstStyle/>
                    <a:p>
                      <a:pPr>
                        <a:buNone/>
                      </a:pPr>
                      <a:r>
                        <a:rPr lang="en-GB" sz="1700"/>
                        <a:t>27</a:t>
                      </a:r>
                    </a:p>
                  </a:txBody>
                  <a:tcPr marL="85928" marR="85928" marT="42964" marB="42964" anchor="ctr"/>
                </a:tc>
                <a:tc>
                  <a:txBody>
                    <a:bodyPr/>
                    <a:lstStyle/>
                    <a:p>
                      <a:pPr>
                        <a:buNone/>
                      </a:pPr>
                      <a:r>
                        <a:rPr lang="en-GB" sz="1700"/>
                        <a:t>33,000</a:t>
                      </a:r>
                    </a:p>
                  </a:txBody>
                  <a:tcPr marL="85928" marR="85928" marT="42964" marB="42964" anchor="ctr"/>
                </a:tc>
                <a:tc>
                  <a:txBody>
                    <a:bodyPr/>
                    <a:lstStyle/>
                    <a:p>
                      <a:pPr>
                        <a:buNone/>
                      </a:pPr>
                      <a:r>
                        <a:rPr lang="en-GB" sz="1700"/>
                        <a:t>81</a:t>
                      </a:r>
                    </a:p>
                  </a:txBody>
                  <a:tcPr marL="85928" marR="85928" marT="42964" marB="42964" anchor="ctr"/>
                </a:tc>
                <a:extLst>
                  <a:ext uri="{0D108BD9-81ED-4DB2-BD59-A6C34878D82A}">
                    <a16:rowId xmlns:a16="http://schemas.microsoft.com/office/drawing/2014/main" val="4022796269"/>
                  </a:ext>
                </a:extLst>
              </a:tr>
              <a:tr h="343711">
                <a:tc>
                  <a:txBody>
                    <a:bodyPr/>
                    <a:lstStyle/>
                    <a:p>
                      <a:pPr>
                        <a:buNone/>
                      </a:pPr>
                      <a:r>
                        <a:rPr lang="en-GB" sz="1700"/>
                        <a:t>C008</a:t>
                      </a:r>
                    </a:p>
                  </a:txBody>
                  <a:tcPr marL="85928" marR="85928" marT="42964" marB="42964" anchor="ctr"/>
                </a:tc>
                <a:tc>
                  <a:txBody>
                    <a:bodyPr/>
                    <a:lstStyle/>
                    <a:p>
                      <a:pPr>
                        <a:buNone/>
                      </a:pPr>
                      <a:r>
                        <a:rPr lang="en-GB" sz="1700"/>
                        <a:t>40</a:t>
                      </a:r>
                    </a:p>
                  </a:txBody>
                  <a:tcPr marL="85928" marR="85928" marT="42964" marB="42964" anchor="ctr"/>
                </a:tc>
                <a:tc>
                  <a:txBody>
                    <a:bodyPr/>
                    <a:lstStyle/>
                    <a:p>
                      <a:pPr>
                        <a:buNone/>
                      </a:pPr>
                      <a:r>
                        <a:rPr lang="en-GB" sz="1700"/>
                        <a:t>90,000</a:t>
                      </a:r>
                    </a:p>
                  </a:txBody>
                  <a:tcPr marL="85928" marR="85928" marT="42964" marB="42964" anchor="ctr"/>
                </a:tc>
                <a:tc>
                  <a:txBody>
                    <a:bodyPr/>
                    <a:lstStyle/>
                    <a:p>
                      <a:pPr>
                        <a:buNone/>
                      </a:pPr>
                      <a:r>
                        <a:rPr lang="en-GB" sz="1700"/>
                        <a:t>35</a:t>
                      </a:r>
                    </a:p>
                  </a:txBody>
                  <a:tcPr marL="85928" marR="85928" marT="42964" marB="42964" anchor="ctr"/>
                </a:tc>
                <a:extLst>
                  <a:ext uri="{0D108BD9-81ED-4DB2-BD59-A6C34878D82A}">
                    <a16:rowId xmlns:a16="http://schemas.microsoft.com/office/drawing/2014/main" val="824719777"/>
                  </a:ext>
                </a:extLst>
              </a:tr>
              <a:tr h="343711">
                <a:tc>
                  <a:txBody>
                    <a:bodyPr/>
                    <a:lstStyle/>
                    <a:p>
                      <a:pPr>
                        <a:buNone/>
                      </a:pPr>
                      <a:r>
                        <a:rPr lang="en-GB" sz="1700"/>
                        <a:t>C009</a:t>
                      </a:r>
                    </a:p>
                  </a:txBody>
                  <a:tcPr marL="85928" marR="85928" marT="42964" marB="42964" anchor="ctr"/>
                </a:tc>
                <a:tc>
                  <a:txBody>
                    <a:bodyPr/>
                    <a:lstStyle/>
                    <a:p>
                      <a:pPr>
                        <a:buNone/>
                      </a:pPr>
                      <a:r>
                        <a:rPr lang="en-GB" sz="1700"/>
                        <a:t>30</a:t>
                      </a:r>
                    </a:p>
                  </a:txBody>
                  <a:tcPr marL="85928" marR="85928" marT="42964" marB="42964" anchor="ctr"/>
                </a:tc>
                <a:tc>
                  <a:txBody>
                    <a:bodyPr/>
                    <a:lstStyle/>
                    <a:p>
                      <a:pPr>
                        <a:buNone/>
                      </a:pPr>
                      <a:r>
                        <a:rPr lang="en-GB" sz="1700"/>
                        <a:t>48,000</a:t>
                      </a:r>
                    </a:p>
                  </a:txBody>
                  <a:tcPr marL="85928" marR="85928" marT="42964" marB="42964" anchor="ctr"/>
                </a:tc>
                <a:tc>
                  <a:txBody>
                    <a:bodyPr/>
                    <a:lstStyle/>
                    <a:p>
                      <a:pPr>
                        <a:buNone/>
                      </a:pPr>
                      <a:r>
                        <a:rPr lang="en-GB" sz="1700"/>
                        <a:t>66</a:t>
                      </a:r>
                    </a:p>
                  </a:txBody>
                  <a:tcPr marL="85928" marR="85928" marT="42964" marB="42964" anchor="ctr"/>
                </a:tc>
                <a:extLst>
                  <a:ext uri="{0D108BD9-81ED-4DB2-BD59-A6C34878D82A}">
                    <a16:rowId xmlns:a16="http://schemas.microsoft.com/office/drawing/2014/main" val="3241149268"/>
                  </a:ext>
                </a:extLst>
              </a:tr>
              <a:tr h="343711">
                <a:tc>
                  <a:txBody>
                    <a:bodyPr/>
                    <a:lstStyle/>
                    <a:p>
                      <a:pPr>
                        <a:buNone/>
                      </a:pPr>
                      <a:r>
                        <a:rPr lang="en-GB" sz="1700"/>
                        <a:t>C010</a:t>
                      </a:r>
                    </a:p>
                  </a:txBody>
                  <a:tcPr marL="85928" marR="85928" marT="42964" marB="42964" anchor="ctr"/>
                </a:tc>
                <a:tc>
                  <a:txBody>
                    <a:bodyPr/>
                    <a:lstStyle/>
                    <a:p>
                      <a:pPr>
                        <a:buNone/>
                      </a:pPr>
                      <a:r>
                        <a:rPr lang="en-GB" sz="1700"/>
                        <a:t>23</a:t>
                      </a:r>
                    </a:p>
                  </a:txBody>
                  <a:tcPr marL="85928" marR="85928" marT="42964" marB="42964" anchor="ctr"/>
                </a:tc>
                <a:tc>
                  <a:txBody>
                    <a:bodyPr/>
                    <a:lstStyle/>
                    <a:p>
                      <a:pPr>
                        <a:buNone/>
                      </a:pPr>
                      <a:r>
                        <a:rPr lang="en-GB" sz="1700"/>
                        <a:t>20,000</a:t>
                      </a:r>
                    </a:p>
                  </a:txBody>
                  <a:tcPr marL="85928" marR="85928" marT="42964" marB="42964" anchor="ctr"/>
                </a:tc>
                <a:tc>
                  <a:txBody>
                    <a:bodyPr/>
                    <a:lstStyle/>
                    <a:p>
                      <a:pPr>
                        <a:buNone/>
                      </a:pPr>
                      <a:r>
                        <a:rPr lang="en-GB" sz="1700" dirty="0"/>
                        <a:t>91</a:t>
                      </a:r>
                    </a:p>
                  </a:txBody>
                  <a:tcPr marL="85928" marR="85928" marT="42964" marB="42964" anchor="ctr"/>
                </a:tc>
                <a:extLst>
                  <a:ext uri="{0D108BD9-81ED-4DB2-BD59-A6C34878D82A}">
                    <a16:rowId xmlns:a16="http://schemas.microsoft.com/office/drawing/2014/main" val="1400388129"/>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109C-448B-7915-41DF-ED63E524A9FA}"/>
              </a:ext>
            </a:extLst>
          </p:cNvPr>
          <p:cNvSpPr>
            <a:spLocks noGrp="1"/>
          </p:cNvSpPr>
          <p:nvPr>
            <p:ph type="title"/>
          </p:nvPr>
        </p:nvSpPr>
        <p:spPr/>
        <p:txBody>
          <a:bodyPr/>
          <a:lstStyle/>
          <a:p>
            <a:r>
              <a:rPr lang="en-AU" dirty="0"/>
              <a:t>Application</a:t>
            </a:r>
          </a:p>
        </p:txBody>
      </p:sp>
      <p:sp>
        <p:nvSpPr>
          <p:cNvPr id="3" name="Content Placeholder 2">
            <a:extLst>
              <a:ext uri="{FF2B5EF4-FFF2-40B4-BE49-F238E27FC236}">
                <a16:creationId xmlns:a16="http://schemas.microsoft.com/office/drawing/2014/main" id="{94E746AC-C5CE-8EAD-CBAE-C551B5C38884}"/>
              </a:ext>
            </a:extLst>
          </p:cNvPr>
          <p:cNvSpPr>
            <a:spLocks noGrp="1"/>
          </p:cNvSpPr>
          <p:nvPr>
            <p:ph idx="1"/>
          </p:nvPr>
        </p:nvSpPr>
        <p:spPr/>
        <p:txBody>
          <a:bodyPr/>
          <a:lstStyle/>
          <a:p>
            <a:r>
              <a:rPr lang="en-US" dirty="0"/>
              <a:t>Deployment is the stage at which the model becomes production ready or live.</a:t>
            </a:r>
          </a:p>
          <a:p>
            <a:r>
              <a:rPr lang="en-US" dirty="0"/>
              <a:t>The model deployment stage has to deal with: </a:t>
            </a:r>
          </a:p>
          <a:p>
            <a:pPr lvl="1">
              <a:spcBef>
                <a:spcPts val="1200"/>
              </a:spcBef>
            </a:pPr>
            <a:r>
              <a:rPr lang="en-US" sz="2200" dirty="0"/>
              <a:t>assessing model readiness, </a:t>
            </a:r>
          </a:p>
          <a:p>
            <a:pPr lvl="1"/>
            <a:r>
              <a:rPr lang="en-US" sz="2200" dirty="0"/>
              <a:t>technical integration, </a:t>
            </a:r>
          </a:p>
          <a:p>
            <a:pPr lvl="1"/>
            <a:r>
              <a:rPr lang="en-US" sz="2200" dirty="0"/>
              <a:t>response time, </a:t>
            </a:r>
          </a:p>
          <a:p>
            <a:pPr lvl="1"/>
            <a:r>
              <a:rPr lang="en-US" sz="2200"/>
              <a:t>model maintenance</a:t>
            </a:r>
            <a:endParaRPr lang="en-AU" sz="2200" dirty="0"/>
          </a:p>
        </p:txBody>
      </p:sp>
      <p:sp>
        <p:nvSpPr>
          <p:cNvPr id="4" name="Slide Number Placeholder 3">
            <a:extLst>
              <a:ext uri="{FF2B5EF4-FFF2-40B4-BE49-F238E27FC236}">
                <a16:creationId xmlns:a16="http://schemas.microsoft.com/office/drawing/2014/main" id="{60B657CD-62D5-DD72-21ED-F9527A9E8317}"/>
              </a:ext>
            </a:extLst>
          </p:cNvPr>
          <p:cNvSpPr>
            <a:spLocks noGrp="1"/>
          </p:cNvSpPr>
          <p:nvPr>
            <p:ph type="sldNum" sz="quarter" idx="12"/>
          </p:nvPr>
        </p:nvSpPr>
        <p:spPr/>
        <p:txBody>
          <a:bodyPr/>
          <a:lstStyle/>
          <a:p>
            <a:pPr>
              <a:defRPr/>
            </a:pPr>
            <a:fld id="{5D507500-95BB-4908-94A3-2AE2D6511772}" type="slidenum">
              <a:rPr lang="en-US" altLang="en-US" smtClean="0"/>
              <a:pPr>
                <a:defRPr/>
              </a:pPr>
              <a:t>50</a:t>
            </a:fld>
            <a:endParaRPr lang="en-US" altLang="en-US"/>
          </a:p>
        </p:txBody>
      </p:sp>
    </p:spTree>
    <p:extLst>
      <p:ext uri="{BB962C8B-B14F-4D97-AF65-F5344CB8AC3E}">
        <p14:creationId xmlns:p14="http://schemas.microsoft.com/office/powerpoint/2010/main" val="2471758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2F2116D-0B69-613D-F106-1E5A231D304C}"/>
              </a:ext>
            </a:extLst>
          </p:cNvPr>
          <p:cNvSpPr>
            <a:spLocks noGrp="1"/>
          </p:cNvSpPr>
          <p:nvPr>
            <p:ph type="title"/>
          </p:nvPr>
        </p:nvSpPr>
        <p:spPr>
          <a:xfrm>
            <a:off x="1143000" y="547688"/>
            <a:ext cx="9875838" cy="681037"/>
          </a:xfrm>
        </p:spPr>
        <p:txBody>
          <a:bodyPr/>
          <a:lstStyle/>
          <a:p>
            <a:pPr marL="342900" indent="-342900" eaLnBrk="1" hangingPunct="1">
              <a:buClr>
                <a:srgbClr val="0B5395"/>
              </a:buClr>
            </a:pPr>
            <a:r>
              <a:rPr lang="en-US" altLang="en-US" sz="2400" b="1">
                <a:solidFill>
                  <a:srgbClr val="000000"/>
                </a:solidFill>
                <a:latin typeface="Nunito" pitchFamily="2" charset="0"/>
              </a:rPr>
              <a:t>Data Science Process</a:t>
            </a:r>
          </a:p>
        </p:txBody>
      </p:sp>
      <p:sp>
        <p:nvSpPr>
          <p:cNvPr id="7171" name="Content Placeholder 2">
            <a:extLst>
              <a:ext uri="{FF2B5EF4-FFF2-40B4-BE49-F238E27FC236}">
                <a16:creationId xmlns:a16="http://schemas.microsoft.com/office/drawing/2014/main" id="{53AD45B0-8BB6-A00E-2C7E-B0BFFF506F8F}"/>
              </a:ext>
            </a:extLst>
          </p:cNvPr>
          <p:cNvSpPr>
            <a:spLocks noGrp="1"/>
          </p:cNvSpPr>
          <p:nvPr>
            <p:ph idx="1"/>
          </p:nvPr>
        </p:nvSpPr>
        <p:spPr/>
        <p:txBody>
          <a:bodyPr rtlCol="0">
            <a:normAutofit/>
          </a:bodyPr>
          <a:lstStyle/>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21508" name="Picture 8">
            <a:extLst>
              <a:ext uri="{FF2B5EF4-FFF2-40B4-BE49-F238E27FC236}">
                <a16:creationId xmlns:a16="http://schemas.microsoft.com/office/drawing/2014/main" id="{6091C7B5-6D5B-CD48-7F15-4D12A533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23975"/>
            <a:ext cx="8420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
            <a:extLst>
              <a:ext uri="{FF2B5EF4-FFF2-40B4-BE49-F238E27FC236}">
                <a16:creationId xmlns:a16="http://schemas.microsoft.com/office/drawing/2014/main" id="{5D627C8D-6248-EE95-44B9-9BEBA8F36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5EB8B1-C42E-4166-AEB3-244B74D901AD}" type="slidenum">
              <a:rPr lang="en-US" altLang="en-US" smtClean="0"/>
              <a:pPr/>
              <a:t>51</a:t>
            </a:fld>
            <a:endParaRPr lang="en-US" altLang="en-US"/>
          </a:p>
        </p:txBody>
      </p:sp>
      <p:sp>
        <p:nvSpPr>
          <p:cNvPr id="2" name="Oval 1"/>
          <p:cNvSpPr/>
          <p:nvPr/>
        </p:nvSpPr>
        <p:spPr>
          <a:xfrm>
            <a:off x="7845879" y="5336723"/>
            <a:ext cx="1980746" cy="751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62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B39A-FC5D-2F6A-8FAB-2728E1606C65}"/>
              </a:ext>
            </a:extLst>
          </p:cNvPr>
          <p:cNvSpPr>
            <a:spLocks noGrp="1"/>
          </p:cNvSpPr>
          <p:nvPr>
            <p:ph type="title"/>
          </p:nvPr>
        </p:nvSpPr>
        <p:spPr/>
        <p:txBody>
          <a:bodyPr/>
          <a:lstStyle/>
          <a:p>
            <a:r>
              <a:rPr lang="en-AU" dirty="0"/>
              <a:t>Knowledge</a:t>
            </a:r>
          </a:p>
        </p:txBody>
      </p:sp>
      <p:sp>
        <p:nvSpPr>
          <p:cNvPr id="3" name="Content Placeholder 2">
            <a:extLst>
              <a:ext uri="{FF2B5EF4-FFF2-40B4-BE49-F238E27FC236}">
                <a16:creationId xmlns:a16="http://schemas.microsoft.com/office/drawing/2014/main" id="{53BFCEE5-9701-46C2-2861-FA239EF312BE}"/>
              </a:ext>
            </a:extLst>
          </p:cNvPr>
          <p:cNvSpPr>
            <a:spLocks noGrp="1"/>
          </p:cNvSpPr>
          <p:nvPr>
            <p:ph idx="1"/>
          </p:nvPr>
        </p:nvSpPr>
        <p:spPr/>
        <p:txBody>
          <a:bodyPr/>
          <a:lstStyle/>
          <a:p>
            <a:pPr algn="just"/>
            <a:r>
              <a:rPr lang="en-US" dirty="0"/>
              <a:t>The data science process provides a framework to extract nontrivial information from data.</a:t>
            </a:r>
          </a:p>
          <a:p>
            <a:pPr algn="just"/>
            <a:r>
              <a:rPr lang="en-US" dirty="0"/>
              <a:t>To extract knowledge from these massive data assets, advanced approaches need to be employed, like data science algorithms, in addition to standard business intelligence reporting or statistical analysis.</a:t>
            </a:r>
          </a:p>
          <a:p>
            <a:pPr algn="just"/>
            <a:r>
              <a:rPr lang="en-US" dirty="0"/>
              <a:t>The data science process starts with </a:t>
            </a:r>
            <a:r>
              <a:rPr lang="en-US" b="1" dirty="0"/>
              <a:t>prior knowledge </a:t>
            </a:r>
            <a:r>
              <a:rPr lang="en-US" dirty="0"/>
              <a:t>and ends with </a:t>
            </a:r>
            <a:r>
              <a:rPr lang="en-US" b="1" dirty="0"/>
              <a:t>posterior knowledge</a:t>
            </a:r>
            <a:r>
              <a:rPr lang="en-US" dirty="0"/>
              <a:t>, which is the incremental insight gained.</a:t>
            </a:r>
            <a:endParaRPr lang="en-AU" dirty="0"/>
          </a:p>
        </p:txBody>
      </p:sp>
      <p:sp>
        <p:nvSpPr>
          <p:cNvPr id="4" name="Slide Number Placeholder 3">
            <a:extLst>
              <a:ext uri="{FF2B5EF4-FFF2-40B4-BE49-F238E27FC236}">
                <a16:creationId xmlns:a16="http://schemas.microsoft.com/office/drawing/2014/main" id="{A0DC6D70-3E37-E376-D4F0-CE5D159FFCA0}"/>
              </a:ext>
            </a:extLst>
          </p:cNvPr>
          <p:cNvSpPr>
            <a:spLocks noGrp="1"/>
          </p:cNvSpPr>
          <p:nvPr>
            <p:ph type="sldNum" sz="quarter" idx="12"/>
          </p:nvPr>
        </p:nvSpPr>
        <p:spPr/>
        <p:txBody>
          <a:bodyPr/>
          <a:lstStyle/>
          <a:p>
            <a:pPr>
              <a:defRPr/>
            </a:pPr>
            <a:fld id="{5D507500-95BB-4908-94A3-2AE2D6511772}" type="slidenum">
              <a:rPr lang="en-US" altLang="en-US" smtClean="0"/>
              <a:pPr>
                <a:defRPr/>
              </a:pPr>
              <a:t>52</a:t>
            </a:fld>
            <a:endParaRPr lang="en-US" altLang="en-US"/>
          </a:p>
        </p:txBody>
      </p:sp>
    </p:spTree>
    <p:extLst>
      <p:ext uri="{BB962C8B-B14F-4D97-AF65-F5344CB8AC3E}">
        <p14:creationId xmlns:p14="http://schemas.microsoft.com/office/powerpoint/2010/main" val="3923005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B39A-FC5D-2F6A-8FAB-2728E1606C65}"/>
              </a:ext>
            </a:extLst>
          </p:cNvPr>
          <p:cNvSpPr>
            <a:spLocks noGrp="1"/>
          </p:cNvSpPr>
          <p:nvPr>
            <p:ph type="title"/>
          </p:nvPr>
        </p:nvSpPr>
        <p:spPr/>
        <p:txBody>
          <a:bodyPr/>
          <a:lstStyle/>
          <a:p>
            <a:r>
              <a:rPr lang="en-AU" dirty="0"/>
              <a:t>Final Words</a:t>
            </a:r>
          </a:p>
        </p:txBody>
      </p:sp>
      <p:sp>
        <p:nvSpPr>
          <p:cNvPr id="3" name="Content Placeholder 2">
            <a:extLst>
              <a:ext uri="{FF2B5EF4-FFF2-40B4-BE49-F238E27FC236}">
                <a16:creationId xmlns:a16="http://schemas.microsoft.com/office/drawing/2014/main" id="{53BFCEE5-9701-46C2-2861-FA239EF312BE}"/>
              </a:ext>
            </a:extLst>
          </p:cNvPr>
          <p:cNvSpPr>
            <a:spLocks noGrp="1"/>
          </p:cNvSpPr>
          <p:nvPr>
            <p:ph idx="1"/>
          </p:nvPr>
        </p:nvSpPr>
        <p:spPr/>
        <p:txBody>
          <a:bodyPr/>
          <a:lstStyle/>
          <a:p>
            <a:pPr algn="just"/>
            <a:r>
              <a:rPr lang="en-US" dirty="0"/>
              <a:t>The whole data science process is a framework to invoke the right questions and provide guidance, through the right approaches, to solve a problem. </a:t>
            </a:r>
          </a:p>
          <a:p>
            <a:pPr algn="just"/>
            <a:r>
              <a:rPr lang="en-US" dirty="0"/>
              <a:t>It is not meant to be used as a set of rigid rules, but as a set of iterative, distinct steps that aid in knowledge discovery.</a:t>
            </a:r>
            <a:endParaRPr lang="en-AU" dirty="0"/>
          </a:p>
        </p:txBody>
      </p:sp>
      <p:sp>
        <p:nvSpPr>
          <p:cNvPr id="4" name="Slide Number Placeholder 3">
            <a:extLst>
              <a:ext uri="{FF2B5EF4-FFF2-40B4-BE49-F238E27FC236}">
                <a16:creationId xmlns:a16="http://schemas.microsoft.com/office/drawing/2014/main" id="{A0DC6D70-3E37-E376-D4F0-CE5D159FFCA0}"/>
              </a:ext>
            </a:extLst>
          </p:cNvPr>
          <p:cNvSpPr>
            <a:spLocks noGrp="1"/>
          </p:cNvSpPr>
          <p:nvPr>
            <p:ph type="sldNum" sz="quarter" idx="12"/>
          </p:nvPr>
        </p:nvSpPr>
        <p:spPr/>
        <p:txBody>
          <a:bodyPr/>
          <a:lstStyle/>
          <a:p>
            <a:pPr>
              <a:defRPr/>
            </a:pPr>
            <a:fld id="{5D507500-95BB-4908-94A3-2AE2D6511772}" type="slidenum">
              <a:rPr lang="en-US" altLang="en-US" smtClean="0"/>
              <a:pPr>
                <a:defRPr/>
              </a:pPr>
              <a:t>53</a:t>
            </a:fld>
            <a:endParaRPr lang="en-US" altLang="en-US"/>
          </a:p>
        </p:txBody>
      </p:sp>
    </p:spTree>
    <p:extLst>
      <p:ext uri="{BB962C8B-B14F-4D97-AF65-F5344CB8AC3E}">
        <p14:creationId xmlns:p14="http://schemas.microsoft.com/office/powerpoint/2010/main" val="1574071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EDA0-4AB3-AEBC-E426-4F0841E9E57E}"/>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9C2B690A-5958-3771-DD20-3830F2C461FB}"/>
              </a:ext>
            </a:extLst>
          </p:cNvPr>
          <p:cNvSpPr>
            <a:spLocks noGrp="1"/>
          </p:cNvSpPr>
          <p:nvPr>
            <p:ph idx="1"/>
          </p:nvPr>
        </p:nvSpPr>
        <p:spPr/>
        <p:txBody>
          <a:bodyPr/>
          <a:lstStyle/>
          <a:p>
            <a:endParaRPr lang="en-AU" dirty="0"/>
          </a:p>
          <a:p>
            <a:endParaRPr lang="en-AU" dirty="0"/>
          </a:p>
          <a:p>
            <a:endParaRPr lang="en-AU" dirty="0"/>
          </a:p>
          <a:p>
            <a:r>
              <a:rPr lang="en-AU" dirty="0"/>
              <a:t>Any questions?</a:t>
            </a:r>
          </a:p>
          <a:p>
            <a:endParaRPr lang="en-AU" dirty="0"/>
          </a:p>
        </p:txBody>
      </p:sp>
      <p:sp>
        <p:nvSpPr>
          <p:cNvPr id="4" name="Slide Number Placeholder 3">
            <a:extLst>
              <a:ext uri="{FF2B5EF4-FFF2-40B4-BE49-F238E27FC236}">
                <a16:creationId xmlns:a16="http://schemas.microsoft.com/office/drawing/2014/main" id="{017CB9A2-A52E-DBFB-E752-BDF47395EC22}"/>
              </a:ext>
            </a:extLst>
          </p:cNvPr>
          <p:cNvSpPr>
            <a:spLocks noGrp="1"/>
          </p:cNvSpPr>
          <p:nvPr>
            <p:ph type="sldNum" sz="quarter" idx="12"/>
          </p:nvPr>
        </p:nvSpPr>
        <p:spPr/>
        <p:txBody>
          <a:bodyPr/>
          <a:lstStyle/>
          <a:p>
            <a:pPr>
              <a:defRPr/>
            </a:pPr>
            <a:fld id="{5D507500-95BB-4908-94A3-2AE2D6511772}" type="slidenum">
              <a:rPr lang="en-US" altLang="en-US" smtClean="0"/>
              <a:pPr>
                <a:defRPr/>
              </a:pPr>
              <a:t>54</a:t>
            </a:fld>
            <a:endParaRPr lang="en-US" altLang="en-US"/>
          </a:p>
        </p:txBody>
      </p:sp>
    </p:spTree>
    <p:extLst>
      <p:ext uri="{BB962C8B-B14F-4D97-AF65-F5344CB8AC3E}">
        <p14:creationId xmlns:p14="http://schemas.microsoft.com/office/powerpoint/2010/main" val="137450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2F2116D-0B69-613D-F106-1E5A231D304C}"/>
              </a:ext>
            </a:extLst>
          </p:cNvPr>
          <p:cNvSpPr>
            <a:spLocks noGrp="1"/>
          </p:cNvSpPr>
          <p:nvPr>
            <p:ph type="title"/>
          </p:nvPr>
        </p:nvSpPr>
        <p:spPr>
          <a:xfrm>
            <a:off x="1143000" y="547688"/>
            <a:ext cx="9875838" cy="681037"/>
          </a:xfrm>
        </p:spPr>
        <p:txBody>
          <a:bodyPr/>
          <a:lstStyle/>
          <a:p>
            <a:pPr marL="342900" indent="-342900" eaLnBrk="1" hangingPunct="1">
              <a:buClr>
                <a:srgbClr val="0B5395"/>
              </a:buClr>
            </a:pPr>
            <a:r>
              <a:rPr lang="en-US" altLang="en-US" sz="2400" b="1">
                <a:solidFill>
                  <a:srgbClr val="000000"/>
                </a:solidFill>
                <a:latin typeface="Nunito" pitchFamily="2" charset="0"/>
              </a:rPr>
              <a:t>Data Science Process</a:t>
            </a:r>
          </a:p>
        </p:txBody>
      </p:sp>
      <p:sp>
        <p:nvSpPr>
          <p:cNvPr id="7171" name="Content Placeholder 2">
            <a:extLst>
              <a:ext uri="{FF2B5EF4-FFF2-40B4-BE49-F238E27FC236}">
                <a16:creationId xmlns:a16="http://schemas.microsoft.com/office/drawing/2014/main" id="{53AD45B0-8BB6-A00E-2C7E-B0BFFF506F8F}"/>
              </a:ext>
            </a:extLst>
          </p:cNvPr>
          <p:cNvSpPr>
            <a:spLocks noGrp="1"/>
          </p:cNvSpPr>
          <p:nvPr>
            <p:ph idx="1"/>
          </p:nvPr>
        </p:nvSpPr>
        <p:spPr/>
        <p:txBody>
          <a:bodyPr rtlCol="0">
            <a:normAutofit/>
          </a:bodyPr>
          <a:lstStyle/>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21508" name="Picture 8">
            <a:extLst>
              <a:ext uri="{FF2B5EF4-FFF2-40B4-BE49-F238E27FC236}">
                <a16:creationId xmlns:a16="http://schemas.microsoft.com/office/drawing/2014/main" id="{6091C7B5-6D5B-CD48-7F15-4D12A5337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323975"/>
            <a:ext cx="84201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1">
            <a:extLst>
              <a:ext uri="{FF2B5EF4-FFF2-40B4-BE49-F238E27FC236}">
                <a16:creationId xmlns:a16="http://schemas.microsoft.com/office/drawing/2014/main" id="{5D627C8D-6248-EE95-44B9-9BEBA8F36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C5EB8B1-C42E-4166-AEB3-244B74D901AD}" type="slidenum">
              <a:rPr lang="en-US" altLang="en-US" smtClean="0"/>
              <a:pPr/>
              <a:t>6</a:t>
            </a:fld>
            <a:endParaRPr lang="en-US" altLang="en-US"/>
          </a:p>
        </p:txBody>
      </p:sp>
      <p:sp>
        <p:nvSpPr>
          <p:cNvPr id="2" name="Oval 1"/>
          <p:cNvSpPr/>
          <p:nvPr/>
        </p:nvSpPr>
        <p:spPr>
          <a:xfrm>
            <a:off x="8131629" y="1885951"/>
            <a:ext cx="1980746" cy="751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2FFF048-F150-506D-CCC8-275DD6BEDC19}"/>
              </a:ext>
            </a:extLst>
          </p:cNvPr>
          <p:cNvSpPr>
            <a:spLocks noGrp="1"/>
          </p:cNvSpPr>
          <p:nvPr>
            <p:ph type="title"/>
          </p:nvPr>
        </p:nvSpPr>
        <p:spPr>
          <a:xfrm>
            <a:off x="1143000" y="609600"/>
            <a:ext cx="9875838" cy="720725"/>
          </a:xfrm>
        </p:spPr>
        <p:txBody>
          <a:bodyPr/>
          <a:lstStyle/>
          <a:p>
            <a:r>
              <a:rPr lang="en-US" altLang="en-US" sz="2400" b="1" dirty="0"/>
              <a:t>Prior Knowledge</a:t>
            </a:r>
          </a:p>
        </p:txBody>
      </p:sp>
      <p:sp>
        <p:nvSpPr>
          <p:cNvPr id="3" name="Content Placeholder 2">
            <a:extLst>
              <a:ext uri="{FF2B5EF4-FFF2-40B4-BE49-F238E27FC236}">
                <a16:creationId xmlns:a16="http://schemas.microsoft.com/office/drawing/2014/main" id="{5FB93428-2E39-E825-3BAE-515EFE30EF60}"/>
              </a:ext>
            </a:extLst>
          </p:cNvPr>
          <p:cNvSpPr>
            <a:spLocks noGrp="1"/>
          </p:cNvSpPr>
          <p:nvPr>
            <p:ph idx="1"/>
          </p:nvPr>
        </p:nvSpPr>
        <p:spPr>
          <a:xfrm>
            <a:off x="1143000" y="1330325"/>
            <a:ext cx="9872663" cy="4765675"/>
          </a:xfrm>
        </p:spPr>
        <p:txBody>
          <a:bodyPr/>
          <a:lstStyle/>
          <a:p>
            <a:pPr marL="63500" indent="0">
              <a:spcBef>
                <a:spcPts val="640"/>
              </a:spcBef>
              <a:spcAft>
                <a:spcPts val="0"/>
              </a:spcAft>
              <a:buFont typeface="Corbel" panose="020B0503020204020204" pitchFamily="34" charset="0"/>
              <a:buNone/>
              <a:defRPr/>
            </a:pPr>
            <a:r>
              <a:rPr lang="en-US" sz="1800" dirty="0">
                <a:solidFill>
                  <a:srgbClr val="000000"/>
                </a:solidFill>
                <a:latin typeface="Arial" panose="020B0604020202020204" pitchFamily="34" charset="0"/>
              </a:rPr>
              <a:t>Gaining information on:</a:t>
            </a:r>
          </a:p>
          <a:p>
            <a:pPr marL="63500" indent="0">
              <a:spcBef>
                <a:spcPts val="640"/>
              </a:spcBef>
              <a:spcAft>
                <a:spcPts val="0"/>
              </a:spcAft>
              <a:buFont typeface="Corbel" panose="020B0503020204020204" pitchFamily="34" charset="0"/>
              <a:buNone/>
              <a:defRPr/>
            </a:pPr>
            <a:endParaRPr lang="en-US" sz="1800" dirty="0">
              <a:solidFill>
                <a:srgbClr val="000000"/>
              </a:solidFill>
              <a:latin typeface="Arial" panose="020B0604020202020204" pitchFamily="34" charset="0"/>
            </a:endParaRPr>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Objective of the problem</a:t>
            </a:r>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Subject area of the problem</a:t>
            </a:r>
          </a:p>
          <a:p>
            <a:pPr marL="349250" indent="-285750">
              <a:spcBef>
                <a:spcPts val="640"/>
              </a:spcBef>
              <a:spcAft>
                <a:spcPts val="0"/>
              </a:spcAft>
              <a:buFont typeface="Wingdings" panose="05000000000000000000" pitchFamily="2" charset="2"/>
              <a:buChar char="Ø"/>
              <a:defRPr/>
            </a:pPr>
            <a:r>
              <a:rPr lang="en-US" sz="1800" dirty="0">
                <a:solidFill>
                  <a:srgbClr val="000000"/>
                </a:solidFill>
                <a:latin typeface="Arial" panose="020B0604020202020204" pitchFamily="34" charset="0"/>
              </a:rPr>
              <a:t>Data</a:t>
            </a:r>
          </a:p>
          <a:p>
            <a:pPr>
              <a:defRPr/>
            </a:pPr>
            <a:endParaRPr lang="en-US" dirty="0"/>
          </a:p>
        </p:txBody>
      </p:sp>
      <p:sp>
        <p:nvSpPr>
          <p:cNvPr id="22532" name="Slide Number Placeholder 1">
            <a:extLst>
              <a:ext uri="{FF2B5EF4-FFF2-40B4-BE49-F238E27FC236}">
                <a16:creationId xmlns:a16="http://schemas.microsoft.com/office/drawing/2014/main" id="{3E6EF8A7-9059-17C2-60DC-971EFBC21D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E928594-7B75-4430-9983-B33E682A2963}"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88CB417-BD0A-E888-B209-9C04747A7DD9}"/>
              </a:ext>
            </a:extLst>
          </p:cNvPr>
          <p:cNvSpPr>
            <a:spLocks noGrp="1"/>
          </p:cNvSpPr>
          <p:nvPr>
            <p:ph type="title"/>
          </p:nvPr>
        </p:nvSpPr>
        <p:spPr>
          <a:xfrm>
            <a:off x="1143000" y="588963"/>
            <a:ext cx="9875838" cy="720725"/>
          </a:xfrm>
        </p:spPr>
        <p:txBody>
          <a:bodyPr/>
          <a:lstStyle/>
          <a:p>
            <a:r>
              <a:rPr lang="en-US" altLang="en-US" sz="2400" dirty="0">
                <a:solidFill>
                  <a:srgbClr val="000000"/>
                </a:solidFill>
                <a:latin typeface="Arial" panose="020B0604020202020204" pitchFamily="34" charset="0"/>
              </a:rPr>
              <a:t>Prior Knowledge: Objective of the problem </a:t>
            </a:r>
            <a:endParaRPr lang="en-US" altLang="en-US" sz="2400" b="1" dirty="0"/>
          </a:p>
        </p:txBody>
      </p:sp>
      <p:sp>
        <p:nvSpPr>
          <p:cNvPr id="3" name="Content Placeholder 2">
            <a:extLst>
              <a:ext uri="{FF2B5EF4-FFF2-40B4-BE49-F238E27FC236}">
                <a16:creationId xmlns:a16="http://schemas.microsoft.com/office/drawing/2014/main" id="{7B4E51BA-3A0E-8691-6DE3-9171391D8A4E}"/>
              </a:ext>
            </a:extLst>
          </p:cNvPr>
          <p:cNvSpPr>
            <a:spLocks noGrp="1"/>
          </p:cNvSpPr>
          <p:nvPr>
            <p:ph idx="1"/>
          </p:nvPr>
        </p:nvSpPr>
        <p:spPr>
          <a:xfrm>
            <a:off x="1143000" y="1330325"/>
            <a:ext cx="9872663" cy="4765675"/>
          </a:xfrm>
        </p:spPr>
        <p:txBody>
          <a:bodyPr/>
          <a:lstStyle/>
          <a:p>
            <a:pPr marL="46037" indent="0" algn="just">
              <a:lnSpc>
                <a:spcPct val="150000"/>
              </a:lnSpc>
              <a:buFont typeface="Corbel" panose="020B0503020204020204" pitchFamily="34" charset="0"/>
              <a:buNone/>
              <a:defRPr/>
            </a:pPr>
            <a:r>
              <a:rPr lang="en-US" sz="1800" dirty="0">
                <a:latin typeface="Times New Roman" panose="02020603050405020304" pitchFamily="18" charset="0"/>
                <a:cs typeface="Times New Roman" panose="02020603050405020304" pitchFamily="18" charset="0"/>
              </a:rPr>
              <a:t>The data science process starts with a need for analysis, a question, or a </a:t>
            </a:r>
            <a:r>
              <a:rPr lang="en-US" sz="1800" dirty="0">
                <a:solidFill>
                  <a:srgbClr val="FF0000"/>
                </a:solidFill>
                <a:latin typeface="Times New Roman" panose="02020603050405020304" pitchFamily="18" charset="0"/>
                <a:cs typeface="Times New Roman" panose="02020603050405020304" pitchFamily="18" charset="0"/>
              </a:rPr>
              <a:t>business objective</a:t>
            </a:r>
            <a:r>
              <a:rPr lang="en-US" sz="1800" dirty="0">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This is possibly the most important step in the data science Process. </a:t>
            </a:r>
          </a:p>
          <a:p>
            <a:pPr marL="46037" indent="0" algn="just">
              <a:lnSpc>
                <a:spcPct val="150000"/>
              </a:lnSpc>
              <a:buFont typeface="Corbel" panose="020B0503020204020204" pitchFamily="34" charset="0"/>
              <a:buNone/>
              <a:defRPr/>
            </a:pPr>
            <a:r>
              <a:rPr lang="en-US" sz="1800" dirty="0">
                <a:solidFill>
                  <a:srgbClr val="000000"/>
                </a:solidFill>
                <a:latin typeface="Times New Roman" panose="02020603050405020304" pitchFamily="18" charset="0"/>
                <a:cs typeface="Times New Roman" panose="02020603050405020304" pitchFamily="18" charset="0"/>
              </a:rPr>
              <a:t>Without a </a:t>
            </a:r>
            <a:r>
              <a:rPr lang="en-US" sz="1800" dirty="0">
                <a:solidFill>
                  <a:srgbClr val="FF0000"/>
                </a:solidFill>
                <a:latin typeface="Times New Roman" panose="02020603050405020304" pitchFamily="18" charset="0"/>
                <a:cs typeface="Times New Roman" panose="02020603050405020304" pitchFamily="18" charset="0"/>
              </a:rPr>
              <a:t>well-defined statement </a:t>
            </a:r>
            <a:r>
              <a:rPr lang="en-US" sz="1800" dirty="0">
                <a:solidFill>
                  <a:srgbClr val="000000"/>
                </a:solidFill>
                <a:latin typeface="Times New Roman" panose="02020603050405020304" pitchFamily="18" charset="0"/>
                <a:cs typeface="Times New Roman" panose="02020603050405020304" pitchFamily="18" charset="0"/>
              </a:rPr>
              <a:t>of the problem, it is impossible to come up with the </a:t>
            </a:r>
            <a:r>
              <a:rPr lang="en-US" sz="1800" dirty="0">
                <a:solidFill>
                  <a:srgbClr val="FF0000"/>
                </a:solidFill>
                <a:latin typeface="Times New Roman" panose="02020603050405020304" pitchFamily="18" charset="0"/>
                <a:cs typeface="Times New Roman" panose="02020603050405020304" pitchFamily="18" charset="0"/>
              </a:rPr>
              <a:t>right dataset </a:t>
            </a:r>
            <a:r>
              <a:rPr lang="en-US" sz="1800" dirty="0">
                <a:solidFill>
                  <a:srgbClr val="000000"/>
                </a:solidFill>
                <a:latin typeface="Times New Roman" panose="02020603050405020304" pitchFamily="18" charset="0"/>
                <a:cs typeface="Times New Roman" panose="02020603050405020304" pitchFamily="18" charset="0"/>
              </a:rPr>
              <a:t>and pick the right data science </a:t>
            </a:r>
            <a:r>
              <a:rPr lang="en-US" sz="1800" dirty="0">
                <a:solidFill>
                  <a:srgbClr val="FF0000"/>
                </a:solidFill>
                <a:latin typeface="Times New Roman" panose="02020603050405020304" pitchFamily="18" charset="0"/>
                <a:cs typeface="Times New Roman" panose="02020603050405020304" pitchFamily="18" charset="0"/>
              </a:rPr>
              <a:t>algorithm</a:t>
            </a:r>
            <a:r>
              <a:rPr lang="en-US" sz="1800" dirty="0">
                <a:solidFill>
                  <a:srgbClr val="000000"/>
                </a:solidFill>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defRPr/>
            </a:pPr>
            <a:endParaRPr lang="en-US" dirty="0"/>
          </a:p>
        </p:txBody>
      </p:sp>
      <p:sp>
        <p:nvSpPr>
          <p:cNvPr id="23556" name="Slide Number Placeholder 1">
            <a:extLst>
              <a:ext uri="{FF2B5EF4-FFF2-40B4-BE49-F238E27FC236}">
                <a16:creationId xmlns:a16="http://schemas.microsoft.com/office/drawing/2014/main" id="{1507245B-8E91-56E0-4AD2-B2B1B439AE9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4C85A6D-116B-4846-8119-E078E91EA8BC}"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CBDA332-C5A0-36A5-A433-866473165654}"/>
              </a:ext>
            </a:extLst>
          </p:cNvPr>
          <p:cNvSpPr>
            <a:spLocks noGrp="1"/>
          </p:cNvSpPr>
          <p:nvPr>
            <p:ph type="title"/>
          </p:nvPr>
        </p:nvSpPr>
        <p:spPr>
          <a:xfrm>
            <a:off x="1143000" y="588963"/>
            <a:ext cx="9875838" cy="720725"/>
          </a:xfrm>
        </p:spPr>
        <p:txBody>
          <a:bodyPr/>
          <a:lstStyle/>
          <a:p>
            <a:r>
              <a:rPr lang="en-US" altLang="en-US" sz="2400" dirty="0">
                <a:solidFill>
                  <a:srgbClr val="000000"/>
                </a:solidFill>
                <a:latin typeface="Arial" panose="020B0604020202020204" pitchFamily="34" charset="0"/>
              </a:rPr>
              <a:t>Prior Knowledge: Subject area of the problem</a:t>
            </a:r>
          </a:p>
        </p:txBody>
      </p:sp>
      <p:sp>
        <p:nvSpPr>
          <p:cNvPr id="24579" name="Content Placeholder 2">
            <a:extLst>
              <a:ext uri="{FF2B5EF4-FFF2-40B4-BE49-F238E27FC236}">
                <a16:creationId xmlns:a16="http://schemas.microsoft.com/office/drawing/2014/main" id="{8F9423C8-04E9-5FBD-B327-69A0B67B26AE}"/>
              </a:ext>
            </a:extLst>
          </p:cNvPr>
          <p:cNvSpPr>
            <a:spLocks noGrp="1"/>
          </p:cNvSpPr>
          <p:nvPr>
            <p:ph idx="1"/>
          </p:nvPr>
        </p:nvSpPr>
        <p:spPr>
          <a:xfrm>
            <a:off x="1143000" y="1330325"/>
            <a:ext cx="9872663" cy="4765675"/>
          </a:xfrm>
        </p:spPr>
        <p:txBody>
          <a:bodyPr/>
          <a:lstStyle/>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The process of data science uncovers hidden patterns in the dataset by exposing relationships between attributes. But the problem is that it uncovers a lot of patterns. </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The false or spurious signals are a major problem in the data science process. </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It is up to the practitioner to sift through the exposed patterns and </a:t>
            </a:r>
            <a:r>
              <a:rPr lang="en-US" altLang="en-US" sz="1800" dirty="0">
                <a:solidFill>
                  <a:srgbClr val="FF0000"/>
                </a:solidFill>
                <a:latin typeface="Times New Roman" panose="02020603050405020304" pitchFamily="18" charset="0"/>
                <a:cs typeface="Times New Roman" panose="02020603050405020304" pitchFamily="18" charset="0"/>
              </a:rPr>
              <a:t>accept the ones that are valid and relevant</a:t>
            </a:r>
            <a:r>
              <a:rPr lang="en-US" altLang="en-US" sz="1800" dirty="0">
                <a:latin typeface="Times New Roman" panose="02020603050405020304" pitchFamily="18" charset="0"/>
                <a:cs typeface="Times New Roman" panose="02020603050405020304" pitchFamily="18" charset="0"/>
              </a:rPr>
              <a:t> to the answer to the objective question. </a:t>
            </a:r>
          </a:p>
          <a:p>
            <a:pPr marL="44450" indent="0" algn="just">
              <a:lnSpc>
                <a:spcPct val="150000"/>
              </a:lnSpc>
              <a:buFont typeface="Corbel" panose="020B0503020204020204" pitchFamily="34" charset="0"/>
              <a:buNone/>
            </a:pPr>
            <a:r>
              <a:rPr lang="en-US" altLang="en-US" sz="1800" dirty="0">
                <a:latin typeface="Times New Roman" panose="02020603050405020304" pitchFamily="18" charset="0"/>
                <a:cs typeface="Times New Roman" panose="02020603050405020304" pitchFamily="18" charset="0"/>
              </a:rPr>
              <a:t>Hence, it is essential to know the subject matter, the context, and the business process generating the data.</a:t>
            </a:r>
          </a:p>
          <a:p>
            <a:pPr marL="44450" indent="0" algn="just">
              <a:lnSpc>
                <a:spcPct val="150000"/>
              </a:lnSpc>
              <a:buFont typeface="Corbel" panose="020B0503020204020204" pitchFamily="34" charset="0"/>
              <a:buNone/>
            </a:pPr>
            <a:endParaRPr lang="en-US" altLang="en-US" sz="1800" dirty="0">
              <a:latin typeface="Times New Roman" panose="02020603050405020304" pitchFamily="18" charset="0"/>
              <a:cs typeface="Times New Roman" panose="02020603050405020304" pitchFamily="18" charset="0"/>
            </a:endParaRPr>
          </a:p>
          <a:p>
            <a:pPr marL="44450" indent="0" algn="just">
              <a:lnSpc>
                <a:spcPct val="150000"/>
              </a:lnSpc>
              <a:buFont typeface="Corbel" panose="020B0503020204020204" pitchFamily="34" charset="0"/>
              <a:buNone/>
            </a:pPr>
            <a:endParaRPr lang="en-US" altLang="en-US" dirty="0"/>
          </a:p>
        </p:txBody>
      </p:sp>
      <p:sp>
        <p:nvSpPr>
          <p:cNvPr id="24580" name="Slide Number Placeholder 1">
            <a:extLst>
              <a:ext uri="{FF2B5EF4-FFF2-40B4-BE49-F238E27FC236}">
                <a16:creationId xmlns:a16="http://schemas.microsoft.com/office/drawing/2014/main" id="{4686DDBA-933D-40A3-69FE-19ABC101A3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946360F-DC24-4673-A73D-B9DF72FDF902}"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24082</TotalTime>
  <Words>4010</Words>
  <Application>Microsoft Office PowerPoint</Application>
  <PresentationFormat>Widescreen</PresentationFormat>
  <Paragraphs>402</Paragraphs>
  <Slides>54</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AdvOT260e5629</vt:lpstr>
      <vt:lpstr>AdvOT8b89b10c.I</vt:lpstr>
      <vt:lpstr>NewBaskerville-Roman</vt:lpstr>
      <vt:lpstr>sohne</vt:lpstr>
      <vt:lpstr>Arial</vt:lpstr>
      <vt:lpstr>Calibri</vt:lpstr>
      <vt:lpstr>Corbel</vt:lpstr>
      <vt:lpstr>Nunito</vt:lpstr>
      <vt:lpstr>Roboto</vt:lpstr>
      <vt:lpstr>Rockwell</vt:lpstr>
      <vt:lpstr>Times New Roman</vt:lpstr>
      <vt:lpstr>Tw Cen MT</vt:lpstr>
      <vt:lpstr>Wingdings</vt:lpstr>
      <vt:lpstr>Basis</vt:lpstr>
      <vt:lpstr>Chapter 2</vt:lpstr>
      <vt:lpstr>PowerPoint Presentation</vt:lpstr>
      <vt:lpstr>Example</vt:lpstr>
      <vt:lpstr>Data Types</vt:lpstr>
      <vt:lpstr>Data Types</vt:lpstr>
      <vt:lpstr>Data Science Process</vt:lpstr>
      <vt:lpstr>Prior Knowledge</vt:lpstr>
      <vt:lpstr>Prior Knowledge: Objective of the problem </vt:lpstr>
      <vt:lpstr>Prior Knowledge: Subject area of the problem</vt:lpstr>
      <vt:lpstr>Prior Knowledge: Data</vt:lpstr>
      <vt:lpstr>PowerPoint Presentation</vt:lpstr>
      <vt:lpstr>PowerPoint Presentation</vt:lpstr>
      <vt:lpstr>Data Science Process</vt:lpstr>
      <vt:lpstr>Data Preparation</vt:lpstr>
      <vt:lpstr>Data Preparation: Data Exploration</vt:lpstr>
      <vt:lpstr>Data Preparation: Data Exploration</vt:lpstr>
      <vt:lpstr>Data Preparation: Data Quality</vt:lpstr>
      <vt:lpstr>Data Preparation: Data Quality</vt:lpstr>
      <vt:lpstr>Data Preparation: Data Quality</vt:lpstr>
      <vt:lpstr>  Data Preparation: Missing Values  </vt:lpstr>
      <vt:lpstr>  Data Preparation: Missing Values  </vt:lpstr>
      <vt:lpstr>  Methods to Handle Missing Values  </vt:lpstr>
      <vt:lpstr>  Discard Instances   </vt:lpstr>
      <vt:lpstr>   Replace by Most Frequent/Average Value    </vt:lpstr>
      <vt:lpstr>   Noisy Values    </vt:lpstr>
      <vt:lpstr>   Invalid Values    </vt:lpstr>
      <vt:lpstr>   Data Preparation: Data types and  Conversion  </vt:lpstr>
      <vt:lpstr>   Data Preparation: Data types and  Conversion  </vt:lpstr>
      <vt:lpstr>  Data Preparation: Transformation  </vt:lpstr>
      <vt:lpstr>  Data Preparation: Transformation  </vt:lpstr>
      <vt:lpstr>  Data Preparation: Outliers  </vt:lpstr>
      <vt:lpstr>  Data Preparation: Outliers  </vt:lpstr>
      <vt:lpstr>  Data Preparation: Feature Selection  </vt:lpstr>
      <vt:lpstr>  Data Preparation: Feature Selection  </vt:lpstr>
      <vt:lpstr>  Data Preparation: Feature Selection  </vt:lpstr>
      <vt:lpstr>  Data Preparation: Data Sampling  </vt:lpstr>
      <vt:lpstr>Data Science Process</vt:lpstr>
      <vt:lpstr>Modeling</vt:lpstr>
      <vt:lpstr>Modeling: Training and Testing Datasets</vt:lpstr>
      <vt:lpstr>Modeling: Training and Testing Datasets</vt:lpstr>
      <vt:lpstr>Modeling: Training and Testing Datasets</vt:lpstr>
      <vt:lpstr>Modeling: Learning Algorithms</vt:lpstr>
      <vt:lpstr>Modeling: Learning Algorithms</vt:lpstr>
      <vt:lpstr>Modeling: Evaluation of the Model</vt:lpstr>
      <vt:lpstr>Modeling: Evaluation of the Model</vt:lpstr>
      <vt:lpstr>Modeling: Evaluation of the Model</vt:lpstr>
      <vt:lpstr>Modeling: Ensemble Modeling</vt:lpstr>
      <vt:lpstr>Modeling</vt:lpstr>
      <vt:lpstr>Data Science Process</vt:lpstr>
      <vt:lpstr>Application</vt:lpstr>
      <vt:lpstr>Data Science Process</vt:lpstr>
      <vt:lpstr>Knowledge</vt:lpstr>
      <vt:lpstr>Final Words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HP</dc:creator>
  <cp:lastModifiedBy>Dr. Ashraf Uddin</cp:lastModifiedBy>
  <cp:revision>456</cp:revision>
  <dcterms:created xsi:type="dcterms:W3CDTF">2016-09-26T17:30:27Z</dcterms:created>
  <dcterms:modified xsi:type="dcterms:W3CDTF">2025-07-22T03:05:36Z</dcterms:modified>
</cp:coreProperties>
</file>