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6" r:id="rId1"/>
  </p:sldMasterIdLst>
  <p:notesMasterIdLst>
    <p:notesMasterId r:id="rId40"/>
  </p:notesMasterIdLst>
  <p:sldIdLst>
    <p:sldId id="271" r:id="rId2"/>
    <p:sldId id="302" r:id="rId3"/>
    <p:sldId id="301" r:id="rId4"/>
    <p:sldId id="272" r:id="rId5"/>
    <p:sldId id="274" r:id="rId6"/>
    <p:sldId id="275" r:id="rId7"/>
    <p:sldId id="299" r:id="rId8"/>
    <p:sldId id="298" r:id="rId9"/>
    <p:sldId id="297" r:id="rId10"/>
    <p:sldId id="300" r:id="rId11"/>
    <p:sldId id="296" r:id="rId12"/>
    <p:sldId id="276" r:id="rId13"/>
    <p:sldId id="291" r:id="rId14"/>
    <p:sldId id="290" r:id="rId15"/>
    <p:sldId id="303" r:id="rId16"/>
    <p:sldId id="304" r:id="rId17"/>
    <p:sldId id="305" r:id="rId18"/>
    <p:sldId id="308" r:id="rId19"/>
    <p:sldId id="306" r:id="rId20"/>
    <p:sldId id="307"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325" r:id="rId37"/>
    <p:sldId id="326" r:id="rId38"/>
    <p:sldId id="327"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0305" autoAdjust="0"/>
  </p:normalViewPr>
  <p:slideViewPr>
    <p:cSldViewPr snapToGrid="0">
      <p:cViewPr varScale="1">
        <p:scale>
          <a:sx n="117" d="100"/>
          <a:sy n="117" d="100"/>
        </p:scale>
        <p:origin x="-32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7EF9875-2DB4-4C6F-B83C-C76708619D1E}" type="datetimeFigureOut">
              <a:rPr lang="en-US"/>
              <a:pPr>
                <a:defRPr/>
              </a:pPr>
              <a:t>28-Jul-25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988E72-CD23-49C4-B2A0-C33710F52C24}" type="slidenum">
              <a:rPr lang="en-US" altLang="en-US"/>
              <a:pPr/>
              <a:t>‹#›</a:t>
            </a:fld>
            <a:endParaRPr lang="en-US" altLang="en-US"/>
          </a:p>
        </p:txBody>
      </p:sp>
    </p:spTree>
    <p:extLst>
      <p:ext uri="{BB962C8B-B14F-4D97-AF65-F5344CB8AC3E}">
        <p14:creationId xmlns:p14="http://schemas.microsoft.com/office/powerpoint/2010/main" val="3468747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smtClean="0">
                <a:solidFill>
                  <a:schemeClr val="tx1"/>
                </a:solidFill>
              </a:defRPr>
            </a:lvl1pPr>
          </a:lstStyle>
          <a:p>
            <a:pPr>
              <a:defRPr/>
            </a:pPr>
            <a:fld id="{D4E545B9-CBBD-4805-BC31-184291741C21}" type="datetime1">
              <a:rPr lang="en-US"/>
              <a:pPr>
                <a:defRPr/>
              </a:pPr>
              <a:t>28-Jul-25</a:t>
            </a:fld>
            <a:endParaRPr lang="en-US"/>
          </a:p>
        </p:txBody>
      </p:sp>
      <p:sp>
        <p:nvSpPr>
          <p:cNvPr id="7"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F2D0695-B42D-4CAC-8357-3ABCF9C05796}" type="slidenum">
              <a:rPr lang="en-US" altLang="en-US"/>
              <a:pPr/>
              <a:t>‹#›</a:t>
            </a:fld>
            <a:endParaRPr lang="en-US" altLang="en-US"/>
          </a:p>
        </p:txBody>
      </p:sp>
    </p:spTree>
    <p:extLst>
      <p:ext uri="{BB962C8B-B14F-4D97-AF65-F5344CB8AC3E}">
        <p14:creationId xmlns:p14="http://schemas.microsoft.com/office/powerpoint/2010/main" val="5711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94D5753-074A-47F3-9801-6A409ECF4411}" type="datetime1">
              <a:rPr lang="en-US"/>
              <a:pPr>
                <a:defRPr/>
              </a:pPr>
              <a:t>28-Jul-25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6869A35-BB42-4C43-904B-9701C8B0AE06}" type="slidenum">
              <a:rPr lang="en-US" altLang="en-US"/>
              <a:pPr/>
              <a:t>‹#›</a:t>
            </a:fld>
            <a:endParaRPr lang="en-US" altLang="en-US"/>
          </a:p>
        </p:txBody>
      </p:sp>
    </p:spTree>
    <p:extLst>
      <p:ext uri="{BB962C8B-B14F-4D97-AF65-F5344CB8AC3E}">
        <p14:creationId xmlns:p14="http://schemas.microsoft.com/office/powerpoint/2010/main" val="318881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C27D0F4-DFA9-44DF-A419-68F3F7180314}" type="datetime1">
              <a:rPr lang="en-US"/>
              <a:pPr>
                <a:defRPr/>
              </a:pPr>
              <a:t>28-Jul-25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897C926-65E1-4015-B207-1B494B411635}" type="slidenum">
              <a:rPr lang="en-US" altLang="en-US"/>
              <a:pPr/>
              <a:t>‹#›</a:t>
            </a:fld>
            <a:endParaRPr lang="en-US" altLang="en-US"/>
          </a:p>
        </p:txBody>
      </p:sp>
    </p:spTree>
    <p:extLst>
      <p:ext uri="{BB962C8B-B14F-4D97-AF65-F5344CB8AC3E}">
        <p14:creationId xmlns:p14="http://schemas.microsoft.com/office/powerpoint/2010/main" val="35958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4751505-161F-44B9-A77C-2FEC0FEA1A96}" type="datetime1">
              <a:rPr lang="en-US"/>
              <a:pPr>
                <a:defRPr/>
              </a:pPr>
              <a:t>28-Jul-25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9723EA-68F5-47AF-83F8-4C789BBDAC23}" type="slidenum">
              <a:rPr lang="en-US" altLang="en-US"/>
              <a:pPr/>
              <a:t>‹#›</a:t>
            </a:fld>
            <a:endParaRPr lang="en-US" altLang="en-US"/>
          </a:p>
        </p:txBody>
      </p:sp>
    </p:spTree>
    <p:extLst>
      <p:ext uri="{BB962C8B-B14F-4D97-AF65-F5344CB8AC3E}">
        <p14:creationId xmlns:p14="http://schemas.microsoft.com/office/powerpoint/2010/main" val="186471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9DDEBD24-68CB-421F-AA48-E6C482B1F835}" type="datetime1">
              <a:rPr lang="en-US"/>
              <a:pPr>
                <a:defRPr/>
              </a:pPr>
              <a:t>28-Jul-25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44D6293-2754-4839-9BD3-391E97B979D2}" type="slidenum">
              <a:rPr lang="en-US" altLang="en-US"/>
              <a:pPr/>
              <a:t>‹#›</a:t>
            </a:fld>
            <a:endParaRPr lang="en-US" altLang="en-US"/>
          </a:p>
        </p:txBody>
      </p:sp>
    </p:spTree>
    <p:extLst>
      <p:ext uri="{BB962C8B-B14F-4D97-AF65-F5344CB8AC3E}">
        <p14:creationId xmlns:p14="http://schemas.microsoft.com/office/powerpoint/2010/main" val="322670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630732D-9C63-4EF6-907B-F7193327C476}" type="datetime1">
              <a:rPr lang="en-US"/>
              <a:pPr>
                <a:defRPr/>
              </a:pPr>
              <a:t>28-Jul-25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F948B56-E040-4F76-ABC2-AD11023B2065}" type="slidenum">
              <a:rPr lang="en-US" altLang="en-US"/>
              <a:pPr/>
              <a:t>‹#›</a:t>
            </a:fld>
            <a:endParaRPr lang="en-US" altLang="en-US"/>
          </a:p>
        </p:txBody>
      </p:sp>
    </p:spTree>
    <p:extLst>
      <p:ext uri="{BB962C8B-B14F-4D97-AF65-F5344CB8AC3E}">
        <p14:creationId xmlns:p14="http://schemas.microsoft.com/office/powerpoint/2010/main" val="14658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4038E-0008-4599-BBC6-EA7CE43C636B}" type="datetime1">
              <a:rPr lang="en-US"/>
              <a:pPr>
                <a:defRPr/>
              </a:pPr>
              <a:t>28-Jul-25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E7377CA-94F6-447E-BE71-FA40451CCF34}" type="slidenum">
              <a:rPr lang="en-US" altLang="en-US"/>
              <a:pPr/>
              <a:t>‹#›</a:t>
            </a:fld>
            <a:endParaRPr lang="en-US" altLang="en-US"/>
          </a:p>
        </p:txBody>
      </p:sp>
    </p:spTree>
    <p:extLst>
      <p:ext uri="{BB962C8B-B14F-4D97-AF65-F5344CB8AC3E}">
        <p14:creationId xmlns:p14="http://schemas.microsoft.com/office/powerpoint/2010/main" val="398518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8B5D5F0-A319-4935-A42A-C042ED4D6D20}" type="datetime1">
              <a:rPr lang="en-US"/>
              <a:pPr>
                <a:defRPr/>
              </a:pPr>
              <a:t>28-Jul-25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3B55A3-95FD-40D6-97F1-5E2DC7D15DF6}" type="slidenum">
              <a:rPr lang="en-US" altLang="en-US"/>
              <a:pPr/>
              <a:t>‹#›</a:t>
            </a:fld>
            <a:endParaRPr lang="en-US" altLang="en-US"/>
          </a:p>
        </p:txBody>
      </p:sp>
    </p:spTree>
    <p:extLst>
      <p:ext uri="{BB962C8B-B14F-4D97-AF65-F5344CB8AC3E}">
        <p14:creationId xmlns:p14="http://schemas.microsoft.com/office/powerpoint/2010/main" val="5842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327C2E-86AC-4299-A9C5-C7D25810AD9B}" type="datetime1">
              <a:rPr lang="en-US"/>
              <a:pPr>
                <a:defRPr/>
              </a:pPr>
              <a:t>28-Jul-25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1DDC0F6-81F6-4F00-8B59-D73436E3555A}" type="slidenum">
              <a:rPr lang="en-US" altLang="en-US"/>
              <a:pPr/>
              <a:t>‹#›</a:t>
            </a:fld>
            <a:endParaRPr lang="en-US" altLang="en-US"/>
          </a:p>
        </p:txBody>
      </p:sp>
    </p:spTree>
    <p:extLst>
      <p:ext uri="{BB962C8B-B14F-4D97-AF65-F5344CB8AC3E}">
        <p14:creationId xmlns:p14="http://schemas.microsoft.com/office/powerpoint/2010/main" val="228769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691584-EBD0-44AA-A8C0-DC56304C1B2F}" type="datetime1">
              <a:rPr lang="en-US"/>
              <a:pPr>
                <a:defRPr/>
              </a:pPr>
              <a:t>28-Jul-25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F2836B-FAD4-4B18-AB2B-763F93A733DD}" type="slidenum">
              <a:rPr lang="en-US" altLang="en-US"/>
              <a:pPr/>
              <a:t>‹#›</a:t>
            </a:fld>
            <a:endParaRPr lang="en-US" altLang="en-US"/>
          </a:p>
        </p:txBody>
      </p:sp>
    </p:spTree>
    <p:extLst>
      <p:ext uri="{BB962C8B-B14F-4D97-AF65-F5344CB8AC3E}">
        <p14:creationId xmlns:p14="http://schemas.microsoft.com/office/powerpoint/2010/main" val="45970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9E928B-4594-4CCC-BEE7-52C331627A50}" type="datetime1">
              <a:rPr lang="en-US"/>
              <a:pPr>
                <a:defRPr/>
              </a:pPr>
              <a:t>28-Jul-25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EB44517-74B9-4B76-BF8F-65954CF7D30E}" type="slidenum">
              <a:rPr lang="en-US" altLang="en-US"/>
              <a:pPr/>
              <a:t>‹#›</a:t>
            </a:fld>
            <a:endParaRPr lang="en-US" altLang="en-US"/>
          </a:p>
        </p:txBody>
      </p:sp>
    </p:spTree>
    <p:extLst>
      <p:ext uri="{BB962C8B-B14F-4D97-AF65-F5344CB8AC3E}">
        <p14:creationId xmlns:p14="http://schemas.microsoft.com/office/powerpoint/2010/main" val="23353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a:defRPr sz="1200" smtClean="0">
                <a:solidFill>
                  <a:schemeClr val="tx1"/>
                </a:solidFill>
              </a:defRPr>
            </a:lvl1pPr>
          </a:lstStyle>
          <a:p>
            <a:pPr>
              <a:defRPr/>
            </a:pPr>
            <a:fld id="{BE98B124-CCEF-4FAF-B3C0-870B99E3B09B}" type="datetime1">
              <a:rPr lang="en-US"/>
              <a:pPr>
                <a:defRPr/>
              </a:pPr>
              <a:t>28-Jul-25</a:t>
            </a:fld>
            <a:endParaRPr lang="en-US"/>
          </a:p>
        </p:txBody>
      </p:sp>
      <p:sp>
        <p:nvSpPr>
          <p:cNvPr id="5" name="Footer Placeholder 4"/>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B434C5DA-6621-4F04-8146-1B72F6F88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35" r:id="rId1"/>
    <p:sldLayoutId id="2147485026" r:id="rId2"/>
    <p:sldLayoutId id="2147485036" r:id="rId3"/>
    <p:sldLayoutId id="2147485027" r:id="rId4"/>
    <p:sldLayoutId id="2147485028" r:id="rId5"/>
    <p:sldLayoutId id="2147485029" r:id="rId6"/>
    <p:sldLayoutId id="2147485030" r:id="rId7"/>
    <p:sldLayoutId id="2147485031" r:id="rId8"/>
    <p:sldLayoutId id="2147485032" r:id="rId9"/>
    <p:sldLayoutId id="2147485033" r:id="rId10"/>
    <p:sldLayoutId id="214748503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1309688"/>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Data Exploration</a:t>
            </a:r>
          </a:p>
        </p:txBody>
      </p:sp>
      <p:sp>
        <p:nvSpPr>
          <p:cNvPr id="4099" name="Content Placeholder 2"/>
          <p:cNvSpPr>
            <a:spLocks noGrp="1"/>
          </p:cNvSpPr>
          <p:nvPr>
            <p:ph idx="1"/>
          </p:nvPr>
        </p:nvSpPr>
        <p:spPr>
          <a:xfrm>
            <a:off x="1143000" y="1655763"/>
            <a:ext cx="9872663" cy="4440237"/>
          </a:xfrm>
        </p:spPr>
        <p:txBody>
          <a:bodyPr rtlCol="0">
            <a:normAutofit/>
          </a:bodyPr>
          <a:lstStyle/>
          <a:p>
            <a:pPr marL="82296" lvl="1" indent="0" algn="just" eaLnBrk="1" fontAlgn="auto" hangingPunct="1">
              <a:buClr>
                <a:srgbClr val="0F6FC6">
                  <a:lumMod val="75000"/>
                </a:srgbClr>
              </a:buClr>
              <a:buNone/>
              <a:defRPr/>
            </a:pPr>
            <a:r>
              <a:rPr lang="en-US" altLang="en-US" sz="1800" dirty="0">
                <a:latin typeface="Times New Roman" panose="02020603050405020304" pitchFamily="18" charset="0"/>
                <a:cs typeface="Times New Roman" panose="02020603050405020304" pitchFamily="18" charset="0"/>
              </a:rPr>
              <a:t>Data exploration can be broadly classified into two types—descriptive statistics and data visualization. </a:t>
            </a:r>
          </a:p>
          <a:p>
            <a:pPr marL="82296" lvl="1" indent="0" algn="just" eaLnBrk="1" fontAlgn="auto" hangingPunct="1">
              <a:buClr>
                <a:srgbClr val="0F6FC6">
                  <a:lumMod val="75000"/>
                </a:srgbClr>
              </a:buClr>
              <a:buNone/>
              <a:defRPr/>
            </a:pPr>
            <a:endParaRPr lang="en-US" altLang="en-US" sz="1800" dirty="0">
              <a:solidFill>
                <a:srgbClr val="FF0000"/>
              </a:solidFill>
              <a:latin typeface="Times New Roman" panose="02020603050405020304" pitchFamily="18" charset="0"/>
              <a:cs typeface="Times New Roman" panose="02020603050405020304" pitchFamily="18" charset="0"/>
            </a:endParaRPr>
          </a:p>
          <a:p>
            <a:pPr marL="82296" lvl="1" indent="0" algn="just" eaLnBrk="1" fontAlgn="auto" hangingPunct="1">
              <a:buClr>
                <a:srgbClr val="0F6FC6">
                  <a:lumMod val="75000"/>
                </a:srgbClr>
              </a:buClr>
              <a:buNone/>
              <a:defRPr/>
            </a:pPr>
            <a:r>
              <a:rPr lang="en-US" altLang="en-US" sz="1800" dirty="0">
                <a:solidFill>
                  <a:srgbClr val="FF0000"/>
                </a:solidFill>
                <a:latin typeface="Times New Roman" panose="02020603050405020304" pitchFamily="18" charset="0"/>
                <a:cs typeface="Times New Roman" panose="02020603050405020304" pitchFamily="18" charset="0"/>
              </a:rPr>
              <a:t>Descriptive statistics </a:t>
            </a:r>
            <a:r>
              <a:rPr lang="en-US" altLang="en-US" sz="1800" dirty="0">
                <a:latin typeface="Times New Roman" panose="02020603050405020304" pitchFamily="18" charset="0"/>
                <a:cs typeface="Times New Roman" panose="02020603050405020304" pitchFamily="18" charset="0"/>
              </a:rPr>
              <a:t>is the process of condensing key characteristics of the dataset into simple numeric metrics. Some of the common quantitative metrics used are mean, standard deviation, and correlation. </a:t>
            </a:r>
          </a:p>
          <a:p>
            <a:pPr marL="82296" lvl="1" indent="0" algn="just" eaLnBrk="1" fontAlgn="auto" hangingPunct="1">
              <a:buClr>
                <a:srgbClr val="0F6FC6">
                  <a:lumMod val="75000"/>
                </a:srgbClr>
              </a:buClr>
              <a:buNone/>
              <a:defRPr/>
            </a:pPr>
            <a:endParaRPr lang="en-US" altLang="en-US" sz="1800" dirty="0">
              <a:solidFill>
                <a:srgbClr val="FF0000"/>
              </a:solidFill>
              <a:latin typeface="Times New Roman" panose="02020603050405020304" pitchFamily="18" charset="0"/>
              <a:cs typeface="Times New Roman" panose="02020603050405020304" pitchFamily="18" charset="0"/>
            </a:endParaRPr>
          </a:p>
          <a:p>
            <a:pPr marL="82296" lvl="1" indent="0" algn="just" eaLnBrk="1" fontAlgn="auto" hangingPunct="1">
              <a:buClr>
                <a:srgbClr val="0F6FC6">
                  <a:lumMod val="75000"/>
                </a:srgbClr>
              </a:buClr>
              <a:buNone/>
              <a:defRPr/>
            </a:pPr>
            <a:r>
              <a:rPr lang="en-US" altLang="en-US" sz="1800" dirty="0">
                <a:solidFill>
                  <a:srgbClr val="FF0000"/>
                </a:solidFill>
                <a:latin typeface="Times New Roman" panose="02020603050405020304" pitchFamily="18" charset="0"/>
                <a:cs typeface="Times New Roman" panose="02020603050405020304" pitchFamily="18" charset="0"/>
              </a:rPr>
              <a:t>Visualization</a:t>
            </a:r>
            <a:r>
              <a:rPr lang="en-US" altLang="en-US" sz="1800" dirty="0">
                <a:latin typeface="Times New Roman" panose="02020603050405020304" pitchFamily="18" charset="0"/>
                <a:cs typeface="Times New Roman" panose="02020603050405020304" pitchFamily="18" charset="0"/>
              </a:rPr>
              <a:t> is the process of projecting the data, or parts of it, into multi-dimensional space or abstract images. All the useful (and adorable) charts fall under this category. </a:t>
            </a:r>
          </a:p>
          <a:p>
            <a:pPr marL="82296" lvl="1" indent="0" algn="just" eaLnBrk="1" fontAlgn="auto" hangingPunct="1">
              <a:buClr>
                <a:srgbClr val="0F6FC6">
                  <a:lumMod val="75000"/>
                </a:srgbClr>
              </a:buClr>
              <a:buNone/>
              <a:defRPr/>
            </a:pPr>
            <a:endParaRPr lang="en-US" altLang="en-US" sz="1800" dirty="0">
              <a:latin typeface="Times New Roman" panose="02020603050405020304" pitchFamily="18" charset="0"/>
              <a:cs typeface="Times New Roman" panose="02020603050405020304" pitchFamily="18" charset="0"/>
            </a:endParaRPr>
          </a:p>
          <a:p>
            <a:pPr marL="82296" lvl="1" indent="0" algn="just" eaLnBrk="1" fontAlgn="auto" hangingPunct="1">
              <a:buClr>
                <a:srgbClr val="0F6FC6">
                  <a:lumMod val="75000"/>
                </a:srgbClr>
              </a:buClr>
              <a:buNone/>
              <a:defRPr/>
            </a:pPr>
            <a:r>
              <a:rPr lang="en-US" altLang="en-US" sz="1800" dirty="0">
                <a:latin typeface="Times New Roman" panose="02020603050405020304" pitchFamily="18" charset="0"/>
                <a:cs typeface="Times New Roman" panose="02020603050405020304" pitchFamily="18" charset="0"/>
              </a:rPr>
              <a:t>Data exploration in the context of data science uses both descriptive statistics and visualization techniques.</a:t>
            </a:r>
          </a:p>
        </p:txBody>
      </p:sp>
      <p:sp>
        <p:nvSpPr>
          <p:cNvPr id="614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B511A1C-B129-4CDB-BF5B-1B14F6409E80}"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a:t>On a number line, we can see that the range of values for Dataset B is larger than Dataset A.</a:t>
            </a:r>
            <a:endParaRPr lang="en-US" altLang="en-US" sz="160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8" y="1482725"/>
            <a:ext cx="82804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FFE62A04-4C4D-4620-A852-02BC178B4A10}" type="slidenum">
              <a:rPr lang="en-US" altLang="en-US"/>
              <a:pPr/>
              <a:t>10</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b="1"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Deviation</a:t>
                </a:r>
                <a:r>
                  <a:rPr lang="en-US" altLang="en-US" sz="1800" dirty="0">
                    <a:latin typeface="Times New Roman" pitchFamily="18" charset="0"/>
                    <a:cs typeface="Times New Roman" pitchFamily="18" charset="0"/>
                  </a:rPr>
                  <a:t>: The </a:t>
                </a:r>
                <a:r>
                  <a:rPr lang="en-US" altLang="en-US" sz="1800" dirty="0">
                    <a:solidFill>
                      <a:srgbClr val="FF0000"/>
                    </a:solidFill>
                    <a:latin typeface="Times New Roman" pitchFamily="18" charset="0"/>
                    <a:cs typeface="Times New Roman" pitchFamily="18" charset="0"/>
                  </a:rPr>
                  <a:t>variance</a:t>
                </a:r>
                <a:r>
                  <a:rPr lang="en-US" altLang="en-US" sz="1800" dirty="0">
                    <a:latin typeface="Times New Roman" pitchFamily="18" charset="0"/>
                    <a:cs typeface="Times New Roman" pitchFamily="18" charset="0"/>
                  </a:rPr>
                  <a:t> and </a:t>
                </a:r>
                <a:r>
                  <a:rPr lang="en-US" altLang="en-US" sz="1800" dirty="0">
                    <a:solidFill>
                      <a:srgbClr val="FF0000"/>
                    </a:solidFill>
                    <a:latin typeface="Times New Roman" pitchFamily="18" charset="0"/>
                    <a:cs typeface="Times New Roman" pitchFamily="18" charset="0"/>
                  </a:rPr>
                  <a:t>standard deviation </a:t>
                </a:r>
                <a:r>
                  <a:rPr lang="en-US" altLang="en-US" sz="1800" dirty="0">
                    <a:latin typeface="Times New Roman" pitchFamily="18" charset="0"/>
                    <a:cs typeface="Times New Roman" pitchFamily="18" charset="0"/>
                  </a:rPr>
                  <a:t>measures the spread, by considering all the values of the attribute. Deviation is simply measured as the difference between any given value (</a:t>
                </a:r>
                <a14:m>
                  <m:oMath xmlns:m="http://schemas.openxmlformats.org/officeDocument/2006/math">
                    <m:sSub>
                      <m:sSubPr>
                        <m:ctrlPr>
                          <a:rPr lang="en-US" altLang="en-US" sz="1800" i="1" smtClean="0">
                            <a:latin typeface="Cambria Math"/>
                            <a:cs typeface="Times New Roman" pitchFamily="18" charset="0"/>
                          </a:rPr>
                        </m:ctrlPr>
                      </m:sSubPr>
                      <m:e>
                        <m:r>
                          <a:rPr lang="en-US" altLang="en-US" sz="1800" b="0" i="1" smtClean="0">
                            <a:latin typeface="Cambria Math"/>
                            <a:cs typeface="Times New Roman" pitchFamily="18" charset="0"/>
                          </a:rPr>
                          <m:t>𝑥</m:t>
                        </m:r>
                      </m:e>
                      <m:sub>
                        <m:r>
                          <a:rPr lang="en-US" altLang="en-US" sz="1800" b="0" i="1" smtClean="0">
                            <a:latin typeface="Cambria Math"/>
                            <a:cs typeface="Times New Roman" pitchFamily="18" charset="0"/>
                          </a:rPr>
                          <m:t>𝑖</m:t>
                        </m:r>
                      </m:sub>
                    </m:sSub>
                  </m:oMath>
                </a14:m>
                <a:r>
                  <a:rPr lang="en-US" altLang="en-US" sz="1800" dirty="0">
                    <a:latin typeface="Times New Roman" pitchFamily="18" charset="0"/>
                    <a:cs typeface="Times New Roman" pitchFamily="18" charset="0"/>
                  </a:rPr>
                  <a:t>) and the mean of the sample (</a:t>
                </a:r>
                <a14:m>
                  <m:oMath xmlns:m="http://schemas.openxmlformats.org/officeDocument/2006/math">
                    <m:r>
                      <a:rPr lang="en-US" altLang="en-US" sz="1800" i="1" dirty="0" smtClean="0">
                        <a:latin typeface="Cambria Math"/>
                        <a:cs typeface="Times New Roman" pitchFamily="18" charset="0"/>
                      </a:rPr>
                      <m:t>𝜇</m:t>
                    </m:r>
                  </m:oMath>
                </a14:m>
                <a:r>
                  <a:rPr lang="en-US" altLang="en-US" sz="1800" dirty="0">
                    <a:latin typeface="Times New Roman" pitchFamily="18" charset="0"/>
                    <a:cs typeface="Times New Roman" pitchFamily="18" charset="0"/>
                  </a:rPr>
                  <a:t>). The </a:t>
                </a:r>
                <a:r>
                  <a:rPr lang="en-US" altLang="en-US" sz="1800" dirty="0">
                    <a:solidFill>
                      <a:srgbClr val="FF0000"/>
                    </a:solidFill>
                    <a:latin typeface="Times New Roman" pitchFamily="18" charset="0"/>
                    <a:cs typeface="Times New Roman" pitchFamily="18" charset="0"/>
                  </a:rPr>
                  <a:t>variance</a:t>
                </a:r>
                <a:r>
                  <a:rPr lang="en-US" altLang="en-US" sz="1800" dirty="0">
                    <a:latin typeface="Times New Roman" pitchFamily="18" charset="0"/>
                    <a:cs typeface="Times New Roman" pitchFamily="18" charset="0"/>
                  </a:rPr>
                  <a:t> is the sum of the squared deviations of all data points divided by the number of data points. For a dataset with </a:t>
                </a:r>
                <a14:m>
                  <m:oMath xmlns:m="http://schemas.openxmlformats.org/officeDocument/2006/math">
                    <m:r>
                      <a:rPr lang="en-US" altLang="en-US" sz="1800" i="1" dirty="0" smtClean="0">
                        <a:latin typeface="Cambria Math"/>
                        <a:cs typeface="Times New Roman" pitchFamily="18" charset="0"/>
                      </a:rPr>
                      <m:t>𝑁</m:t>
                    </m:r>
                  </m:oMath>
                </a14:m>
                <a:r>
                  <a:rPr lang="en-US" altLang="en-US" sz="1800" dirty="0">
                    <a:latin typeface="Times New Roman" pitchFamily="18" charset="0"/>
                    <a:cs typeface="Times New Roman" pitchFamily="18" charset="0"/>
                  </a:rPr>
                  <a:t> observations, the variance is given by the following equation.</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a:t>
                </a:r>
              </a:p>
            </p:txBody>
          </p:sp>
        </mc:Choice>
        <mc:Fallback xmlns="">
          <p:sp>
            <p:nvSpPr>
              <p:cNvPr id="14339" name="Content Placeholder 2"/>
              <p:cNvSpPr>
                <a:spLocks noGrp="1" noRot="1" noChangeAspect="1" noMove="1" noResize="1" noEditPoints="1" noAdjustHandles="1" noChangeArrowheads="1" noChangeShapeType="1" noTextEdit="1"/>
              </p:cNvSpPr>
              <p:nvPr>
                <p:ph idx="1"/>
              </p:nvPr>
            </p:nvSpPr>
            <p:spPr>
              <a:xfrm>
                <a:off x="1143000" y="863600"/>
                <a:ext cx="10104438" cy="5110163"/>
              </a:xfrm>
              <a:blipFill>
                <a:blip r:embed="rId2"/>
                <a:stretch>
                  <a:fillRect r="-483"/>
                </a:stretch>
              </a:blipFill>
            </p:spPr>
            <p:txBody>
              <a:bodyPr/>
              <a:lstStyle/>
              <a:p>
                <a:r>
                  <a:rPr lang="en-GB">
                    <a:noFill/>
                  </a:rPr>
                  <a:t> </a:t>
                </a:r>
              </a:p>
            </p:txBody>
          </p:sp>
        </mc:Fallback>
      </mc:AlternateContent>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8280" y="3679825"/>
            <a:ext cx="6083582" cy="183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AB47E6AF-A288-4D76-9633-452145614FD7}" type="slidenum">
              <a:rPr lang="en-US" altLang="en-US"/>
              <a:pPr/>
              <a:t>11</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143000" y="863600"/>
            <a:ext cx="4394200"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a:solidFill>
                  <a:srgbClr val="FF0000"/>
                </a:solidFill>
                <a:latin typeface="AdvOT260e5629"/>
              </a:rPr>
              <a:t>Standard deviation </a:t>
            </a:r>
            <a:r>
              <a:rPr lang="en-US" altLang="en-US" sz="1800" dirty="0">
                <a:latin typeface="AdvOT260e5629"/>
              </a:rPr>
              <a:t>is the square root of the variance. Standard deviation measures </a:t>
            </a:r>
            <a:r>
              <a:rPr lang="en-US" altLang="en-US" sz="1800" dirty="0">
                <a:solidFill>
                  <a:srgbClr val="FF0000"/>
                </a:solidFill>
                <a:latin typeface="AdvOT260e5629"/>
              </a:rPr>
              <a:t>how much your entire data set differs from the mean</a:t>
            </a:r>
            <a:r>
              <a:rPr lang="en-US" altLang="en-US" sz="1800" dirty="0">
                <a:latin typeface="AdvOT260e5629"/>
              </a:rPr>
              <a:t>. </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AdvOT260e5629"/>
              </a:rPr>
              <a:t>High standard deviation means the data points are spread widely around the central point. Low standard deviation means data points are closer to the central point. </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AdvOT260e5629"/>
              </a:rPr>
              <a:t>In the following graph, the mean is 84.47, the standard deviation is 6.92 and the distribution looks like this:</a:t>
            </a:r>
            <a:endParaRPr lang="en-US" altLang="en-US" sz="1800" dirty="0">
              <a:latin typeface="Times New Roman" pitchFamily="18" charset="0"/>
              <a:cs typeface="Times New Roman" pitchFamily="18" charset="0"/>
            </a:endParaRP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2640" y="1209951"/>
            <a:ext cx="5907881" cy="44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5283ADFD-33E1-4856-B676-44B4CF1ECE39}" type="slidenum">
              <a:rPr lang="en-US" altLang="en-US"/>
              <a:pPr/>
              <a:t>12</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a:latin typeface="AdvOT260e5629"/>
              </a:rPr>
              <a:t>In this second graph, the mean is 80, the standard deviation is 14.57 , and the distribution looks like this</a:t>
            </a:r>
            <a:endParaRPr lang="en-US" altLang="en-US" sz="1800">
              <a:latin typeface="Times New Roman" pitchFamily="18" charset="0"/>
              <a:cs typeface="Times New Roman" pitchFamily="18" charset="0"/>
            </a:endParaRPr>
          </a:p>
        </p:txBody>
      </p:sp>
      <p:pic>
        <p:nvPicPr>
          <p:cNvPr id="163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13" y="1900238"/>
            <a:ext cx="6842125"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0A7AFDF8-503F-4B0F-998A-98A0C66D639F}" type="slidenum">
              <a:rPr lang="en-US" altLang="en-US"/>
              <a:pPr/>
              <a:t>13</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a:latin typeface="AdvOT260e5629"/>
              </a:rPr>
              <a:t>The following figure provides the univariate summary of the Iris dataset with all 150 observations, for each of the four numeric attributes.</a:t>
            </a:r>
            <a:endParaRPr lang="en-US" altLang="en-US" sz="1800">
              <a:latin typeface="Times New Roman" pitchFamily="18" charset="0"/>
              <a:cs typeface="Times New Roman" pitchFamily="18" charset="0"/>
            </a:endParaRP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949450"/>
            <a:ext cx="5972175"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3" y="1976438"/>
            <a:ext cx="1712912"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14</a:t>
            </a:fld>
            <a:endParaRPr lang="en-US" altLang="en-US"/>
          </a:p>
        </p:txBody>
      </p:sp>
      <p:sp>
        <p:nvSpPr>
          <p:cNvPr id="8"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1143000" y="863600"/>
            <a:ext cx="7762558"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Imagine we have a dataset of exam scores of 10 students: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Descriptive Statistics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Mean</a:t>
            </a:r>
            <a:r>
              <a:rPr lang="en-US" altLang="en-US" sz="1800" dirty="0">
                <a:latin typeface="Times New Roman" pitchFamily="18" charset="0"/>
                <a:cs typeface="Times New Roman" pitchFamily="18" charset="0"/>
              </a:rPr>
              <a:t> (Average):</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(85+78+92+67+88+75+90+82+79+95)/10</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=831/10=83.1</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Median</a:t>
            </a:r>
            <a:r>
              <a:rPr lang="en-US" altLang="en-US" sz="1800" dirty="0">
                <a:latin typeface="Times New Roman" pitchFamily="18" charset="0"/>
                <a:cs typeface="Times New Roman" pitchFamily="18" charset="0"/>
              </a:rPr>
              <a:t>:</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Ordered scores: 67, 75, 78, 79, 82, 85, 88, 90, 92, 95</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Median = Average of 5th and 6th values = (82 + 85) / 2 = 83.5</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Minimum Score: 67, Maximum Score: 95</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Range</a:t>
            </a:r>
            <a:r>
              <a:rPr lang="en-US" altLang="en-US" sz="1800" dirty="0">
                <a:latin typeface="Times New Roman" pitchFamily="18" charset="0"/>
                <a:cs typeface="Times New Roman" pitchFamily="18" charset="0"/>
              </a:rPr>
              <a:t>:95 − 67 = 28</a:t>
            </a:r>
          </a:p>
        </p:txBody>
      </p:sp>
      <p:sp>
        <p:nvSpPr>
          <p:cNvPr id="1741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15</a:t>
            </a:fld>
            <a:endParaRPr lang="en-US" altLang="en-US"/>
          </a:p>
        </p:txBody>
      </p:sp>
      <p:sp>
        <p:nvSpPr>
          <p:cNvPr id="8"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An example with details</a:t>
            </a:r>
          </a:p>
        </p:txBody>
      </p:sp>
      <p:graphicFrame>
        <p:nvGraphicFramePr>
          <p:cNvPr id="2" name="Table 1">
            <a:extLst>
              <a:ext uri="{FF2B5EF4-FFF2-40B4-BE49-F238E27FC236}">
                <a16:creationId xmlns:a16="http://schemas.microsoft.com/office/drawing/2014/main" xmlns="" id="{03C07D9F-7D14-CC19-F9AA-CB1ECFB5D588}"/>
              </a:ext>
            </a:extLst>
          </p:cNvPr>
          <p:cNvGraphicFramePr>
            <a:graphicFrameLocks noGrp="1"/>
          </p:cNvGraphicFramePr>
          <p:nvPr>
            <p:extLst>
              <p:ext uri="{D42A27DB-BD31-4B8C-83A1-F6EECF244321}">
                <p14:modId xmlns:p14="http://schemas.microsoft.com/office/powerpoint/2010/main" val="1620702779"/>
              </p:ext>
            </p:extLst>
          </p:nvPr>
        </p:nvGraphicFramePr>
        <p:xfrm>
          <a:off x="9570720" y="863600"/>
          <a:ext cx="2113280" cy="4023360"/>
        </p:xfrm>
        <a:graphic>
          <a:graphicData uri="http://schemas.openxmlformats.org/drawingml/2006/table">
            <a:tbl>
              <a:tblPr>
                <a:tableStyleId>{D7AC3CCA-C797-4891-BE02-D94E43425B78}</a:tableStyleId>
              </a:tblPr>
              <a:tblGrid>
                <a:gridCol w="1224104">
                  <a:extLst>
                    <a:ext uri="{9D8B030D-6E8A-4147-A177-3AD203B41FA5}">
                      <a16:colId xmlns:a16="http://schemas.microsoft.com/office/drawing/2014/main" xmlns="" val="140209054"/>
                    </a:ext>
                  </a:extLst>
                </a:gridCol>
                <a:gridCol w="889176">
                  <a:extLst>
                    <a:ext uri="{9D8B030D-6E8A-4147-A177-3AD203B41FA5}">
                      <a16:colId xmlns:a16="http://schemas.microsoft.com/office/drawing/2014/main" xmlns="" val="602115019"/>
                    </a:ext>
                  </a:extLst>
                </a:gridCol>
              </a:tblGrid>
              <a:tr h="365760">
                <a:tc>
                  <a:txBody>
                    <a:bodyPr/>
                    <a:lstStyle/>
                    <a:p>
                      <a:pPr>
                        <a:buNone/>
                      </a:pPr>
                      <a:r>
                        <a:rPr lang="en-GB" sz="1800" b="1"/>
                        <a:t>Student</a:t>
                      </a:r>
                    </a:p>
                  </a:txBody>
                  <a:tcPr anchor="ctr"/>
                </a:tc>
                <a:tc>
                  <a:txBody>
                    <a:bodyPr/>
                    <a:lstStyle/>
                    <a:p>
                      <a:pPr>
                        <a:buNone/>
                      </a:pPr>
                      <a:r>
                        <a:rPr lang="en-GB" sz="1800" b="1" dirty="0"/>
                        <a:t>Score</a:t>
                      </a:r>
                    </a:p>
                  </a:txBody>
                  <a:tcPr anchor="ctr"/>
                </a:tc>
                <a:extLst>
                  <a:ext uri="{0D108BD9-81ED-4DB2-BD59-A6C34878D82A}">
                    <a16:rowId xmlns:a16="http://schemas.microsoft.com/office/drawing/2014/main" xmlns="" val="1437151648"/>
                  </a:ext>
                </a:extLst>
              </a:tr>
              <a:tr h="365760">
                <a:tc>
                  <a:txBody>
                    <a:bodyPr/>
                    <a:lstStyle/>
                    <a:p>
                      <a:pPr>
                        <a:buNone/>
                      </a:pPr>
                      <a:r>
                        <a:rPr lang="en-GB" sz="1800"/>
                        <a:t>A</a:t>
                      </a:r>
                    </a:p>
                  </a:txBody>
                  <a:tcPr anchor="ctr"/>
                </a:tc>
                <a:tc>
                  <a:txBody>
                    <a:bodyPr/>
                    <a:lstStyle/>
                    <a:p>
                      <a:pPr>
                        <a:buNone/>
                      </a:pPr>
                      <a:r>
                        <a:rPr lang="en-GB" sz="1800" dirty="0"/>
                        <a:t>85</a:t>
                      </a:r>
                    </a:p>
                  </a:txBody>
                  <a:tcPr anchor="ctr"/>
                </a:tc>
                <a:extLst>
                  <a:ext uri="{0D108BD9-81ED-4DB2-BD59-A6C34878D82A}">
                    <a16:rowId xmlns:a16="http://schemas.microsoft.com/office/drawing/2014/main" xmlns="" val="332472531"/>
                  </a:ext>
                </a:extLst>
              </a:tr>
              <a:tr h="365760">
                <a:tc>
                  <a:txBody>
                    <a:bodyPr/>
                    <a:lstStyle/>
                    <a:p>
                      <a:pPr>
                        <a:buNone/>
                      </a:pPr>
                      <a:r>
                        <a:rPr lang="en-GB" sz="1800"/>
                        <a:t>B</a:t>
                      </a:r>
                    </a:p>
                  </a:txBody>
                  <a:tcPr anchor="ctr"/>
                </a:tc>
                <a:tc>
                  <a:txBody>
                    <a:bodyPr/>
                    <a:lstStyle/>
                    <a:p>
                      <a:pPr>
                        <a:buNone/>
                      </a:pPr>
                      <a:r>
                        <a:rPr lang="en-GB" sz="1800"/>
                        <a:t>78</a:t>
                      </a:r>
                    </a:p>
                  </a:txBody>
                  <a:tcPr anchor="ctr"/>
                </a:tc>
                <a:extLst>
                  <a:ext uri="{0D108BD9-81ED-4DB2-BD59-A6C34878D82A}">
                    <a16:rowId xmlns:a16="http://schemas.microsoft.com/office/drawing/2014/main" xmlns="" val="314335985"/>
                  </a:ext>
                </a:extLst>
              </a:tr>
              <a:tr h="365760">
                <a:tc>
                  <a:txBody>
                    <a:bodyPr/>
                    <a:lstStyle/>
                    <a:p>
                      <a:pPr>
                        <a:buNone/>
                      </a:pPr>
                      <a:r>
                        <a:rPr lang="en-GB" sz="1800"/>
                        <a:t>C</a:t>
                      </a:r>
                    </a:p>
                  </a:txBody>
                  <a:tcPr anchor="ctr"/>
                </a:tc>
                <a:tc>
                  <a:txBody>
                    <a:bodyPr/>
                    <a:lstStyle/>
                    <a:p>
                      <a:pPr>
                        <a:buNone/>
                      </a:pPr>
                      <a:r>
                        <a:rPr lang="en-GB" sz="1800"/>
                        <a:t>92</a:t>
                      </a:r>
                    </a:p>
                  </a:txBody>
                  <a:tcPr anchor="ctr"/>
                </a:tc>
                <a:extLst>
                  <a:ext uri="{0D108BD9-81ED-4DB2-BD59-A6C34878D82A}">
                    <a16:rowId xmlns:a16="http://schemas.microsoft.com/office/drawing/2014/main" xmlns="" val="919774006"/>
                  </a:ext>
                </a:extLst>
              </a:tr>
              <a:tr h="365760">
                <a:tc>
                  <a:txBody>
                    <a:bodyPr/>
                    <a:lstStyle/>
                    <a:p>
                      <a:pPr>
                        <a:buNone/>
                      </a:pPr>
                      <a:r>
                        <a:rPr lang="en-GB" sz="1800"/>
                        <a:t>D</a:t>
                      </a:r>
                    </a:p>
                  </a:txBody>
                  <a:tcPr anchor="ctr"/>
                </a:tc>
                <a:tc>
                  <a:txBody>
                    <a:bodyPr/>
                    <a:lstStyle/>
                    <a:p>
                      <a:pPr>
                        <a:buNone/>
                      </a:pPr>
                      <a:r>
                        <a:rPr lang="en-GB" sz="1800"/>
                        <a:t>67</a:t>
                      </a:r>
                    </a:p>
                  </a:txBody>
                  <a:tcPr anchor="ctr"/>
                </a:tc>
                <a:extLst>
                  <a:ext uri="{0D108BD9-81ED-4DB2-BD59-A6C34878D82A}">
                    <a16:rowId xmlns:a16="http://schemas.microsoft.com/office/drawing/2014/main" xmlns="" val="2258521090"/>
                  </a:ext>
                </a:extLst>
              </a:tr>
              <a:tr h="365760">
                <a:tc>
                  <a:txBody>
                    <a:bodyPr/>
                    <a:lstStyle/>
                    <a:p>
                      <a:pPr>
                        <a:buNone/>
                      </a:pPr>
                      <a:r>
                        <a:rPr lang="en-GB" sz="1800"/>
                        <a:t>E</a:t>
                      </a:r>
                    </a:p>
                  </a:txBody>
                  <a:tcPr anchor="ctr"/>
                </a:tc>
                <a:tc>
                  <a:txBody>
                    <a:bodyPr/>
                    <a:lstStyle/>
                    <a:p>
                      <a:pPr>
                        <a:buNone/>
                      </a:pPr>
                      <a:r>
                        <a:rPr lang="en-GB" sz="1800"/>
                        <a:t>88</a:t>
                      </a:r>
                    </a:p>
                  </a:txBody>
                  <a:tcPr anchor="ctr"/>
                </a:tc>
                <a:extLst>
                  <a:ext uri="{0D108BD9-81ED-4DB2-BD59-A6C34878D82A}">
                    <a16:rowId xmlns:a16="http://schemas.microsoft.com/office/drawing/2014/main" xmlns="" val="3338119366"/>
                  </a:ext>
                </a:extLst>
              </a:tr>
              <a:tr h="365760">
                <a:tc>
                  <a:txBody>
                    <a:bodyPr/>
                    <a:lstStyle/>
                    <a:p>
                      <a:pPr>
                        <a:buNone/>
                      </a:pPr>
                      <a:r>
                        <a:rPr lang="en-GB" sz="1800"/>
                        <a:t>F</a:t>
                      </a:r>
                    </a:p>
                  </a:txBody>
                  <a:tcPr anchor="ctr"/>
                </a:tc>
                <a:tc>
                  <a:txBody>
                    <a:bodyPr/>
                    <a:lstStyle/>
                    <a:p>
                      <a:pPr>
                        <a:buNone/>
                      </a:pPr>
                      <a:r>
                        <a:rPr lang="en-GB" sz="1800"/>
                        <a:t>75</a:t>
                      </a:r>
                    </a:p>
                  </a:txBody>
                  <a:tcPr anchor="ctr"/>
                </a:tc>
                <a:extLst>
                  <a:ext uri="{0D108BD9-81ED-4DB2-BD59-A6C34878D82A}">
                    <a16:rowId xmlns:a16="http://schemas.microsoft.com/office/drawing/2014/main" xmlns="" val="1284199150"/>
                  </a:ext>
                </a:extLst>
              </a:tr>
              <a:tr h="365760">
                <a:tc>
                  <a:txBody>
                    <a:bodyPr/>
                    <a:lstStyle/>
                    <a:p>
                      <a:pPr>
                        <a:buNone/>
                      </a:pPr>
                      <a:r>
                        <a:rPr lang="en-GB" sz="1800"/>
                        <a:t>G</a:t>
                      </a:r>
                    </a:p>
                  </a:txBody>
                  <a:tcPr anchor="ctr"/>
                </a:tc>
                <a:tc>
                  <a:txBody>
                    <a:bodyPr/>
                    <a:lstStyle/>
                    <a:p>
                      <a:pPr>
                        <a:buNone/>
                      </a:pPr>
                      <a:r>
                        <a:rPr lang="en-GB" sz="1800"/>
                        <a:t>90</a:t>
                      </a:r>
                    </a:p>
                  </a:txBody>
                  <a:tcPr anchor="ctr"/>
                </a:tc>
                <a:extLst>
                  <a:ext uri="{0D108BD9-81ED-4DB2-BD59-A6C34878D82A}">
                    <a16:rowId xmlns:a16="http://schemas.microsoft.com/office/drawing/2014/main" xmlns="" val="4180192674"/>
                  </a:ext>
                </a:extLst>
              </a:tr>
              <a:tr h="365760">
                <a:tc>
                  <a:txBody>
                    <a:bodyPr/>
                    <a:lstStyle/>
                    <a:p>
                      <a:pPr>
                        <a:buNone/>
                      </a:pPr>
                      <a:r>
                        <a:rPr lang="en-GB" sz="1800"/>
                        <a:t>H</a:t>
                      </a:r>
                    </a:p>
                  </a:txBody>
                  <a:tcPr anchor="ctr"/>
                </a:tc>
                <a:tc>
                  <a:txBody>
                    <a:bodyPr/>
                    <a:lstStyle/>
                    <a:p>
                      <a:pPr>
                        <a:buNone/>
                      </a:pPr>
                      <a:r>
                        <a:rPr lang="en-GB" sz="1800"/>
                        <a:t>82</a:t>
                      </a:r>
                    </a:p>
                  </a:txBody>
                  <a:tcPr anchor="ctr"/>
                </a:tc>
                <a:extLst>
                  <a:ext uri="{0D108BD9-81ED-4DB2-BD59-A6C34878D82A}">
                    <a16:rowId xmlns:a16="http://schemas.microsoft.com/office/drawing/2014/main" xmlns="" val="148162899"/>
                  </a:ext>
                </a:extLst>
              </a:tr>
              <a:tr h="365760">
                <a:tc>
                  <a:txBody>
                    <a:bodyPr/>
                    <a:lstStyle/>
                    <a:p>
                      <a:pPr>
                        <a:buNone/>
                      </a:pPr>
                      <a:r>
                        <a:rPr lang="en-GB" sz="1800"/>
                        <a:t>I</a:t>
                      </a:r>
                    </a:p>
                  </a:txBody>
                  <a:tcPr anchor="ctr"/>
                </a:tc>
                <a:tc>
                  <a:txBody>
                    <a:bodyPr/>
                    <a:lstStyle/>
                    <a:p>
                      <a:pPr>
                        <a:buNone/>
                      </a:pPr>
                      <a:r>
                        <a:rPr lang="en-GB" sz="1800"/>
                        <a:t>79</a:t>
                      </a:r>
                    </a:p>
                  </a:txBody>
                  <a:tcPr anchor="ctr"/>
                </a:tc>
                <a:extLst>
                  <a:ext uri="{0D108BD9-81ED-4DB2-BD59-A6C34878D82A}">
                    <a16:rowId xmlns:a16="http://schemas.microsoft.com/office/drawing/2014/main" xmlns="" val="619140763"/>
                  </a:ext>
                </a:extLst>
              </a:tr>
              <a:tr h="365760">
                <a:tc>
                  <a:txBody>
                    <a:bodyPr/>
                    <a:lstStyle/>
                    <a:p>
                      <a:pPr>
                        <a:buNone/>
                      </a:pPr>
                      <a:r>
                        <a:rPr lang="en-GB" sz="1800"/>
                        <a:t>J</a:t>
                      </a:r>
                    </a:p>
                  </a:txBody>
                  <a:tcPr anchor="ctr"/>
                </a:tc>
                <a:tc>
                  <a:txBody>
                    <a:bodyPr/>
                    <a:lstStyle/>
                    <a:p>
                      <a:pPr>
                        <a:buNone/>
                      </a:pPr>
                      <a:r>
                        <a:rPr lang="en-GB" sz="1800" dirty="0"/>
                        <a:t>95</a:t>
                      </a:r>
                    </a:p>
                  </a:txBody>
                  <a:tcPr anchor="ctr"/>
                </a:tc>
                <a:extLst>
                  <a:ext uri="{0D108BD9-81ED-4DB2-BD59-A6C34878D82A}">
                    <a16:rowId xmlns:a16="http://schemas.microsoft.com/office/drawing/2014/main" xmlns="" val="3900188047"/>
                  </a:ext>
                </a:extLst>
              </a:tr>
            </a:tbl>
          </a:graphicData>
        </a:graphic>
      </p:graphicFrame>
    </p:spTree>
    <p:extLst>
      <p:ext uri="{BB962C8B-B14F-4D97-AF65-F5344CB8AC3E}">
        <p14:creationId xmlns:p14="http://schemas.microsoft.com/office/powerpoint/2010/main" val="229526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AAD8B5-C145-A8B1-C338-34517E766B8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411" name="Content Placeholder 2">
                <a:extLst>
                  <a:ext uri="{FF2B5EF4-FFF2-40B4-BE49-F238E27FC236}">
                    <a16:creationId xmlns:a16="http://schemas.microsoft.com/office/drawing/2014/main" xmlns="" id="{22F14314-77E6-2326-B613-80DD27271202}"/>
                  </a:ext>
                </a:extLst>
              </p:cNvPr>
              <p:cNvSpPr>
                <a:spLocks noGrp="1"/>
              </p:cNvSpPr>
              <p:nvPr>
                <p:ph idx="1"/>
              </p:nvPr>
            </p:nvSpPr>
            <p:spPr>
              <a:xfrm>
                <a:off x="1143000" y="863600"/>
                <a:ext cx="7762558"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Variance</a:t>
                </a:r>
                <a:r>
                  <a:rPr lang="en-US" altLang="en-US" sz="1800" dirty="0">
                    <a:latin typeface="Times New Roman" pitchFamily="18" charset="0"/>
                    <a:cs typeface="Times New Roman" pitchFamily="18" charset="0"/>
                  </a:rPr>
                  <a:t>:</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First calculate mean = 83.1</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Then compute squared deviations from the mean:</a:t>
                </a:r>
              </a:p>
              <a:p>
                <a:pPr marL="80963" lvl="1" indent="0" algn="just" eaLnBrk="1" hangingPunct="1">
                  <a:lnSpc>
                    <a:spcPct val="150000"/>
                  </a:lnSpc>
                  <a:buClr>
                    <a:srgbClr val="0B5395"/>
                  </a:buClr>
                  <a:buFont typeface="Corbel" panose="020B0503020204020204" pitchFamily="34" charset="0"/>
                  <a:buNone/>
                </a:pP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85−83.1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=3.61</m:t>
                    </m:r>
                  </m:oMath>
                </a14:m>
                <a:r>
                  <a:rPr lang="en-US" altLang="en-US" sz="1800" dirty="0">
                    <a:latin typeface="Times New Roman" pitchFamily="18" charset="0"/>
                    <a:cs typeface="Times New Roman" pitchFamily="18" charset="0"/>
                  </a:rPr>
                  <a:t>,   </a:t>
                </a: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78−83.1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=26.01</m:t>
                    </m:r>
                  </m:oMath>
                </a14:m>
                <a:r>
                  <a:rPr lang="en-US" altLang="en-US" sz="1800" dirty="0">
                    <a:latin typeface="Times New Roman" pitchFamily="18" charset="0"/>
                    <a:cs typeface="Times New Roman" pitchFamily="18" charset="0"/>
                  </a:rPr>
                  <a:t>,  </a:t>
                </a: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92−83.1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=79.21</m:t>
                    </m:r>
                  </m:oMath>
                </a14:m>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67−83.1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=259.21</m:t>
                    </m:r>
                  </m:oMath>
                </a14:m>
                <a:r>
                  <a:rPr lang="en-US" altLang="en-US" sz="1800" dirty="0">
                    <a:latin typeface="Times New Roman" pitchFamily="18" charset="0"/>
                    <a:cs typeface="Times New Roman" pitchFamily="18" charset="0"/>
                  </a:rPr>
                  <a:t>,  </a:t>
                </a: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88−83.1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=24.01</m:t>
                    </m:r>
                  </m:oMath>
                </a14:m>
                <a:r>
                  <a:rPr lang="en-US" altLang="en-US" sz="1800" dirty="0">
                    <a:latin typeface="Times New Roman" pitchFamily="18" charset="0"/>
                    <a:cs typeface="Times New Roman" pitchFamily="18" charset="0"/>
                  </a:rPr>
                  <a:t>,  </a:t>
                </a: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75−83.1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=65.61</m:t>
                    </m:r>
                  </m:oMath>
                </a14:m>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90−83.1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=47.61</m:t>
                    </m:r>
                  </m:oMath>
                </a14:m>
                <a:r>
                  <a:rPr lang="en-US" altLang="en-US" sz="1800" dirty="0">
                    <a:latin typeface="Times New Roman" pitchFamily="18" charset="0"/>
                    <a:cs typeface="Times New Roman" pitchFamily="18" charset="0"/>
                  </a:rPr>
                  <a:t>,  </a:t>
                </a:r>
                <a14:m>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82−83.1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=1.21,  </m:t>
                    </m:r>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79−83.1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=16.81</m:t>
                    </m:r>
                  </m:oMath>
                </a14:m>
                <a:r>
                  <a:rPr lang="en-US" altLang="en-US" sz="1800" dirty="0">
                    <a:latin typeface="Times New Roman" pitchFamily="18" charset="0"/>
                    <a:cs typeface="Times New Roman" pitchFamily="18" charset="0"/>
                  </a:rPr>
                  <a:t>, </a:t>
                </a:r>
              </a:p>
              <a:p>
                <a:pPr marL="80963" lvl="1" indent="0" algn="just" eaLnBrk="1" hangingPunct="1">
                  <a:lnSpc>
                    <a:spcPct val="150000"/>
                  </a:lnSpc>
                  <a:buClr>
                    <a:srgbClr val="0B5395"/>
                  </a:buClr>
                  <a:buFont typeface="Corbel" panose="020B0503020204020204" pitchFamily="34" charset="0"/>
                  <a:buNone/>
                </a:pPr>
                <a14:m>
                  <m:oMathPara xmlns:m="http://schemas.openxmlformats.org/officeDocument/2006/math">
                    <m:oMathParaPr>
                      <m:jc m:val="left"/>
                    </m:oMathParaPr>
                    <m:oMath xmlns:m="http://schemas.openxmlformats.org/officeDocument/2006/math">
                      <m:sSup>
                        <m:sSupPr>
                          <m:ctrlPr>
                            <a:rPr lang="en-US" altLang="en-US" sz="1800" b="0" i="1" dirty="0" smtClean="0">
                              <a:latin typeface="Cambria Math"/>
                              <a:cs typeface="Times New Roman" pitchFamily="18" charset="0"/>
                            </a:rPr>
                          </m:ctrlPr>
                        </m:sSupPr>
                        <m:e>
                          <m:d>
                            <m:dPr>
                              <m:ctrlPr>
                                <a:rPr lang="en-US" altLang="en-US" sz="1800" i="1" dirty="0" smtClean="0">
                                  <a:latin typeface="Cambria Math"/>
                                  <a:cs typeface="Times New Roman" pitchFamily="18" charset="0"/>
                                </a:rPr>
                              </m:ctrlPr>
                            </m:dPr>
                            <m:e>
                              <m:r>
                                <a:rPr lang="en-US" altLang="en-US" sz="1800" i="1" dirty="0" smtClean="0">
                                  <a:latin typeface="Cambria Math" panose="02040503050406030204" pitchFamily="18" charset="0"/>
                                  <a:cs typeface="Times New Roman" pitchFamily="18" charset="0"/>
                                </a:rPr>
                                <m:t>95−83.1</m:t>
                              </m:r>
                            </m:e>
                          </m:d>
                        </m:e>
                        <m:sup>
                          <m:r>
                            <a:rPr lang="en-US" altLang="en-US" sz="1800" i="1" dirty="0" smtClean="0">
                              <a:latin typeface="Cambria Math" panose="02040503050406030204" pitchFamily="18" charset="0"/>
                              <a:cs typeface="Times New Roman" pitchFamily="18" charset="0"/>
                            </a:rPr>
                            <m:t>2</m:t>
                          </m:r>
                        </m:sup>
                      </m:sSup>
                      <m:r>
                        <a:rPr lang="en-US" altLang="en-US" sz="1800" i="1" dirty="0" smtClean="0">
                          <a:latin typeface="Cambria Math" panose="02040503050406030204" pitchFamily="18" charset="0"/>
                          <a:cs typeface="Times New Roman" pitchFamily="18" charset="0"/>
                        </a:rPr>
                        <m:t>=141.61</m:t>
                      </m:r>
                    </m:oMath>
                  </m:oMathPara>
                </a14:m>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​Sum = 664.9</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Variance = 664.9 / 9 ≈ 73.88</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Standard Deviation</a:t>
                </a:r>
                <a:r>
                  <a:rPr lang="en-US" altLang="en-US" sz="1800" dirty="0">
                    <a:latin typeface="Times New Roman" pitchFamily="18" charset="0"/>
                    <a:cs typeface="Times New Roman" pitchFamily="18" charset="0"/>
                  </a:rPr>
                  <a:t>:√73.88 ≈ 8.6</a:t>
                </a:r>
              </a:p>
            </p:txBody>
          </p:sp>
        </mc:Choice>
        <mc:Fallback xmlns="">
          <p:sp>
            <p:nvSpPr>
              <p:cNvPr id="17411" name="Content Placeholder 2">
                <a:extLst>
                  <a:ext uri="{FF2B5EF4-FFF2-40B4-BE49-F238E27FC236}">
                    <a16:creationId xmlns:a16="http://schemas.microsoft.com/office/drawing/2014/main" id="{22F14314-77E6-2326-B613-80DD27271202}"/>
                  </a:ext>
                </a:extLst>
              </p:cNvPr>
              <p:cNvSpPr>
                <a:spLocks noGrp="1" noRot="1" noChangeAspect="1" noMove="1" noResize="1" noEditPoints="1" noAdjustHandles="1" noChangeArrowheads="1" noChangeShapeType="1" noTextEdit="1"/>
              </p:cNvSpPr>
              <p:nvPr>
                <p:ph idx="1"/>
              </p:nvPr>
            </p:nvSpPr>
            <p:spPr>
              <a:xfrm>
                <a:off x="1143000" y="863600"/>
                <a:ext cx="7762558" cy="5110163"/>
              </a:xfrm>
              <a:blipFill>
                <a:blip r:embed="rId2"/>
                <a:stretch>
                  <a:fillRect/>
                </a:stretch>
              </a:blipFill>
            </p:spPr>
            <p:txBody>
              <a:bodyPr/>
              <a:lstStyle/>
              <a:p>
                <a:r>
                  <a:rPr lang="en-GB">
                    <a:noFill/>
                  </a:rPr>
                  <a:t> </a:t>
                </a:r>
              </a:p>
            </p:txBody>
          </p:sp>
        </mc:Fallback>
      </mc:AlternateContent>
      <p:sp>
        <p:nvSpPr>
          <p:cNvPr id="17414" name="Slide Number Placeholder 1">
            <a:extLst>
              <a:ext uri="{FF2B5EF4-FFF2-40B4-BE49-F238E27FC236}">
                <a16:creationId xmlns:a16="http://schemas.microsoft.com/office/drawing/2014/main" xmlns="" id="{C9EB4172-EE89-1656-CE8C-7F1B9455CA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16</a:t>
            </a:fld>
            <a:endParaRPr lang="en-US" altLang="en-US"/>
          </a:p>
        </p:txBody>
      </p:sp>
      <p:sp>
        <p:nvSpPr>
          <p:cNvPr id="8" name="Title 1">
            <a:extLst>
              <a:ext uri="{FF2B5EF4-FFF2-40B4-BE49-F238E27FC236}">
                <a16:creationId xmlns:a16="http://schemas.microsoft.com/office/drawing/2014/main" xmlns="" id="{B2841480-FA20-C6BE-CC1D-633AC8239174}"/>
              </a:ext>
            </a:extLst>
          </p:cNvPr>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An example with details</a:t>
            </a:r>
          </a:p>
        </p:txBody>
      </p:sp>
      <p:graphicFrame>
        <p:nvGraphicFramePr>
          <p:cNvPr id="2" name="Table 1">
            <a:extLst>
              <a:ext uri="{FF2B5EF4-FFF2-40B4-BE49-F238E27FC236}">
                <a16:creationId xmlns:a16="http://schemas.microsoft.com/office/drawing/2014/main" xmlns="" id="{D68D0E5A-EBA3-2D9A-2B7E-5EAAF334815C}"/>
              </a:ext>
            </a:extLst>
          </p:cNvPr>
          <p:cNvGraphicFramePr>
            <a:graphicFrameLocks noGrp="1"/>
          </p:cNvGraphicFramePr>
          <p:nvPr/>
        </p:nvGraphicFramePr>
        <p:xfrm>
          <a:off x="9570720" y="863600"/>
          <a:ext cx="2113280" cy="4023360"/>
        </p:xfrm>
        <a:graphic>
          <a:graphicData uri="http://schemas.openxmlformats.org/drawingml/2006/table">
            <a:tbl>
              <a:tblPr>
                <a:tableStyleId>{D7AC3CCA-C797-4891-BE02-D94E43425B78}</a:tableStyleId>
              </a:tblPr>
              <a:tblGrid>
                <a:gridCol w="1224104">
                  <a:extLst>
                    <a:ext uri="{9D8B030D-6E8A-4147-A177-3AD203B41FA5}">
                      <a16:colId xmlns:a16="http://schemas.microsoft.com/office/drawing/2014/main" xmlns="" val="140209054"/>
                    </a:ext>
                  </a:extLst>
                </a:gridCol>
                <a:gridCol w="889176">
                  <a:extLst>
                    <a:ext uri="{9D8B030D-6E8A-4147-A177-3AD203B41FA5}">
                      <a16:colId xmlns:a16="http://schemas.microsoft.com/office/drawing/2014/main" xmlns="" val="602115019"/>
                    </a:ext>
                  </a:extLst>
                </a:gridCol>
              </a:tblGrid>
              <a:tr h="365760">
                <a:tc>
                  <a:txBody>
                    <a:bodyPr/>
                    <a:lstStyle/>
                    <a:p>
                      <a:pPr>
                        <a:buNone/>
                      </a:pPr>
                      <a:r>
                        <a:rPr lang="en-GB" sz="1800" b="1"/>
                        <a:t>Student</a:t>
                      </a:r>
                    </a:p>
                  </a:txBody>
                  <a:tcPr anchor="ctr"/>
                </a:tc>
                <a:tc>
                  <a:txBody>
                    <a:bodyPr/>
                    <a:lstStyle/>
                    <a:p>
                      <a:pPr>
                        <a:buNone/>
                      </a:pPr>
                      <a:r>
                        <a:rPr lang="en-GB" sz="1800" b="1" dirty="0"/>
                        <a:t>Score</a:t>
                      </a:r>
                    </a:p>
                  </a:txBody>
                  <a:tcPr anchor="ctr"/>
                </a:tc>
                <a:extLst>
                  <a:ext uri="{0D108BD9-81ED-4DB2-BD59-A6C34878D82A}">
                    <a16:rowId xmlns:a16="http://schemas.microsoft.com/office/drawing/2014/main" xmlns="" val="1437151648"/>
                  </a:ext>
                </a:extLst>
              </a:tr>
              <a:tr h="365760">
                <a:tc>
                  <a:txBody>
                    <a:bodyPr/>
                    <a:lstStyle/>
                    <a:p>
                      <a:pPr>
                        <a:buNone/>
                      </a:pPr>
                      <a:r>
                        <a:rPr lang="en-GB" sz="1800"/>
                        <a:t>A</a:t>
                      </a:r>
                    </a:p>
                  </a:txBody>
                  <a:tcPr anchor="ctr"/>
                </a:tc>
                <a:tc>
                  <a:txBody>
                    <a:bodyPr/>
                    <a:lstStyle/>
                    <a:p>
                      <a:pPr>
                        <a:buNone/>
                      </a:pPr>
                      <a:r>
                        <a:rPr lang="en-GB" sz="1800" dirty="0"/>
                        <a:t>85</a:t>
                      </a:r>
                    </a:p>
                  </a:txBody>
                  <a:tcPr anchor="ctr"/>
                </a:tc>
                <a:extLst>
                  <a:ext uri="{0D108BD9-81ED-4DB2-BD59-A6C34878D82A}">
                    <a16:rowId xmlns:a16="http://schemas.microsoft.com/office/drawing/2014/main" xmlns="" val="332472531"/>
                  </a:ext>
                </a:extLst>
              </a:tr>
              <a:tr h="365760">
                <a:tc>
                  <a:txBody>
                    <a:bodyPr/>
                    <a:lstStyle/>
                    <a:p>
                      <a:pPr>
                        <a:buNone/>
                      </a:pPr>
                      <a:r>
                        <a:rPr lang="en-GB" sz="1800"/>
                        <a:t>B</a:t>
                      </a:r>
                    </a:p>
                  </a:txBody>
                  <a:tcPr anchor="ctr"/>
                </a:tc>
                <a:tc>
                  <a:txBody>
                    <a:bodyPr/>
                    <a:lstStyle/>
                    <a:p>
                      <a:pPr>
                        <a:buNone/>
                      </a:pPr>
                      <a:r>
                        <a:rPr lang="en-GB" sz="1800"/>
                        <a:t>78</a:t>
                      </a:r>
                    </a:p>
                  </a:txBody>
                  <a:tcPr anchor="ctr"/>
                </a:tc>
                <a:extLst>
                  <a:ext uri="{0D108BD9-81ED-4DB2-BD59-A6C34878D82A}">
                    <a16:rowId xmlns:a16="http://schemas.microsoft.com/office/drawing/2014/main" xmlns="" val="314335985"/>
                  </a:ext>
                </a:extLst>
              </a:tr>
              <a:tr h="365760">
                <a:tc>
                  <a:txBody>
                    <a:bodyPr/>
                    <a:lstStyle/>
                    <a:p>
                      <a:pPr>
                        <a:buNone/>
                      </a:pPr>
                      <a:r>
                        <a:rPr lang="en-GB" sz="1800"/>
                        <a:t>C</a:t>
                      </a:r>
                    </a:p>
                  </a:txBody>
                  <a:tcPr anchor="ctr"/>
                </a:tc>
                <a:tc>
                  <a:txBody>
                    <a:bodyPr/>
                    <a:lstStyle/>
                    <a:p>
                      <a:pPr>
                        <a:buNone/>
                      </a:pPr>
                      <a:r>
                        <a:rPr lang="en-GB" sz="1800"/>
                        <a:t>92</a:t>
                      </a:r>
                    </a:p>
                  </a:txBody>
                  <a:tcPr anchor="ctr"/>
                </a:tc>
                <a:extLst>
                  <a:ext uri="{0D108BD9-81ED-4DB2-BD59-A6C34878D82A}">
                    <a16:rowId xmlns:a16="http://schemas.microsoft.com/office/drawing/2014/main" xmlns="" val="919774006"/>
                  </a:ext>
                </a:extLst>
              </a:tr>
              <a:tr h="365760">
                <a:tc>
                  <a:txBody>
                    <a:bodyPr/>
                    <a:lstStyle/>
                    <a:p>
                      <a:pPr>
                        <a:buNone/>
                      </a:pPr>
                      <a:r>
                        <a:rPr lang="en-GB" sz="1800"/>
                        <a:t>D</a:t>
                      </a:r>
                    </a:p>
                  </a:txBody>
                  <a:tcPr anchor="ctr"/>
                </a:tc>
                <a:tc>
                  <a:txBody>
                    <a:bodyPr/>
                    <a:lstStyle/>
                    <a:p>
                      <a:pPr>
                        <a:buNone/>
                      </a:pPr>
                      <a:r>
                        <a:rPr lang="en-GB" sz="1800"/>
                        <a:t>67</a:t>
                      </a:r>
                    </a:p>
                  </a:txBody>
                  <a:tcPr anchor="ctr"/>
                </a:tc>
                <a:extLst>
                  <a:ext uri="{0D108BD9-81ED-4DB2-BD59-A6C34878D82A}">
                    <a16:rowId xmlns:a16="http://schemas.microsoft.com/office/drawing/2014/main" xmlns="" val="2258521090"/>
                  </a:ext>
                </a:extLst>
              </a:tr>
              <a:tr h="365760">
                <a:tc>
                  <a:txBody>
                    <a:bodyPr/>
                    <a:lstStyle/>
                    <a:p>
                      <a:pPr>
                        <a:buNone/>
                      </a:pPr>
                      <a:r>
                        <a:rPr lang="en-GB" sz="1800"/>
                        <a:t>E</a:t>
                      </a:r>
                    </a:p>
                  </a:txBody>
                  <a:tcPr anchor="ctr"/>
                </a:tc>
                <a:tc>
                  <a:txBody>
                    <a:bodyPr/>
                    <a:lstStyle/>
                    <a:p>
                      <a:pPr>
                        <a:buNone/>
                      </a:pPr>
                      <a:r>
                        <a:rPr lang="en-GB" sz="1800"/>
                        <a:t>88</a:t>
                      </a:r>
                    </a:p>
                  </a:txBody>
                  <a:tcPr anchor="ctr"/>
                </a:tc>
                <a:extLst>
                  <a:ext uri="{0D108BD9-81ED-4DB2-BD59-A6C34878D82A}">
                    <a16:rowId xmlns:a16="http://schemas.microsoft.com/office/drawing/2014/main" xmlns="" val="3338119366"/>
                  </a:ext>
                </a:extLst>
              </a:tr>
              <a:tr h="365760">
                <a:tc>
                  <a:txBody>
                    <a:bodyPr/>
                    <a:lstStyle/>
                    <a:p>
                      <a:pPr>
                        <a:buNone/>
                      </a:pPr>
                      <a:r>
                        <a:rPr lang="en-GB" sz="1800"/>
                        <a:t>F</a:t>
                      </a:r>
                    </a:p>
                  </a:txBody>
                  <a:tcPr anchor="ctr"/>
                </a:tc>
                <a:tc>
                  <a:txBody>
                    <a:bodyPr/>
                    <a:lstStyle/>
                    <a:p>
                      <a:pPr>
                        <a:buNone/>
                      </a:pPr>
                      <a:r>
                        <a:rPr lang="en-GB" sz="1800"/>
                        <a:t>75</a:t>
                      </a:r>
                    </a:p>
                  </a:txBody>
                  <a:tcPr anchor="ctr"/>
                </a:tc>
                <a:extLst>
                  <a:ext uri="{0D108BD9-81ED-4DB2-BD59-A6C34878D82A}">
                    <a16:rowId xmlns:a16="http://schemas.microsoft.com/office/drawing/2014/main" xmlns="" val="1284199150"/>
                  </a:ext>
                </a:extLst>
              </a:tr>
              <a:tr h="365760">
                <a:tc>
                  <a:txBody>
                    <a:bodyPr/>
                    <a:lstStyle/>
                    <a:p>
                      <a:pPr>
                        <a:buNone/>
                      </a:pPr>
                      <a:r>
                        <a:rPr lang="en-GB" sz="1800"/>
                        <a:t>G</a:t>
                      </a:r>
                    </a:p>
                  </a:txBody>
                  <a:tcPr anchor="ctr"/>
                </a:tc>
                <a:tc>
                  <a:txBody>
                    <a:bodyPr/>
                    <a:lstStyle/>
                    <a:p>
                      <a:pPr>
                        <a:buNone/>
                      </a:pPr>
                      <a:r>
                        <a:rPr lang="en-GB" sz="1800"/>
                        <a:t>90</a:t>
                      </a:r>
                    </a:p>
                  </a:txBody>
                  <a:tcPr anchor="ctr"/>
                </a:tc>
                <a:extLst>
                  <a:ext uri="{0D108BD9-81ED-4DB2-BD59-A6C34878D82A}">
                    <a16:rowId xmlns:a16="http://schemas.microsoft.com/office/drawing/2014/main" xmlns="" val="4180192674"/>
                  </a:ext>
                </a:extLst>
              </a:tr>
              <a:tr h="365760">
                <a:tc>
                  <a:txBody>
                    <a:bodyPr/>
                    <a:lstStyle/>
                    <a:p>
                      <a:pPr>
                        <a:buNone/>
                      </a:pPr>
                      <a:r>
                        <a:rPr lang="en-GB" sz="1800"/>
                        <a:t>H</a:t>
                      </a:r>
                    </a:p>
                  </a:txBody>
                  <a:tcPr anchor="ctr"/>
                </a:tc>
                <a:tc>
                  <a:txBody>
                    <a:bodyPr/>
                    <a:lstStyle/>
                    <a:p>
                      <a:pPr>
                        <a:buNone/>
                      </a:pPr>
                      <a:r>
                        <a:rPr lang="en-GB" sz="1800"/>
                        <a:t>82</a:t>
                      </a:r>
                    </a:p>
                  </a:txBody>
                  <a:tcPr anchor="ctr"/>
                </a:tc>
                <a:extLst>
                  <a:ext uri="{0D108BD9-81ED-4DB2-BD59-A6C34878D82A}">
                    <a16:rowId xmlns:a16="http://schemas.microsoft.com/office/drawing/2014/main" xmlns="" val="148162899"/>
                  </a:ext>
                </a:extLst>
              </a:tr>
              <a:tr h="365760">
                <a:tc>
                  <a:txBody>
                    <a:bodyPr/>
                    <a:lstStyle/>
                    <a:p>
                      <a:pPr>
                        <a:buNone/>
                      </a:pPr>
                      <a:r>
                        <a:rPr lang="en-GB" sz="1800"/>
                        <a:t>I</a:t>
                      </a:r>
                    </a:p>
                  </a:txBody>
                  <a:tcPr anchor="ctr"/>
                </a:tc>
                <a:tc>
                  <a:txBody>
                    <a:bodyPr/>
                    <a:lstStyle/>
                    <a:p>
                      <a:pPr>
                        <a:buNone/>
                      </a:pPr>
                      <a:r>
                        <a:rPr lang="en-GB" sz="1800"/>
                        <a:t>79</a:t>
                      </a:r>
                    </a:p>
                  </a:txBody>
                  <a:tcPr anchor="ctr"/>
                </a:tc>
                <a:extLst>
                  <a:ext uri="{0D108BD9-81ED-4DB2-BD59-A6C34878D82A}">
                    <a16:rowId xmlns:a16="http://schemas.microsoft.com/office/drawing/2014/main" xmlns="" val="619140763"/>
                  </a:ext>
                </a:extLst>
              </a:tr>
              <a:tr h="365760">
                <a:tc>
                  <a:txBody>
                    <a:bodyPr/>
                    <a:lstStyle/>
                    <a:p>
                      <a:pPr>
                        <a:buNone/>
                      </a:pPr>
                      <a:r>
                        <a:rPr lang="en-GB" sz="1800"/>
                        <a:t>J</a:t>
                      </a:r>
                    </a:p>
                  </a:txBody>
                  <a:tcPr anchor="ctr"/>
                </a:tc>
                <a:tc>
                  <a:txBody>
                    <a:bodyPr/>
                    <a:lstStyle/>
                    <a:p>
                      <a:pPr>
                        <a:buNone/>
                      </a:pPr>
                      <a:r>
                        <a:rPr lang="en-GB" sz="1800" dirty="0"/>
                        <a:t>95</a:t>
                      </a:r>
                    </a:p>
                  </a:txBody>
                  <a:tcPr anchor="ctr"/>
                </a:tc>
                <a:extLst>
                  <a:ext uri="{0D108BD9-81ED-4DB2-BD59-A6C34878D82A}">
                    <a16:rowId xmlns:a16="http://schemas.microsoft.com/office/drawing/2014/main" xmlns="" val="3900188047"/>
                  </a:ext>
                </a:extLst>
              </a:tr>
            </a:tbl>
          </a:graphicData>
        </a:graphic>
      </p:graphicFrame>
    </p:spTree>
    <p:extLst>
      <p:ext uri="{BB962C8B-B14F-4D97-AF65-F5344CB8AC3E}">
        <p14:creationId xmlns:p14="http://schemas.microsoft.com/office/powerpoint/2010/main" val="130581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CC304A-A801-F2E8-E045-F19B8DDCF9FF}"/>
            </a:ext>
          </a:extLst>
        </p:cNvPr>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xmlns="" id="{AFFBE2B6-CBE3-7B84-EC1E-210E44842B4F}"/>
              </a:ext>
            </a:extLst>
          </p:cNvPr>
          <p:cNvSpPr>
            <a:spLocks noGrp="1"/>
          </p:cNvSpPr>
          <p:nvPr>
            <p:ph idx="1"/>
          </p:nvPr>
        </p:nvSpPr>
        <p:spPr>
          <a:xfrm>
            <a:off x="1143000" y="863600"/>
            <a:ext cx="10093960"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You have two datasets representing the monthly test scores (out of 100) for students in two different classes: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Class X: </a:t>
            </a:r>
            <a:r>
              <a:rPr lang="en-US" altLang="en-US" sz="1800" dirty="0">
                <a:latin typeface="Times New Roman" pitchFamily="18" charset="0"/>
                <a:cs typeface="Times New Roman" pitchFamily="18" charset="0"/>
              </a:rPr>
              <a:t>75, 78, 80, 82, 85, 87</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Class Y: </a:t>
            </a:r>
            <a:r>
              <a:rPr lang="en-US" altLang="en-US" sz="1800" dirty="0">
                <a:latin typeface="Times New Roman" pitchFamily="18" charset="0"/>
                <a:cs typeface="Times New Roman" pitchFamily="18" charset="0"/>
              </a:rPr>
              <a:t>60, 65, 75, 80, 90, 95</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Tasks: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1. </a:t>
            </a:r>
            <a:r>
              <a:rPr lang="en-US" altLang="en-US" sz="1800" dirty="0">
                <a:latin typeface="Times New Roman" pitchFamily="18" charset="0"/>
                <a:cs typeface="Times New Roman" pitchFamily="18" charset="0"/>
              </a:rPr>
              <a:t>Calculate the range, variance, and standard deviation for each class.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2. </a:t>
            </a:r>
            <a:r>
              <a:rPr lang="en-US" altLang="en-US" sz="1800" dirty="0">
                <a:latin typeface="Times New Roman" pitchFamily="18" charset="0"/>
                <a:cs typeface="Times New Roman" pitchFamily="18" charset="0"/>
              </a:rPr>
              <a:t>Which class shows more variability in test scores?</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3. </a:t>
            </a:r>
            <a:r>
              <a:rPr lang="en-US" altLang="en-US" sz="1800" dirty="0">
                <a:latin typeface="Times New Roman" pitchFamily="18" charset="0"/>
                <a:cs typeface="Times New Roman" pitchFamily="18" charset="0"/>
              </a:rPr>
              <a:t>What might this indicate about the performance consistency among students in each class?</a:t>
            </a:r>
          </a:p>
        </p:txBody>
      </p:sp>
      <p:sp>
        <p:nvSpPr>
          <p:cNvPr id="17414" name="Slide Number Placeholder 1">
            <a:extLst>
              <a:ext uri="{FF2B5EF4-FFF2-40B4-BE49-F238E27FC236}">
                <a16:creationId xmlns:a16="http://schemas.microsoft.com/office/drawing/2014/main" xmlns="" id="{8FA02889-F84C-6854-11C2-71703EFCF29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17</a:t>
            </a:fld>
            <a:endParaRPr lang="en-US" altLang="en-US"/>
          </a:p>
        </p:txBody>
      </p:sp>
      <p:sp>
        <p:nvSpPr>
          <p:cNvPr id="8" name="Title 1">
            <a:extLst>
              <a:ext uri="{FF2B5EF4-FFF2-40B4-BE49-F238E27FC236}">
                <a16:creationId xmlns:a16="http://schemas.microsoft.com/office/drawing/2014/main" xmlns="" id="{6654B42D-8B1D-8DDB-459D-CD365354970E}"/>
              </a:ext>
            </a:extLst>
          </p:cNvPr>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Exercise 1</a:t>
            </a:r>
          </a:p>
        </p:txBody>
      </p:sp>
    </p:spTree>
    <p:extLst>
      <p:ext uri="{BB962C8B-B14F-4D97-AF65-F5344CB8AC3E}">
        <p14:creationId xmlns:p14="http://schemas.microsoft.com/office/powerpoint/2010/main" val="227178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EBF32D1-1CFB-FCFC-46C4-51FF5B5370F4}"/>
            </a:ext>
          </a:extLst>
        </p:cNvPr>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xmlns="" id="{EE0C34F6-F3C9-86AB-B056-B12D0E760C1F}"/>
              </a:ext>
            </a:extLst>
          </p:cNvPr>
          <p:cNvSpPr>
            <a:spLocks noGrp="1"/>
          </p:cNvSpPr>
          <p:nvPr>
            <p:ph idx="1"/>
          </p:nvPr>
        </p:nvSpPr>
        <p:spPr>
          <a:xfrm>
            <a:off x="1143000" y="863600"/>
            <a:ext cx="10093960"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You are given the following dataset representing the number of hours 10 employees worked</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last week:</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40, 42, 38, 41, 44, 39, 40, 37, 60, 38</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Tasks</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1. Calculate the mean and median of the dataset.</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2. Which measure (mean or median) better represents the central tendency of the data?</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3. Justify your answer considering the effect of any outlier(s).</a:t>
            </a:r>
          </a:p>
        </p:txBody>
      </p:sp>
      <p:sp>
        <p:nvSpPr>
          <p:cNvPr id="17414" name="Slide Number Placeholder 1">
            <a:extLst>
              <a:ext uri="{FF2B5EF4-FFF2-40B4-BE49-F238E27FC236}">
                <a16:creationId xmlns:a16="http://schemas.microsoft.com/office/drawing/2014/main" xmlns="" id="{06E0C5EB-036F-8BED-907D-F830C136D5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18</a:t>
            </a:fld>
            <a:endParaRPr lang="en-US" altLang="en-US"/>
          </a:p>
        </p:txBody>
      </p:sp>
      <p:sp>
        <p:nvSpPr>
          <p:cNvPr id="8" name="Title 1">
            <a:extLst>
              <a:ext uri="{FF2B5EF4-FFF2-40B4-BE49-F238E27FC236}">
                <a16:creationId xmlns:a16="http://schemas.microsoft.com/office/drawing/2014/main" xmlns="" id="{A8685855-5E96-FD40-BCDC-5AF45FE82B53}"/>
              </a:ext>
            </a:extLst>
          </p:cNvPr>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Exercise 2</a:t>
            </a:r>
          </a:p>
        </p:txBody>
      </p:sp>
    </p:spTree>
    <p:extLst>
      <p:ext uri="{BB962C8B-B14F-4D97-AF65-F5344CB8AC3E}">
        <p14:creationId xmlns:p14="http://schemas.microsoft.com/office/powerpoint/2010/main" val="242186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6724C68-868A-406C-1C6C-D4D52248957D}"/>
            </a:ext>
          </a:extLst>
        </p:cNvPr>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xmlns="" id="{8642CCCA-0509-8AB0-E11D-67AB1B81DB16}"/>
              </a:ext>
            </a:extLst>
          </p:cNvPr>
          <p:cNvSpPr>
            <a:spLocks noGrp="1"/>
          </p:cNvSpPr>
          <p:nvPr>
            <p:ph idx="1"/>
          </p:nvPr>
        </p:nvSpPr>
        <p:spPr>
          <a:xfrm>
            <a:off x="1143000" y="863600"/>
            <a:ext cx="10297160"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You are working with a dataset containing customer information for an online retail store.</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The columns in the dataset include:</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Customer ID: Unique identifier for each customer</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Age: Age of the customer</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Annual Income: The annual income of the customer (in USD)</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Purchase History: Number of purchases made by the customer</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p:txBody>
      </p:sp>
      <p:sp>
        <p:nvSpPr>
          <p:cNvPr id="17414" name="Slide Number Placeholder 1">
            <a:extLst>
              <a:ext uri="{FF2B5EF4-FFF2-40B4-BE49-F238E27FC236}">
                <a16:creationId xmlns:a16="http://schemas.microsoft.com/office/drawing/2014/main" xmlns="" id="{AE310245-644C-AE63-A5DB-0617504A776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19</a:t>
            </a:fld>
            <a:endParaRPr lang="en-US" altLang="en-US"/>
          </a:p>
        </p:txBody>
      </p:sp>
      <p:sp>
        <p:nvSpPr>
          <p:cNvPr id="8" name="Title 1">
            <a:extLst>
              <a:ext uri="{FF2B5EF4-FFF2-40B4-BE49-F238E27FC236}">
                <a16:creationId xmlns:a16="http://schemas.microsoft.com/office/drawing/2014/main" xmlns="" id="{CBC64369-EA3F-E179-E2C6-3EED24347B9A}"/>
              </a:ext>
            </a:extLst>
          </p:cNvPr>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Exercise 3</a:t>
            </a:r>
          </a:p>
        </p:txBody>
      </p:sp>
      <p:pic>
        <p:nvPicPr>
          <p:cNvPr id="3" name="Picture 2">
            <a:extLst>
              <a:ext uri="{FF2B5EF4-FFF2-40B4-BE49-F238E27FC236}">
                <a16:creationId xmlns:a16="http://schemas.microsoft.com/office/drawing/2014/main" xmlns="" id="{194923EF-5690-7ACF-2575-97553BC228D5}"/>
              </a:ext>
            </a:extLst>
          </p:cNvPr>
          <p:cNvPicPr>
            <a:picLocks noChangeAspect="1"/>
          </p:cNvPicPr>
          <p:nvPr/>
        </p:nvPicPr>
        <p:blipFill>
          <a:blip r:embed="rId2"/>
          <a:stretch>
            <a:fillRect/>
          </a:stretch>
        </p:blipFill>
        <p:spPr>
          <a:xfrm>
            <a:off x="1869275" y="4160732"/>
            <a:ext cx="6401129" cy="2063856"/>
          </a:xfrm>
          <a:prstGeom prst="rect">
            <a:avLst/>
          </a:prstGeom>
        </p:spPr>
      </p:pic>
    </p:spTree>
    <p:extLst>
      <p:ext uri="{BB962C8B-B14F-4D97-AF65-F5344CB8AC3E}">
        <p14:creationId xmlns:p14="http://schemas.microsoft.com/office/powerpoint/2010/main" val="194116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1309688"/>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OBJECTIVES OF DATA EXPLORATION</a:t>
            </a:r>
          </a:p>
        </p:txBody>
      </p:sp>
      <p:sp>
        <p:nvSpPr>
          <p:cNvPr id="4099" name="Content Placeholder 2"/>
          <p:cNvSpPr>
            <a:spLocks noGrp="1"/>
          </p:cNvSpPr>
          <p:nvPr>
            <p:ph idx="1"/>
          </p:nvPr>
        </p:nvSpPr>
        <p:spPr>
          <a:xfrm>
            <a:off x="1143000" y="1655763"/>
            <a:ext cx="9872663" cy="4440237"/>
          </a:xfrm>
        </p:spPr>
        <p:txBody>
          <a:bodyPr rtlCol="0">
            <a:normAutofit/>
          </a:bodyPr>
          <a:lstStyle/>
          <a:p>
            <a:pPr marL="82296" lvl="1" indent="0" algn="just" eaLnBrk="1" fontAlgn="auto" hangingPunct="1">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1. Data understanding: </a:t>
            </a:r>
            <a:r>
              <a:rPr lang="en-US" altLang="en-US" sz="1800" dirty="0">
                <a:latin typeface="Times New Roman" panose="02020603050405020304" pitchFamily="18" charset="0"/>
                <a:cs typeface="Times New Roman" panose="02020603050405020304" pitchFamily="18" charset="0"/>
              </a:rPr>
              <a:t>Data exploration provides a high-level overview of each attribute (also called variable) in the dataset and the interaction between the attributes. Data exploration helps answers the questions like what is the typical value of an attribute or how much do the data points differ from the typical value, or presence of extreme values.</a:t>
            </a:r>
          </a:p>
          <a:p>
            <a:pPr marL="82296" lvl="1" indent="0" algn="just" eaLnBrk="1" fontAlgn="auto" hangingPunct="1">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2. Data preparation: </a:t>
            </a:r>
            <a:r>
              <a:rPr lang="en-US" altLang="en-US" sz="1800" dirty="0">
                <a:latin typeface="Times New Roman" panose="02020603050405020304" pitchFamily="18" charset="0"/>
                <a:cs typeface="Times New Roman" panose="02020603050405020304" pitchFamily="18" charset="0"/>
              </a:rPr>
              <a:t>Before applying the data science algorithm, the dataset has to be prepared for handling any of the anomalies that may be present in the data. These anomalies include outliers, missing values, or highly correlated attributes. Some data science algorithms do not work well when input attributes are correlated with each other. Thus, correlated attributes need to be identified and removed.</a:t>
            </a:r>
          </a:p>
          <a:p>
            <a:pPr marL="82296" lvl="1" indent="0" algn="just" eaLnBrk="1" fontAlgn="auto" hangingPunct="1">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3. Data science tasks: </a:t>
            </a:r>
            <a:r>
              <a:rPr lang="en-US" altLang="en-US" sz="1800" dirty="0">
                <a:latin typeface="Times New Roman" panose="02020603050405020304" pitchFamily="18" charset="0"/>
                <a:cs typeface="Times New Roman" panose="02020603050405020304" pitchFamily="18" charset="0"/>
              </a:rPr>
              <a:t>Basic data exploration can sometimes substitute the entire data science process. For example, scatterplots can identify clusters in low-dimensional data or can help develop regression or</a:t>
            </a:r>
          </a:p>
          <a:p>
            <a:pPr marL="82296" lvl="1" indent="0" algn="just" eaLnBrk="1" fontAlgn="auto" hangingPunct="1">
              <a:buClr>
                <a:srgbClr val="0F6FC6">
                  <a:lumMod val="75000"/>
                </a:srgbClr>
              </a:buClr>
              <a:buNone/>
              <a:defRPr/>
            </a:pPr>
            <a:r>
              <a:rPr lang="en-US" altLang="en-US" sz="1800" dirty="0">
                <a:latin typeface="Times New Roman" panose="02020603050405020304" pitchFamily="18" charset="0"/>
                <a:cs typeface="Times New Roman" panose="02020603050405020304" pitchFamily="18" charset="0"/>
              </a:rPr>
              <a:t>classification models with simple visual rules. </a:t>
            </a:r>
          </a:p>
          <a:p>
            <a:pPr marL="82296" lvl="1" indent="0" algn="just" eaLnBrk="1" fontAlgn="auto" hangingPunct="1">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4. Interpreting the results: </a:t>
            </a:r>
            <a:r>
              <a:rPr lang="en-US" altLang="en-US" sz="1800" dirty="0">
                <a:latin typeface="Times New Roman" panose="02020603050405020304" pitchFamily="18" charset="0"/>
                <a:cs typeface="Times New Roman" panose="02020603050405020304" pitchFamily="18" charset="0"/>
              </a:rPr>
              <a:t>Finally, data exploration is used in understanding the prediction, classification, and clustering of the results of the data science process. Histograms help to comprehend the distribution of the attribute and can also be useful for visualizing numeric prediction, error rate estimation, etc.</a:t>
            </a:r>
          </a:p>
        </p:txBody>
      </p:sp>
      <p:sp>
        <p:nvSpPr>
          <p:cNvPr id="614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B511A1C-B129-4CDB-BF5B-1B14F6409E80}" type="slidenum">
              <a:rPr lang="en-US" altLang="en-US"/>
              <a:pPr/>
              <a:t>2</a:t>
            </a:fld>
            <a:endParaRPr lang="en-US" altLang="en-US"/>
          </a:p>
        </p:txBody>
      </p:sp>
    </p:spTree>
    <p:extLst>
      <p:ext uri="{BB962C8B-B14F-4D97-AF65-F5344CB8AC3E}">
        <p14:creationId xmlns:p14="http://schemas.microsoft.com/office/powerpoint/2010/main" val="3786188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DC88B84-5923-AF19-4A6C-CFB59093D50D}"/>
            </a:ext>
          </a:extLst>
        </p:cNvPr>
        <p:cNvGrpSpPr/>
        <p:nvPr/>
      </p:nvGrpSpPr>
      <p:grpSpPr>
        <a:xfrm>
          <a:off x="0" y="0"/>
          <a:ext cx="0" cy="0"/>
          <a:chOff x="0" y="0"/>
          <a:chExt cx="0" cy="0"/>
        </a:xfrm>
      </p:grpSpPr>
      <p:sp>
        <p:nvSpPr>
          <p:cNvPr id="17411" name="Content Placeholder 2">
            <a:extLst>
              <a:ext uri="{FF2B5EF4-FFF2-40B4-BE49-F238E27FC236}">
                <a16:creationId xmlns:a16="http://schemas.microsoft.com/office/drawing/2014/main" xmlns="" id="{06293055-A279-9BDB-63CB-C4A2E1520DBF}"/>
              </a:ext>
            </a:extLst>
          </p:cNvPr>
          <p:cNvSpPr>
            <a:spLocks noGrp="1"/>
          </p:cNvSpPr>
          <p:nvPr>
            <p:ph idx="1"/>
          </p:nvPr>
        </p:nvSpPr>
        <p:spPr>
          <a:xfrm>
            <a:off x="1143000" y="863600"/>
            <a:ext cx="10297160" cy="511016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Tasks:</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1. Identify any missing values in the dataset and describe how you would handle them.</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2. Identify any incorrect values in the dataset (e.g., negative income) and explain how</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you would correct or handle them.</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3. Discuss the potential impact of missing or incorrect data on any analysis or modeling</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you might perform with this dataset.</a:t>
            </a:r>
          </a:p>
        </p:txBody>
      </p:sp>
      <p:sp>
        <p:nvSpPr>
          <p:cNvPr id="17414" name="Slide Number Placeholder 1">
            <a:extLst>
              <a:ext uri="{FF2B5EF4-FFF2-40B4-BE49-F238E27FC236}">
                <a16:creationId xmlns:a16="http://schemas.microsoft.com/office/drawing/2014/main" xmlns="" id="{209C8F4C-D79C-1485-1405-C85D1DF028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ECBC92C-38C8-476D-8364-3903F2170345}" type="slidenum">
              <a:rPr lang="en-US" altLang="en-US"/>
              <a:pPr/>
              <a:t>20</a:t>
            </a:fld>
            <a:endParaRPr lang="en-US" altLang="en-US"/>
          </a:p>
        </p:txBody>
      </p:sp>
      <p:sp>
        <p:nvSpPr>
          <p:cNvPr id="8" name="Title 1">
            <a:extLst>
              <a:ext uri="{FF2B5EF4-FFF2-40B4-BE49-F238E27FC236}">
                <a16:creationId xmlns:a16="http://schemas.microsoft.com/office/drawing/2014/main" xmlns="" id="{F8C2936C-6864-38FB-ED4A-030F5F193F72}"/>
              </a:ext>
            </a:extLst>
          </p:cNvPr>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Exercise 3</a:t>
            </a:r>
          </a:p>
        </p:txBody>
      </p:sp>
      <p:pic>
        <p:nvPicPr>
          <p:cNvPr id="3" name="Picture 2">
            <a:extLst>
              <a:ext uri="{FF2B5EF4-FFF2-40B4-BE49-F238E27FC236}">
                <a16:creationId xmlns:a16="http://schemas.microsoft.com/office/drawing/2014/main" xmlns="" id="{0D20AA30-B216-762F-269A-8D9BCFA05A70}"/>
              </a:ext>
            </a:extLst>
          </p:cNvPr>
          <p:cNvPicPr>
            <a:picLocks noChangeAspect="1"/>
          </p:cNvPicPr>
          <p:nvPr/>
        </p:nvPicPr>
        <p:blipFill>
          <a:blip r:embed="rId2"/>
          <a:stretch>
            <a:fillRect/>
          </a:stretch>
        </p:blipFill>
        <p:spPr>
          <a:xfrm>
            <a:off x="1869275" y="4160732"/>
            <a:ext cx="6401129" cy="2063856"/>
          </a:xfrm>
          <a:prstGeom prst="rect">
            <a:avLst/>
          </a:prstGeom>
        </p:spPr>
      </p:pic>
    </p:spTree>
    <p:extLst>
      <p:ext uri="{BB962C8B-B14F-4D97-AF65-F5344CB8AC3E}">
        <p14:creationId xmlns:p14="http://schemas.microsoft.com/office/powerpoint/2010/main" val="124781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1309688"/>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Data Exploration</a:t>
            </a: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Font typeface="Corbel" panose="020B0503020204020204" pitchFamily="34" charset="0"/>
              <a:buNone/>
            </a:pPr>
            <a:r>
              <a:rPr lang="en-US" altLang="en-US" sz="1800" smtClean="0">
                <a:latin typeface="Times New Roman" pitchFamily="18" charset="0"/>
                <a:cs typeface="Times New Roman" pitchFamily="18" charset="0"/>
              </a:rPr>
              <a:t>Data exploration can be broadly classified into two types—descriptive statistics and data visualization. </a:t>
            </a:r>
          </a:p>
          <a:p>
            <a:pPr marL="80963" lvl="1" indent="0" algn="just" eaLnBrk="1" hangingPunct="1">
              <a:buClr>
                <a:srgbClr val="0B5395"/>
              </a:buClr>
              <a:buFont typeface="Corbel" panose="020B0503020204020204" pitchFamily="34" charset="0"/>
              <a:buNone/>
            </a:pPr>
            <a:endParaRPr lang="en-US" altLang="en-US" sz="1800" smtClean="0">
              <a:solidFill>
                <a:srgbClr val="FF0000"/>
              </a:solidFill>
              <a:latin typeface="Times New Roman" pitchFamily="18" charset="0"/>
              <a:cs typeface="Times New Roman" pitchFamily="18" charset="0"/>
            </a:endParaRPr>
          </a:p>
          <a:p>
            <a:pPr marL="80963" lvl="1" indent="0" algn="just" eaLnBrk="1" hangingPunct="1">
              <a:buClr>
                <a:srgbClr val="0B5395"/>
              </a:buClr>
              <a:buFont typeface="Corbel" panose="020B0503020204020204" pitchFamily="34" charset="0"/>
              <a:buNone/>
            </a:pPr>
            <a:r>
              <a:rPr lang="en-US" altLang="en-US" sz="1800" smtClean="0">
                <a:solidFill>
                  <a:srgbClr val="FF0000"/>
                </a:solidFill>
                <a:latin typeface="Times New Roman" pitchFamily="18" charset="0"/>
                <a:cs typeface="Times New Roman" pitchFamily="18" charset="0"/>
              </a:rPr>
              <a:t>Descriptive statistics </a:t>
            </a:r>
            <a:r>
              <a:rPr lang="en-US" altLang="en-US" sz="1800" smtClean="0">
                <a:latin typeface="Times New Roman" pitchFamily="18" charset="0"/>
                <a:cs typeface="Times New Roman" pitchFamily="18" charset="0"/>
              </a:rPr>
              <a:t>is the process of condensing key characteristics of the dataset into simple numeric metrics. Some of the common quantitative metrics used are mean, standard deviation, and correlation. </a:t>
            </a:r>
          </a:p>
          <a:p>
            <a:pPr marL="80963" lvl="1" indent="0" algn="just" eaLnBrk="1" hangingPunct="1">
              <a:buClr>
                <a:srgbClr val="0B5395"/>
              </a:buClr>
              <a:buFont typeface="Corbel" panose="020B0503020204020204" pitchFamily="34" charset="0"/>
              <a:buNone/>
            </a:pPr>
            <a:endParaRPr lang="en-US" altLang="en-US" sz="1800" smtClean="0">
              <a:solidFill>
                <a:srgbClr val="FF0000"/>
              </a:solidFill>
              <a:latin typeface="Times New Roman" pitchFamily="18" charset="0"/>
              <a:cs typeface="Times New Roman" pitchFamily="18" charset="0"/>
            </a:endParaRPr>
          </a:p>
          <a:p>
            <a:pPr marL="80963" lvl="1" indent="0" algn="just" eaLnBrk="1" hangingPunct="1">
              <a:buClr>
                <a:srgbClr val="0B5395"/>
              </a:buClr>
              <a:buFont typeface="Corbel" panose="020B0503020204020204" pitchFamily="34" charset="0"/>
              <a:buNone/>
            </a:pPr>
            <a:r>
              <a:rPr lang="en-US" altLang="en-US" sz="1800" smtClean="0">
                <a:solidFill>
                  <a:srgbClr val="FF0000"/>
                </a:solidFill>
                <a:latin typeface="Times New Roman" pitchFamily="18" charset="0"/>
                <a:cs typeface="Times New Roman" pitchFamily="18" charset="0"/>
              </a:rPr>
              <a:t>Visualization</a:t>
            </a:r>
            <a:r>
              <a:rPr lang="en-US" altLang="en-US" sz="1800" smtClean="0">
                <a:latin typeface="Times New Roman" pitchFamily="18" charset="0"/>
                <a:cs typeface="Times New Roman" pitchFamily="18" charset="0"/>
              </a:rPr>
              <a:t> is the process of projecting the data, or parts of it, into multi-dimensional space or abstract images. All the useful (and adorable) charts fall under this category. </a:t>
            </a:r>
          </a:p>
          <a:p>
            <a:pPr marL="80963" lvl="1" indent="0" algn="just" eaLnBrk="1" hangingPunct="1">
              <a:buClr>
                <a:srgbClr val="0B5395"/>
              </a:buClr>
              <a:buFont typeface="Corbel" panose="020B0503020204020204" pitchFamily="34" charset="0"/>
              <a:buNone/>
            </a:pPr>
            <a:endParaRPr lang="en-US" altLang="en-US" sz="1800" smtClean="0">
              <a:latin typeface="Times New Roman" pitchFamily="18" charset="0"/>
              <a:cs typeface="Times New Roman" pitchFamily="18" charset="0"/>
            </a:endParaRPr>
          </a:p>
          <a:p>
            <a:pPr marL="80963" lvl="1" indent="0" algn="just" eaLnBrk="1" hangingPunct="1">
              <a:buClr>
                <a:srgbClr val="0B5395"/>
              </a:buClr>
              <a:buFont typeface="Corbel" panose="020B0503020204020204" pitchFamily="34" charset="0"/>
              <a:buNone/>
            </a:pPr>
            <a:r>
              <a:rPr lang="en-US" altLang="en-US" sz="1800" smtClean="0">
                <a:latin typeface="Times New Roman" pitchFamily="18" charset="0"/>
                <a:cs typeface="Times New Roman" pitchFamily="18" charset="0"/>
              </a:rPr>
              <a:t>Data exploration in the context of data science uses both descriptive statistics and visualization techniques.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32595D59-2070-4035-9EA9-FE5B24E3ACEC}" type="slidenum">
              <a:rPr lang="en-US" altLang="en-US"/>
              <a:pPr/>
              <a:t>21</a:t>
            </a:fld>
            <a:endParaRPr lang="en-US" altLang="en-US"/>
          </a:p>
        </p:txBody>
      </p:sp>
      <p:sp>
        <p:nvSpPr>
          <p:cNvPr id="3" name="Rectangle 2"/>
          <p:cNvSpPr/>
          <p:nvPr/>
        </p:nvSpPr>
        <p:spPr>
          <a:xfrm>
            <a:off x="1273175" y="2319338"/>
            <a:ext cx="2017713" cy="268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126" name="Rectangle 3"/>
          <p:cNvSpPr>
            <a:spLocks noChangeArrowheads="1"/>
          </p:cNvSpPr>
          <p:nvPr/>
        </p:nvSpPr>
        <p:spPr bwMode="auto">
          <a:xfrm>
            <a:off x="2671763" y="5211763"/>
            <a:ext cx="60960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66713" lvl="1" indent="-285750" eaLnBrk="1" hangingPunct="1">
              <a:lnSpc>
                <a:spcPct val="150000"/>
              </a:lnSpc>
              <a:buClr>
                <a:srgbClr val="0B5395"/>
              </a:buClr>
              <a:buFont typeface="Wingdings" pitchFamily="2" charset="2"/>
              <a:buChar char="Ø"/>
            </a:pPr>
            <a:r>
              <a:rPr lang="en-US" altLang="en-US">
                <a:latin typeface="Times New Roman" pitchFamily="18" charset="0"/>
                <a:cs typeface="Times New Roman" pitchFamily="18" charset="0"/>
              </a:rPr>
              <a:t>Univariate Exploration (in the previous slide)</a:t>
            </a:r>
          </a:p>
          <a:p>
            <a:pPr marL="366713" lvl="1" indent="-285750" eaLnBrk="1" hangingPunct="1">
              <a:lnSpc>
                <a:spcPct val="150000"/>
              </a:lnSpc>
              <a:buClr>
                <a:srgbClr val="0B5395"/>
              </a:buClr>
              <a:buFont typeface="Wingdings" pitchFamily="2" charset="2"/>
              <a:buChar char="Ø"/>
            </a:pPr>
            <a:r>
              <a:rPr lang="en-US" altLang="en-US" b="1">
                <a:latin typeface="Times New Roman" pitchFamily="18" charset="0"/>
                <a:cs typeface="Times New Roman" pitchFamily="18" charset="0"/>
              </a:rPr>
              <a:t>Multivariate Exploration</a:t>
            </a:r>
          </a:p>
        </p:txBody>
      </p:sp>
      <p:cxnSp>
        <p:nvCxnSpPr>
          <p:cNvPr id="6" name="Straight Arrow Connector 5"/>
          <p:cNvCxnSpPr>
            <a:stCxn id="3" idx="2"/>
          </p:cNvCxnSpPr>
          <p:nvPr/>
        </p:nvCxnSpPr>
        <p:spPr>
          <a:xfrm>
            <a:off x="2281238" y="2587625"/>
            <a:ext cx="1009650" cy="2624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064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1143000" y="1544638"/>
            <a:ext cx="10104438" cy="4429125"/>
          </a:xfrm>
        </p:spPr>
        <p:txBody>
          <a:bodyPr rtlCol="0">
            <a:normAutofit/>
          </a:bodyPr>
          <a:lstStyle/>
          <a:p>
            <a:pPr marL="82296" lvl="1" indent="0" algn="just" eaLnBrk="1" fontAlgn="auto" hangingPunct="1">
              <a:lnSpc>
                <a:spcPct val="150000"/>
              </a:lnSpc>
              <a:buClr>
                <a:srgbClr val="0F6FC6">
                  <a:lumMod val="75000"/>
                </a:srgbClr>
              </a:buClr>
              <a:buNone/>
              <a:defRPr/>
            </a:pPr>
            <a:r>
              <a:rPr lang="en-US" altLang="en-US" sz="1800" dirty="0">
                <a:latin typeface="Times New Roman" panose="02020603050405020304" pitchFamily="18" charset="0"/>
                <a:cs typeface="Times New Roman" panose="02020603050405020304" pitchFamily="18" charset="0"/>
              </a:rPr>
              <a:t>Multivariate Data Exploration refers to the process of analyzing </a:t>
            </a:r>
            <a:r>
              <a:rPr lang="en-US" altLang="en-US" sz="1800" dirty="0">
                <a:solidFill>
                  <a:srgbClr val="FF0000"/>
                </a:solidFill>
                <a:latin typeface="Times New Roman" panose="02020603050405020304" pitchFamily="18" charset="0"/>
                <a:cs typeface="Times New Roman" panose="02020603050405020304" pitchFamily="18" charset="0"/>
              </a:rPr>
              <a:t>more than two variables simultaneously </a:t>
            </a:r>
            <a:r>
              <a:rPr lang="en-US" altLang="en-US" sz="1800" dirty="0">
                <a:latin typeface="Times New Roman" panose="02020603050405020304" pitchFamily="18" charset="0"/>
                <a:cs typeface="Times New Roman" panose="02020603050405020304" pitchFamily="18" charset="0"/>
              </a:rPr>
              <a:t>to understand relationships, patterns, or structures in a dataset. </a:t>
            </a:r>
            <a:endParaRPr lang="en-US" altLang="en-US" sz="1800" dirty="0" smtClean="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800" dirty="0" smtClean="0">
                <a:latin typeface="Times New Roman" panose="02020603050405020304" pitchFamily="18" charset="0"/>
                <a:cs typeface="Times New Roman" panose="02020603050405020304" pitchFamily="18" charset="0"/>
              </a:rPr>
              <a:t>It's </a:t>
            </a:r>
            <a:r>
              <a:rPr lang="en-US" altLang="en-US" sz="1800" dirty="0">
                <a:latin typeface="Times New Roman" panose="02020603050405020304" pitchFamily="18" charset="0"/>
                <a:cs typeface="Times New Roman" panose="02020603050405020304" pitchFamily="18" charset="0"/>
              </a:rPr>
              <a:t>an important step in exploratory data analysis (EDA), especially when working with real-world datasets where multiple features interact</a:t>
            </a:r>
            <a:r>
              <a:rPr lang="en-US" altLang="en-US" sz="1800" dirty="0" smtClean="0">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Why Multivariate Analysis</a:t>
            </a:r>
            <a:r>
              <a:rPr lang="en-US" altLang="en-US" sz="1600" b="1" dirty="0" smtClean="0">
                <a:latin typeface="Times New Roman" panose="02020603050405020304" pitchFamily="18" charset="0"/>
                <a:cs typeface="Times New Roman" panose="02020603050405020304" pitchFamily="18" charset="0"/>
              </a:rPr>
              <a:t>?</a:t>
            </a:r>
          </a:p>
          <a:p>
            <a:pPr marL="368046" lvl="1" indent="-285750" algn="just" eaLnBrk="1" fontAlgn="auto" hangingPunct="1">
              <a:lnSpc>
                <a:spcPct val="150000"/>
              </a:lnSpc>
              <a:buClr>
                <a:srgbClr val="0F6FC6">
                  <a:lumMod val="75000"/>
                </a:srgbClr>
              </a:buClr>
              <a:defRPr/>
            </a:pPr>
            <a:r>
              <a:rPr lang="en-US" altLang="en-US" sz="1600" dirty="0" smtClean="0">
                <a:latin typeface="Times New Roman" panose="02020603050405020304" pitchFamily="18" charset="0"/>
                <a:cs typeface="Times New Roman" panose="02020603050405020304" pitchFamily="18" charset="0"/>
              </a:rPr>
              <a:t>To </a:t>
            </a:r>
            <a:r>
              <a:rPr lang="en-US" altLang="en-US" sz="1600" dirty="0">
                <a:latin typeface="Times New Roman" panose="02020603050405020304" pitchFamily="18" charset="0"/>
                <a:cs typeface="Times New Roman" panose="02020603050405020304" pitchFamily="18" charset="0"/>
              </a:rPr>
              <a:t>discover interdependencies between variables</a:t>
            </a:r>
            <a:r>
              <a:rPr lang="en-US" altLang="en-US" sz="1600" dirty="0" smtClean="0">
                <a:latin typeface="Times New Roman" panose="02020603050405020304" pitchFamily="18" charset="0"/>
                <a:cs typeface="Times New Roman" panose="02020603050405020304" pitchFamily="18" charset="0"/>
              </a:rPr>
              <a:t>.</a:t>
            </a:r>
          </a:p>
          <a:p>
            <a:pPr marL="368046" lvl="1" indent="-285750" algn="just" eaLnBrk="1" fontAlgn="auto" hangingPunct="1">
              <a:lnSpc>
                <a:spcPct val="150000"/>
              </a:lnSpc>
              <a:buClr>
                <a:srgbClr val="0F6FC6">
                  <a:lumMod val="75000"/>
                </a:srgbClr>
              </a:buClr>
              <a:defRPr/>
            </a:pPr>
            <a:r>
              <a:rPr lang="en-US" altLang="en-US" sz="1600" dirty="0" smtClean="0">
                <a:latin typeface="Times New Roman" panose="02020603050405020304" pitchFamily="18" charset="0"/>
                <a:cs typeface="Times New Roman" panose="02020603050405020304" pitchFamily="18" charset="0"/>
              </a:rPr>
              <a:t>To </a:t>
            </a:r>
            <a:r>
              <a:rPr lang="en-US" altLang="en-US" sz="1600" dirty="0">
                <a:latin typeface="Times New Roman" panose="02020603050405020304" pitchFamily="18" charset="0"/>
                <a:cs typeface="Times New Roman" panose="02020603050405020304" pitchFamily="18" charset="0"/>
              </a:rPr>
              <a:t>identify patterns or trends that are not obvious from </a:t>
            </a:r>
            <a:r>
              <a:rPr lang="en-US" altLang="en-US" sz="1600" dirty="0" err="1">
                <a:latin typeface="Times New Roman" panose="02020603050405020304" pitchFamily="18" charset="0"/>
                <a:cs typeface="Times New Roman" panose="02020603050405020304" pitchFamily="18" charset="0"/>
              </a:rPr>
              <a:t>univariate</a:t>
            </a:r>
            <a:r>
              <a:rPr lang="en-US" altLang="en-US" sz="1600" dirty="0">
                <a:latin typeface="Times New Roman" panose="02020603050405020304" pitchFamily="18" charset="0"/>
                <a:cs typeface="Times New Roman" panose="02020603050405020304" pitchFamily="18" charset="0"/>
              </a:rPr>
              <a:t> or bivariate analysis</a:t>
            </a:r>
            <a:r>
              <a:rPr lang="en-US" altLang="en-US" sz="1600" dirty="0" smtClean="0">
                <a:latin typeface="Times New Roman" panose="02020603050405020304" pitchFamily="18" charset="0"/>
                <a:cs typeface="Times New Roman" panose="02020603050405020304" pitchFamily="18" charset="0"/>
              </a:rPr>
              <a:t>.</a:t>
            </a:r>
          </a:p>
          <a:p>
            <a:pPr marL="368046" lvl="1" indent="-285750" algn="just" eaLnBrk="1" fontAlgn="auto" hangingPunct="1">
              <a:lnSpc>
                <a:spcPct val="150000"/>
              </a:lnSpc>
              <a:buClr>
                <a:srgbClr val="0F6FC6">
                  <a:lumMod val="75000"/>
                </a:srgbClr>
              </a:buClr>
              <a:defRPr/>
            </a:pPr>
            <a:r>
              <a:rPr lang="en-US" altLang="en-US" sz="1600" dirty="0" smtClean="0">
                <a:latin typeface="Times New Roman" panose="02020603050405020304" pitchFamily="18" charset="0"/>
                <a:cs typeface="Times New Roman" panose="02020603050405020304" pitchFamily="18" charset="0"/>
              </a:rPr>
              <a:t>To </a:t>
            </a:r>
            <a:r>
              <a:rPr lang="en-US" altLang="en-US" sz="1600" dirty="0">
                <a:latin typeface="Times New Roman" panose="02020603050405020304" pitchFamily="18" charset="0"/>
                <a:cs typeface="Times New Roman" panose="02020603050405020304" pitchFamily="18" charset="0"/>
              </a:rPr>
              <a:t>reduce dimensionality or detect redundant or highly correlated features</a:t>
            </a:r>
            <a:r>
              <a:rPr lang="en-US" altLang="en-US" sz="1600" dirty="0" smtClean="0">
                <a:latin typeface="Times New Roman" panose="02020603050405020304" pitchFamily="18" charset="0"/>
                <a:cs typeface="Times New Roman" panose="02020603050405020304" pitchFamily="18" charset="0"/>
              </a:rPr>
              <a:t>.</a:t>
            </a:r>
          </a:p>
          <a:p>
            <a:pPr marL="368046" lvl="1" indent="-285750" algn="just" eaLnBrk="1" fontAlgn="auto" hangingPunct="1">
              <a:lnSpc>
                <a:spcPct val="150000"/>
              </a:lnSpc>
              <a:buClr>
                <a:srgbClr val="0F6FC6">
                  <a:lumMod val="75000"/>
                </a:srgbClr>
              </a:buClr>
              <a:defRPr/>
            </a:pPr>
            <a:r>
              <a:rPr lang="en-US" altLang="en-US" sz="1600" dirty="0" smtClean="0">
                <a:latin typeface="Times New Roman" panose="02020603050405020304" pitchFamily="18" charset="0"/>
                <a:cs typeface="Times New Roman" panose="02020603050405020304" pitchFamily="18" charset="0"/>
              </a:rPr>
              <a:t>To </a:t>
            </a:r>
            <a:r>
              <a:rPr lang="en-US" altLang="en-US" sz="1600" dirty="0">
                <a:latin typeface="Times New Roman" panose="02020603050405020304" pitchFamily="18" charset="0"/>
                <a:cs typeface="Times New Roman" panose="02020603050405020304" pitchFamily="18" charset="0"/>
              </a:rPr>
              <a:t>prepare the dataset for predictive modeling.</a:t>
            </a: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2947169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3" y="1552802"/>
            <a:ext cx="4506685" cy="4429125"/>
          </a:xfrm>
        </p:spPr>
        <p:txBody>
          <a:bodyPr rtlCol="0">
            <a:normAutofit/>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smtClean="0">
                <a:latin typeface="Times New Roman" panose="02020603050405020304" pitchFamily="18" charset="0"/>
                <a:cs typeface="Times New Roman" panose="02020603050405020304" pitchFamily="18" charset="0"/>
              </a:rPr>
              <a:t>1. Pair </a:t>
            </a:r>
            <a:r>
              <a:rPr lang="en-US" altLang="en-US" sz="1600" b="1" dirty="0">
                <a:latin typeface="Times New Roman" panose="02020603050405020304" pitchFamily="18" charset="0"/>
                <a:cs typeface="Times New Roman" panose="02020603050405020304" pitchFamily="18" charset="0"/>
              </a:rPr>
              <a:t>Plot (Scatterplot Matrix</a:t>
            </a:r>
            <a:r>
              <a:rPr lang="en-US" altLang="en-US" sz="1600" b="1" dirty="0" smtClean="0">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Shows relationships between all pairs of numeric variables in a dataset</a:t>
            </a:r>
            <a:r>
              <a:rPr lang="en-US" altLang="en-US" sz="1600" dirty="0" smtClean="0">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pairs(iris[, 1:4], main = "Scatterplot Matrix of Iris Data", col = </a:t>
            </a:r>
            <a:r>
              <a:rPr lang="en-US" altLang="en-US" sz="1600" dirty="0" err="1">
                <a:solidFill>
                  <a:srgbClr val="00B0F0"/>
                </a:solidFill>
                <a:latin typeface="Times New Roman" panose="02020603050405020304" pitchFamily="18" charset="0"/>
                <a:cs typeface="Times New Roman" panose="02020603050405020304" pitchFamily="18" charset="0"/>
              </a:rPr>
              <a:t>iris$Species</a:t>
            </a:r>
            <a:r>
              <a:rPr lang="en-US" altLang="en-US" sz="1600" dirty="0">
                <a:solidFill>
                  <a:srgbClr val="00B0F0"/>
                </a:solidFill>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Use:</a:t>
            </a:r>
            <a:r>
              <a:rPr lang="en-US" altLang="en-US" sz="1600" dirty="0">
                <a:latin typeface="Times New Roman" panose="02020603050405020304" pitchFamily="18" charset="0"/>
                <a:cs typeface="Times New Roman" panose="02020603050405020304" pitchFamily="18" charset="0"/>
              </a:rPr>
              <a:t> Helps detect correlations and clustering between variables like Sepal Length, Petal Width, etc., grouped by Species.</a:t>
            </a: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839" t="4986" r="5165" b="8149"/>
          <a:stretch/>
        </p:blipFill>
        <p:spPr bwMode="auto">
          <a:xfrm>
            <a:off x="5091560" y="1469570"/>
            <a:ext cx="6762984" cy="4073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5610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1143000" y="1544638"/>
            <a:ext cx="10104438" cy="4429125"/>
          </a:xfrm>
        </p:spPr>
        <p:txBody>
          <a:bodyPr rtlCol="0">
            <a:normAutofit/>
          </a:bodyPr>
          <a:lstStyle/>
          <a:p>
            <a:pPr marL="82296" lvl="1" indent="0" algn="just" eaLnBrk="1" fontAlgn="auto" hangingPunct="1">
              <a:lnSpc>
                <a:spcPct val="150000"/>
              </a:lnSpc>
              <a:buClr>
                <a:srgbClr val="0F6FC6">
                  <a:lumMod val="75000"/>
                </a:srgbClr>
              </a:buClr>
              <a:buFont typeface="Corbel" panose="020B0503020204020204" pitchFamily="34" charset="0"/>
              <a:buNone/>
              <a:defRPr/>
            </a:pPr>
            <a:r>
              <a:rPr lang="en-US" altLang="en-US" sz="1800" b="1" dirty="0" smtClean="0">
                <a:latin typeface="Times New Roman" panose="02020603050405020304" pitchFamily="18" charset="0"/>
                <a:cs typeface="Times New Roman" panose="02020603050405020304" pitchFamily="18" charset="0"/>
              </a:rPr>
              <a:t>2. Correlation</a:t>
            </a:r>
          </a:p>
          <a:p>
            <a:pPr marL="82296" lvl="1" indent="0" algn="just" eaLnBrk="1" fontAlgn="auto" hangingPunct="1">
              <a:lnSpc>
                <a:spcPct val="150000"/>
              </a:lnSpc>
              <a:buClr>
                <a:srgbClr val="0F6FC6">
                  <a:lumMod val="75000"/>
                </a:srgbClr>
              </a:buClr>
              <a:buFont typeface="Corbel" panose="020B0503020204020204" pitchFamily="34" charset="0"/>
              <a:buNone/>
              <a:defRPr/>
            </a:pPr>
            <a:r>
              <a:rPr lang="en-US" sz="1800" dirty="0" smtClean="0">
                <a:latin typeface="Times New Roman" panose="02020603050405020304" pitchFamily="18" charset="0"/>
                <a:cs typeface="Times New Roman" panose="02020603050405020304" pitchFamily="18" charset="0"/>
              </a:rPr>
              <a:t>Correlation </a:t>
            </a:r>
            <a:r>
              <a:rPr lang="en-US" sz="1800" dirty="0">
                <a:latin typeface="Times New Roman" panose="02020603050405020304" pitchFamily="18" charset="0"/>
                <a:cs typeface="Times New Roman" panose="02020603050405020304" pitchFamily="18" charset="0"/>
              </a:rPr>
              <a:t>measures the statistical relationship between two attributes, particularly dependence of one attribute on another attribute.</a:t>
            </a:r>
          </a:p>
          <a:p>
            <a:pPr marL="368046" lvl="1" indent="-285750" algn="just" eaLnBrk="1" fontAlgn="auto" hangingPunct="1">
              <a:lnSpc>
                <a:spcPct val="150000"/>
              </a:lnSpc>
              <a:buClr>
                <a:srgbClr val="0F6FC6">
                  <a:lumMod val="75000"/>
                </a:srgbClr>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For example, consider </a:t>
            </a:r>
            <a:r>
              <a:rPr lang="en-US" altLang="en-US" sz="1600" dirty="0">
                <a:solidFill>
                  <a:srgbClr val="FF0000"/>
                </a:solidFill>
                <a:latin typeface="Times New Roman" panose="02020603050405020304" pitchFamily="18" charset="0"/>
                <a:cs typeface="Times New Roman" panose="02020603050405020304" pitchFamily="18" charset="0"/>
              </a:rPr>
              <a:t>average temperature </a:t>
            </a:r>
            <a:r>
              <a:rPr lang="en-US" altLang="en-US" sz="1600" dirty="0">
                <a:latin typeface="Times New Roman" panose="02020603050405020304" pitchFamily="18" charset="0"/>
                <a:cs typeface="Times New Roman" panose="02020603050405020304" pitchFamily="18" charset="0"/>
              </a:rPr>
              <a:t>of the day and </a:t>
            </a:r>
            <a:r>
              <a:rPr lang="en-US" altLang="en-US" sz="1600" dirty="0">
                <a:solidFill>
                  <a:srgbClr val="FF0000"/>
                </a:solidFill>
                <a:latin typeface="Times New Roman" panose="02020603050405020304" pitchFamily="18" charset="0"/>
                <a:cs typeface="Times New Roman" panose="02020603050405020304" pitchFamily="18" charset="0"/>
              </a:rPr>
              <a:t>ice cream sales</a:t>
            </a:r>
            <a:r>
              <a:rPr lang="en-US" altLang="en-US" sz="1600" dirty="0">
                <a:latin typeface="Times New Roman" panose="02020603050405020304" pitchFamily="18" charset="0"/>
                <a:cs typeface="Times New Roman" panose="02020603050405020304" pitchFamily="18" charset="0"/>
              </a:rPr>
              <a:t>. Statistically, the two attributes that are correlated are dependent on each other and one may be used to predict the other. </a:t>
            </a:r>
            <a:endParaRPr lang="en-US" altLang="en-US" sz="1600" dirty="0" smtClean="0">
              <a:latin typeface="Times New Roman" panose="02020603050405020304" pitchFamily="18" charset="0"/>
              <a:cs typeface="Times New Roman" panose="02020603050405020304" pitchFamily="18" charset="0"/>
            </a:endParaRPr>
          </a:p>
          <a:p>
            <a:pPr marL="368046" lvl="1" indent="-285750" algn="just" eaLnBrk="1" fontAlgn="auto" hangingPunct="1">
              <a:lnSpc>
                <a:spcPct val="150000"/>
              </a:lnSpc>
              <a:buClr>
                <a:srgbClr val="0F6FC6">
                  <a:lumMod val="75000"/>
                </a:srgbClr>
              </a:buClr>
              <a:buFont typeface="Wingdings" panose="05000000000000000000" pitchFamily="2" charset="2"/>
              <a:buChar char="Ø"/>
              <a:defRPr/>
            </a:pPr>
            <a:r>
              <a:rPr lang="en-US" altLang="en-US" sz="1600" dirty="0" smtClean="0">
                <a:latin typeface="Times New Roman" panose="02020603050405020304" pitchFamily="18" charset="0"/>
                <a:cs typeface="Times New Roman" panose="02020603050405020304" pitchFamily="18" charset="0"/>
              </a:rPr>
              <a:t>If </a:t>
            </a:r>
            <a:r>
              <a:rPr lang="en-US" altLang="en-US" sz="1600" dirty="0">
                <a:latin typeface="Times New Roman" panose="02020603050405020304" pitchFamily="18" charset="0"/>
                <a:cs typeface="Times New Roman" panose="02020603050405020304" pitchFamily="18" charset="0"/>
              </a:rPr>
              <a:t>there are sufficient data, future sales of ice cream can be predicted if the temperature forecast is known.</a:t>
            </a: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Tree>
    <p:extLst>
      <p:ext uri="{BB962C8B-B14F-4D97-AF65-F5344CB8AC3E}">
        <p14:creationId xmlns:p14="http://schemas.microsoft.com/office/powerpoint/2010/main" val="22057140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
        <p:nvSpPr>
          <p:cNvPr id="7171" name="Content Placeholder 2"/>
          <p:cNvSpPr>
            <a:spLocks noGrp="1"/>
          </p:cNvSpPr>
          <p:nvPr>
            <p:ph idx="1"/>
          </p:nvPr>
        </p:nvSpPr>
        <p:spPr>
          <a:xfrm>
            <a:off x="979714" y="1816100"/>
            <a:ext cx="5314950" cy="4957763"/>
          </a:xfrm>
        </p:spPr>
        <p:txBody>
          <a:bodyPr/>
          <a:lstStyle/>
          <a:p>
            <a:pPr marL="80963" lvl="1" indent="0" algn="just" eaLnBrk="1" hangingPunct="1">
              <a:lnSpc>
                <a:spcPct val="150000"/>
              </a:lnSpc>
              <a:buClr>
                <a:srgbClr val="0B5395"/>
              </a:buClr>
              <a:buNone/>
            </a:pPr>
            <a:r>
              <a:rPr lang="en-US" altLang="en-US" b="1" dirty="0">
                <a:latin typeface="Times New Roman" panose="02020603050405020304" pitchFamily="18" charset="0"/>
                <a:cs typeface="Times New Roman" panose="02020603050405020304" pitchFamily="18" charset="0"/>
              </a:rPr>
              <a:t>C</a:t>
            </a:r>
            <a:r>
              <a:rPr lang="en-US" altLang="en-US" b="1" dirty="0" smtClean="0">
                <a:latin typeface="Times New Roman" panose="02020603050405020304" pitchFamily="18" charset="0"/>
                <a:cs typeface="Times New Roman" panose="02020603050405020304" pitchFamily="18" charset="0"/>
              </a:rPr>
              <a:t>orrelation: </a:t>
            </a:r>
            <a:r>
              <a:rPr lang="en-US" altLang="en-US" b="1" dirty="0" smtClean="0">
                <a:latin typeface="CIDFont+F1"/>
              </a:rPr>
              <a:t>Positive correlation</a:t>
            </a:r>
            <a:r>
              <a:rPr lang="en-US" altLang="en-US" dirty="0" smtClean="0">
                <a:latin typeface="CIDFont+F1"/>
              </a:rPr>
              <a:t>: </a:t>
            </a:r>
          </a:p>
          <a:p>
            <a:pPr marL="80963" lvl="1" indent="0" algn="just" eaLnBrk="1" hangingPunct="1">
              <a:lnSpc>
                <a:spcPct val="150000"/>
              </a:lnSpc>
              <a:buClr>
                <a:srgbClr val="0B5395"/>
              </a:buClr>
              <a:buFont typeface="Corbel" panose="020B0503020204020204" pitchFamily="34" charset="0"/>
              <a:buNone/>
            </a:pPr>
            <a:r>
              <a:rPr lang="en-US" altLang="en-US" sz="1800" dirty="0" smtClean="0">
                <a:latin typeface="CIDFont+F1"/>
              </a:rPr>
              <a:t>A positive correlation is a relationship between two variables in which both variables move in the same direction. </a:t>
            </a:r>
          </a:p>
          <a:p>
            <a:pPr marL="366713" lvl="1" indent="-285750" algn="just" eaLnBrk="1" hangingPunct="1">
              <a:lnSpc>
                <a:spcPct val="150000"/>
              </a:lnSpc>
              <a:buClr>
                <a:srgbClr val="0B5395"/>
              </a:buClr>
            </a:pPr>
            <a:r>
              <a:rPr lang="en-US" altLang="en-US" sz="1800" dirty="0" smtClean="0">
                <a:latin typeface="CIDFont+F1"/>
              </a:rPr>
              <a:t>Therefore, when one variable increases as the other variable increases, or one variable decreases while the other decreases. </a:t>
            </a:r>
          </a:p>
          <a:p>
            <a:pPr marL="80963" lvl="1" indent="0" algn="just" eaLnBrk="1" hangingPunct="1">
              <a:lnSpc>
                <a:spcPct val="150000"/>
              </a:lnSpc>
              <a:buClr>
                <a:srgbClr val="0B5395"/>
              </a:buClr>
              <a:buFont typeface="Corbel" panose="020B0503020204020204" pitchFamily="34" charset="0"/>
              <a:buNone/>
            </a:pPr>
            <a:endParaRPr lang="en-US" altLang="en-US" sz="1800" dirty="0" smtClean="0">
              <a:latin typeface="CIDFont+F1"/>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600" dirty="0" smtClean="0">
              <a:latin typeface="Times New Roman" pitchFamily="18" charset="0"/>
              <a:cs typeface="Times New Roman" pitchFamily="18" charset="0"/>
            </a:endParaRPr>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825" y="2365829"/>
            <a:ext cx="338455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8072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
        <p:nvSpPr>
          <p:cNvPr id="8195" name="Content Placeholder 2"/>
          <p:cNvSpPr>
            <a:spLocks noGrp="1"/>
          </p:cNvSpPr>
          <p:nvPr>
            <p:ph idx="1"/>
          </p:nvPr>
        </p:nvSpPr>
        <p:spPr>
          <a:xfrm>
            <a:off x="1143000" y="1544638"/>
            <a:ext cx="5127171" cy="4429125"/>
          </a:xfrm>
        </p:spPr>
        <p:txBody>
          <a:bodyPr/>
          <a:lstStyle/>
          <a:p>
            <a:pPr marL="80963" lvl="1" indent="0" algn="just" eaLnBrk="1" hangingPunct="1">
              <a:lnSpc>
                <a:spcPct val="150000"/>
              </a:lnSpc>
              <a:buClr>
                <a:srgbClr val="0B5395"/>
              </a:buClr>
              <a:buNone/>
            </a:pPr>
            <a:r>
              <a:rPr lang="en-US" altLang="en-US" sz="1800" b="1" dirty="0" smtClean="0">
                <a:latin typeface="Times New Roman" panose="02020603050405020304" pitchFamily="18" charset="0"/>
                <a:cs typeface="Times New Roman" panose="02020603050405020304" pitchFamily="18" charset="0"/>
              </a:rPr>
              <a:t>Correlation: </a:t>
            </a:r>
            <a:r>
              <a:rPr lang="en-US" altLang="en-US" sz="1800" b="1" dirty="0" smtClean="0">
                <a:latin typeface="CIDFont+F1"/>
              </a:rPr>
              <a:t>Negative correlation</a:t>
            </a:r>
            <a:r>
              <a:rPr lang="en-US" altLang="en-US" sz="1800" dirty="0" smtClean="0">
                <a:latin typeface="CIDFont+F1"/>
              </a:rPr>
              <a:t>: </a:t>
            </a:r>
          </a:p>
          <a:p>
            <a:pPr marL="80963" lvl="1" indent="0" algn="just" eaLnBrk="1" hangingPunct="1">
              <a:lnSpc>
                <a:spcPct val="150000"/>
              </a:lnSpc>
              <a:buClr>
                <a:srgbClr val="0B5395"/>
              </a:buClr>
              <a:buFont typeface="Corbel" panose="020B0503020204020204" pitchFamily="34" charset="0"/>
              <a:buNone/>
            </a:pPr>
            <a:r>
              <a:rPr lang="en-US" altLang="en-US" sz="1800" dirty="0" smtClean="0">
                <a:latin typeface="CIDFont+F1"/>
              </a:rPr>
              <a:t>A negative correlation is a relationship between two variables in which an increase in one variable is associated with a decrease in the other. </a:t>
            </a:r>
          </a:p>
          <a:p>
            <a:pPr marL="80963" lvl="1" indent="0" algn="just" eaLnBrk="1" hangingPunct="1">
              <a:lnSpc>
                <a:spcPct val="150000"/>
              </a:lnSpc>
              <a:buClr>
                <a:srgbClr val="0B5395"/>
              </a:buClr>
              <a:buFont typeface="Corbel" panose="020B0503020204020204" pitchFamily="34" charset="0"/>
              <a:buNone/>
            </a:pPr>
            <a:r>
              <a:rPr lang="en-US" altLang="en-US" sz="1800" dirty="0" smtClean="0">
                <a:latin typeface="CIDFont+F1"/>
              </a:rPr>
              <a:t>Example: Price and demand of a commodity.</a:t>
            </a:r>
          </a:p>
          <a:p>
            <a:pPr marL="80963" lvl="1" indent="0" algn="just" eaLnBrk="1" hangingPunct="1">
              <a:lnSpc>
                <a:spcPct val="150000"/>
              </a:lnSpc>
              <a:buClr>
                <a:srgbClr val="0B5395"/>
              </a:buClr>
              <a:buFont typeface="Corbel" panose="020B0503020204020204" pitchFamily="34" charset="0"/>
              <a:buNone/>
            </a:pPr>
            <a:endParaRPr lang="en-US" altLang="en-US" sz="1800" dirty="0" smtClean="0">
              <a:latin typeface="CIDFont+F1"/>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600" dirty="0" smtClean="0">
              <a:latin typeface="Times New Roman" pitchFamily="18" charset="0"/>
              <a:cs typeface="Times New Roman" pitchFamily="18" charset="0"/>
            </a:endParaRPr>
          </a:p>
        </p:txBody>
      </p:sp>
      <p:pic>
        <p:nvPicPr>
          <p:cNvPr id="819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853" y="2232025"/>
            <a:ext cx="3171825"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633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
        <p:nvSpPr>
          <p:cNvPr id="9219" name="Content Placeholder 2"/>
          <p:cNvSpPr>
            <a:spLocks noGrp="1"/>
          </p:cNvSpPr>
          <p:nvPr>
            <p:ph idx="1"/>
          </p:nvPr>
        </p:nvSpPr>
        <p:spPr>
          <a:xfrm>
            <a:off x="1143000" y="1544638"/>
            <a:ext cx="4678136" cy="4429125"/>
          </a:xfrm>
        </p:spPr>
        <p:txBody>
          <a:bodyPr/>
          <a:lstStyle/>
          <a:p>
            <a:pPr marL="80963" lvl="1" indent="0" algn="just" eaLnBrk="1" hangingPunct="1">
              <a:lnSpc>
                <a:spcPct val="150000"/>
              </a:lnSpc>
              <a:buClr>
                <a:srgbClr val="0B5395"/>
              </a:buClr>
              <a:buNone/>
            </a:pPr>
            <a:r>
              <a:rPr lang="en-US" altLang="en-US" sz="1800" b="1" dirty="0" smtClean="0">
                <a:latin typeface="Times New Roman" panose="02020603050405020304" pitchFamily="18" charset="0"/>
                <a:cs typeface="Times New Roman" panose="02020603050405020304" pitchFamily="18" charset="0"/>
              </a:rPr>
              <a:t>Correlation: </a:t>
            </a:r>
            <a:r>
              <a:rPr lang="en-US" altLang="en-US" sz="1800" b="1" dirty="0" smtClean="0">
                <a:latin typeface="CIDFont+F1"/>
              </a:rPr>
              <a:t>Zero correlation</a:t>
            </a:r>
            <a:r>
              <a:rPr lang="en-US" altLang="en-US" sz="1800" dirty="0" smtClean="0">
                <a:latin typeface="CIDFont+F1"/>
              </a:rPr>
              <a:t>: </a:t>
            </a:r>
          </a:p>
          <a:p>
            <a:pPr marL="80963" lvl="1" indent="0" algn="just" eaLnBrk="1" hangingPunct="1">
              <a:lnSpc>
                <a:spcPct val="150000"/>
              </a:lnSpc>
              <a:buClr>
                <a:srgbClr val="0B5395"/>
              </a:buClr>
              <a:buFont typeface="Corbel" panose="020B0503020204020204" pitchFamily="34" charset="0"/>
              <a:buNone/>
            </a:pPr>
            <a:r>
              <a:rPr lang="en-US" altLang="en-US" sz="1800" dirty="0" smtClean="0">
                <a:latin typeface="CIDFont+F1"/>
              </a:rPr>
              <a:t>A zero correlation exists when there is no relationship between two variables. For example there is no relationship between the amount of tea drunk and level of intelligence.</a:t>
            </a:r>
            <a:endParaRPr lang="en-US" altLang="en-US" sz="1800" dirty="0" smtClean="0">
              <a:latin typeface="CIDFont+F1"/>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600" dirty="0" smtClean="0">
              <a:latin typeface="Times New Roman" pitchFamily="18" charset="0"/>
              <a:cs typeface="Times New Roman" pitchFamily="18" charset="0"/>
            </a:endParaRPr>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20" y="1992928"/>
            <a:ext cx="3013075" cy="349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11849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mc:AlternateContent xmlns:mc="http://schemas.openxmlformats.org/markup-compatibility/2006" xmlns:a14="http://schemas.microsoft.com/office/drawing/2010/main">
        <mc:Choice Requires="a14">
          <p:sp>
            <p:nvSpPr>
              <p:cNvPr id="10243" name="Content Placeholder 3"/>
              <p:cNvSpPr>
                <a:spLocks noGrp="1"/>
              </p:cNvSpPr>
              <p:nvPr>
                <p:ph idx="1"/>
              </p:nvPr>
            </p:nvSpPr>
            <p:spPr/>
            <p:txBody>
              <a:bodyPr/>
              <a:lstStyle/>
              <a:p>
                <a:pPr marL="46037" lvl="1" indent="0">
                  <a:spcBef>
                    <a:spcPts val="1400"/>
                  </a:spcBef>
                  <a:spcAft>
                    <a:spcPct val="0"/>
                  </a:spcAft>
                  <a:buNone/>
                </a:pPr>
                <a:r>
                  <a:rPr lang="en-US" altLang="en-US" sz="1800" b="1" dirty="0" smtClean="0">
                    <a:latin typeface="Times New Roman" panose="02020603050405020304" pitchFamily="18" charset="0"/>
                    <a:cs typeface="Times New Roman" panose="02020603050405020304" pitchFamily="18" charset="0"/>
                  </a:rPr>
                  <a:t>More about correlation: </a:t>
                </a:r>
                <a:r>
                  <a:rPr lang="en-US" altLang="en-US" sz="1800" dirty="0" smtClean="0">
                    <a:latin typeface="CIDFont+F1"/>
                  </a:rPr>
                  <a:t> </a:t>
                </a:r>
              </a:p>
              <a:p>
                <a:pPr>
                  <a:buFont typeface="Wingdings" pitchFamily="2" charset="2"/>
                  <a:buChar char="Ø"/>
                </a:pPr>
                <a:r>
                  <a:rPr lang="en-US" altLang="en-US" sz="1800" dirty="0" smtClean="0">
                    <a:latin typeface="Times New Roman" pitchFamily="18" charset="0"/>
                    <a:cs typeface="Times New Roman" pitchFamily="18" charset="0"/>
                  </a:rPr>
                  <a:t>Correlation between two attributes is commonly measured by the Pearson correlation coefficient.</a:t>
                </a:r>
              </a:p>
              <a:p>
                <a:pPr>
                  <a:buFont typeface="Wingdings" pitchFamily="2" charset="2"/>
                  <a:buChar char="Ø"/>
                </a:pPr>
                <a:r>
                  <a:rPr lang="en-US" altLang="en-US" sz="1800" dirty="0" smtClean="0">
                    <a:latin typeface="Times New Roman" pitchFamily="18" charset="0"/>
                    <a:cs typeface="Times New Roman" pitchFamily="18" charset="0"/>
                  </a:rPr>
                  <a:t>Correlation coefficients take a value from </a:t>
                </a:r>
                <a14:m>
                  <m:oMath xmlns:m="http://schemas.openxmlformats.org/officeDocument/2006/math">
                    <m:r>
                      <a:rPr lang="en-US" altLang="en-US" sz="1800" b="0" i="1" smtClean="0">
                        <a:latin typeface="Cambria Math"/>
                        <a:cs typeface="Times New Roman" pitchFamily="18" charset="0"/>
                      </a:rPr>
                      <m:t>−1</m:t>
                    </m:r>
                    <m:r>
                      <a:rPr lang="en-US" altLang="en-US" sz="1800" b="0" i="1" smtClean="0">
                        <a:latin typeface="Cambria Math"/>
                        <a:ea typeface="Cambria Math"/>
                        <a:cs typeface="Times New Roman" pitchFamily="18" charset="0"/>
                      </a:rPr>
                      <m:t>≤</m:t>
                    </m:r>
                    <m:r>
                      <a:rPr lang="en-US" altLang="en-US" sz="1800" b="0" i="1" smtClean="0">
                        <a:latin typeface="Cambria Math"/>
                        <a:ea typeface="Cambria Math"/>
                        <a:cs typeface="Times New Roman" pitchFamily="18" charset="0"/>
                      </a:rPr>
                      <m:t>𝑟</m:t>
                    </m:r>
                    <m:r>
                      <a:rPr lang="en-US" altLang="en-US" sz="1800" b="0" i="1" smtClean="0">
                        <a:latin typeface="Cambria Math"/>
                        <a:ea typeface="Cambria Math"/>
                        <a:cs typeface="Times New Roman" pitchFamily="18" charset="0"/>
                      </a:rPr>
                      <m:t>≤1</m:t>
                    </m:r>
                  </m:oMath>
                </a14:m>
                <a:endParaRPr lang="en-US" altLang="en-US" sz="1800" dirty="0" smtClean="0">
                  <a:latin typeface="Times New Roman" pitchFamily="18" charset="0"/>
                  <a:cs typeface="Times New Roman" pitchFamily="18" charset="0"/>
                </a:endParaRPr>
              </a:p>
              <a:p>
                <a:pPr>
                  <a:buFont typeface="Wingdings" pitchFamily="2" charset="2"/>
                  <a:buChar char="Ø"/>
                </a:pPr>
                <a:r>
                  <a:rPr lang="en-US" altLang="en-US" sz="1800" dirty="0" smtClean="0">
                    <a:latin typeface="Times New Roman" pitchFamily="18" charset="0"/>
                    <a:cs typeface="Times New Roman" pitchFamily="18" charset="0"/>
                  </a:rPr>
                  <a:t>Value closer to 1 or -1 indicates the two attributes are highly correlated, with perfect correlation at 1 or -1.</a:t>
                </a:r>
              </a:p>
              <a:p>
                <a:pPr>
                  <a:buFont typeface="Wingdings" pitchFamily="2" charset="2"/>
                  <a:buChar char="Ø"/>
                </a:pPr>
                <a:r>
                  <a:rPr lang="en-US" altLang="en-US" sz="1800" dirty="0" smtClean="0">
                    <a:latin typeface="Times New Roman" pitchFamily="18" charset="0"/>
                    <a:cs typeface="Times New Roman" pitchFamily="18" charset="0"/>
                  </a:rPr>
                  <a:t>A correlation value of 0 means there is no linear relationship between two attributes.</a:t>
                </a:r>
              </a:p>
            </p:txBody>
          </p:sp>
        </mc:Choice>
        <mc:Fallback xmlns="">
          <p:sp>
            <p:nvSpPr>
              <p:cNvPr id="10243"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62" t="-1360" r="-432"/>
                </a:stretch>
              </a:blipFill>
            </p:spPr>
            <p:txBody>
              <a:bodyPr/>
              <a:lstStyle/>
              <a:p>
                <a:r>
                  <a:rPr lang="en-US">
                    <a:noFill/>
                  </a:rPr>
                  <a:t> </a:t>
                </a:r>
              </a:p>
            </p:txBody>
          </p:sp>
        </mc:Fallback>
      </mc:AlternateContent>
    </p:spTree>
    <p:extLst>
      <p:ext uri="{BB962C8B-B14F-4D97-AF65-F5344CB8AC3E}">
        <p14:creationId xmlns:p14="http://schemas.microsoft.com/office/powerpoint/2010/main" val="2549805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7"/>
          <p:cNvSpPr txBox="1">
            <a:spLocks noChangeArrowheads="1"/>
          </p:cNvSpPr>
          <p:nvPr/>
        </p:nvSpPr>
        <p:spPr bwMode="auto">
          <a:xfrm>
            <a:off x="684439" y="1829707"/>
            <a:ext cx="480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a:r>
              <a:rPr lang="en-US" altLang="en-US" b="1" dirty="0">
                <a:latin typeface="Times New Roman" pitchFamily="18" charset="0"/>
                <a:cs typeface="Times New Roman" pitchFamily="18" charset="0"/>
              </a:rPr>
              <a:t>Correlation Example:</a:t>
            </a:r>
          </a:p>
          <a:p>
            <a:pPr algn="just"/>
            <a:endParaRPr lang="en-US" altLang="en-US" dirty="0">
              <a:latin typeface="Times New Roman" pitchFamily="18" charset="0"/>
              <a:cs typeface="Times New Roman" pitchFamily="18" charset="0"/>
            </a:endParaRPr>
          </a:p>
          <a:p>
            <a:pPr algn="just"/>
            <a:r>
              <a:rPr lang="en-US" altLang="en-US" dirty="0">
                <a:latin typeface="Times New Roman" pitchFamily="18" charset="0"/>
                <a:cs typeface="Times New Roman" pitchFamily="18" charset="0"/>
              </a:rPr>
              <a:t>The graph shown below shows the relationship between the </a:t>
            </a:r>
            <a:r>
              <a:rPr lang="en-US" altLang="en-US" dirty="0">
                <a:solidFill>
                  <a:srgbClr val="FF0000"/>
                </a:solidFill>
                <a:latin typeface="Times New Roman" pitchFamily="18" charset="0"/>
                <a:cs typeface="Times New Roman" pitchFamily="18" charset="0"/>
              </a:rPr>
              <a:t>age of drivers </a:t>
            </a:r>
            <a:r>
              <a:rPr lang="en-US" altLang="en-US" dirty="0">
                <a:latin typeface="Times New Roman" pitchFamily="18" charset="0"/>
                <a:cs typeface="Times New Roman" pitchFamily="18" charset="0"/>
              </a:rPr>
              <a:t>and </a:t>
            </a:r>
            <a:r>
              <a:rPr lang="en-US" altLang="en-US" dirty="0">
                <a:solidFill>
                  <a:srgbClr val="FF0000"/>
                </a:solidFill>
                <a:latin typeface="Times New Roman" pitchFamily="18" charset="0"/>
                <a:cs typeface="Times New Roman" pitchFamily="18" charset="0"/>
              </a:rPr>
              <a:t>the number of car accidents</a:t>
            </a:r>
            <a:r>
              <a:rPr lang="en-US" altLang="en-US" dirty="0">
                <a:latin typeface="Times New Roman" pitchFamily="18" charset="0"/>
                <a:cs typeface="Times New Roman" pitchFamily="18" charset="0"/>
              </a:rPr>
              <a:t> per 100 drivers in the year 2009. </a:t>
            </a:r>
          </a:p>
          <a:p>
            <a:pPr algn="just"/>
            <a:endParaRPr lang="en-US" altLang="en-US" dirty="0">
              <a:latin typeface="Times New Roman" pitchFamily="18" charset="0"/>
              <a:cs typeface="Times New Roman" pitchFamily="18" charset="0"/>
            </a:endParaRPr>
          </a:p>
          <a:p>
            <a:pPr algn="just"/>
            <a:r>
              <a:rPr lang="en-US" altLang="en-US" b="1" dirty="0">
                <a:solidFill>
                  <a:srgbClr val="21242C"/>
                </a:solidFill>
                <a:latin typeface="Lato" pitchFamily="34" charset="0"/>
              </a:rPr>
              <a:t>What is the best description of this relationship?</a:t>
            </a:r>
            <a:endParaRPr lang="en-US" altLang="en-US" dirty="0">
              <a:latin typeface="Times New Roman" pitchFamily="18" charset="0"/>
              <a:cs typeface="Times New Roman" pitchFamily="18" charset="0"/>
            </a:endParaRPr>
          </a:p>
        </p:txBody>
      </p:sp>
      <p:pic>
        <p:nvPicPr>
          <p:cNvPr id="11267" name="Content Placeholder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4325" y="1730375"/>
            <a:ext cx="4354513"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Tree>
    <p:extLst>
      <p:ext uri="{BB962C8B-B14F-4D97-AF65-F5344CB8AC3E}">
        <p14:creationId xmlns:p14="http://schemas.microsoft.com/office/powerpoint/2010/main" val="3075632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1309688"/>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a:t>
            </a:r>
          </a:p>
        </p:txBody>
      </p:sp>
      <p:sp>
        <p:nvSpPr>
          <p:cNvPr id="4099" name="Content Placeholder 2"/>
          <p:cNvSpPr>
            <a:spLocks noGrp="1"/>
          </p:cNvSpPr>
          <p:nvPr>
            <p:ph idx="1"/>
          </p:nvPr>
        </p:nvSpPr>
        <p:spPr>
          <a:xfrm>
            <a:off x="1143000" y="1655763"/>
            <a:ext cx="9872663" cy="4440237"/>
          </a:xfrm>
        </p:spPr>
        <p:txBody>
          <a:bodyPr rtlCol="0">
            <a:normAutofit/>
          </a:bodyPr>
          <a:lstStyle/>
          <a:p>
            <a:pPr marL="82296" lvl="1" indent="0" eaLnBrk="1" fontAlgn="auto" hangingPunct="1">
              <a:buClr>
                <a:srgbClr val="0F6FC6">
                  <a:lumMod val="75000"/>
                </a:srgb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82296" lvl="1" indent="0" eaLnBrk="1" fontAlgn="auto" hangingPunct="1">
              <a:lnSpc>
                <a:spcPct val="150000"/>
              </a:lnSpc>
              <a:buClr>
                <a:srgbClr val="0F6FC6">
                  <a:lumMod val="75000"/>
                </a:srgbClr>
              </a:buClr>
              <a:buFont typeface="Corbel" panose="020B0503020204020204" pitchFamily="34" charset="0"/>
              <a:buNone/>
              <a:defRPr/>
            </a:pPr>
            <a:r>
              <a:rPr lang="en-US" altLang="en-US" sz="1800" dirty="0">
                <a:latin typeface="Times New Roman" panose="02020603050405020304" pitchFamily="18" charset="0"/>
                <a:cs typeface="Times New Roman" panose="02020603050405020304" pitchFamily="18" charset="0"/>
              </a:rPr>
              <a:t>Descriptive statistics refers to the study of the aggregate quantities of a dataset. Descriptive statistics can be broadly classified into </a:t>
            </a:r>
          </a:p>
          <a:p>
            <a:pPr marL="82296" lvl="1" indent="0" eaLnBrk="1" fontAlgn="auto" hangingPunct="1">
              <a:lnSpc>
                <a:spcPct val="150000"/>
              </a:lnSpc>
              <a:buClr>
                <a:srgbClr val="0F6FC6">
                  <a:lumMod val="75000"/>
                </a:srgb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a:p>
            <a:pPr marL="368046" lvl="1" indent="-285750" eaLnBrk="1" fontAlgn="auto" hangingPunct="1">
              <a:lnSpc>
                <a:spcPct val="150000"/>
              </a:lnSpc>
              <a:buClr>
                <a:srgbClr val="0F6FC6">
                  <a:lumMod val="75000"/>
                </a:srgbClr>
              </a:buClr>
              <a:buFont typeface="Wingdings" panose="05000000000000000000" pitchFamily="2" charset="2"/>
              <a:buChar char="Ø"/>
              <a:defRPr/>
            </a:pPr>
            <a:r>
              <a:rPr lang="en-US" altLang="en-US" sz="1800" dirty="0">
                <a:latin typeface="Times New Roman" panose="02020603050405020304" pitchFamily="18" charset="0"/>
                <a:cs typeface="Times New Roman" panose="02020603050405020304" pitchFamily="18" charset="0"/>
              </a:rPr>
              <a:t>Univariate Exploration</a:t>
            </a:r>
          </a:p>
          <a:p>
            <a:pPr marL="368046" lvl="1" indent="-285750" eaLnBrk="1" fontAlgn="auto" hangingPunct="1">
              <a:lnSpc>
                <a:spcPct val="150000"/>
              </a:lnSpc>
              <a:buClr>
                <a:srgbClr val="0F6FC6">
                  <a:lumMod val="75000"/>
                </a:srgbClr>
              </a:buClr>
              <a:buFont typeface="Wingdings" panose="05000000000000000000" pitchFamily="2" charset="2"/>
              <a:buChar char="Ø"/>
              <a:defRPr/>
            </a:pPr>
            <a:r>
              <a:rPr lang="en-US" altLang="en-US" sz="1800" dirty="0">
                <a:latin typeface="Times New Roman" panose="02020603050405020304" pitchFamily="18" charset="0"/>
                <a:cs typeface="Times New Roman" panose="02020603050405020304" pitchFamily="18" charset="0"/>
              </a:rPr>
              <a:t>Multivariate Exploration</a:t>
            </a:r>
          </a:p>
          <a:p>
            <a:pPr marL="82296" lvl="1" indent="0" eaLnBrk="1" fontAlgn="auto" hangingPunct="1">
              <a:buClr>
                <a:srgbClr val="0F6FC6">
                  <a:lumMod val="75000"/>
                </a:srgbClr>
              </a:buClr>
              <a:buFont typeface="Corbel" panose="020B0503020204020204" pitchFamily="34" charset="0"/>
              <a:buNone/>
              <a:defRPr/>
            </a:pPr>
            <a:endParaRPr lang="en-US" altLang="en-US" sz="1800" dirty="0">
              <a:latin typeface="Times New Roman" panose="02020603050405020304" pitchFamily="18" charset="0"/>
              <a:cs typeface="Times New Roman" panose="02020603050405020304" pitchFamily="18" charset="0"/>
            </a:endParaRPr>
          </a:p>
        </p:txBody>
      </p:sp>
      <p:sp>
        <p:nvSpPr>
          <p:cNvPr id="6148"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B511A1C-B129-4CDB-BF5B-1B14F6409E80}" type="slidenum">
              <a:rPr lang="en-US" altLang="en-US"/>
              <a:pPr/>
              <a:t>3</a:t>
            </a:fld>
            <a:endParaRPr lang="en-US" altLang="en-US"/>
          </a:p>
        </p:txBody>
      </p:sp>
    </p:spTree>
    <p:extLst>
      <p:ext uri="{BB962C8B-B14F-4D97-AF65-F5344CB8AC3E}">
        <p14:creationId xmlns:p14="http://schemas.microsoft.com/office/powerpoint/2010/main" val="3703003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7"/>
          <p:cNvSpPr txBox="1">
            <a:spLocks noChangeArrowheads="1"/>
          </p:cNvSpPr>
          <p:nvPr/>
        </p:nvSpPr>
        <p:spPr bwMode="auto">
          <a:xfrm>
            <a:off x="978353" y="2405062"/>
            <a:ext cx="480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a:r>
              <a:rPr lang="en-US" altLang="en-US" b="1" dirty="0">
                <a:latin typeface="Times New Roman" pitchFamily="18" charset="0"/>
                <a:cs typeface="Times New Roman" pitchFamily="18" charset="0"/>
              </a:rPr>
              <a:t>Correlation Example:</a:t>
            </a:r>
          </a:p>
          <a:p>
            <a:pPr algn="just"/>
            <a:endParaRPr lang="en-US" altLang="en-US" dirty="0">
              <a:latin typeface="Times New Roman" pitchFamily="18" charset="0"/>
              <a:cs typeface="Times New Roman" pitchFamily="18" charset="0"/>
            </a:endParaRPr>
          </a:p>
          <a:p>
            <a:pPr algn="just"/>
            <a:r>
              <a:rPr lang="en-US" altLang="en-US" dirty="0">
                <a:latin typeface="Times New Roman" pitchFamily="18" charset="0"/>
                <a:cs typeface="Times New Roman" pitchFamily="18" charset="0"/>
              </a:rPr>
              <a:t>The graph below shows the relationship between </a:t>
            </a:r>
            <a:r>
              <a:rPr lang="en-US" altLang="en-US" dirty="0">
                <a:solidFill>
                  <a:srgbClr val="FF0000"/>
                </a:solidFill>
                <a:latin typeface="Times New Roman" pitchFamily="18" charset="0"/>
                <a:cs typeface="Times New Roman" pitchFamily="18" charset="0"/>
              </a:rPr>
              <a:t>test grades </a:t>
            </a:r>
            <a:r>
              <a:rPr lang="en-US" altLang="en-US" dirty="0">
                <a:latin typeface="Times New Roman" pitchFamily="18" charset="0"/>
                <a:cs typeface="Times New Roman" pitchFamily="18" charset="0"/>
              </a:rPr>
              <a:t>and </a:t>
            </a:r>
            <a:r>
              <a:rPr lang="en-US" altLang="en-US" dirty="0">
                <a:solidFill>
                  <a:srgbClr val="FF0000"/>
                </a:solidFill>
                <a:latin typeface="Times New Roman" pitchFamily="18" charset="0"/>
                <a:cs typeface="Times New Roman" pitchFamily="18" charset="0"/>
              </a:rPr>
              <a:t>shoe sizes of the students </a:t>
            </a:r>
            <a:r>
              <a:rPr lang="en-US" altLang="en-US" dirty="0">
                <a:latin typeface="Times New Roman" pitchFamily="18" charset="0"/>
                <a:cs typeface="Times New Roman" pitchFamily="18" charset="0"/>
              </a:rPr>
              <a:t>in University class. </a:t>
            </a:r>
          </a:p>
          <a:p>
            <a:pPr algn="just"/>
            <a:endParaRPr lang="en-US" altLang="en-US" dirty="0">
              <a:latin typeface="Times New Roman" pitchFamily="18" charset="0"/>
              <a:cs typeface="Times New Roman" pitchFamily="18" charset="0"/>
            </a:endParaRPr>
          </a:p>
          <a:p>
            <a:pPr algn="just"/>
            <a:r>
              <a:rPr lang="en-US" altLang="en-US" b="1" dirty="0">
                <a:solidFill>
                  <a:srgbClr val="21242C"/>
                </a:solidFill>
                <a:latin typeface="Lato" pitchFamily="34" charset="0"/>
              </a:rPr>
              <a:t>What is the best description of this relationship?</a:t>
            </a:r>
            <a:endParaRPr lang="en-US" altLang="en-US" dirty="0">
              <a:latin typeface="Times New Roman" pitchFamily="18" charset="0"/>
              <a:cs typeface="Times New Roman" pitchFamily="18" charset="0"/>
            </a:endParaRPr>
          </a:p>
        </p:txBody>
      </p:sp>
      <p:pic>
        <p:nvPicPr>
          <p:cNvPr id="122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8" y="1717675"/>
            <a:ext cx="4313237"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Tree>
    <p:extLst>
      <p:ext uri="{BB962C8B-B14F-4D97-AF65-F5344CB8AC3E}">
        <p14:creationId xmlns:p14="http://schemas.microsoft.com/office/powerpoint/2010/main" val="1369229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7"/>
          <p:cNvSpPr txBox="1">
            <a:spLocks noChangeArrowheads="1"/>
          </p:cNvSpPr>
          <p:nvPr/>
        </p:nvSpPr>
        <p:spPr bwMode="auto">
          <a:xfrm>
            <a:off x="1068161" y="2466522"/>
            <a:ext cx="4800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a:r>
              <a:rPr lang="en-US" altLang="en-US" b="1" dirty="0">
                <a:latin typeface="Times New Roman" pitchFamily="18" charset="0"/>
                <a:cs typeface="Times New Roman" pitchFamily="18" charset="0"/>
              </a:rPr>
              <a:t>Correlation Example:</a:t>
            </a:r>
          </a:p>
          <a:p>
            <a:pPr algn="just"/>
            <a:endParaRPr lang="en-US" altLang="en-US" dirty="0">
              <a:latin typeface="Times New Roman" pitchFamily="18" charset="0"/>
              <a:cs typeface="Times New Roman" pitchFamily="18" charset="0"/>
            </a:endParaRPr>
          </a:p>
          <a:p>
            <a:pPr algn="just"/>
            <a:r>
              <a:rPr lang="en-US" altLang="en-US" dirty="0">
                <a:latin typeface="Times New Roman" pitchFamily="18" charset="0"/>
                <a:cs typeface="Times New Roman" pitchFamily="18" charset="0"/>
              </a:rPr>
              <a:t>The graph below shows the relationship between </a:t>
            </a:r>
            <a:r>
              <a:rPr lang="en-US" altLang="en-US" dirty="0">
                <a:solidFill>
                  <a:srgbClr val="FF0000"/>
                </a:solidFill>
                <a:latin typeface="Times New Roman" pitchFamily="18" charset="0"/>
                <a:cs typeface="Times New Roman" pitchFamily="18" charset="0"/>
              </a:rPr>
              <a:t>life expectancy </a:t>
            </a:r>
            <a:r>
              <a:rPr lang="en-US" altLang="en-US" dirty="0">
                <a:latin typeface="Times New Roman" pitchFamily="18" charset="0"/>
                <a:cs typeface="Times New Roman" pitchFamily="18" charset="0"/>
              </a:rPr>
              <a:t>and </a:t>
            </a:r>
            <a:r>
              <a:rPr lang="en-US" altLang="en-US" dirty="0">
                <a:solidFill>
                  <a:srgbClr val="FF0000"/>
                </a:solidFill>
                <a:latin typeface="Times New Roman" pitchFamily="18" charset="0"/>
                <a:cs typeface="Times New Roman" pitchFamily="18" charset="0"/>
              </a:rPr>
              <a:t>income</a:t>
            </a:r>
            <a:r>
              <a:rPr lang="en-US" altLang="en-US" dirty="0">
                <a:latin typeface="Times New Roman" pitchFamily="18" charset="0"/>
                <a:cs typeface="Times New Roman" pitchFamily="18" charset="0"/>
              </a:rPr>
              <a:t> in a random sample of countries. </a:t>
            </a:r>
          </a:p>
          <a:p>
            <a:pPr algn="just"/>
            <a:endParaRPr lang="en-US" altLang="en-US" dirty="0">
              <a:latin typeface="Times New Roman" pitchFamily="18" charset="0"/>
              <a:cs typeface="Times New Roman" pitchFamily="18" charset="0"/>
            </a:endParaRPr>
          </a:p>
          <a:p>
            <a:pPr algn="just"/>
            <a:r>
              <a:rPr lang="en-US" altLang="en-US" b="1" dirty="0">
                <a:solidFill>
                  <a:srgbClr val="21242C"/>
                </a:solidFill>
                <a:latin typeface="Lato" pitchFamily="34" charset="0"/>
              </a:rPr>
              <a:t>What is the best description of this relationship?</a:t>
            </a:r>
            <a:endParaRPr lang="en-US" altLang="en-US" dirty="0">
              <a:latin typeface="Times New Roman" pitchFamily="18" charset="0"/>
              <a:cs typeface="Times New Roman" pitchFamily="18" charset="0"/>
            </a:endParaRPr>
          </a:p>
        </p:txBody>
      </p:sp>
      <p:pic>
        <p:nvPicPr>
          <p:cNvPr id="133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838" y="1900238"/>
            <a:ext cx="4086225" cy="420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143000" y="5746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a:solidFill>
                  <a:schemeClr val="tx1">
                    <a:lumMod val="95000"/>
                    <a:lumOff val="5000"/>
                  </a:schemeClr>
                </a:solidFill>
                <a:cs typeface="Calibri" panose="020F0502020204030204" pitchFamily="34" charset="0"/>
              </a:rPr>
              <a:t>Mult</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ivariate Exploration</a:t>
            </a:r>
          </a:p>
        </p:txBody>
      </p:sp>
    </p:spTree>
    <p:extLst>
      <p:ext uri="{BB962C8B-B14F-4D97-AF65-F5344CB8AC3E}">
        <p14:creationId xmlns:p14="http://schemas.microsoft.com/office/powerpoint/2010/main" val="9840331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574675"/>
            <a:ext cx="9875838" cy="619125"/>
          </a:xfrm>
        </p:spPr>
        <p:txBody>
          <a:bodyPr rtlCol="0">
            <a:normAutofit fontScale="90000"/>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Multivariate Exploration</a:t>
            </a:r>
            <a:br>
              <a:rPr lang="en-US" altLang="en-US" sz="2400" b="1" dirty="0">
                <a:solidFill>
                  <a:schemeClr val="tx1">
                    <a:lumMod val="95000"/>
                    <a:lumOff val="5000"/>
                  </a:schemeClr>
                </a:solidFill>
                <a:latin typeface="Calibri" panose="020F0502020204030204" pitchFamily="34" charset="0"/>
                <a:cs typeface="Calibri" panose="020F0502020204030204" pitchFamily="34" charset="0"/>
              </a:rPr>
            </a:br>
            <a:endParaRPr lang="en-US" altLang="en-US" sz="24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14339" name="Content Placeholder 3"/>
          <p:cNvSpPr>
            <a:spLocks noGrp="1"/>
          </p:cNvSpPr>
          <p:nvPr>
            <p:ph idx="1"/>
          </p:nvPr>
        </p:nvSpPr>
        <p:spPr>
          <a:xfrm>
            <a:off x="1143000" y="1290638"/>
            <a:ext cx="9872663" cy="4805362"/>
          </a:xfrm>
        </p:spPr>
        <p:txBody>
          <a:bodyPr/>
          <a:lstStyle/>
          <a:p>
            <a:pPr marL="44450" indent="0" algn="just">
              <a:lnSpc>
                <a:spcPct val="150000"/>
              </a:lnSpc>
              <a:buFont typeface="Corbel" panose="020B0503020204020204" pitchFamily="34" charset="0"/>
              <a:buNone/>
            </a:pPr>
            <a:r>
              <a:rPr lang="en-US" altLang="en-US" sz="2400" b="1" dirty="0" smtClean="0">
                <a:latin typeface="Times New Roman" pitchFamily="18" charset="0"/>
                <a:cs typeface="Times New Roman" pitchFamily="18" charset="0"/>
              </a:rPr>
              <a:t>Remember: </a:t>
            </a:r>
            <a:r>
              <a:rPr lang="en-US" altLang="en-US" sz="1800" i="1" dirty="0" smtClean="0">
                <a:solidFill>
                  <a:srgbClr val="FF0000"/>
                </a:solidFill>
                <a:latin typeface="Calibri" pitchFamily="34" charset="0"/>
                <a:ea typeface="DengXian" pitchFamily="2" charset="-122"/>
                <a:cs typeface="Times New Roman" pitchFamily="18" charset="0"/>
              </a:rPr>
              <a:t>Correlation does not mean causation.</a:t>
            </a:r>
            <a:r>
              <a:rPr lang="en-US" altLang="en-US" sz="1800" i="1" dirty="0" smtClean="0">
                <a:latin typeface="Calibri" pitchFamily="34" charset="0"/>
                <a:ea typeface="DengXian" pitchFamily="2" charset="-122"/>
                <a:cs typeface="Times New Roman" pitchFamily="18" charset="0"/>
              </a:rPr>
              <a:t> The phrase “correlation does not imply causation” is often used in statistics to point out that correlation between two variables does not necessarily mean that one variable causes the other to occur.</a:t>
            </a:r>
          </a:p>
          <a:p>
            <a:pPr marL="44450" indent="0">
              <a:buFont typeface="Corbel" panose="020B0503020204020204" pitchFamily="34" charset="0"/>
              <a:buNone/>
            </a:pPr>
            <a:endParaRPr lang="en-US" altLang="en-US" sz="1800" i="1" dirty="0" smtClean="0">
              <a:latin typeface="Calibri" pitchFamily="34" charset="0"/>
              <a:ea typeface="DengXian" pitchFamily="2" charset="-122"/>
              <a:cs typeface="Times New Roman" pitchFamily="18" charset="0"/>
            </a:endParaRPr>
          </a:p>
          <a:p>
            <a:pPr marL="44450" indent="0">
              <a:buFont typeface="Corbel" panose="020B0503020204020204" pitchFamily="34" charset="0"/>
              <a:buNone/>
            </a:pPr>
            <a:r>
              <a:rPr lang="en-US" altLang="en-US" sz="1800" i="1" dirty="0" smtClean="0">
                <a:latin typeface="Calibri" pitchFamily="34" charset="0"/>
                <a:ea typeface="DengXian" pitchFamily="2" charset="-122"/>
                <a:cs typeface="Times New Roman" pitchFamily="18" charset="0"/>
              </a:rPr>
              <a:t>Example 1: Ice Cream Sales &amp; Shark Attacks ?.</a:t>
            </a:r>
          </a:p>
          <a:p>
            <a:pPr marL="44450" indent="0">
              <a:buFont typeface="Corbel" panose="020B0503020204020204" pitchFamily="34" charset="0"/>
              <a:buNone/>
            </a:pPr>
            <a:r>
              <a:rPr lang="en-US" altLang="en-US" sz="1800" i="1" dirty="0" smtClean="0">
                <a:latin typeface="Calibri" pitchFamily="34" charset="0"/>
                <a:ea typeface="DengXian" pitchFamily="2" charset="-122"/>
                <a:cs typeface="Times New Roman" pitchFamily="18" charset="0"/>
              </a:rPr>
              <a:t>Example 2: High School Graduates vs. Pizza Consumption ?</a:t>
            </a:r>
          </a:p>
          <a:p>
            <a:pPr marL="44450" indent="0">
              <a:buFont typeface="Corbel" panose="020B0503020204020204" pitchFamily="34" charset="0"/>
              <a:buNone/>
            </a:pPr>
            <a:r>
              <a:rPr lang="en-US" altLang="en-US" sz="1800" i="1" dirty="0" smtClean="0">
                <a:latin typeface="Calibri" pitchFamily="34" charset="0"/>
                <a:ea typeface="DengXian" pitchFamily="2" charset="-122"/>
                <a:cs typeface="Times New Roman" pitchFamily="18" charset="0"/>
              </a:rPr>
              <a:t>Example 3: Master’s Degrees vs. Box Office Revenue ?</a:t>
            </a:r>
          </a:p>
          <a:p>
            <a:pPr marL="44450" indent="0">
              <a:buFont typeface="Corbel" panose="020B0503020204020204" pitchFamily="34" charset="0"/>
              <a:buNone/>
            </a:pPr>
            <a:endParaRPr lang="en-US" altLang="en-US" sz="1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402238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3" y="1552802"/>
            <a:ext cx="8997041" cy="4429125"/>
          </a:xfrm>
        </p:spPr>
        <p:txBody>
          <a:bodyPr rtlCol="0">
            <a:normAutofit/>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smtClean="0">
                <a:latin typeface="Times New Roman" panose="02020603050405020304" pitchFamily="18" charset="0"/>
                <a:cs typeface="Times New Roman" panose="02020603050405020304" pitchFamily="18" charset="0"/>
              </a:rPr>
              <a:t>Correlation </a:t>
            </a:r>
            <a:r>
              <a:rPr lang="en-US" altLang="en-US" sz="1600" b="1" dirty="0">
                <a:latin typeface="Times New Roman" panose="02020603050405020304" pitchFamily="18" charset="0"/>
                <a:cs typeface="Times New Roman" panose="02020603050405020304" pitchFamily="18" charset="0"/>
              </a:rPr>
              <a:t>Matrix</a:t>
            </a:r>
            <a:endParaRPr lang="en-US" altLang="en-US" sz="1600" b="1" dirty="0" smtClean="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Shows the correlation coefficients (e.g., Pearson) between numeric </a:t>
            </a:r>
            <a:r>
              <a:rPr lang="en-US" altLang="en-US" sz="1600" dirty="0" smtClean="0">
                <a:latin typeface="Times New Roman" panose="02020603050405020304" pitchFamily="18" charset="0"/>
                <a:cs typeface="Times New Roman" panose="02020603050405020304" pitchFamily="18" charset="0"/>
              </a:rPr>
              <a:t>variables</a:t>
            </a: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Example: Housing </a:t>
            </a:r>
            <a:r>
              <a:rPr lang="en-US" altLang="en-US" sz="1600" dirty="0" smtClean="0">
                <a:latin typeface="Times New Roman" panose="02020603050405020304" pitchFamily="18" charset="0"/>
                <a:cs typeface="Times New Roman" panose="02020603050405020304" pitchFamily="18" charset="0"/>
              </a:rPr>
              <a:t>Dataset</a:t>
            </a:r>
          </a:p>
          <a:p>
            <a:pPr marL="82296" lvl="1" indent="0" algn="just" eaLnBrk="1" fontAlgn="auto" hangingPunct="1">
              <a:lnSpc>
                <a:spcPct val="150000"/>
              </a:lnSpc>
              <a:buClr>
                <a:srgbClr val="0F6FC6">
                  <a:lumMod val="75000"/>
                </a:srgbClr>
              </a:buClr>
              <a:buNone/>
              <a:defRPr/>
            </a:pPr>
            <a:endParaRPr lang="en-US" altLang="en-US" sz="1600" dirty="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endParaRPr lang="en-US" sz="1600" b="1" dirty="0" smtClean="0"/>
          </a:p>
          <a:p>
            <a:pPr marL="82296" lvl="1" indent="0" algn="just" eaLnBrk="1" fontAlgn="auto" hangingPunct="1">
              <a:lnSpc>
                <a:spcPct val="150000"/>
              </a:lnSpc>
              <a:buClr>
                <a:srgbClr val="0F6FC6">
                  <a:lumMod val="75000"/>
                </a:srgbClr>
              </a:buClr>
              <a:buNone/>
              <a:defRPr/>
            </a:pPr>
            <a:endParaRPr lang="en-US" sz="1600" b="1" dirty="0"/>
          </a:p>
          <a:p>
            <a:pPr marL="82296" lvl="1" indent="0" algn="just" eaLnBrk="1" fontAlgn="auto" hangingPunct="1">
              <a:lnSpc>
                <a:spcPct val="150000"/>
              </a:lnSpc>
              <a:buClr>
                <a:srgbClr val="0F6FC6">
                  <a:lumMod val="75000"/>
                </a:srgbClr>
              </a:buClr>
              <a:buNone/>
              <a:defRPr/>
            </a:pPr>
            <a:endParaRPr lang="en-US" sz="1600" b="1" dirty="0" smtClean="0"/>
          </a:p>
          <a:p>
            <a:pPr marL="82296" lvl="1" indent="0" algn="just" eaLnBrk="1" fontAlgn="auto" hangingPunct="1">
              <a:lnSpc>
                <a:spcPct val="150000"/>
              </a:lnSpc>
              <a:buClr>
                <a:srgbClr val="0F6FC6">
                  <a:lumMod val="75000"/>
                </a:srgbClr>
              </a:buClr>
              <a:buNone/>
              <a:defRPr/>
            </a:pPr>
            <a:r>
              <a:rPr lang="en-US" sz="1600" b="1" dirty="0" smtClean="0"/>
              <a:t>Use</a:t>
            </a:r>
            <a:r>
              <a:rPr lang="en-US" sz="1600" dirty="0"/>
              <a:t>: Helps determine which variables are strongly correlated.</a:t>
            </a:r>
            <a:endParaRPr lang="en-US" altLang="en-US" sz="1600" dirty="0" smtClean="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endParaRPr lang="en-US" altLang="en-US" sz="16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650732577"/>
              </p:ext>
            </p:extLst>
          </p:nvPr>
        </p:nvGraphicFramePr>
        <p:xfrm>
          <a:off x="3118757" y="3467644"/>
          <a:ext cx="3862069" cy="1463040"/>
        </p:xfrm>
        <a:graphic>
          <a:graphicData uri="http://schemas.openxmlformats.org/drawingml/2006/table">
            <a:tbl>
              <a:tblPr>
                <a:tableStyleId>{D7AC3CCA-C797-4891-BE02-D94E43425B78}</a:tableStyleId>
              </a:tblPr>
              <a:tblGrid>
                <a:gridCol w="1202055"/>
                <a:gridCol w="695642"/>
                <a:gridCol w="1243330"/>
                <a:gridCol w="721042"/>
              </a:tblGrid>
              <a:tr h="365760">
                <a:tc>
                  <a:txBody>
                    <a:bodyPr/>
                    <a:lstStyle/>
                    <a:p>
                      <a:pPr algn="ctr"/>
                      <a:r>
                        <a:rPr lang="en-US" sz="1800" b="1"/>
                        <a:t>Variable</a:t>
                      </a:r>
                    </a:p>
                  </a:txBody>
                  <a:tcPr anchor="ctr"/>
                </a:tc>
                <a:tc>
                  <a:txBody>
                    <a:bodyPr/>
                    <a:lstStyle/>
                    <a:p>
                      <a:pPr algn="ctr"/>
                      <a:r>
                        <a:rPr lang="en-US" sz="1800" b="1"/>
                        <a:t>Area</a:t>
                      </a:r>
                    </a:p>
                  </a:txBody>
                  <a:tcPr anchor="ctr"/>
                </a:tc>
                <a:tc>
                  <a:txBody>
                    <a:bodyPr/>
                    <a:lstStyle/>
                    <a:p>
                      <a:pPr algn="ctr"/>
                      <a:r>
                        <a:rPr lang="en-US" sz="1800" b="1"/>
                        <a:t>Bedrooms</a:t>
                      </a:r>
                    </a:p>
                  </a:txBody>
                  <a:tcPr anchor="ctr"/>
                </a:tc>
                <a:tc>
                  <a:txBody>
                    <a:bodyPr/>
                    <a:lstStyle/>
                    <a:p>
                      <a:pPr algn="ctr"/>
                      <a:r>
                        <a:rPr lang="en-US" sz="1800" b="1" dirty="0"/>
                        <a:t>Price</a:t>
                      </a:r>
                    </a:p>
                  </a:txBody>
                  <a:tcPr anchor="ctr"/>
                </a:tc>
              </a:tr>
              <a:tr h="365760">
                <a:tc>
                  <a:txBody>
                    <a:bodyPr/>
                    <a:lstStyle/>
                    <a:p>
                      <a:r>
                        <a:rPr lang="en-US" sz="1800"/>
                        <a:t>Area</a:t>
                      </a:r>
                    </a:p>
                  </a:txBody>
                  <a:tcPr anchor="ctr"/>
                </a:tc>
                <a:tc>
                  <a:txBody>
                    <a:bodyPr/>
                    <a:lstStyle/>
                    <a:p>
                      <a:r>
                        <a:rPr lang="en-US" sz="1800"/>
                        <a:t>1.00</a:t>
                      </a:r>
                    </a:p>
                  </a:txBody>
                  <a:tcPr anchor="ctr"/>
                </a:tc>
                <a:tc>
                  <a:txBody>
                    <a:bodyPr/>
                    <a:lstStyle/>
                    <a:p>
                      <a:r>
                        <a:rPr lang="en-US" sz="1800" dirty="0"/>
                        <a:t>0.65</a:t>
                      </a:r>
                    </a:p>
                  </a:txBody>
                  <a:tcPr anchor="ctr"/>
                </a:tc>
                <a:tc>
                  <a:txBody>
                    <a:bodyPr/>
                    <a:lstStyle/>
                    <a:p>
                      <a:r>
                        <a:rPr lang="en-US" sz="1800"/>
                        <a:t>0.85</a:t>
                      </a:r>
                    </a:p>
                  </a:txBody>
                  <a:tcPr anchor="ctr"/>
                </a:tc>
              </a:tr>
              <a:tr h="365760">
                <a:tc>
                  <a:txBody>
                    <a:bodyPr/>
                    <a:lstStyle/>
                    <a:p>
                      <a:r>
                        <a:rPr lang="en-US" sz="1800"/>
                        <a:t>Bedrooms</a:t>
                      </a:r>
                    </a:p>
                  </a:txBody>
                  <a:tcPr anchor="ctr"/>
                </a:tc>
                <a:tc>
                  <a:txBody>
                    <a:bodyPr/>
                    <a:lstStyle/>
                    <a:p>
                      <a:r>
                        <a:rPr lang="en-US" sz="1800"/>
                        <a:t>0.65</a:t>
                      </a:r>
                    </a:p>
                  </a:txBody>
                  <a:tcPr anchor="ctr"/>
                </a:tc>
                <a:tc>
                  <a:txBody>
                    <a:bodyPr/>
                    <a:lstStyle/>
                    <a:p>
                      <a:r>
                        <a:rPr lang="en-US" sz="1800"/>
                        <a:t>1.00</a:t>
                      </a:r>
                    </a:p>
                  </a:txBody>
                  <a:tcPr anchor="ctr"/>
                </a:tc>
                <a:tc>
                  <a:txBody>
                    <a:bodyPr/>
                    <a:lstStyle/>
                    <a:p>
                      <a:r>
                        <a:rPr lang="en-US" sz="1800"/>
                        <a:t>0.75</a:t>
                      </a:r>
                    </a:p>
                  </a:txBody>
                  <a:tcPr anchor="ctr"/>
                </a:tc>
              </a:tr>
              <a:tr h="365760">
                <a:tc>
                  <a:txBody>
                    <a:bodyPr/>
                    <a:lstStyle/>
                    <a:p>
                      <a:r>
                        <a:rPr lang="en-US" sz="1800"/>
                        <a:t>Price</a:t>
                      </a:r>
                    </a:p>
                  </a:txBody>
                  <a:tcPr anchor="ctr"/>
                </a:tc>
                <a:tc>
                  <a:txBody>
                    <a:bodyPr/>
                    <a:lstStyle/>
                    <a:p>
                      <a:r>
                        <a:rPr lang="en-US" sz="1800"/>
                        <a:t>0.85</a:t>
                      </a:r>
                    </a:p>
                  </a:txBody>
                  <a:tcPr anchor="ctr"/>
                </a:tc>
                <a:tc>
                  <a:txBody>
                    <a:bodyPr/>
                    <a:lstStyle/>
                    <a:p>
                      <a:r>
                        <a:rPr lang="en-US" sz="1800"/>
                        <a:t>0.75</a:t>
                      </a:r>
                    </a:p>
                  </a:txBody>
                  <a:tcPr anchor="ctr"/>
                </a:tc>
                <a:tc>
                  <a:txBody>
                    <a:bodyPr/>
                    <a:lstStyle/>
                    <a:p>
                      <a:r>
                        <a:rPr lang="en-US" sz="1800" dirty="0"/>
                        <a:t>1.00</a:t>
                      </a:r>
                    </a:p>
                  </a:txBody>
                  <a:tcPr anchor="ctr"/>
                </a:tc>
              </a:tr>
            </a:tbl>
          </a:graphicData>
        </a:graphic>
      </p:graphicFrame>
    </p:spTree>
    <p:extLst>
      <p:ext uri="{BB962C8B-B14F-4D97-AF65-F5344CB8AC3E}">
        <p14:creationId xmlns:p14="http://schemas.microsoft.com/office/powerpoint/2010/main" val="30766916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4" y="1552802"/>
            <a:ext cx="7053940" cy="4429125"/>
          </a:xfrm>
        </p:spPr>
        <p:txBody>
          <a:bodyPr rtlCol="0">
            <a:normAutofit fontScale="92500" lnSpcReduction="10000"/>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3. Colored </a:t>
            </a:r>
            <a:r>
              <a:rPr lang="en-US" altLang="en-US" sz="1600" b="1" dirty="0" err="1">
                <a:latin typeface="Times New Roman" panose="02020603050405020304" pitchFamily="18" charset="0"/>
                <a:cs typeface="Times New Roman" panose="02020603050405020304" pitchFamily="18" charset="0"/>
              </a:rPr>
              <a:t>Heatmaps</a:t>
            </a:r>
            <a:r>
              <a:rPr lang="en-US" altLang="en-US" sz="1600" b="1" dirty="0">
                <a:latin typeface="Times New Roman" panose="02020603050405020304" pitchFamily="18" charset="0"/>
                <a:cs typeface="Times New Roman" panose="02020603050405020304" pitchFamily="18" charset="0"/>
              </a:rPr>
              <a:t> of </a:t>
            </a:r>
            <a:r>
              <a:rPr lang="en-US" altLang="en-US" sz="1600" b="1" dirty="0" smtClean="0">
                <a:latin typeface="Times New Roman" panose="02020603050405020304" pitchFamily="18" charset="0"/>
                <a:cs typeface="Times New Roman" panose="02020603050405020304" pitchFamily="18" charset="0"/>
              </a:rPr>
              <a:t>Correlation</a:t>
            </a: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Visualize correlation matrix for better interpretation</a:t>
            </a:r>
            <a:r>
              <a:rPr lang="en-US" altLang="en-US" sz="1600" dirty="0" smtClean="0">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dirty="0" smtClean="0">
                <a:latin typeface="Times New Roman" panose="02020603050405020304" pitchFamily="18" charset="0"/>
                <a:cs typeface="Times New Roman" panose="02020603050405020304" pitchFamily="18" charset="0"/>
              </a:rPr>
              <a:t>Example</a:t>
            </a:r>
            <a:r>
              <a:rPr lang="en-US" altLang="en-US" sz="1600" dirty="0">
                <a:latin typeface="Times New Roman" panose="02020603050405020304" pitchFamily="18" charset="0"/>
                <a:cs typeface="Times New Roman" panose="02020603050405020304" pitchFamily="18" charset="0"/>
              </a:rPr>
              <a:t>: Housing </a:t>
            </a:r>
            <a:r>
              <a:rPr lang="en-US" altLang="en-US" sz="1600" dirty="0" smtClean="0">
                <a:latin typeface="Times New Roman" panose="02020603050405020304" pitchFamily="18" charset="0"/>
                <a:cs typeface="Times New Roman" panose="02020603050405020304" pitchFamily="18" charset="0"/>
              </a:rPr>
              <a:t>Dataset</a:t>
            </a:r>
          </a:p>
          <a:p>
            <a:pPr marL="82296" lvl="1" indent="0" algn="just" eaLnBrk="1" fontAlgn="auto" hangingPunct="1">
              <a:lnSpc>
                <a:spcPct val="150000"/>
              </a:lnSpc>
              <a:buClr>
                <a:srgbClr val="0F6FC6">
                  <a:lumMod val="75000"/>
                </a:srgbClr>
              </a:buClr>
              <a:buNone/>
              <a:defRPr/>
            </a:pPr>
            <a:r>
              <a:rPr lang="en-US" altLang="en-US" sz="1600" dirty="0" err="1">
                <a:solidFill>
                  <a:srgbClr val="00B0F0"/>
                </a:solidFill>
                <a:latin typeface="Times New Roman" panose="02020603050405020304" pitchFamily="18" charset="0"/>
                <a:cs typeface="Times New Roman" panose="02020603050405020304" pitchFamily="18" charset="0"/>
              </a:rPr>
              <a:t>housing_data</a:t>
            </a:r>
            <a:r>
              <a:rPr lang="en-US" altLang="en-US" sz="1600" dirty="0">
                <a:solidFill>
                  <a:srgbClr val="00B0F0"/>
                </a:solidFill>
                <a:latin typeface="Times New Roman" panose="02020603050405020304" pitchFamily="18" charset="0"/>
                <a:cs typeface="Times New Roman" panose="02020603050405020304" pitchFamily="18" charset="0"/>
              </a:rPr>
              <a:t> &lt;- </a:t>
            </a:r>
            <a:r>
              <a:rPr lang="en-US" altLang="en-US" sz="1600" dirty="0" err="1">
                <a:solidFill>
                  <a:srgbClr val="00B0F0"/>
                </a:solidFill>
                <a:latin typeface="Times New Roman" panose="02020603050405020304" pitchFamily="18" charset="0"/>
                <a:cs typeface="Times New Roman" panose="02020603050405020304" pitchFamily="18" charset="0"/>
              </a:rPr>
              <a:t>data.frame</a:t>
            </a:r>
            <a:r>
              <a:rPr lang="en-US" altLang="en-US" sz="1600" dirty="0">
                <a:solidFill>
                  <a:srgbClr val="00B0F0"/>
                </a:solidFill>
                <a:latin typeface="Times New Roman" panose="02020603050405020304" pitchFamily="18" charset="0"/>
                <a:cs typeface="Times New Roman" panose="02020603050405020304" pitchFamily="18" charset="0"/>
              </a:rPr>
              <a:t>(  Area = c(2100, 1600, 2400, 1410, 3000, 1900, 1100, 2750, 2200, 1350),  </a:t>
            </a:r>
            <a:endParaRPr lang="en-US" altLang="en-US" sz="1600" dirty="0" smtClean="0">
              <a:solidFill>
                <a:srgbClr val="00B0F0"/>
              </a:solidFill>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smtClean="0">
                <a:solidFill>
                  <a:srgbClr val="00B0F0"/>
                </a:solidFill>
                <a:latin typeface="Times New Roman" panose="02020603050405020304" pitchFamily="18" charset="0"/>
                <a:cs typeface="Times New Roman" panose="02020603050405020304" pitchFamily="18" charset="0"/>
              </a:rPr>
              <a:t>Bedrooms </a:t>
            </a:r>
            <a:r>
              <a:rPr lang="en-US" altLang="en-US" sz="1600" dirty="0">
                <a:solidFill>
                  <a:srgbClr val="00B0F0"/>
                </a:solidFill>
                <a:latin typeface="Times New Roman" panose="02020603050405020304" pitchFamily="18" charset="0"/>
                <a:cs typeface="Times New Roman" panose="02020603050405020304" pitchFamily="18" charset="0"/>
              </a:rPr>
              <a:t>= c(3, 2, 4, 2, 4, 3, 1, 4, 3, 2),  </a:t>
            </a:r>
            <a:endParaRPr lang="en-US" altLang="en-US" sz="1600" dirty="0" smtClean="0">
              <a:solidFill>
                <a:srgbClr val="00B0F0"/>
              </a:solidFill>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smtClean="0">
                <a:solidFill>
                  <a:srgbClr val="00B0F0"/>
                </a:solidFill>
                <a:latin typeface="Times New Roman" panose="02020603050405020304" pitchFamily="18" charset="0"/>
                <a:cs typeface="Times New Roman" panose="02020603050405020304" pitchFamily="18" charset="0"/>
              </a:rPr>
              <a:t>Bathrooms </a:t>
            </a:r>
            <a:r>
              <a:rPr lang="en-US" altLang="en-US" sz="1600" dirty="0">
                <a:solidFill>
                  <a:srgbClr val="00B0F0"/>
                </a:solidFill>
                <a:latin typeface="Times New Roman" panose="02020603050405020304" pitchFamily="18" charset="0"/>
                <a:cs typeface="Times New Roman" panose="02020603050405020304" pitchFamily="18" charset="0"/>
              </a:rPr>
              <a:t>= c(2, 1, 3, 1, 3, 2, 1, 3, 2, 1),  </a:t>
            </a:r>
            <a:endParaRPr lang="en-US" altLang="en-US" sz="1600" dirty="0" smtClean="0">
              <a:solidFill>
                <a:srgbClr val="00B0F0"/>
              </a:solidFill>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smtClean="0">
                <a:solidFill>
                  <a:srgbClr val="00B0F0"/>
                </a:solidFill>
                <a:latin typeface="Times New Roman" panose="02020603050405020304" pitchFamily="18" charset="0"/>
                <a:cs typeface="Times New Roman" panose="02020603050405020304" pitchFamily="18" charset="0"/>
              </a:rPr>
              <a:t>Garage </a:t>
            </a:r>
            <a:r>
              <a:rPr lang="en-US" altLang="en-US" sz="1600" dirty="0">
                <a:solidFill>
                  <a:srgbClr val="00B0F0"/>
                </a:solidFill>
                <a:latin typeface="Times New Roman" panose="02020603050405020304" pitchFamily="18" charset="0"/>
                <a:cs typeface="Times New Roman" panose="02020603050405020304" pitchFamily="18" charset="0"/>
              </a:rPr>
              <a:t>= c(1, 0, 1, 0, 1, 1, 0, 1, 1, 0),  </a:t>
            </a:r>
            <a:endParaRPr lang="en-US" altLang="en-US" sz="1600" dirty="0" smtClean="0">
              <a:solidFill>
                <a:srgbClr val="00B0F0"/>
              </a:solidFill>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smtClean="0">
                <a:solidFill>
                  <a:srgbClr val="00B0F0"/>
                </a:solidFill>
                <a:latin typeface="Times New Roman" panose="02020603050405020304" pitchFamily="18" charset="0"/>
                <a:cs typeface="Times New Roman" panose="02020603050405020304" pitchFamily="18" charset="0"/>
              </a:rPr>
              <a:t>Price </a:t>
            </a:r>
            <a:r>
              <a:rPr lang="en-US" altLang="en-US" sz="1600" dirty="0">
                <a:solidFill>
                  <a:srgbClr val="00B0F0"/>
                </a:solidFill>
                <a:latin typeface="Times New Roman" panose="02020603050405020304" pitchFamily="18" charset="0"/>
                <a:cs typeface="Times New Roman" panose="02020603050405020304" pitchFamily="18" charset="0"/>
              </a:rPr>
              <a:t>= c(460, 330, 590, 290, 690, 410, 210, 640, 500, 260))</a:t>
            </a:r>
          </a:p>
          <a:p>
            <a:pPr marL="82296" lvl="1" indent="0" algn="just" eaLnBrk="1" fontAlgn="auto" hangingPunct="1">
              <a:lnSpc>
                <a:spcPct val="150000"/>
              </a:lnSpc>
              <a:buClr>
                <a:srgbClr val="0F6FC6">
                  <a:lumMod val="75000"/>
                </a:srgbClr>
              </a:buClr>
              <a:buNone/>
              <a:defRPr/>
            </a:pPr>
            <a:r>
              <a:rPr lang="en-US" sz="1600" b="1" dirty="0" smtClean="0"/>
              <a:t>Use</a:t>
            </a:r>
            <a:r>
              <a:rPr lang="en-US" sz="1600" dirty="0"/>
              <a:t>: Use: Easily spot highly correlated variables that might affect model assumptions.</a:t>
            </a:r>
            <a:endParaRPr lang="en-US" altLang="en-US" sz="1600"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127.0.0.1:19879/chunk_output/C0868B8Ccb0a7db1/74DFBB7D/c5njdrlxf5e8y/000012.png"/>
          <p:cNvSpPr>
            <a:spLocks noChangeAspect="1" noChangeArrowheads="1"/>
          </p:cNvSpPr>
          <p:nvPr/>
        </p:nvSpPr>
        <p:spPr bwMode="auto">
          <a:xfrm>
            <a:off x="2968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8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274" r="16052"/>
          <a:stretch/>
        </p:blipFill>
        <p:spPr bwMode="auto">
          <a:xfrm>
            <a:off x="7609114" y="1608362"/>
            <a:ext cx="4220936" cy="3849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11116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5" y="1552802"/>
            <a:ext cx="4596490" cy="4429125"/>
          </a:xfrm>
        </p:spPr>
        <p:txBody>
          <a:bodyPr rtlCol="0">
            <a:normAutofit/>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4. Boxplots Grouped by </a:t>
            </a:r>
            <a:r>
              <a:rPr lang="en-US" altLang="en-US" sz="1600" b="1" dirty="0" smtClean="0">
                <a:latin typeface="Times New Roman" panose="02020603050405020304" pitchFamily="18" charset="0"/>
                <a:cs typeface="Times New Roman" panose="02020603050405020304" pitchFamily="18" charset="0"/>
              </a:rPr>
              <a:t>Categories</a:t>
            </a: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Compare numeric values across categorical </a:t>
            </a:r>
            <a:r>
              <a:rPr lang="en-US" altLang="en-US" sz="1600" dirty="0" smtClean="0">
                <a:latin typeface="Times New Roman" panose="02020603050405020304" pitchFamily="18" charset="0"/>
                <a:cs typeface="Times New Roman" panose="02020603050405020304" pitchFamily="18" charset="0"/>
              </a:rPr>
              <a:t>variables.</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boxplot(</a:t>
            </a:r>
            <a:r>
              <a:rPr lang="en-US" altLang="en-US" sz="1600" dirty="0" err="1">
                <a:solidFill>
                  <a:srgbClr val="00B0F0"/>
                </a:solidFill>
                <a:latin typeface="Times New Roman" panose="02020603050405020304" pitchFamily="18" charset="0"/>
                <a:cs typeface="Times New Roman" panose="02020603050405020304" pitchFamily="18" charset="0"/>
              </a:rPr>
              <a:t>Sepal.Length</a:t>
            </a:r>
            <a:r>
              <a:rPr lang="en-US" altLang="en-US" sz="1600" dirty="0">
                <a:solidFill>
                  <a:srgbClr val="00B0F0"/>
                </a:solidFill>
                <a:latin typeface="Times New Roman" panose="02020603050405020304" pitchFamily="18" charset="0"/>
                <a:cs typeface="Times New Roman" panose="02020603050405020304" pitchFamily="18" charset="0"/>
              </a:rPr>
              <a:t> ~ Species, data = iris</a:t>
            </a:r>
            <a:r>
              <a:rPr lang="en-US" altLang="en-US" sz="1600" dirty="0" smtClean="0">
                <a:solidFill>
                  <a:srgbClr val="00B0F0"/>
                </a:solidFill>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Use: </a:t>
            </a:r>
            <a:r>
              <a:rPr lang="en-US" altLang="en-US" sz="1600" dirty="0">
                <a:latin typeface="Times New Roman" panose="02020603050405020304" pitchFamily="18" charset="0"/>
                <a:cs typeface="Times New Roman" panose="02020603050405020304" pitchFamily="18" charset="0"/>
              </a:rPr>
              <a:t>Explore how Sepal Length varies across different species.</a:t>
            </a:r>
            <a:endParaRPr lang="en-US" altLang="en-US" sz="16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127.0.0.1:19879/chunk_output/C0868B8Ccb0a7db1/74DFBB7D/c5njdrlxf5e8y/000012.png"/>
          <p:cNvSpPr>
            <a:spLocks noChangeAspect="1" noChangeArrowheads="1"/>
          </p:cNvSpPr>
          <p:nvPr/>
        </p:nvSpPr>
        <p:spPr bwMode="auto">
          <a:xfrm>
            <a:off x="2968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http://127.0.0.1:19879/chunk_output/C0868B8Ccb0a7db1/74DFBB7D/crfvhpf39xq28/000010.png"/>
          <p:cNvSpPr>
            <a:spLocks noChangeAspect="1" noChangeArrowheads="1"/>
          </p:cNvSpPr>
          <p:nvPr/>
        </p:nvSpPr>
        <p:spPr bwMode="auto">
          <a:xfrm>
            <a:off x="44926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301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0314" r="6739" b="5300"/>
          <a:stretch/>
        </p:blipFill>
        <p:spPr bwMode="auto">
          <a:xfrm>
            <a:off x="5397418" y="2241097"/>
            <a:ext cx="6285674" cy="309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82631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5" y="1552802"/>
            <a:ext cx="4596490" cy="4429125"/>
          </a:xfrm>
        </p:spPr>
        <p:txBody>
          <a:bodyPr rtlCol="0">
            <a:normAutofit/>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5. 3D Scatter Plot</a:t>
            </a:r>
            <a:endParaRPr lang="en-US" altLang="en-US" sz="1600" b="1" dirty="0" smtClean="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For three variables at once (mostly numerical</a:t>
            </a:r>
            <a:r>
              <a:rPr lang="en-US" altLang="en-US" sz="1600" dirty="0" smtClean="0">
                <a:latin typeface="Times New Roman" panose="02020603050405020304" pitchFamily="18" charset="0"/>
                <a:cs typeface="Times New Roman" panose="02020603050405020304" pitchFamily="18" charset="0"/>
              </a:rPr>
              <a:t>).</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library(scatterplot3d)</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scatterplot3d(</a:t>
            </a:r>
            <a:r>
              <a:rPr lang="en-US" altLang="en-US" sz="1600" dirty="0" err="1">
                <a:solidFill>
                  <a:srgbClr val="00B0F0"/>
                </a:solidFill>
                <a:latin typeface="Times New Roman" panose="02020603050405020304" pitchFamily="18" charset="0"/>
                <a:cs typeface="Times New Roman" panose="02020603050405020304" pitchFamily="18" charset="0"/>
              </a:rPr>
              <a:t>iris$Sepal.Length</a:t>
            </a:r>
            <a:r>
              <a:rPr lang="en-US" altLang="en-US" sz="1600" dirty="0">
                <a:solidFill>
                  <a:srgbClr val="00B0F0"/>
                </a:solidFill>
                <a:latin typeface="Times New Roman" panose="02020603050405020304" pitchFamily="18" charset="0"/>
                <a:cs typeface="Times New Roman" panose="02020603050405020304" pitchFamily="18" charset="0"/>
              </a:rPr>
              <a:t>, </a:t>
            </a:r>
            <a:r>
              <a:rPr lang="en-US" altLang="en-US" sz="1600" dirty="0" err="1">
                <a:solidFill>
                  <a:srgbClr val="00B0F0"/>
                </a:solidFill>
                <a:latin typeface="Times New Roman" panose="02020603050405020304" pitchFamily="18" charset="0"/>
                <a:cs typeface="Times New Roman" panose="02020603050405020304" pitchFamily="18" charset="0"/>
              </a:rPr>
              <a:t>iris$Petal.Length</a:t>
            </a:r>
            <a:r>
              <a:rPr lang="en-US" altLang="en-US" sz="1600" dirty="0">
                <a:solidFill>
                  <a:srgbClr val="00B0F0"/>
                </a:solidFill>
                <a:latin typeface="Times New Roman" panose="02020603050405020304" pitchFamily="18" charset="0"/>
                <a:cs typeface="Times New Roman" panose="02020603050405020304" pitchFamily="18" charset="0"/>
              </a:rPr>
              <a:t>, </a:t>
            </a:r>
            <a:r>
              <a:rPr lang="en-US" altLang="en-US" sz="1600" dirty="0" err="1">
                <a:solidFill>
                  <a:srgbClr val="00B0F0"/>
                </a:solidFill>
                <a:latin typeface="Times New Roman" panose="02020603050405020304" pitchFamily="18" charset="0"/>
                <a:cs typeface="Times New Roman" panose="02020603050405020304" pitchFamily="18" charset="0"/>
              </a:rPr>
              <a:t>iris$Sepal.Width</a:t>
            </a:r>
            <a:r>
              <a:rPr lang="en-US" altLang="en-US" sz="1600" dirty="0">
                <a:solidFill>
                  <a:srgbClr val="00B0F0"/>
                </a:solidFill>
                <a:latin typeface="Times New Roman" panose="02020603050405020304" pitchFamily="18" charset="0"/>
                <a:cs typeface="Times New Roman" panose="02020603050405020304" pitchFamily="18" charset="0"/>
              </a:rPr>
              <a:t>, color = </a:t>
            </a:r>
            <a:r>
              <a:rPr lang="en-US" altLang="en-US" sz="1600" dirty="0" err="1">
                <a:solidFill>
                  <a:srgbClr val="00B0F0"/>
                </a:solidFill>
                <a:latin typeface="Times New Roman" panose="02020603050405020304" pitchFamily="18" charset="0"/>
                <a:cs typeface="Times New Roman" panose="02020603050405020304" pitchFamily="18" charset="0"/>
              </a:rPr>
              <a:t>as.numeric</a:t>
            </a:r>
            <a:r>
              <a:rPr lang="en-US" altLang="en-US" sz="1600" dirty="0">
                <a:solidFill>
                  <a:srgbClr val="00B0F0"/>
                </a:solidFill>
                <a:latin typeface="Times New Roman" panose="02020603050405020304" pitchFamily="18" charset="0"/>
                <a:cs typeface="Times New Roman" panose="02020603050405020304" pitchFamily="18" charset="0"/>
              </a:rPr>
              <a:t>(</a:t>
            </a:r>
            <a:r>
              <a:rPr lang="en-US" altLang="en-US" sz="1600" dirty="0" err="1">
                <a:solidFill>
                  <a:srgbClr val="00B0F0"/>
                </a:solidFill>
                <a:latin typeface="Times New Roman" panose="02020603050405020304" pitchFamily="18" charset="0"/>
                <a:cs typeface="Times New Roman" panose="02020603050405020304" pitchFamily="18" charset="0"/>
              </a:rPr>
              <a:t>iris$Species</a:t>
            </a:r>
            <a:r>
              <a:rPr lang="en-US" altLang="en-US" sz="1600" dirty="0">
                <a:solidFill>
                  <a:srgbClr val="00B0F0"/>
                </a:solidFill>
                <a:latin typeface="Times New Roman" panose="02020603050405020304" pitchFamily="18" charset="0"/>
                <a:cs typeface="Times New Roman" panose="02020603050405020304" pitchFamily="18" charset="0"/>
              </a:rPr>
              <a:t>))</a:t>
            </a:r>
            <a:endParaRPr lang="en-US" altLang="en-US" sz="1600" dirty="0" smtClean="0">
              <a:solidFill>
                <a:srgbClr val="00B0F0"/>
              </a:solidFill>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b="1" dirty="0">
                <a:latin typeface="Times New Roman" panose="02020603050405020304" pitchFamily="18" charset="0"/>
                <a:cs typeface="Times New Roman" panose="02020603050405020304" pitchFamily="18" charset="0"/>
              </a:rPr>
              <a:t>Use: </a:t>
            </a:r>
            <a:r>
              <a:rPr lang="en-US" altLang="en-US" sz="1600" dirty="0">
                <a:latin typeface="Times New Roman" panose="02020603050405020304" pitchFamily="18" charset="0"/>
                <a:cs typeface="Times New Roman" panose="02020603050405020304" pitchFamily="18" charset="0"/>
              </a:rPr>
              <a:t>Visualizes interactions between three variables </a:t>
            </a:r>
            <a:r>
              <a:rPr lang="en-US" altLang="en-US" sz="1600" dirty="0" smtClean="0">
                <a:latin typeface="Times New Roman" panose="02020603050405020304" pitchFamily="18" charset="0"/>
                <a:cs typeface="Times New Roman" panose="02020603050405020304" pitchFamily="18" charset="0"/>
              </a:rPr>
              <a:t>simultaneously.</a:t>
            </a: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127.0.0.1:19879/chunk_output/C0868B8Ccb0a7db1/74DFBB7D/c5njdrlxf5e8y/000012.png"/>
          <p:cNvSpPr>
            <a:spLocks noChangeAspect="1" noChangeArrowheads="1"/>
          </p:cNvSpPr>
          <p:nvPr/>
        </p:nvSpPr>
        <p:spPr bwMode="auto">
          <a:xfrm>
            <a:off x="2968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http://127.0.0.1:19879/chunk_output/C0868B8Ccb0a7db1/74DFBB7D/crfvhpf39xq28/000010.png"/>
          <p:cNvSpPr>
            <a:spLocks noChangeAspect="1" noChangeArrowheads="1"/>
          </p:cNvSpPr>
          <p:nvPr/>
        </p:nvSpPr>
        <p:spPr bwMode="auto">
          <a:xfrm>
            <a:off x="44926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726" y="1587954"/>
            <a:ext cx="6581183" cy="406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262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55175" y="1552802"/>
            <a:ext cx="4596490" cy="4429125"/>
          </a:xfrm>
        </p:spPr>
        <p:txBody>
          <a:bodyPr rtlCol="0">
            <a:normAutofit/>
          </a:bodyPr>
          <a:lstStyle/>
          <a:p>
            <a:pPr marL="82296" lvl="1" indent="0" algn="ctr" eaLnBrk="1" fontAlgn="auto" hangingPunct="1">
              <a:lnSpc>
                <a:spcPct val="150000"/>
              </a:lnSpc>
              <a:buClr>
                <a:srgbClr val="0F6FC6">
                  <a:lumMod val="75000"/>
                </a:srgbClr>
              </a:buClr>
              <a:buNone/>
              <a:defRPr/>
            </a:pPr>
            <a:r>
              <a:rPr lang="en-US" altLang="en-US" sz="1800" b="1" dirty="0">
                <a:latin typeface="Times New Roman" panose="02020603050405020304" pitchFamily="18" charset="0"/>
                <a:cs typeface="Times New Roman" panose="02020603050405020304" pitchFamily="18" charset="0"/>
              </a:rPr>
              <a:t>Common Techniques with </a:t>
            </a:r>
            <a:r>
              <a:rPr lang="en-US" altLang="en-US" sz="1800" b="1" dirty="0" smtClean="0">
                <a:latin typeface="Times New Roman" panose="02020603050405020304" pitchFamily="18" charset="0"/>
                <a:cs typeface="Times New Roman" panose="02020603050405020304" pitchFamily="18" charset="0"/>
              </a:rPr>
              <a:t>Examples</a:t>
            </a:r>
          </a:p>
          <a:p>
            <a:pPr marL="82296" lvl="1" indent="0" algn="just" eaLnBrk="1" fontAlgn="auto" hangingPunct="1">
              <a:lnSpc>
                <a:spcPct val="150000"/>
              </a:lnSpc>
              <a:buClr>
                <a:srgbClr val="0F6FC6">
                  <a:lumMod val="75000"/>
                </a:srgbClr>
              </a:buClr>
              <a:buNone/>
              <a:defRPr/>
            </a:pPr>
            <a:r>
              <a:rPr lang="en-US" altLang="en-US" sz="1600" b="1" dirty="0" smtClean="0">
                <a:latin typeface="Times New Roman" panose="02020603050405020304" pitchFamily="18" charset="0"/>
                <a:cs typeface="Times New Roman" panose="02020603050405020304" pitchFamily="18" charset="0"/>
              </a:rPr>
              <a:t>6. </a:t>
            </a:r>
            <a:r>
              <a:rPr lang="en-US" altLang="en-US" sz="1600" b="1" dirty="0">
                <a:latin typeface="Times New Roman" panose="02020603050405020304" pitchFamily="18" charset="0"/>
                <a:cs typeface="Times New Roman" panose="02020603050405020304" pitchFamily="18" charset="0"/>
              </a:rPr>
              <a:t>Grouped Bar Charts / Faceted Plots</a:t>
            </a:r>
            <a:endParaRPr lang="en-US" altLang="en-US" sz="1600" b="1" dirty="0" smtClean="0">
              <a:latin typeface="Times New Roman" panose="02020603050405020304" pitchFamily="18" charset="0"/>
              <a:cs typeface="Times New Roman" panose="02020603050405020304" pitchFamily="18" charset="0"/>
            </a:endParaRPr>
          </a:p>
          <a:p>
            <a:pPr marL="82296" lvl="1" indent="0" algn="just" eaLnBrk="1" fontAlgn="auto" hangingPunct="1">
              <a:lnSpc>
                <a:spcPct val="150000"/>
              </a:lnSpc>
              <a:buClr>
                <a:srgbClr val="0F6FC6">
                  <a:lumMod val="75000"/>
                </a:srgbClr>
              </a:buClr>
              <a:buNone/>
              <a:defRPr/>
            </a:pPr>
            <a:r>
              <a:rPr lang="en-US" altLang="en-US" sz="1600" dirty="0">
                <a:latin typeface="Times New Roman" panose="02020603050405020304" pitchFamily="18" charset="0"/>
                <a:cs typeface="Times New Roman" panose="02020603050405020304" pitchFamily="18" charset="0"/>
              </a:rPr>
              <a:t>Show the effect of one categorical and one numerical variable, often split by another </a:t>
            </a:r>
            <a:r>
              <a:rPr lang="en-US" altLang="en-US" sz="1600" dirty="0" smtClean="0">
                <a:latin typeface="Times New Roman" panose="02020603050405020304" pitchFamily="18" charset="0"/>
                <a:cs typeface="Times New Roman" panose="02020603050405020304" pitchFamily="18" charset="0"/>
              </a:rPr>
              <a:t>category.</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library(ggplot2)</a:t>
            </a:r>
          </a:p>
          <a:p>
            <a:pPr marL="82296" lvl="1" indent="0" algn="just" eaLnBrk="1" fontAlgn="auto" hangingPunct="1">
              <a:lnSpc>
                <a:spcPct val="150000"/>
              </a:lnSpc>
              <a:buClr>
                <a:srgbClr val="0F6FC6">
                  <a:lumMod val="75000"/>
                </a:srgbClr>
              </a:buClr>
              <a:buNone/>
              <a:defRPr/>
            </a:pPr>
            <a:r>
              <a:rPr lang="en-US" altLang="en-US" sz="1600" dirty="0" err="1">
                <a:solidFill>
                  <a:srgbClr val="00B0F0"/>
                </a:solidFill>
                <a:latin typeface="Times New Roman" panose="02020603050405020304" pitchFamily="18" charset="0"/>
                <a:cs typeface="Times New Roman" panose="02020603050405020304" pitchFamily="18" charset="0"/>
              </a:rPr>
              <a:t>ggplot</a:t>
            </a:r>
            <a:r>
              <a:rPr lang="en-US" altLang="en-US" sz="1600" dirty="0">
                <a:solidFill>
                  <a:srgbClr val="00B0F0"/>
                </a:solidFill>
                <a:latin typeface="Times New Roman" panose="02020603050405020304" pitchFamily="18" charset="0"/>
                <a:cs typeface="Times New Roman" panose="02020603050405020304" pitchFamily="18" charset="0"/>
              </a:rPr>
              <a:t>(mpg, </a:t>
            </a:r>
            <a:r>
              <a:rPr lang="en-US" altLang="en-US" sz="1600" dirty="0" err="1">
                <a:solidFill>
                  <a:srgbClr val="00B0F0"/>
                </a:solidFill>
                <a:latin typeface="Times New Roman" panose="02020603050405020304" pitchFamily="18" charset="0"/>
                <a:cs typeface="Times New Roman" panose="02020603050405020304" pitchFamily="18" charset="0"/>
              </a:rPr>
              <a:t>aes</a:t>
            </a:r>
            <a:r>
              <a:rPr lang="en-US" altLang="en-US" sz="1600" dirty="0">
                <a:solidFill>
                  <a:srgbClr val="00B0F0"/>
                </a:solidFill>
                <a:latin typeface="Times New Roman" panose="02020603050405020304" pitchFamily="18" charset="0"/>
                <a:cs typeface="Times New Roman" panose="02020603050405020304" pitchFamily="18" charset="0"/>
              </a:rPr>
              <a:t>(x = class, fill = </a:t>
            </a:r>
            <a:r>
              <a:rPr lang="en-US" altLang="en-US" sz="1600" dirty="0" err="1">
                <a:solidFill>
                  <a:srgbClr val="00B0F0"/>
                </a:solidFill>
                <a:latin typeface="Times New Roman" panose="02020603050405020304" pitchFamily="18" charset="0"/>
                <a:cs typeface="Times New Roman" panose="02020603050405020304" pitchFamily="18" charset="0"/>
              </a:rPr>
              <a:t>drv</a:t>
            </a:r>
            <a:r>
              <a:rPr lang="en-US" altLang="en-US" sz="1600" dirty="0">
                <a:solidFill>
                  <a:srgbClr val="00B0F0"/>
                </a:solidFill>
                <a:latin typeface="Times New Roman" panose="02020603050405020304" pitchFamily="18" charset="0"/>
                <a:cs typeface="Times New Roman" panose="02020603050405020304" pitchFamily="18" charset="0"/>
              </a:rPr>
              <a:t>)) +</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  </a:t>
            </a:r>
            <a:r>
              <a:rPr lang="en-US" altLang="en-US" sz="1600" dirty="0" err="1">
                <a:solidFill>
                  <a:srgbClr val="00B0F0"/>
                </a:solidFill>
                <a:latin typeface="Times New Roman" panose="02020603050405020304" pitchFamily="18" charset="0"/>
                <a:cs typeface="Times New Roman" panose="02020603050405020304" pitchFamily="18" charset="0"/>
              </a:rPr>
              <a:t>geom_bar</a:t>
            </a:r>
            <a:r>
              <a:rPr lang="en-US" altLang="en-US" sz="1600" dirty="0">
                <a:solidFill>
                  <a:srgbClr val="00B0F0"/>
                </a:solidFill>
                <a:latin typeface="Times New Roman" panose="02020603050405020304" pitchFamily="18" charset="0"/>
                <a:cs typeface="Times New Roman" panose="02020603050405020304" pitchFamily="18" charset="0"/>
              </a:rPr>
              <a:t>(position = "dodge") +</a:t>
            </a:r>
          </a:p>
          <a:p>
            <a:pPr marL="82296" lvl="1" indent="0" algn="just" eaLnBrk="1" fontAlgn="auto" hangingPunct="1">
              <a:lnSpc>
                <a:spcPct val="150000"/>
              </a:lnSpc>
              <a:buClr>
                <a:srgbClr val="0F6FC6">
                  <a:lumMod val="75000"/>
                </a:srgbClr>
              </a:buClr>
              <a:buNone/>
              <a:defRPr/>
            </a:pPr>
            <a:r>
              <a:rPr lang="en-US" altLang="en-US" sz="1600" dirty="0">
                <a:solidFill>
                  <a:srgbClr val="00B0F0"/>
                </a:solidFill>
                <a:latin typeface="Times New Roman" panose="02020603050405020304" pitchFamily="18" charset="0"/>
                <a:cs typeface="Times New Roman" panose="02020603050405020304" pitchFamily="18" charset="0"/>
              </a:rPr>
              <a:t>  </a:t>
            </a:r>
            <a:r>
              <a:rPr lang="en-US" altLang="en-US" sz="1600" dirty="0" err="1">
                <a:solidFill>
                  <a:srgbClr val="00B0F0"/>
                </a:solidFill>
                <a:latin typeface="Times New Roman" panose="02020603050405020304" pitchFamily="18" charset="0"/>
                <a:cs typeface="Times New Roman" panose="02020603050405020304" pitchFamily="18" charset="0"/>
              </a:rPr>
              <a:t>facet_wrap</a:t>
            </a:r>
            <a:r>
              <a:rPr lang="en-US" altLang="en-US" sz="1600" dirty="0">
                <a:solidFill>
                  <a:srgbClr val="00B0F0"/>
                </a:solidFill>
                <a:latin typeface="Times New Roman" panose="02020603050405020304" pitchFamily="18" charset="0"/>
                <a:cs typeface="Times New Roman" panose="02020603050405020304" pitchFamily="18" charset="0"/>
              </a:rPr>
              <a:t>(~ manufacturer)</a:t>
            </a:r>
          </a:p>
          <a:p>
            <a:pPr marL="82296" lvl="1" indent="0" algn="just" eaLnBrk="1" fontAlgn="auto" hangingPunct="1">
              <a:lnSpc>
                <a:spcPct val="150000"/>
              </a:lnSpc>
              <a:buClr>
                <a:srgbClr val="0F6FC6">
                  <a:lumMod val="75000"/>
                </a:srgbClr>
              </a:buClr>
              <a:buNone/>
              <a:defRPr/>
            </a:pPr>
            <a:r>
              <a:rPr lang="en-US" altLang="en-US" sz="1600" b="1" dirty="0" smtClean="0">
                <a:latin typeface="Times New Roman" panose="02020603050405020304" pitchFamily="18" charset="0"/>
                <a:cs typeface="Times New Roman" panose="02020603050405020304" pitchFamily="18" charset="0"/>
              </a:rPr>
              <a:t>Use</a:t>
            </a: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Understand relationships between multiple variables in a categorized manner..</a:t>
            </a:r>
            <a:endParaRPr lang="en-US" altLang="en-US" sz="1600" dirty="0" smtClean="0">
              <a:latin typeface="Times New Roman" panose="02020603050405020304" pitchFamily="18" charset="0"/>
              <a:cs typeface="Times New Roman" panose="02020603050405020304" pitchFamily="18" charset="0"/>
            </a:endParaRPr>
          </a:p>
        </p:txBody>
      </p:sp>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127.0.0.1:19879/chunk_output/C0868B8Ccb0a7db1/74DFBB7D/c5njdrlxf5e8y/000012.png"/>
          <p:cNvSpPr>
            <a:spLocks noChangeAspect="1" noChangeArrowheads="1"/>
          </p:cNvSpPr>
          <p:nvPr/>
        </p:nvSpPr>
        <p:spPr bwMode="auto">
          <a:xfrm>
            <a:off x="2968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http://127.0.0.1:19879/chunk_output/C0868B8Ccb0a7db1/74DFBB7D/crfvhpf39xq28/000010.png"/>
          <p:cNvSpPr>
            <a:spLocks noChangeAspect="1" noChangeArrowheads="1"/>
          </p:cNvSpPr>
          <p:nvPr/>
        </p:nvSpPr>
        <p:spPr bwMode="auto">
          <a:xfrm>
            <a:off x="44926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5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0401"/>
          <a:stretch/>
        </p:blipFill>
        <p:spPr bwMode="auto">
          <a:xfrm>
            <a:off x="5233307" y="1753292"/>
            <a:ext cx="6653891" cy="4740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73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157288" y="612775"/>
            <a:ext cx="98774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eaLnBrk="1" fontAlgn="auto" hangingPunct="1">
              <a:spcAft>
                <a:spcPts val="0"/>
              </a:spcAft>
              <a:defRPr/>
            </a:pPr>
            <a:r>
              <a:rPr lang="en-US" altLang="en-US" sz="2400" b="1" dirty="0" smtClean="0">
                <a:solidFill>
                  <a:schemeClr val="tx1">
                    <a:lumMod val="95000"/>
                    <a:lumOff val="5000"/>
                  </a:schemeClr>
                </a:solidFill>
                <a:cs typeface="Calibri" panose="020F0502020204030204" pitchFamily="34" charset="0"/>
              </a:rPr>
              <a:t>DESCRIPTIVE STATISTICS: Multivariate Exploration</a:t>
            </a:r>
            <a:endParaRPr lang="en-US" altLang="en-US" sz="2400" b="1" dirty="0">
              <a:solidFill>
                <a:schemeClr val="tx1">
                  <a:lumMod val="95000"/>
                  <a:lumOff val="5000"/>
                </a:schemeClr>
              </a:solidFill>
              <a:cs typeface="Calibri" panose="020F0502020204030204" pitchFamily="34" charset="0"/>
            </a:endParaRPr>
          </a:p>
        </p:txBody>
      </p:sp>
      <p:sp>
        <p:nvSpPr>
          <p:cNvPr id="2" name="AutoShape 2" descr="http://127.0.0.1:19879/chunk_output/C0868B8Ccb0a7db1/74DFBB7D/c1mkgw5dd1kac/000010.png"/>
          <p:cNvSpPr>
            <a:spLocks noChangeAspect="1" noChangeArrowheads="1"/>
          </p:cNvSpPr>
          <p:nvPr/>
        </p:nvSpPr>
        <p:spPr bwMode="auto">
          <a:xfrm>
            <a:off x="1444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2" descr="http://127.0.0.1:19879/chunk_output/C0868B8Ccb0a7db1/74DFBB7D/c5njdrlxf5e8y/000012.png"/>
          <p:cNvSpPr>
            <a:spLocks noChangeAspect="1" noChangeArrowheads="1"/>
          </p:cNvSpPr>
          <p:nvPr/>
        </p:nvSpPr>
        <p:spPr bwMode="auto">
          <a:xfrm>
            <a:off x="296863"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descr="http://127.0.0.1:19879/chunk_output/C0868B8Ccb0a7db1/74DFBB7D/crfvhpf39xq28/000010.png"/>
          <p:cNvSpPr>
            <a:spLocks noChangeAspect="1" noChangeArrowheads="1"/>
          </p:cNvSpPr>
          <p:nvPr/>
        </p:nvSpPr>
        <p:spPr bwMode="auto">
          <a:xfrm>
            <a:off x="449263"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8197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12287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
        <p:nvSpPr>
          <p:cNvPr id="7171" name="Content Placeholder 2"/>
          <p:cNvSpPr>
            <a:spLocks noGrp="1"/>
          </p:cNvSpPr>
          <p:nvPr>
            <p:ph idx="1"/>
          </p:nvPr>
        </p:nvSpPr>
        <p:spPr>
          <a:xfrm>
            <a:off x="1143000" y="1655763"/>
            <a:ext cx="5053693" cy="2336573"/>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dirty="0" err="1">
                <a:latin typeface="Times New Roman" pitchFamily="18" charset="0"/>
                <a:cs typeface="Times New Roman" pitchFamily="18" charset="0"/>
              </a:rPr>
              <a:t>Univariate</a:t>
            </a:r>
            <a:r>
              <a:rPr lang="en-US" altLang="en-US" sz="1800" dirty="0">
                <a:latin typeface="Times New Roman" pitchFamily="18" charset="0"/>
                <a:cs typeface="Times New Roman" pitchFamily="18" charset="0"/>
              </a:rPr>
              <a:t> data exploration denotes </a:t>
            </a:r>
            <a:r>
              <a:rPr lang="en-US" altLang="en-US" sz="1800" dirty="0">
                <a:solidFill>
                  <a:srgbClr val="FF0000"/>
                </a:solidFill>
                <a:latin typeface="Times New Roman" pitchFamily="18" charset="0"/>
                <a:cs typeface="Times New Roman" pitchFamily="18" charset="0"/>
              </a:rPr>
              <a:t>analysis of one attribute at a time</a:t>
            </a:r>
            <a:r>
              <a:rPr lang="en-US" altLang="en-US" sz="1800" dirty="0">
                <a:latin typeface="Times New Roman" pitchFamily="18" charset="0"/>
                <a:cs typeface="Times New Roman" pitchFamily="18" charset="0"/>
              </a:rPr>
              <a:t>. The example Iris dataset for </a:t>
            </a:r>
            <a:r>
              <a:rPr lang="en-US" altLang="en-US" sz="1800" dirty="0">
                <a:solidFill>
                  <a:srgbClr val="FF0000"/>
                </a:solidFill>
                <a:latin typeface="Times New Roman" pitchFamily="18" charset="0"/>
                <a:cs typeface="Times New Roman" pitchFamily="18" charset="0"/>
              </a:rPr>
              <a:t>one species, </a:t>
            </a:r>
            <a:r>
              <a:rPr lang="en-US" altLang="en-US" sz="1800" dirty="0" err="1">
                <a:solidFill>
                  <a:srgbClr val="FF0000"/>
                </a:solidFill>
                <a:latin typeface="Times New Roman" pitchFamily="18" charset="0"/>
                <a:cs typeface="Times New Roman" pitchFamily="18" charset="0"/>
              </a:rPr>
              <a:t>setosa</a:t>
            </a:r>
            <a:r>
              <a:rPr lang="en-US" altLang="en-US" sz="1800" dirty="0">
                <a:latin typeface="Times New Roman" pitchFamily="18" charset="0"/>
                <a:cs typeface="Times New Roman" pitchFamily="18" charset="0"/>
              </a:rPr>
              <a:t>, has 50 observations and 4 attributes. Here some of the descriptive statistics are explored.</a:t>
            </a:r>
          </a:p>
        </p:txBody>
      </p:sp>
      <p:sp>
        <p:nvSpPr>
          <p:cNvPr id="7172"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BB3F4A81-D1EB-43DF-9729-712C261D9FE6}" type="slidenum">
              <a:rPr lang="en-US" altLang="en-US"/>
              <a:pPr/>
              <a:t>4</a:t>
            </a:fld>
            <a:endParaRPr lang="en-US"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633" y="1175657"/>
            <a:ext cx="5360988"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64079" y="4219802"/>
            <a:ext cx="9998528" cy="2120068"/>
          </a:xfrm>
          <a:prstGeom prst="rect">
            <a:avLst/>
          </a:prstGeom>
        </p:spPr>
        <p:txBody>
          <a:bodyPr wrap="square">
            <a:spAutoFit/>
          </a:bodyPr>
          <a:lstStyle/>
          <a:p>
            <a:pPr>
              <a:lnSpc>
                <a:spcPct val="150000"/>
              </a:lnSpc>
            </a:pPr>
            <a:r>
              <a:rPr lang="en-US" b="1" dirty="0">
                <a:latin typeface="Times New Roman" pitchFamily="18" charset="0"/>
                <a:cs typeface="Times New Roman" pitchFamily="18" charset="0"/>
              </a:rPr>
              <a:t>Measure of Central Tendency: </a:t>
            </a:r>
            <a:r>
              <a:rPr lang="en-US" dirty="0">
                <a:latin typeface="Times New Roman" pitchFamily="18" charset="0"/>
                <a:cs typeface="Times New Roman" pitchFamily="18" charset="0"/>
              </a:rPr>
              <a:t>The objective of finding the central location of an attribute is to quantify the dataset with one central or most common number.</a:t>
            </a:r>
          </a:p>
          <a:p>
            <a:pPr>
              <a:lnSpc>
                <a:spcPct val="150000"/>
              </a:lnSpc>
            </a:pPr>
            <a:r>
              <a:rPr lang="en-US" b="1" dirty="0">
                <a:latin typeface="Times New Roman" pitchFamily="18" charset="0"/>
                <a:cs typeface="Times New Roman" pitchFamily="18" charset="0"/>
              </a:rPr>
              <a:t>Mean: </a:t>
            </a:r>
          </a:p>
          <a:p>
            <a:pPr>
              <a:lnSpc>
                <a:spcPct val="150000"/>
              </a:lnSpc>
            </a:pPr>
            <a:r>
              <a:rPr lang="en-US" dirty="0">
                <a:latin typeface="Times New Roman" pitchFamily="18" charset="0"/>
                <a:cs typeface="Times New Roman" pitchFamily="18" charset="0"/>
              </a:rPr>
              <a:t>The mean is the arithmetic average of all observations in the dataset. It is calculated by summing all the data points and dividing by the number of data points</a:t>
            </a:r>
          </a:p>
        </p:txBody>
      </p:sp>
      <p:sp>
        <p:nvSpPr>
          <p:cNvPr id="3" name="Oval 2"/>
          <p:cNvSpPr/>
          <p:nvPr/>
        </p:nvSpPr>
        <p:spPr>
          <a:xfrm>
            <a:off x="6485624" y="2996288"/>
            <a:ext cx="649967" cy="677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
        <p:nvSpPr>
          <p:cNvPr id="8195" name="Content Placeholder 2"/>
          <p:cNvSpPr>
            <a:spLocks noGrp="1"/>
          </p:cNvSpPr>
          <p:nvPr>
            <p:ph idx="1"/>
          </p:nvPr>
        </p:nvSpPr>
        <p:spPr>
          <a:xfrm>
            <a:off x="1216478" y="1355272"/>
            <a:ext cx="4988379" cy="4759780"/>
          </a:xfrm>
        </p:spPr>
        <p:txBody>
          <a:bodyPr/>
          <a:lstStyle/>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Median: </a:t>
            </a:r>
            <a:r>
              <a:rPr lang="en-US" altLang="en-US" sz="1800" dirty="0">
                <a:latin typeface="Times New Roman" pitchFamily="18" charset="0"/>
                <a:cs typeface="Times New Roman" pitchFamily="18" charset="0"/>
              </a:rPr>
              <a:t>The median is the value of the central point in the distribution. The median is calculated by sorting all the observations from small to large and selecting the mid-point observation in the sorted list. If the number of data points is even, then the average of the middle two data points is used as the median. The median for sepal length is in centimeters is 5.0000.</a:t>
            </a:r>
          </a:p>
        </p:txBody>
      </p:sp>
      <p:sp>
        <p:nvSpPr>
          <p:cNvPr id="8197"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1D36070A-E8D7-4ECC-81A2-63CA5F3F55B1}" type="slidenum">
              <a:rPr lang="en-US" altLang="en-US"/>
              <a:pPr/>
              <a:t>5</a:t>
            </a:fld>
            <a:endParaRPr lang="en-US" altLang="en-US"/>
          </a:p>
        </p:txBody>
      </p:sp>
      <p:sp>
        <p:nvSpPr>
          <p:cNvPr id="8" name="Rectangle 7"/>
          <p:cNvSpPr/>
          <p:nvPr/>
        </p:nvSpPr>
        <p:spPr>
          <a:xfrm>
            <a:off x="1178379" y="4871754"/>
            <a:ext cx="9998528" cy="1338828"/>
          </a:xfrm>
          <a:prstGeom prst="rect">
            <a:avLst/>
          </a:prstGeom>
        </p:spPr>
        <p:txBody>
          <a:bodyPr wrap="square">
            <a:spAutoFit/>
          </a:bodyPr>
          <a:lstStyle/>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Mode: </a:t>
            </a:r>
            <a:r>
              <a:rPr lang="en-US" altLang="en-US" sz="1800" dirty="0">
                <a:latin typeface="Times New Roman" pitchFamily="18" charset="0"/>
                <a:cs typeface="Times New Roman" pitchFamily="18" charset="0"/>
              </a:rPr>
              <a:t>The mode is the most frequently occurring observation. In the dataset, data points may be repetitive, and the most repetitive data point is the mode of the dataset. In this example, the mode in</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centimeters is 5.1000.</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633" y="1175657"/>
            <a:ext cx="5360988" cy="318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p:cNvSpPr/>
          <p:nvPr/>
        </p:nvSpPr>
        <p:spPr>
          <a:xfrm>
            <a:off x="6485624" y="2996288"/>
            <a:ext cx="649967" cy="67763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3460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
        <p:nvSpPr>
          <p:cNvPr id="9219"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b="1"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Measure of Spread</a:t>
            </a:r>
            <a:r>
              <a:rPr lang="en-US" altLang="en-US" sz="1800" dirty="0">
                <a:latin typeface="Times New Roman" pitchFamily="18" charset="0"/>
                <a:cs typeface="Times New Roman" pitchFamily="18" charset="0"/>
              </a:rPr>
              <a:t>: Summarizing the dataset can help us understand the data, especially when the dataset is large. The mode, median, and mean </a:t>
            </a:r>
            <a:r>
              <a:rPr lang="en-US" altLang="en-US" sz="1800" dirty="0">
                <a:solidFill>
                  <a:srgbClr val="FF0000"/>
                </a:solidFill>
                <a:latin typeface="Times New Roman" pitchFamily="18" charset="0"/>
                <a:cs typeface="Times New Roman" pitchFamily="18" charset="0"/>
              </a:rPr>
              <a:t>summarize the data into a single value </a:t>
            </a:r>
            <a:r>
              <a:rPr lang="en-US" altLang="en-US" sz="1800" dirty="0">
                <a:latin typeface="Times New Roman" pitchFamily="18" charset="0"/>
                <a:cs typeface="Times New Roman" pitchFamily="18" charset="0"/>
              </a:rPr>
              <a:t>that is typical or representative of all the values in the dataset, but this is only part of the 'picture' that summarizes a dataset.   </a:t>
            </a:r>
          </a:p>
          <a:p>
            <a:pPr marL="80963" lvl="1" indent="0" algn="just" eaLnBrk="1" hangingPunct="1">
              <a:lnSpc>
                <a:spcPct val="150000"/>
              </a:lnSpc>
              <a:buClr>
                <a:srgbClr val="0B5395"/>
              </a:buClr>
              <a:buFont typeface="Corbel" panose="020B0503020204020204" pitchFamily="34" charset="0"/>
              <a:buNone/>
            </a:pPr>
            <a:r>
              <a:rPr lang="en-US" altLang="en-US" sz="1800" dirty="0">
                <a:solidFill>
                  <a:srgbClr val="FF0000"/>
                </a:solidFill>
                <a:latin typeface="Times New Roman" pitchFamily="18" charset="0"/>
                <a:cs typeface="Times New Roman" pitchFamily="18" charset="0"/>
              </a:rPr>
              <a:t>Measures of spread describe how similar or varied the set of observed values</a:t>
            </a:r>
            <a:r>
              <a:rPr lang="en-US" altLang="en-US" sz="1800" dirty="0">
                <a:latin typeface="Times New Roman" pitchFamily="18" charset="0"/>
                <a:cs typeface="Times New Roman" pitchFamily="18" charset="0"/>
              </a:rPr>
              <a:t> are for a particular variable (data item). Measures of spread summarize the data in a way that shows how scattered the values are and how much they differ from the mean value.</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a:t>
            </a: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a:t>
            </a: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243705"/>
            <a:ext cx="9237027" cy="145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EE96E1A-05FD-4F98-A40E-F92471474C0B}" type="slidenum">
              <a:rPr lang="en-US" altLang="en-US"/>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1077685" y="1103313"/>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b="1"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 </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The mode (most frequent value), median (middle value*) and mean (arithmetic average) of both datasets is 6. </a:t>
            </a:r>
            <a:r>
              <a:rPr lang="en-US" altLang="en-US" sz="1800" b="1" dirty="0">
                <a:latin typeface="Times New Roman" pitchFamily="18" charset="0"/>
                <a:cs typeface="Times New Roman" pitchFamily="18" charset="0"/>
              </a:rPr>
              <a:t>If we just looked at the measures of central tendency, we may assume that the datasets are the same.</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However, if we look at the spread of the values in the following graph, we can see that Dataset B is more dispersed than Dataset A. Used together, </a:t>
            </a:r>
            <a:r>
              <a:rPr lang="en-US" altLang="en-US" sz="1800" dirty="0">
                <a:solidFill>
                  <a:srgbClr val="FF0000"/>
                </a:solidFill>
                <a:latin typeface="Times New Roman" pitchFamily="18" charset="0"/>
                <a:cs typeface="Times New Roman" pitchFamily="18" charset="0"/>
              </a:rPr>
              <a:t>the measures of central tendency and measures of spread help us to better understand the data.</a:t>
            </a:r>
          </a:p>
        </p:txBody>
      </p:sp>
      <p:pic>
        <p:nvPicPr>
          <p:cNvPr id="102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899" y="1462540"/>
            <a:ext cx="8634693" cy="1361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0DB820B1-84B9-4C7A-AD25-2B5A787AECFF}" type="slidenum">
              <a:rPr lang="en-US" altLang="en-US"/>
              <a:pPr/>
              <a:t>7</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b="1">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a:latin typeface="Times New Roman" pitchFamily="18" charset="0"/>
              <a:cs typeface="Times New Roman" pitchFamily="18" charset="0"/>
            </a:endParaRPr>
          </a:p>
        </p:txBody>
      </p:sp>
      <p:pic>
        <p:nvPicPr>
          <p:cNvPr id="112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04" y="1377315"/>
            <a:ext cx="8278495" cy="449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01C8187B-54C1-448B-9EB3-17C7BB28FE2C}" type="slidenum">
              <a:rPr lang="en-US" altLang="en-US"/>
              <a:pPr/>
              <a:t>8</a:t>
            </a:fld>
            <a:endParaRPr lang="en-US" altLang="en-US"/>
          </a:p>
        </p:txBody>
      </p:sp>
      <p:sp>
        <p:nvSpPr>
          <p:cNvPr id="7" name="Title 1"/>
          <p:cNvSpPr>
            <a:spLocks noGrp="1"/>
          </p:cNvSpPr>
          <p:nvPr>
            <p:ph type="title"/>
          </p:nvPr>
        </p:nvSpPr>
        <p:spPr>
          <a:xfrm>
            <a:off x="1143000" y="346075"/>
            <a:ext cx="9875838" cy="6191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1143000" y="863600"/>
            <a:ext cx="10104438" cy="5110163"/>
          </a:xfrm>
        </p:spPr>
        <p:txBody>
          <a:bodyPr/>
          <a:lstStyle/>
          <a:p>
            <a:pPr marL="80963" lvl="1" indent="0" algn="just" eaLnBrk="1" hangingPunct="1">
              <a:lnSpc>
                <a:spcPct val="150000"/>
              </a:lnSpc>
              <a:buClr>
                <a:srgbClr val="0B5395"/>
              </a:buClr>
              <a:buFont typeface="Corbel" panose="020B0503020204020204" pitchFamily="34" charset="0"/>
              <a:buNone/>
            </a:pPr>
            <a:endParaRPr lang="en-US" altLang="en-US" sz="1800" b="1"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Measure of spread, sometimes also called a measure of dispersion, is used to describe the variability in a sample or population .</a:t>
            </a:r>
            <a:r>
              <a:rPr lang="en-US" altLang="en-US" sz="1800" dirty="0">
                <a:solidFill>
                  <a:srgbClr val="FF0000"/>
                </a:solidFill>
                <a:latin typeface="Times New Roman" pitchFamily="18" charset="0"/>
                <a:cs typeface="Times New Roman" pitchFamily="18" charset="0"/>
              </a:rPr>
              <a:t>There are two common metrics to quantify spread: Range and Deviation.</a:t>
            </a:r>
          </a:p>
          <a:p>
            <a:pPr marL="80963" lvl="1" indent="0" algn="just" eaLnBrk="1" hangingPunct="1">
              <a:lnSpc>
                <a:spcPct val="150000"/>
              </a:lnSpc>
              <a:buClr>
                <a:srgbClr val="0B5395"/>
              </a:buClr>
              <a:buFont typeface="Corbel" panose="020B0503020204020204" pitchFamily="34" charset="0"/>
              <a:buNone/>
            </a:pPr>
            <a:r>
              <a:rPr lang="en-US" altLang="en-US" sz="1800" b="1" dirty="0">
                <a:latin typeface="Times New Roman" pitchFamily="18" charset="0"/>
                <a:cs typeface="Times New Roman" pitchFamily="18" charset="0"/>
              </a:rPr>
              <a:t>Range: </a:t>
            </a:r>
            <a:r>
              <a:rPr lang="en-US" altLang="en-US" sz="1800" dirty="0">
                <a:latin typeface="Times New Roman" pitchFamily="18" charset="0"/>
                <a:cs typeface="Times New Roman" pitchFamily="18" charset="0"/>
              </a:rPr>
              <a:t>The range is the difference between the maximum value and the minimum value of the attribute.</a:t>
            </a: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endParaRPr lang="en-US" altLang="en-US" sz="1800" dirty="0">
              <a:latin typeface="Times New Roman" pitchFamily="18" charset="0"/>
              <a:cs typeface="Times New Roman" pitchFamily="18" charset="0"/>
            </a:endParaRPr>
          </a:p>
          <a:p>
            <a:pPr marL="80963" lvl="1" indent="0" algn="just" eaLnBrk="1" hangingPunct="1">
              <a:lnSpc>
                <a:spcPct val="150000"/>
              </a:lnSpc>
              <a:buClr>
                <a:srgbClr val="0B5395"/>
              </a:buClr>
              <a:buFont typeface="Corbel" panose="020B0503020204020204" pitchFamily="34" charset="0"/>
              <a:buNone/>
            </a:pPr>
            <a:r>
              <a:rPr lang="en-US" altLang="en-US" sz="1800" dirty="0">
                <a:latin typeface="Times New Roman" pitchFamily="18" charset="0"/>
                <a:cs typeface="Times New Roman" pitchFamily="18" charset="0"/>
              </a:rPr>
              <a:t>:</a:t>
            </a:r>
          </a:p>
        </p:txBody>
      </p:sp>
      <p:sp>
        <p:nvSpPr>
          <p:cNvPr id="12293"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7C3382CC-1790-4582-A226-A3FF76F05BA2}" type="slidenum">
              <a:rPr lang="en-US" altLang="en-US"/>
              <a:pPr/>
              <a:t>9</a:t>
            </a:fld>
            <a:endParaRPr lang="en-US" altLang="en-US"/>
          </a:p>
        </p:txBody>
      </p:sp>
      <p:sp>
        <p:nvSpPr>
          <p:cNvPr id="7" name="Title 1"/>
          <p:cNvSpPr txBox="1">
            <a:spLocks/>
          </p:cNvSpPr>
          <p:nvPr/>
        </p:nvSpPr>
        <p:spPr bwMode="auto">
          <a:xfrm>
            <a:off x="1143000" y="346075"/>
            <a:ext cx="9875838"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DESCRIPTIVE STATISTICS: </a:t>
            </a:r>
            <a:r>
              <a:rPr lang="en-US" altLang="en-US" sz="2400" b="1" dirty="0" err="1">
                <a:solidFill>
                  <a:schemeClr val="tx1">
                    <a:lumMod val="95000"/>
                    <a:lumOff val="5000"/>
                  </a:schemeClr>
                </a:solidFill>
                <a:latin typeface="Calibri" panose="020F0502020204030204" pitchFamily="34" charset="0"/>
                <a:cs typeface="Calibri" panose="020F0502020204030204" pitchFamily="34" charset="0"/>
              </a:rPr>
              <a:t>Univariate</a:t>
            </a: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 Exploration</a:t>
            </a:r>
          </a:p>
        </p:txBody>
      </p:sp>
      <p:pic>
        <p:nvPicPr>
          <p:cNvPr id="3" name="Picture 2">
            <a:extLst>
              <a:ext uri="{FF2B5EF4-FFF2-40B4-BE49-F238E27FC236}">
                <a16:creationId xmlns:a16="http://schemas.microsoft.com/office/drawing/2014/main" xmlns="" id="{ACB20EED-B8A0-78CB-C26E-E4FE2B4DFA33}"/>
              </a:ext>
            </a:extLst>
          </p:cNvPr>
          <p:cNvPicPr>
            <a:picLocks noChangeAspect="1"/>
          </p:cNvPicPr>
          <p:nvPr/>
        </p:nvPicPr>
        <p:blipFill>
          <a:blip r:embed="rId2"/>
          <a:stretch>
            <a:fillRect/>
          </a:stretch>
        </p:blipFill>
        <p:spPr>
          <a:xfrm>
            <a:off x="1808446" y="2995696"/>
            <a:ext cx="8087394" cy="3103480"/>
          </a:xfrm>
          <a:prstGeom prst="rect">
            <a:avLst/>
          </a:prstGeom>
        </p:spPr>
      </p:pic>
    </p:spTree>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33028</TotalTime>
  <Words>2829</Words>
  <Application>Microsoft Office PowerPoint</Application>
  <PresentationFormat>Custom</PresentationFormat>
  <Paragraphs>323</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Basis</vt:lpstr>
      <vt:lpstr>Data Exploration</vt:lpstr>
      <vt:lpstr>OBJECTIVES OF DATA EXPLORATION</vt:lpstr>
      <vt:lpstr>DESCRIPTIVE STATISTICS</vt:lpstr>
      <vt:lpstr>DESCRIPTIVE STATISTICS: Univariate Exploration</vt:lpstr>
      <vt:lpstr>DESCRIPTIVE STATISTICS: Univariate Exploration</vt:lpstr>
      <vt:lpstr>DESCRIPTIVE STATISTICS: Univariate Exploration</vt:lpstr>
      <vt:lpstr>PowerPoint Presentation</vt:lpstr>
      <vt:lpstr>DESCRIPTIVE STATISTICS: Univariate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vt:lpstr>
      <vt:lpstr>PowerPoint Presentation</vt:lpstr>
      <vt:lpstr>PowerPoint Presentation</vt:lpstr>
      <vt:lpstr>PowerPoint Presentation</vt:lpstr>
      <vt:lpstr>DESCRIPTIVE STATISTICS: Multivariate Exploration</vt:lpstr>
      <vt:lpstr>DESCRIPTIVE STATISTICS: Multivariate Exploration</vt:lpstr>
      <vt:lpstr>DESCRIPTIVE STATISTICS: Multivariate Exploration</vt:lpstr>
      <vt:lpstr>DESCRIPTIVE STATISTICS: Multivariate Exploration</vt:lpstr>
      <vt:lpstr>DESCRIPTIVE STATISTICS: Multivariate Exploration</vt:lpstr>
      <vt:lpstr>DESCRIPTIVE STATISTICS: Multivariate Exploration</vt:lpstr>
      <vt:lpstr>DESCRIPTIVE STATISTICS: Multivariate Exploration</vt:lpstr>
      <vt:lpstr>Multivariate Exploration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HP</dc:creator>
  <cp:lastModifiedBy>Ashraf</cp:lastModifiedBy>
  <cp:revision>538</cp:revision>
  <dcterms:created xsi:type="dcterms:W3CDTF">2016-09-26T17:30:27Z</dcterms:created>
  <dcterms:modified xsi:type="dcterms:W3CDTF">2025-07-28T00:45:21Z</dcterms:modified>
</cp:coreProperties>
</file>