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86" r:id="rId1"/>
  </p:sldMasterIdLst>
  <p:notesMasterIdLst>
    <p:notesMasterId r:id="rId12"/>
  </p:notesMasterIdLst>
  <p:sldIdLst>
    <p:sldId id="279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305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2421D0-8481-45E0-86C5-F042F1B332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AF8FA-2D4A-453E-A269-CF721A36C3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EE507CA-CFED-45B8-8E98-5FFAA6BE630E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8E744C-C2CF-405A-970D-E1535CCF7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3DE12A5-CD73-46AE-8D2C-91E1230B4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2D0C-7BA0-40B7-B278-F5AFFB0C13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A148-BFBF-425C-900A-0F26F12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7E46B7-4F64-4C11-99D9-6AA2330523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C243E9-A18B-460F-85A9-F510D20EA9BF}"/>
              </a:ext>
            </a:extLst>
          </p:cNvPr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C69916-8657-4F07-80D8-D224064C93B0}"/>
              </a:ext>
            </a:extLst>
          </p:cNvPr>
          <p:cNvCxnSpPr/>
          <p:nvPr/>
        </p:nvCxnSpPr>
        <p:spPr>
          <a:xfrm>
            <a:off x="1978025" y="373380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BCFD191-98F4-4579-A38A-4566F05A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AF68816-6F41-4FCA-84B9-1B298C945162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C3F1EB-22CD-4BEC-944C-D6BFF196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875FB4-F92F-4065-9573-A306B3C4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49CD2-F5AE-43DE-89E0-4088E4CAA8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A008-658E-4070-9B70-E72CD78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24403-AD43-4607-B2A6-ABD563BBEF55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8416-17D6-48B3-B299-4A8B1009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A004-312B-4039-9603-4E3FC803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4DF61-7F13-43FC-8DE9-D5EE06FD5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26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77F9-7B4C-47D1-AFB7-8464B7A7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83CEF-4E4A-44B0-994E-FE9FA40C2D8A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C6F4-6E90-4747-90EE-242C7195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1715-1131-4D02-83E3-94857F7A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DC318-FE18-4944-BFEF-4BA3B227EE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29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2D4D-6809-41E5-B8CE-9EC8DDB9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DE8D-352E-41F2-8C0D-878813E4C5E8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19CE4-406F-44D7-845B-864ACD1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2D943-22A4-45FB-8250-619F4B7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AC16C-2E15-439B-8637-221520817D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119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93028-5002-410B-B7F6-A54ABC32609E}"/>
              </a:ext>
            </a:extLst>
          </p:cNvPr>
          <p:cNvCxnSpPr/>
          <p:nvPr/>
        </p:nvCxnSpPr>
        <p:spPr>
          <a:xfrm>
            <a:off x="1981200" y="40211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51DB454-BD1F-49D0-81F2-86ACD65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4A8D-64E2-4F0A-9B1B-05FB5522F928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97722F-EF3C-44B5-9267-2E0A671B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DD45C3-A9EB-4D5B-99DD-C59EFF31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715A5-37AE-40E4-B89D-CDEA68B9E1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87B6FA-E328-4FBA-9456-062765B3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38283-01A8-4480-8D6A-03A6A6B8DE4A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612835-7CD0-43A5-BEF6-C2EE86AF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D4EEFC-8D6C-49FD-8DB4-AB19C794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9A6359-029B-46CB-8B7B-8B48024CA3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40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9F03C2-BAF7-4292-AA79-7154C4E7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46C1C-2ADC-4DA7-ACB9-6BED671B87CE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5BA92BD-2DB4-45C7-BE9D-C6B8EC3D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8BBB59A-EF4A-4097-9F8E-7AD3C745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06CC2-3461-4904-9E85-116FFDE0B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63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0EB191-993E-4E43-A4E3-D7AE469A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B4590-4782-46F9-B65E-FF30BA3C5023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3D3806-360C-4A4C-AB95-EB7A4D9C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A490B1-88D5-4E97-8C9D-C7BCCD09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6E087-B8AE-4207-9984-06F8D4129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7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6FC775-0B2F-45E6-8276-F272E94E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E6605-D164-4CB3-B9C8-B4BC79B90547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B5649F-DFB0-4A9B-92BA-D100299E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A299B0-9C74-4450-9D34-2B753ECC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5F00A-F4E7-4747-AD52-55D53897A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87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A22682-3CFA-41F5-812C-1FFE92E0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BF2D9-06BF-4D7D-A2D5-39C4563ABA12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8DEEA1-34C3-42B4-84E0-7B6BC537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75FD24-B823-475E-9252-C6A0C3D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D4204-2B5F-4B83-8E06-7B1107CDF5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4045D6-3FC1-4C5C-BC54-937D4C5E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CFDFF-7A78-41EB-979D-C889BB686FC1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22F709-5C70-4E53-938C-EEA805A8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DD2156-C42F-4E95-8E08-506FB05B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E4D65-C38B-4044-B764-DAF3C24A4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0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F47663-F58B-493D-BD12-CD8F6795C16C}"/>
              </a:ext>
            </a:extLst>
          </p:cNvPr>
          <p:cNvSpPr>
            <a:spLocks noChangeAspect="1"/>
          </p:cNvSpPr>
          <p:nvPr/>
        </p:nvSpPr>
        <p:spPr>
          <a:xfrm>
            <a:off x="231775" y="244475"/>
            <a:ext cx="11723688" cy="63769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1CDF118-1FB2-48A4-9CB8-CC5719A27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43000" y="609600"/>
            <a:ext cx="9875838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C161667-E5E1-4A54-AED5-62EAE791E6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43000" y="2057400"/>
            <a:ext cx="98726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8157F-5706-4968-AE28-F52A37B06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3000" y="6224588"/>
            <a:ext cx="2328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516FF58-4C04-441B-88ED-32A51C4D8D56}" type="datetimeFigureOut">
              <a:rPr lang="en-US"/>
              <a:pPr>
                <a:defRPr/>
              </a:pPr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E3BF-BBCD-45C9-A199-A67A235FB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49700" y="6224588"/>
            <a:ext cx="471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FE34-E397-42E7-93ED-7323D5221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738" y="6224588"/>
            <a:ext cx="17065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E47B67-6DEA-4DE1-8F1E-1597C40C45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  <p:sldLayoutId id="2147485026" r:id="rId2"/>
    <p:sldLayoutId id="2147485036" r:id="rId3"/>
    <p:sldLayoutId id="2147485027" r:id="rId4"/>
    <p:sldLayoutId id="2147485028" r:id="rId5"/>
    <p:sldLayoutId id="2147485029" r:id="rId6"/>
    <p:sldLayoutId id="2147485030" r:id="rId7"/>
    <p:sldLayoutId id="2147485031" r:id="rId8"/>
    <p:sldLayoutId id="2147485032" r:id="rId9"/>
    <p:sldLayoutId id="2147485033" r:id="rId10"/>
    <p:sldLayoutId id="214748503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228600" indent="-182563" algn="l" rtl="0" eaLnBrk="0" fontAlgn="base" hangingPunct="0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anose="020B0503020204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09B9C96-4C04-4126-8D66-BD22775E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72668-6D37-4C02-A4D6-CF3054E9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9872663" cy="4038600"/>
          </a:xfrm>
        </p:spPr>
        <p:txBody>
          <a:bodyPr/>
          <a:lstStyle/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techniques are essential in data science for exploring, understanding, and communicating insights from data. </a:t>
            </a:r>
          </a:p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translate complex data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 stories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easier to identify trends, patterns, outliers, and correlations.</a:t>
            </a:r>
          </a:p>
          <a:p>
            <a:pPr marL="46037" indent="0" algn="just">
              <a:lnSpc>
                <a:spcPct val="150000"/>
              </a:lnSpc>
              <a:buFont typeface="Corbel" panose="020B0503020204020204" pitchFamily="34" charset="0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visualization are: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Showing Relationships and Correlation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Comparing Values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Showing Composition (Part-to-Whole)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Understanding Distribution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8213A86-5B81-4F1B-A8C0-6C71293F2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Understanding Distribution</a:t>
            </a:r>
          </a:p>
        </p:txBody>
      </p:sp>
      <p:sp>
        <p:nvSpPr>
          <p:cNvPr id="13315" name="Content Placeholder 3">
            <a:extLst>
              <a:ext uri="{FF2B5EF4-FFF2-40B4-BE49-F238E27FC236}">
                <a16:creationId xmlns:a16="http://schemas.microsoft.com/office/drawing/2014/main" id="{AAB35D81-94B7-4DF8-9D4C-81FA8E97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Box Plot (Box-and-Whisker Plot):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concise summary of a variable's distribution. It shows the median, quartiles (25th and 75th percentiles), and outliers in a single visualization.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2" descr="This image has an empty alt attribute; its file name is box-whisker-plot-1024x562.jpg">
            <a:extLst>
              <a:ext uri="{FF2B5EF4-FFF2-40B4-BE49-F238E27FC236}">
                <a16:creationId xmlns:a16="http://schemas.microsoft.com/office/drawing/2014/main" id="{EAF51704-4165-428D-80A1-27E58806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4"/>
          <a:stretch>
            <a:fillRect/>
          </a:stretch>
        </p:blipFill>
        <p:spPr bwMode="auto">
          <a:xfrm>
            <a:off x="2662238" y="2636838"/>
            <a:ext cx="634523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">
            <a:extLst>
              <a:ext uri="{FF2B5EF4-FFF2-40B4-BE49-F238E27FC236}">
                <a16:creationId xmlns:a16="http://schemas.microsoft.com/office/drawing/2014/main" id="{A1C337DA-A69F-4D6B-9E91-89EA673B8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5816600"/>
            <a:ext cx="27860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00"/>
              <a:t>https://www.simplypsychology.org/boxplots.html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3CDCB98-01E9-404A-8179-EEE4B2DF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Showing Relationships and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EFFC-3F95-4036-9F95-61C525291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5138738" cy="4532313"/>
          </a:xfrm>
        </p:spPr>
        <p:txBody>
          <a:bodyPr/>
          <a:lstStyle/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help you understand how different variables interact with each other.</a:t>
            </a:r>
          </a:p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classic way to show the relationship between two numerical variables.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point represents an observation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plotted at the intersection of its x and y values.</a:t>
            </a:r>
          </a:p>
          <a:p>
            <a:pPr algn="just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Plotting a person's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'Years of Experience'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their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'Salary'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if they are positively correlated.</a:t>
            </a:r>
          </a:p>
        </p:txBody>
      </p:sp>
      <p:pic>
        <p:nvPicPr>
          <p:cNvPr id="5124" name="Picture 2" descr="Simple Linear Regression Using Python: Analysis of Years of Experience on  Salary Earned | by Wisnu Purnomo | Medium">
            <a:extLst>
              <a:ext uri="{FF2B5EF4-FFF2-40B4-BE49-F238E27FC236}">
                <a16:creationId xmlns:a16="http://schemas.microsoft.com/office/drawing/2014/main" id="{B87E808A-2115-4D21-B1E0-EE0FABB3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1333500"/>
            <a:ext cx="51498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2">
            <a:extLst>
              <a:ext uri="{FF2B5EF4-FFF2-40B4-BE49-F238E27FC236}">
                <a16:creationId xmlns:a16="http://schemas.microsoft.com/office/drawing/2014/main" id="{38D5095E-0C64-44E2-9333-BB138BB4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5413375"/>
            <a:ext cx="4357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00"/>
              <a:t>https://medium.com/@wisnupo/simple-linear-regression-using-python-analysis-of-years-of-experience-on-salary-earned-192ce4bdf78c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6ACE108-CEEF-4793-B301-645539C2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Showing Relationships and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BA68-7828-4A35-910F-A0DF0A240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Chart: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the scatter 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third variable is represented by the size of the bubbles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plot of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‘Daily fat intake’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‘Daily sugar intake’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different countries, where the bubble size represents the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‘Obesity(%)’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F268E197-718D-4933-BAAE-F7C0E4F61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19388"/>
            <a:ext cx="74771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5994207-2F9B-4B7C-A4C2-4BCBB81E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Showing Relationships and Correlation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45895-E907-4713-AB62-8A7C6339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6037" indent="0" algn="just">
              <a:buFont typeface="Corbel" panose="020B0503020204020204" pitchFamily="34" charset="0"/>
              <a:buNone/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Map: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where individual values are represented by colors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It's excellent for showing the 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many variables at once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correlation matrix of all features in a housing dataset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Darker colors might show a strong positive correlation between 'Square Footage' and 'Price'.</a:t>
            </a:r>
          </a:p>
        </p:txBody>
      </p:sp>
      <p:pic>
        <p:nvPicPr>
          <p:cNvPr id="7172" name="Picture 2" descr="How to Create a Seaborn Correlation Heatmap in Python? | by Bibor Szabo |  Medium">
            <a:extLst>
              <a:ext uri="{FF2B5EF4-FFF2-40B4-BE49-F238E27FC236}">
                <a16:creationId xmlns:a16="http://schemas.microsoft.com/office/drawing/2014/main" id="{15B70BFC-AA87-40AF-86C4-18CB4B8E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/>
          <a:stretch>
            <a:fillRect/>
          </a:stretch>
        </p:blipFill>
        <p:spPr bwMode="auto">
          <a:xfrm>
            <a:off x="2776538" y="2971800"/>
            <a:ext cx="71056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1">
            <a:extLst>
              <a:ext uri="{FF2B5EF4-FFF2-40B4-BE49-F238E27FC236}">
                <a16:creationId xmlns:a16="http://schemas.microsoft.com/office/drawing/2014/main" id="{61F9E6FF-91A1-4625-A3DC-CBA93F8A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425" y="6345238"/>
            <a:ext cx="6096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00"/>
              <a:t>https://medium.com/@szabo.bibor/how-to-create-a-seaborn-correlation-heatmap-in-python-834c0686b88e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5641E50-3385-494D-ADBC-E354BB35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Comparing Values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id="{071B699D-ABAE-4201-9F19-27B34F795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are used to compare the magnitude of different categories or track changes over time.</a:t>
            </a:r>
          </a:p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Bar Chart: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Perfect for comparing quantities across distinct categories. The length of the bar is proportional to the value it represents.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61C60B95-12C8-4962-8355-B7B85F076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2757488"/>
            <a:ext cx="6946900" cy="347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A25E8BF-390E-4080-B16F-8DF39016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Comparing Values</a:t>
            </a:r>
          </a:p>
        </p:txBody>
      </p:sp>
      <p:sp>
        <p:nvSpPr>
          <p:cNvPr id="9219" name="Content Placeholder 3">
            <a:extLst>
              <a:ext uri="{FF2B5EF4-FFF2-40B4-BE49-F238E27FC236}">
                <a16:creationId xmlns:a16="http://schemas.microsoft.com/office/drawing/2014/main" id="{FF998376-54DA-488C-9F55-9F7CF0F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 Chart: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Best for showing trends over a continuous interval, most often time. It connects a series of data points with a line.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4949337B-ECE6-4744-9DEE-9DF2CFDE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428875"/>
            <a:ext cx="75438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3FAF9E7-3EF4-4D86-96A6-53073675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Showing Composition (Part-to-Whole)</a:t>
            </a:r>
          </a:p>
        </p:txBody>
      </p:sp>
      <p:sp>
        <p:nvSpPr>
          <p:cNvPr id="10243" name="Content Placeholder 3">
            <a:extLst>
              <a:ext uri="{FF2B5EF4-FFF2-40B4-BE49-F238E27FC236}">
                <a16:creationId xmlns:a16="http://schemas.microsoft.com/office/drawing/2014/main" id="{9CD9F28D-E59F-4140-8952-E96FDF2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illustrate how a total amount is divided into parts.</a:t>
            </a:r>
          </a:p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Pie Chart: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circular chart that shows the percentage contribution of different categories to a whole. It's best used for a small number of categories.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927A9F4D-A7F4-4811-BF31-0F6F94F6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2614613"/>
            <a:ext cx="61436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41A8264-C2C4-4BCD-8EE8-486CF810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Showing Composition (Part-to-Whole)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FA9B2A8B-E19E-4E59-B10D-AA959B44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Treemap: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alternative to a pie chart, especially for hierarchical data. It uses nested rectangles whose area represents their proportion of the whole.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2" descr="Create a treemap chart in Office - Microsoft Support">
            <a:extLst>
              <a:ext uri="{FF2B5EF4-FFF2-40B4-BE49-F238E27FC236}">
                <a16:creationId xmlns:a16="http://schemas.microsoft.com/office/drawing/2014/main" id="{5DB17F5B-0F96-4F5D-83A2-C2FDAF955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241550"/>
            <a:ext cx="411797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1">
            <a:extLst>
              <a:ext uri="{FF2B5EF4-FFF2-40B4-BE49-F238E27FC236}">
                <a16:creationId xmlns:a16="http://schemas.microsoft.com/office/drawing/2014/main" id="{35AA3E70-ABB1-466A-9101-BEFF5B40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61341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00"/>
              <a:t>https://support.microsoft.com/en-us/office/create-a-treemap-chart-in-office-dfe86d28-a610-4ef5-9b30-362d5c624b68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AECC590-D948-4E6D-98EC-D56D6AA8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23875"/>
            <a:ext cx="9875838" cy="619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VISUALIZATION: For Understanding Distribution</a:t>
            </a:r>
          </a:p>
        </p:txBody>
      </p:sp>
      <p:sp>
        <p:nvSpPr>
          <p:cNvPr id="12291" name="Content Placeholder 3">
            <a:extLst>
              <a:ext uri="{FF2B5EF4-FFF2-40B4-BE49-F238E27FC236}">
                <a16:creationId xmlns:a16="http://schemas.microsoft.com/office/drawing/2014/main" id="{5B4CBD49-9596-4B61-AA95-B390A567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558925"/>
            <a:ext cx="10944225" cy="1085850"/>
          </a:xfrm>
        </p:spPr>
        <p:txBody>
          <a:bodyPr/>
          <a:lstStyle/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help you understand how a single variable is spread out.</a:t>
            </a:r>
          </a:p>
          <a:p>
            <a:pPr marL="44450" indent="0" algn="just">
              <a:buFont typeface="Corbel" panose="020B0503020204020204" pitchFamily="34" charset="0"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Histogram: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looks like a bar chart but shows the frequency distribution of a single continuous variable. It groups numbers into ranges (bins) and the height of the bar shows how many data points fall into that range.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2" descr="What is a Histogram Chart? A Comprehensive Guide">
            <a:extLst>
              <a:ext uri="{FF2B5EF4-FFF2-40B4-BE49-F238E27FC236}">
                <a16:creationId xmlns:a16="http://schemas.microsoft.com/office/drawing/2014/main" id="{4791A203-074E-47FC-9268-5C1CFC947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2643188"/>
            <a:ext cx="6754812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>
            <a:extLst>
              <a:ext uri="{FF2B5EF4-FFF2-40B4-BE49-F238E27FC236}">
                <a16:creationId xmlns:a16="http://schemas.microsoft.com/office/drawing/2014/main" id="{7E87214A-06E1-4EA9-9A94-FDCEC8B7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25" y="6338888"/>
            <a:ext cx="2873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00"/>
              <a:t>https://www.appliedaicourse.com/blog/historgam/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32979</TotalTime>
  <Words>584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Corbel</vt:lpstr>
      <vt:lpstr>Times New Roman</vt:lpstr>
      <vt:lpstr>Basis</vt:lpstr>
      <vt:lpstr>DATA VISUALIZATION</vt:lpstr>
      <vt:lpstr>DATA VISUALIZATION: Showing Relationships and Correlation</vt:lpstr>
      <vt:lpstr>DATA VISUALIZATION: Showing Relationships and Correlation</vt:lpstr>
      <vt:lpstr>DATA VISUALIZATION: Showing Relationships and Correlation</vt:lpstr>
      <vt:lpstr>DATA VISUALIZATION: For Comparing Values</vt:lpstr>
      <vt:lpstr>DATA VISUALIZATION: For Comparing Values</vt:lpstr>
      <vt:lpstr>DATA VISUALIZATION: For Showing Composition (Part-to-Whole)</vt:lpstr>
      <vt:lpstr>DATA VISUALIZATION: For Showing Composition (Part-to-Whole)</vt:lpstr>
      <vt:lpstr>DATA VISUALIZATION: For Understanding Distribution</vt:lpstr>
      <vt:lpstr>DATA VISUALIZATION: For Understanding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HP</dc:creator>
  <cp:lastModifiedBy>CHINMOY GUHA</cp:lastModifiedBy>
  <cp:revision>517</cp:revision>
  <dcterms:created xsi:type="dcterms:W3CDTF">2016-09-26T17:30:27Z</dcterms:created>
  <dcterms:modified xsi:type="dcterms:W3CDTF">2025-08-01T09:11:44Z</dcterms:modified>
</cp:coreProperties>
</file>