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686" r:id="rId1"/>
  </p:sldMasterIdLst>
  <p:notesMasterIdLst>
    <p:notesMasterId r:id="rId47"/>
  </p:notesMasterIdLst>
  <p:sldIdLst>
    <p:sldId id="271" r:id="rId2"/>
    <p:sldId id="270" r:id="rId3"/>
    <p:sldId id="316" r:id="rId4"/>
    <p:sldId id="275" r:id="rId5"/>
    <p:sldId id="276" r:id="rId6"/>
    <p:sldId id="277" r:id="rId7"/>
    <p:sldId id="278" r:id="rId8"/>
    <p:sldId id="279" r:id="rId9"/>
    <p:sldId id="280" r:id="rId10"/>
    <p:sldId id="281" r:id="rId11"/>
    <p:sldId id="282" r:id="rId12"/>
    <p:sldId id="317" r:id="rId13"/>
    <p:sldId id="283" r:id="rId14"/>
    <p:sldId id="284" r:id="rId15"/>
    <p:sldId id="285" r:id="rId16"/>
    <p:sldId id="286" r:id="rId17"/>
    <p:sldId id="287" r:id="rId18"/>
    <p:sldId id="289" r:id="rId19"/>
    <p:sldId id="318" r:id="rId20"/>
    <p:sldId id="288" r:id="rId21"/>
    <p:sldId id="292" r:id="rId22"/>
    <p:sldId id="293" r:id="rId23"/>
    <p:sldId id="294" r:id="rId24"/>
    <p:sldId id="295" r:id="rId25"/>
    <p:sldId id="319" r:id="rId26"/>
    <p:sldId id="297" r:id="rId27"/>
    <p:sldId id="298" r:id="rId28"/>
    <p:sldId id="299" r:id="rId29"/>
    <p:sldId id="300" r:id="rId30"/>
    <p:sldId id="301" r:id="rId31"/>
    <p:sldId id="320" r:id="rId32"/>
    <p:sldId id="303" r:id="rId33"/>
    <p:sldId id="304" r:id="rId34"/>
    <p:sldId id="305" r:id="rId35"/>
    <p:sldId id="306" r:id="rId36"/>
    <p:sldId id="321" r:id="rId37"/>
    <p:sldId id="308" r:id="rId38"/>
    <p:sldId id="310" r:id="rId39"/>
    <p:sldId id="311" r:id="rId40"/>
    <p:sldId id="312" r:id="rId41"/>
    <p:sldId id="313" r:id="rId42"/>
    <p:sldId id="314" r:id="rId43"/>
    <p:sldId id="322" r:id="rId44"/>
    <p:sldId id="274" r:id="rId45"/>
    <p:sldId id="315" r:id="rId4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0305" autoAdjust="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67EF9875-2DB4-4C6F-B83C-C76708619D1E}" type="datetimeFigureOut">
              <a:rPr lang="en-US"/>
              <a:pPr>
                <a:defRPr/>
              </a:pPr>
              <a:t>7/26/2025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F988E72-CD23-49C4-B2A0-C33710F52C24}" type="slidenum">
              <a:rPr lang="en-US" altLang="en-US"/>
              <a:pPr/>
              <a:t>‹#›</a:t>
            </a:fld>
            <a:endParaRPr lang="en-US" altLang="en-US"/>
          </a:p>
        </p:txBody>
      </p:sp>
    </p:spTree>
    <p:extLst>
      <p:ext uri="{BB962C8B-B14F-4D97-AF65-F5344CB8AC3E}">
        <p14:creationId xmlns:p14="http://schemas.microsoft.com/office/powerpoint/2010/main" val="34687478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a:spLocks noChangeAspect="1"/>
          </p:cNvSpPr>
          <p:nvPr/>
        </p:nvSpPr>
        <p:spPr>
          <a:xfrm>
            <a:off x="231775" y="244475"/>
            <a:ext cx="11723688" cy="637698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Connector 4"/>
          <p:cNvCxnSpPr/>
          <p:nvPr/>
        </p:nvCxnSpPr>
        <p:spPr>
          <a:xfrm>
            <a:off x="1978025" y="37338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smtClean="0">
                <a:solidFill>
                  <a:schemeClr val="tx1"/>
                </a:solidFill>
              </a:defRPr>
            </a:lvl1pPr>
          </a:lstStyle>
          <a:p>
            <a:pPr>
              <a:defRPr/>
            </a:pPr>
            <a:fld id="{D4E545B9-CBBD-4805-BC31-184291741C21}" type="datetime1">
              <a:rPr lang="en-US"/>
              <a:pPr>
                <a:defRPr/>
              </a:pPr>
              <a:t>7/26/2025</a:t>
            </a:fld>
            <a:endParaRPr lang="en-US"/>
          </a:p>
        </p:txBody>
      </p:sp>
      <p:sp>
        <p:nvSpPr>
          <p:cNvPr id="7" name="Footer Placeholder 4"/>
          <p:cNvSpPr>
            <a:spLocks noGrp="1"/>
          </p:cNvSpPr>
          <p:nvPr>
            <p:ph type="ftr" sz="quarter" idx="11"/>
          </p:nvPr>
        </p:nvSpPr>
        <p:spPr/>
        <p:txBody>
          <a:bodyPr/>
          <a:lstStyle>
            <a:lvl1pPr>
              <a:defRPr>
                <a:solidFill>
                  <a:schemeClr val="tx1"/>
                </a:solidFill>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9F2D0695-B42D-4CAC-8357-3ABCF9C05796}" type="slidenum">
              <a:rPr lang="en-US" altLang="en-US"/>
              <a:pPr/>
              <a:t>‹#›</a:t>
            </a:fld>
            <a:endParaRPr lang="en-US" altLang="en-US"/>
          </a:p>
        </p:txBody>
      </p:sp>
    </p:spTree>
    <p:extLst>
      <p:ext uri="{BB962C8B-B14F-4D97-AF65-F5344CB8AC3E}">
        <p14:creationId xmlns:p14="http://schemas.microsoft.com/office/powerpoint/2010/main" val="5711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94D5753-074A-47F3-9801-6A409ECF4411}" type="datetime1">
              <a:rPr lang="en-US"/>
              <a:pPr>
                <a:defRPr/>
              </a:pPr>
              <a:t>7/26/2025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6869A35-BB42-4C43-904B-9701C8B0AE06}" type="slidenum">
              <a:rPr lang="en-US" altLang="en-US"/>
              <a:pPr/>
              <a:t>‹#›</a:t>
            </a:fld>
            <a:endParaRPr lang="en-US" altLang="en-US"/>
          </a:p>
        </p:txBody>
      </p:sp>
    </p:spTree>
    <p:extLst>
      <p:ext uri="{BB962C8B-B14F-4D97-AF65-F5344CB8AC3E}">
        <p14:creationId xmlns:p14="http://schemas.microsoft.com/office/powerpoint/2010/main" val="3188814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C27D0F4-DFA9-44DF-A419-68F3F7180314}" type="datetime1">
              <a:rPr lang="en-US"/>
              <a:pPr>
                <a:defRPr/>
              </a:pPr>
              <a:t>7/26/2025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897C926-65E1-4015-B207-1B494B411635}" type="slidenum">
              <a:rPr lang="en-US" altLang="en-US"/>
              <a:pPr/>
              <a:t>‹#›</a:t>
            </a:fld>
            <a:endParaRPr lang="en-US" altLang="en-US"/>
          </a:p>
        </p:txBody>
      </p:sp>
    </p:spTree>
    <p:extLst>
      <p:ext uri="{BB962C8B-B14F-4D97-AF65-F5344CB8AC3E}">
        <p14:creationId xmlns:p14="http://schemas.microsoft.com/office/powerpoint/2010/main" val="3595851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4751505-161F-44B9-A77C-2FEC0FEA1A96}" type="datetime1">
              <a:rPr lang="en-US"/>
              <a:pPr>
                <a:defRPr/>
              </a:pPr>
              <a:t>7/26/2025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09723EA-68F5-47AF-83F8-4C789BBDAC23}" type="slidenum">
              <a:rPr lang="en-US" altLang="en-US"/>
              <a:pPr/>
              <a:t>‹#›</a:t>
            </a:fld>
            <a:endParaRPr lang="en-US" altLang="en-US"/>
          </a:p>
        </p:txBody>
      </p:sp>
    </p:spTree>
    <p:extLst>
      <p:ext uri="{BB962C8B-B14F-4D97-AF65-F5344CB8AC3E}">
        <p14:creationId xmlns:p14="http://schemas.microsoft.com/office/powerpoint/2010/main" val="1864717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p:cNvCxnSpPr/>
          <p:nvPr/>
        </p:nvCxnSpPr>
        <p:spPr>
          <a:xfrm>
            <a:off x="1981200" y="4021138"/>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smtClean="0"/>
            </a:lvl1pPr>
          </a:lstStyle>
          <a:p>
            <a:pPr>
              <a:defRPr/>
            </a:pPr>
            <a:fld id="{9DDEBD24-68CB-421F-AA48-E6C482B1F835}" type="datetime1">
              <a:rPr lang="en-US"/>
              <a:pPr>
                <a:defRPr/>
              </a:pPr>
              <a:t>7/26/2025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44D6293-2754-4839-9BD3-391E97B979D2}" type="slidenum">
              <a:rPr lang="en-US" altLang="en-US"/>
              <a:pPr/>
              <a:t>‹#›</a:t>
            </a:fld>
            <a:endParaRPr lang="en-US" altLang="en-US"/>
          </a:p>
        </p:txBody>
      </p:sp>
    </p:spTree>
    <p:extLst>
      <p:ext uri="{BB962C8B-B14F-4D97-AF65-F5344CB8AC3E}">
        <p14:creationId xmlns:p14="http://schemas.microsoft.com/office/powerpoint/2010/main" val="3226701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1630732D-9C63-4EF6-907B-F7193327C476}" type="datetime1">
              <a:rPr lang="en-US"/>
              <a:pPr>
                <a:defRPr/>
              </a:pPr>
              <a:t>7/26/2025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F948B56-E040-4F76-ABC2-AD11023B2065}" type="slidenum">
              <a:rPr lang="en-US" altLang="en-US"/>
              <a:pPr/>
              <a:t>‹#›</a:t>
            </a:fld>
            <a:endParaRPr lang="en-US" altLang="en-US"/>
          </a:p>
        </p:txBody>
      </p:sp>
    </p:spTree>
    <p:extLst>
      <p:ext uri="{BB962C8B-B14F-4D97-AF65-F5344CB8AC3E}">
        <p14:creationId xmlns:p14="http://schemas.microsoft.com/office/powerpoint/2010/main" val="1465879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62F4038E-0008-4599-BBC6-EA7CE43C636B}" type="datetime1">
              <a:rPr lang="en-US"/>
              <a:pPr>
                <a:defRPr/>
              </a:pPr>
              <a:t>7/26/2025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DE7377CA-94F6-447E-BE71-FA40451CCF34}" type="slidenum">
              <a:rPr lang="en-US" altLang="en-US"/>
              <a:pPr/>
              <a:t>‹#›</a:t>
            </a:fld>
            <a:endParaRPr lang="en-US" altLang="en-US"/>
          </a:p>
        </p:txBody>
      </p:sp>
    </p:spTree>
    <p:extLst>
      <p:ext uri="{BB962C8B-B14F-4D97-AF65-F5344CB8AC3E}">
        <p14:creationId xmlns:p14="http://schemas.microsoft.com/office/powerpoint/2010/main" val="3985186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B8B5D5F0-A319-4935-A42A-C042ED4D6D20}" type="datetime1">
              <a:rPr lang="en-US"/>
              <a:pPr>
                <a:defRPr/>
              </a:pPr>
              <a:t>7/26/2025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A33B55A3-95FD-40D6-97F1-5E2DC7D15DF6}" type="slidenum">
              <a:rPr lang="en-US" altLang="en-US"/>
              <a:pPr/>
              <a:t>‹#›</a:t>
            </a:fld>
            <a:endParaRPr lang="en-US" altLang="en-US"/>
          </a:p>
        </p:txBody>
      </p:sp>
    </p:spTree>
    <p:extLst>
      <p:ext uri="{BB962C8B-B14F-4D97-AF65-F5344CB8AC3E}">
        <p14:creationId xmlns:p14="http://schemas.microsoft.com/office/powerpoint/2010/main" val="584256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4327C2E-86AC-4299-A9C5-C7D25810AD9B}" type="datetime1">
              <a:rPr lang="en-US"/>
              <a:pPr>
                <a:defRPr/>
              </a:pPr>
              <a:t>7/26/2025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71DDC0F6-81F6-4F00-8B59-D73436E3555A}" type="slidenum">
              <a:rPr lang="en-US" altLang="en-US"/>
              <a:pPr/>
              <a:t>‹#›</a:t>
            </a:fld>
            <a:endParaRPr lang="en-US" altLang="en-US"/>
          </a:p>
        </p:txBody>
      </p:sp>
    </p:spTree>
    <p:extLst>
      <p:ext uri="{BB962C8B-B14F-4D97-AF65-F5344CB8AC3E}">
        <p14:creationId xmlns:p14="http://schemas.microsoft.com/office/powerpoint/2010/main" val="2287692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0691584-EBD0-44AA-A8C0-DC56304C1B2F}" type="datetime1">
              <a:rPr lang="en-US"/>
              <a:pPr>
                <a:defRPr/>
              </a:pPr>
              <a:t>7/26/2025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2F2836B-FAD4-4B18-AB2B-763F93A733DD}" type="slidenum">
              <a:rPr lang="en-US" altLang="en-US"/>
              <a:pPr/>
              <a:t>‹#›</a:t>
            </a:fld>
            <a:endParaRPr lang="en-US" altLang="en-US"/>
          </a:p>
        </p:txBody>
      </p:sp>
    </p:spTree>
    <p:extLst>
      <p:ext uri="{BB962C8B-B14F-4D97-AF65-F5344CB8AC3E}">
        <p14:creationId xmlns:p14="http://schemas.microsoft.com/office/powerpoint/2010/main" val="459701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rtlCol="0">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69E928B-4594-4CCC-BEE7-52C331627A50}" type="datetime1">
              <a:rPr lang="en-US"/>
              <a:pPr>
                <a:defRPr/>
              </a:pPr>
              <a:t>7/26/2025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EB44517-74B9-4B76-BF8F-65954CF7D30E}" type="slidenum">
              <a:rPr lang="en-US" altLang="en-US"/>
              <a:pPr/>
              <a:t>‹#›</a:t>
            </a:fld>
            <a:endParaRPr lang="en-US" altLang="en-US"/>
          </a:p>
        </p:txBody>
      </p:sp>
    </p:spTree>
    <p:extLst>
      <p:ext uri="{BB962C8B-B14F-4D97-AF65-F5344CB8AC3E}">
        <p14:creationId xmlns:p14="http://schemas.microsoft.com/office/powerpoint/2010/main" val="2335357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775" y="244475"/>
            <a:ext cx="11723688" cy="637698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027" name="Title Placeholder 1"/>
          <p:cNvSpPr>
            <a:spLocks noGrp="1"/>
          </p:cNvSpPr>
          <p:nvPr>
            <p:ph type="title"/>
          </p:nvPr>
        </p:nvSpPr>
        <p:spPr bwMode="auto">
          <a:xfrm>
            <a:off x="1143000" y="609600"/>
            <a:ext cx="9875838"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1143000" y="2057400"/>
            <a:ext cx="9872663"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143000" y="6224588"/>
            <a:ext cx="2328863" cy="365125"/>
          </a:xfrm>
          <a:prstGeom prst="rect">
            <a:avLst/>
          </a:prstGeom>
        </p:spPr>
        <p:txBody>
          <a:bodyPr vert="horz" lIns="91440" tIns="45720" rIns="91440" bIns="45720" rtlCol="0" anchor="ctr"/>
          <a:lstStyle>
            <a:lvl1pPr algn="l">
              <a:defRPr sz="1200" smtClean="0">
                <a:solidFill>
                  <a:schemeClr val="tx1"/>
                </a:solidFill>
              </a:defRPr>
            </a:lvl1pPr>
          </a:lstStyle>
          <a:p>
            <a:pPr>
              <a:defRPr/>
            </a:pPr>
            <a:fld id="{BE98B124-CCEF-4FAF-B3C0-870B99E3B09B}" type="datetime1">
              <a:rPr lang="en-US"/>
              <a:pPr>
                <a:defRPr/>
              </a:pPr>
              <a:t>7/26/2025</a:t>
            </a:fld>
            <a:endParaRPr lang="en-US"/>
          </a:p>
        </p:txBody>
      </p:sp>
      <p:sp>
        <p:nvSpPr>
          <p:cNvPr id="5" name="Footer Placeholder 4"/>
          <p:cNvSpPr>
            <a:spLocks noGrp="1"/>
          </p:cNvSpPr>
          <p:nvPr>
            <p:ph type="ftr" sz="quarter" idx="3"/>
          </p:nvPr>
        </p:nvSpPr>
        <p:spPr>
          <a:xfrm>
            <a:off x="3949700" y="6224588"/>
            <a:ext cx="4716463" cy="365125"/>
          </a:xfrm>
          <a:prstGeom prst="rect">
            <a:avLst/>
          </a:prstGeom>
        </p:spPr>
        <p:txBody>
          <a:bodyPr vert="horz" lIns="91440" tIns="45720" rIns="91440" bIns="45720" rtlCol="0" anchor="ctr"/>
          <a:lstStyle>
            <a:lvl1pPr algn="ctr">
              <a:defRPr sz="1200">
                <a:solidFill>
                  <a:schemeClr val="tx1"/>
                </a:solidFill>
              </a:defRPr>
            </a:lvl1pPr>
          </a:lstStyle>
          <a:p>
            <a:pPr>
              <a:defRPr/>
            </a:pPr>
            <a:endParaRPr lang="en-US"/>
          </a:p>
        </p:txBody>
      </p:sp>
      <p:sp>
        <p:nvSpPr>
          <p:cNvPr id="6" name="Slide Number Placeholder 5"/>
          <p:cNvSpPr>
            <a:spLocks noGrp="1"/>
          </p:cNvSpPr>
          <p:nvPr>
            <p:ph type="sldNum" sz="quarter" idx="4"/>
          </p:nvPr>
        </p:nvSpPr>
        <p:spPr>
          <a:xfrm>
            <a:off x="9329738" y="6224588"/>
            <a:ext cx="1706562" cy="365125"/>
          </a:xfrm>
          <a:prstGeom prst="rect">
            <a:avLst/>
          </a:prstGeom>
        </p:spPr>
        <p:txBody>
          <a:bodyPr vert="horz" wrap="square" lIns="91440" tIns="45720" rIns="91440" bIns="45720" numCol="1" anchor="ctr" anchorCtr="0" compatLnSpc="1">
            <a:prstTxWarp prst="textNoShape">
              <a:avLst/>
            </a:prstTxWarp>
          </a:bodyPr>
          <a:lstStyle>
            <a:lvl1pPr algn="r">
              <a:defRPr sz="1200"/>
            </a:lvl1pPr>
          </a:lstStyle>
          <a:p>
            <a:fld id="{B434C5DA-6621-4F04-8146-1B72F6F8881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5035" r:id="rId1"/>
    <p:sldLayoutId id="2147485026" r:id="rId2"/>
    <p:sldLayoutId id="2147485036" r:id="rId3"/>
    <p:sldLayoutId id="2147485027" r:id="rId4"/>
    <p:sldLayoutId id="2147485028" r:id="rId5"/>
    <p:sldLayoutId id="2147485029" r:id="rId6"/>
    <p:sldLayoutId id="2147485030" r:id="rId7"/>
    <p:sldLayoutId id="2147485031" r:id="rId8"/>
    <p:sldLayoutId id="2147485032" r:id="rId9"/>
    <p:sldLayoutId id="2147485033" r:id="rId10"/>
    <p:sldLayoutId id="2147485034" r:id="rId11"/>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w Cen MT" pitchFamily="34" charset="0"/>
        </a:defRPr>
      </a:lvl2pPr>
      <a:lvl3pPr algn="l" rtl="0" eaLnBrk="0" fontAlgn="base" hangingPunct="0">
        <a:lnSpc>
          <a:spcPct val="90000"/>
        </a:lnSpc>
        <a:spcBef>
          <a:spcPct val="0"/>
        </a:spcBef>
        <a:spcAft>
          <a:spcPct val="0"/>
        </a:spcAft>
        <a:defRPr sz="4400">
          <a:solidFill>
            <a:schemeClr val="tx1"/>
          </a:solidFill>
          <a:latin typeface="Tw Cen MT" pitchFamily="34" charset="0"/>
        </a:defRPr>
      </a:lvl3pPr>
      <a:lvl4pPr algn="l" rtl="0" eaLnBrk="0" fontAlgn="base" hangingPunct="0">
        <a:lnSpc>
          <a:spcPct val="90000"/>
        </a:lnSpc>
        <a:spcBef>
          <a:spcPct val="0"/>
        </a:spcBef>
        <a:spcAft>
          <a:spcPct val="0"/>
        </a:spcAft>
        <a:defRPr sz="4400">
          <a:solidFill>
            <a:schemeClr val="tx1"/>
          </a:solidFill>
          <a:latin typeface="Tw Cen MT" pitchFamily="34" charset="0"/>
        </a:defRPr>
      </a:lvl4pPr>
      <a:lvl5pPr algn="l" rtl="0" eaLnBrk="0" fontAlgn="base" hangingPunct="0">
        <a:lnSpc>
          <a:spcPct val="90000"/>
        </a:lnSpc>
        <a:spcBef>
          <a:spcPct val="0"/>
        </a:spcBef>
        <a:spcAft>
          <a:spcPct val="0"/>
        </a:spcAft>
        <a:defRPr sz="4400">
          <a:solidFill>
            <a:schemeClr val="tx1"/>
          </a:solidFill>
          <a:latin typeface="Tw Cen MT" pitchFamily="34" charset="0"/>
        </a:defRPr>
      </a:lvl5pPr>
      <a:lvl6pPr marL="457200" algn="l" rtl="0" fontAlgn="base">
        <a:lnSpc>
          <a:spcPct val="90000"/>
        </a:lnSpc>
        <a:spcBef>
          <a:spcPct val="0"/>
        </a:spcBef>
        <a:spcAft>
          <a:spcPct val="0"/>
        </a:spcAft>
        <a:defRPr sz="4400">
          <a:solidFill>
            <a:schemeClr val="tx1"/>
          </a:solidFill>
          <a:latin typeface="Corbel" panose="020B0503020204020204" pitchFamily="34" charset="0"/>
        </a:defRPr>
      </a:lvl6pPr>
      <a:lvl7pPr marL="914400" algn="l" rtl="0" fontAlgn="base">
        <a:lnSpc>
          <a:spcPct val="90000"/>
        </a:lnSpc>
        <a:spcBef>
          <a:spcPct val="0"/>
        </a:spcBef>
        <a:spcAft>
          <a:spcPct val="0"/>
        </a:spcAft>
        <a:defRPr sz="4400">
          <a:solidFill>
            <a:schemeClr val="tx1"/>
          </a:solidFill>
          <a:latin typeface="Corbel" panose="020B0503020204020204" pitchFamily="34" charset="0"/>
        </a:defRPr>
      </a:lvl7pPr>
      <a:lvl8pPr marL="1371600" algn="l" rtl="0" fontAlgn="base">
        <a:lnSpc>
          <a:spcPct val="90000"/>
        </a:lnSpc>
        <a:spcBef>
          <a:spcPct val="0"/>
        </a:spcBef>
        <a:spcAft>
          <a:spcPct val="0"/>
        </a:spcAft>
        <a:defRPr sz="4400">
          <a:solidFill>
            <a:schemeClr val="tx1"/>
          </a:solidFill>
          <a:latin typeface="Corbel" panose="020B0503020204020204" pitchFamily="34" charset="0"/>
        </a:defRPr>
      </a:lvl8pPr>
      <a:lvl9pPr marL="1828800" algn="l" rtl="0" fontAlgn="base">
        <a:lnSpc>
          <a:spcPct val="90000"/>
        </a:lnSpc>
        <a:spcBef>
          <a:spcPct val="0"/>
        </a:spcBef>
        <a:spcAft>
          <a:spcPct val="0"/>
        </a:spcAft>
        <a:defRPr sz="4400">
          <a:solidFill>
            <a:schemeClr val="tx1"/>
          </a:solidFill>
          <a:latin typeface="Corbel" panose="020B0503020204020204" pitchFamily="34" charset="0"/>
        </a:defRPr>
      </a:lvl9pPr>
    </p:titleStyle>
    <p:body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a:t>
            </a:r>
            <a:endParaRPr lang="en-US" altLang="en-US" sz="3200"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1143000" y="1655763"/>
            <a:ext cx="9872663" cy="4440237"/>
          </a:xfrm>
        </p:spPr>
        <p:txBody>
          <a:bodyPr/>
          <a:lstStyle/>
          <a:p>
            <a:pPr marL="538163" lvl="1" indent="-457200" algn="just" eaLnBrk="1" hangingPunct="1">
              <a:buClr>
                <a:srgbClr val="0B5395"/>
              </a:buClr>
            </a:pPr>
            <a:r>
              <a:rPr lang="en-US" altLang="en-US" sz="2800" dirty="0">
                <a:latin typeface="Times New Roman" pitchFamily="18" charset="0"/>
                <a:cs typeface="Times New Roman" pitchFamily="18" charset="0"/>
              </a:rPr>
              <a:t>Raw data is often noisy, inconsistent, and incomplete.</a:t>
            </a:r>
          </a:p>
          <a:p>
            <a:pPr marL="538163" lvl="1" indent="-457200" algn="just" eaLnBrk="1" hangingPunct="1">
              <a:buClr>
                <a:srgbClr val="0B5395"/>
              </a:buClr>
            </a:pPr>
            <a:r>
              <a:rPr lang="en-US" altLang="en-US" sz="2800" dirty="0">
                <a:latin typeface="Times New Roman" pitchFamily="18" charset="0"/>
                <a:cs typeface="Times New Roman" pitchFamily="18" charset="0"/>
              </a:rPr>
              <a:t>Preprocessing improves data quality and model performance.</a:t>
            </a:r>
          </a:p>
          <a:p>
            <a:pPr marL="538163" lvl="1" indent="-457200" algn="just" eaLnBrk="1" hangingPunct="1">
              <a:buClr>
                <a:srgbClr val="0B5395"/>
              </a:buClr>
            </a:pPr>
            <a:r>
              <a:rPr lang="en-US" altLang="en-US" sz="2800" dirty="0">
                <a:latin typeface="Times New Roman" pitchFamily="18" charset="0"/>
                <a:cs typeface="Times New Roman" pitchFamily="18" charset="0"/>
              </a:rPr>
              <a:t>Essential step before data analysis or machine learning.</a:t>
            </a:r>
          </a:p>
          <a:p>
            <a:pPr marL="80963" lvl="1" indent="0" algn="just" eaLnBrk="1" hangingPunct="1">
              <a:buClr>
                <a:srgbClr val="0B5395"/>
              </a:buClr>
              <a:buNone/>
            </a:pPr>
            <a:endParaRPr lang="en-US" altLang="en-US" sz="2800" dirty="0">
              <a:latin typeface="Times New Roman" pitchFamily="18" charset="0"/>
              <a:cs typeface="Times New Roman" pitchFamily="18" charset="0"/>
            </a:endParaRPr>
          </a:p>
          <a:p>
            <a:pPr marL="80963" lvl="1" indent="0" algn="just" eaLnBrk="1" hangingPunct="1">
              <a:buClr>
                <a:srgbClr val="0B5395"/>
              </a:buClr>
              <a:buNone/>
            </a:pPr>
            <a:r>
              <a:rPr lang="en-US" altLang="en-US" sz="2800" dirty="0">
                <a:latin typeface="Times New Roman" pitchFamily="18" charset="0"/>
                <a:cs typeface="Times New Roman" pitchFamily="18" charset="0"/>
              </a:rPr>
              <a:t>Data preprocessing </a:t>
            </a:r>
            <a:r>
              <a:rPr lang="en-US" altLang="en-US" sz="2800" dirty="0">
                <a:solidFill>
                  <a:srgbClr val="FF0000"/>
                </a:solidFill>
                <a:latin typeface="Times New Roman" pitchFamily="18" charset="0"/>
                <a:cs typeface="Times New Roman" pitchFamily="18" charset="0"/>
              </a:rPr>
              <a:t>transforms raw data into a clean and usable format</a:t>
            </a:r>
            <a:r>
              <a:rPr lang="en-US" altLang="en-US" sz="2800" dirty="0">
                <a:latin typeface="Times New Roman" pitchFamily="18" charset="0"/>
                <a:cs typeface="Times New Roman" pitchFamily="18" charset="0"/>
              </a:rPr>
              <a:t> for analysis and machine learning models. </a:t>
            </a:r>
          </a:p>
          <a:p>
            <a:pPr marL="80963" lvl="1" indent="0" algn="just" eaLnBrk="1" hangingPunct="1">
              <a:buClr>
                <a:srgbClr val="0B5395"/>
              </a:buClr>
              <a:buNone/>
            </a:pPr>
            <a:endParaRPr lang="en-US" altLang="en-US" sz="2800" dirty="0">
              <a:latin typeface="Times New Roman" pitchFamily="18" charset="0"/>
              <a:cs typeface="Times New Roman" pitchFamily="18" charset="0"/>
            </a:endParaRPr>
          </a:p>
          <a:p>
            <a:pPr marL="80963" lvl="1" indent="0" algn="just" eaLnBrk="1" hangingPunct="1">
              <a:buClr>
                <a:srgbClr val="0B5395"/>
              </a:buClr>
              <a:buNone/>
            </a:pPr>
            <a:r>
              <a:rPr lang="en-US" altLang="en-US" sz="2800" dirty="0">
                <a:latin typeface="Times New Roman" pitchFamily="18" charset="0"/>
                <a:cs typeface="Times New Roman" pitchFamily="18" charset="0"/>
              </a:rPr>
              <a:t>It's a crucial first step that involves cleaning, transforming, integrating, and reducing data to improve </a:t>
            </a:r>
            <a:r>
              <a:rPr lang="en-US" altLang="en-US" sz="2800" dirty="0">
                <a:solidFill>
                  <a:srgbClr val="FF0000"/>
                </a:solidFill>
                <a:latin typeface="Times New Roman" pitchFamily="18" charset="0"/>
                <a:cs typeface="Times New Roman" pitchFamily="18" charset="0"/>
              </a:rPr>
              <a:t>quality and efficiency</a:t>
            </a:r>
            <a:r>
              <a:rPr lang="en-US" altLang="en-US" sz="2800" dirty="0">
                <a:latin typeface="Times New Roman" pitchFamily="18" charset="0"/>
                <a:cs typeface="Times New Roman" pitchFamily="18" charset="0"/>
              </a:rPr>
              <a:t>.</a:t>
            </a:r>
          </a:p>
          <a:p>
            <a:pPr marL="80963" lvl="1" indent="0" algn="just" eaLnBrk="1" hangingPunct="1">
              <a:buClr>
                <a:srgbClr val="0B5395"/>
              </a:buClr>
              <a:buNone/>
            </a:pPr>
            <a:endParaRPr lang="en-US" altLang="en-US" sz="2800" dirty="0">
              <a:latin typeface="Times New Roman" pitchFamily="18" charset="0"/>
              <a:cs typeface="Times New Roman" pitchFamily="18" charset="0"/>
            </a:endParaRP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1</a:t>
            </a:fld>
            <a:endParaRPr lang="en-US" altLang="en-US"/>
          </a:p>
        </p:txBody>
      </p:sp>
    </p:spTree>
    <p:extLst>
      <p:ext uri="{BB962C8B-B14F-4D97-AF65-F5344CB8AC3E}">
        <p14:creationId xmlns:p14="http://schemas.microsoft.com/office/powerpoint/2010/main" val="158216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Cleaning</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590550" y="1655764"/>
            <a:ext cx="7647213" cy="3340780"/>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Handling Missing Values</a:t>
            </a:r>
          </a:p>
          <a:p>
            <a:pPr marL="80963" lvl="1" indent="0" algn="just" eaLnBrk="1" hangingPunct="1">
              <a:buClr>
                <a:srgbClr val="0B5395"/>
              </a:buClr>
              <a:buNone/>
            </a:pPr>
            <a:r>
              <a:rPr lang="en-US" altLang="en-US" sz="2400" b="1" dirty="0">
                <a:latin typeface="Times New Roman" pitchFamily="18" charset="0"/>
                <a:cs typeface="Times New Roman" pitchFamily="18" charset="0"/>
              </a:rPr>
              <a:t>2. Imputation with a Single Value</a:t>
            </a:r>
          </a:p>
          <a:p>
            <a:pPr marL="80963" lvl="1" indent="0" eaLnBrk="1" hangingPunct="1">
              <a:buClr>
                <a:srgbClr val="0B5395"/>
              </a:buClr>
              <a:buNone/>
            </a:pPr>
            <a:r>
              <a:rPr lang="en-US" altLang="en-US" sz="2400" dirty="0">
                <a:latin typeface="Times New Roman" pitchFamily="18" charset="0"/>
                <a:cs typeface="Times New Roman" pitchFamily="18" charset="0"/>
              </a:rPr>
              <a:t>Step 2: Fill in the </a:t>
            </a:r>
            <a:r>
              <a:rPr lang="en-US" altLang="en-US" sz="2400" dirty="0" err="1">
                <a:latin typeface="Times New Roman" pitchFamily="18" charset="0"/>
                <a:cs typeface="Times New Roman" pitchFamily="18" charset="0"/>
              </a:rPr>
              <a:t>NaN</a:t>
            </a:r>
            <a:r>
              <a:rPr lang="en-US" altLang="en-US" sz="2400" dirty="0">
                <a:latin typeface="Times New Roman" pitchFamily="18" charset="0"/>
                <a:cs typeface="Times New Roman" pitchFamily="18" charset="0"/>
              </a:rPr>
              <a:t> values.</a:t>
            </a:r>
          </a:p>
          <a:p>
            <a:pPr marL="423863" lvl="1" indent="-342900" eaLnBrk="1" hangingPunct="1">
              <a:buClr>
                <a:srgbClr val="0B5395"/>
              </a:buClr>
            </a:pPr>
            <a:r>
              <a:rPr lang="en-US" altLang="en-US" sz="2400" dirty="0">
                <a:latin typeface="Times New Roman" pitchFamily="18" charset="0"/>
                <a:cs typeface="Times New Roman" pitchFamily="18" charset="0"/>
              </a:rPr>
              <a:t>The missing 'Experience' for employee 102 becomes </a:t>
            </a:r>
            <a:r>
              <a:rPr lang="en-US" altLang="en-US" sz="2400" dirty="0">
                <a:solidFill>
                  <a:srgbClr val="00B050"/>
                </a:solidFill>
                <a:latin typeface="Times New Roman" pitchFamily="18" charset="0"/>
                <a:cs typeface="Times New Roman" pitchFamily="18" charset="0"/>
              </a:rPr>
              <a:t>13</a:t>
            </a:r>
            <a:r>
              <a:rPr lang="en-US" altLang="en-US" sz="2400" dirty="0">
                <a:latin typeface="Times New Roman" pitchFamily="18" charset="0"/>
                <a:cs typeface="Times New Roman" pitchFamily="18" charset="0"/>
              </a:rPr>
              <a:t>.</a:t>
            </a:r>
          </a:p>
          <a:p>
            <a:pPr marL="423863" lvl="1" indent="-342900" eaLnBrk="1" hangingPunct="1">
              <a:buClr>
                <a:srgbClr val="0B5395"/>
              </a:buClr>
            </a:pPr>
            <a:r>
              <a:rPr lang="en-US" altLang="en-US" sz="2400" dirty="0">
                <a:latin typeface="Times New Roman" pitchFamily="18" charset="0"/>
                <a:cs typeface="Times New Roman" pitchFamily="18" charset="0"/>
              </a:rPr>
              <a:t>The missing 'Salary' for employee 104 becomes </a:t>
            </a:r>
            <a:r>
              <a:rPr lang="en-US" altLang="en-US" sz="2400" dirty="0">
                <a:solidFill>
                  <a:srgbClr val="00B050"/>
                </a:solidFill>
                <a:latin typeface="Times New Roman" pitchFamily="18" charset="0"/>
                <a:cs typeface="Times New Roman" pitchFamily="18" charset="0"/>
              </a:rPr>
              <a:t>93,750</a:t>
            </a:r>
            <a:r>
              <a:rPr lang="en-US" altLang="en-US" sz="2400" dirty="0">
                <a:latin typeface="Times New Roman" pitchFamily="18" charset="0"/>
                <a:cs typeface="Times New Roman" pitchFamily="18" charset="0"/>
              </a:rPr>
              <a:t>.</a:t>
            </a:r>
          </a:p>
          <a:p>
            <a:pPr marL="80963" lvl="1" indent="0" eaLnBrk="1" hangingPunct="1">
              <a:buClr>
                <a:srgbClr val="0B5395"/>
              </a:buClr>
              <a:buNone/>
            </a:pPr>
            <a:r>
              <a:rPr lang="en-US" altLang="en-US" sz="2400" dirty="0">
                <a:solidFill>
                  <a:srgbClr val="00B050"/>
                </a:solidFill>
                <a:latin typeface="Times New Roman" pitchFamily="18" charset="0"/>
                <a:cs typeface="Times New Roman" pitchFamily="18" charset="0"/>
              </a:rPr>
              <a:t>Pros: </a:t>
            </a:r>
          </a:p>
          <a:p>
            <a:pPr marL="80963" lvl="1" indent="0" eaLnBrk="1" hangingPunct="1">
              <a:buClr>
                <a:srgbClr val="0B5395"/>
              </a:buClr>
              <a:buNone/>
            </a:pPr>
            <a:r>
              <a:rPr lang="en-US" altLang="en-US" sz="2400" dirty="0">
                <a:latin typeface="Times New Roman" pitchFamily="18" charset="0"/>
                <a:cs typeface="Times New Roman" pitchFamily="18" charset="0"/>
              </a:rPr>
              <a:t>Simple to implement and retains all data rows.</a:t>
            </a: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10</a:t>
            </a:fld>
            <a:endParaRPr lang="en-US"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9786" y="1471160"/>
            <a:ext cx="3516178" cy="136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2373" y="3323651"/>
            <a:ext cx="3628484" cy="1729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Down Arrow 7"/>
          <p:cNvSpPr/>
          <p:nvPr/>
        </p:nvSpPr>
        <p:spPr>
          <a:xfrm>
            <a:off x="9863268" y="2833009"/>
            <a:ext cx="257175" cy="4245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590550" y="4686293"/>
            <a:ext cx="11508921" cy="1569660"/>
          </a:xfrm>
          <a:prstGeom prst="rect">
            <a:avLst/>
          </a:prstGeom>
        </p:spPr>
        <p:txBody>
          <a:bodyPr wrap="square">
            <a:spAutoFit/>
          </a:bodyPr>
          <a:lstStyle/>
          <a:p>
            <a:pPr marL="80963" lvl="1" indent="0" eaLnBrk="1" hangingPunct="1">
              <a:buClr>
                <a:srgbClr val="0B5395"/>
              </a:buClr>
              <a:buNone/>
            </a:pPr>
            <a:r>
              <a:rPr lang="en-US" altLang="en-US" sz="2400" dirty="0">
                <a:solidFill>
                  <a:srgbClr val="FF0000"/>
                </a:solidFill>
                <a:latin typeface="Times New Roman" pitchFamily="18" charset="0"/>
                <a:cs typeface="Times New Roman" pitchFamily="18" charset="0"/>
              </a:rPr>
              <a:t>Cons: </a:t>
            </a:r>
          </a:p>
          <a:p>
            <a:pPr marL="80963" lvl="1" indent="0" eaLnBrk="1" hangingPunct="1">
              <a:buClr>
                <a:srgbClr val="0B5395"/>
              </a:buClr>
              <a:buNone/>
            </a:pPr>
            <a:r>
              <a:rPr lang="en-US" altLang="en-US" sz="2400" dirty="0">
                <a:latin typeface="Times New Roman" pitchFamily="18" charset="0"/>
                <a:cs typeface="Times New Roman" pitchFamily="18" charset="0"/>
              </a:rPr>
              <a:t>Can reduce the natural variance in the data and weaken the relationships between variables, as it doesn't account for correlations. </a:t>
            </a:r>
          </a:p>
          <a:p>
            <a:pPr marL="80963" lvl="1" indent="0" eaLnBrk="1" hangingPunct="1">
              <a:buClr>
                <a:srgbClr val="0B5395"/>
              </a:buClr>
              <a:buNone/>
            </a:pPr>
            <a:r>
              <a:rPr lang="en-US" altLang="en-US" sz="2400" dirty="0">
                <a:latin typeface="Times New Roman" pitchFamily="18" charset="0"/>
                <a:cs typeface="Times New Roman" pitchFamily="18" charset="0"/>
              </a:rPr>
              <a:t>For instance, a 28-year-old is now assigned the average salary, which might not be realistic.</a:t>
            </a:r>
          </a:p>
        </p:txBody>
      </p:sp>
    </p:spTree>
    <p:extLst>
      <p:ext uri="{BB962C8B-B14F-4D97-AF65-F5344CB8AC3E}">
        <p14:creationId xmlns:p14="http://schemas.microsoft.com/office/powerpoint/2010/main" val="957713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Cleaning</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590550" y="1655763"/>
            <a:ext cx="10863943" cy="4777693"/>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Handling Missing Values</a:t>
            </a:r>
          </a:p>
          <a:p>
            <a:pPr marL="80963" lvl="1" indent="0" algn="just" eaLnBrk="1" hangingPunct="1">
              <a:buClr>
                <a:srgbClr val="0B5395"/>
              </a:buClr>
              <a:buNone/>
            </a:pPr>
            <a:r>
              <a:rPr lang="en-US" altLang="en-US" sz="2400" b="1" dirty="0">
                <a:latin typeface="Times New Roman" pitchFamily="18" charset="0"/>
                <a:cs typeface="Times New Roman" pitchFamily="18" charset="0"/>
              </a:rPr>
              <a:t>3. Advanced Imputation Method</a:t>
            </a:r>
          </a:p>
          <a:p>
            <a:pPr marL="80963" lvl="1" indent="0" algn="just" eaLnBrk="1" hangingPunct="1">
              <a:buClr>
                <a:srgbClr val="0B5395"/>
              </a:buClr>
              <a:buNone/>
            </a:pPr>
            <a:r>
              <a:rPr lang="en-US" altLang="en-US" sz="2400" dirty="0">
                <a:latin typeface="Times New Roman" pitchFamily="18" charset="0"/>
                <a:cs typeface="Times New Roman" pitchFamily="18" charset="0"/>
              </a:rPr>
              <a:t>More sophisticated techniques use other features to predict the missing values.</a:t>
            </a:r>
          </a:p>
          <a:p>
            <a:pPr marL="423863" lvl="1" indent="-342900" algn="just" eaLnBrk="1" hangingPunct="1">
              <a:buClr>
                <a:srgbClr val="0B5395"/>
              </a:buClr>
            </a:pPr>
            <a:r>
              <a:rPr lang="en-US" altLang="en-US" sz="2400" b="1" dirty="0">
                <a:latin typeface="Times New Roman" pitchFamily="18" charset="0"/>
                <a:cs typeface="Times New Roman" pitchFamily="18" charset="0"/>
              </a:rPr>
              <a:t>Regression Imputation: </a:t>
            </a:r>
            <a:r>
              <a:rPr lang="en-US" altLang="en-US" sz="2400" dirty="0">
                <a:latin typeface="Times New Roman" pitchFamily="18" charset="0"/>
                <a:cs typeface="Times New Roman" pitchFamily="18" charset="0"/>
              </a:rPr>
              <a:t>This method builds a regression model to predict the missing value. For example, we could create a model to predict 'Salary' based on 'Age' and 'Experience'. We would train this model on the complete rows (101, 103, 105) and then use it to predict the salary for employee 104.</a:t>
            </a:r>
          </a:p>
          <a:p>
            <a:pPr marL="423863" lvl="1" indent="-342900" algn="just" eaLnBrk="1" hangingPunct="1">
              <a:buClr>
                <a:srgbClr val="0B5395"/>
              </a:buClr>
            </a:pPr>
            <a:r>
              <a:rPr lang="en-US" altLang="en-US" sz="2400" b="1" dirty="0">
                <a:latin typeface="Times New Roman" pitchFamily="18" charset="0"/>
                <a:cs typeface="Times New Roman" pitchFamily="18" charset="0"/>
              </a:rPr>
              <a:t>K-Nearest Neighbors (KNN) Imputation: </a:t>
            </a:r>
            <a:r>
              <a:rPr lang="en-US" altLang="en-US" sz="2400" dirty="0">
                <a:latin typeface="Times New Roman" pitchFamily="18" charset="0"/>
                <a:cs typeface="Times New Roman" pitchFamily="18" charset="0"/>
              </a:rPr>
              <a:t>This method finds the 'k' most similar data points (neighbors) to the one with the missing value and then imputes the missing value based on the average of its neighbors.</a:t>
            </a:r>
          </a:p>
          <a:p>
            <a:pPr marL="80963" lvl="1" indent="0" algn="just" eaLnBrk="1" hangingPunct="1">
              <a:buClr>
                <a:srgbClr val="0B5395"/>
              </a:buClr>
              <a:buNone/>
            </a:pPr>
            <a:r>
              <a:rPr lang="en-US" altLang="en-US" sz="2400" dirty="0">
                <a:solidFill>
                  <a:srgbClr val="00B050"/>
                </a:solidFill>
                <a:latin typeface="Times New Roman" pitchFamily="18" charset="0"/>
                <a:cs typeface="Times New Roman" pitchFamily="18" charset="0"/>
              </a:rPr>
              <a:t>Pros: </a:t>
            </a:r>
            <a:r>
              <a:rPr lang="en-US" altLang="en-US" sz="2400" dirty="0">
                <a:latin typeface="Times New Roman" pitchFamily="18" charset="0"/>
                <a:cs typeface="Times New Roman" pitchFamily="18" charset="0"/>
              </a:rPr>
              <a:t>Usually more accurate than simple imputation and better at preserving relationships between variables.</a:t>
            </a:r>
          </a:p>
          <a:p>
            <a:pPr marL="80963" lvl="1" indent="0" algn="just" eaLnBrk="1" hangingPunct="1">
              <a:buClr>
                <a:srgbClr val="0B5395"/>
              </a:buClr>
              <a:buNone/>
            </a:pPr>
            <a:r>
              <a:rPr lang="en-US" altLang="en-US" sz="2400" dirty="0">
                <a:solidFill>
                  <a:srgbClr val="00B050"/>
                </a:solidFill>
                <a:latin typeface="Times New Roman" pitchFamily="18" charset="0"/>
                <a:cs typeface="Times New Roman" pitchFamily="18" charset="0"/>
              </a:rPr>
              <a:t>Cons: </a:t>
            </a:r>
            <a:r>
              <a:rPr lang="en-US" altLang="en-US" sz="2400" dirty="0">
                <a:latin typeface="Times New Roman" pitchFamily="18" charset="0"/>
                <a:cs typeface="Times New Roman" pitchFamily="18" charset="0"/>
              </a:rPr>
              <a:t>Much more complex to implement and computationally expensive.</a:t>
            </a: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11</a:t>
            </a:fld>
            <a:endParaRPr lang="en-US" altLang="en-US" dirty="0"/>
          </a:p>
        </p:txBody>
      </p:sp>
    </p:spTree>
    <p:extLst>
      <p:ext uri="{BB962C8B-B14F-4D97-AF65-F5344CB8AC3E}">
        <p14:creationId xmlns:p14="http://schemas.microsoft.com/office/powerpoint/2010/main" val="4198432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4E0D51-DFCB-C32D-189A-12F1E0F8BDAB}"/>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0BA83018-C0E8-8A99-7B24-314FCA3A6D7D}"/>
              </a:ext>
            </a:extLst>
          </p:cNvPr>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a:t>
            </a:r>
          </a:p>
        </p:txBody>
      </p:sp>
      <p:sp>
        <p:nvSpPr>
          <p:cNvPr id="5124" name="Slide Number Placeholder 1">
            <a:extLst>
              <a:ext uri="{FF2B5EF4-FFF2-40B4-BE49-F238E27FC236}">
                <a16:creationId xmlns:a16="http://schemas.microsoft.com/office/drawing/2014/main" id="{857D573D-1BEF-02A2-11B7-45935719EC6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12</a:t>
            </a:fld>
            <a:endParaRPr lang="en-US" altLang="en-US"/>
          </a:p>
        </p:txBody>
      </p:sp>
      <p:sp>
        <p:nvSpPr>
          <p:cNvPr id="3" name="Rectangle 2">
            <a:extLst>
              <a:ext uri="{FF2B5EF4-FFF2-40B4-BE49-F238E27FC236}">
                <a16:creationId xmlns:a16="http://schemas.microsoft.com/office/drawing/2014/main" id="{EAA6FD9F-685C-DFF3-BF5E-52758AF50ADA}"/>
              </a:ext>
            </a:extLst>
          </p:cNvPr>
          <p:cNvSpPr/>
          <p:nvPr/>
        </p:nvSpPr>
        <p:spPr>
          <a:xfrm>
            <a:off x="871220" y="2082126"/>
            <a:ext cx="2433320" cy="528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Data Cleaning</a:t>
            </a:r>
            <a:endParaRPr lang="en-GB" sz="2400" dirty="0"/>
          </a:p>
        </p:txBody>
      </p:sp>
      <p:sp>
        <p:nvSpPr>
          <p:cNvPr id="6" name="Rectangle 5">
            <a:extLst>
              <a:ext uri="{FF2B5EF4-FFF2-40B4-BE49-F238E27FC236}">
                <a16:creationId xmlns:a16="http://schemas.microsoft.com/office/drawing/2014/main" id="{9CADD9DC-2340-1F66-0FB2-E778265736E9}"/>
              </a:ext>
            </a:extLst>
          </p:cNvPr>
          <p:cNvSpPr/>
          <p:nvPr/>
        </p:nvSpPr>
        <p:spPr>
          <a:xfrm>
            <a:off x="4564380" y="1472526"/>
            <a:ext cx="4211320" cy="528320"/>
          </a:xfrm>
          <a:prstGeom prst="rect">
            <a:avLst/>
          </a:prstGeom>
          <a:solidFill>
            <a:schemeClr val="tx1">
              <a:lumMod val="50000"/>
              <a:lumOff val="50000"/>
            </a:schemeClr>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Handling Missing Values</a:t>
            </a:r>
            <a:endParaRPr lang="en-GB" sz="2400" dirty="0">
              <a:solidFill>
                <a:schemeClr val="tx1"/>
              </a:solidFill>
            </a:endParaRPr>
          </a:p>
        </p:txBody>
      </p:sp>
      <p:sp>
        <p:nvSpPr>
          <p:cNvPr id="7" name="Rectangle 6">
            <a:extLst>
              <a:ext uri="{FF2B5EF4-FFF2-40B4-BE49-F238E27FC236}">
                <a16:creationId xmlns:a16="http://schemas.microsoft.com/office/drawing/2014/main" id="{96DDD90D-A5D3-61B5-BE8B-18EF638F53CE}"/>
              </a:ext>
            </a:extLst>
          </p:cNvPr>
          <p:cNvSpPr/>
          <p:nvPr/>
        </p:nvSpPr>
        <p:spPr>
          <a:xfrm>
            <a:off x="4564380" y="2059781"/>
            <a:ext cx="6563360" cy="528320"/>
          </a:xfrm>
          <a:prstGeom prst="rect">
            <a:avLst/>
          </a:prstGeom>
          <a:solidFill>
            <a:schemeClr val="tx1">
              <a:lumMod val="50000"/>
              <a:lumOff val="50000"/>
            </a:schemeClr>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Correcting Inaccurate or Inconsistent Data</a:t>
            </a:r>
            <a:endParaRPr lang="en-GB" sz="2400" dirty="0">
              <a:solidFill>
                <a:schemeClr val="tx1"/>
              </a:solidFill>
            </a:endParaRPr>
          </a:p>
        </p:txBody>
      </p:sp>
      <p:sp>
        <p:nvSpPr>
          <p:cNvPr id="8" name="Rectangle 7">
            <a:extLst>
              <a:ext uri="{FF2B5EF4-FFF2-40B4-BE49-F238E27FC236}">
                <a16:creationId xmlns:a16="http://schemas.microsoft.com/office/drawing/2014/main" id="{DEC2D888-6A7F-C49C-9166-A62EA9DE5E17}"/>
              </a:ext>
            </a:extLst>
          </p:cNvPr>
          <p:cNvSpPr/>
          <p:nvPr/>
        </p:nvSpPr>
        <p:spPr>
          <a:xfrm>
            <a:off x="4564380" y="2659937"/>
            <a:ext cx="4343400" cy="528320"/>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Handling Outliers and Noise</a:t>
            </a:r>
            <a:endParaRPr lang="en-GB" sz="2400" dirty="0">
              <a:solidFill>
                <a:schemeClr val="tx1"/>
              </a:solidFill>
            </a:endParaRPr>
          </a:p>
        </p:txBody>
      </p:sp>
      <p:sp>
        <p:nvSpPr>
          <p:cNvPr id="11" name="Rectangle 10">
            <a:extLst>
              <a:ext uri="{FF2B5EF4-FFF2-40B4-BE49-F238E27FC236}">
                <a16:creationId xmlns:a16="http://schemas.microsoft.com/office/drawing/2014/main" id="{7EEDD192-472A-3565-21B9-8212A091716D}"/>
              </a:ext>
            </a:extLst>
          </p:cNvPr>
          <p:cNvSpPr/>
          <p:nvPr/>
        </p:nvSpPr>
        <p:spPr>
          <a:xfrm>
            <a:off x="6142990" y="3504565"/>
            <a:ext cx="5318760" cy="528320"/>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Normalization and Standardization</a:t>
            </a:r>
          </a:p>
        </p:txBody>
      </p:sp>
      <p:sp>
        <p:nvSpPr>
          <p:cNvPr id="12" name="Rectangle 11">
            <a:extLst>
              <a:ext uri="{FF2B5EF4-FFF2-40B4-BE49-F238E27FC236}">
                <a16:creationId xmlns:a16="http://schemas.microsoft.com/office/drawing/2014/main" id="{E8AF78B4-1A5E-D328-A25E-23A8B31A9979}"/>
              </a:ext>
            </a:extLst>
          </p:cNvPr>
          <p:cNvSpPr/>
          <p:nvPr/>
        </p:nvSpPr>
        <p:spPr>
          <a:xfrm>
            <a:off x="6142990" y="4668521"/>
            <a:ext cx="3063240" cy="528320"/>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Feature Engineering</a:t>
            </a:r>
          </a:p>
        </p:txBody>
      </p:sp>
      <p:sp>
        <p:nvSpPr>
          <p:cNvPr id="13" name="Rectangle 12">
            <a:extLst>
              <a:ext uri="{FF2B5EF4-FFF2-40B4-BE49-F238E27FC236}">
                <a16:creationId xmlns:a16="http://schemas.microsoft.com/office/drawing/2014/main" id="{B78398AA-691F-7B47-CBF9-9BE612D2AF7D}"/>
              </a:ext>
            </a:extLst>
          </p:cNvPr>
          <p:cNvSpPr/>
          <p:nvPr/>
        </p:nvSpPr>
        <p:spPr>
          <a:xfrm>
            <a:off x="6142990" y="4083685"/>
            <a:ext cx="4018280" cy="528320"/>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Encoding Categorical Data</a:t>
            </a:r>
          </a:p>
        </p:txBody>
      </p:sp>
      <p:sp>
        <p:nvSpPr>
          <p:cNvPr id="16" name="Rectangle 15">
            <a:extLst>
              <a:ext uri="{FF2B5EF4-FFF2-40B4-BE49-F238E27FC236}">
                <a16:creationId xmlns:a16="http://schemas.microsoft.com/office/drawing/2014/main" id="{7EFB4D41-70B4-2624-F386-8896CF64CEDA}"/>
              </a:ext>
            </a:extLst>
          </p:cNvPr>
          <p:cNvSpPr/>
          <p:nvPr/>
        </p:nvSpPr>
        <p:spPr>
          <a:xfrm>
            <a:off x="4716780" y="5441748"/>
            <a:ext cx="4132580" cy="52832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Dimensionality Reduction</a:t>
            </a:r>
          </a:p>
        </p:txBody>
      </p:sp>
      <p:sp>
        <p:nvSpPr>
          <p:cNvPr id="17" name="Rectangle 16">
            <a:extLst>
              <a:ext uri="{FF2B5EF4-FFF2-40B4-BE49-F238E27FC236}">
                <a16:creationId xmlns:a16="http://schemas.microsoft.com/office/drawing/2014/main" id="{18EAE120-69C3-8D41-1EEC-DB8A5F4718D6}"/>
              </a:ext>
            </a:extLst>
          </p:cNvPr>
          <p:cNvSpPr/>
          <p:nvPr/>
        </p:nvSpPr>
        <p:spPr>
          <a:xfrm>
            <a:off x="4716780" y="6033886"/>
            <a:ext cx="4132580" cy="52832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Numerosity Reduction</a:t>
            </a:r>
          </a:p>
        </p:txBody>
      </p:sp>
      <p:sp>
        <p:nvSpPr>
          <p:cNvPr id="18" name="Rectangle 17">
            <a:extLst>
              <a:ext uri="{FF2B5EF4-FFF2-40B4-BE49-F238E27FC236}">
                <a16:creationId xmlns:a16="http://schemas.microsoft.com/office/drawing/2014/main" id="{000E5163-2E1A-7CA6-88D0-D43C1F780EB4}"/>
              </a:ext>
            </a:extLst>
          </p:cNvPr>
          <p:cNvSpPr/>
          <p:nvPr/>
        </p:nvSpPr>
        <p:spPr>
          <a:xfrm>
            <a:off x="871220" y="4083743"/>
            <a:ext cx="3995420" cy="528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t>Data Transformation</a:t>
            </a:r>
          </a:p>
        </p:txBody>
      </p:sp>
      <p:sp>
        <p:nvSpPr>
          <p:cNvPr id="19" name="Rectangle 18">
            <a:extLst>
              <a:ext uri="{FF2B5EF4-FFF2-40B4-BE49-F238E27FC236}">
                <a16:creationId xmlns:a16="http://schemas.microsoft.com/office/drawing/2014/main" id="{9018A1E9-A194-976E-8FAC-F9E54D1F95EA}"/>
              </a:ext>
            </a:extLst>
          </p:cNvPr>
          <p:cNvSpPr/>
          <p:nvPr/>
        </p:nvSpPr>
        <p:spPr>
          <a:xfrm>
            <a:off x="871220" y="5769726"/>
            <a:ext cx="3020060" cy="528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t>Data Reduction</a:t>
            </a:r>
          </a:p>
        </p:txBody>
      </p:sp>
      <p:sp>
        <p:nvSpPr>
          <p:cNvPr id="20" name="Arrow: Down 19">
            <a:extLst>
              <a:ext uri="{FF2B5EF4-FFF2-40B4-BE49-F238E27FC236}">
                <a16:creationId xmlns:a16="http://schemas.microsoft.com/office/drawing/2014/main" id="{6A6E51DD-96D1-C9EF-A09B-59E793971BF9}"/>
              </a:ext>
            </a:extLst>
          </p:cNvPr>
          <p:cNvSpPr/>
          <p:nvPr/>
        </p:nvSpPr>
        <p:spPr>
          <a:xfrm>
            <a:off x="1280160" y="2910840"/>
            <a:ext cx="619760" cy="83312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1" name="Arrow: Down 20">
            <a:extLst>
              <a:ext uri="{FF2B5EF4-FFF2-40B4-BE49-F238E27FC236}">
                <a16:creationId xmlns:a16="http://schemas.microsoft.com/office/drawing/2014/main" id="{8E514502-7A98-3A4E-084B-7CB708F4529E}"/>
              </a:ext>
            </a:extLst>
          </p:cNvPr>
          <p:cNvSpPr/>
          <p:nvPr/>
        </p:nvSpPr>
        <p:spPr>
          <a:xfrm>
            <a:off x="1280160" y="4780281"/>
            <a:ext cx="619760" cy="83312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2" name="Left Brace 21">
            <a:extLst>
              <a:ext uri="{FF2B5EF4-FFF2-40B4-BE49-F238E27FC236}">
                <a16:creationId xmlns:a16="http://schemas.microsoft.com/office/drawing/2014/main" id="{10D82B4C-1C5F-8987-E8D1-95213C3F8E26}"/>
              </a:ext>
            </a:extLst>
          </p:cNvPr>
          <p:cNvSpPr/>
          <p:nvPr/>
        </p:nvSpPr>
        <p:spPr>
          <a:xfrm>
            <a:off x="3423920" y="1472527"/>
            <a:ext cx="934720" cy="1712730"/>
          </a:xfrm>
          <a:prstGeom prst="leftBrace">
            <a:avLst>
              <a:gd name="adj1" fmla="val 8333"/>
              <a:gd name="adj2" fmla="val 51961"/>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sp>
        <p:nvSpPr>
          <p:cNvPr id="23" name="Left Brace 22">
            <a:extLst>
              <a:ext uri="{FF2B5EF4-FFF2-40B4-BE49-F238E27FC236}">
                <a16:creationId xmlns:a16="http://schemas.microsoft.com/office/drawing/2014/main" id="{B48496BE-5B50-B8CC-5C10-840FE3395201}"/>
              </a:ext>
            </a:extLst>
          </p:cNvPr>
          <p:cNvSpPr/>
          <p:nvPr/>
        </p:nvSpPr>
        <p:spPr>
          <a:xfrm>
            <a:off x="4959350" y="3511892"/>
            <a:ext cx="934720" cy="1712730"/>
          </a:xfrm>
          <a:prstGeom prst="leftBrace">
            <a:avLst>
              <a:gd name="adj1" fmla="val 8333"/>
              <a:gd name="adj2" fmla="val 51961"/>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sp>
        <p:nvSpPr>
          <p:cNvPr id="24" name="Left Brace 23">
            <a:extLst>
              <a:ext uri="{FF2B5EF4-FFF2-40B4-BE49-F238E27FC236}">
                <a16:creationId xmlns:a16="http://schemas.microsoft.com/office/drawing/2014/main" id="{2B74BE30-46F2-1741-A147-07F54F5D01E7}"/>
              </a:ext>
            </a:extLst>
          </p:cNvPr>
          <p:cNvSpPr/>
          <p:nvPr/>
        </p:nvSpPr>
        <p:spPr>
          <a:xfrm>
            <a:off x="3992880" y="5507549"/>
            <a:ext cx="521335" cy="1031127"/>
          </a:xfrm>
          <a:prstGeom prst="leftBrace">
            <a:avLst>
              <a:gd name="adj1" fmla="val 8333"/>
              <a:gd name="adj2" fmla="val 51961"/>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916781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Cleaning</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1143000" y="1655763"/>
            <a:ext cx="9872663" cy="444023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Correcting Inaccurate or Inconsistent Data</a:t>
            </a:r>
            <a:endParaRPr lang="en-US" altLang="en-US" sz="2400" dirty="0">
              <a:latin typeface="Times New Roman" pitchFamily="18" charset="0"/>
              <a:cs typeface="Times New Roman" pitchFamily="18" charset="0"/>
            </a:endParaRPr>
          </a:p>
          <a:p>
            <a:pPr marL="80963" lvl="1" indent="0" algn="just" eaLnBrk="1" hangingPunct="1">
              <a:buClr>
                <a:srgbClr val="0B5395"/>
              </a:buClr>
              <a:buNone/>
            </a:pPr>
            <a:r>
              <a:rPr lang="en-US" altLang="en-US" sz="2400" dirty="0">
                <a:latin typeface="Times New Roman" pitchFamily="18" charset="0"/>
                <a:cs typeface="Times New Roman" pitchFamily="18" charset="0"/>
              </a:rPr>
              <a:t>Correcting inaccurate or inconsistent data is the process of identifying and </a:t>
            </a:r>
            <a:r>
              <a:rPr lang="en-US" altLang="en-US" sz="2400" dirty="0">
                <a:solidFill>
                  <a:srgbClr val="FF0000"/>
                </a:solidFill>
                <a:latin typeface="Times New Roman" pitchFamily="18" charset="0"/>
                <a:cs typeface="Times New Roman" pitchFamily="18" charset="0"/>
              </a:rPr>
              <a:t>fixing errors, contradictions, and structural issues </a:t>
            </a:r>
            <a:r>
              <a:rPr lang="en-US" altLang="en-US" sz="2400" dirty="0">
                <a:latin typeface="Times New Roman" pitchFamily="18" charset="0"/>
                <a:cs typeface="Times New Roman" pitchFamily="18" charset="0"/>
              </a:rPr>
              <a:t>to ensure your dataset is reliable and uniform. </a:t>
            </a:r>
          </a:p>
          <a:p>
            <a:pPr marL="80963" lvl="1" indent="0" algn="just" eaLnBrk="1" hangingPunct="1">
              <a:buClr>
                <a:srgbClr val="0B5395"/>
              </a:buClr>
              <a:buNone/>
            </a:pPr>
            <a:r>
              <a:rPr lang="en-US" altLang="en-US" sz="2400" dirty="0">
                <a:latin typeface="Times New Roman" pitchFamily="18" charset="0"/>
                <a:cs typeface="Times New Roman" pitchFamily="18" charset="0"/>
              </a:rPr>
              <a:t>Think of it as proofreading your data to make sure every entry is accurate and follows the same set of rules.</a:t>
            </a:r>
          </a:p>
          <a:p>
            <a:pPr marL="80963" lvl="1" indent="0" algn="just" eaLnBrk="1" hangingPunct="1">
              <a:buClr>
                <a:srgbClr val="0B5395"/>
              </a:buClr>
              <a:buNone/>
            </a:pPr>
            <a:r>
              <a:rPr lang="en-US" altLang="en-US" sz="2400" dirty="0">
                <a:latin typeface="Times New Roman" pitchFamily="18" charset="0"/>
                <a:cs typeface="Times New Roman" pitchFamily="18" charset="0"/>
              </a:rPr>
              <a:t>This process is vital because inconsistencies can lead to incorrect analysis, biased models, and flawed conclusions. </a:t>
            </a:r>
          </a:p>
          <a:p>
            <a:pPr marL="80963" lvl="1" indent="0" algn="just" eaLnBrk="1" hangingPunct="1">
              <a:buClr>
                <a:srgbClr val="0B5395"/>
              </a:buClr>
              <a:buNone/>
            </a:pPr>
            <a:endParaRPr lang="en-US" altLang="en-US" sz="2400" dirty="0">
              <a:latin typeface="Times New Roman" pitchFamily="18" charset="0"/>
              <a:cs typeface="Times New Roman" pitchFamily="18" charset="0"/>
            </a:endParaRPr>
          </a:p>
          <a:p>
            <a:pPr marL="80963" lvl="1" indent="0" algn="just" eaLnBrk="1" hangingPunct="1">
              <a:buClr>
                <a:srgbClr val="0B5395"/>
              </a:buClr>
              <a:buNone/>
            </a:pPr>
            <a:r>
              <a:rPr lang="en-US" altLang="en-US" sz="2400" dirty="0">
                <a:latin typeface="Times New Roman" pitchFamily="18" charset="0"/>
                <a:cs typeface="Times New Roman" pitchFamily="18" charset="0"/>
              </a:rPr>
              <a:t>Next is how to do it, broken down by common types of errors.</a:t>
            </a: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13</a:t>
            </a:fld>
            <a:endParaRPr lang="en-US" altLang="en-US"/>
          </a:p>
        </p:txBody>
      </p:sp>
    </p:spTree>
    <p:extLst>
      <p:ext uri="{BB962C8B-B14F-4D97-AF65-F5344CB8AC3E}">
        <p14:creationId xmlns:p14="http://schemas.microsoft.com/office/powerpoint/2010/main" val="1748694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Cleaning</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1143000" y="1655763"/>
            <a:ext cx="9872663" cy="444023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Correcting Inaccurate or Inconsistent Data</a:t>
            </a:r>
            <a:endParaRPr lang="en-US" altLang="en-US" sz="2400" dirty="0">
              <a:latin typeface="Times New Roman" pitchFamily="18" charset="0"/>
              <a:cs typeface="Times New Roman" pitchFamily="18" charset="0"/>
            </a:endParaRPr>
          </a:p>
          <a:p>
            <a:pPr marL="80963" lvl="1" indent="0" algn="just" eaLnBrk="1" hangingPunct="1">
              <a:buClr>
                <a:srgbClr val="0B5395"/>
              </a:buClr>
              <a:buNone/>
            </a:pPr>
            <a:r>
              <a:rPr lang="en-US" altLang="en-US" sz="2400" b="1" dirty="0">
                <a:latin typeface="Times New Roman" pitchFamily="18" charset="0"/>
                <a:cs typeface="Times New Roman" pitchFamily="18" charset="0"/>
              </a:rPr>
              <a:t>1. Correcting Inconsistent Categorical Data</a:t>
            </a:r>
          </a:p>
          <a:p>
            <a:pPr marL="80963" lvl="1" indent="0" algn="just" eaLnBrk="1" hangingPunct="1">
              <a:buClr>
                <a:srgbClr val="0B5395"/>
              </a:buClr>
              <a:buNone/>
            </a:pPr>
            <a:r>
              <a:rPr lang="en-US" altLang="en-US" sz="2400" dirty="0">
                <a:latin typeface="Times New Roman" pitchFamily="18" charset="0"/>
                <a:cs typeface="Times New Roman" pitchFamily="18" charset="0"/>
              </a:rPr>
              <a:t>This happens when the same category is represented in multiple ways.</a:t>
            </a:r>
          </a:p>
          <a:p>
            <a:pPr marL="80963" lvl="1" indent="0" algn="just" eaLnBrk="1" hangingPunct="1">
              <a:buClr>
                <a:srgbClr val="0B5395"/>
              </a:buClr>
              <a:buNone/>
            </a:pPr>
            <a:r>
              <a:rPr lang="en-US" altLang="en-US" sz="2400" b="1" dirty="0">
                <a:latin typeface="Times New Roman" pitchFamily="18" charset="0"/>
                <a:cs typeface="Times New Roman" pitchFamily="18" charset="0"/>
              </a:rPr>
              <a:t>The Problem: </a:t>
            </a:r>
            <a:r>
              <a:rPr lang="en-US" altLang="en-US" sz="2400" dirty="0">
                <a:latin typeface="Times New Roman" pitchFamily="18" charset="0"/>
                <a:cs typeface="Times New Roman" pitchFamily="18" charset="0"/>
              </a:rPr>
              <a:t>A 'Country' column might contain "USA," "U.S.A.," "United States," and "America." A data analysis tool would treat these as four different countries.</a:t>
            </a:r>
          </a:p>
          <a:p>
            <a:pPr marL="80963" lvl="1" indent="0" algn="just" eaLnBrk="1" hangingPunct="1">
              <a:buClr>
                <a:srgbClr val="0B5395"/>
              </a:buClr>
              <a:buNone/>
            </a:pPr>
            <a:r>
              <a:rPr lang="en-US" altLang="en-US" sz="2400" b="1" dirty="0">
                <a:latin typeface="Times New Roman" pitchFamily="18" charset="0"/>
                <a:cs typeface="Times New Roman" pitchFamily="18" charset="0"/>
              </a:rPr>
              <a:t>How to Fix It (Standardization):</a:t>
            </a:r>
          </a:p>
          <a:p>
            <a:pPr marL="423863" lvl="1" indent="-342900" algn="just" eaLnBrk="1" hangingPunct="1">
              <a:buClr>
                <a:srgbClr val="0B5395"/>
              </a:buClr>
            </a:pPr>
            <a:r>
              <a:rPr lang="en-US" altLang="en-US" sz="2400" i="1" dirty="0">
                <a:latin typeface="Times New Roman" pitchFamily="18" charset="0"/>
                <a:cs typeface="Times New Roman" pitchFamily="18" charset="0"/>
              </a:rPr>
              <a:t>Explore Unique Values</a:t>
            </a:r>
            <a:r>
              <a:rPr lang="en-US" altLang="en-US" sz="2400" dirty="0">
                <a:latin typeface="Times New Roman" pitchFamily="18" charset="0"/>
                <a:cs typeface="Times New Roman" pitchFamily="18" charset="0"/>
              </a:rPr>
              <a:t>: First, identify all the unique entries in the column</a:t>
            </a:r>
          </a:p>
          <a:p>
            <a:pPr marL="423863" lvl="1" indent="-342900" algn="just" eaLnBrk="1" hangingPunct="1">
              <a:buClr>
                <a:srgbClr val="0B5395"/>
              </a:buClr>
            </a:pPr>
            <a:r>
              <a:rPr lang="en-US" altLang="en-US" sz="2400" i="1" dirty="0">
                <a:latin typeface="Times New Roman" pitchFamily="18" charset="0"/>
                <a:cs typeface="Times New Roman" pitchFamily="18" charset="0"/>
              </a:rPr>
              <a:t>Define a Standard: </a:t>
            </a:r>
            <a:r>
              <a:rPr lang="en-US" altLang="en-US" sz="2400" dirty="0">
                <a:latin typeface="Times New Roman" pitchFamily="18" charset="0"/>
                <a:cs typeface="Times New Roman" pitchFamily="18" charset="0"/>
              </a:rPr>
              <a:t>Decide on a single, standard representation. </a:t>
            </a:r>
          </a:p>
          <a:p>
            <a:pPr marL="423863" lvl="1" indent="-342900" algn="just" eaLnBrk="1" hangingPunct="1">
              <a:buClr>
                <a:srgbClr val="0B5395"/>
              </a:buClr>
            </a:pPr>
            <a:r>
              <a:rPr lang="en-US" altLang="en-US" sz="2400" i="1" dirty="0">
                <a:latin typeface="Times New Roman" pitchFamily="18" charset="0"/>
                <a:cs typeface="Times New Roman" pitchFamily="18" charset="0"/>
              </a:rPr>
              <a:t>Create a Mapping: </a:t>
            </a:r>
            <a:r>
              <a:rPr lang="en-US" altLang="en-US" sz="2400" dirty="0">
                <a:latin typeface="Times New Roman" pitchFamily="18" charset="0"/>
                <a:cs typeface="Times New Roman" pitchFamily="18" charset="0"/>
              </a:rPr>
              <a:t>Create a dictionary to map the variations to your chosen standard. Use the map to replace the inconsistent values.</a:t>
            </a: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14</a:t>
            </a:fld>
            <a:endParaRPr lang="en-US" altLang="en-US"/>
          </a:p>
        </p:txBody>
      </p:sp>
    </p:spTree>
    <p:extLst>
      <p:ext uri="{BB962C8B-B14F-4D97-AF65-F5344CB8AC3E}">
        <p14:creationId xmlns:p14="http://schemas.microsoft.com/office/powerpoint/2010/main" val="4250188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Cleaning</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1143000" y="1655763"/>
            <a:ext cx="9872663" cy="444023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Correcting Inaccurate or Inconsistent Data</a:t>
            </a:r>
            <a:endParaRPr lang="en-US" altLang="en-US" sz="2400" dirty="0">
              <a:latin typeface="Times New Roman" pitchFamily="18" charset="0"/>
              <a:cs typeface="Times New Roman" pitchFamily="18" charset="0"/>
            </a:endParaRPr>
          </a:p>
          <a:p>
            <a:pPr marL="80963" lvl="1" indent="0" algn="just" eaLnBrk="1" hangingPunct="1">
              <a:buClr>
                <a:srgbClr val="0B5395"/>
              </a:buClr>
              <a:buNone/>
            </a:pPr>
            <a:r>
              <a:rPr lang="en-US" altLang="en-US" sz="2400" b="1" dirty="0">
                <a:latin typeface="Times New Roman" pitchFamily="18" charset="0"/>
                <a:cs typeface="Times New Roman" pitchFamily="18" charset="0"/>
              </a:rPr>
              <a:t>2. Fixing Structural Errors</a:t>
            </a:r>
          </a:p>
          <a:p>
            <a:pPr marL="80963" lvl="1" indent="0" algn="just" eaLnBrk="1" hangingPunct="1">
              <a:buClr>
                <a:srgbClr val="0B5395"/>
              </a:buClr>
              <a:buNone/>
            </a:pPr>
            <a:r>
              <a:rPr lang="en-US" altLang="en-US" sz="2400" dirty="0">
                <a:latin typeface="Times New Roman" pitchFamily="18" charset="0"/>
                <a:cs typeface="Times New Roman" pitchFamily="18" charset="0"/>
              </a:rPr>
              <a:t>These are typos, unwanted characters, or inconsistent capitalization that affect data quality.</a:t>
            </a:r>
          </a:p>
          <a:p>
            <a:pPr marL="80963" lvl="1" indent="0" algn="just" eaLnBrk="1" hangingPunct="1">
              <a:buClr>
                <a:srgbClr val="0B5395"/>
              </a:buClr>
              <a:buNone/>
            </a:pPr>
            <a:r>
              <a:rPr lang="en-US" altLang="en-US" sz="2400" b="1" dirty="0">
                <a:latin typeface="Times New Roman" pitchFamily="18" charset="0"/>
                <a:cs typeface="Times New Roman" pitchFamily="18" charset="0"/>
              </a:rPr>
              <a:t>The Problem: </a:t>
            </a:r>
            <a:r>
              <a:rPr lang="en-US" altLang="en-US" sz="2400" dirty="0">
                <a:latin typeface="Times New Roman" pitchFamily="18" charset="0"/>
                <a:cs typeface="Times New Roman" pitchFamily="18" charset="0"/>
              </a:rPr>
              <a:t>A 'Name' column might have entries like " John Smith ", "john smith", or "</a:t>
            </a:r>
            <a:r>
              <a:rPr lang="en-US" altLang="en-US" sz="2400" dirty="0" err="1">
                <a:latin typeface="Times New Roman" pitchFamily="18" charset="0"/>
                <a:cs typeface="Times New Roman" pitchFamily="18" charset="0"/>
              </a:rPr>
              <a:t>John_Smith</a:t>
            </a:r>
            <a:r>
              <a:rPr lang="en-US" altLang="en-US" sz="2400" dirty="0">
                <a:latin typeface="Times New Roman" pitchFamily="18" charset="0"/>
                <a:cs typeface="Times New Roman" pitchFamily="18" charset="0"/>
              </a:rPr>
              <a:t>".</a:t>
            </a:r>
          </a:p>
          <a:p>
            <a:pPr marL="80963" lvl="1" indent="0" algn="just" eaLnBrk="1" hangingPunct="1">
              <a:buClr>
                <a:srgbClr val="0B5395"/>
              </a:buClr>
              <a:buNone/>
            </a:pPr>
            <a:r>
              <a:rPr lang="en-US" altLang="en-US" sz="2400" b="1" dirty="0">
                <a:latin typeface="Times New Roman" pitchFamily="18" charset="0"/>
                <a:cs typeface="Times New Roman" pitchFamily="18" charset="0"/>
              </a:rPr>
              <a:t>How to Fix It (Cleaning and Formatting):</a:t>
            </a:r>
          </a:p>
          <a:p>
            <a:pPr marL="423863" lvl="1" indent="-342900" algn="just" eaLnBrk="1" hangingPunct="1">
              <a:buClr>
                <a:srgbClr val="0B5395"/>
              </a:buClr>
            </a:pPr>
            <a:r>
              <a:rPr lang="en-US" altLang="en-US" sz="2400" i="1" dirty="0">
                <a:latin typeface="Times New Roman" pitchFamily="18" charset="0"/>
                <a:cs typeface="Times New Roman" pitchFamily="18" charset="0"/>
              </a:rPr>
              <a:t>Trim Whitespace: </a:t>
            </a:r>
            <a:r>
              <a:rPr lang="en-US" altLang="en-US" sz="2400" dirty="0">
                <a:latin typeface="Times New Roman" pitchFamily="18" charset="0"/>
                <a:cs typeface="Times New Roman" pitchFamily="18" charset="0"/>
              </a:rPr>
              <a:t>Remove any leading or trailing spaces. Most programming languages have a trim() or strip() function.</a:t>
            </a:r>
          </a:p>
          <a:p>
            <a:pPr marL="423863" lvl="1" indent="-342900" algn="just" eaLnBrk="1" hangingPunct="1">
              <a:buClr>
                <a:srgbClr val="0B5395"/>
              </a:buClr>
            </a:pPr>
            <a:r>
              <a:rPr lang="en-US" altLang="en-US" sz="2400" i="1" dirty="0">
                <a:latin typeface="Times New Roman" pitchFamily="18" charset="0"/>
                <a:cs typeface="Times New Roman" pitchFamily="18" charset="0"/>
              </a:rPr>
              <a:t>Standardize Case: </a:t>
            </a:r>
            <a:r>
              <a:rPr lang="en-US" altLang="en-US" sz="2400" dirty="0">
                <a:latin typeface="Times New Roman" pitchFamily="18" charset="0"/>
                <a:cs typeface="Times New Roman" pitchFamily="18" charset="0"/>
              </a:rPr>
              <a:t>Convert all text to a single case (usually lowercase) to ensure consistency. Use a lower() function.</a:t>
            </a:r>
          </a:p>
          <a:p>
            <a:pPr marL="423863" lvl="1" indent="-342900" algn="just" eaLnBrk="1" hangingPunct="1">
              <a:buClr>
                <a:srgbClr val="0B5395"/>
              </a:buClr>
            </a:pPr>
            <a:r>
              <a:rPr lang="en-US" altLang="en-US" sz="2400" i="1" dirty="0">
                <a:latin typeface="Times New Roman" pitchFamily="18" charset="0"/>
                <a:cs typeface="Times New Roman" pitchFamily="18" charset="0"/>
              </a:rPr>
              <a:t>Remove Unwanted Characters: </a:t>
            </a:r>
            <a:r>
              <a:rPr lang="en-US" altLang="en-US" sz="2400" dirty="0">
                <a:latin typeface="Times New Roman" pitchFamily="18" charset="0"/>
                <a:cs typeface="Times New Roman" pitchFamily="18" charset="0"/>
              </a:rPr>
              <a:t>Use a replace() function to remove special characters like underscores or dashes if they don't belong.</a:t>
            </a: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15</a:t>
            </a:fld>
            <a:endParaRPr lang="en-US" altLang="en-US"/>
          </a:p>
        </p:txBody>
      </p:sp>
    </p:spTree>
    <p:extLst>
      <p:ext uri="{BB962C8B-B14F-4D97-AF65-F5344CB8AC3E}">
        <p14:creationId xmlns:p14="http://schemas.microsoft.com/office/powerpoint/2010/main" val="2779133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Cleaning</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1143000" y="1655763"/>
            <a:ext cx="9872663" cy="444023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Correcting Inaccurate or Inconsistent Data</a:t>
            </a:r>
            <a:endParaRPr lang="en-US" altLang="en-US" sz="2400" dirty="0">
              <a:latin typeface="Times New Roman" pitchFamily="18" charset="0"/>
              <a:cs typeface="Times New Roman" pitchFamily="18" charset="0"/>
            </a:endParaRPr>
          </a:p>
          <a:p>
            <a:pPr marL="80963" lvl="1" indent="0" algn="just" eaLnBrk="1" hangingPunct="1">
              <a:buClr>
                <a:srgbClr val="0B5395"/>
              </a:buClr>
              <a:buNone/>
            </a:pPr>
            <a:r>
              <a:rPr lang="en-US" altLang="en-US" sz="2400" b="1" dirty="0">
                <a:latin typeface="Times New Roman" pitchFamily="18" charset="0"/>
                <a:cs typeface="Times New Roman" pitchFamily="18" charset="0"/>
              </a:rPr>
              <a:t>3. Resolving Logical Errors and Contradictions</a:t>
            </a:r>
          </a:p>
          <a:p>
            <a:pPr marL="80963" lvl="1" indent="0" algn="just" eaLnBrk="1" hangingPunct="1">
              <a:buClr>
                <a:srgbClr val="0B5395"/>
              </a:buClr>
              <a:buNone/>
            </a:pPr>
            <a:r>
              <a:rPr lang="en-US" altLang="en-US" sz="2400" dirty="0">
                <a:latin typeface="Times New Roman" pitchFamily="18" charset="0"/>
                <a:cs typeface="Times New Roman" pitchFamily="18" charset="0"/>
              </a:rPr>
              <a:t>This involves finding data points that are logically impossible or contradict other information in the dataset.</a:t>
            </a:r>
          </a:p>
          <a:p>
            <a:pPr marL="80963" lvl="1" indent="0" algn="just" eaLnBrk="1" hangingPunct="1">
              <a:buClr>
                <a:srgbClr val="0B5395"/>
              </a:buClr>
              <a:buNone/>
            </a:pPr>
            <a:endParaRPr lang="en-US" altLang="en-US" sz="2400" dirty="0">
              <a:latin typeface="Times New Roman" pitchFamily="18" charset="0"/>
              <a:cs typeface="Times New Roman" pitchFamily="18" charset="0"/>
            </a:endParaRPr>
          </a:p>
          <a:p>
            <a:pPr marL="80963" lvl="1" indent="0" algn="just" eaLnBrk="1" hangingPunct="1">
              <a:buClr>
                <a:srgbClr val="0B5395"/>
              </a:buClr>
              <a:buNone/>
            </a:pPr>
            <a:r>
              <a:rPr lang="en-US" altLang="en-US" sz="2400" b="1" dirty="0">
                <a:latin typeface="Times New Roman" pitchFamily="18" charset="0"/>
                <a:cs typeface="Times New Roman" pitchFamily="18" charset="0"/>
              </a:rPr>
              <a:t>The Problem: </a:t>
            </a:r>
          </a:p>
          <a:p>
            <a:pPr marL="423863" lvl="1" indent="-342900" algn="just" eaLnBrk="1" hangingPunct="1">
              <a:buClr>
                <a:srgbClr val="0B5395"/>
              </a:buClr>
            </a:pPr>
            <a:r>
              <a:rPr lang="en-US" altLang="en-US" sz="2400" dirty="0">
                <a:latin typeface="Times New Roman" pitchFamily="18" charset="0"/>
                <a:cs typeface="Times New Roman" pitchFamily="18" charset="0"/>
              </a:rPr>
              <a:t>A person's Date of Death is earlier than their Date of Birth.</a:t>
            </a:r>
          </a:p>
          <a:p>
            <a:pPr marL="423863" lvl="1" indent="-342900" algn="just" eaLnBrk="1" hangingPunct="1">
              <a:buClr>
                <a:srgbClr val="0B5395"/>
              </a:buClr>
            </a:pPr>
            <a:r>
              <a:rPr lang="en-US" altLang="en-US" sz="2400" dirty="0">
                <a:latin typeface="Times New Roman" pitchFamily="18" charset="0"/>
                <a:cs typeface="Times New Roman" pitchFamily="18" charset="0"/>
              </a:rPr>
              <a:t>An 'Age' column shows 15, but the 'Employment Status' column says Full-Time Employee.</a:t>
            </a:r>
          </a:p>
          <a:p>
            <a:pPr marL="423863" lvl="1" indent="-342900" algn="just" eaLnBrk="1" hangingPunct="1">
              <a:buClr>
                <a:srgbClr val="0B5395"/>
              </a:buClr>
            </a:pPr>
            <a:r>
              <a:rPr lang="en-US" altLang="en-US" sz="2400" dirty="0">
                <a:latin typeface="Times New Roman" pitchFamily="18" charset="0"/>
                <a:cs typeface="Times New Roman" pitchFamily="18" charset="0"/>
              </a:rPr>
              <a:t>An </a:t>
            </a:r>
            <a:r>
              <a:rPr lang="en-US" altLang="en-US" sz="2400" dirty="0" err="1">
                <a:latin typeface="Times New Roman" pitchFamily="18" charset="0"/>
                <a:cs typeface="Times New Roman" pitchFamily="18" charset="0"/>
              </a:rPr>
              <a:t>Order_Date</a:t>
            </a:r>
            <a:r>
              <a:rPr lang="en-US" altLang="en-US" sz="2400" dirty="0">
                <a:latin typeface="Times New Roman" pitchFamily="18" charset="0"/>
                <a:cs typeface="Times New Roman" pitchFamily="18" charset="0"/>
              </a:rPr>
              <a:t> is later than the </a:t>
            </a:r>
            <a:r>
              <a:rPr lang="en-US" altLang="en-US" sz="2400" dirty="0" err="1">
                <a:latin typeface="Times New Roman" pitchFamily="18" charset="0"/>
                <a:cs typeface="Times New Roman" pitchFamily="18" charset="0"/>
              </a:rPr>
              <a:t>Shipping_Date</a:t>
            </a:r>
            <a:r>
              <a:rPr lang="en-US" altLang="en-US" sz="2400" dirty="0">
                <a:latin typeface="Times New Roman" pitchFamily="18" charset="0"/>
                <a:cs typeface="Times New Roman" pitchFamily="18" charset="0"/>
              </a:rPr>
              <a:t>.</a:t>
            </a: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16</a:t>
            </a:fld>
            <a:endParaRPr lang="en-US" altLang="en-US"/>
          </a:p>
        </p:txBody>
      </p:sp>
    </p:spTree>
    <p:extLst>
      <p:ext uri="{BB962C8B-B14F-4D97-AF65-F5344CB8AC3E}">
        <p14:creationId xmlns:p14="http://schemas.microsoft.com/office/powerpoint/2010/main" val="2353755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Cleaning</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1143000" y="1655763"/>
            <a:ext cx="9872663" cy="444023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Correcting Inaccurate or Inconsistent Data</a:t>
            </a:r>
            <a:endParaRPr lang="en-US" altLang="en-US" sz="2400" dirty="0">
              <a:latin typeface="Times New Roman" pitchFamily="18" charset="0"/>
              <a:cs typeface="Times New Roman" pitchFamily="18" charset="0"/>
            </a:endParaRPr>
          </a:p>
          <a:p>
            <a:pPr marL="80963" lvl="1" indent="0" algn="just" eaLnBrk="1" hangingPunct="1">
              <a:buClr>
                <a:srgbClr val="0B5395"/>
              </a:buClr>
              <a:buNone/>
            </a:pPr>
            <a:r>
              <a:rPr lang="en-US" altLang="en-US" sz="2400" b="1" dirty="0">
                <a:latin typeface="Times New Roman" pitchFamily="18" charset="0"/>
                <a:cs typeface="Times New Roman" pitchFamily="18" charset="0"/>
              </a:rPr>
              <a:t>3. Resolving Logical Errors and Contradictions</a:t>
            </a:r>
          </a:p>
          <a:p>
            <a:pPr marL="80963" lvl="1" indent="0" algn="just" eaLnBrk="1" hangingPunct="1">
              <a:buClr>
                <a:srgbClr val="0B5395"/>
              </a:buClr>
              <a:buNone/>
            </a:pPr>
            <a:r>
              <a:rPr lang="en-US" altLang="en-US" sz="2400" b="1" dirty="0">
                <a:latin typeface="Times New Roman" pitchFamily="18" charset="0"/>
                <a:cs typeface="Times New Roman" pitchFamily="18" charset="0"/>
              </a:rPr>
              <a:t>How to Fix It (Validation Rules):</a:t>
            </a:r>
          </a:p>
          <a:p>
            <a:pPr marL="80963" lvl="1" indent="0" algn="just" eaLnBrk="1" hangingPunct="1">
              <a:buClr>
                <a:srgbClr val="0B5395"/>
              </a:buClr>
              <a:buNone/>
            </a:pPr>
            <a:r>
              <a:rPr lang="en-US" altLang="en-US" sz="2400" i="1" dirty="0">
                <a:latin typeface="Times New Roman" pitchFamily="18" charset="0"/>
                <a:cs typeface="Times New Roman" pitchFamily="18" charset="0"/>
              </a:rPr>
              <a:t>Define Rules: </a:t>
            </a:r>
            <a:r>
              <a:rPr lang="en-US" altLang="en-US" sz="2400" dirty="0">
                <a:latin typeface="Times New Roman" pitchFamily="18" charset="0"/>
                <a:cs typeface="Times New Roman" pitchFamily="18" charset="0"/>
              </a:rPr>
              <a:t>Establish logical rules that your data must follow (e.g., Age must be greater than 18 for Employment Status == 'Full-Time Employee').</a:t>
            </a:r>
          </a:p>
          <a:p>
            <a:pPr marL="80963" lvl="1" indent="0" algn="just" eaLnBrk="1" hangingPunct="1">
              <a:buClr>
                <a:srgbClr val="0B5395"/>
              </a:buClr>
              <a:buNone/>
            </a:pPr>
            <a:r>
              <a:rPr lang="en-US" altLang="en-US" sz="2400" i="1" dirty="0">
                <a:latin typeface="Times New Roman" pitchFamily="18" charset="0"/>
                <a:cs typeface="Times New Roman" pitchFamily="18" charset="0"/>
              </a:rPr>
              <a:t>Flag Violations: </a:t>
            </a:r>
            <a:r>
              <a:rPr lang="en-US" altLang="en-US" sz="2400" dirty="0">
                <a:latin typeface="Times New Roman" pitchFamily="18" charset="0"/>
                <a:cs typeface="Times New Roman" pitchFamily="18" charset="0"/>
              </a:rPr>
              <a:t>Write a script to check each row against your rules and flag the ones that fail.</a:t>
            </a:r>
          </a:p>
          <a:p>
            <a:pPr marL="80963" lvl="1" indent="0" algn="just" eaLnBrk="1" hangingPunct="1">
              <a:buClr>
                <a:srgbClr val="0B5395"/>
              </a:buClr>
              <a:buNone/>
            </a:pPr>
            <a:r>
              <a:rPr lang="en-US" altLang="en-US" sz="2400" i="1" dirty="0">
                <a:latin typeface="Times New Roman" pitchFamily="18" charset="0"/>
                <a:cs typeface="Times New Roman" pitchFamily="18" charset="0"/>
              </a:rPr>
              <a:t>Correct Manually or Programmatically: </a:t>
            </a:r>
            <a:r>
              <a:rPr lang="en-US" altLang="en-US" sz="2400" dirty="0">
                <a:latin typeface="Times New Roman" pitchFamily="18" charset="0"/>
                <a:cs typeface="Times New Roman" pitchFamily="18" charset="0"/>
              </a:rPr>
              <a:t>For some errors, you might need to </a:t>
            </a:r>
            <a:r>
              <a:rPr lang="en-US" altLang="en-US" sz="2400" dirty="0">
                <a:solidFill>
                  <a:srgbClr val="FF0000"/>
                </a:solidFill>
                <a:latin typeface="Times New Roman" pitchFamily="18" charset="0"/>
                <a:cs typeface="Times New Roman" pitchFamily="18" charset="0"/>
              </a:rPr>
              <a:t>investigate the original source </a:t>
            </a:r>
            <a:r>
              <a:rPr lang="en-US" altLang="en-US" sz="2400" dirty="0">
                <a:latin typeface="Times New Roman" pitchFamily="18" charset="0"/>
                <a:cs typeface="Times New Roman" pitchFamily="18" charset="0"/>
              </a:rPr>
              <a:t>to find the correct data. For others, you might set the problematic entry </a:t>
            </a:r>
            <a:r>
              <a:rPr lang="en-US" altLang="en-US" sz="2400" dirty="0">
                <a:solidFill>
                  <a:srgbClr val="FF0000"/>
                </a:solidFill>
                <a:latin typeface="Times New Roman" pitchFamily="18" charset="0"/>
                <a:cs typeface="Times New Roman" pitchFamily="18" charset="0"/>
              </a:rPr>
              <a:t>to </a:t>
            </a:r>
            <a:r>
              <a:rPr lang="en-US" altLang="en-US" sz="2400" dirty="0" err="1">
                <a:solidFill>
                  <a:srgbClr val="FF0000"/>
                </a:solidFill>
                <a:latin typeface="Times New Roman" pitchFamily="18" charset="0"/>
                <a:cs typeface="Times New Roman" pitchFamily="18" charset="0"/>
              </a:rPr>
              <a:t>NaN</a:t>
            </a:r>
            <a:r>
              <a:rPr lang="en-US" altLang="en-US" sz="2400" dirty="0">
                <a:solidFill>
                  <a:srgbClr val="FF0000"/>
                </a:solidFill>
                <a:latin typeface="Times New Roman" pitchFamily="18" charset="0"/>
                <a:cs typeface="Times New Roman" pitchFamily="18" charset="0"/>
              </a:rPr>
              <a:t> </a:t>
            </a:r>
            <a:r>
              <a:rPr lang="en-US" altLang="en-US" sz="2400" dirty="0">
                <a:latin typeface="Times New Roman" pitchFamily="18" charset="0"/>
                <a:cs typeface="Times New Roman" pitchFamily="18" charset="0"/>
              </a:rPr>
              <a:t>(missing) and handle it later. If a Date of Birth is "1992" and Age is "20", you could write a rule to </a:t>
            </a:r>
            <a:r>
              <a:rPr lang="en-US" altLang="en-US" sz="2400" dirty="0">
                <a:solidFill>
                  <a:srgbClr val="FF0000"/>
                </a:solidFill>
                <a:latin typeface="Times New Roman" pitchFamily="18" charset="0"/>
                <a:cs typeface="Times New Roman" pitchFamily="18" charset="0"/>
              </a:rPr>
              <a:t>recalculate</a:t>
            </a:r>
            <a:r>
              <a:rPr lang="en-US" altLang="en-US" sz="2400" dirty="0">
                <a:latin typeface="Times New Roman" pitchFamily="18" charset="0"/>
                <a:cs typeface="Times New Roman" pitchFamily="18" charset="0"/>
              </a:rPr>
              <a:t> the age based on the current date.</a:t>
            </a: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17</a:t>
            </a:fld>
            <a:endParaRPr lang="en-US" altLang="en-US"/>
          </a:p>
        </p:txBody>
      </p:sp>
    </p:spTree>
    <p:extLst>
      <p:ext uri="{BB962C8B-B14F-4D97-AF65-F5344CB8AC3E}">
        <p14:creationId xmlns:p14="http://schemas.microsoft.com/office/powerpoint/2010/main" val="2509701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Cleaning</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1143000" y="1655763"/>
            <a:ext cx="9872663" cy="444023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Correcting Inaccurate or Inconsistent Data</a:t>
            </a:r>
            <a:endParaRPr lang="en-US" altLang="en-US" sz="2400" dirty="0">
              <a:latin typeface="Times New Roman" pitchFamily="18" charset="0"/>
              <a:cs typeface="Times New Roman" pitchFamily="18" charset="0"/>
            </a:endParaRPr>
          </a:p>
          <a:p>
            <a:pPr marL="80963" lvl="1" indent="0" algn="just" eaLnBrk="1" hangingPunct="1">
              <a:buClr>
                <a:srgbClr val="0B5395"/>
              </a:buClr>
              <a:buNone/>
            </a:pPr>
            <a:r>
              <a:rPr lang="en-US" altLang="en-US" sz="2400" b="1" dirty="0">
                <a:latin typeface="Times New Roman" pitchFamily="18" charset="0"/>
                <a:cs typeface="Times New Roman" pitchFamily="18" charset="0"/>
              </a:rPr>
              <a:t>4. Standardizing Units and Formats </a:t>
            </a:r>
          </a:p>
          <a:p>
            <a:pPr marL="80963" lvl="1" indent="0" algn="just" eaLnBrk="1" hangingPunct="1">
              <a:buClr>
                <a:srgbClr val="0B5395"/>
              </a:buClr>
              <a:buNone/>
            </a:pPr>
            <a:r>
              <a:rPr lang="en-US" altLang="en-US" sz="2400" dirty="0">
                <a:latin typeface="Times New Roman" pitchFamily="18" charset="0"/>
                <a:cs typeface="Times New Roman" pitchFamily="18" charset="0"/>
              </a:rPr>
              <a:t>This ensures all numerical data and dates are comparable.</a:t>
            </a:r>
          </a:p>
          <a:p>
            <a:pPr marL="80963" lvl="1" indent="0" algn="just" eaLnBrk="1" hangingPunct="1">
              <a:buClr>
                <a:srgbClr val="0B5395"/>
              </a:buClr>
              <a:buNone/>
            </a:pPr>
            <a:r>
              <a:rPr lang="en-US" altLang="en-US" sz="2400" b="1" dirty="0">
                <a:latin typeface="Times New Roman" pitchFamily="18" charset="0"/>
                <a:cs typeface="Times New Roman" pitchFamily="18" charset="0"/>
              </a:rPr>
              <a:t>The Problem: </a:t>
            </a:r>
          </a:p>
          <a:p>
            <a:pPr marL="423863" lvl="1" indent="-342900" algn="just" eaLnBrk="1" hangingPunct="1">
              <a:buClr>
                <a:srgbClr val="0B5395"/>
              </a:buClr>
            </a:pPr>
            <a:r>
              <a:rPr lang="en-US" altLang="en-US" sz="2400" dirty="0">
                <a:latin typeface="Times New Roman" pitchFamily="18" charset="0"/>
                <a:cs typeface="Times New Roman" pitchFamily="18" charset="0"/>
              </a:rPr>
              <a:t>A 'Weight' column contains values in both pounds (</a:t>
            </a:r>
            <a:r>
              <a:rPr lang="en-US" altLang="en-US" sz="2400" dirty="0" err="1">
                <a:latin typeface="Times New Roman" pitchFamily="18" charset="0"/>
                <a:cs typeface="Times New Roman" pitchFamily="18" charset="0"/>
              </a:rPr>
              <a:t>lbs</a:t>
            </a:r>
            <a:r>
              <a:rPr lang="en-US" altLang="en-US" sz="2400" dirty="0">
                <a:latin typeface="Times New Roman" pitchFamily="18" charset="0"/>
                <a:cs typeface="Times New Roman" pitchFamily="18" charset="0"/>
              </a:rPr>
              <a:t>) and kilograms (kg).</a:t>
            </a:r>
          </a:p>
          <a:p>
            <a:pPr marL="423863" lvl="1" indent="-342900" algn="just" eaLnBrk="1" hangingPunct="1">
              <a:buClr>
                <a:srgbClr val="0B5395"/>
              </a:buClr>
            </a:pPr>
            <a:r>
              <a:rPr lang="en-US" altLang="en-US" sz="2400" dirty="0">
                <a:latin typeface="Times New Roman" pitchFamily="18" charset="0"/>
                <a:cs typeface="Times New Roman" pitchFamily="18" charset="0"/>
              </a:rPr>
              <a:t>A 'Date' column has multiple formats like "07-25-2025," "25/Jul/2025.</a:t>
            </a:r>
          </a:p>
          <a:p>
            <a:pPr marL="80963" lvl="1" indent="0" algn="just" eaLnBrk="1" hangingPunct="1">
              <a:buClr>
                <a:srgbClr val="0B5395"/>
              </a:buClr>
              <a:buNone/>
            </a:pPr>
            <a:r>
              <a:rPr lang="en-US" altLang="en-US" sz="2400" b="1" dirty="0">
                <a:latin typeface="Times New Roman" pitchFamily="18" charset="0"/>
                <a:cs typeface="Times New Roman" pitchFamily="18" charset="0"/>
              </a:rPr>
              <a:t>How to Fix It (Conversion and Parsing):</a:t>
            </a:r>
          </a:p>
          <a:p>
            <a:pPr marL="423863" lvl="1" indent="-342900" algn="just" eaLnBrk="1" hangingPunct="1">
              <a:buClr>
                <a:srgbClr val="0B5395"/>
              </a:buClr>
            </a:pPr>
            <a:r>
              <a:rPr lang="en-US" altLang="en-US" sz="2400" i="1" dirty="0">
                <a:latin typeface="Times New Roman" pitchFamily="18" charset="0"/>
                <a:cs typeface="Times New Roman" pitchFamily="18" charset="0"/>
              </a:rPr>
              <a:t>For Numerical Units: </a:t>
            </a:r>
            <a:r>
              <a:rPr lang="en-US" altLang="en-US" sz="2400" dirty="0">
                <a:latin typeface="Times New Roman" pitchFamily="18" charset="0"/>
                <a:cs typeface="Times New Roman" pitchFamily="18" charset="0"/>
              </a:rPr>
              <a:t>Identify the different units present. Choose a standard unit (e.g., kg) and apply a conversion formula to all non-standard entries (e.g., </a:t>
            </a:r>
            <a:r>
              <a:rPr lang="en-US" altLang="en-US" sz="2400" dirty="0" err="1">
                <a:latin typeface="Times New Roman" pitchFamily="18" charset="0"/>
                <a:cs typeface="Times New Roman" pitchFamily="18" charset="0"/>
              </a:rPr>
              <a:t>weight_in_kg</a:t>
            </a:r>
            <a:r>
              <a:rPr lang="en-US" altLang="en-US" sz="2400" dirty="0">
                <a:latin typeface="Times New Roman" pitchFamily="18" charset="0"/>
                <a:cs typeface="Times New Roman" pitchFamily="18" charset="0"/>
              </a:rPr>
              <a:t> = </a:t>
            </a:r>
            <a:r>
              <a:rPr lang="en-US" altLang="en-US" sz="2400" dirty="0" err="1">
                <a:latin typeface="Times New Roman" pitchFamily="18" charset="0"/>
                <a:cs typeface="Times New Roman" pitchFamily="18" charset="0"/>
              </a:rPr>
              <a:t>weight_in_lbs</a:t>
            </a:r>
            <a:r>
              <a:rPr lang="en-US" altLang="en-US" sz="2400" dirty="0">
                <a:latin typeface="Times New Roman" pitchFamily="18" charset="0"/>
                <a:cs typeface="Times New Roman" pitchFamily="18" charset="0"/>
              </a:rPr>
              <a:t> * 0.453592).</a:t>
            </a:r>
          </a:p>
          <a:p>
            <a:pPr marL="423863" lvl="1" indent="-342900" algn="just" eaLnBrk="1" hangingPunct="1">
              <a:buClr>
                <a:srgbClr val="0B5395"/>
              </a:buClr>
            </a:pPr>
            <a:r>
              <a:rPr lang="en-US" altLang="en-US" sz="2400" i="1" dirty="0">
                <a:latin typeface="Times New Roman" pitchFamily="18" charset="0"/>
                <a:cs typeface="Times New Roman" pitchFamily="18" charset="0"/>
              </a:rPr>
              <a:t>For Dates: </a:t>
            </a:r>
            <a:r>
              <a:rPr lang="en-US" altLang="en-US" sz="2400" dirty="0">
                <a:latin typeface="Times New Roman" pitchFamily="18" charset="0"/>
                <a:cs typeface="Times New Roman" pitchFamily="18" charset="0"/>
              </a:rPr>
              <a:t>Use a robust date-parsing function to automatically recognize and convert all date formats into a single, standard format, like YYYY-MM-DD.</a:t>
            </a: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18</a:t>
            </a:fld>
            <a:endParaRPr lang="en-US" altLang="en-US"/>
          </a:p>
        </p:txBody>
      </p:sp>
    </p:spTree>
    <p:extLst>
      <p:ext uri="{BB962C8B-B14F-4D97-AF65-F5344CB8AC3E}">
        <p14:creationId xmlns:p14="http://schemas.microsoft.com/office/powerpoint/2010/main" val="1417846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BE45A-4D28-9BA0-0D70-556C917122D4}"/>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07A1473C-8028-C25A-CF27-33BE936A0FF2}"/>
              </a:ext>
            </a:extLst>
          </p:cNvPr>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a:t>
            </a:r>
          </a:p>
        </p:txBody>
      </p:sp>
      <p:sp>
        <p:nvSpPr>
          <p:cNvPr id="5124" name="Slide Number Placeholder 1">
            <a:extLst>
              <a:ext uri="{FF2B5EF4-FFF2-40B4-BE49-F238E27FC236}">
                <a16:creationId xmlns:a16="http://schemas.microsoft.com/office/drawing/2014/main" id="{FACD58E1-14BF-CE7E-EAD2-4B7733950F1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19</a:t>
            </a:fld>
            <a:endParaRPr lang="en-US" altLang="en-US"/>
          </a:p>
        </p:txBody>
      </p:sp>
      <p:sp>
        <p:nvSpPr>
          <p:cNvPr id="3" name="Rectangle 2">
            <a:extLst>
              <a:ext uri="{FF2B5EF4-FFF2-40B4-BE49-F238E27FC236}">
                <a16:creationId xmlns:a16="http://schemas.microsoft.com/office/drawing/2014/main" id="{4783589A-779E-F998-E211-8A5FBB036362}"/>
              </a:ext>
            </a:extLst>
          </p:cNvPr>
          <p:cNvSpPr/>
          <p:nvPr/>
        </p:nvSpPr>
        <p:spPr>
          <a:xfrm>
            <a:off x="871220" y="2082126"/>
            <a:ext cx="2433320" cy="528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Data Cleaning</a:t>
            </a:r>
            <a:endParaRPr lang="en-GB" sz="2400" dirty="0"/>
          </a:p>
        </p:txBody>
      </p:sp>
      <p:sp>
        <p:nvSpPr>
          <p:cNvPr id="6" name="Rectangle 5">
            <a:extLst>
              <a:ext uri="{FF2B5EF4-FFF2-40B4-BE49-F238E27FC236}">
                <a16:creationId xmlns:a16="http://schemas.microsoft.com/office/drawing/2014/main" id="{F4355B00-0296-3D43-EADD-FBA5426380B5}"/>
              </a:ext>
            </a:extLst>
          </p:cNvPr>
          <p:cNvSpPr/>
          <p:nvPr/>
        </p:nvSpPr>
        <p:spPr>
          <a:xfrm>
            <a:off x="4564380" y="1472526"/>
            <a:ext cx="4211320" cy="528320"/>
          </a:xfrm>
          <a:prstGeom prst="rect">
            <a:avLst/>
          </a:prstGeom>
          <a:solidFill>
            <a:schemeClr val="tx1">
              <a:lumMod val="50000"/>
              <a:lumOff val="50000"/>
            </a:schemeClr>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Handling Missing Values</a:t>
            </a:r>
            <a:endParaRPr lang="en-GB" sz="2400" dirty="0">
              <a:solidFill>
                <a:schemeClr val="tx1"/>
              </a:solidFill>
            </a:endParaRPr>
          </a:p>
        </p:txBody>
      </p:sp>
      <p:sp>
        <p:nvSpPr>
          <p:cNvPr id="7" name="Rectangle 6">
            <a:extLst>
              <a:ext uri="{FF2B5EF4-FFF2-40B4-BE49-F238E27FC236}">
                <a16:creationId xmlns:a16="http://schemas.microsoft.com/office/drawing/2014/main" id="{360D6C5F-0545-98A0-3354-DD83F25953F9}"/>
              </a:ext>
            </a:extLst>
          </p:cNvPr>
          <p:cNvSpPr/>
          <p:nvPr/>
        </p:nvSpPr>
        <p:spPr>
          <a:xfrm>
            <a:off x="4564380" y="2059781"/>
            <a:ext cx="6563360" cy="528320"/>
          </a:xfrm>
          <a:prstGeom prst="rect">
            <a:avLst/>
          </a:prstGeom>
          <a:solidFill>
            <a:schemeClr val="tx1">
              <a:lumMod val="50000"/>
              <a:lumOff val="50000"/>
            </a:schemeClr>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Correcting Inaccurate or Inconsistent Data</a:t>
            </a:r>
            <a:endParaRPr lang="en-GB" sz="2400" dirty="0">
              <a:solidFill>
                <a:schemeClr val="tx1"/>
              </a:solidFill>
            </a:endParaRPr>
          </a:p>
        </p:txBody>
      </p:sp>
      <p:sp>
        <p:nvSpPr>
          <p:cNvPr id="8" name="Rectangle 7">
            <a:extLst>
              <a:ext uri="{FF2B5EF4-FFF2-40B4-BE49-F238E27FC236}">
                <a16:creationId xmlns:a16="http://schemas.microsoft.com/office/drawing/2014/main" id="{0E1FF1AB-A88E-64D1-1AF9-5557A999FADB}"/>
              </a:ext>
            </a:extLst>
          </p:cNvPr>
          <p:cNvSpPr/>
          <p:nvPr/>
        </p:nvSpPr>
        <p:spPr>
          <a:xfrm>
            <a:off x="4564380" y="2659937"/>
            <a:ext cx="4343400" cy="528320"/>
          </a:xfrm>
          <a:prstGeom prst="rect">
            <a:avLst/>
          </a:prstGeom>
          <a:solidFill>
            <a:schemeClr val="tx1">
              <a:lumMod val="50000"/>
              <a:lumOff val="50000"/>
            </a:schemeClr>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Handling Outliers and Noise</a:t>
            </a:r>
            <a:endParaRPr lang="en-GB" sz="2400" dirty="0">
              <a:solidFill>
                <a:schemeClr val="tx1"/>
              </a:solidFill>
            </a:endParaRPr>
          </a:p>
        </p:txBody>
      </p:sp>
      <p:sp>
        <p:nvSpPr>
          <p:cNvPr id="11" name="Rectangle 10">
            <a:extLst>
              <a:ext uri="{FF2B5EF4-FFF2-40B4-BE49-F238E27FC236}">
                <a16:creationId xmlns:a16="http://schemas.microsoft.com/office/drawing/2014/main" id="{3BEFF96A-515E-1C9A-BE7F-784186325AFE}"/>
              </a:ext>
            </a:extLst>
          </p:cNvPr>
          <p:cNvSpPr/>
          <p:nvPr/>
        </p:nvSpPr>
        <p:spPr>
          <a:xfrm>
            <a:off x="6142990" y="3504565"/>
            <a:ext cx="5318760" cy="528320"/>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Normalization and Standardization</a:t>
            </a:r>
          </a:p>
        </p:txBody>
      </p:sp>
      <p:sp>
        <p:nvSpPr>
          <p:cNvPr id="12" name="Rectangle 11">
            <a:extLst>
              <a:ext uri="{FF2B5EF4-FFF2-40B4-BE49-F238E27FC236}">
                <a16:creationId xmlns:a16="http://schemas.microsoft.com/office/drawing/2014/main" id="{831BDD8D-8C95-2A2C-AB4F-31822F4CA059}"/>
              </a:ext>
            </a:extLst>
          </p:cNvPr>
          <p:cNvSpPr/>
          <p:nvPr/>
        </p:nvSpPr>
        <p:spPr>
          <a:xfrm>
            <a:off x="6142990" y="4668521"/>
            <a:ext cx="3063240" cy="528320"/>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Feature Engineering</a:t>
            </a:r>
          </a:p>
        </p:txBody>
      </p:sp>
      <p:sp>
        <p:nvSpPr>
          <p:cNvPr id="13" name="Rectangle 12">
            <a:extLst>
              <a:ext uri="{FF2B5EF4-FFF2-40B4-BE49-F238E27FC236}">
                <a16:creationId xmlns:a16="http://schemas.microsoft.com/office/drawing/2014/main" id="{DDF0B4E9-B92F-D644-3089-87566B659D6A}"/>
              </a:ext>
            </a:extLst>
          </p:cNvPr>
          <p:cNvSpPr/>
          <p:nvPr/>
        </p:nvSpPr>
        <p:spPr>
          <a:xfrm>
            <a:off x="6142990" y="4083685"/>
            <a:ext cx="4018280" cy="528320"/>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Encoding Categorical Data</a:t>
            </a:r>
          </a:p>
        </p:txBody>
      </p:sp>
      <p:sp>
        <p:nvSpPr>
          <p:cNvPr id="16" name="Rectangle 15">
            <a:extLst>
              <a:ext uri="{FF2B5EF4-FFF2-40B4-BE49-F238E27FC236}">
                <a16:creationId xmlns:a16="http://schemas.microsoft.com/office/drawing/2014/main" id="{6E85E4E9-B90F-6ADA-D3AA-7C28CF6F36DD}"/>
              </a:ext>
            </a:extLst>
          </p:cNvPr>
          <p:cNvSpPr/>
          <p:nvPr/>
        </p:nvSpPr>
        <p:spPr>
          <a:xfrm>
            <a:off x="4716780" y="5441748"/>
            <a:ext cx="4132580" cy="52832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Dimensionality Reduction</a:t>
            </a:r>
          </a:p>
        </p:txBody>
      </p:sp>
      <p:sp>
        <p:nvSpPr>
          <p:cNvPr id="17" name="Rectangle 16">
            <a:extLst>
              <a:ext uri="{FF2B5EF4-FFF2-40B4-BE49-F238E27FC236}">
                <a16:creationId xmlns:a16="http://schemas.microsoft.com/office/drawing/2014/main" id="{E557325B-BA2E-7490-018D-61DA13F2D810}"/>
              </a:ext>
            </a:extLst>
          </p:cNvPr>
          <p:cNvSpPr/>
          <p:nvPr/>
        </p:nvSpPr>
        <p:spPr>
          <a:xfrm>
            <a:off x="4716780" y="6033886"/>
            <a:ext cx="4132580" cy="52832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Numerosity Reduction</a:t>
            </a:r>
          </a:p>
        </p:txBody>
      </p:sp>
      <p:sp>
        <p:nvSpPr>
          <p:cNvPr id="18" name="Rectangle 17">
            <a:extLst>
              <a:ext uri="{FF2B5EF4-FFF2-40B4-BE49-F238E27FC236}">
                <a16:creationId xmlns:a16="http://schemas.microsoft.com/office/drawing/2014/main" id="{B54A7152-5D5B-892F-9CF0-86C7F2DE3608}"/>
              </a:ext>
            </a:extLst>
          </p:cNvPr>
          <p:cNvSpPr/>
          <p:nvPr/>
        </p:nvSpPr>
        <p:spPr>
          <a:xfrm>
            <a:off x="871220" y="4083743"/>
            <a:ext cx="3995420" cy="528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t>Data Transformation</a:t>
            </a:r>
          </a:p>
        </p:txBody>
      </p:sp>
      <p:sp>
        <p:nvSpPr>
          <p:cNvPr id="19" name="Rectangle 18">
            <a:extLst>
              <a:ext uri="{FF2B5EF4-FFF2-40B4-BE49-F238E27FC236}">
                <a16:creationId xmlns:a16="http://schemas.microsoft.com/office/drawing/2014/main" id="{3B3CEDE8-793E-95D9-2716-E76DC188559B}"/>
              </a:ext>
            </a:extLst>
          </p:cNvPr>
          <p:cNvSpPr/>
          <p:nvPr/>
        </p:nvSpPr>
        <p:spPr>
          <a:xfrm>
            <a:off x="871220" y="5769726"/>
            <a:ext cx="3020060" cy="528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t>Data Reduction</a:t>
            </a:r>
          </a:p>
        </p:txBody>
      </p:sp>
      <p:sp>
        <p:nvSpPr>
          <p:cNvPr id="20" name="Arrow: Down 19">
            <a:extLst>
              <a:ext uri="{FF2B5EF4-FFF2-40B4-BE49-F238E27FC236}">
                <a16:creationId xmlns:a16="http://schemas.microsoft.com/office/drawing/2014/main" id="{E07359CB-A5BE-D115-C46B-CDC9D9DD5C6E}"/>
              </a:ext>
            </a:extLst>
          </p:cNvPr>
          <p:cNvSpPr/>
          <p:nvPr/>
        </p:nvSpPr>
        <p:spPr>
          <a:xfrm>
            <a:off x="1280160" y="2910840"/>
            <a:ext cx="619760" cy="83312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1" name="Arrow: Down 20">
            <a:extLst>
              <a:ext uri="{FF2B5EF4-FFF2-40B4-BE49-F238E27FC236}">
                <a16:creationId xmlns:a16="http://schemas.microsoft.com/office/drawing/2014/main" id="{9AE8B36A-6FA5-F948-FF3A-D3847314B693}"/>
              </a:ext>
            </a:extLst>
          </p:cNvPr>
          <p:cNvSpPr/>
          <p:nvPr/>
        </p:nvSpPr>
        <p:spPr>
          <a:xfrm>
            <a:off x="1280160" y="4780281"/>
            <a:ext cx="619760" cy="83312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2" name="Left Brace 21">
            <a:extLst>
              <a:ext uri="{FF2B5EF4-FFF2-40B4-BE49-F238E27FC236}">
                <a16:creationId xmlns:a16="http://schemas.microsoft.com/office/drawing/2014/main" id="{B4799BAA-BD6E-AC41-0D1E-7DF358D0C595}"/>
              </a:ext>
            </a:extLst>
          </p:cNvPr>
          <p:cNvSpPr/>
          <p:nvPr/>
        </p:nvSpPr>
        <p:spPr>
          <a:xfrm>
            <a:off x="3423920" y="1472527"/>
            <a:ext cx="934720" cy="1712730"/>
          </a:xfrm>
          <a:prstGeom prst="leftBrace">
            <a:avLst>
              <a:gd name="adj1" fmla="val 8333"/>
              <a:gd name="adj2" fmla="val 51961"/>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sp>
        <p:nvSpPr>
          <p:cNvPr id="23" name="Left Brace 22">
            <a:extLst>
              <a:ext uri="{FF2B5EF4-FFF2-40B4-BE49-F238E27FC236}">
                <a16:creationId xmlns:a16="http://schemas.microsoft.com/office/drawing/2014/main" id="{359F2C8F-6512-672D-BCB8-27F63A8E9A8D}"/>
              </a:ext>
            </a:extLst>
          </p:cNvPr>
          <p:cNvSpPr/>
          <p:nvPr/>
        </p:nvSpPr>
        <p:spPr>
          <a:xfrm>
            <a:off x="4959350" y="3511892"/>
            <a:ext cx="934720" cy="1712730"/>
          </a:xfrm>
          <a:prstGeom prst="leftBrace">
            <a:avLst>
              <a:gd name="adj1" fmla="val 8333"/>
              <a:gd name="adj2" fmla="val 51961"/>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sp>
        <p:nvSpPr>
          <p:cNvPr id="24" name="Left Brace 23">
            <a:extLst>
              <a:ext uri="{FF2B5EF4-FFF2-40B4-BE49-F238E27FC236}">
                <a16:creationId xmlns:a16="http://schemas.microsoft.com/office/drawing/2014/main" id="{DA910B63-3E3C-A156-F88E-D8BEAFBBF088}"/>
              </a:ext>
            </a:extLst>
          </p:cNvPr>
          <p:cNvSpPr/>
          <p:nvPr/>
        </p:nvSpPr>
        <p:spPr>
          <a:xfrm>
            <a:off x="3992880" y="5507549"/>
            <a:ext cx="521335" cy="1031127"/>
          </a:xfrm>
          <a:prstGeom prst="leftBrace">
            <a:avLst>
              <a:gd name="adj1" fmla="val 8333"/>
              <a:gd name="adj2" fmla="val 51961"/>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4128358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a:t>
            </a:r>
          </a:p>
        </p:txBody>
      </p:sp>
      <p:sp>
        <p:nvSpPr>
          <p:cNvPr id="5123" name="Content Placeholder 2"/>
          <p:cNvSpPr>
            <a:spLocks noGrp="1"/>
          </p:cNvSpPr>
          <p:nvPr>
            <p:ph idx="1"/>
          </p:nvPr>
        </p:nvSpPr>
        <p:spPr>
          <a:xfrm>
            <a:off x="1143000" y="1655763"/>
            <a:ext cx="9872663" cy="4440237"/>
          </a:xfrm>
        </p:spPr>
        <p:txBody>
          <a:bodyPr/>
          <a:lstStyle/>
          <a:p>
            <a:pPr marL="80963" lvl="1" indent="0" algn="just" eaLnBrk="1" hangingPunct="1">
              <a:buClr>
                <a:srgbClr val="0B5395"/>
              </a:buClr>
              <a:buNone/>
            </a:pPr>
            <a:r>
              <a:rPr lang="en-US" altLang="en-US" sz="2800" dirty="0">
                <a:latin typeface="Times New Roman" pitchFamily="18" charset="0"/>
                <a:cs typeface="Times New Roman" pitchFamily="18" charset="0"/>
              </a:rPr>
              <a:t>The main steps are </a:t>
            </a:r>
          </a:p>
          <a:p>
            <a:pPr marL="538163" lvl="1" indent="-457200" algn="just" eaLnBrk="1" hangingPunct="1">
              <a:buClr>
                <a:srgbClr val="0B5395"/>
              </a:buClr>
            </a:pPr>
            <a:r>
              <a:rPr lang="en-US" altLang="en-US" sz="2800" b="1" dirty="0">
                <a:latin typeface="Times New Roman" pitchFamily="18" charset="0"/>
                <a:cs typeface="Times New Roman" pitchFamily="18" charset="0"/>
              </a:rPr>
              <a:t>Data Cleaning: </a:t>
            </a:r>
            <a:r>
              <a:rPr lang="en-US" altLang="en-US" sz="2800" dirty="0">
                <a:latin typeface="Times New Roman" pitchFamily="18" charset="0"/>
                <a:cs typeface="Times New Roman" pitchFamily="18" charset="0"/>
              </a:rPr>
              <a:t>This step focuses on </a:t>
            </a:r>
            <a:r>
              <a:rPr lang="en-US" altLang="en-US" sz="2800" dirty="0">
                <a:solidFill>
                  <a:srgbClr val="FF0000"/>
                </a:solidFill>
                <a:latin typeface="Times New Roman" pitchFamily="18" charset="0"/>
                <a:cs typeface="Times New Roman" pitchFamily="18" charset="0"/>
              </a:rPr>
              <a:t>fixing issues within the data</a:t>
            </a:r>
            <a:r>
              <a:rPr lang="en-US" altLang="en-US" sz="2800" dirty="0">
                <a:latin typeface="Times New Roman" pitchFamily="18" charset="0"/>
                <a:cs typeface="Times New Roman" pitchFamily="18" charset="0"/>
              </a:rPr>
              <a:t> to improve its quality. Think of it as tidying up your dataset.</a:t>
            </a:r>
          </a:p>
          <a:p>
            <a:pPr marL="538163" lvl="1" indent="-457200" algn="just" eaLnBrk="1" hangingPunct="1">
              <a:buClr>
                <a:srgbClr val="0B5395"/>
              </a:buClr>
            </a:pPr>
            <a:r>
              <a:rPr lang="en-US" altLang="en-US" sz="2800" b="1" dirty="0">
                <a:latin typeface="Times New Roman" pitchFamily="18" charset="0"/>
                <a:cs typeface="Times New Roman" pitchFamily="18" charset="0"/>
              </a:rPr>
              <a:t>Data Transformation: </a:t>
            </a:r>
            <a:r>
              <a:rPr lang="en-US" altLang="en-US" sz="2800" dirty="0">
                <a:latin typeface="Times New Roman" pitchFamily="18" charset="0"/>
                <a:cs typeface="Times New Roman" pitchFamily="18" charset="0"/>
              </a:rPr>
              <a:t>This step involves </a:t>
            </a:r>
            <a:r>
              <a:rPr lang="en-US" altLang="en-US" sz="2800" dirty="0">
                <a:solidFill>
                  <a:srgbClr val="FF0000"/>
                </a:solidFill>
                <a:latin typeface="Times New Roman" pitchFamily="18" charset="0"/>
                <a:cs typeface="Times New Roman" pitchFamily="18" charset="0"/>
              </a:rPr>
              <a:t>modifying the data's structure or format</a:t>
            </a:r>
            <a:r>
              <a:rPr lang="en-US" altLang="en-US" sz="2800" dirty="0">
                <a:latin typeface="Times New Roman" pitchFamily="18" charset="0"/>
                <a:cs typeface="Times New Roman" pitchFamily="18" charset="0"/>
              </a:rPr>
              <a:t> to make it more suitable for machine learning algorithms.</a:t>
            </a:r>
          </a:p>
          <a:p>
            <a:pPr marL="538163" lvl="1" indent="-457200" algn="just" eaLnBrk="1" hangingPunct="1">
              <a:buClr>
                <a:srgbClr val="0B5395"/>
              </a:buClr>
            </a:pPr>
            <a:r>
              <a:rPr lang="en-US" altLang="en-US" sz="2800" b="1" dirty="0">
                <a:latin typeface="Times New Roman" pitchFamily="18" charset="0"/>
                <a:cs typeface="Times New Roman" pitchFamily="18" charset="0"/>
              </a:rPr>
              <a:t>Data Reduction: </a:t>
            </a:r>
            <a:r>
              <a:rPr lang="en-US" altLang="en-US" sz="2800" dirty="0">
                <a:latin typeface="Times New Roman" pitchFamily="18" charset="0"/>
                <a:cs typeface="Times New Roman" pitchFamily="18" charset="0"/>
              </a:rPr>
              <a:t>This step aims to </a:t>
            </a:r>
            <a:r>
              <a:rPr lang="en-US" altLang="en-US" sz="2800" dirty="0">
                <a:solidFill>
                  <a:srgbClr val="FF0000"/>
                </a:solidFill>
                <a:latin typeface="Times New Roman" pitchFamily="18" charset="0"/>
                <a:cs typeface="Times New Roman" pitchFamily="18" charset="0"/>
              </a:rPr>
              <a:t>reduce the size of the dataset</a:t>
            </a:r>
            <a:r>
              <a:rPr lang="en-US" altLang="en-US" sz="2800" dirty="0">
                <a:latin typeface="Times New Roman" pitchFamily="18" charset="0"/>
                <a:cs typeface="Times New Roman" pitchFamily="18" charset="0"/>
              </a:rPr>
              <a:t> without sacrificing important information, making the analysis faster and more efficient.</a:t>
            </a:r>
          </a:p>
          <a:p>
            <a:pPr marL="538163" lvl="1" indent="-457200" algn="just" eaLnBrk="1" hangingPunct="1">
              <a:buClr>
                <a:srgbClr val="0B5395"/>
              </a:buClr>
            </a:pPr>
            <a:endParaRPr lang="en-US" altLang="en-US" sz="2800" dirty="0">
              <a:latin typeface="Times New Roman" pitchFamily="18" charset="0"/>
              <a:cs typeface="Times New Roman" pitchFamily="18" charset="0"/>
            </a:endParaRPr>
          </a:p>
          <a:p>
            <a:pPr marL="538163" lvl="1" indent="-457200" algn="just" eaLnBrk="1" hangingPunct="1">
              <a:buClr>
                <a:srgbClr val="0B5395"/>
              </a:buClr>
            </a:pPr>
            <a:endParaRPr lang="en-US" altLang="en-US" sz="2800" dirty="0">
              <a:latin typeface="Times New Roman" pitchFamily="18" charset="0"/>
              <a:cs typeface="Times New Roman" pitchFamily="18" charset="0"/>
            </a:endParaRP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Cleaning</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1143000" y="1655763"/>
            <a:ext cx="9872663" cy="444023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Handling Outliers and Noise</a:t>
            </a:r>
          </a:p>
          <a:p>
            <a:pPr marL="80963" lvl="1" indent="0" algn="just" eaLnBrk="1" hangingPunct="1">
              <a:buClr>
                <a:srgbClr val="0B5395"/>
              </a:buClr>
              <a:buNone/>
            </a:pPr>
            <a:r>
              <a:rPr lang="en-US" altLang="en-US" sz="2400" dirty="0">
                <a:latin typeface="Times New Roman" pitchFamily="18" charset="0"/>
                <a:cs typeface="Times New Roman" pitchFamily="18" charset="0"/>
              </a:rPr>
              <a:t>Handling outliers and noise is a critical data cleaning step to prevent skewed results and improve model accuracy. While related, they are different:</a:t>
            </a:r>
          </a:p>
          <a:p>
            <a:pPr marL="80963" lvl="1" indent="0" algn="just" eaLnBrk="1" hangingPunct="1">
              <a:buClr>
                <a:srgbClr val="0B5395"/>
              </a:buClr>
              <a:buNone/>
            </a:pPr>
            <a:endParaRPr lang="en-US" altLang="en-US" sz="2400" dirty="0">
              <a:latin typeface="Times New Roman" pitchFamily="18" charset="0"/>
              <a:cs typeface="Times New Roman" pitchFamily="18" charset="0"/>
            </a:endParaRPr>
          </a:p>
          <a:p>
            <a:pPr marL="423863" lvl="1" indent="-342900" algn="just" eaLnBrk="1" hangingPunct="1">
              <a:buClr>
                <a:srgbClr val="0B5395"/>
              </a:buClr>
            </a:pPr>
            <a:r>
              <a:rPr lang="en-US" altLang="en-US" sz="2400" dirty="0">
                <a:latin typeface="Times New Roman" pitchFamily="18" charset="0"/>
                <a:cs typeface="Times New Roman" pitchFamily="18" charset="0"/>
              </a:rPr>
              <a:t>Outliers are legitimate data points that are unusually far from the rest of the data. Think of the net worth of a billionaire in a sample of regular citizens.</a:t>
            </a:r>
          </a:p>
          <a:p>
            <a:pPr marL="423863" lvl="1" indent="-342900" algn="just" eaLnBrk="1" hangingPunct="1">
              <a:buClr>
                <a:srgbClr val="0B5395"/>
              </a:buClr>
            </a:pPr>
            <a:endParaRPr lang="en-US" altLang="en-US" sz="2400" dirty="0">
              <a:latin typeface="Times New Roman" pitchFamily="18" charset="0"/>
              <a:cs typeface="Times New Roman" pitchFamily="18" charset="0"/>
            </a:endParaRPr>
          </a:p>
          <a:p>
            <a:pPr marL="423863" lvl="1" indent="-342900" algn="just" eaLnBrk="1" hangingPunct="1">
              <a:buClr>
                <a:srgbClr val="0B5395"/>
              </a:buClr>
            </a:pPr>
            <a:r>
              <a:rPr lang="en-US" altLang="en-US" sz="2400" dirty="0">
                <a:latin typeface="Times New Roman" pitchFamily="18" charset="0"/>
                <a:cs typeface="Times New Roman" pitchFamily="18" charset="0"/>
              </a:rPr>
              <a:t>Noise is random error or variance in the data, like a slight fluctuation in a sensor reading.</a:t>
            </a: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20</a:t>
            </a:fld>
            <a:endParaRPr lang="en-US" altLang="en-US"/>
          </a:p>
        </p:txBody>
      </p:sp>
    </p:spTree>
    <p:extLst>
      <p:ext uri="{BB962C8B-B14F-4D97-AF65-F5344CB8AC3E}">
        <p14:creationId xmlns:p14="http://schemas.microsoft.com/office/powerpoint/2010/main" val="220258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704C4-031E-275B-0FCE-6DA34E08DCB7}"/>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0BA229FC-07B9-771F-0EBB-83C7FC0B9707}"/>
              </a:ext>
            </a:extLst>
          </p:cNvPr>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Cleaning</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a:extLst>
              <a:ext uri="{FF2B5EF4-FFF2-40B4-BE49-F238E27FC236}">
                <a16:creationId xmlns:a16="http://schemas.microsoft.com/office/drawing/2014/main" id="{455DF52A-95EC-7986-5C5C-DD78BCB57E8A}"/>
              </a:ext>
            </a:extLst>
          </p:cNvPr>
          <p:cNvSpPr>
            <a:spLocks noGrp="1"/>
          </p:cNvSpPr>
          <p:nvPr>
            <p:ph idx="1"/>
          </p:nvPr>
        </p:nvSpPr>
        <p:spPr>
          <a:xfrm>
            <a:off x="1143001" y="1655763"/>
            <a:ext cx="4445000" cy="444023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Handling Outliers</a:t>
            </a:r>
          </a:p>
          <a:p>
            <a:pPr marL="80963" lvl="1" indent="0" algn="just" eaLnBrk="1" hangingPunct="1">
              <a:buClr>
                <a:srgbClr val="0B5395"/>
              </a:buClr>
              <a:buNone/>
            </a:pPr>
            <a:r>
              <a:rPr lang="en-US" altLang="en-US" sz="2400" dirty="0">
                <a:latin typeface="Times New Roman" pitchFamily="18" charset="0"/>
                <a:cs typeface="Times New Roman" pitchFamily="18" charset="0"/>
              </a:rPr>
              <a:t>The first step is to find the outliers, and then you can decide what to do with them.</a:t>
            </a:r>
          </a:p>
          <a:p>
            <a:pPr marL="80963" lvl="1" indent="0" algn="just" eaLnBrk="1" hangingPunct="1">
              <a:buClr>
                <a:srgbClr val="0B5395"/>
              </a:buClr>
              <a:buNone/>
            </a:pPr>
            <a:r>
              <a:rPr lang="en-US" altLang="en-US" sz="2400" b="1" dirty="0">
                <a:latin typeface="Times New Roman" pitchFamily="18" charset="0"/>
                <a:cs typeface="Times New Roman" pitchFamily="18" charset="0"/>
              </a:rPr>
              <a:t>Step 1: Detecting Outliers</a:t>
            </a:r>
          </a:p>
          <a:p>
            <a:pPr marL="80963" lvl="1" indent="0" algn="just" eaLnBrk="1" hangingPunct="1">
              <a:buClr>
                <a:srgbClr val="0B5395"/>
              </a:buClr>
              <a:buNone/>
            </a:pPr>
            <a:r>
              <a:rPr lang="en-US" altLang="en-US" sz="2400" i="1" dirty="0">
                <a:latin typeface="Times New Roman" pitchFamily="18" charset="0"/>
                <a:cs typeface="Times New Roman" pitchFamily="18" charset="0"/>
              </a:rPr>
              <a:t>1. Visual Method (Box Plots): </a:t>
            </a:r>
          </a:p>
          <a:p>
            <a:pPr marL="80963" lvl="1" indent="0" algn="just" eaLnBrk="1" hangingPunct="1">
              <a:buClr>
                <a:srgbClr val="0B5395"/>
              </a:buClr>
              <a:buNone/>
            </a:pPr>
            <a:r>
              <a:rPr lang="en-US" altLang="en-US" sz="2400" dirty="0">
                <a:latin typeface="Times New Roman" pitchFamily="18" charset="0"/>
                <a:cs typeface="Times New Roman" pitchFamily="18" charset="0"/>
              </a:rPr>
              <a:t>This is the easiest way to "see" outliers. A box plot visualizes the distribution of data. Any data point that falls outside the "whiskers" of the plot is typically considered an outlier.</a:t>
            </a:r>
          </a:p>
        </p:txBody>
      </p:sp>
      <p:sp>
        <p:nvSpPr>
          <p:cNvPr id="5124" name="Slide Number Placeholder 1">
            <a:extLst>
              <a:ext uri="{FF2B5EF4-FFF2-40B4-BE49-F238E27FC236}">
                <a16:creationId xmlns:a16="http://schemas.microsoft.com/office/drawing/2014/main" id="{C334BE0F-0F66-E0BC-D768-CA83E426F5F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21</a:t>
            </a:fld>
            <a:endParaRPr lang="en-US" altLang="en-US"/>
          </a:p>
        </p:txBody>
      </p:sp>
      <p:pic>
        <p:nvPicPr>
          <p:cNvPr id="1030" name="Picture 6" descr="Outlier detection with Boxplots. In descriptive statistics, a box plot… |  by Vishal Agarwal | Medium">
            <a:extLst>
              <a:ext uri="{FF2B5EF4-FFF2-40B4-BE49-F238E27FC236}">
                <a16:creationId xmlns:a16="http://schemas.microsoft.com/office/drawing/2014/main" id="{6BBBB5F5-3A37-D871-578C-08A8D1822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8006" y="1655763"/>
            <a:ext cx="6320154" cy="3281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630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CBEA2-0FB7-494F-A40B-B952E78F0114}"/>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9093B784-AC0C-B955-55C2-771EF743101B}"/>
              </a:ext>
            </a:extLst>
          </p:cNvPr>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Cleaning</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a:extLst>
              <a:ext uri="{FF2B5EF4-FFF2-40B4-BE49-F238E27FC236}">
                <a16:creationId xmlns:a16="http://schemas.microsoft.com/office/drawing/2014/main" id="{E72243F0-59B7-2DA3-5670-0C95233F623E}"/>
              </a:ext>
            </a:extLst>
          </p:cNvPr>
          <p:cNvSpPr>
            <a:spLocks noGrp="1"/>
          </p:cNvSpPr>
          <p:nvPr>
            <p:ph idx="1"/>
          </p:nvPr>
        </p:nvSpPr>
        <p:spPr>
          <a:xfrm>
            <a:off x="1143000" y="1655763"/>
            <a:ext cx="9872663" cy="444023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Handling Outliers</a:t>
            </a:r>
          </a:p>
          <a:p>
            <a:pPr marL="80963" lvl="1" indent="0" algn="just" eaLnBrk="1" hangingPunct="1">
              <a:buClr>
                <a:srgbClr val="0B5395"/>
              </a:buClr>
              <a:buNone/>
            </a:pPr>
            <a:r>
              <a:rPr lang="en-US" altLang="en-US" sz="2400" dirty="0">
                <a:latin typeface="Times New Roman" pitchFamily="18" charset="0"/>
                <a:cs typeface="Times New Roman" pitchFamily="18" charset="0"/>
              </a:rPr>
              <a:t>2. Statistical Method (Interquartile Range - IQR):</a:t>
            </a:r>
          </a:p>
          <a:p>
            <a:pPr marL="80963" lvl="1" indent="0" algn="just" eaLnBrk="1" hangingPunct="1">
              <a:buClr>
                <a:srgbClr val="0B5395"/>
              </a:buClr>
              <a:buNone/>
            </a:pPr>
            <a:r>
              <a:rPr lang="en-US" altLang="en-US" sz="2400" dirty="0">
                <a:latin typeface="Times New Roman" pitchFamily="18" charset="0"/>
                <a:cs typeface="Times New Roman" pitchFamily="18" charset="0"/>
              </a:rPr>
              <a:t>The IQR method provides a numerical way to identify outliers.</a:t>
            </a:r>
          </a:p>
          <a:p>
            <a:pPr marL="696913" lvl="2" indent="-342900" algn="just" eaLnBrk="1" hangingPunct="1">
              <a:buClr>
                <a:srgbClr val="0B5395"/>
              </a:buClr>
            </a:pPr>
            <a:r>
              <a:rPr lang="en-US" altLang="en-US" sz="2200" dirty="0">
                <a:latin typeface="Times New Roman" pitchFamily="18" charset="0"/>
                <a:cs typeface="Times New Roman" pitchFamily="18" charset="0"/>
              </a:rPr>
              <a:t>Calculate the first quartile (Q1, the 25th percentile) and the third quartile (Q3, the 75th percentile).</a:t>
            </a:r>
          </a:p>
          <a:p>
            <a:pPr marL="696913" lvl="2" indent="-342900" algn="just" eaLnBrk="1" hangingPunct="1">
              <a:buClr>
                <a:srgbClr val="0B5395"/>
              </a:buClr>
            </a:pPr>
            <a:r>
              <a:rPr lang="en-US" altLang="en-US" sz="2200" dirty="0">
                <a:latin typeface="Times New Roman" pitchFamily="18" charset="0"/>
                <a:cs typeface="Times New Roman" pitchFamily="18" charset="0"/>
              </a:rPr>
              <a:t>Calculate the IQR: IQR=Q3−Q1.</a:t>
            </a:r>
          </a:p>
          <a:p>
            <a:pPr marL="696913" lvl="2" indent="-342900" algn="just" eaLnBrk="1" hangingPunct="1">
              <a:buClr>
                <a:srgbClr val="0B5395"/>
              </a:buClr>
            </a:pPr>
            <a:r>
              <a:rPr lang="en-US" altLang="en-US" sz="2200" dirty="0">
                <a:latin typeface="Times New Roman" pitchFamily="18" charset="0"/>
                <a:cs typeface="Times New Roman" pitchFamily="18" charset="0"/>
              </a:rPr>
              <a:t>Define the outlier boundaries. A data point is considered an outlier if it falls below </a:t>
            </a:r>
            <a:r>
              <a:rPr lang="en-US" altLang="en-US" sz="2200" dirty="0">
                <a:solidFill>
                  <a:srgbClr val="FF0000"/>
                </a:solidFill>
                <a:latin typeface="Times New Roman" pitchFamily="18" charset="0"/>
                <a:cs typeface="Times New Roman" pitchFamily="18" charset="0"/>
              </a:rPr>
              <a:t>Q1−1.5 times IQR </a:t>
            </a:r>
            <a:r>
              <a:rPr lang="en-US" altLang="en-US" sz="2200" dirty="0">
                <a:latin typeface="Times New Roman" pitchFamily="18" charset="0"/>
                <a:cs typeface="Times New Roman" pitchFamily="18" charset="0"/>
              </a:rPr>
              <a:t>or above </a:t>
            </a:r>
            <a:r>
              <a:rPr lang="en-US" altLang="en-US" sz="2200" dirty="0">
                <a:solidFill>
                  <a:srgbClr val="FF0000"/>
                </a:solidFill>
                <a:latin typeface="Times New Roman" pitchFamily="18" charset="0"/>
                <a:cs typeface="Times New Roman" pitchFamily="18" charset="0"/>
              </a:rPr>
              <a:t>Q3+1.5 times IQR</a:t>
            </a:r>
            <a:r>
              <a:rPr lang="en-US" altLang="en-US" sz="2200" dirty="0">
                <a:latin typeface="Times New Roman" pitchFamily="18" charset="0"/>
                <a:cs typeface="Times New Roman" pitchFamily="18" charset="0"/>
              </a:rPr>
              <a:t>.</a:t>
            </a:r>
          </a:p>
          <a:p>
            <a:pPr marL="80963" lvl="1" indent="0" algn="just" eaLnBrk="1" hangingPunct="1">
              <a:buClr>
                <a:srgbClr val="0B5395"/>
              </a:buClr>
              <a:buNone/>
            </a:pPr>
            <a:r>
              <a:rPr lang="en-US" altLang="en-US" sz="2400" i="1" dirty="0">
                <a:latin typeface="Times New Roman" pitchFamily="18" charset="0"/>
                <a:cs typeface="Times New Roman" pitchFamily="18" charset="0"/>
              </a:rPr>
              <a:t>3. Z-Score Method: </a:t>
            </a:r>
          </a:p>
          <a:p>
            <a:pPr marL="80963" lvl="1" indent="0" algn="just" eaLnBrk="1" hangingPunct="1">
              <a:buClr>
                <a:srgbClr val="0B5395"/>
              </a:buClr>
              <a:buNone/>
            </a:pPr>
            <a:r>
              <a:rPr lang="en-US" altLang="en-US" sz="2400" dirty="0">
                <a:latin typeface="Times New Roman" pitchFamily="18" charset="0"/>
                <a:cs typeface="Times New Roman" pitchFamily="18" charset="0"/>
              </a:rPr>
              <a:t>The Z-score tells you how many standard deviations a data point is from the mean. A common rule of thumb is that any point with a Z-score greater than 3 or less than -3 is an outlier.</a:t>
            </a:r>
          </a:p>
        </p:txBody>
      </p:sp>
      <p:sp>
        <p:nvSpPr>
          <p:cNvPr id="5124" name="Slide Number Placeholder 1">
            <a:extLst>
              <a:ext uri="{FF2B5EF4-FFF2-40B4-BE49-F238E27FC236}">
                <a16:creationId xmlns:a16="http://schemas.microsoft.com/office/drawing/2014/main" id="{BCE8A887-E689-62BF-3C4A-730B3D44A58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22</a:t>
            </a:fld>
            <a:endParaRPr lang="en-US" altLang="en-US"/>
          </a:p>
        </p:txBody>
      </p:sp>
    </p:spTree>
    <p:extLst>
      <p:ext uri="{BB962C8B-B14F-4D97-AF65-F5344CB8AC3E}">
        <p14:creationId xmlns:p14="http://schemas.microsoft.com/office/powerpoint/2010/main" val="1241330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47131-CA0A-EC73-6057-C4E9D633D6CD}"/>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0B9075FF-6E7D-DF28-B3F3-932ABBB418BF}"/>
              </a:ext>
            </a:extLst>
          </p:cNvPr>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Cleaning</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a:extLst>
              <a:ext uri="{FF2B5EF4-FFF2-40B4-BE49-F238E27FC236}">
                <a16:creationId xmlns:a16="http://schemas.microsoft.com/office/drawing/2014/main" id="{2EC3C862-1EBA-727B-5AFC-C743BDA01474}"/>
              </a:ext>
            </a:extLst>
          </p:cNvPr>
          <p:cNvSpPr>
            <a:spLocks noGrp="1"/>
          </p:cNvSpPr>
          <p:nvPr>
            <p:ph idx="1"/>
          </p:nvPr>
        </p:nvSpPr>
        <p:spPr>
          <a:xfrm>
            <a:off x="1143000" y="1655763"/>
            <a:ext cx="9872663" cy="444023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Handling Noise</a:t>
            </a:r>
          </a:p>
          <a:p>
            <a:pPr marL="80963" lvl="1" indent="0" algn="just" eaLnBrk="1" hangingPunct="1">
              <a:buClr>
                <a:srgbClr val="0B5395"/>
              </a:buClr>
              <a:buNone/>
            </a:pPr>
            <a:r>
              <a:rPr lang="en-US" altLang="en-US" sz="2400" dirty="0">
                <a:latin typeface="Times New Roman" pitchFamily="18" charset="0"/>
                <a:cs typeface="Times New Roman" pitchFamily="18" charset="0"/>
              </a:rPr>
              <a:t>Handling noise involves using "smoothing" techniques to remove random fluctuations and reveal the underlying trend.</a:t>
            </a:r>
          </a:p>
          <a:p>
            <a:pPr marL="80963" lvl="1" indent="0" algn="just" eaLnBrk="1" hangingPunct="1">
              <a:buClr>
                <a:srgbClr val="0B5395"/>
              </a:buClr>
              <a:buNone/>
            </a:pPr>
            <a:r>
              <a:rPr lang="en-US" altLang="en-US" sz="2400" i="1" dirty="0">
                <a:latin typeface="Times New Roman" pitchFamily="18" charset="0"/>
                <a:cs typeface="Times New Roman" pitchFamily="18" charset="0"/>
              </a:rPr>
              <a:t>1. Binning: </a:t>
            </a:r>
          </a:p>
          <a:p>
            <a:pPr marL="80963" lvl="1" indent="0" algn="just" eaLnBrk="1" hangingPunct="1">
              <a:buClr>
                <a:srgbClr val="0B5395"/>
              </a:buClr>
              <a:buNone/>
            </a:pPr>
            <a:r>
              <a:rPr lang="en-US" altLang="en-US" sz="2400" dirty="0">
                <a:latin typeface="Times New Roman" pitchFamily="18" charset="0"/>
                <a:cs typeface="Times New Roman" pitchFamily="18" charset="0"/>
              </a:rPr>
              <a:t>This method groups a range of continuous values into "bins" or intervals. After creating the bins, you can smooth the data by replacing every value in a bin with the bin's mean, median, or boundary value.</a:t>
            </a:r>
          </a:p>
          <a:p>
            <a:pPr marL="423863" lvl="1" indent="-342900" algn="just" eaLnBrk="1" hangingPunct="1">
              <a:buClr>
                <a:srgbClr val="0B5395"/>
              </a:buClr>
            </a:pPr>
            <a:r>
              <a:rPr lang="en-US" altLang="en-US" sz="2400" dirty="0">
                <a:latin typeface="Times New Roman" pitchFamily="18" charset="0"/>
                <a:cs typeface="Times New Roman" pitchFamily="18" charset="0"/>
              </a:rPr>
              <a:t>Example: Imagine the sorted price data: [3, 5, 8, 15, 16, 17, 25, 26, 30]. </a:t>
            </a:r>
          </a:p>
          <a:p>
            <a:pPr marL="423863" lvl="1" indent="-342900" algn="just" eaLnBrk="1" hangingPunct="1">
              <a:buClr>
                <a:srgbClr val="0B5395"/>
              </a:buClr>
            </a:pPr>
            <a:r>
              <a:rPr lang="en-US" altLang="en-US" sz="2400" dirty="0">
                <a:latin typeface="Times New Roman" pitchFamily="18" charset="0"/>
                <a:cs typeface="Times New Roman" pitchFamily="18" charset="0"/>
              </a:rPr>
              <a:t>You could create 3 bins: [3, 5, 8], [15, 16, 17], and [25, 26, 30]. </a:t>
            </a:r>
          </a:p>
          <a:p>
            <a:pPr marL="423863" lvl="1" indent="-342900" algn="just" eaLnBrk="1" hangingPunct="1">
              <a:buClr>
                <a:srgbClr val="0B5395"/>
              </a:buClr>
            </a:pPr>
            <a:r>
              <a:rPr lang="en-US" altLang="en-US" sz="2400" dirty="0">
                <a:latin typeface="Times New Roman" pitchFamily="18" charset="0"/>
                <a:cs typeface="Times New Roman" pitchFamily="18" charset="0"/>
              </a:rPr>
              <a:t>If you smooth by the mean, the data becomes [5.3, 5.3, 5.3], [16, 16, 16], and [27, 27, 27].</a:t>
            </a:r>
          </a:p>
        </p:txBody>
      </p:sp>
      <p:sp>
        <p:nvSpPr>
          <p:cNvPr id="5124" name="Slide Number Placeholder 1">
            <a:extLst>
              <a:ext uri="{FF2B5EF4-FFF2-40B4-BE49-F238E27FC236}">
                <a16:creationId xmlns:a16="http://schemas.microsoft.com/office/drawing/2014/main" id="{950C8815-F087-4820-096D-832C3F83FA6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23</a:t>
            </a:fld>
            <a:endParaRPr lang="en-US" altLang="en-US"/>
          </a:p>
        </p:txBody>
      </p:sp>
    </p:spTree>
    <p:extLst>
      <p:ext uri="{BB962C8B-B14F-4D97-AF65-F5344CB8AC3E}">
        <p14:creationId xmlns:p14="http://schemas.microsoft.com/office/powerpoint/2010/main" val="1428366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FCD3E-8563-75F7-CE55-BBA08F930561}"/>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640D6957-D754-3161-EB8D-CF4201639F2D}"/>
              </a:ext>
            </a:extLst>
          </p:cNvPr>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Cleaning</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a:extLst>
              <a:ext uri="{FF2B5EF4-FFF2-40B4-BE49-F238E27FC236}">
                <a16:creationId xmlns:a16="http://schemas.microsoft.com/office/drawing/2014/main" id="{B83762EC-CD10-22F8-A541-C3F5F2FA9B1A}"/>
              </a:ext>
            </a:extLst>
          </p:cNvPr>
          <p:cNvSpPr>
            <a:spLocks noGrp="1"/>
          </p:cNvSpPr>
          <p:nvPr>
            <p:ph idx="1"/>
          </p:nvPr>
        </p:nvSpPr>
        <p:spPr>
          <a:xfrm>
            <a:off x="1143000" y="1655763"/>
            <a:ext cx="9872663" cy="444023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Handling Noise</a:t>
            </a:r>
          </a:p>
          <a:p>
            <a:pPr marL="80963" lvl="1" indent="0" algn="just" eaLnBrk="1" hangingPunct="1">
              <a:buClr>
                <a:srgbClr val="0B5395"/>
              </a:buClr>
              <a:buNone/>
            </a:pPr>
            <a:r>
              <a:rPr lang="en-US" altLang="en-US" sz="2400" i="1" dirty="0">
                <a:latin typeface="Times New Roman" pitchFamily="18" charset="0"/>
                <a:cs typeface="Times New Roman" pitchFamily="18" charset="0"/>
              </a:rPr>
              <a:t>2. Regression: </a:t>
            </a:r>
          </a:p>
          <a:p>
            <a:pPr marL="80963" lvl="1" indent="0" algn="just" eaLnBrk="1" hangingPunct="1">
              <a:buClr>
                <a:srgbClr val="0B5395"/>
              </a:buClr>
              <a:buNone/>
            </a:pPr>
            <a:r>
              <a:rPr lang="en-US" altLang="en-US" sz="2400" dirty="0">
                <a:latin typeface="Times New Roman" pitchFamily="18" charset="0"/>
                <a:cs typeface="Times New Roman" pitchFamily="18" charset="0"/>
              </a:rPr>
              <a:t>You can fit a regression line (or curve) to the data. The data points on this line are considered the "smoothed," noise-free values. The original data points are then replaced with their corresponding values on the regression line.</a:t>
            </a:r>
          </a:p>
          <a:p>
            <a:pPr marL="80963" lvl="1" indent="0" algn="just" eaLnBrk="1" hangingPunct="1">
              <a:buClr>
                <a:srgbClr val="0B5395"/>
              </a:buClr>
              <a:buNone/>
            </a:pPr>
            <a:endParaRPr lang="en-US" altLang="en-US" sz="2400" dirty="0">
              <a:latin typeface="Times New Roman" pitchFamily="18" charset="0"/>
              <a:cs typeface="Times New Roman" pitchFamily="18" charset="0"/>
            </a:endParaRPr>
          </a:p>
          <a:p>
            <a:pPr marL="80963" lvl="1" indent="0" algn="just" eaLnBrk="1" hangingPunct="1">
              <a:buClr>
                <a:srgbClr val="0B5395"/>
              </a:buClr>
              <a:buNone/>
            </a:pPr>
            <a:r>
              <a:rPr lang="en-US" altLang="en-US" sz="2400" dirty="0">
                <a:latin typeface="Times New Roman" pitchFamily="18" charset="0"/>
                <a:cs typeface="Times New Roman" pitchFamily="18" charset="0"/>
              </a:rPr>
              <a:t>3. Moving Averages: </a:t>
            </a:r>
          </a:p>
          <a:p>
            <a:pPr marL="80963" lvl="1" indent="0" algn="just" eaLnBrk="1" hangingPunct="1">
              <a:buClr>
                <a:srgbClr val="0B5395"/>
              </a:buClr>
              <a:buNone/>
            </a:pPr>
            <a:r>
              <a:rPr lang="en-US" altLang="en-US" sz="2400" dirty="0">
                <a:latin typeface="Times New Roman" pitchFamily="18" charset="0"/>
                <a:cs typeface="Times New Roman" pitchFamily="18" charset="0"/>
              </a:rPr>
              <a:t>This is very common for time-series data (like stock prices or temperature readings). It smooths the data by calculating the average of a "sliding window" of a fixed size. For example, a 7-day moving average would replace each day's value with the average of that day, the 3 previous days, and the 3 following days. This smooths out daily fluctuations and highlights the longer-term trend.</a:t>
            </a:r>
          </a:p>
        </p:txBody>
      </p:sp>
      <p:sp>
        <p:nvSpPr>
          <p:cNvPr id="5124" name="Slide Number Placeholder 1">
            <a:extLst>
              <a:ext uri="{FF2B5EF4-FFF2-40B4-BE49-F238E27FC236}">
                <a16:creationId xmlns:a16="http://schemas.microsoft.com/office/drawing/2014/main" id="{493C47EC-090C-3CF7-98BD-F091EFD126C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24</a:t>
            </a:fld>
            <a:endParaRPr lang="en-US" altLang="en-US"/>
          </a:p>
        </p:txBody>
      </p:sp>
    </p:spTree>
    <p:extLst>
      <p:ext uri="{BB962C8B-B14F-4D97-AF65-F5344CB8AC3E}">
        <p14:creationId xmlns:p14="http://schemas.microsoft.com/office/powerpoint/2010/main" val="3233989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C33360-19C4-9A8E-925B-8CF3C3F9B2D7}"/>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1D41C447-39B4-3660-7BF0-FF8C0F571BB3}"/>
              </a:ext>
            </a:extLst>
          </p:cNvPr>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a:t>
            </a:r>
          </a:p>
        </p:txBody>
      </p:sp>
      <p:sp>
        <p:nvSpPr>
          <p:cNvPr id="5124" name="Slide Number Placeholder 1">
            <a:extLst>
              <a:ext uri="{FF2B5EF4-FFF2-40B4-BE49-F238E27FC236}">
                <a16:creationId xmlns:a16="http://schemas.microsoft.com/office/drawing/2014/main" id="{79B2D39B-683F-DA6C-5B8C-8E401BED0B1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25</a:t>
            </a:fld>
            <a:endParaRPr lang="en-US" altLang="en-US"/>
          </a:p>
        </p:txBody>
      </p:sp>
      <p:sp>
        <p:nvSpPr>
          <p:cNvPr id="3" name="Rectangle 2">
            <a:extLst>
              <a:ext uri="{FF2B5EF4-FFF2-40B4-BE49-F238E27FC236}">
                <a16:creationId xmlns:a16="http://schemas.microsoft.com/office/drawing/2014/main" id="{D11C8259-E80C-6F78-BC81-FE585407FF2D}"/>
              </a:ext>
            </a:extLst>
          </p:cNvPr>
          <p:cNvSpPr/>
          <p:nvPr/>
        </p:nvSpPr>
        <p:spPr>
          <a:xfrm>
            <a:off x="871220" y="2082126"/>
            <a:ext cx="2433320" cy="528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Data Cleaning</a:t>
            </a:r>
            <a:endParaRPr lang="en-GB" sz="2400" dirty="0"/>
          </a:p>
        </p:txBody>
      </p:sp>
      <p:sp>
        <p:nvSpPr>
          <p:cNvPr id="6" name="Rectangle 5">
            <a:extLst>
              <a:ext uri="{FF2B5EF4-FFF2-40B4-BE49-F238E27FC236}">
                <a16:creationId xmlns:a16="http://schemas.microsoft.com/office/drawing/2014/main" id="{C7C793E7-D654-2854-1998-381E490C576F}"/>
              </a:ext>
            </a:extLst>
          </p:cNvPr>
          <p:cNvSpPr/>
          <p:nvPr/>
        </p:nvSpPr>
        <p:spPr>
          <a:xfrm>
            <a:off x="4564380" y="1472526"/>
            <a:ext cx="4211320" cy="528320"/>
          </a:xfrm>
          <a:prstGeom prst="rect">
            <a:avLst/>
          </a:prstGeom>
          <a:solidFill>
            <a:schemeClr val="tx1">
              <a:lumMod val="50000"/>
              <a:lumOff val="50000"/>
            </a:schemeClr>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Handling Missing Values</a:t>
            </a:r>
            <a:endParaRPr lang="en-GB" sz="2400" dirty="0">
              <a:solidFill>
                <a:schemeClr val="tx1"/>
              </a:solidFill>
            </a:endParaRPr>
          </a:p>
        </p:txBody>
      </p:sp>
      <p:sp>
        <p:nvSpPr>
          <p:cNvPr id="7" name="Rectangle 6">
            <a:extLst>
              <a:ext uri="{FF2B5EF4-FFF2-40B4-BE49-F238E27FC236}">
                <a16:creationId xmlns:a16="http://schemas.microsoft.com/office/drawing/2014/main" id="{003BDBAA-FD88-6068-6316-BDE05EBC2075}"/>
              </a:ext>
            </a:extLst>
          </p:cNvPr>
          <p:cNvSpPr/>
          <p:nvPr/>
        </p:nvSpPr>
        <p:spPr>
          <a:xfrm>
            <a:off x="4564380" y="2059781"/>
            <a:ext cx="6563360" cy="528320"/>
          </a:xfrm>
          <a:prstGeom prst="rect">
            <a:avLst/>
          </a:prstGeom>
          <a:solidFill>
            <a:schemeClr val="tx1">
              <a:lumMod val="50000"/>
              <a:lumOff val="50000"/>
            </a:schemeClr>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Correcting Inaccurate or Inconsistent Data</a:t>
            </a:r>
            <a:endParaRPr lang="en-GB" sz="2400" dirty="0">
              <a:solidFill>
                <a:schemeClr val="tx1"/>
              </a:solidFill>
            </a:endParaRPr>
          </a:p>
        </p:txBody>
      </p:sp>
      <p:sp>
        <p:nvSpPr>
          <p:cNvPr id="8" name="Rectangle 7">
            <a:extLst>
              <a:ext uri="{FF2B5EF4-FFF2-40B4-BE49-F238E27FC236}">
                <a16:creationId xmlns:a16="http://schemas.microsoft.com/office/drawing/2014/main" id="{1271D65D-2BF4-B079-8E69-DE1C8E3756D9}"/>
              </a:ext>
            </a:extLst>
          </p:cNvPr>
          <p:cNvSpPr/>
          <p:nvPr/>
        </p:nvSpPr>
        <p:spPr>
          <a:xfrm>
            <a:off x="4564380" y="2659937"/>
            <a:ext cx="4343400" cy="528320"/>
          </a:xfrm>
          <a:prstGeom prst="rect">
            <a:avLst/>
          </a:prstGeom>
          <a:solidFill>
            <a:schemeClr val="tx1">
              <a:lumMod val="50000"/>
              <a:lumOff val="50000"/>
            </a:schemeClr>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Handling Outliers and Noise</a:t>
            </a:r>
            <a:endParaRPr lang="en-GB" sz="2400" dirty="0">
              <a:solidFill>
                <a:schemeClr val="tx1"/>
              </a:solidFill>
            </a:endParaRPr>
          </a:p>
        </p:txBody>
      </p:sp>
      <p:sp>
        <p:nvSpPr>
          <p:cNvPr id="11" name="Rectangle 10">
            <a:extLst>
              <a:ext uri="{FF2B5EF4-FFF2-40B4-BE49-F238E27FC236}">
                <a16:creationId xmlns:a16="http://schemas.microsoft.com/office/drawing/2014/main" id="{5B775E09-9944-3556-4010-0661070D1206}"/>
              </a:ext>
            </a:extLst>
          </p:cNvPr>
          <p:cNvSpPr/>
          <p:nvPr/>
        </p:nvSpPr>
        <p:spPr>
          <a:xfrm>
            <a:off x="6142990" y="3504565"/>
            <a:ext cx="5318760" cy="528320"/>
          </a:xfrm>
          <a:prstGeom prst="rect">
            <a:avLst/>
          </a:prstGeom>
          <a:solidFill>
            <a:schemeClr val="accent5"/>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Normalization and Standardization</a:t>
            </a:r>
          </a:p>
        </p:txBody>
      </p:sp>
      <p:sp>
        <p:nvSpPr>
          <p:cNvPr id="12" name="Rectangle 11">
            <a:extLst>
              <a:ext uri="{FF2B5EF4-FFF2-40B4-BE49-F238E27FC236}">
                <a16:creationId xmlns:a16="http://schemas.microsoft.com/office/drawing/2014/main" id="{D34162E6-7B64-FB7E-D9C7-52E73D8F8F49}"/>
              </a:ext>
            </a:extLst>
          </p:cNvPr>
          <p:cNvSpPr/>
          <p:nvPr/>
        </p:nvSpPr>
        <p:spPr>
          <a:xfrm>
            <a:off x="6142990" y="4668521"/>
            <a:ext cx="3063240" cy="528320"/>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Feature Engineering</a:t>
            </a:r>
          </a:p>
        </p:txBody>
      </p:sp>
      <p:sp>
        <p:nvSpPr>
          <p:cNvPr id="13" name="Rectangle 12">
            <a:extLst>
              <a:ext uri="{FF2B5EF4-FFF2-40B4-BE49-F238E27FC236}">
                <a16:creationId xmlns:a16="http://schemas.microsoft.com/office/drawing/2014/main" id="{4B8A5204-C1AA-D907-BAE3-1350469C4CE1}"/>
              </a:ext>
            </a:extLst>
          </p:cNvPr>
          <p:cNvSpPr/>
          <p:nvPr/>
        </p:nvSpPr>
        <p:spPr>
          <a:xfrm>
            <a:off x="6142990" y="4083685"/>
            <a:ext cx="4018280" cy="528320"/>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Encoding Categorical Data</a:t>
            </a:r>
          </a:p>
        </p:txBody>
      </p:sp>
      <p:sp>
        <p:nvSpPr>
          <p:cNvPr id="16" name="Rectangle 15">
            <a:extLst>
              <a:ext uri="{FF2B5EF4-FFF2-40B4-BE49-F238E27FC236}">
                <a16:creationId xmlns:a16="http://schemas.microsoft.com/office/drawing/2014/main" id="{B331E7A9-6BE1-E8F8-2B47-B1F4EC3A47FE}"/>
              </a:ext>
            </a:extLst>
          </p:cNvPr>
          <p:cNvSpPr/>
          <p:nvPr/>
        </p:nvSpPr>
        <p:spPr>
          <a:xfrm>
            <a:off x="4716780" y="5441748"/>
            <a:ext cx="4132580" cy="52832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Dimensionality Reduction</a:t>
            </a:r>
          </a:p>
        </p:txBody>
      </p:sp>
      <p:sp>
        <p:nvSpPr>
          <p:cNvPr id="17" name="Rectangle 16">
            <a:extLst>
              <a:ext uri="{FF2B5EF4-FFF2-40B4-BE49-F238E27FC236}">
                <a16:creationId xmlns:a16="http://schemas.microsoft.com/office/drawing/2014/main" id="{5D056EC1-F567-82D9-D7EB-ADB61F694234}"/>
              </a:ext>
            </a:extLst>
          </p:cNvPr>
          <p:cNvSpPr/>
          <p:nvPr/>
        </p:nvSpPr>
        <p:spPr>
          <a:xfrm>
            <a:off x="4716780" y="6033886"/>
            <a:ext cx="4132580" cy="52832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Numerosity Reduction</a:t>
            </a:r>
          </a:p>
        </p:txBody>
      </p:sp>
      <p:sp>
        <p:nvSpPr>
          <p:cNvPr id="18" name="Rectangle 17">
            <a:extLst>
              <a:ext uri="{FF2B5EF4-FFF2-40B4-BE49-F238E27FC236}">
                <a16:creationId xmlns:a16="http://schemas.microsoft.com/office/drawing/2014/main" id="{2F1D904E-A691-6402-1842-CD4A14FC6952}"/>
              </a:ext>
            </a:extLst>
          </p:cNvPr>
          <p:cNvSpPr/>
          <p:nvPr/>
        </p:nvSpPr>
        <p:spPr>
          <a:xfrm>
            <a:off x="871220" y="4083743"/>
            <a:ext cx="3995420" cy="528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t>Data Transformation</a:t>
            </a:r>
          </a:p>
        </p:txBody>
      </p:sp>
      <p:sp>
        <p:nvSpPr>
          <p:cNvPr id="19" name="Rectangle 18">
            <a:extLst>
              <a:ext uri="{FF2B5EF4-FFF2-40B4-BE49-F238E27FC236}">
                <a16:creationId xmlns:a16="http://schemas.microsoft.com/office/drawing/2014/main" id="{5E143B9C-F43F-D6B1-A2F1-DDCD36265911}"/>
              </a:ext>
            </a:extLst>
          </p:cNvPr>
          <p:cNvSpPr/>
          <p:nvPr/>
        </p:nvSpPr>
        <p:spPr>
          <a:xfrm>
            <a:off x="871220" y="5769726"/>
            <a:ext cx="3020060" cy="528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t>Data Reduction</a:t>
            </a:r>
          </a:p>
        </p:txBody>
      </p:sp>
      <p:sp>
        <p:nvSpPr>
          <p:cNvPr id="20" name="Arrow: Down 19">
            <a:extLst>
              <a:ext uri="{FF2B5EF4-FFF2-40B4-BE49-F238E27FC236}">
                <a16:creationId xmlns:a16="http://schemas.microsoft.com/office/drawing/2014/main" id="{73CB21BE-5231-D1E8-94C9-EC2304854366}"/>
              </a:ext>
            </a:extLst>
          </p:cNvPr>
          <p:cNvSpPr/>
          <p:nvPr/>
        </p:nvSpPr>
        <p:spPr>
          <a:xfrm>
            <a:off x="1280160" y="2910840"/>
            <a:ext cx="619760" cy="83312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1" name="Arrow: Down 20">
            <a:extLst>
              <a:ext uri="{FF2B5EF4-FFF2-40B4-BE49-F238E27FC236}">
                <a16:creationId xmlns:a16="http://schemas.microsoft.com/office/drawing/2014/main" id="{FF49B778-5F6E-F510-9A7F-F731B4C369F8}"/>
              </a:ext>
            </a:extLst>
          </p:cNvPr>
          <p:cNvSpPr/>
          <p:nvPr/>
        </p:nvSpPr>
        <p:spPr>
          <a:xfrm>
            <a:off x="1280160" y="4780281"/>
            <a:ext cx="619760" cy="83312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2" name="Left Brace 21">
            <a:extLst>
              <a:ext uri="{FF2B5EF4-FFF2-40B4-BE49-F238E27FC236}">
                <a16:creationId xmlns:a16="http://schemas.microsoft.com/office/drawing/2014/main" id="{2C5D481C-B3B8-E619-F4E6-B73B6D0ACDC5}"/>
              </a:ext>
            </a:extLst>
          </p:cNvPr>
          <p:cNvSpPr/>
          <p:nvPr/>
        </p:nvSpPr>
        <p:spPr>
          <a:xfrm>
            <a:off x="3423920" y="1472527"/>
            <a:ext cx="934720" cy="1712730"/>
          </a:xfrm>
          <a:prstGeom prst="leftBrace">
            <a:avLst>
              <a:gd name="adj1" fmla="val 8333"/>
              <a:gd name="adj2" fmla="val 51961"/>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sp>
        <p:nvSpPr>
          <p:cNvPr id="23" name="Left Brace 22">
            <a:extLst>
              <a:ext uri="{FF2B5EF4-FFF2-40B4-BE49-F238E27FC236}">
                <a16:creationId xmlns:a16="http://schemas.microsoft.com/office/drawing/2014/main" id="{E8DDA07F-EF75-3454-3CE0-2AD4A3D35E34}"/>
              </a:ext>
            </a:extLst>
          </p:cNvPr>
          <p:cNvSpPr/>
          <p:nvPr/>
        </p:nvSpPr>
        <p:spPr>
          <a:xfrm>
            <a:off x="4959350" y="3511892"/>
            <a:ext cx="934720" cy="1712730"/>
          </a:xfrm>
          <a:prstGeom prst="leftBrace">
            <a:avLst>
              <a:gd name="adj1" fmla="val 8333"/>
              <a:gd name="adj2" fmla="val 51961"/>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sp>
        <p:nvSpPr>
          <p:cNvPr id="24" name="Left Brace 23">
            <a:extLst>
              <a:ext uri="{FF2B5EF4-FFF2-40B4-BE49-F238E27FC236}">
                <a16:creationId xmlns:a16="http://schemas.microsoft.com/office/drawing/2014/main" id="{4690F6C1-E2CF-398F-AA61-60D09EA3A1D3}"/>
              </a:ext>
            </a:extLst>
          </p:cNvPr>
          <p:cNvSpPr/>
          <p:nvPr/>
        </p:nvSpPr>
        <p:spPr>
          <a:xfrm>
            <a:off x="3992880" y="5507549"/>
            <a:ext cx="521335" cy="1031127"/>
          </a:xfrm>
          <a:prstGeom prst="leftBrace">
            <a:avLst>
              <a:gd name="adj1" fmla="val 8333"/>
              <a:gd name="adj2" fmla="val 51961"/>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5148593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E6273-BD9D-9AF2-A8D9-8215253B4A06}"/>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2B038E25-51B4-B663-E5ED-1C28CDDB4C6E}"/>
              </a:ext>
            </a:extLst>
          </p:cNvPr>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Transformation</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a:extLst>
              <a:ext uri="{FF2B5EF4-FFF2-40B4-BE49-F238E27FC236}">
                <a16:creationId xmlns:a16="http://schemas.microsoft.com/office/drawing/2014/main" id="{1DE0CF4D-1231-45E1-922F-5DE9B8C26261}"/>
              </a:ext>
            </a:extLst>
          </p:cNvPr>
          <p:cNvSpPr>
            <a:spLocks noGrp="1"/>
          </p:cNvSpPr>
          <p:nvPr>
            <p:ph idx="1"/>
          </p:nvPr>
        </p:nvSpPr>
        <p:spPr>
          <a:xfrm>
            <a:off x="1143000" y="1655763"/>
            <a:ext cx="10459720" cy="444023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Normalization and Standardization</a:t>
            </a:r>
          </a:p>
          <a:p>
            <a:pPr marL="80963" lvl="1" indent="0" algn="just" eaLnBrk="1" hangingPunct="1">
              <a:buClr>
                <a:srgbClr val="0B5395"/>
              </a:buClr>
              <a:buNone/>
            </a:pPr>
            <a:r>
              <a:rPr lang="en-US" altLang="en-US" sz="2400" dirty="0">
                <a:latin typeface="Times New Roman" pitchFamily="18" charset="0"/>
                <a:cs typeface="Times New Roman" pitchFamily="18" charset="0"/>
              </a:rPr>
              <a:t>Normalization and Standardization are two essential data transformation techniques used to scale numerical features to a common level, but they do so in different ways.</a:t>
            </a:r>
          </a:p>
          <a:p>
            <a:pPr marL="80963" lvl="1" indent="0" algn="just" eaLnBrk="1" hangingPunct="1">
              <a:buClr>
                <a:srgbClr val="0B5395"/>
              </a:buClr>
              <a:buNone/>
            </a:pPr>
            <a:r>
              <a:rPr lang="en-US" altLang="en-US" sz="2400" dirty="0">
                <a:latin typeface="Times New Roman" pitchFamily="18" charset="0"/>
                <a:cs typeface="Times New Roman" pitchFamily="18" charset="0"/>
              </a:rPr>
              <a:t>Let's use a simple dataset to illustrate both. Imagine we have data for a small group of people and we want to scale the 'Income' feature.</a:t>
            </a:r>
          </a:p>
        </p:txBody>
      </p:sp>
      <p:sp>
        <p:nvSpPr>
          <p:cNvPr id="5124" name="Slide Number Placeholder 1">
            <a:extLst>
              <a:ext uri="{FF2B5EF4-FFF2-40B4-BE49-F238E27FC236}">
                <a16:creationId xmlns:a16="http://schemas.microsoft.com/office/drawing/2014/main" id="{64340839-7BA7-FFDC-2312-5B78CD952F6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26</a:t>
            </a:fld>
            <a:endParaRPr lang="en-US" altLang="en-US"/>
          </a:p>
        </p:txBody>
      </p:sp>
      <p:graphicFrame>
        <p:nvGraphicFramePr>
          <p:cNvPr id="3" name="Table 2">
            <a:extLst>
              <a:ext uri="{FF2B5EF4-FFF2-40B4-BE49-F238E27FC236}">
                <a16:creationId xmlns:a16="http://schemas.microsoft.com/office/drawing/2014/main" id="{2095E38E-8C49-2041-D807-C35BC006C9A4}"/>
              </a:ext>
            </a:extLst>
          </p:cNvPr>
          <p:cNvGraphicFramePr>
            <a:graphicFrameLocks noGrp="1"/>
          </p:cNvGraphicFramePr>
          <p:nvPr>
            <p:extLst>
              <p:ext uri="{D42A27DB-BD31-4B8C-83A1-F6EECF244321}">
                <p14:modId xmlns:p14="http://schemas.microsoft.com/office/powerpoint/2010/main" val="2615939598"/>
              </p:ext>
            </p:extLst>
          </p:nvPr>
        </p:nvGraphicFramePr>
        <p:xfrm>
          <a:off x="3982935" y="4030028"/>
          <a:ext cx="3528004" cy="2194560"/>
        </p:xfrm>
        <a:graphic>
          <a:graphicData uri="http://schemas.openxmlformats.org/drawingml/2006/table">
            <a:tbl>
              <a:tblPr>
                <a:tableStyleId>{D7AC3CCA-C797-4891-BE02-D94E43425B78}</a:tableStyleId>
              </a:tblPr>
              <a:tblGrid>
                <a:gridCol w="1012190">
                  <a:extLst>
                    <a:ext uri="{9D8B030D-6E8A-4147-A177-3AD203B41FA5}">
                      <a16:colId xmlns:a16="http://schemas.microsoft.com/office/drawing/2014/main" val="1503564234"/>
                    </a:ext>
                  </a:extLst>
                </a:gridCol>
                <a:gridCol w="670433">
                  <a:extLst>
                    <a:ext uri="{9D8B030D-6E8A-4147-A177-3AD203B41FA5}">
                      <a16:colId xmlns:a16="http://schemas.microsoft.com/office/drawing/2014/main" val="3224550108"/>
                    </a:ext>
                  </a:extLst>
                </a:gridCol>
                <a:gridCol w="1845381">
                  <a:extLst>
                    <a:ext uri="{9D8B030D-6E8A-4147-A177-3AD203B41FA5}">
                      <a16:colId xmlns:a16="http://schemas.microsoft.com/office/drawing/2014/main" val="2642618428"/>
                    </a:ext>
                  </a:extLst>
                </a:gridCol>
              </a:tblGrid>
              <a:tr h="365760">
                <a:tc>
                  <a:txBody>
                    <a:bodyPr/>
                    <a:lstStyle/>
                    <a:p>
                      <a:pPr algn="ctr"/>
                      <a:r>
                        <a:rPr lang="en-GB" sz="1800" b="1"/>
                        <a:t>Person</a:t>
                      </a:r>
                    </a:p>
                  </a:txBody>
                  <a:tcPr anchor="ctr"/>
                </a:tc>
                <a:tc>
                  <a:txBody>
                    <a:bodyPr/>
                    <a:lstStyle/>
                    <a:p>
                      <a:pPr algn="ctr"/>
                      <a:r>
                        <a:rPr lang="en-GB" sz="1800" b="1"/>
                        <a:t>Age</a:t>
                      </a:r>
                    </a:p>
                  </a:txBody>
                  <a:tcPr anchor="ctr"/>
                </a:tc>
                <a:tc>
                  <a:txBody>
                    <a:bodyPr/>
                    <a:lstStyle/>
                    <a:p>
                      <a:pPr algn="ctr"/>
                      <a:r>
                        <a:rPr lang="en-GB" sz="1800" b="1" dirty="0"/>
                        <a:t>Income</a:t>
                      </a:r>
                    </a:p>
                  </a:txBody>
                  <a:tcPr anchor="ctr"/>
                </a:tc>
                <a:extLst>
                  <a:ext uri="{0D108BD9-81ED-4DB2-BD59-A6C34878D82A}">
                    <a16:rowId xmlns:a16="http://schemas.microsoft.com/office/drawing/2014/main" val="3704850185"/>
                  </a:ext>
                </a:extLst>
              </a:tr>
              <a:tr h="365760">
                <a:tc>
                  <a:txBody>
                    <a:bodyPr/>
                    <a:lstStyle/>
                    <a:p>
                      <a:r>
                        <a:rPr lang="en-GB" sz="1800"/>
                        <a:t>A</a:t>
                      </a:r>
                    </a:p>
                  </a:txBody>
                  <a:tcPr anchor="ctr"/>
                </a:tc>
                <a:tc>
                  <a:txBody>
                    <a:bodyPr/>
                    <a:lstStyle/>
                    <a:p>
                      <a:r>
                        <a:rPr lang="en-GB" sz="1800"/>
                        <a:t>25</a:t>
                      </a:r>
                    </a:p>
                  </a:txBody>
                  <a:tcPr anchor="ctr"/>
                </a:tc>
                <a:tc>
                  <a:txBody>
                    <a:bodyPr/>
                    <a:lstStyle/>
                    <a:p>
                      <a:r>
                        <a:rPr lang="en-GB" sz="1800"/>
                        <a:t>50,000</a:t>
                      </a:r>
                    </a:p>
                  </a:txBody>
                  <a:tcPr anchor="ctr"/>
                </a:tc>
                <a:extLst>
                  <a:ext uri="{0D108BD9-81ED-4DB2-BD59-A6C34878D82A}">
                    <a16:rowId xmlns:a16="http://schemas.microsoft.com/office/drawing/2014/main" val="199871621"/>
                  </a:ext>
                </a:extLst>
              </a:tr>
              <a:tr h="365760">
                <a:tc>
                  <a:txBody>
                    <a:bodyPr/>
                    <a:lstStyle/>
                    <a:p>
                      <a:r>
                        <a:rPr lang="en-GB" sz="1800"/>
                        <a:t>B</a:t>
                      </a:r>
                    </a:p>
                  </a:txBody>
                  <a:tcPr anchor="ctr"/>
                </a:tc>
                <a:tc>
                  <a:txBody>
                    <a:bodyPr/>
                    <a:lstStyle/>
                    <a:p>
                      <a:r>
                        <a:rPr lang="en-GB" sz="1800"/>
                        <a:t>30</a:t>
                      </a:r>
                    </a:p>
                  </a:txBody>
                  <a:tcPr anchor="ctr"/>
                </a:tc>
                <a:tc>
                  <a:txBody>
                    <a:bodyPr/>
                    <a:lstStyle/>
                    <a:p>
                      <a:r>
                        <a:rPr lang="en-GB" sz="1800"/>
                        <a:t>65,000</a:t>
                      </a:r>
                    </a:p>
                  </a:txBody>
                  <a:tcPr anchor="ctr"/>
                </a:tc>
                <a:extLst>
                  <a:ext uri="{0D108BD9-81ED-4DB2-BD59-A6C34878D82A}">
                    <a16:rowId xmlns:a16="http://schemas.microsoft.com/office/drawing/2014/main" val="1508877453"/>
                  </a:ext>
                </a:extLst>
              </a:tr>
              <a:tr h="365760">
                <a:tc>
                  <a:txBody>
                    <a:bodyPr/>
                    <a:lstStyle/>
                    <a:p>
                      <a:r>
                        <a:rPr lang="en-GB" sz="1800"/>
                        <a:t>C</a:t>
                      </a:r>
                    </a:p>
                  </a:txBody>
                  <a:tcPr anchor="ctr"/>
                </a:tc>
                <a:tc>
                  <a:txBody>
                    <a:bodyPr/>
                    <a:lstStyle/>
                    <a:p>
                      <a:r>
                        <a:rPr lang="en-GB" sz="1800"/>
                        <a:t>45</a:t>
                      </a:r>
                    </a:p>
                  </a:txBody>
                  <a:tcPr anchor="ctr"/>
                </a:tc>
                <a:tc>
                  <a:txBody>
                    <a:bodyPr/>
                    <a:lstStyle/>
                    <a:p>
                      <a:r>
                        <a:rPr lang="en-GB" sz="1800"/>
                        <a:t>120,000</a:t>
                      </a:r>
                    </a:p>
                  </a:txBody>
                  <a:tcPr anchor="ctr"/>
                </a:tc>
                <a:extLst>
                  <a:ext uri="{0D108BD9-81ED-4DB2-BD59-A6C34878D82A}">
                    <a16:rowId xmlns:a16="http://schemas.microsoft.com/office/drawing/2014/main" val="1019662002"/>
                  </a:ext>
                </a:extLst>
              </a:tr>
              <a:tr h="365760">
                <a:tc>
                  <a:txBody>
                    <a:bodyPr/>
                    <a:lstStyle/>
                    <a:p>
                      <a:r>
                        <a:rPr lang="en-GB" sz="1800"/>
                        <a:t>D</a:t>
                      </a:r>
                    </a:p>
                  </a:txBody>
                  <a:tcPr anchor="ctr"/>
                </a:tc>
                <a:tc>
                  <a:txBody>
                    <a:bodyPr/>
                    <a:lstStyle/>
                    <a:p>
                      <a:r>
                        <a:rPr lang="en-GB" sz="1800"/>
                        <a:t>50</a:t>
                      </a:r>
                    </a:p>
                  </a:txBody>
                  <a:tcPr anchor="ctr"/>
                </a:tc>
                <a:tc>
                  <a:txBody>
                    <a:bodyPr/>
                    <a:lstStyle/>
                    <a:p>
                      <a:r>
                        <a:rPr lang="en-GB" sz="1800"/>
                        <a:t>140,000</a:t>
                      </a:r>
                    </a:p>
                  </a:txBody>
                  <a:tcPr anchor="ctr"/>
                </a:tc>
                <a:extLst>
                  <a:ext uri="{0D108BD9-81ED-4DB2-BD59-A6C34878D82A}">
                    <a16:rowId xmlns:a16="http://schemas.microsoft.com/office/drawing/2014/main" val="788455087"/>
                  </a:ext>
                </a:extLst>
              </a:tr>
              <a:tr h="365760">
                <a:tc>
                  <a:txBody>
                    <a:bodyPr/>
                    <a:lstStyle/>
                    <a:p>
                      <a:r>
                        <a:rPr lang="en-GB" sz="1800"/>
                        <a:t>E</a:t>
                      </a:r>
                    </a:p>
                  </a:txBody>
                  <a:tcPr anchor="ctr"/>
                </a:tc>
                <a:tc>
                  <a:txBody>
                    <a:bodyPr/>
                    <a:lstStyle/>
                    <a:p>
                      <a:r>
                        <a:rPr lang="en-GB" sz="1800"/>
                        <a:t>35</a:t>
                      </a:r>
                    </a:p>
                  </a:txBody>
                  <a:tcPr anchor="ctr"/>
                </a:tc>
                <a:tc>
                  <a:txBody>
                    <a:bodyPr/>
                    <a:lstStyle/>
                    <a:p>
                      <a:r>
                        <a:rPr lang="en-GB" sz="1800" dirty="0"/>
                        <a:t>95,000</a:t>
                      </a:r>
                    </a:p>
                  </a:txBody>
                  <a:tcPr anchor="ctr"/>
                </a:tc>
                <a:extLst>
                  <a:ext uri="{0D108BD9-81ED-4DB2-BD59-A6C34878D82A}">
                    <a16:rowId xmlns:a16="http://schemas.microsoft.com/office/drawing/2014/main" val="2402179188"/>
                  </a:ext>
                </a:extLst>
              </a:tr>
            </a:tbl>
          </a:graphicData>
        </a:graphic>
      </p:graphicFrame>
    </p:spTree>
    <p:extLst>
      <p:ext uri="{BB962C8B-B14F-4D97-AF65-F5344CB8AC3E}">
        <p14:creationId xmlns:p14="http://schemas.microsoft.com/office/powerpoint/2010/main" val="2764868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CFC86-EDC8-F3C9-4DA0-D1B13B1B8E40}"/>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40DD660A-BE55-CABA-72DC-DD50B5FDC1E8}"/>
              </a:ext>
            </a:extLst>
          </p:cNvPr>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Transformation</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5123" name="Content Placeholder 2">
                <a:extLst>
                  <a:ext uri="{FF2B5EF4-FFF2-40B4-BE49-F238E27FC236}">
                    <a16:creationId xmlns:a16="http://schemas.microsoft.com/office/drawing/2014/main" id="{1FAEE53B-406E-6A45-C105-19952D028A91}"/>
                  </a:ext>
                </a:extLst>
              </p:cNvPr>
              <p:cNvSpPr>
                <a:spLocks noGrp="1"/>
              </p:cNvSpPr>
              <p:nvPr>
                <p:ph idx="1"/>
              </p:nvPr>
            </p:nvSpPr>
            <p:spPr>
              <a:xfrm>
                <a:off x="1143000" y="1655763"/>
                <a:ext cx="7533640" cy="330231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Normalization (Min-Max Scaling)</a:t>
                </a:r>
              </a:p>
              <a:p>
                <a:pPr marL="80963" lvl="1" indent="0" algn="just" eaLnBrk="1" hangingPunct="1">
                  <a:buClr>
                    <a:srgbClr val="0B5395"/>
                  </a:buClr>
                  <a:buNone/>
                </a:pPr>
                <a:r>
                  <a:rPr lang="en-US" altLang="en-US" sz="2400" dirty="0">
                    <a:latin typeface="Times New Roman" pitchFamily="18" charset="0"/>
                    <a:cs typeface="Times New Roman" pitchFamily="18" charset="0"/>
                  </a:rPr>
                  <a:t>Normalization and Standardization are two essential data transformation techniques used to scale numerical features to a common level, but they do so in different ways.</a:t>
                </a:r>
              </a:p>
              <a:p>
                <a:pPr marL="80963" lvl="1" indent="0" algn="just" eaLnBrk="1" hangingPunct="1">
                  <a:buClr>
                    <a:srgbClr val="0B5395"/>
                  </a:buClr>
                  <a:buNone/>
                </a:pPr>
                <a:r>
                  <a:rPr lang="en-US" altLang="en-US" sz="2400" dirty="0">
                    <a:latin typeface="Times New Roman" pitchFamily="18" charset="0"/>
                    <a:cs typeface="Times New Roman" pitchFamily="18" charset="0"/>
                  </a:rPr>
                  <a:t>Let's use a simple dataset to illustrate both. Imagine we have data for a small group of people and we want to scale the 'Income' feature.</a:t>
                </a:r>
              </a:p>
              <a:p>
                <a:pPr marL="80963" lvl="1" indent="0" algn="just" eaLnBrk="1" hangingPunct="1">
                  <a:buClr>
                    <a:srgbClr val="0B5395"/>
                  </a:buClr>
                  <a:buNone/>
                </a:pPr>
                <a:r>
                  <a:rPr lang="en-US" altLang="en-US" sz="2400" dirty="0">
                    <a:latin typeface="Times New Roman" pitchFamily="18" charset="0"/>
                    <a:cs typeface="Times New Roman" pitchFamily="18" charset="0"/>
                  </a:rPr>
                  <a:t>Formula: </a:t>
                </a:r>
                <a14:m>
                  <m:oMath xmlns:m="http://schemas.openxmlformats.org/officeDocument/2006/math">
                    <m:sSub>
                      <m:sSubPr>
                        <m:ctrlPr>
                          <a:rPr lang="en-US" altLang="en-US" sz="2400" b="1" i="1" smtClean="0">
                            <a:latin typeface="Cambria Math" panose="02040503050406030204" pitchFamily="18" charset="0"/>
                            <a:cs typeface="Times New Roman" pitchFamily="18" charset="0"/>
                          </a:rPr>
                        </m:ctrlPr>
                      </m:sSubPr>
                      <m:e>
                        <m:r>
                          <a:rPr lang="en-US" altLang="en-US" sz="2400" b="1" i="1" smtClean="0">
                            <a:latin typeface="Cambria Math" panose="02040503050406030204" pitchFamily="18" charset="0"/>
                            <a:cs typeface="Times New Roman" pitchFamily="18" charset="0"/>
                          </a:rPr>
                          <m:t>𝑿</m:t>
                        </m:r>
                      </m:e>
                      <m:sub>
                        <m:r>
                          <a:rPr lang="en-US" altLang="en-US" sz="2400" b="1" i="1" smtClean="0">
                            <a:latin typeface="Cambria Math" panose="02040503050406030204" pitchFamily="18" charset="0"/>
                            <a:cs typeface="Times New Roman" pitchFamily="18" charset="0"/>
                          </a:rPr>
                          <m:t>𝒏𝒐𝒓𝒎</m:t>
                        </m:r>
                      </m:sub>
                    </m:sSub>
                    <m:r>
                      <a:rPr lang="en-US" altLang="en-US" sz="2400" b="1" i="1" smtClean="0">
                        <a:latin typeface="Cambria Math" panose="02040503050406030204" pitchFamily="18" charset="0"/>
                        <a:cs typeface="Times New Roman" pitchFamily="18" charset="0"/>
                      </a:rPr>
                      <m:t>=</m:t>
                    </m:r>
                    <m:f>
                      <m:fPr>
                        <m:ctrlPr>
                          <a:rPr lang="en-US" altLang="en-US" sz="2400" b="1" i="1" smtClean="0">
                            <a:latin typeface="Cambria Math" panose="02040503050406030204" pitchFamily="18" charset="0"/>
                            <a:cs typeface="Times New Roman" pitchFamily="18" charset="0"/>
                          </a:rPr>
                        </m:ctrlPr>
                      </m:fPr>
                      <m:num>
                        <m:r>
                          <a:rPr lang="en-US" altLang="en-US" sz="2400" b="1" i="1" smtClean="0">
                            <a:latin typeface="Cambria Math" panose="02040503050406030204" pitchFamily="18" charset="0"/>
                            <a:cs typeface="Times New Roman" pitchFamily="18" charset="0"/>
                          </a:rPr>
                          <m:t>𝑿</m:t>
                        </m:r>
                        <m:r>
                          <a:rPr lang="en-US" altLang="en-US" sz="2400" b="1" i="1" smtClean="0">
                            <a:latin typeface="Cambria Math" panose="02040503050406030204" pitchFamily="18" charset="0"/>
                            <a:cs typeface="Times New Roman" pitchFamily="18" charset="0"/>
                          </a:rPr>
                          <m:t>−</m:t>
                        </m:r>
                        <m:sSub>
                          <m:sSubPr>
                            <m:ctrlPr>
                              <a:rPr lang="en-US" altLang="en-US" sz="2400" b="1" i="1" smtClean="0">
                                <a:latin typeface="Cambria Math" panose="02040503050406030204" pitchFamily="18" charset="0"/>
                                <a:cs typeface="Times New Roman" pitchFamily="18" charset="0"/>
                              </a:rPr>
                            </m:ctrlPr>
                          </m:sSubPr>
                          <m:e>
                            <m:r>
                              <a:rPr lang="en-US" altLang="en-US" sz="2400" b="1" i="1" smtClean="0">
                                <a:latin typeface="Cambria Math" panose="02040503050406030204" pitchFamily="18" charset="0"/>
                                <a:cs typeface="Times New Roman" pitchFamily="18" charset="0"/>
                              </a:rPr>
                              <m:t>𝑿</m:t>
                            </m:r>
                          </m:e>
                          <m:sub>
                            <m:r>
                              <a:rPr lang="en-US" altLang="en-US" sz="2400" b="1" i="1" smtClean="0">
                                <a:latin typeface="Cambria Math" panose="02040503050406030204" pitchFamily="18" charset="0"/>
                                <a:cs typeface="Times New Roman" pitchFamily="18" charset="0"/>
                              </a:rPr>
                              <m:t>𝒎𝒊𝒏</m:t>
                            </m:r>
                          </m:sub>
                        </m:sSub>
                      </m:num>
                      <m:den>
                        <m:sSub>
                          <m:sSubPr>
                            <m:ctrlPr>
                              <a:rPr lang="en-US" altLang="en-US" sz="2400" b="1" i="1">
                                <a:latin typeface="Cambria Math" panose="02040503050406030204" pitchFamily="18" charset="0"/>
                                <a:cs typeface="Times New Roman" pitchFamily="18" charset="0"/>
                              </a:rPr>
                            </m:ctrlPr>
                          </m:sSubPr>
                          <m:e>
                            <m:r>
                              <a:rPr lang="en-US" altLang="en-US" sz="2400" b="1" i="1">
                                <a:latin typeface="Cambria Math" panose="02040503050406030204" pitchFamily="18" charset="0"/>
                                <a:cs typeface="Times New Roman" pitchFamily="18" charset="0"/>
                              </a:rPr>
                              <m:t>𝑿</m:t>
                            </m:r>
                          </m:e>
                          <m:sub>
                            <m:r>
                              <a:rPr lang="en-US" altLang="en-US" sz="2400" b="1" i="1">
                                <a:latin typeface="Cambria Math" panose="02040503050406030204" pitchFamily="18" charset="0"/>
                                <a:cs typeface="Times New Roman" pitchFamily="18" charset="0"/>
                              </a:rPr>
                              <m:t>𝒎</m:t>
                            </m:r>
                            <m:r>
                              <a:rPr lang="en-US" altLang="en-US" sz="2400" b="1" i="1" smtClean="0">
                                <a:latin typeface="Cambria Math" panose="02040503050406030204" pitchFamily="18" charset="0"/>
                                <a:cs typeface="Times New Roman" pitchFamily="18" charset="0"/>
                              </a:rPr>
                              <m:t>𝒂𝒙</m:t>
                            </m:r>
                          </m:sub>
                        </m:sSub>
                        <m:r>
                          <a:rPr lang="en-US" altLang="en-US" sz="2400" b="1" i="1" smtClean="0">
                            <a:latin typeface="Cambria Math" panose="02040503050406030204" pitchFamily="18" charset="0"/>
                            <a:cs typeface="Times New Roman" pitchFamily="18" charset="0"/>
                          </a:rPr>
                          <m:t>−</m:t>
                        </m:r>
                        <m:sSub>
                          <m:sSubPr>
                            <m:ctrlPr>
                              <a:rPr lang="en-US" altLang="en-US" sz="2400" b="1" i="1">
                                <a:latin typeface="Cambria Math" panose="02040503050406030204" pitchFamily="18" charset="0"/>
                                <a:cs typeface="Times New Roman" pitchFamily="18" charset="0"/>
                              </a:rPr>
                            </m:ctrlPr>
                          </m:sSubPr>
                          <m:e>
                            <m:r>
                              <a:rPr lang="en-US" altLang="en-US" sz="2400" b="1" i="1">
                                <a:latin typeface="Cambria Math" panose="02040503050406030204" pitchFamily="18" charset="0"/>
                                <a:cs typeface="Times New Roman" pitchFamily="18" charset="0"/>
                              </a:rPr>
                              <m:t>𝑿</m:t>
                            </m:r>
                          </m:e>
                          <m:sub>
                            <m:r>
                              <a:rPr lang="en-US" altLang="en-US" sz="2400" b="1" i="1">
                                <a:latin typeface="Cambria Math" panose="02040503050406030204" pitchFamily="18" charset="0"/>
                                <a:cs typeface="Times New Roman" pitchFamily="18" charset="0"/>
                              </a:rPr>
                              <m:t>𝒎𝒊𝒏</m:t>
                            </m:r>
                          </m:sub>
                        </m:sSub>
                      </m:den>
                    </m:f>
                  </m:oMath>
                </a14:m>
                <a:endParaRPr lang="en-US" altLang="en-US" sz="2400" b="1" dirty="0">
                  <a:latin typeface="Times New Roman" pitchFamily="18" charset="0"/>
                  <a:cs typeface="Times New Roman" pitchFamily="18" charset="0"/>
                </a:endParaRPr>
              </a:p>
              <a:p>
                <a:pPr marL="80963" lvl="1" indent="0" algn="just" eaLnBrk="1" hangingPunct="1">
                  <a:buClr>
                    <a:srgbClr val="0B5395"/>
                  </a:buClr>
                  <a:buNone/>
                </a:pPr>
                <a:endParaRPr lang="en-US" altLang="en-US" sz="2400" b="1" dirty="0">
                  <a:latin typeface="Times New Roman" pitchFamily="18" charset="0"/>
                  <a:cs typeface="Times New Roman" pitchFamily="18" charset="0"/>
                </a:endParaRPr>
              </a:p>
            </p:txBody>
          </p:sp>
        </mc:Choice>
        <mc:Fallback>
          <p:sp>
            <p:nvSpPr>
              <p:cNvPr id="5123" name="Content Placeholder 2">
                <a:extLst>
                  <a:ext uri="{FF2B5EF4-FFF2-40B4-BE49-F238E27FC236}">
                    <a16:creationId xmlns:a16="http://schemas.microsoft.com/office/drawing/2014/main" id="{1FAEE53B-406E-6A45-C105-19952D028A91}"/>
                  </a:ext>
                </a:extLst>
              </p:cNvPr>
              <p:cNvSpPr>
                <a:spLocks noGrp="1" noRot="1" noChangeAspect="1" noMove="1" noResize="1" noEditPoints="1" noAdjustHandles="1" noChangeArrowheads="1" noChangeShapeType="1" noTextEdit="1"/>
              </p:cNvSpPr>
              <p:nvPr>
                <p:ph idx="1"/>
              </p:nvPr>
            </p:nvSpPr>
            <p:spPr>
              <a:xfrm>
                <a:off x="1143000" y="1655763"/>
                <a:ext cx="7533640" cy="3302317"/>
              </a:xfrm>
              <a:blipFill>
                <a:blip r:embed="rId2"/>
                <a:stretch>
                  <a:fillRect l="-243" t="-2588" r="-1296"/>
                </a:stretch>
              </a:blipFill>
            </p:spPr>
            <p:txBody>
              <a:bodyPr/>
              <a:lstStyle/>
              <a:p>
                <a:r>
                  <a:rPr lang="en-GB">
                    <a:noFill/>
                  </a:rPr>
                  <a:t> </a:t>
                </a:r>
              </a:p>
            </p:txBody>
          </p:sp>
        </mc:Fallback>
      </mc:AlternateContent>
      <p:sp>
        <p:nvSpPr>
          <p:cNvPr id="5124" name="Slide Number Placeholder 1">
            <a:extLst>
              <a:ext uri="{FF2B5EF4-FFF2-40B4-BE49-F238E27FC236}">
                <a16:creationId xmlns:a16="http://schemas.microsoft.com/office/drawing/2014/main" id="{AAD918EB-CB78-B4FD-1F40-D6AA00E5019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27</a:t>
            </a:fld>
            <a:endParaRPr lang="en-US" altLang="en-US"/>
          </a:p>
        </p:txBody>
      </p:sp>
      <p:pic>
        <p:nvPicPr>
          <p:cNvPr id="2" name="Picture 1">
            <a:extLst>
              <a:ext uri="{FF2B5EF4-FFF2-40B4-BE49-F238E27FC236}">
                <a16:creationId xmlns:a16="http://schemas.microsoft.com/office/drawing/2014/main" id="{309E02F6-2729-CE8D-D856-1EB01E1B0656}"/>
              </a:ext>
            </a:extLst>
          </p:cNvPr>
          <p:cNvPicPr>
            <a:picLocks noChangeAspect="1"/>
          </p:cNvPicPr>
          <p:nvPr/>
        </p:nvPicPr>
        <p:blipFill>
          <a:blip r:embed="rId3"/>
          <a:stretch>
            <a:fillRect/>
          </a:stretch>
        </p:blipFill>
        <p:spPr>
          <a:xfrm>
            <a:off x="8769315" y="1489000"/>
            <a:ext cx="2968557" cy="1940000"/>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490A6DF-2800-8380-9EE6-564F53169A3C}"/>
                  </a:ext>
                </a:extLst>
              </p:cNvPr>
              <p:cNvSpPr txBox="1"/>
              <p:nvPr/>
            </p:nvSpPr>
            <p:spPr>
              <a:xfrm>
                <a:off x="1050324" y="4879071"/>
                <a:ext cx="10349195" cy="1569660"/>
              </a:xfrm>
              <a:prstGeom prst="rect">
                <a:avLst/>
              </a:prstGeom>
              <a:noFill/>
            </p:spPr>
            <p:txBody>
              <a:bodyPr wrap="square">
                <a:spAutoFit/>
              </a:bodyPr>
              <a:lstStyle/>
              <a:p>
                <a:r>
                  <a:rPr lang="en-US" sz="2400" dirty="0">
                    <a:latin typeface="Times New Roman" pitchFamily="18" charset="0"/>
                    <a:cs typeface="Times New Roman" pitchFamily="18" charset="0"/>
                  </a:rPr>
                  <a:t>Example Calculation for 'Income’</a:t>
                </a:r>
              </a:p>
              <a:p>
                <a:r>
                  <a:rPr lang="en-US" sz="2400" b="1" dirty="0">
                    <a:latin typeface="Times New Roman" pitchFamily="18" charset="0"/>
                    <a:cs typeface="Times New Roman" pitchFamily="18" charset="0"/>
                  </a:rPr>
                  <a:t>Step 1: Find the minimum and maximum values for 'Income’.</a:t>
                </a:r>
              </a:p>
              <a:p>
                <a14:m>
                  <m:oMath xmlns:m="http://schemas.openxmlformats.org/officeDocument/2006/math">
                    <m:sSub>
                      <m:sSubPr>
                        <m:ctrlPr>
                          <a:rPr lang="en-US" altLang="en-US" sz="2400" b="1" i="1">
                            <a:latin typeface="Cambria Math" panose="02040503050406030204" pitchFamily="18" charset="0"/>
                            <a:cs typeface="Times New Roman" pitchFamily="18" charset="0"/>
                          </a:rPr>
                        </m:ctrlPr>
                      </m:sSubPr>
                      <m:e>
                        <m:r>
                          <a:rPr lang="en-US" altLang="en-US" sz="2400" b="1" i="1">
                            <a:latin typeface="Cambria Math" panose="02040503050406030204" pitchFamily="18" charset="0"/>
                            <a:cs typeface="Times New Roman" pitchFamily="18" charset="0"/>
                          </a:rPr>
                          <m:t>𝑿</m:t>
                        </m:r>
                      </m:e>
                      <m:sub>
                        <m:r>
                          <a:rPr lang="en-US" altLang="en-US" sz="2400" b="1" i="1">
                            <a:latin typeface="Cambria Math" panose="02040503050406030204" pitchFamily="18" charset="0"/>
                            <a:cs typeface="Times New Roman" pitchFamily="18" charset="0"/>
                          </a:rPr>
                          <m:t>𝒎𝒊𝒏</m:t>
                        </m:r>
                      </m:sub>
                    </m:sSub>
                    <m:r>
                      <a:rPr lang="en-US" altLang="en-US" sz="2400" b="1" i="1" smtClean="0">
                        <a:latin typeface="Cambria Math" panose="02040503050406030204" pitchFamily="18" charset="0"/>
                        <a:cs typeface="Times New Roman" pitchFamily="18" charset="0"/>
                      </a:rPr>
                      <m:t>=</m:t>
                    </m:r>
                    <m:r>
                      <a:rPr lang="en-US" altLang="en-US" sz="2400" b="0" i="1" smtClean="0">
                        <a:latin typeface="Cambria Math" panose="02040503050406030204" pitchFamily="18" charset="0"/>
                        <a:cs typeface="Times New Roman" pitchFamily="18" charset="0"/>
                      </a:rPr>
                      <m:t>50,000</m:t>
                    </m:r>
                  </m:oMath>
                </a14:m>
                <a:r>
                  <a:rPr lang="en-US" sz="2400" dirty="0">
                    <a:latin typeface="Times New Roman" pitchFamily="18" charset="0"/>
                    <a:cs typeface="Times New Roman" pitchFamily="18" charset="0"/>
                  </a:rPr>
                  <a:t>​</a:t>
                </a:r>
                <a:endParaRPr lang="en-US" altLang="en-US" sz="2400" b="1" i="1" dirty="0">
                  <a:latin typeface="Cambria Math" panose="02040503050406030204" pitchFamily="18" charset="0"/>
                  <a:cs typeface="Times New Roman" pitchFamily="18" charset="0"/>
                </a:endParaRPr>
              </a:p>
              <a:p>
                <a:pPr/>
                <a14:m>
                  <m:oMathPara xmlns:m="http://schemas.openxmlformats.org/officeDocument/2006/math">
                    <m:oMathParaPr>
                      <m:jc m:val="left"/>
                    </m:oMathParaPr>
                    <m:oMath xmlns:m="http://schemas.openxmlformats.org/officeDocument/2006/math">
                      <m:sSub>
                        <m:sSubPr>
                          <m:ctrlPr>
                            <a:rPr lang="en-US" altLang="en-US" sz="2400" b="1" i="1">
                              <a:latin typeface="Cambria Math" panose="02040503050406030204" pitchFamily="18" charset="0"/>
                              <a:cs typeface="Times New Roman" pitchFamily="18" charset="0"/>
                            </a:rPr>
                          </m:ctrlPr>
                        </m:sSubPr>
                        <m:e>
                          <m:r>
                            <a:rPr lang="en-US" altLang="en-US" sz="2400" b="1" i="1">
                              <a:latin typeface="Cambria Math" panose="02040503050406030204" pitchFamily="18" charset="0"/>
                              <a:cs typeface="Times New Roman" pitchFamily="18" charset="0"/>
                            </a:rPr>
                            <m:t>𝑿</m:t>
                          </m:r>
                        </m:e>
                        <m:sub>
                          <m:r>
                            <a:rPr lang="en-US" altLang="en-US" sz="2400" b="1" i="1">
                              <a:latin typeface="Cambria Math" panose="02040503050406030204" pitchFamily="18" charset="0"/>
                              <a:cs typeface="Times New Roman" pitchFamily="18" charset="0"/>
                            </a:rPr>
                            <m:t>𝒎</m:t>
                          </m:r>
                          <m:r>
                            <a:rPr lang="en-US" altLang="en-US" sz="2400" b="1" i="1" smtClean="0">
                              <a:latin typeface="Cambria Math" panose="02040503050406030204" pitchFamily="18" charset="0"/>
                              <a:cs typeface="Times New Roman" pitchFamily="18" charset="0"/>
                            </a:rPr>
                            <m:t>𝒂𝒙</m:t>
                          </m:r>
                        </m:sub>
                      </m:sSub>
                      <m:r>
                        <a:rPr lang="en-US" altLang="en-US" sz="2400" b="1" i="1" smtClean="0">
                          <a:latin typeface="Cambria Math" panose="02040503050406030204" pitchFamily="18" charset="0"/>
                          <a:cs typeface="Times New Roman" pitchFamily="18" charset="0"/>
                        </a:rPr>
                        <m:t>=</m:t>
                      </m:r>
                      <m:r>
                        <a:rPr lang="en-US" altLang="en-US" sz="2400" b="0" i="1" smtClean="0">
                          <a:latin typeface="Cambria Math" panose="02040503050406030204" pitchFamily="18" charset="0"/>
                          <a:cs typeface="Times New Roman" pitchFamily="18" charset="0"/>
                        </a:rPr>
                        <m:t>140,000</m:t>
                      </m:r>
                      <m:r>
                        <a:rPr lang="en-US" altLang="en-US" sz="2400" b="0" i="1">
                          <a:latin typeface="Cambria Math" panose="02040503050406030204" pitchFamily="18" charset="0"/>
                          <a:cs typeface="Times New Roman" pitchFamily="18" charset="0"/>
                        </a:rPr>
                        <m:t> </m:t>
                      </m:r>
                    </m:oMath>
                  </m:oMathPara>
                </a14:m>
                <a:endParaRPr lang="en-GB" sz="2400" dirty="0">
                  <a:latin typeface="Times New Roman" pitchFamily="18" charset="0"/>
                  <a:cs typeface="Times New Roman" pitchFamily="18" charset="0"/>
                </a:endParaRPr>
              </a:p>
            </p:txBody>
          </p:sp>
        </mc:Choice>
        <mc:Fallback>
          <p:sp>
            <p:nvSpPr>
              <p:cNvPr id="5" name="TextBox 4">
                <a:extLst>
                  <a:ext uri="{FF2B5EF4-FFF2-40B4-BE49-F238E27FC236}">
                    <a16:creationId xmlns:a16="http://schemas.microsoft.com/office/drawing/2014/main" id="{E490A6DF-2800-8380-9EE6-564F53169A3C}"/>
                  </a:ext>
                </a:extLst>
              </p:cNvPr>
              <p:cNvSpPr txBox="1">
                <a:spLocks noRot="1" noChangeAspect="1" noMove="1" noResize="1" noEditPoints="1" noAdjustHandles="1" noChangeArrowheads="1" noChangeShapeType="1" noTextEdit="1"/>
              </p:cNvSpPr>
              <p:nvPr/>
            </p:nvSpPr>
            <p:spPr>
              <a:xfrm>
                <a:off x="1050324" y="4879071"/>
                <a:ext cx="10349195" cy="1569660"/>
              </a:xfrm>
              <a:prstGeom prst="rect">
                <a:avLst/>
              </a:prstGeom>
              <a:blipFill>
                <a:blip r:embed="rId4"/>
                <a:stretch>
                  <a:fillRect l="-883" t="-3101"/>
                </a:stretch>
              </a:blipFill>
            </p:spPr>
            <p:txBody>
              <a:bodyPr/>
              <a:lstStyle/>
              <a:p>
                <a:r>
                  <a:rPr lang="en-GB">
                    <a:noFill/>
                  </a:rPr>
                  <a:t> </a:t>
                </a:r>
              </a:p>
            </p:txBody>
          </p:sp>
        </mc:Fallback>
      </mc:AlternateContent>
    </p:spTree>
    <p:extLst>
      <p:ext uri="{BB962C8B-B14F-4D97-AF65-F5344CB8AC3E}">
        <p14:creationId xmlns:p14="http://schemas.microsoft.com/office/powerpoint/2010/main" val="37075497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01606-16B9-F257-FF57-68455467BB12}"/>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89FC106D-52E3-D5FB-D226-26FF0337FCE3}"/>
              </a:ext>
            </a:extLst>
          </p:cNvPr>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Transformation</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5123" name="Content Placeholder 2">
                <a:extLst>
                  <a:ext uri="{FF2B5EF4-FFF2-40B4-BE49-F238E27FC236}">
                    <a16:creationId xmlns:a16="http://schemas.microsoft.com/office/drawing/2014/main" id="{F74C175F-EAFB-5D63-2633-C18F34B3F435}"/>
                  </a:ext>
                </a:extLst>
              </p:cNvPr>
              <p:cNvSpPr>
                <a:spLocks noGrp="1"/>
              </p:cNvSpPr>
              <p:nvPr>
                <p:ph idx="1"/>
              </p:nvPr>
            </p:nvSpPr>
            <p:spPr>
              <a:xfrm>
                <a:off x="1143000" y="1655763"/>
                <a:ext cx="7533640" cy="4933950"/>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Normalization (Min-Max Scaling)</a:t>
                </a:r>
              </a:p>
              <a:p>
                <a:pPr marL="80963" lvl="1" indent="0" algn="just" eaLnBrk="1" hangingPunct="1">
                  <a:buClr>
                    <a:srgbClr val="0B5395"/>
                  </a:buClr>
                  <a:buNone/>
                </a:pPr>
                <a:r>
                  <a:rPr lang="en-US" altLang="en-US" sz="2400" dirty="0">
                    <a:latin typeface="Times New Roman" pitchFamily="18" charset="0"/>
                    <a:cs typeface="Times New Roman" pitchFamily="18" charset="0"/>
                  </a:rPr>
                  <a:t>Step 2: Apply the formula to each 'Income' value.</a:t>
                </a:r>
              </a:p>
              <a:p>
                <a:pPr marL="423863" lvl="1" indent="-342900" algn="just" eaLnBrk="1" hangingPunct="1">
                  <a:buClr>
                    <a:srgbClr val="0B5395"/>
                  </a:buClr>
                </a:pPr>
                <a:r>
                  <a:rPr lang="en-US" altLang="en-US" sz="2400" dirty="0">
                    <a:latin typeface="Times New Roman" pitchFamily="18" charset="0"/>
                    <a:cs typeface="Times New Roman" pitchFamily="18" charset="0"/>
                  </a:rPr>
                  <a:t>Person A (50,000):</a:t>
                </a:r>
              </a:p>
              <a:p>
                <a:pPr marL="80963" lvl="1" indent="0" algn="just" eaLnBrk="1" hangingPunct="1">
                  <a:buClr>
                    <a:srgbClr val="0B5395"/>
                  </a:buClr>
                  <a:buNone/>
                </a:pPr>
                <a14:m>
                  <m:oMathPara xmlns:m="http://schemas.openxmlformats.org/officeDocument/2006/math">
                    <m:oMathParaPr>
                      <m:jc m:val="centerGroup"/>
                    </m:oMathParaPr>
                    <m:oMath xmlns:m="http://schemas.openxmlformats.org/officeDocument/2006/math">
                      <m:f>
                        <m:fPr>
                          <m:ctrlPr>
                            <a:rPr lang="en-US" altLang="en-US" sz="2400" i="1" smtClean="0">
                              <a:latin typeface="Cambria Math" panose="02040503050406030204" pitchFamily="18" charset="0"/>
                              <a:cs typeface="Times New Roman" pitchFamily="18" charset="0"/>
                            </a:rPr>
                          </m:ctrlPr>
                        </m:fPr>
                        <m:num>
                          <m:r>
                            <m:rPr>
                              <m:nor/>
                            </m:rPr>
                            <a:rPr lang="en-US" altLang="en-US" sz="2400" dirty="0">
                              <a:latin typeface="Times New Roman" pitchFamily="18" charset="0"/>
                              <a:cs typeface="Times New Roman" pitchFamily="18" charset="0"/>
                            </a:rPr>
                            <m:t>50,000−50,000</m:t>
                          </m:r>
                        </m:num>
                        <m:den>
                          <m:r>
                            <m:rPr>
                              <m:nor/>
                            </m:rPr>
                            <a:rPr lang="en-US" altLang="en-US" sz="2400" dirty="0">
                              <a:latin typeface="Times New Roman" pitchFamily="18" charset="0"/>
                              <a:cs typeface="Times New Roman" pitchFamily="18" charset="0"/>
                            </a:rPr>
                            <m:t>140,000−50,000</m:t>
                          </m:r>
                        </m:den>
                      </m:f>
                      <m:r>
                        <a:rPr lang="en-US" altLang="en-US" sz="2400" b="0" i="1" smtClean="0">
                          <a:latin typeface="Cambria Math" panose="02040503050406030204" pitchFamily="18" charset="0"/>
                          <a:cs typeface="Times New Roman" pitchFamily="18" charset="0"/>
                        </a:rPr>
                        <m:t>=0</m:t>
                      </m:r>
                    </m:oMath>
                  </m:oMathPara>
                </a14:m>
                <a:endParaRPr lang="en-US" altLang="en-US" sz="2400" dirty="0">
                  <a:latin typeface="Times New Roman" pitchFamily="18" charset="0"/>
                  <a:cs typeface="Times New Roman" pitchFamily="18" charset="0"/>
                </a:endParaRPr>
              </a:p>
              <a:p>
                <a:pPr marL="423863" lvl="1" indent="-342900" algn="just" eaLnBrk="1" hangingPunct="1">
                  <a:buClr>
                    <a:srgbClr val="0B5395"/>
                  </a:buClr>
                </a:pPr>
                <a:r>
                  <a:rPr lang="en-US" altLang="en-US" sz="2400" dirty="0">
                    <a:latin typeface="Times New Roman" pitchFamily="18" charset="0"/>
                    <a:cs typeface="Times New Roman" pitchFamily="18" charset="0"/>
                  </a:rPr>
                  <a:t>Person B (65,000):</a:t>
                </a:r>
              </a:p>
              <a:p>
                <a:pPr marL="80963" lvl="1" indent="0" algn="just" eaLnBrk="1" hangingPunct="1">
                  <a:buClr>
                    <a:srgbClr val="0B5395"/>
                  </a:buClr>
                  <a:buNone/>
                </a:pPr>
                <a14:m>
                  <m:oMathPara xmlns:m="http://schemas.openxmlformats.org/officeDocument/2006/math">
                    <m:oMathParaPr>
                      <m:jc m:val="centerGroup"/>
                    </m:oMathParaPr>
                    <m:oMath xmlns:m="http://schemas.openxmlformats.org/officeDocument/2006/math">
                      <m:f>
                        <m:fPr>
                          <m:ctrlPr>
                            <a:rPr lang="en-US" altLang="en-US" sz="2400" i="1">
                              <a:latin typeface="Cambria Math" panose="02040503050406030204" pitchFamily="18" charset="0"/>
                              <a:cs typeface="Times New Roman" pitchFamily="18" charset="0"/>
                            </a:rPr>
                          </m:ctrlPr>
                        </m:fPr>
                        <m:num>
                          <m:r>
                            <m:rPr>
                              <m:nor/>
                            </m:rPr>
                            <a:rPr lang="en-US" altLang="en-US" sz="2400" i="1" dirty="0">
                              <a:latin typeface="Times New Roman" pitchFamily="18" charset="0"/>
                              <a:cs typeface="Times New Roman" pitchFamily="18" charset="0"/>
                            </a:rPr>
                            <m:t>65,000−50,000</m:t>
                          </m:r>
                        </m:num>
                        <m:den>
                          <m:r>
                            <m:rPr>
                              <m:nor/>
                            </m:rPr>
                            <a:rPr lang="en-US" altLang="en-US" sz="2400" dirty="0">
                              <a:latin typeface="Times New Roman" pitchFamily="18" charset="0"/>
                              <a:cs typeface="Times New Roman" pitchFamily="18" charset="0"/>
                            </a:rPr>
                            <m:t>140,000−50,000</m:t>
                          </m:r>
                        </m:den>
                      </m:f>
                      <m:r>
                        <m:rPr>
                          <m:nor/>
                        </m:rPr>
                        <a:rPr lang="en-US" altLang="en-US" sz="2400" dirty="0">
                          <a:latin typeface="Times New Roman" pitchFamily="18" charset="0"/>
                          <a:cs typeface="Times New Roman" pitchFamily="18" charset="0"/>
                        </a:rPr>
                        <m:t>≈0.167</m:t>
                      </m:r>
                    </m:oMath>
                  </m:oMathPara>
                </a14:m>
                <a:endParaRPr lang="en-US" altLang="en-US" sz="2400" dirty="0">
                  <a:latin typeface="Times New Roman" pitchFamily="18" charset="0"/>
                  <a:cs typeface="Times New Roman" pitchFamily="18" charset="0"/>
                </a:endParaRPr>
              </a:p>
              <a:p>
                <a:pPr marL="80963" lvl="1" indent="0" algn="just" eaLnBrk="1" hangingPunct="1">
                  <a:buClr>
                    <a:srgbClr val="0B5395"/>
                  </a:buClr>
                  <a:buNone/>
                </a:pPr>
                <a:r>
                  <a:rPr lang="en-US" altLang="en-US" sz="2400" dirty="0">
                    <a:latin typeface="Times New Roman" pitchFamily="18" charset="0"/>
                    <a:cs typeface="Times New Roman" pitchFamily="18" charset="0"/>
                  </a:rPr>
                  <a:t>Similarly, </a:t>
                </a:r>
              </a:p>
              <a:p>
                <a:pPr marL="80963" lvl="1" indent="0" algn="just" eaLnBrk="1" hangingPunct="1">
                  <a:buClr>
                    <a:srgbClr val="0B5395"/>
                  </a:buClr>
                  <a:buNone/>
                </a:pPr>
                <a:r>
                  <a:rPr lang="en-US" altLang="en-US" sz="2400" dirty="0">
                    <a:latin typeface="Times New Roman" pitchFamily="18" charset="0"/>
                    <a:cs typeface="Times New Roman" pitchFamily="18" charset="0"/>
                  </a:rPr>
                  <a:t>Person C (120,000): ≈0.778</a:t>
                </a:r>
              </a:p>
              <a:p>
                <a:pPr marL="80963" lvl="1" indent="0" algn="just" eaLnBrk="1" hangingPunct="1">
                  <a:buClr>
                    <a:srgbClr val="0B5395"/>
                  </a:buClr>
                  <a:buNone/>
                </a:pPr>
                <a:r>
                  <a:rPr lang="en-US" altLang="en-US" sz="2400" dirty="0">
                    <a:latin typeface="Times New Roman" pitchFamily="18" charset="0"/>
                    <a:cs typeface="Times New Roman" pitchFamily="18" charset="0"/>
                  </a:rPr>
                  <a:t>Person D (140,000): 	=1.0</a:t>
                </a:r>
              </a:p>
              <a:p>
                <a:pPr marL="80963" lvl="1" indent="0" algn="just" eaLnBrk="1" hangingPunct="1">
                  <a:buClr>
                    <a:srgbClr val="0B5395"/>
                  </a:buClr>
                  <a:buNone/>
                </a:pPr>
                <a:r>
                  <a:rPr lang="en-US" altLang="en-US" sz="2400" dirty="0">
                    <a:latin typeface="Times New Roman" pitchFamily="18" charset="0"/>
                    <a:cs typeface="Times New Roman" pitchFamily="18" charset="0"/>
                  </a:rPr>
                  <a:t>Person E (95,000): =0.5</a:t>
                </a:r>
              </a:p>
            </p:txBody>
          </p:sp>
        </mc:Choice>
        <mc:Fallback>
          <p:sp>
            <p:nvSpPr>
              <p:cNvPr id="5123" name="Content Placeholder 2">
                <a:extLst>
                  <a:ext uri="{FF2B5EF4-FFF2-40B4-BE49-F238E27FC236}">
                    <a16:creationId xmlns:a16="http://schemas.microsoft.com/office/drawing/2014/main" id="{F74C175F-EAFB-5D63-2633-C18F34B3F435}"/>
                  </a:ext>
                </a:extLst>
              </p:cNvPr>
              <p:cNvSpPr>
                <a:spLocks noGrp="1" noRot="1" noChangeAspect="1" noMove="1" noResize="1" noEditPoints="1" noAdjustHandles="1" noChangeArrowheads="1" noChangeShapeType="1" noTextEdit="1"/>
              </p:cNvSpPr>
              <p:nvPr>
                <p:ph idx="1"/>
              </p:nvPr>
            </p:nvSpPr>
            <p:spPr>
              <a:xfrm>
                <a:off x="1143000" y="1655763"/>
                <a:ext cx="7533640" cy="4933950"/>
              </a:xfrm>
              <a:blipFill>
                <a:blip r:embed="rId2"/>
                <a:stretch>
                  <a:fillRect l="-243" t="-1731"/>
                </a:stretch>
              </a:blipFill>
            </p:spPr>
            <p:txBody>
              <a:bodyPr/>
              <a:lstStyle/>
              <a:p>
                <a:r>
                  <a:rPr lang="en-GB">
                    <a:noFill/>
                  </a:rPr>
                  <a:t> </a:t>
                </a:r>
              </a:p>
            </p:txBody>
          </p:sp>
        </mc:Fallback>
      </mc:AlternateContent>
      <p:sp>
        <p:nvSpPr>
          <p:cNvPr id="5124" name="Slide Number Placeholder 1">
            <a:extLst>
              <a:ext uri="{FF2B5EF4-FFF2-40B4-BE49-F238E27FC236}">
                <a16:creationId xmlns:a16="http://schemas.microsoft.com/office/drawing/2014/main" id="{58E4106F-2FF8-1F5D-D9BD-7F608BDF63D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28</a:t>
            </a:fld>
            <a:endParaRPr lang="en-US" altLang="en-US"/>
          </a:p>
        </p:txBody>
      </p:sp>
      <p:pic>
        <p:nvPicPr>
          <p:cNvPr id="2" name="Picture 1">
            <a:extLst>
              <a:ext uri="{FF2B5EF4-FFF2-40B4-BE49-F238E27FC236}">
                <a16:creationId xmlns:a16="http://schemas.microsoft.com/office/drawing/2014/main" id="{544D0C47-7C9C-0945-5C33-6EB7C6D7BA28}"/>
              </a:ext>
            </a:extLst>
          </p:cNvPr>
          <p:cNvPicPr>
            <a:picLocks noChangeAspect="1"/>
          </p:cNvPicPr>
          <p:nvPr/>
        </p:nvPicPr>
        <p:blipFill>
          <a:blip r:embed="rId3"/>
          <a:stretch>
            <a:fillRect/>
          </a:stretch>
        </p:blipFill>
        <p:spPr>
          <a:xfrm>
            <a:off x="8769315" y="1489000"/>
            <a:ext cx="2968557" cy="1940000"/>
          </a:xfrm>
          <a:prstGeom prst="rect">
            <a:avLst/>
          </a:prstGeom>
        </p:spPr>
      </p:pic>
      <p:graphicFrame>
        <p:nvGraphicFramePr>
          <p:cNvPr id="6" name="Table 5">
            <a:extLst>
              <a:ext uri="{FF2B5EF4-FFF2-40B4-BE49-F238E27FC236}">
                <a16:creationId xmlns:a16="http://schemas.microsoft.com/office/drawing/2014/main" id="{6C21779C-BFE9-F712-207A-7084142D214F}"/>
              </a:ext>
            </a:extLst>
          </p:cNvPr>
          <p:cNvGraphicFramePr>
            <a:graphicFrameLocks noGrp="1"/>
          </p:cNvGraphicFramePr>
          <p:nvPr>
            <p:extLst>
              <p:ext uri="{D42A27DB-BD31-4B8C-83A1-F6EECF244321}">
                <p14:modId xmlns:p14="http://schemas.microsoft.com/office/powerpoint/2010/main" val="1498321800"/>
              </p:ext>
            </p:extLst>
          </p:nvPr>
        </p:nvGraphicFramePr>
        <p:xfrm>
          <a:off x="8437873" y="4212590"/>
          <a:ext cx="3299999" cy="2194560"/>
        </p:xfrm>
        <a:graphic>
          <a:graphicData uri="http://schemas.openxmlformats.org/drawingml/2006/table">
            <a:tbl>
              <a:tblPr>
                <a:tableStyleId>{D7AC3CCA-C797-4891-BE02-D94E43425B78}</a:tableStyleId>
              </a:tblPr>
              <a:tblGrid>
                <a:gridCol w="1012190">
                  <a:extLst>
                    <a:ext uri="{9D8B030D-6E8A-4147-A177-3AD203B41FA5}">
                      <a16:colId xmlns:a16="http://schemas.microsoft.com/office/drawing/2014/main" val="1503564234"/>
                    </a:ext>
                  </a:extLst>
                </a:gridCol>
                <a:gridCol w="670433">
                  <a:extLst>
                    <a:ext uri="{9D8B030D-6E8A-4147-A177-3AD203B41FA5}">
                      <a16:colId xmlns:a16="http://schemas.microsoft.com/office/drawing/2014/main" val="3224550108"/>
                    </a:ext>
                  </a:extLst>
                </a:gridCol>
                <a:gridCol w="1617376">
                  <a:extLst>
                    <a:ext uri="{9D8B030D-6E8A-4147-A177-3AD203B41FA5}">
                      <a16:colId xmlns:a16="http://schemas.microsoft.com/office/drawing/2014/main" val="2642618428"/>
                    </a:ext>
                  </a:extLst>
                </a:gridCol>
              </a:tblGrid>
              <a:tr h="365760">
                <a:tc>
                  <a:txBody>
                    <a:bodyPr/>
                    <a:lstStyle/>
                    <a:p>
                      <a:pPr algn="ctr"/>
                      <a:r>
                        <a:rPr lang="en-GB" sz="1800" b="1"/>
                        <a:t>Person</a:t>
                      </a:r>
                    </a:p>
                  </a:txBody>
                  <a:tcPr anchor="ctr"/>
                </a:tc>
                <a:tc>
                  <a:txBody>
                    <a:bodyPr/>
                    <a:lstStyle/>
                    <a:p>
                      <a:pPr algn="ctr"/>
                      <a:r>
                        <a:rPr lang="en-GB" sz="1800" b="1"/>
                        <a:t>Age</a:t>
                      </a:r>
                    </a:p>
                  </a:txBody>
                  <a:tcPr anchor="ctr"/>
                </a:tc>
                <a:tc>
                  <a:txBody>
                    <a:bodyPr/>
                    <a:lstStyle/>
                    <a:p>
                      <a:pPr algn="ctr"/>
                      <a:r>
                        <a:rPr lang="en-GB" sz="1800" b="1" dirty="0"/>
                        <a:t>Income</a:t>
                      </a:r>
                    </a:p>
                  </a:txBody>
                  <a:tcPr anchor="ctr"/>
                </a:tc>
                <a:extLst>
                  <a:ext uri="{0D108BD9-81ED-4DB2-BD59-A6C34878D82A}">
                    <a16:rowId xmlns:a16="http://schemas.microsoft.com/office/drawing/2014/main" val="3704850185"/>
                  </a:ext>
                </a:extLst>
              </a:tr>
              <a:tr h="365760">
                <a:tc>
                  <a:txBody>
                    <a:bodyPr/>
                    <a:lstStyle/>
                    <a:p>
                      <a:r>
                        <a:rPr lang="en-GB" sz="1800"/>
                        <a:t>A</a:t>
                      </a:r>
                    </a:p>
                  </a:txBody>
                  <a:tcPr anchor="ctr"/>
                </a:tc>
                <a:tc>
                  <a:txBody>
                    <a:bodyPr/>
                    <a:lstStyle/>
                    <a:p>
                      <a:r>
                        <a:rPr lang="en-GB" sz="1800"/>
                        <a:t>25</a:t>
                      </a:r>
                    </a:p>
                  </a:txBody>
                  <a:tcPr anchor="ctr"/>
                </a:tc>
                <a:tc>
                  <a:txBody>
                    <a:bodyPr/>
                    <a:lstStyle/>
                    <a:p>
                      <a:r>
                        <a:rPr lang="en-GB" sz="1800" dirty="0"/>
                        <a:t>0</a:t>
                      </a:r>
                    </a:p>
                  </a:txBody>
                  <a:tcPr anchor="ctr"/>
                </a:tc>
                <a:extLst>
                  <a:ext uri="{0D108BD9-81ED-4DB2-BD59-A6C34878D82A}">
                    <a16:rowId xmlns:a16="http://schemas.microsoft.com/office/drawing/2014/main" val="199871621"/>
                  </a:ext>
                </a:extLst>
              </a:tr>
              <a:tr h="365760">
                <a:tc>
                  <a:txBody>
                    <a:bodyPr/>
                    <a:lstStyle/>
                    <a:p>
                      <a:r>
                        <a:rPr lang="en-GB" sz="1800"/>
                        <a:t>B</a:t>
                      </a:r>
                    </a:p>
                  </a:txBody>
                  <a:tcPr anchor="ctr"/>
                </a:tc>
                <a:tc>
                  <a:txBody>
                    <a:bodyPr/>
                    <a:lstStyle/>
                    <a:p>
                      <a:r>
                        <a:rPr lang="en-GB" sz="1800"/>
                        <a:t>30</a:t>
                      </a:r>
                    </a:p>
                  </a:txBody>
                  <a:tcPr anchor="ctr"/>
                </a:tc>
                <a:tc>
                  <a:txBody>
                    <a:bodyPr/>
                    <a:lstStyle/>
                    <a:p>
                      <a:r>
                        <a:rPr lang="en-GB" sz="1800" dirty="0"/>
                        <a:t>0.167</a:t>
                      </a:r>
                    </a:p>
                  </a:txBody>
                  <a:tcPr anchor="ctr"/>
                </a:tc>
                <a:extLst>
                  <a:ext uri="{0D108BD9-81ED-4DB2-BD59-A6C34878D82A}">
                    <a16:rowId xmlns:a16="http://schemas.microsoft.com/office/drawing/2014/main" val="1508877453"/>
                  </a:ext>
                </a:extLst>
              </a:tr>
              <a:tr h="365760">
                <a:tc>
                  <a:txBody>
                    <a:bodyPr/>
                    <a:lstStyle/>
                    <a:p>
                      <a:r>
                        <a:rPr lang="en-GB" sz="1800"/>
                        <a:t>C</a:t>
                      </a:r>
                    </a:p>
                  </a:txBody>
                  <a:tcPr anchor="ctr"/>
                </a:tc>
                <a:tc>
                  <a:txBody>
                    <a:bodyPr/>
                    <a:lstStyle/>
                    <a:p>
                      <a:r>
                        <a:rPr lang="en-GB" sz="1800"/>
                        <a:t>45</a:t>
                      </a:r>
                    </a:p>
                  </a:txBody>
                  <a:tcPr anchor="ctr"/>
                </a:tc>
                <a:tc>
                  <a:txBody>
                    <a:bodyPr/>
                    <a:lstStyle/>
                    <a:p>
                      <a:r>
                        <a:rPr lang="en-GB" sz="1800" dirty="0"/>
                        <a:t>0.778</a:t>
                      </a:r>
                    </a:p>
                  </a:txBody>
                  <a:tcPr anchor="ctr"/>
                </a:tc>
                <a:extLst>
                  <a:ext uri="{0D108BD9-81ED-4DB2-BD59-A6C34878D82A}">
                    <a16:rowId xmlns:a16="http://schemas.microsoft.com/office/drawing/2014/main" val="1019662002"/>
                  </a:ext>
                </a:extLst>
              </a:tr>
              <a:tr h="365760">
                <a:tc>
                  <a:txBody>
                    <a:bodyPr/>
                    <a:lstStyle/>
                    <a:p>
                      <a:r>
                        <a:rPr lang="en-GB" sz="1800"/>
                        <a:t>D</a:t>
                      </a:r>
                    </a:p>
                  </a:txBody>
                  <a:tcPr anchor="ctr"/>
                </a:tc>
                <a:tc>
                  <a:txBody>
                    <a:bodyPr/>
                    <a:lstStyle/>
                    <a:p>
                      <a:r>
                        <a:rPr lang="en-GB" sz="1800"/>
                        <a:t>50</a:t>
                      </a:r>
                    </a:p>
                  </a:txBody>
                  <a:tcPr anchor="ctr"/>
                </a:tc>
                <a:tc>
                  <a:txBody>
                    <a:bodyPr/>
                    <a:lstStyle/>
                    <a:p>
                      <a:r>
                        <a:rPr lang="en-GB" sz="1800" dirty="0"/>
                        <a:t>1.0</a:t>
                      </a:r>
                    </a:p>
                  </a:txBody>
                  <a:tcPr anchor="ctr"/>
                </a:tc>
                <a:extLst>
                  <a:ext uri="{0D108BD9-81ED-4DB2-BD59-A6C34878D82A}">
                    <a16:rowId xmlns:a16="http://schemas.microsoft.com/office/drawing/2014/main" val="788455087"/>
                  </a:ext>
                </a:extLst>
              </a:tr>
              <a:tr h="365760">
                <a:tc>
                  <a:txBody>
                    <a:bodyPr/>
                    <a:lstStyle/>
                    <a:p>
                      <a:r>
                        <a:rPr lang="en-GB" sz="1800"/>
                        <a:t>E</a:t>
                      </a:r>
                    </a:p>
                  </a:txBody>
                  <a:tcPr anchor="ctr"/>
                </a:tc>
                <a:tc>
                  <a:txBody>
                    <a:bodyPr/>
                    <a:lstStyle/>
                    <a:p>
                      <a:r>
                        <a:rPr lang="en-GB" sz="1800"/>
                        <a:t>35</a:t>
                      </a:r>
                    </a:p>
                  </a:txBody>
                  <a:tcPr anchor="ctr"/>
                </a:tc>
                <a:tc>
                  <a:txBody>
                    <a:bodyPr/>
                    <a:lstStyle/>
                    <a:p>
                      <a:r>
                        <a:rPr lang="en-GB" sz="1800" dirty="0"/>
                        <a:t>0.5</a:t>
                      </a:r>
                    </a:p>
                  </a:txBody>
                  <a:tcPr anchor="ctr"/>
                </a:tc>
                <a:extLst>
                  <a:ext uri="{0D108BD9-81ED-4DB2-BD59-A6C34878D82A}">
                    <a16:rowId xmlns:a16="http://schemas.microsoft.com/office/drawing/2014/main" val="2402179188"/>
                  </a:ext>
                </a:extLst>
              </a:tr>
            </a:tbl>
          </a:graphicData>
        </a:graphic>
      </p:graphicFrame>
      <p:sp>
        <p:nvSpPr>
          <p:cNvPr id="7" name="Arrow: Down 6">
            <a:extLst>
              <a:ext uri="{FF2B5EF4-FFF2-40B4-BE49-F238E27FC236}">
                <a16:creationId xmlns:a16="http://schemas.microsoft.com/office/drawing/2014/main" id="{F74C5940-D0BD-8C11-B7C6-D1555797DAC1}"/>
              </a:ext>
            </a:extLst>
          </p:cNvPr>
          <p:cNvSpPr/>
          <p:nvPr/>
        </p:nvSpPr>
        <p:spPr>
          <a:xfrm>
            <a:off x="9936480" y="3429000"/>
            <a:ext cx="335280" cy="60102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50562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3EEE7-3D8D-1849-E6C8-E073577DED26}"/>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55A50982-8F73-5EC1-36DD-F7C85F720F01}"/>
              </a:ext>
            </a:extLst>
          </p:cNvPr>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Transformation</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5123" name="Content Placeholder 2">
                <a:extLst>
                  <a:ext uri="{FF2B5EF4-FFF2-40B4-BE49-F238E27FC236}">
                    <a16:creationId xmlns:a16="http://schemas.microsoft.com/office/drawing/2014/main" id="{A06CAC45-ECC6-9E20-8576-FA0A205B3315}"/>
                  </a:ext>
                </a:extLst>
              </p:cNvPr>
              <p:cNvSpPr>
                <a:spLocks noGrp="1"/>
              </p:cNvSpPr>
              <p:nvPr>
                <p:ph idx="1"/>
              </p:nvPr>
            </p:nvSpPr>
            <p:spPr>
              <a:xfrm>
                <a:off x="1143000" y="1655763"/>
                <a:ext cx="7533640" cy="284511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Standardization (Z-Score Scaling)</a:t>
                </a:r>
              </a:p>
              <a:p>
                <a:pPr marL="80963" lvl="1" indent="0" algn="just" eaLnBrk="1" hangingPunct="1">
                  <a:buClr>
                    <a:srgbClr val="0B5395"/>
                  </a:buClr>
                  <a:buNone/>
                </a:pPr>
                <a:r>
                  <a:rPr lang="en-US" altLang="en-US" sz="2400" b="1" dirty="0">
                    <a:latin typeface="Times New Roman" pitchFamily="18" charset="0"/>
                    <a:cs typeface="Times New Roman" pitchFamily="18" charset="0"/>
                  </a:rPr>
                  <a:t>Goal: </a:t>
                </a:r>
                <a:r>
                  <a:rPr lang="en-US" altLang="en-US" sz="2400" dirty="0">
                    <a:latin typeface="Times New Roman" pitchFamily="18" charset="0"/>
                    <a:cs typeface="Times New Roman" pitchFamily="18" charset="0"/>
                  </a:rPr>
                  <a:t>To rescale data so it has a mean (μ) of 0 and a standard deviation (σ) of 1. This is useful for algorithms that assume your data follows a </a:t>
                </a:r>
                <a:r>
                  <a:rPr lang="en-US" altLang="en-US" sz="2400" dirty="0">
                    <a:solidFill>
                      <a:srgbClr val="FF0000"/>
                    </a:solidFill>
                    <a:latin typeface="Times New Roman" pitchFamily="18" charset="0"/>
                    <a:cs typeface="Times New Roman" pitchFamily="18" charset="0"/>
                  </a:rPr>
                  <a:t>Gaussian (normal) distribution </a:t>
                </a:r>
                <a:r>
                  <a:rPr lang="en-US" altLang="en-US" sz="2400" dirty="0">
                    <a:latin typeface="Times New Roman" pitchFamily="18" charset="0"/>
                    <a:cs typeface="Times New Roman" pitchFamily="18" charset="0"/>
                  </a:rPr>
                  <a:t>(e.g., Linear Regression, Logistic Regression).</a:t>
                </a:r>
              </a:p>
              <a:p>
                <a:pPr marL="80963" lvl="1" indent="0" algn="just" eaLnBrk="1" hangingPunct="1">
                  <a:buClr>
                    <a:srgbClr val="0B5395"/>
                  </a:buClr>
                  <a:buNone/>
                </a:pPr>
                <a:endParaRPr lang="en-US" altLang="en-US" sz="2400" dirty="0">
                  <a:latin typeface="Times New Roman" pitchFamily="18" charset="0"/>
                  <a:cs typeface="Times New Roman" pitchFamily="18" charset="0"/>
                </a:endParaRPr>
              </a:p>
              <a:p>
                <a:pPr marL="80963" lvl="1" indent="0" algn="just" eaLnBrk="1" hangingPunct="1">
                  <a:buClr>
                    <a:srgbClr val="0B5395"/>
                  </a:buClr>
                  <a:buNone/>
                </a:pPr>
                <a:r>
                  <a:rPr lang="en-US" altLang="en-US" sz="2400" dirty="0">
                    <a:latin typeface="Times New Roman" pitchFamily="18" charset="0"/>
                    <a:cs typeface="Times New Roman" pitchFamily="18" charset="0"/>
                  </a:rPr>
                  <a:t>Formula: </a:t>
                </a:r>
                <a14:m>
                  <m:oMath xmlns:m="http://schemas.openxmlformats.org/officeDocument/2006/math">
                    <m:sSub>
                      <m:sSubPr>
                        <m:ctrlPr>
                          <a:rPr lang="en-US" altLang="en-US" sz="2400" b="1" i="1">
                            <a:latin typeface="Cambria Math" panose="02040503050406030204" pitchFamily="18" charset="0"/>
                            <a:cs typeface="Times New Roman" pitchFamily="18" charset="0"/>
                          </a:rPr>
                        </m:ctrlPr>
                      </m:sSubPr>
                      <m:e>
                        <m:r>
                          <a:rPr lang="en-US" altLang="en-US" sz="2400" b="1" i="1">
                            <a:latin typeface="Cambria Math" panose="02040503050406030204" pitchFamily="18" charset="0"/>
                            <a:cs typeface="Times New Roman" pitchFamily="18" charset="0"/>
                          </a:rPr>
                          <m:t>𝑿</m:t>
                        </m:r>
                      </m:e>
                      <m:sub>
                        <m:r>
                          <a:rPr lang="en-US" altLang="en-US" sz="2400" b="1" i="1" smtClean="0">
                            <a:latin typeface="Cambria Math" panose="02040503050406030204" pitchFamily="18" charset="0"/>
                            <a:cs typeface="Times New Roman" pitchFamily="18" charset="0"/>
                          </a:rPr>
                          <m:t>𝒔𝒕𝒅</m:t>
                        </m:r>
                      </m:sub>
                    </m:sSub>
                    <m:r>
                      <a:rPr lang="en-US" altLang="en-US" sz="2400" b="1" i="1">
                        <a:latin typeface="Cambria Math" panose="02040503050406030204" pitchFamily="18" charset="0"/>
                        <a:cs typeface="Times New Roman" pitchFamily="18" charset="0"/>
                      </a:rPr>
                      <m:t>=</m:t>
                    </m:r>
                    <m:f>
                      <m:fPr>
                        <m:ctrlPr>
                          <a:rPr lang="en-US" altLang="en-US" sz="2400" b="1" i="1">
                            <a:latin typeface="Cambria Math" panose="02040503050406030204" pitchFamily="18" charset="0"/>
                            <a:cs typeface="Times New Roman" pitchFamily="18" charset="0"/>
                          </a:rPr>
                        </m:ctrlPr>
                      </m:fPr>
                      <m:num>
                        <m:r>
                          <a:rPr lang="en-US" altLang="en-US" sz="2400" b="1" i="1">
                            <a:latin typeface="Cambria Math" panose="02040503050406030204" pitchFamily="18" charset="0"/>
                            <a:cs typeface="Times New Roman" pitchFamily="18" charset="0"/>
                          </a:rPr>
                          <m:t>𝑿</m:t>
                        </m:r>
                        <m:r>
                          <a:rPr lang="en-US" altLang="en-US" sz="2400" b="1" i="1">
                            <a:latin typeface="Cambria Math" panose="02040503050406030204" pitchFamily="18" charset="0"/>
                            <a:cs typeface="Times New Roman" pitchFamily="18" charset="0"/>
                          </a:rPr>
                          <m:t>−</m:t>
                        </m:r>
                        <m:r>
                          <a:rPr lang="el-GR" altLang="en-US" sz="2400" b="1" i="1">
                            <a:latin typeface="Cambria Math" panose="02040503050406030204" pitchFamily="18" charset="0"/>
                            <a:cs typeface="Times New Roman" pitchFamily="18" charset="0"/>
                          </a:rPr>
                          <m:t>𝝁</m:t>
                        </m:r>
                      </m:num>
                      <m:den>
                        <m:r>
                          <a:rPr lang="el-GR" altLang="en-US" sz="2400" b="1" i="1">
                            <a:latin typeface="Cambria Math" panose="02040503050406030204" pitchFamily="18" charset="0"/>
                            <a:cs typeface="Times New Roman" pitchFamily="18" charset="0"/>
                          </a:rPr>
                          <m:t>𝝈</m:t>
                        </m:r>
                      </m:den>
                    </m:f>
                  </m:oMath>
                </a14:m>
                <a:endParaRPr lang="en-US" altLang="en-US" sz="2400" b="1" dirty="0">
                  <a:latin typeface="Times New Roman" pitchFamily="18" charset="0"/>
                  <a:cs typeface="Times New Roman" pitchFamily="18" charset="0"/>
                </a:endParaRPr>
              </a:p>
              <a:p>
                <a:pPr marL="80963" lvl="1" indent="0" algn="just" eaLnBrk="1" hangingPunct="1">
                  <a:buClr>
                    <a:srgbClr val="0B5395"/>
                  </a:buClr>
                  <a:buNone/>
                </a:pPr>
                <a:endParaRPr lang="en-US" altLang="en-US" sz="2400" dirty="0">
                  <a:latin typeface="Times New Roman" pitchFamily="18" charset="0"/>
                  <a:cs typeface="Times New Roman" pitchFamily="18" charset="0"/>
                </a:endParaRPr>
              </a:p>
            </p:txBody>
          </p:sp>
        </mc:Choice>
        <mc:Fallback>
          <p:sp>
            <p:nvSpPr>
              <p:cNvPr id="5123" name="Content Placeholder 2">
                <a:extLst>
                  <a:ext uri="{FF2B5EF4-FFF2-40B4-BE49-F238E27FC236}">
                    <a16:creationId xmlns:a16="http://schemas.microsoft.com/office/drawing/2014/main" id="{A06CAC45-ECC6-9E20-8576-FA0A205B3315}"/>
                  </a:ext>
                </a:extLst>
              </p:cNvPr>
              <p:cNvSpPr>
                <a:spLocks noGrp="1" noRot="1" noChangeAspect="1" noMove="1" noResize="1" noEditPoints="1" noAdjustHandles="1" noChangeArrowheads="1" noChangeShapeType="1" noTextEdit="1"/>
              </p:cNvSpPr>
              <p:nvPr>
                <p:ph idx="1"/>
              </p:nvPr>
            </p:nvSpPr>
            <p:spPr>
              <a:xfrm>
                <a:off x="1143000" y="1655763"/>
                <a:ext cx="7533640" cy="2845117"/>
              </a:xfrm>
              <a:blipFill>
                <a:blip r:embed="rId2"/>
                <a:stretch>
                  <a:fillRect l="-243" t="-3004" r="-1296"/>
                </a:stretch>
              </a:blipFill>
            </p:spPr>
            <p:txBody>
              <a:bodyPr/>
              <a:lstStyle/>
              <a:p>
                <a:r>
                  <a:rPr lang="en-GB">
                    <a:noFill/>
                  </a:rPr>
                  <a:t> </a:t>
                </a:r>
              </a:p>
            </p:txBody>
          </p:sp>
        </mc:Fallback>
      </mc:AlternateContent>
      <p:sp>
        <p:nvSpPr>
          <p:cNvPr id="5124" name="Slide Number Placeholder 1">
            <a:extLst>
              <a:ext uri="{FF2B5EF4-FFF2-40B4-BE49-F238E27FC236}">
                <a16:creationId xmlns:a16="http://schemas.microsoft.com/office/drawing/2014/main" id="{2DA83E6A-0143-69C7-7F1C-EFE111E2E9B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29</a:t>
            </a:fld>
            <a:endParaRPr lang="en-US" altLang="en-US"/>
          </a:p>
        </p:txBody>
      </p:sp>
      <p:pic>
        <p:nvPicPr>
          <p:cNvPr id="2" name="Picture 1">
            <a:extLst>
              <a:ext uri="{FF2B5EF4-FFF2-40B4-BE49-F238E27FC236}">
                <a16:creationId xmlns:a16="http://schemas.microsoft.com/office/drawing/2014/main" id="{1B594EF5-E61F-37EE-D628-2276360E6767}"/>
              </a:ext>
            </a:extLst>
          </p:cNvPr>
          <p:cNvPicPr>
            <a:picLocks noChangeAspect="1"/>
          </p:cNvPicPr>
          <p:nvPr/>
        </p:nvPicPr>
        <p:blipFill>
          <a:blip r:embed="rId3"/>
          <a:stretch>
            <a:fillRect/>
          </a:stretch>
        </p:blipFill>
        <p:spPr>
          <a:xfrm>
            <a:off x="8769315" y="1489000"/>
            <a:ext cx="2968557" cy="1940000"/>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4E31BF36-EFCF-08EC-C659-DD40DDEC81A8}"/>
                  </a:ext>
                </a:extLst>
              </p:cNvPr>
              <p:cNvSpPr txBox="1"/>
              <p:nvPr/>
            </p:nvSpPr>
            <p:spPr>
              <a:xfrm>
                <a:off x="1143000" y="4508639"/>
                <a:ext cx="10398760" cy="1923668"/>
              </a:xfrm>
              <a:prstGeom prst="rect">
                <a:avLst/>
              </a:prstGeom>
              <a:noFill/>
            </p:spPr>
            <p:txBody>
              <a:bodyPr wrap="square">
                <a:spAutoFit/>
              </a:bodyPr>
              <a:lstStyle/>
              <a:p>
                <a:r>
                  <a:rPr lang="en-US" sz="2400" dirty="0">
                    <a:latin typeface="Times New Roman" pitchFamily="18" charset="0"/>
                    <a:cs typeface="Times New Roman" pitchFamily="18" charset="0"/>
                  </a:rPr>
                  <a:t>Example Calculation for 'Income</a:t>
                </a:r>
              </a:p>
              <a:p>
                <a:r>
                  <a:rPr lang="en-US" sz="2400" b="1" dirty="0">
                    <a:latin typeface="Times New Roman" pitchFamily="18" charset="0"/>
                    <a:cs typeface="Times New Roman" pitchFamily="18" charset="0"/>
                  </a:rPr>
                  <a:t>'Step 1: </a:t>
                </a:r>
                <a:r>
                  <a:rPr lang="en-US" sz="2400" dirty="0">
                    <a:latin typeface="Times New Roman" pitchFamily="18" charset="0"/>
                    <a:cs typeface="Times New Roman" pitchFamily="18" charset="0"/>
                  </a:rPr>
                  <a:t>Calculate the mean (μ) and standard deviation (σ) for 'Income’.</a:t>
                </a:r>
              </a:p>
              <a:p>
                <a:pPr marL="342900" indent="-342900">
                  <a:buFont typeface="Arial" panose="020B0604020202020204" pitchFamily="34" charset="0"/>
                  <a:buChar char="•"/>
                </a:pPr>
                <a:r>
                  <a:rPr lang="en-US" sz="2400" dirty="0">
                    <a:latin typeface="Times New Roman" pitchFamily="18" charset="0"/>
                    <a:cs typeface="Times New Roman" pitchFamily="18" charset="0"/>
                  </a:rPr>
                  <a:t>Mean (μ):</a:t>
                </a:r>
              </a:p>
              <a:p>
                <a14:m>
                  <m:oMathPara xmlns:m="http://schemas.openxmlformats.org/officeDocument/2006/math">
                    <m:oMathParaPr>
                      <m:jc m:val="centerGroup"/>
                    </m:oMathParaPr>
                    <m:oMath xmlns:m="http://schemas.openxmlformats.org/officeDocument/2006/math">
                      <m:f>
                        <m:fPr>
                          <m:ctrlPr>
                            <a:rPr lang="en-GB" sz="2400" i="1" smtClean="0">
                              <a:latin typeface="Cambria Math" panose="02040503050406030204" pitchFamily="18" charset="0"/>
                              <a:cs typeface="Times New Roman" pitchFamily="18" charset="0"/>
                            </a:rPr>
                          </m:ctrlPr>
                        </m:fPr>
                        <m:num>
                          <m:r>
                            <a:rPr lang="en-GB" sz="2400" i="1">
                              <a:latin typeface="Cambria Math" panose="02040503050406030204" pitchFamily="18" charset="0"/>
                              <a:cs typeface="Times New Roman" pitchFamily="18" charset="0"/>
                            </a:rPr>
                            <m:t>50000+65000+120000+140000+95000​</m:t>
                          </m:r>
                        </m:num>
                        <m:den>
                          <m:r>
                            <a:rPr lang="en-US" sz="2400" b="0" i="1" smtClean="0">
                              <a:latin typeface="Cambria Math" panose="02040503050406030204" pitchFamily="18" charset="0"/>
                              <a:cs typeface="Times New Roman" pitchFamily="18" charset="0"/>
                            </a:rPr>
                            <m:t>5</m:t>
                          </m:r>
                        </m:den>
                      </m:f>
                      <m:r>
                        <a:rPr lang="en-US" sz="2400" b="0" i="1" smtClean="0">
                          <a:latin typeface="Cambria Math" panose="02040503050406030204" pitchFamily="18" charset="0"/>
                          <a:cs typeface="Times New Roman" pitchFamily="18" charset="0"/>
                        </a:rPr>
                        <m:t>=94,000</m:t>
                      </m:r>
                    </m:oMath>
                  </m:oMathPara>
                </a14:m>
                <a:endParaRPr lang="en-GB" sz="2400" dirty="0">
                  <a:latin typeface="Times New Roman" pitchFamily="18" charset="0"/>
                  <a:cs typeface="Times New Roman" pitchFamily="18" charset="0"/>
                </a:endParaRPr>
              </a:p>
            </p:txBody>
          </p:sp>
        </mc:Choice>
        <mc:Fallback>
          <p:sp>
            <p:nvSpPr>
              <p:cNvPr id="8" name="TextBox 7">
                <a:extLst>
                  <a:ext uri="{FF2B5EF4-FFF2-40B4-BE49-F238E27FC236}">
                    <a16:creationId xmlns:a16="http://schemas.microsoft.com/office/drawing/2014/main" id="{4E31BF36-EFCF-08EC-C659-DD40DDEC81A8}"/>
                  </a:ext>
                </a:extLst>
              </p:cNvPr>
              <p:cNvSpPr txBox="1">
                <a:spLocks noRot="1" noChangeAspect="1" noMove="1" noResize="1" noEditPoints="1" noAdjustHandles="1" noChangeArrowheads="1" noChangeShapeType="1" noTextEdit="1"/>
              </p:cNvSpPr>
              <p:nvPr/>
            </p:nvSpPr>
            <p:spPr>
              <a:xfrm>
                <a:off x="1143000" y="4508639"/>
                <a:ext cx="10398760" cy="1923668"/>
              </a:xfrm>
              <a:prstGeom prst="rect">
                <a:avLst/>
              </a:prstGeom>
              <a:blipFill>
                <a:blip r:embed="rId4"/>
                <a:stretch>
                  <a:fillRect l="-938" t="-2540"/>
                </a:stretch>
              </a:blipFill>
            </p:spPr>
            <p:txBody>
              <a:bodyPr/>
              <a:lstStyle/>
              <a:p>
                <a:r>
                  <a:rPr lang="en-GB">
                    <a:noFill/>
                  </a:rPr>
                  <a:t> </a:t>
                </a:r>
              </a:p>
            </p:txBody>
          </p:sp>
        </mc:Fallback>
      </mc:AlternateContent>
    </p:spTree>
    <p:extLst>
      <p:ext uri="{BB962C8B-B14F-4D97-AF65-F5344CB8AC3E}">
        <p14:creationId xmlns:p14="http://schemas.microsoft.com/office/powerpoint/2010/main" val="2703326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399B3-DB19-8C9F-BB3E-E825EFF01C94}"/>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8095ECF8-99FA-66F7-1C11-9BBC314DB4FD}"/>
              </a:ext>
            </a:extLst>
          </p:cNvPr>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a:t>
            </a:r>
          </a:p>
        </p:txBody>
      </p:sp>
      <p:sp>
        <p:nvSpPr>
          <p:cNvPr id="5124" name="Slide Number Placeholder 1">
            <a:extLst>
              <a:ext uri="{FF2B5EF4-FFF2-40B4-BE49-F238E27FC236}">
                <a16:creationId xmlns:a16="http://schemas.microsoft.com/office/drawing/2014/main" id="{4AAA2B3E-66B0-CFE7-2863-BCE7701AC82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3</a:t>
            </a:fld>
            <a:endParaRPr lang="en-US" altLang="en-US"/>
          </a:p>
        </p:txBody>
      </p:sp>
      <p:sp>
        <p:nvSpPr>
          <p:cNvPr id="3" name="Rectangle 2">
            <a:extLst>
              <a:ext uri="{FF2B5EF4-FFF2-40B4-BE49-F238E27FC236}">
                <a16:creationId xmlns:a16="http://schemas.microsoft.com/office/drawing/2014/main" id="{1D14EBE4-CE21-29A4-7CCA-15EAD647AD80}"/>
              </a:ext>
            </a:extLst>
          </p:cNvPr>
          <p:cNvSpPr/>
          <p:nvPr/>
        </p:nvSpPr>
        <p:spPr>
          <a:xfrm>
            <a:off x="871220" y="2082126"/>
            <a:ext cx="2433320" cy="528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Data Cleaning</a:t>
            </a:r>
            <a:endParaRPr lang="en-GB" sz="2400" dirty="0"/>
          </a:p>
        </p:txBody>
      </p:sp>
      <p:sp>
        <p:nvSpPr>
          <p:cNvPr id="6" name="Rectangle 5">
            <a:extLst>
              <a:ext uri="{FF2B5EF4-FFF2-40B4-BE49-F238E27FC236}">
                <a16:creationId xmlns:a16="http://schemas.microsoft.com/office/drawing/2014/main" id="{27C19A8D-B92D-B2D2-FE40-D42057CC4329}"/>
              </a:ext>
            </a:extLst>
          </p:cNvPr>
          <p:cNvSpPr/>
          <p:nvPr/>
        </p:nvSpPr>
        <p:spPr>
          <a:xfrm>
            <a:off x="4564380" y="1472526"/>
            <a:ext cx="4211320" cy="528320"/>
          </a:xfrm>
          <a:prstGeom prst="rect">
            <a:avLst/>
          </a:prstGeom>
          <a:solidFill>
            <a:schemeClr val="tx1">
              <a:lumMod val="50000"/>
              <a:lumOff val="50000"/>
            </a:schemeClr>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Handling Missing Values</a:t>
            </a:r>
            <a:endParaRPr lang="en-GB" sz="2400" dirty="0">
              <a:solidFill>
                <a:schemeClr val="tx1"/>
              </a:solidFill>
            </a:endParaRPr>
          </a:p>
        </p:txBody>
      </p:sp>
      <p:sp>
        <p:nvSpPr>
          <p:cNvPr id="7" name="Rectangle 6">
            <a:extLst>
              <a:ext uri="{FF2B5EF4-FFF2-40B4-BE49-F238E27FC236}">
                <a16:creationId xmlns:a16="http://schemas.microsoft.com/office/drawing/2014/main" id="{9F7FEC9C-88E2-5719-43C1-85FCF4E5AAFD}"/>
              </a:ext>
            </a:extLst>
          </p:cNvPr>
          <p:cNvSpPr/>
          <p:nvPr/>
        </p:nvSpPr>
        <p:spPr>
          <a:xfrm>
            <a:off x="4564380" y="2059781"/>
            <a:ext cx="6563360" cy="528320"/>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Correcting Inaccurate or Inconsistent Data</a:t>
            </a:r>
            <a:endParaRPr lang="en-GB" sz="2400" dirty="0">
              <a:solidFill>
                <a:schemeClr val="tx1"/>
              </a:solidFill>
            </a:endParaRPr>
          </a:p>
        </p:txBody>
      </p:sp>
      <p:sp>
        <p:nvSpPr>
          <p:cNvPr id="8" name="Rectangle 7">
            <a:extLst>
              <a:ext uri="{FF2B5EF4-FFF2-40B4-BE49-F238E27FC236}">
                <a16:creationId xmlns:a16="http://schemas.microsoft.com/office/drawing/2014/main" id="{AEBF885B-1CB1-F355-70BA-E1752962CD74}"/>
              </a:ext>
            </a:extLst>
          </p:cNvPr>
          <p:cNvSpPr/>
          <p:nvPr/>
        </p:nvSpPr>
        <p:spPr>
          <a:xfrm>
            <a:off x="4564380" y="2659937"/>
            <a:ext cx="4343400" cy="528320"/>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Handling Outliers and Noise</a:t>
            </a:r>
            <a:endParaRPr lang="en-GB" sz="2400" dirty="0">
              <a:solidFill>
                <a:schemeClr val="tx1"/>
              </a:solidFill>
            </a:endParaRPr>
          </a:p>
        </p:txBody>
      </p:sp>
      <p:sp>
        <p:nvSpPr>
          <p:cNvPr id="11" name="Rectangle 10">
            <a:extLst>
              <a:ext uri="{FF2B5EF4-FFF2-40B4-BE49-F238E27FC236}">
                <a16:creationId xmlns:a16="http://schemas.microsoft.com/office/drawing/2014/main" id="{070FE835-0205-29E1-F41F-6861BAA0E172}"/>
              </a:ext>
            </a:extLst>
          </p:cNvPr>
          <p:cNvSpPr/>
          <p:nvPr/>
        </p:nvSpPr>
        <p:spPr>
          <a:xfrm>
            <a:off x="6142990" y="3504565"/>
            <a:ext cx="5318760" cy="528320"/>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Normalization and Standardization</a:t>
            </a:r>
          </a:p>
        </p:txBody>
      </p:sp>
      <p:sp>
        <p:nvSpPr>
          <p:cNvPr id="12" name="Rectangle 11">
            <a:extLst>
              <a:ext uri="{FF2B5EF4-FFF2-40B4-BE49-F238E27FC236}">
                <a16:creationId xmlns:a16="http://schemas.microsoft.com/office/drawing/2014/main" id="{6C1711AF-B71E-70DE-7D02-14270C1A4102}"/>
              </a:ext>
            </a:extLst>
          </p:cNvPr>
          <p:cNvSpPr/>
          <p:nvPr/>
        </p:nvSpPr>
        <p:spPr>
          <a:xfrm>
            <a:off x="6142990" y="4668521"/>
            <a:ext cx="3063240" cy="528320"/>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Feature Engineering</a:t>
            </a:r>
          </a:p>
        </p:txBody>
      </p:sp>
      <p:sp>
        <p:nvSpPr>
          <p:cNvPr id="13" name="Rectangle 12">
            <a:extLst>
              <a:ext uri="{FF2B5EF4-FFF2-40B4-BE49-F238E27FC236}">
                <a16:creationId xmlns:a16="http://schemas.microsoft.com/office/drawing/2014/main" id="{79B38280-1FAC-972C-C34E-EB86BDF34AC3}"/>
              </a:ext>
            </a:extLst>
          </p:cNvPr>
          <p:cNvSpPr/>
          <p:nvPr/>
        </p:nvSpPr>
        <p:spPr>
          <a:xfrm>
            <a:off x="6142990" y="4083685"/>
            <a:ext cx="4018280" cy="528320"/>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Encoding Categorical Data</a:t>
            </a:r>
          </a:p>
        </p:txBody>
      </p:sp>
      <p:sp>
        <p:nvSpPr>
          <p:cNvPr id="16" name="Rectangle 15">
            <a:extLst>
              <a:ext uri="{FF2B5EF4-FFF2-40B4-BE49-F238E27FC236}">
                <a16:creationId xmlns:a16="http://schemas.microsoft.com/office/drawing/2014/main" id="{FE0AED20-6A2D-3955-3161-E0525F909940}"/>
              </a:ext>
            </a:extLst>
          </p:cNvPr>
          <p:cNvSpPr/>
          <p:nvPr/>
        </p:nvSpPr>
        <p:spPr>
          <a:xfrm>
            <a:off x="4716780" y="5441748"/>
            <a:ext cx="4132580" cy="52832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Dimensionality Reduction</a:t>
            </a:r>
          </a:p>
        </p:txBody>
      </p:sp>
      <p:sp>
        <p:nvSpPr>
          <p:cNvPr id="17" name="Rectangle 16">
            <a:extLst>
              <a:ext uri="{FF2B5EF4-FFF2-40B4-BE49-F238E27FC236}">
                <a16:creationId xmlns:a16="http://schemas.microsoft.com/office/drawing/2014/main" id="{6539DCB6-E3DC-A6C9-ABD2-428D6F544A48}"/>
              </a:ext>
            </a:extLst>
          </p:cNvPr>
          <p:cNvSpPr/>
          <p:nvPr/>
        </p:nvSpPr>
        <p:spPr>
          <a:xfrm>
            <a:off x="4716780" y="6033886"/>
            <a:ext cx="4132580" cy="52832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Numerosity Reduction</a:t>
            </a:r>
          </a:p>
        </p:txBody>
      </p:sp>
      <p:sp>
        <p:nvSpPr>
          <p:cNvPr id="18" name="Rectangle 17">
            <a:extLst>
              <a:ext uri="{FF2B5EF4-FFF2-40B4-BE49-F238E27FC236}">
                <a16:creationId xmlns:a16="http://schemas.microsoft.com/office/drawing/2014/main" id="{1268DD83-F91B-4C6D-C883-8DD96995B25B}"/>
              </a:ext>
            </a:extLst>
          </p:cNvPr>
          <p:cNvSpPr/>
          <p:nvPr/>
        </p:nvSpPr>
        <p:spPr>
          <a:xfrm>
            <a:off x="871220" y="4083743"/>
            <a:ext cx="3995420" cy="528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t>Data Transformation</a:t>
            </a:r>
          </a:p>
        </p:txBody>
      </p:sp>
      <p:sp>
        <p:nvSpPr>
          <p:cNvPr id="19" name="Rectangle 18">
            <a:extLst>
              <a:ext uri="{FF2B5EF4-FFF2-40B4-BE49-F238E27FC236}">
                <a16:creationId xmlns:a16="http://schemas.microsoft.com/office/drawing/2014/main" id="{0EE3769C-D650-D40D-0C3D-1BC6E1E0F71B}"/>
              </a:ext>
            </a:extLst>
          </p:cNvPr>
          <p:cNvSpPr/>
          <p:nvPr/>
        </p:nvSpPr>
        <p:spPr>
          <a:xfrm>
            <a:off x="871220" y="5769726"/>
            <a:ext cx="3020060" cy="528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t>Data Reduction</a:t>
            </a:r>
          </a:p>
        </p:txBody>
      </p:sp>
      <p:sp>
        <p:nvSpPr>
          <p:cNvPr id="20" name="Arrow: Down 19">
            <a:extLst>
              <a:ext uri="{FF2B5EF4-FFF2-40B4-BE49-F238E27FC236}">
                <a16:creationId xmlns:a16="http://schemas.microsoft.com/office/drawing/2014/main" id="{5582D083-C315-D603-8A3D-BE721FDE1DDF}"/>
              </a:ext>
            </a:extLst>
          </p:cNvPr>
          <p:cNvSpPr/>
          <p:nvPr/>
        </p:nvSpPr>
        <p:spPr>
          <a:xfrm>
            <a:off x="1280160" y="2910840"/>
            <a:ext cx="619760" cy="83312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1" name="Arrow: Down 20">
            <a:extLst>
              <a:ext uri="{FF2B5EF4-FFF2-40B4-BE49-F238E27FC236}">
                <a16:creationId xmlns:a16="http://schemas.microsoft.com/office/drawing/2014/main" id="{C36B334A-12E8-4E7E-D1E6-0649D521C396}"/>
              </a:ext>
            </a:extLst>
          </p:cNvPr>
          <p:cNvSpPr/>
          <p:nvPr/>
        </p:nvSpPr>
        <p:spPr>
          <a:xfrm>
            <a:off x="1280160" y="4780281"/>
            <a:ext cx="619760" cy="83312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2" name="Left Brace 21">
            <a:extLst>
              <a:ext uri="{FF2B5EF4-FFF2-40B4-BE49-F238E27FC236}">
                <a16:creationId xmlns:a16="http://schemas.microsoft.com/office/drawing/2014/main" id="{DDEE792C-EB22-516F-A46D-EDAD25118832}"/>
              </a:ext>
            </a:extLst>
          </p:cNvPr>
          <p:cNvSpPr/>
          <p:nvPr/>
        </p:nvSpPr>
        <p:spPr>
          <a:xfrm>
            <a:off x="3423920" y="1472527"/>
            <a:ext cx="934720" cy="1712730"/>
          </a:xfrm>
          <a:prstGeom prst="leftBrace">
            <a:avLst>
              <a:gd name="adj1" fmla="val 8333"/>
              <a:gd name="adj2" fmla="val 51961"/>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sp>
        <p:nvSpPr>
          <p:cNvPr id="23" name="Left Brace 22">
            <a:extLst>
              <a:ext uri="{FF2B5EF4-FFF2-40B4-BE49-F238E27FC236}">
                <a16:creationId xmlns:a16="http://schemas.microsoft.com/office/drawing/2014/main" id="{35C174BD-6DC2-8FA5-A79B-734BAA649C1C}"/>
              </a:ext>
            </a:extLst>
          </p:cNvPr>
          <p:cNvSpPr/>
          <p:nvPr/>
        </p:nvSpPr>
        <p:spPr>
          <a:xfrm>
            <a:off x="4959350" y="3511892"/>
            <a:ext cx="934720" cy="1712730"/>
          </a:xfrm>
          <a:prstGeom prst="leftBrace">
            <a:avLst>
              <a:gd name="adj1" fmla="val 8333"/>
              <a:gd name="adj2" fmla="val 51961"/>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sp>
        <p:nvSpPr>
          <p:cNvPr id="24" name="Left Brace 23">
            <a:extLst>
              <a:ext uri="{FF2B5EF4-FFF2-40B4-BE49-F238E27FC236}">
                <a16:creationId xmlns:a16="http://schemas.microsoft.com/office/drawing/2014/main" id="{8603C4E2-B1EF-FAB9-C657-5A629B16F98C}"/>
              </a:ext>
            </a:extLst>
          </p:cNvPr>
          <p:cNvSpPr/>
          <p:nvPr/>
        </p:nvSpPr>
        <p:spPr>
          <a:xfrm>
            <a:off x="3992880" y="5507549"/>
            <a:ext cx="521335" cy="1031127"/>
          </a:xfrm>
          <a:prstGeom prst="leftBrace">
            <a:avLst>
              <a:gd name="adj1" fmla="val 8333"/>
              <a:gd name="adj2" fmla="val 51961"/>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6404148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AAC682-7113-A11D-C446-9D77AF6FAAF6}"/>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54A67565-77E9-A555-0974-FAEDFE1AF1E6}"/>
              </a:ext>
            </a:extLst>
          </p:cNvPr>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Transformation</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mc:AlternateContent xmlns:mc="http://schemas.openxmlformats.org/markup-compatibility/2006">
        <mc:Choice xmlns:a14="http://schemas.microsoft.com/office/drawing/2010/main" Requires="a14">
          <p:sp>
            <p:nvSpPr>
              <p:cNvPr id="5123" name="Content Placeholder 2">
                <a:extLst>
                  <a:ext uri="{FF2B5EF4-FFF2-40B4-BE49-F238E27FC236}">
                    <a16:creationId xmlns:a16="http://schemas.microsoft.com/office/drawing/2014/main" id="{AF51ACD3-ED63-7982-F433-74CA62CD60CB}"/>
                  </a:ext>
                </a:extLst>
              </p:cNvPr>
              <p:cNvSpPr>
                <a:spLocks noGrp="1"/>
              </p:cNvSpPr>
              <p:nvPr>
                <p:ph idx="1"/>
              </p:nvPr>
            </p:nvSpPr>
            <p:spPr>
              <a:xfrm>
                <a:off x="1143000" y="1655763"/>
                <a:ext cx="6416040" cy="4568825"/>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Standardization (Z-Score Scaling)</a:t>
                </a:r>
              </a:p>
              <a:p>
                <a:pPr marL="423863" lvl="1" indent="-342900" algn="just" eaLnBrk="1" hangingPunct="1">
                  <a:buClr>
                    <a:srgbClr val="0B5395"/>
                  </a:buClr>
                </a:pPr>
                <a:r>
                  <a:rPr lang="en-US" altLang="en-US" sz="2400" dirty="0">
                    <a:latin typeface="Times New Roman" pitchFamily="18" charset="0"/>
                    <a:cs typeface="Times New Roman" pitchFamily="18" charset="0"/>
                  </a:rPr>
                  <a:t>Standard Deviation (σ): After calculation, the standard deviation is approximately 34,409.3.</a:t>
                </a:r>
              </a:p>
              <a:p>
                <a:pPr marL="80963" lvl="1" indent="0" algn="just" eaLnBrk="1" hangingPunct="1">
                  <a:buClr>
                    <a:srgbClr val="0B5395"/>
                  </a:buClr>
                  <a:buNone/>
                </a:pPr>
                <a:endParaRPr lang="en-US" altLang="en-US" sz="2400" dirty="0">
                  <a:latin typeface="Times New Roman" pitchFamily="18" charset="0"/>
                  <a:cs typeface="Times New Roman" pitchFamily="18" charset="0"/>
                </a:endParaRPr>
              </a:p>
              <a:p>
                <a:pPr marL="80963" lvl="1" indent="0" algn="just" eaLnBrk="1" hangingPunct="1">
                  <a:buClr>
                    <a:srgbClr val="0B5395"/>
                  </a:buClr>
                  <a:buNone/>
                </a:pPr>
                <a:r>
                  <a:rPr lang="en-US" altLang="en-US" sz="2400" b="1" dirty="0">
                    <a:latin typeface="Times New Roman" pitchFamily="18" charset="0"/>
                    <a:cs typeface="Times New Roman" pitchFamily="18" charset="0"/>
                  </a:rPr>
                  <a:t>Step 2: </a:t>
                </a:r>
                <a:r>
                  <a:rPr lang="en-US" altLang="en-US" sz="2400" dirty="0">
                    <a:latin typeface="Times New Roman" pitchFamily="18" charset="0"/>
                    <a:cs typeface="Times New Roman" pitchFamily="18" charset="0"/>
                  </a:rPr>
                  <a:t>Apply the formula to each 'Income' value.</a:t>
                </a:r>
              </a:p>
              <a:p>
                <a:pPr marL="423863" lvl="1" indent="-342900" algn="just" eaLnBrk="1" hangingPunct="1">
                  <a:buClr>
                    <a:srgbClr val="0B5395"/>
                  </a:buClr>
                </a:pPr>
                <a:r>
                  <a:rPr lang="en-US" altLang="en-US" sz="2400" dirty="0">
                    <a:latin typeface="Times New Roman" pitchFamily="18" charset="0"/>
                    <a:cs typeface="Times New Roman" pitchFamily="18" charset="0"/>
                  </a:rPr>
                  <a:t>Person A (50,000):</a:t>
                </a:r>
              </a:p>
              <a:p>
                <a:pPr marL="80963" lvl="1" indent="0" algn="just" eaLnBrk="1" hangingPunct="1">
                  <a:buClr>
                    <a:srgbClr val="0B5395"/>
                  </a:buClr>
                  <a:buNone/>
                </a:pPr>
                <a14:m>
                  <m:oMathPara xmlns:m="http://schemas.openxmlformats.org/officeDocument/2006/math">
                    <m:oMathParaPr>
                      <m:jc m:val="centerGroup"/>
                    </m:oMathParaPr>
                    <m:oMath xmlns:m="http://schemas.openxmlformats.org/officeDocument/2006/math">
                      <m:f>
                        <m:fPr>
                          <m:ctrlPr>
                            <a:rPr lang="en-US" altLang="en-US" sz="2400" i="1" smtClean="0">
                              <a:latin typeface="Cambria Math" panose="02040503050406030204" pitchFamily="18" charset="0"/>
                              <a:cs typeface="Times New Roman" pitchFamily="18" charset="0"/>
                            </a:rPr>
                          </m:ctrlPr>
                        </m:fPr>
                        <m:num>
                          <m:r>
                            <a:rPr lang="en-US" altLang="en-US" sz="2400" i="1">
                              <a:latin typeface="Cambria Math" panose="02040503050406030204" pitchFamily="18" charset="0"/>
                              <a:cs typeface="Times New Roman" pitchFamily="18" charset="0"/>
                            </a:rPr>
                            <m:t>50,000−94,000</m:t>
                          </m:r>
                        </m:num>
                        <m:den>
                          <m:r>
                            <a:rPr lang="en-US" altLang="en-US" sz="2400" i="1">
                              <a:latin typeface="Cambria Math" panose="02040503050406030204" pitchFamily="18" charset="0"/>
                              <a:cs typeface="Times New Roman" pitchFamily="18" charset="0"/>
                            </a:rPr>
                            <m:t>34,409.3</m:t>
                          </m:r>
                        </m:den>
                      </m:f>
                      <m:r>
                        <a:rPr lang="en-US" altLang="en-US" sz="2400" i="1">
                          <a:latin typeface="Cambria Math" panose="02040503050406030204" pitchFamily="18" charset="0"/>
                          <a:cs typeface="Times New Roman" pitchFamily="18" charset="0"/>
                        </a:rPr>
                        <m:t>≈−1.279</m:t>
                      </m:r>
                    </m:oMath>
                  </m:oMathPara>
                </a14:m>
                <a:endParaRPr lang="en-US" altLang="en-US" sz="2400" dirty="0">
                  <a:latin typeface="Times New Roman" pitchFamily="18" charset="0"/>
                  <a:cs typeface="Times New Roman" pitchFamily="18" charset="0"/>
                </a:endParaRPr>
              </a:p>
              <a:p>
                <a:pPr marL="80963" lvl="1" indent="0" algn="just" eaLnBrk="1" hangingPunct="1">
                  <a:buClr>
                    <a:srgbClr val="0B5395"/>
                  </a:buClr>
                  <a:buNone/>
                </a:pPr>
                <a:r>
                  <a:rPr lang="en-US" altLang="en-US" sz="2400" dirty="0">
                    <a:latin typeface="Times New Roman" pitchFamily="18" charset="0"/>
                    <a:cs typeface="Times New Roman" pitchFamily="18" charset="0"/>
                  </a:rPr>
                  <a:t>Similarly, Person B (65,000): −0.843</a:t>
                </a:r>
              </a:p>
              <a:p>
                <a:pPr marL="80963" lvl="1" indent="0" algn="just" eaLnBrk="1" hangingPunct="1">
                  <a:buClr>
                    <a:srgbClr val="0B5395"/>
                  </a:buClr>
                  <a:buNone/>
                </a:pPr>
                <a:r>
                  <a:rPr lang="en-US" altLang="en-US" sz="2400" dirty="0">
                    <a:latin typeface="Times New Roman" pitchFamily="18" charset="0"/>
                    <a:cs typeface="Times New Roman" pitchFamily="18" charset="0"/>
                  </a:rPr>
                  <a:t>Person C (120,000): 0.756</a:t>
                </a:r>
              </a:p>
              <a:p>
                <a:pPr marL="80963" lvl="1" indent="0" algn="just" eaLnBrk="1" hangingPunct="1">
                  <a:buClr>
                    <a:srgbClr val="0B5395"/>
                  </a:buClr>
                  <a:buNone/>
                </a:pPr>
                <a:r>
                  <a:rPr lang="en-US" altLang="en-US" sz="2400" dirty="0">
                    <a:latin typeface="Times New Roman" pitchFamily="18" charset="0"/>
                    <a:cs typeface="Times New Roman" pitchFamily="18" charset="0"/>
                  </a:rPr>
                  <a:t>Person D (140,000): 1.337</a:t>
                </a:r>
              </a:p>
              <a:p>
                <a:pPr marL="80963" lvl="1" indent="0" algn="just" eaLnBrk="1" hangingPunct="1">
                  <a:buClr>
                    <a:srgbClr val="0B5395"/>
                  </a:buClr>
                  <a:buNone/>
                </a:pPr>
                <a:r>
                  <a:rPr lang="en-US" altLang="en-US" sz="2400" dirty="0">
                    <a:latin typeface="Times New Roman" pitchFamily="18" charset="0"/>
                    <a:cs typeface="Times New Roman" pitchFamily="18" charset="0"/>
                  </a:rPr>
                  <a:t>Person E (95,000): 0.029</a:t>
                </a:r>
              </a:p>
            </p:txBody>
          </p:sp>
        </mc:Choice>
        <mc:Fallback>
          <p:sp>
            <p:nvSpPr>
              <p:cNvPr id="5123" name="Content Placeholder 2">
                <a:extLst>
                  <a:ext uri="{FF2B5EF4-FFF2-40B4-BE49-F238E27FC236}">
                    <a16:creationId xmlns:a16="http://schemas.microsoft.com/office/drawing/2014/main" id="{AF51ACD3-ED63-7982-F433-74CA62CD60CB}"/>
                  </a:ext>
                </a:extLst>
              </p:cNvPr>
              <p:cNvSpPr>
                <a:spLocks noGrp="1" noRot="1" noChangeAspect="1" noMove="1" noResize="1" noEditPoints="1" noAdjustHandles="1" noChangeArrowheads="1" noChangeShapeType="1" noTextEdit="1"/>
              </p:cNvSpPr>
              <p:nvPr>
                <p:ph idx="1"/>
              </p:nvPr>
            </p:nvSpPr>
            <p:spPr>
              <a:xfrm>
                <a:off x="1143000" y="1655763"/>
                <a:ext cx="6416040" cy="4568825"/>
              </a:xfrm>
              <a:blipFill>
                <a:blip r:embed="rId2"/>
                <a:stretch>
                  <a:fillRect l="-285" t="-1869" r="-1426" b="-6142"/>
                </a:stretch>
              </a:blipFill>
            </p:spPr>
            <p:txBody>
              <a:bodyPr/>
              <a:lstStyle/>
              <a:p>
                <a:r>
                  <a:rPr lang="en-GB">
                    <a:noFill/>
                  </a:rPr>
                  <a:t> </a:t>
                </a:r>
              </a:p>
            </p:txBody>
          </p:sp>
        </mc:Fallback>
      </mc:AlternateContent>
      <p:sp>
        <p:nvSpPr>
          <p:cNvPr id="5124" name="Slide Number Placeholder 1">
            <a:extLst>
              <a:ext uri="{FF2B5EF4-FFF2-40B4-BE49-F238E27FC236}">
                <a16:creationId xmlns:a16="http://schemas.microsoft.com/office/drawing/2014/main" id="{9FA234A6-4474-7FA2-6A0B-2210A9929C3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30</a:t>
            </a:fld>
            <a:endParaRPr lang="en-US" altLang="en-US"/>
          </a:p>
        </p:txBody>
      </p:sp>
      <p:pic>
        <p:nvPicPr>
          <p:cNvPr id="2" name="Picture 1">
            <a:extLst>
              <a:ext uri="{FF2B5EF4-FFF2-40B4-BE49-F238E27FC236}">
                <a16:creationId xmlns:a16="http://schemas.microsoft.com/office/drawing/2014/main" id="{1C874A76-920D-996A-7BE8-219FBDE6D9E2}"/>
              </a:ext>
            </a:extLst>
          </p:cNvPr>
          <p:cNvPicPr>
            <a:picLocks noChangeAspect="1"/>
          </p:cNvPicPr>
          <p:nvPr/>
        </p:nvPicPr>
        <p:blipFill>
          <a:blip r:embed="rId3"/>
          <a:stretch>
            <a:fillRect/>
          </a:stretch>
        </p:blipFill>
        <p:spPr>
          <a:xfrm>
            <a:off x="8769315" y="1489000"/>
            <a:ext cx="2968557" cy="1940000"/>
          </a:xfrm>
          <a:prstGeom prst="rect">
            <a:avLst/>
          </a:prstGeom>
        </p:spPr>
      </p:pic>
      <p:graphicFrame>
        <p:nvGraphicFramePr>
          <p:cNvPr id="3" name="Table 2">
            <a:extLst>
              <a:ext uri="{FF2B5EF4-FFF2-40B4-BE49-F238E27FC236}">
                <a16:creationId xmlns:a16="http://schemas.microsoft.com/office/drawing/2014/main" id="{B6086893-4AA1-6E2C-0555-F748505CD5A6}"/>
              </a:ext>
            </a:extLst>
          </p:cNvPr>
          <p:cNvGraphicFramePr>
            <a:graphicFrameLocks noGrp="1"/>
          </p:cNvGraphicFramePr>
          <p:nvPr>
            <p:extLst>
              <p:ext uri="{D42A27DB-BD31-4B8C-83A1-F6EECF244321}">
                <p14:modId xmlns:p14="http://schemas.microsoft.com/office/powerpoint/2010/main" val="2209080625"/>
              </p:ext>
            </p:extLst>
          </p:nvPr>
        </p:nvGraphicFramePr>
        <p:xfrm>
          <a:off x="6207760" y="3967797"/>
          <a:ext cx="5680394" cy="2468880"/>
        </p:xfrm>
        <a:graphic>
          <a:graphicData uri="http://schemas.openxmlformats.org/drawingml/2006/table">
            <a:tbl>
              <a:tblPr>
                <a:tableStyleId>{D7AC3CCA-C797-4891-BE02-D94E43425B78}</a:tableStyleId>
              </a:tblPr>
              <a:tblGrid>
                <a:gridCol w="1012190">
                  <a:extLst>
                    <a:ext uri="{9D8B030D-6E8A-4147-A177-3AD203B41FA5}">
                      <a16:colId xmlns:a16="http://schemas.microsoft.com/office/drawing/2014/main" val="2462788074"/>
                    </a:ext>
                  </a:extLst>
                </a:gridCol>
                <a:gridCol w="1263333">
                  <a:extLst>
                    <a:ext uri="{9D8B030D-6E8A-4147-A177-3AD203B41FA5}">
                      <a16:colId xmlns:a16="http://schemas.microsoft.com/office/drawing/2014/main" val="3271989727"/>
                    </a:ext>
                  </a:extLst>
                </a:gridCol>
                <a:gridCol w="1637475">
                  <a:extLst>
                    <a:ext uri="{9D8B030D-6E8A-4147-A177-3AD203B41FA5}">
                      <a16:colId xmlns:a16="http://schemas.microsoft.com/office/drawing/2014/main" val="905552114"/>
                    </a:ext>
                  </a:extLst>
                </a:gridCol>
                <a:gridCol w="1767396">
                  <a:extLst>
                    <a:ext uri="{9D8B030D-6E8A-4147-A177-3AD203B41FA5}">
                      <a16:colId xmlns:a16="http://schemas.microsoft.com/office/drawing/2014/main" val="3757796832"/>
                    </a:ext>
                  </a:extLst>
                </a:gridCol>
              </a:tblGrid>
              <a:tr h="365760">
                <a:tc>
                  <a:txBody>
                    <a:bodyPr/>
                    <a:lstStyle/>
                    <a:p>
                      <a:r>
                        <a:rPr lang="en-GB" sz="1800" b="1"/>
                        <a:t>Person</a:t>
                      </a:r>
                    </a:p>
                  </a:txBody>
                  <a:tcPr anchor="ctr"/>
                </a:tc>
                <a:tc>
                  <a:txBody>
                    <a:bodyPr/>
                    <a:lstStyle/>
                    <a:p>
                      <a:r>
                        <a:rPr lang="en-GB" sz="1800" b="1" dirty="0"/>
                        <a:t>Original </a:t>
                      </a:r>
                    </a:p>
                    <a:p>
                      <a:r>
                        <a:rPr lang="en-GB" sz="1800" b="1" dirty="0"/>
                        <a:t>Income</a:t>
                      </a:r>
                    </a:p>
                  </a:txBody>
                  <a:tcPr anchor="ctr"/>
                </a:tc>
                <a:tc>
                  <a:txBody>
                    <a:bodyPr/>
                    <a:lstStyle/>
                    <a:p>
                      <a:r>
                        <a:rPr lang="en-GB" sz="1800" b="1" dirty="0"/>
                        <a:t>Normalized </a:t>
                      </a:r>
                    </a:p>
                    <a:p>
                      <a:r>
                        <a:rPr lang="en-GB" sz="1800" b="1" dirty="0"/>
                        <a:t>Income</a:t>
                      </a:r>
                    </a:p>
                  </a:txBody>
                  <a:tcPr anchor="ctr"/>
                </a:tc>
                <a:tc>
                  <a:txBody>
                    <a:bodyPr/>
                    <a:lstStyle/>
                    <a:p>
                      <a:r>
                        <a:rPr lang="en-GB" sz="1800" b="1" dirty="0"/>
                        <a:t>Standardized </a:t>
                      </a:r>
                    </a:p>
                    <a:p>
                      <a:r>
                        <a:rPr lang="en-GB" sz="1800" b="1" dirty="0"/>
                        <a:t>Income</a:t>
                      </a:r>
                    </a:p>
                  </a:txBody>
                  <a:tcPr anchor="ctr"/>
                </a:tc>
                <a:extLst>
                  <a:ext uri="{0D108BD9-81ED-4DB2-BD59-A6C34878D82A}">
                    <a16:rowId xmlns:a16="http://schemas.microsoft.com/office/drawing/2014/main" val="1199113423"/>
                  </a:ext>
                </a:extLst>
              </a:tr>
              <a:tr h="365760">
                <a:tc>
                  <a:txBody>
                    <a:bodyPr/>
                    <a:lstStyle/>
                    <a:p>
                      <a:r>
                        <a:rPr lang="en-GB" sz="1800"/>
                        <a:t>A</a:t>
                      </a:r>
                    </a:p>
                  </a:txBody>
                  <a:tcPr anchor="ctr"/>
                </a:tc>
                <a:tc>
                  <a:txBody>
                    <a:bodyPr/>
                    <a:lstStyle/>
                    <a:p>
                      <a:r>
                        <a:rPr lang="en-GB" sz="1800"/>
                        <a:t>50,000</a:t>
                      </a:r>
                    </a:p>
                  </a:txBody>
                  <a:tcPr anchor="ctr"/>
                </a:tc>
                <a:tc>
                  <a:txBody>
                    <a:bodyPr/>
                    <a:lstStyle/>
                    <a:p>
                      <a:r>
                        <a:rPr lang="en-GB" sz="1800"/>
                        <a:t>0.000</a:t>
                      </a:r>
                    </a:p>
                  </a:txBody>
                  <a:tcPr anchor="ctr"/>
                </a:tc>
                <a:tc>
                  <a:txBody>
                    <a:bodyPr/>
                    <a:lstStyle/>
                    <a:p>
                      <a:r>
                        <a:rPr lang="en-GB" sz="1800"/>
                        <a:t>-1.279</a:t>
                      </a:r>
                    </a:p>
                  </a:txBody>
                  <a:tcPr anchor="ctr"/>
                </a:tc>
                <a:extLst>
                  <a:ext uri="{0D108BD9-81ED-4DB2-BD59-A6C34878D82A}">
                    <a16:rowId xmlns:a16="http://schemas.microsoft.com/office/drawing/2014/main" val="3734660839"/>
                  </a:ext>
                </a:extLst>
              </a:tr>
              <a:tr h="365760">
                <a:tc>
                  <a:txBody>
                    <a:bodyPr/>
                    <a:lstStyle/>
                    <a:p>
                      <a:r>
                        <a:rPr lang="en-GB" sz="1800"/>
                        <a:t>B</a:t>
                      </a:r>
                    </a:p>
                  </a:txBody>
                  <a:tcPr anchor="ctr"/>
                </a:tc>
                <a:tc>
                  <a:txBody>
                    <a:bodyPr/>
                    <a:lstStyle/>
                    <a:p>
                      <a:r>
                        <a:rPr lang="en-GB" sz="1800"/>
                        <a:t>65,000</a:t>
                      </a:r>
                    </a:p>
                  </a:txBody>
                  <a:tcPr anchor="ctr"/>
                </a:tc>
                <a:tc>
                  <a:txBody>
                    <a:bodyPr/>
                    <a:lstStyle/>
                    <a:p>
                      <a:r>
                        <a:rPr lang="en-GB" sz="1800"/>
                        <a:t>0.167</a:t>
                      </a:r>
                    </a:p>
                  </a:txBody>
                  <a:tcPr anchor="ctr"/>
                </a:tc>
                <a:tc>
                  <a:txBody>
                    <a:bodyPr/>
                    <a:lstStyle/>
                    <a:p>
                      <a:r>
                        <a:rPr lang="en-GB" sz="1800"/>
                        <a:t>-0.843</a:t>
                      </a:r>
                    </a:p>
                  </a:txBody>
                  <a:tcPr anchor="ctr"/>
                </a:tc>
                <a:extLst>
                  <a:ext uri="{0D108BD9-81ED-4DB2-BD59-A6C34878D82A}">
                    <a16:rowId xmlns:a16="http://schemas.microsoft.com/office/drawing/2014/main" val="3248467917"/>
                  </a:ext>
                </a:extLst>
              </a:tr>
              <a:tr h="365760">
                <a:tc>
                  <a:txBody>
                    <a:bodyPr/>
                    <a:lstStyle/>
                    <a:p>
                      <a:r>
                        <a:rPr lang="en-GB" sz="1800"/>
                        <a:t>C</a:t>
                      </a:r>
                    </a:p>
                  </a:txBody>
                  <a:tcPr anchor="ctr"/>
                </a:tc>
                <a:tc>
                  <a:txBody>
                    <a:bodyPr/>
                    <a:lstStyle/>
                    <a:p>
                      <a:r>
                        <a:rPr lang="en-GB" sz="1800"/>
                        <a:t>120,000</a:t>
                      </a:r>
                    </a:p>
                  </a:txBody>
                  <a:tcPr anchor="ctr"/>
                </a:tc>
                <a:tc>
                  <a:txBody>
                    <a:bodyPr/>
                    <a:lstStyle/>
                    <a:p>
                      <a:r>
                        <a:rPr lang="en-GB" sz="1800"/>
                        <a:t>0.778</a:t>
                      </a:r>
                    </a:p>
                  </a:txBody>
                  <a:tcPr anchor="ctr"/>
                </a:tc>
                <a:tc>
                  <a:txBody>
                    <a:bodyPr/>
                    <a:lstStyle/>
                    <a:p>
                      <a:r>
                        <a:rPr lang="en-GB" sz="1800"/>
                        <a:t>0.756</a:t>
                      </a:r>
                    </a:p>
                  </a:txBody>
                  <a:tcPr anchor="ctr"/>
                </a:tc>
                <a:extLst>
                  <a:ext uri="{0D108BD9-81ED-4DB2-BD59-A6C34878D82A}">
                    <a16:rowId xmlns:a16="http://schemas.microsoft.com/office/drawing/2014/main" val="3830567262"/>
                  </a:ext>
                </a:extLst>
              </a:tr>
              <a:tr h="365760">
                <a:tc>
                  <a:txBody>
                    <a:bodyPr/>
                    <a:lstStyle/>
                    <a:p>
                      <a:r>
                        <a:rPr lang="en-GB" sz="1800"/>
                        <a:t>D</a:t>
                      </a:r>
                    </a:p>
                  </a:txBody>
                  <a:tcPr anchor="ctr"/>
                </a:tc>
                <a:tc>
                  <a:txBody>
                    <a:bodyPr/>
                    <a:lstStyle/>
                    <a:p>
                      <a:r>
                        <a:rPr lang="en-GB" sz="1800"/>
                        <a:t>140,000</a:t>
                      </a:r>
                    </a:p>
                  </a:txBody>
                  <a:tcPr anchor="ctr"/>
                </a:tc>
                <a:tc>
                  <a:txBody>
                    <a:bodyPr/>
                    <a:lstStyle/>
                    <a:p>
                      <a:r>
                        <a:rPr lang="en-GB" sz="1800"/>
                        <a:t>1.000</a:t>
                      </a:r>
                    </a:p>
                  </a:txBody>
                  <a:tcPr anchor="ctr"/>
                </a:tc>
                <a:tc>
                  <a:txBody>
                    <a:bodyPr/>
                    <a:lstStyle/>
                    <a:p>
                      <a:r>
                        <a:rPr lang="en-GB" sz="1800"/>
                        <a:t>1.337</a:t>
                      </a:r>
                    </a:p>
                  </a:txBody>
                  <a:tcPr anchor="ctr"/>
                </a:tc>
                <a:extLst>
                  <a:ext uri="{0D108BD9-81ED-4DB2-BD59-A6C34878D82A}">
                    <a16:rowId xmlns:a16="http://schemas.microsoft.com/office/drawing/2014/main" val="915651706"/>
                  </a:ext>
                </a:extLst>
              </a:tr>
              <a:tr h="365760">
                <a:tc>
                  <a:txBody>
                    <a:bodyPr/>
                    <a:lstStyle/>
                    <a:p>
                      <a:r>
                        <a:rPr lang="en-GB" sz="1800"/>
                        <a:t>E</a:t>
                      </a:r>
                    </a:p>
                  </a:txBody>
                  <a:tcPr anchor="ctr"/>
                </a:tc>
                <a:tc>
                  <a:txBody>
                    <a:bodyPr/>
                    <a:lstStyle/>
                    <a:p>
                      <a:r>
                        <a:rPr lang="en-GB" sz="1800"/>
                        <a:t>95,000</a:t>
                      </a:r>
                    </a:p>
                  </a:txBody>
                  <a:tcPr anchor="ctr"/>
                </a:tc>
                <a:tc>
                  <a:txBody>
                    <a:bodyPr/>
                    <a:lstStyle/>
                    <a:p>
                      <a:r>
                        <a:rPr lang="en-GB" sz="1800"/>
                        <a:t>0.500</a:t>
                      </a:r>
                    </a:p>
                  </a:txBody>
                  <a:tcPr anchor="ctr"/>
                </a:tc>
                <a:tc>
                  <a:txBody>
                    <a:bodyPr/>
                    <a:lstStyle/>
                    <a:p>
                      <a:r>
                        <a:rPr lang="en-GB" sz="1800" dirty="0"/>
                        <a:t>0.029</a:t>
                      </a:r>
                    </a:p>
                  </a:txBody>
                  <a:tcPr anchor="ctr"/>
                </a:tc>
                <a:extLst>
                  <a:ext uri="{0D108BD9-81ED-4DB2-BD59-A6C34878D82A}">
                    <a16:rowId xmlns:a16="http://schemas.microsoft.com/office/drawing/2014/main" val="316039027"/>
                  </a:ext>
                </a:extLst>
              </a:tr>
            </a:tbl>
          </a:graphicData>
        </a:graphic>
      </p:graphicFrame>
      <p:sp>
        <p:nvSpPr>
          <p:cNvPr id="4" name="Arrow: Down 3">
            <a:extLst>
              <a:ext uri="{FF2B5EF4-FFF2-40B4-BE49-F238E27FC236}">
                <a16:creationId xmlns:a16="http://schemas.microsoft.com/office/drawing/2014/main" id="{2D99098F-A660-A920-EE7F-E86A42D39694}"/>
              </a:ext>
            </a:extLst>
          </p:cNvPr>
          <p:cNvSpPr/>
          <p:nvPr/>
        </p:nvSpPr>
        <p:spPr>
          <a:xfrm>
            <a:off x="10713720" y="3452178"/>
            <a:ext cx="305118" cy="4133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80786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781D6-E30B-0162-77BC-980360A7F432}"/>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CC2508B5-6FEB-E328-0AD6-BDDF5ABFF1B7}"/>
              </a:ext>
            </a:extLst>
          </p:cNvPr>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a:t>
            </a:r>
          </a:p>
        </p:txBody>
      </p:sp>
      <p:sp>
        <p:nvSpPr>
          <p:cNvPr id="5124" name="Slide Number Placeholder 1">
            <a:extLst>
              <a:ext uri="{FF2B5EF4-FFF2-40B4-BE49-F238E27FC236}">
                <a16:creationId xmlns:a16="http://schemas.microsoft.com/office/drawing/2014/main" id="{E3CF07ED-C8CC-89DD-55B4-842EECC43AD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31</a:t>
            </a:fld>
            <a:endParaRPr lang="en-US" altLang="en-US"/>
          </a:p>
        </p:txBody>
      </p:sp>
      <p:sp>
        <p:nvSpPr>
          <p:cNvPr id="3" name="Rectangle 2">
            <a:extLst>
              <a:ext uri="{FF2B5EF4-FFF2-40B4-BE49-F238E27FC236}">
                <a16:creationId xmlns:a16="http://schemas.microsoft.com/office/drawing/2014/main" id="{446FC3ED-4B4D-56BD-C694-772679573F1B}"/>
              </a:ext>
            </a:extLst>
          </p:cNvPr>
          <p:cNvSpPr/>
          <p:nvPr/>
        </p:nvSpPr>
        <p:spPr>
          <a:xfrm>
            <a:off x="871220" y="2082126"/>
            <a:ext cx="2433320" cy="528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Data Cleaning</a:t>
            </a:r>
            <a:endParaRPr lang="en-GB" sz="2400" dirty="0"/>
          </a:p>
        </p:txBody>
      </p:sp>
      <p:sp>
        <p:nvSpPr>
          <p:cNvPr id="6" name="Rectangle 5">
            <a:extLst>
              <a:ext uri="{FF2B5EF4-FFF2-40B4-BE49-F238E27FC236}">
                <a16:creationId xmlns:a16="http://schemas.microsoft.com/office/drawing/2014/main" id="{8F763889-31B5-E3B2-DB24-42B12D4B9CA6}"/>
              </a:ext>
            </a:extLst>
          </p:cNvPr>
          <p:cNvSpPr/>
          <p:nvPr/>
        </p:nvSpPr>
        <p:spPr>
          <a:xfrm>
            <a:off x="4564380" y="1472526"/>
            <a:ext cx="4211320" cy="528320"/>
          </a:xfrm>
          <a:prstGeom prst="rect">
            <a:avLst/>
          </a:prstGeom>
          <a:solidFill>
            <a:schemeClr val="tx1">
              <a:lumMod val="50000"/>
              <a:lumOff val="50000"/>
            </a:schemeClr>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Handling Missing Values</a:t>
            </a:r>
            <a:endParaRPr lang="en-GB" sz="2400" dirty="0">
              <a:solidFill>
                <a:schemeClr val="tx1"/>
              </a:solidFill>
            </a:endParaRPr>
          </a:p>
        </p:txBody>
      </p:sp>
      <p:sp>
        <p:nvSpPr>
          <p:cNvPr id="7" name="Rectangle 6">
            <a:extLst>
              <a:ext uri="{FF2B5EF4-FFF2-40B4-BE49-F238E27FC236}">
                <a16:creationId xmlns:a16="http://schemas.microsoft.com/office/drawing/2014/main" id="{B6D4157E-34EB-9854-727E-85664BE06FED}"/>
              </a:ext>
            </a:extLst>
          </p:cNvPr>
          <p:cNvSpPr/>
          <p:nvPr/>
        </p:nvSpPr>
        <p:spPr>
          <a:xfrm>
            <a:off x="4564380" y="2059781"/>
            <a:ext cx="6563360" cy="528320"/>
          </a:xfrm>
          <a:prstGeom prst="rect">
            <a:avLst/>
          </a:prstGeom>
          <a:solidFill>
            <a:schemeClr val="tx1">
              <a:lumMod val="50000"/>
              <a:lumOff val="50000"/>
            </a:schemeClr>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Correcting Inaccurate or Inconsistent Data</a:t>
            </a:r>
            <a:endParaRPr lang="en-GB" sz="2400" dirty="0">
              <a:solidFill>
                <a:schemeClr val="tx1"/>
              </a:solidFill>
            </a:endParaRPr>
          </a:p>
        </p:txBody>
      </p:sp>
      <p:sp>
        <p:nvSpPr>
          <p:cNvPr id="8" name="Rectangle 7">
            <a:extLst>
              <a:ext uri="{FF2B5EF4-FFF2-40B4-BE49-F238E27FC236}">
                <a16:creationId xmlns:a16="http://schemas.microsoft.com/office/drawing/2014/main" id="{25F87EBE-2ADD-0B72-7E70-9D1CE51E50E4}"/>
              </a:ext>
            </a:extLst>
          </p:cNvPr>
          <p:cNvSpPr/>
          <p:nvPr/>
        </p:nvSpPr>
        <p:spPr>
          <a:xfrm>
            <a:off x="4564380" y="2659937"/>
            <a:ext cx="4343400" cy="528320"/>
          </a:xfrm>
          <a:prstGeom prst="rect">
            <a:avLst/>
          </a:prstGeom>
          <a:solidFill>
            <a:schemeClr val="tx1">
              <a:lumMod val="50000"/>
              <a:lumOff val="50000"/>
            </a:schemeClr>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Handling Outliers and Noise</a:t>
            </a:r>
            <a:endParaRPr lang="en-GB" sz="2400" dirty="0">
              <a:solidFill>
                <a:schemeClr val="tx1"/>
              </a:solidFill>
            </a:endParaRPr>
          </a:p>
        </p:txBody>
      </p:sp>
      <p:sp>
        <p:nvSpPr>
          <p:cNvPr id="11" name="Rectangle 10">
            <a:extLst>
              <a:ext uri="{FF2B5EF4-FFF2-40B4-BE49-F238E27FC236}">
                <a16:creationId xmlns:a16="http://schemas.microsoft.com/office/drawing/2014/main" id="{F44E6A99-6A4D-175A-42AC-94DFB4D7983B}"/>
              </a:ext>
            </a:extLst>
          </p:cNvPr>
          <p:cNvSpPr/>
          <p:nvPr/>
        </p:nvSpPr>
        <p:spPr>
          <a:xfrm>
            <a:off x="6142990" y="3504565"/>
            <a:ext cx="5318760" cy="528320"/>
          </a:xfrm>
          <a:prstGeom prst="rect">
            <a:avLst/>
          </a:prstGeom>
          <a:solidFill>
            <a:schemeClr val="accent5"/>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Normalization and Standardization</a:t>
            </a:r>
          </a:p>
        </p:txBody>
      </p:sp>
      <p:sp>
        <p:nvSpPr>
          <p:cNvPr id="12" name="Rectangle 11">
            <a:extLst>
              <a:ext uri="{FF2B5EF4-FFF2-40B4-BE49-F238E27FC236}">
                <a16:creationId xmlns:a16="http://schemas.microsoft.com/office/drawing/2014/main" id="{ABBFDD41-4D5D-0F74-E23F-A10FCA975F7E}"/>
              </a:ext>
            </a:extLst>
          </p:cNvPr>
          <p:cNvSpPr/>
          <p:nvPr/>
        </p:nvSpPr>
        <p:spPr>
          <a:xfrm>
            <a:off x="6142990" y="4668521"/>
            <a:ext cx="3063240" cy="528320"/>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Feature Engineering</a:t>
            </a:r>
          </a:p>
        </p:txBody>
      </p:sp>
      <p:sp>
        <p:nvSpPr>
          <p:cNvPr id="13" name="Rectangle 12">
            <a:extLst>
              <a:ext uri="{FF2B5EF4-FFF2-40B4-BE49-F238E27FC236}">
                <a16:creationId xmlns:a16="http://schemas.microsoft.com/office/drawing/2014/main" id="{049EC0B1-91E1-7C7B-D09B-0EE1A13D2B99}"/>
              </a:ext>
            </a:extLst>
          </p:cNvPr>
          <p:cNvSpPr/>
          <p:nvPr/>
        </p:nvSpPr>
        <p:spPr>
          <a:xfrm>
            <a:off x="6142990" y="4083685"/>
            <a:ext cx="4018280" cy="528320"/>
          </a:xfrm>
          <a:prstGeom prst="rect">
            <a:avLst/>
          </a:prstGeom>
          <a:solidFill>
            <a:schemeClr val="accent5"/>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Encoding Categorical Data</a:t>
            </a:r>
          </a:p>
        </p:txBody>
      </p:sp>
      <p:sp>
        <p:nvSpPr>
          <p:cNvPr id="16" name="Rectangle 15">
            <a:extLst>
              <a:ext uri="{FF2B5EF4-FFF2-40B4-BE49-F238E27FC236}">
                <a16:creationId xmlns:a16="http://schemas.microsoft.com/office/drawing/2014/main" id="{32628C34-3B87-44DF-3B20-41A4FA9BC11F}"/>
              </a:ext>
            </a:extLst>
          </p:cNvPr>
          <p:cNvSpPr/>
          <p:nvPr/>
        </p:nvSpPr>
        <p:spPr>
          <a:xfrm>
            <a:off x="4716780" y="5441748"/>
            <a:ext cx="4132580" cy="52832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Dimensionality Reduction</a:t>
            </a:r>
          </a:p>
        </p:txBody>
      </p:sp>
      <p:sp>
        <p:nvSpPr>
          <p:cNvPr id="17" name="Rectangle 16">
            <a:extLst>
              <a:ext uri="{FF2B5EF4-FFF2-40B4-BE49-F238E27FC236}">
                <a16:creationId xmlns:a16="http://schemas.microsoft.com/office/drawing/2014/main" id="{7A729773-F87C-1028-5C5D-9F156E903DEF}"/>
              </a:ext>
            </a:extLst>
          </p:cNvPr>
          <p:cNvSpPr/>
          <p:nvPr/>
        </p:nvSpPr>
        <p:spPr>
          <a:xfrm>
            <a:off x="4716780" y="6033886"/>
            <a:ext cx="4132580" cy="52832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Numerosity Reduction</a:t>
            </a:r>
          </a:p>
        </p:txBody>
      </p:sp>
      <p:sp>
        <p:nvSpPr>
          <p:cNvPr id="18" name="Rectangle 17">
            <a:extLst>
              <a:ext uri="{FF2B5EF4-FFF2-40B4-BE49-F238E27FC236}">
                <a16:creationId xmlns:a16="http://schemas.microsoft.com/office/drawing/2014/main" id="{842B9CAC-2307-8711-7669-C3CCAA49C366}"/>
              </a:ext>
            </a:extLst>
          </p:cNvPr>
          <p:cNvSpPr/>
          <p:nvPr/>
        </p:nvSpPr>
        <p:spPr>
          <a:xfrm>
            <a:off x="871220" y="4083743"/>
            <a:ext cx="3995420" cy="528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t>Data Transformation</a:t>
            </a:r>
          </a:p>
        </p:txBody>
      </p:sp>
      <p:sp>
        <p:nvSpPr>
          <p:cNvPr id="19" name="Rectangle 18">
            <a:extLst>
              <a:ext uri="{FF2B5EF4-FFF2-40B4-BE49-F238E27FC236}">
                <a16:creationId xmlns:a16="http://schemas.microsoft.com/office/drawing/2014/main" id="{E8F99666-894C-7006-140A-6C91E24EDA16}"/>
              </a:ext>
            </a:extLst>
          </p:cNvPr>
          <p:cNvSpPr/>
          <p:nvPr/>
        </p:nvSpPr>
        <p:spPr>
          <a:xfrm>
            <a:off x="871220" y="5769726"/>
            <a:ext cx="3020060" cy="528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t>Data Reduction</a:t>
            </a:r>
          </a:p>
        </p:txBody>
      </p:sp>
      <p:sp>
        <p:nvSpPr>
          <p:cNvPr id="20" name="Arrow: Down 19">
            <a:extLst>
              <a:ext uri="{FF2B5EF4-FFF2-40B4-BE49-F238E27FC236}">
                <a16:creationId xmlns:a16="http://schemas.microsoft.com/office/drawing/2014/main" id="{D878CEE7-AC4F-5D95-7556-BC92FBD9172A}"/>
              </a:ext>
            </a:extLst>
          </p:cNvPr>
          <p:cNvSpPr/>
          <p:nvPr/>
        </p:nvSpPr>
        <p:spPr>
          <a:xfrm>
            <a:off x="1280160" y="2910840"/>
            <a:ext cx="619760" cy="83312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1" name="Arrow: Down 20">
            <a:extLst>
              <a:ext uri="{FF2B5EF4-FFF2-40B4-BE49-F238E27FC236}">
                <a16:creationId xmlns:a16="http://schemas.microsoft.com/office/drawing/2014/main" id="{0BF72590-9DA4-FCE4-C8BA-08F943056B95}"/>
              </a:ext>
            </a:extLst>
          </p:cNvPr>
          <p:cNvSpPr/>
          <p:nvPr/>
        </p:nvSpPr>
        <p:spPr>
          <a:xfrm>
            <a:off x="1280160" y="4780281"/>
            <a:ext cx="619760" cy="83312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2" name="Left Brace 21">
            <a:extLst>
              <a:ext uri="{FF2B5EF4-FFF2-40B4-BE49-F238E27FC236}">
                <a16:creationId xmlns:a16="http://schemas.microsoft.com/office/drawing/2014/main" id="{BAE40A80-CD2B-D91C-4CEF-1C7E84BCA297}"/>
              </a:ext>
            </a:extLst>
          </p:cNvPr>
          <p:cNvSpPr/>
          <p:nvPr/>
        </p:nvSpPr>
        <p:spPr>
          <a:xfrm>
            <a:off x="3423920" y="1472527"/>
            <a:ext cx="934720" cy="1712730"/>
          </a:xfrm>
          <a:prstGeom prst="leftBrace">
            <a:avLst>
              <a:gd name="adj1" fmla="val 8333"/>
              <a:gd name="adj2" fmla="val 51961"/>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sp>
        <p:nvSpPr>
          <p:cNvPr id="23" name="Left Brace 22">
            <a:extLst>
              <a:ext uri="{FF2B5EF4-FFF2-40B4-BE49-F238E27FC236}">
                <a16:creationId xmlns:a16="http://schemas.microsoft.com/office/drawing/2014/main" id="{7B10FB62-0AEB-C8E0-6981-61DBC1AFA655}"/>
              </a:ext>
            </a:extLst>
          </p:cNvPr>
          <p:cNvSpPr/>
          <p:nvPr/>
        </p:nvSpPr>
        <p:spPr>
          <a:xfrm>
            <a:off x="4959350" y="3511892"/>
            <a:ext cx="934720" cy="1712730"/>
          </a:xfrm>
          <a:prstGeom prst="leftBrace">
            <a:avLst>
              <a:gd name="adj1" fmla="val 8333"/>
              <a:gd name="adj2" fmla="val 51961"/>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sp>
        <p:nvSpPr>
          <p:cNvPr id="24" name="Left Brace 23">
            <a:extLst>
              <a:ext uri="{FF2B5EF4-FFF2-40B4-BE49-F238E27FC236}">
                <a16:creationId xmlns:a16="http://schemas.microsoft.com/office/drawing/2014/main" id="{4CCA0308-6281-081C-7702-35E9E85B7813}"/>
              </a:ext>
            </a:extLst>
          </p:cNvPr>
          <p:cNvSpPr/>
          <p:nvPr/>
        </p:nvSpPr>
        <p:spPr>
          <a:xfrm>
            <a:off x="3992880" y="5507549"/>
            <a:ext cx="521335" cy="1031127"/>
          </a:xfrm>
          <a:prstGeom prst="leftBrace">
            <a:avLst>
              <a:gd name="adj1" fmla="val 8333"/>
              <a:gd name="adj2" fmla="val 51961"/>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765053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C5C8E-FEB8-617A-977D-71C270136704}"/>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F22F430E-D961-1E71-F27A-54DBCBE0B7B8}"/>
              </a:ext>
            </a:extLst>
          </p:cNvPr>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Transformation</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a:extLst>
              <a:ext uri="{FF2B5EF4-FFF2-40B4-BE49-F238E27FC236}">
                <a16:creationId xmlns:a16="http://schemas.microsoft.com/office/drawing/2014/main" id="{FFFE327F-0464-73FB-0185-EE034C8488B4}"/>
              </a:ext>
            </a:extLst>
          </p:cNvPr>
          <p:cNvSpPr>
            <a:spLocks noGrp="1"/>
          </p:cNvSpPr>
          <p:nvPr>
            <p:ph idx="1"/>
          </p:nvPr>
        </p:nvSpPr>
        <p:spPr>
          <a:xfrm>
            <a:off x="1143000" y="1655763"/>
            <a:ext cx="6548120" cy="444023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Encoding Categorical Data</a:t>
            </a:r>
          </a:p>
          <a:p>
            <a:pPr marL="80963" lvl="1" indent="0" algn="just" eaLnBrk="1" hangingPunct="1">
              <a:buClr>
                <a:srgbClr val="0B5395"/>
              </a:buClr>
              <a:buNone/>
            </a:pPr>
            <a:r>
              <a:rPr lang="en-US" altLang="en-US" sz="2400" dirty="0">
                <a:latin typeface="Times New Roman" pitchFamily="18" charset="0"/>
                <a:cs typeface="Times New Roman" pitchFamily="18" charset="0"/>
              </a:rPr>
              <a:t>Encoding categorical data is the process of converting text-based categories into numbers so that machine learning algorithms can process them.</a:t>
            </a:r>
          </a:p>
          <a:p>
            <a:pPr marL="80963" lvl="1" indent="0" algn="just" eaLnBrk="1" hangingPunct="1">
              <a:buClr>
                <a:srgbClr val="0B5395"/>
              </a:buClr>
              <a:buNone/>
            </a:pPr>
            <a:endParaRPr lang="en-US" altLang="en-US" sz="2400" dirty="0">
              <a:latin typeface="Times New Roman" pitchFamily="18" charset="0"/>
              <a:cs typeface="Times New Roman" pitchFamily="18" charset="0"/>
            </a:endParaRPr>
          </a:p>
          <a:p>
            <a:pPr marL="80963" lvl="1" indent="0" algn="just" eaLnBrk="1" hangingPunct="1">
              <a:buClr>
                <a:srgbClr val="0B5395"/>
              </a:buClr>
              <a:buNone/>
            </a:pPr>
            <a:r>
              <a:rPr lang="en-US" altLang="en-US" sz="2400" dirty="0">
                <a:latin typeface="Times New Roman" pitchFamily="18" charset="0"/>
                <a:cs typeface="Times New Roman" pitchFamily="18" charset="0"/>
              </a:rPr>
              <a:t>Let's use a simple example. Imagine you have survey data with a "Favorite Fruit" column.</a:t>
            </a:r>
          </a:p>
          <a:p>
            <a:pPr marL="80963" lvl="1" indent="0" algn="just" eaLnBrk="1" hangingPunct="1">
              <a:buClr>
                <a:srgbClr val="0B5395"/>
              </a:buClr>
              <a:buNone/>
            </a:pPr>
            <a:endParaRPr lang="en-US" altLang="en-US" sz="2400" dirty="0">
              <a:latin typeface="Times New Roman" pitchFamily="18" charset="0"/>
              <a:cs typeface="Times New Roman" pitchFamily="18" charset="0"/>
            </a:endParaRPr>
          </a:p>
          <a:p>
            <a:pPr marL="80963" lvl="1" indent="0" algn="just" eaLnBrk="1" hangingPunct="1">
              <a:buClr>
                <a:srgbClr val="0B5395"/>
              </a:buClr>
              <a:buNone/>
            </a:pPr>
            <a:r>
              <a:rPr lang="en-US" altLang="en-US" sz="2400" dirty="0">
                <a:latin typeface="Times New Roman" pitchFamily="18" charset="0"/>
                <a:cs typeface="Times New Roman" pitchFamily="18" charset="0"/>
              </a:rPr>
              <a:t>A machine learning model can't understand "Apple" or "Orange." We need to encode these labels into numbers. Here are the two most common ways to do that.</a:t>
            </a:r>
          </a:p>
        </p:txBody>
      </p:sp>
      <p:sp>
        <p:nvSpPr>
          <p:cNvPr id="5124" name="Slide Number Placeholder 1">
            <a:extLst>
              <a:ext uri="{FF2B5EF4-FFF2-40B4-BE49-F238E27FC236}">
                <a16:creationId xmlns:a16="http://schemas.microsoft.com/office/drawing/2014/main" id="{526FA3D8-42EE-BA01-D4D3-795ED3E4C3A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32</a:t>
            </a:fld>
            <a:endParaRPr lang="en-US" altLang="en-US"/>
          </a:p>
        </p:txBody>
      </p:sp>
      <p:graphicFrame>
        <p:nvGraphicFramePr>
          <p:cNvPr id="3" name="Table 2">
            <a:extLst>
              <a:ext uri="{FF2B5EF4-FFF2-40B4-BE49-F238E27FC236}">
                <a16:creationId xmlns:a16="http://schemas.microsoft.com/office/drawing/2014/main" id="{A602D6CD-8488-C28B-6851-C0E1B71079B0}"/>
              </a:ext>
            </a:extLst>
          </p:cNvPr>
          <p:cNvGraphicFramePr>
            <a:graphicFrameLocks noGrp="1"/>
          </p:cNvGraphicFramePr>
          <p:nvPr>
            <p:extLst>
              <p:ext uri="{D42A27DB-BD31-4B8C-83A1-F6EECF244321}">
                <p14:modId xmlns:p14="http://schemas.microsoft.com/office/powerpoint/2010/main" val="95339190"/>
              </p:ext>
            </p:extLst>
          </p:nvPr>
        </p:nvGraphicFramePr>
        <p:xfrm>
          <a:off x="8467567" y="2654300"/>
          <a:ext cx="3126105" cy="2194560"/>
        </p:xfrm>
        <a:graphic>
          <a:graphicData uri="http://schemas.openxmlformats.org/drawingml/2006/table">
            <a:tbl>
              <a:tblPr>
                <a:tableStyleId>{D7AC3CCA-C797-4891-BE02-D94E43425B78}</a:tableStyleId>
              </a:tblPr>
              <a:tblGrid>
                <a:gridCol w="1348740">
                  <a:extLst>
                    <a:ext uri="{9D8B030D-6E8A-4147-A177-3AD203B41FA5}">
                      <a16:colId xmlns:a16="http://schemas.microsoft.com/office/drawing/2014/main" val="317812398"/>
                    </a:ext>
                  </a:extLst>
                </a:gridCol>
                <a:gridCol w="1777365">
                  <a:extLst>
                    <a:ext uri="{9D8B030D-6E8A-4147-A177-3AD203B41FA5}">
                      <a16:colId xmlns:a16="http://schemas.microsoft.com/office/drawing/2014/main" val="4050830119"/>
                    </a:ext>
                  </a:extLst>
                </a:gridCol>
              </a:tblGrid>
              <a:tr h="365760">
                <a:tc>
                  <a:txBody>
                    <a:bodyPr/>
                    <a:lstStyle/>
                    <a:p>
                      <a:pPr algn="ctr"/>
                      <a:r>
                        <a:rPr lang="en-GB" sz="1800" b="1" dirty="0"/>
                        <a:t>Person ID</a:t>
                      </a:r>
                    </a:p>
                  </a:txBody>
                  <a:tcPr anchor="ctr"/>
                </a:tc>
                <a:tc>
                  <a:txBody>
                    <a:bodyPr/>
                    <a:lstStyle/>
                    <a:p>
                      <a:pPr algn="ctr"/>
                      <a:r>
                        <a:rPr lang="en-GB" sz="1800" b="1"/>
                        <a:t>Favorite Fruit</a:t>
                      </a:r>
                    </a:p>
                  </a:txBody>
                  <a:tcPr anchor="ctr"/>
                </a:tc>
                <a:extLst>
                  <a:ext uri="{0D108BD9-81ED-4DB2-BD59-A6C34878D82A}">
                    <a16:rowId xmlns:a16="http://schemas.microsoft.com/office/drawing/2014/main" val="1290491865"/>
                  </a:ext>
                </a:extLst>
              </a:tr>
              <a:tr h="365760">
                <a:tc>
                  <a:txBody>
                    <a:bodyPr/>
                    <a:lstStyle/>
                    <a:p>
                      <a:pPr algn="l"/>
                      <a:r>
                        <a:rPr lang="en-GB" sz="1800" b="0"/>
                        <a:t>1</a:t>
                      </a:r>
                    </a:p>
                  </a:txBody>
                  <a:tcPr anchor="ctr"/>
                </a:tc>
                <a:tc>
                  <a:txBody>
                    <a:bodyPr/>
                    <a:lstStyle/>
                    <a:p>
                      <a:pPr algn="l"/>
                      <a:r>
                        <a:rPr lang="en-GB" sz="1800" b="0" dirty="0"/>
                        <a:t>Apple</a:t>
                      </a:r>
                    </a:p>
                  </a:txBody>
                  <a:tcPr anchor="ctr"/>
                </a:tc>
                <a:extLst>
                  <a:ext uri="{0D108BD9-81ED-4DB2-BD59-A6C34878D82A}">
                    <a16:rowId xmlns:a16="http://schemas.microsoft.com/office/drawing/2014/main" val="303817226"/>
                  </a:ext>
                </a:extLst>
              </a:tr>
              <a:tr h="365760">
                <a:tc>
                  <a:txBody>
                    <a:bodyPr/>
                    <a:lstStyle/>
                    <a:p>
                      <a:pPr algn="l"/>
                      <a:r>
                        <a:rPr lang="en-GB" sz="1800" b="0"/>
                        <a:t>2</a:t>
                      </a:r>
                    </a:p>
                  </a:txBody>
                  <a:tcPr anchor="ctr"/>
                </a:tc>
                <a:tc>
                  <a:txBody>
                    <a:bodyPr/>
                    <a:lstStyle/>
                    <a:p>
                      <a:pPr algn="l"/>
                      <a:r>
                        <a:rPr lang="en-GB" sz="1800" b="0" dirty="0"/>
                        <a:t>Orange</a:t>
                      </a:r>
                    </a:p>
                  </a:txBody>
                  <a:tcPr anchor="ctr"/>
                </a:tc>
                <a:extLst>
                  <a:ext uri="{0D108BD9-81ED-4DB2-BD59-A6C34878D82A}">
                    <a16:rowId xmlns:a16="http://schemas.microsoft.com/office/drawing/2014/main" val="2412765339"/>
                  </a:ext>
                </a:extLst>
              </a:tr>
              <a:tr h="365760">
                <a:tc>
                  <a:txBody>
                    <a:bodyPr/>
                    <a:lstStyle/>
                    <a:p>
                      <a:pPr algn="l"/>
                      <a:r>
                        <a:rPr lang="en-GB" sz="1800" b="0"/>
                        <a:t>3</a:t>
                      </a:r>
                    </a:p>
                  </a:txBody>
                  <a:tcPr anchor="ctr"/>
                </a:tc>
                <a:tc>
                  <a:txBody>
                    <a:bodyPr/>
                    <a:lstStyle/>
                    <a:p>
                      <a:pPr algn="l"/>
                      <a:r>
                        <a:rPr lang="en-GB" sz="1800" b="0" dirty="0"/>
                        <a:t>Banana</a:t>
                      </a:r>
                    </a:p>
                  </a:txBody>
                  <a:tcPr anchor="ctr"/>
                </a:tc>
                <a:extLst>
                  <a:ext uri="{0D108BD9-81ED-4DB2-BD59-A6C34878D82A}">
                    <a16:rowId xmlns:a16="http://schemas.microsoft.com/office/drawing/2014/main" val="3398114241"/>
                  </a:ext>
                </a:extLst>
              </a:tr>
              <a:tr h="365760">
                <a:tc>
                  <a:txBody>
                    <a:bodyPr/>
                    <a:lstStyle/>
                    <a:p>
                      <a:pPr algn="l"/>
                      <a:r>
                        <a:rPr lang="en-GB" sz="1800" b="0"/>
                        <a:t>4</a:t>
                      </a:r>
                    </a:p>
                  </a:txBody>
                  <a:tcPr anchor="ctr"/>
                </a:tc>
                <a:tc>
                  <a:txBody>
                    <a:bodyPr/>
                    <a:lstStyle/>
                    <a:p>
                      <a:pPr algn="l"/>
                      <a:r>
                        <a:rPr lang="en-GB" sz="1800" b="0" dirty="0"/>
                        <a:t>Apple</a:t>
                      </a:r>
                    </a:p>
                  </a:txBody>
                  <a:tcPr anchor="ctr"/>
                </a:tc>
                <a:extLst>
                  <a:ext uri="{0D108BD9-81ED-4DB2-BD59-A6C34878D82A}">
                    <a16:rowId xmlns:a16="http://schemas.microsoft.com/office/drawing/2014/main" val="2051841504"/>
                  </a:ext>
                </a:extLst>
              </a:tr>
              <a:tr h="365760">
                <a:tc>
                  <a:txBody>
                    <a:bodyPr/>
                    <a:lstStyle/>
                    <a:p>
                      <a:pPr algn="l"/>
                      <a:r>
                        <a:rPr lang="en-GB" sz="1800" b="0"/>
                        <a:t>5</a:t>
                      </a:r>
                    </a:p>
                  </a:txBody>
                  <a:tcPr anchor="ctr"/>
                </a:tc>
                <a:tc>
                  <a:txBody>
                    <a:bodyPr/>
                    <a:lstStyle/>
                    <a:p>
                      <a:pPr algn="l"/>
                      <a:r>
                        <a:rPr lang="en-GB" sz="1800" b="0" dirty="0"/>
                        <a:t>Banana</a:t>
                      </a:r>
                    </a:p>
                  </a:txBody>
                  <a:tcPr anchor="ctr"/>
                </a:tc>
                <a:extLst>
                  <a:ext uri="{0D108BD9-81ED-4DB2-BD59-A6C34878D82A}">
                    <a16:rowId xmlns:a16="http://schemas.microsoft.com/office/drawing/2014/main" val="3841563198"/>
                  </a:ext>
                </a:extLst>
              </a:tr>
            </a:tbl>
          </a:graphicData>
        </a:graphic>
      </p:graphicFrame>
    </p:spTree>
    <p:extLst>
      <p:ext uri="{BB962C8B-B14F-4D97-AF65-F5344CB8AC3E}">
        <p14:creationId xmlns:p14="http://schemas.microsoft.com/office/powerpoint/2010/main" val="1813125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222DD-5986-9E01-8610-DAF0470C5A7C}"/>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DC86EDBC-0FC6-542C-A253-7C5448334E9D}"/>
              </a:ext>
            </a:extLst>
          </p:cNvPr>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Transformation</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a:extLst>
              <a:ext uri="{FF2B5EF4-FFF2-40B4-BE49-F238E27FC236}">
                <a16:creationId xmlns:a16="http://schemas.microsoft.com/office/drawing/2014/main" id="{D195FE82-1937-F361-20A9-01149176FFFA}"/>
              </a:ext>
            </a:extLst>
          </p:cNvPr>
          <p:cNvSpPr>
            <a:spLocks noGrp="1"/>
          </p:cNvSpPr>
          <p:nvPr>
            <p:ph idx="1"/>
          </p:nvPr>
        </p:nvSpPr>
        <p:spPr>
          <a:xfrm>
            <a:off x="1143000" y="1655763"/>
            <a:ext cx="5582920" cy="444023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1. Label Encoding</a:t>
            </a:r>
          </a:p>
          <a:p>
            <a:pPr marL="80963" lvl="1" indent="0" algn="just" eaLnBrk="1" hangingPunct="1">
              <a:buClr>
                <a:srgbClr val="0B5395"/>
              </a:buClr>
              <a:buNone/>
            </a:pPr>
            <a:r>
              <a:rPr lang="en-US" altLang="en-US" sz="2400" dirty="0">
                <a:latin typeface="Times New Roman" pitchFamily="18" charset="0"/>
                <a:cs typeface="Times New Roman" pitchFamily="18" charset="0"/>
              </a:rPr>
              <a:t>Important Note: </a:t>
            </a:r>
          </a:p>
          <a:p>
            <a:pPr marL="423863" lvl="1" indent="-342900" algn="just" eaLnBrk="1" hangingPunct="1">
              <a:buClr>
                <a:srgbClr val="0B5395"/>
              </a:buClr>
            </a:pPr>
            <a:r>
              <a:rPr lang="en-US" altLang="en-US" sz="2400" dirty="0">
                <a:latin typeface="Times New Roman" pitchFamily="18" charset="0"/>
                <a:cs typeface="Times New Roman" pitchFamily="18" charset="0"/>
              </a:rPr>
              <a:t>Be careful using this for non-ordered (nominal) data. </a:t>
            </a:r>
          </a:p>
          <a:p>
            <a:pPr marL="423863" lvl="1" indent="-342900" algn="just" eaLnBrk="1" hangingPunct="1">
              <a:buClr>
                <a:srgbClr val="0B5395"/>
              </a:buClr>
            </a:pPr>
            <a:r>
              <a:rPr lang="en-US" altLang="en-US" sz="2400" dirty="0">
                <a:latin typeface="Times New Roman" pitchFamily="18" charset="0"/>
                <a:cs typeface="Times New Roman" pitchFamily="18" charset="0"/>
              </a:rPr>
              <a:t>Label Encoding creates an artificial order (Banana (2) &gt; Orange (1)), which can mislead some models into thinking there's a ranking when there isn't one.</a:t>
            </a:r>
          </a:p>
        </p:txBody>
      </p:sp>
      <p:sp>
        <p:nvSpPr>
          <p:cNvPr id="5124" name="Slide Number Placeholder 1">
            <a:extLst>
              <a:ext uri="{FF2B5EF4-FFF2-40B4-BE49-F238E27FC236}">
                <a16:creationId xmlns:a16="http://schemas.microsoft.com/office/drawing/2014/main" id="{C0EE31C0-2041-4B16-5C07-66EF9BC7A61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33</a:t>
            </a:fld>
            <a:endParaRPr lang="en-US" altLang="en-US"/>
          </a:p>
        </p:txBody>
      </p:sp>
      <p:graphicFrame>
        <p:nvGraphicFramePr>
          <p:cNvPr id="3" name="Table 2">
            <a:extLst>
              <a:ext uri="{FF2B5EF4-FFF2-40B4-BE49-F238E27FC236}">
                <a16:creationId xmlns:a16="http://schemas.microsoft.com/office/drawing/2014/main" id="{CB9EEE54-0CBC-B7F1-633F-A4A6D62557BC}"/>
              </a:ext>
            </a:extLst>
          </p:cNvPr>
          <p:cNvGraphicFramePr>
            <a:graphicFrameLocks noGrp="1"/>
          </p:cNvGraphicFramePr>
          <p:nvPr>
            <p:extLst>
              <p:ext uri="{D42A27DB-BD31-4B8C-83A1-F6EECF244321}">
                <p14:modId xmlns:p14="http://schemas.microsoft.com/office/powerpoint/2010/main" val="4290079834"/>
              </p:ext>
            </p:extLst>
          </p:nvPr>
        </p:nvGraphicFramePr>
        <p:xfrm>
          <a:off x="8457407" y="1465580"/>
          <a:ext cx="3126105" cy="2194560"/>
        </p:xfrm>
        <a:graphic>
          <a:graphicData uri="http://schemas.openxmlformats.org/drawingml/2006/table">
            <a:tbl>
              <a:tblPr>
                <a:tableStyleId>{D7AC3CCA-C797-4891-BE02-D94E43425B78}</a:tableStyleId>
              </a:tblPr>
              <a:tblGrid>
                <a:gridCol w="1348740">
                  <a:extLst>
                    <a:ext uri="{9D8B030D-6E8A-4147-A177-3AD203B41FA5}">
                      <a16:colId xmlns:a16="http://schemas.microsoft.com/office/drawing/2014/main" val="317812398"/>
                    </a:ext>
                  </a:extLst>
                </a:gridCol>
                <a:gridCol w="1777365">
                  <a:extLst>
                    <a:ext uri="{9D8B030D-6E8A-4147-A177-3AD203B41FA5}">
                      <a16:colId xmlns:a16="http://schemas.microsoft.com/office/drawing/2014/main" val="4050830119"/>
                    </a:ext>
                  </a:extLst>
                </a:gridCol>
              </a:tblGrid>
              <a:tr h="365760">
                <a:tc>
                  <a:txBody>
                    <a:bodyPr/>
                    <a:lstStyle/>
                    <a:p>
                      <a:pPr algn="ctr"/>
                      <a:r>
                        <a:rPr lang="en-GB" sz="1800" b="1" dirty="0"/>
                        <a:t>Person ID</a:t>
                      </a:r>
                    </a:p>
                  </a:txBody>
                  <a:tcPr anchor="ctr"/>
                </a:tc>
                <a:tc>
                  <a:txBody>
                    <a:bodyPr/>
                    <a:lstStyle/>
                    <a:p>
                      <a:pPr algn="ctr"/>
                      <a:r>
                        <a:rPr lang="en-GB" sz="1800" b="1"/>
                        <a:t>Favorite Fruit</a:t>
                      </a:r>
                    </a:p>
                  </a:txBody>
                  <a:tcPr anchor="ctr"/>
                </a:tc>
                <a:extLst>
                  <a:ext uri="{0D108BD9-81ED-4DB2-BD59-A6C34878D82A}">
                    <a16:rowId xmlns:a16="http://schemas.microsoft.com/office/drawing/2014/main" val="1290491865"/>
                  </a:ext>
                </a:extLst>
              </a:tr>
              <a:tr h="365760">
                <a:tc>
                  <a:txBody>
                    <a:bodyPr/>
                    <a:lstStyle/>
                    <a:p>
                      <a:pPr algn="l"/>
                      <a:r>
                        <a:rPr lang="en-GB" sz="1800" b="0"/>
                        <a:t>1</a:t>
                      </a:r>
                    </a:p>
                  </a:txBody>
                  <a:tcPr anchor="ctr"/>
                </a:tc>
                <a:tc>
                  <a:txBody>
                    <a:bodyPr/>
                    <a:lstStyle/>
                    <a:p>
                      <a:pPr algn="l"/>
                      <a:r>
                        <a:rPr lang="en-GB" sz="1800" b="0" dirty="0"/>
                        <a:t>Apple</a:t>
                      </a:r>
                    </a:p>
                  </a:txBody>
                  <a:tcPr anchor="ctr"/>
                </a:tc>
                <a:extLst>
                  <a:ext uri="{0D108BD9-81ED-4DB2-BD59-A6C34878D82A}">
                    <a16:rowId xmlns:a16="http://schemas.microsoft.com/office/drawing/2014/main" val="303817226"/>
                  </a:ext>
                </a:extLst>
              </a:tr>
              <a:tr h="365760">
                <a:tc>
                  <a:txBody>
                    <a:bodyPr/>
                    <a:lstStyle/>
                    <a:p>
                      <a:pPr algn="l"/>
                      <a:r>
                        <a:rPr lang="en-GB" sz="1800" b="0"/>
                        <a:t>2</a:t>
                      </a:r>
                    </a:p>
                  </a:txBody>
                  <a:tcPr anchor="ctr"/>
                </a:tc>
                <a:tc>
                  <a:txBody>
                    <a:bodyPr/>
                    <a:lstStyle/>
                    <a:p>
                      <a:pPr algn="l"/>
                      <a:r>
                        <a:rPr lang="en-GB" sz="1800" b="0" dirty="0"/>
                        <a:t>Orange</a:t>
                      </a:r>
                    </a:p>
                  </a:txBody>
                  <a:tcPr anchor="ctr"/>
                </a:tc>
                <a:extLst>
                  <a:ext uri="{0D108BD9-81ED-4DB2-BD59-A6C34878D82A}">
                    <a16:rowId xmlns:a16="http://schemas.microsoft.com/office/drawing/2014/main" val="2412765339"/>
                  </a:ext>
                </a:extLst>
              </a:tr>
              <a:tr h="365760">
                <a:tc>
                  <a:txBody>
                    <a:bodyPr/>
                    <a:lstStyle/>
                    <a:p>
                      <a:pPr algn="l"/>
                      <a:r>
                        <a:rPr lang="en-GB" sz="1800" b="0"/>
                        <a:t>3</a:t>
                      </a:r>
                    </a:p>
                  </a:txBody>
                  <a:tcPr anchor="ctr"/>
                </a:tc>
                <a:tc>
                  <a:txBody>
                    <a:bodyPr/>
                    <a:lstStyle/>
                    <a:p>
                      <a:pPr algn="l"/>
                      <a:r>
                        <a:rPr lang="en-GB" sz="1800" b="0" dirty="0"/>
                        <a:t>Banana</a:t>
                      </a:r>
                    </a:p>
                  </a:txBody>
                  <a:tcPr anchor="ctr"/>
                </a:tc>
                <a:extLst>
                  <a:ext uri="{0D108BD9-81ED-4DB2-BD59-A6C34878D82A}">
                    <a16:rowId xmlns:a16="http://schemas.microsoft.com/office/drawing/2014/main" val="3398114241"/>
                  </a:ext>
                </a:extLst>
              </a:tr>
              <a:tr h="365760">
                <a:tc>
                  <a:txBody>
                    <a:bodyPr/>
                    <a:lstStyle/>
                    <a:p>
                      <a:pPr algn="l"/>
                      <a:r>
                        <a:rPr lang="en-GB" sz="1800" b="0" dirty="0"/>
                        <a:t>4</a:t>
                      </a:r>
                    </a:p>
                  </a:txBody>
                  <a:tcPr anchor="ctr"/>
                </a:tc>
                <a:tc>
                  <a:txBody>
                    <a:bodyPr/>
                    <a:lstStyle/>
                    <a:p>
                      <a:pPr algn="l"/>
                      <a:r>
                        <a:rPr lang="en-GB" sz="1800" b="0" dirty="0"/>
                        <a:t>Apple</a:t>
                      </a:r>
                    </a:p>
                  </a:txBody>
                  <a:tcPr anchor="ctr"/>
                </a:tc>
                <a:extLst>
                  <a:ext uri="{0D108BD9-81ED-4DB2-BD59-A6C34878D82A}">
                    <a16:rowId xmlns:a16="http://schemas.microsoft.com/office/drawing/2014/main" val="2051841504"/>
                  </a:ext>
                </a:extLst>
              </a:tr>
              <a:tr h="365760">
                <a:tc>
                  <a:txBody>
                    <a:bodyPr/>
                    <a:lstStyle/>
                    <a:p>
                      <a:pPr algn="l"/>
                      <a:r>
                        <a:rPr lang="en-GB" sz="1800" b="0" dirty="0"/>
                        <a:t>5</a:t>
                      </a:r>
                    </a:p>
                  </a:txBody>
                  <a:tcPr anchor="ctr"/>
                </a:tc>
                <a:tc>
                  <a:txBody>
                    <a:bodyPr/>
                    <a:lstStyle/>
                    <a:p>
                      <a:pPr algn="l"/>
                      <a:r>
                        <a:rPr lang="en-GB" sz="1800" b="0" dirty="0"/>
                        <a:t>Banana</a:t>
                      </a:r>
                    </a:p>
                  </a:txBody>
                  <a:tcPr anchor="ctr"/>
                </a:tc>
                <a:extLst>
                  <a:ext uri="{0D108BD9-81ED-4DB2-BD59-A6C34878D82A}">
                    <a16:rowId xmlns:a16="http://schemas.microsoft.com/office/drawing/2014/main" val="3841563198"/>
                  </a:ext>
                </a:extLst>
              </a:tr>
            </a:tbl>
          </a:graphicData>
        </a:graphic>
      </p:graphicFrame>
      <p:graphicFrame>
        <p:nvGraphicFramePr>
          <p:cNvPr id="2" name="Table 1">
            <a:extLst>
              <a:ext uri="{FF2B5EF4-FFF2-40B4-BE49-F238E27FC236}">
                <a16:creationId xmlns:a16="http://schemas.microsoft.com/office/drawing/2014/main" id="{B893DB04-7B7A-1AE0-209E-9DBC21368F31}"/>
              </a:ext>
            </a:extLst>
          </p:cNvPr>
          <p:cNvGraphicFramePr>
            <a:graphicFrameLocks noGrp="1"/>
          </p:cNvGraphicFramePr>
          <p:nvPr>
            <p:extLst>
              <p:ext uri="{D42A27DB-BD31-4B8C-83A1-F6EECF244321}">
                <p14:modId xmlns:p14="http://schemas.microsoft.com/office/powerpoint/2010/main" val="914472629"/>
              </p:ext>
            </p:extLst>
          </p:nvPr>
        </p:nvGraphicFramePr>
        <p:xfrm>
          <a:off x="6985001" y="4079080"/>
          <a:ext cx="4917711" cy="2468880"/>
        </p:xfrm>
        <a:graphic>
          <a:graphicData uri="http://schemas.openxmlformats.org/drawingml/2006/table">
            <a:tbl>
              <a:tblPr>
                <a:tableStyleId>{D7AC3CCA-C797-4891-BE02-D94E43425B78}</a:tableStyleId>
              </a:tblPr>
              <a:tblGrid>
                <a:gridCol w="1305831">
                  <a:extLst>
                    <a:ext uri="{9D8B030D-6E8A-4147-A177-3AD203B41FA5}">
                      <a16:colId xmlns:a16="http://schemas.microsoft.com/office/drawing/2014/main" val="4117269430"/>
                    </a:ext>
                  </a:extLst>
                </a:gridCol>
                <a:gridCol w="1777365">
                  <a:extLst>
                    <a:ext uri="{9D8B030D-6E8A-4147-A177-3AD203B41FA5}">
                      <a16:colId xmlns:a16="http://schemas.microsoft.com/office/drawing/2014/main" val="2337719281"/>
                    </a:ext>
                  </a:extLst>
                </a:gridCol>
                <a:gridCol w="1834515">
                  <a:extLst>
                    <a:ext uri="{9D8B030D-6E8A-4147-A177-3AD203B41FA5}">
                      <a16:colId xmlns:a16="http://schemas.microsoft.com/office/drawing/2014/main" val="2471856929"/>
                    </a:ext>
                  </a:extLst>
                </a:gridCol>
              </a:tblGrid>
              <a:tr h="628185">
                <a:tc>
                  <a:txBody>
                    <a:bodyPr/>
                    <a:lstStyle/>
                    <a:p>
                      <a:pPr algn="ctr"/>
                      <a:r>
                        <a:rPr lang="en-GB" sz="1800" b="1"/>
                        <a:t>Person ID</a:t>
                      </a:r>
                    </a:p>
                  </a:txBody>
                  <a:tcPr anchor="ctr"/>
                </a:tc>
                <a:tc>
                  <a:txBody>
                    <a:bodyPr/>
                    <a:lstStyle/>
                    <a:p>
                      <a:pPr algn="ctr"/>
                      <a:r>
                        <a:rPr lang="en-GB" sz="1800" b="1"/>
                        <a:t>Favorite Fruit</a:t>
                      </a:r>
                    </a:p>
                  </a:txBody>
                  <a:tcPr anchor="ctr"/>
                </a:tc>
                <a:tc>
                  <a:txBody>
                    <a:bodyPr/>
                    <a:lstStyle/>
                    <a:p>
                      <a:pPr algn="ctr"/>
                      <a:r>
                        <a:rPr lang="en-GB" sz="1800" b="1" dirty="0" err="1"/>
                        <a:t>Favorite</a:t>
                      </a:r>
                      <a:r>
                        <a:rPr lang="en-GB" sz="1800" b="1" dirty="0"/>
                        <a:t> Fruit </a:t>
                      </a:r>
                    </a:p>
                    <a:p>
                      <a:pPr algn="ctr"/>
                      <a:r>
                        <a:rPr lang="en-GB" sz="1800" b="1" dirty="0"/>
                        <a:t>(Encoded)</a:t>
                      </a:r>
                    </a:p>
                  </a:txBody>
                  <a:tcPr anchor="ctr"/>
                </a:tc>
                <a:extLst>
                  <a:ext uri="{0D108BD9-81ED-4DB2-BD59-A6C34878D82A}">
                    <a16:rowId xmlns:a16="http://schemas.microsoft.com/office/drawing/2014/main" val="4143328123"/>
                  </a:ext>
                </a:extLst>
              </a:tr>
              <a:tr h="358963">
                <a:tc>
                  <a:txBody>
                    <a:bodyPr/>
                    <a:lstStyle/>
                    <a:p>
                      <a:r>
                        <a:rPr lang="en-GB" sz="1800"/>
                        <a:t>1</a:t>
                      </a:r>
                    </a:p>
                  </a:txBody>
                  <a:tcPr anchor="ctr"/>
                </a:tc>
                <a:tc>
                  <a:txBody>
                    <a:bodyPr/>
                    <a:lstStyle/>
                    <a:p>
                      <a:r>
                        <a:rPr lang="en-GB" sz="1800"/>
                        <a:t>Apple</a:t>
                      </a:r>
                    </a:p>
                  </a:txBody>
                  <a:tcPr anchor="ctr"/>
                </a:tc>
                <a:tc>
                  <a:txBody>
                    <a:bodyPr/>
                    <a:lstStyle/>
                    <a:p>
                      <a:r>
                        <a:rPr lang="en-GB" sz="1800"/>
                        <a:t>0</a:t>
                      </a:r>
                    </a:p>
                  </a:txBody>
                  <a:tcPr anchor="ctr"/>
                </a:tc>
                <a:extLst>
                  <a:ext uri="{0D108BD9-81ED-4DB2-BD59-A6C34878D82A}">
                    <a16:rowId xmlns:a16="http://schemas.microsoft.com/office/drawing/2014/main" val="1129943536"/>
                  </a:ext>
                </a:extLst>
              </a:tr>
              <a:tr h="358963">
                <a:tc>
                  <a:txBody>
                    <a:bodyPr/>
                    <a:lstStyle/>
                    <a:p>
                      <a:r>
                        <a:rPr lang="en-GB" sz="1800" dirty="0"/>
                        <a:t>2</a:t>
                      </a:r>
                    </a:p>
                  </a:txBody>
                  <a:tcPr anchor="ctr"/>
                </a:tc>
                <a:tc>
                  <a:txBody>
                    <a:bodyPr/>
                    <a:lstStyle/>
                    <a:p>
                      <a:r>
                        <a:rPr lang="en-GB" sz="1800"/>
                        <a:t>Orange</a:t>
                      </a:r>
                    </a:p>
                  </a:txBody>
                  <a:tcPr anchor="ctr"/>
                </a:tc>
                <a:tc>
                  <a:txBody>
                    <a:bodyPr/>
                    <a:lstStyle/>
                    <a:p>
                      <a:r>
                        <a:rPr lang="en-GB" sz="1800"/>
                        <a:t>1</a:t>
                      </a:r>
                    </a:p>
                  </a:txBody>
                  <a:tcPr anchor="ctr"/>
                </a:tc>
                <a:extLst>
                  <a:ext uri="{0D108BD9-81ED-4DB2-BD59-A6C34878D82A}">
                    <a16:rowId xmlns:a16="http://schemas.microsoft.com/office/drawing/2014/main" val="441706087"/>
                  </a:ext>
                </a:extLst>
              </a:tr>
              <a:tr h="358963">
                <a:tc>
                  <a:txBody>
                    <a:bodyPr/>
                    <a:lstStyle/>
                    <a:p>
                      <a:r>
                        <a:rPr lang="en-GB" sz="1800"/>
                        <a:t>3</a:t>
                      </a:r>
                    </a:p>
                  </a:txBody>
                  <a:tcPr anchor="ctr"/>
                </a:tc>
                <a:tc>
                  <a:txBody>
                    <a:bodyPr/>
                    <a:lstStyle/>
                    <a:p>
                      <a:r>
                        <a:rPr lang="en-GB" sz="1800"/>
                        <a:t>Banana</a:t>
                      </a:r>
                    </a:p>
                  </a:txBody>
                  <a:tcPr anchor="ctr"/>
                </a:tc>
                <a:tc>
                  <a:txBody>
                    <a:bodyPr/>
                    <a:lstStyle/>
                    <a:p>
                      <a:r>
                        <a:rPr lang="en-GB" sz="1800"/>
                        <a:t>2</a:t>
                      </a:r>
                    </a:p>
                  </a:txBody>
                  <a:tcPr anchor="ctr"/>
                </a:tc>
                <a:extLst>
                  <a:ext uri="{0D108BD9-81ED-4DB2-BD59-A6C34878D82A}">
                    <a16:rowId xmlns:a16="http://schemas.microsoft.com/office/drawing/2014/main" val="3827096286"/>
                  </a:ext>
                </a:extLst>
              </a:tr>
              <a:tr h="358963">
                <a:tc>
                  <a:txBody>
                    <a:bodyPr/>
                    <a:lstStyle/>
                    <a:p>
                      <a:r>
                        <a:rPr lang="en-GB" sz="1800"/>
                        <a:t>4</a:t>
                      </a:r>
                    </a:p>
                  </a:txBody>
                  <a:tcPr anchor="ctr"/>
                </a:tc>
                <a:tc>
                  <a:txBody>
                    <a:bodyPr/>
                    <a:lstStyle/>
                    <a:p>
                      <a:r>
                        <a:rPr lang="en-GB" sz="1800"/>
                        <a:t>Apple</a:t>
                      </a:r>
                    </a:p>
                  </a:txBody>
                  <a:tcPr anchor="ctr"/>
                </a:tc>
                <a:tc>
                  <a:txBody>
                    <a:bodyPr/>
                    <a:lstStyle/>
                    <a:p>
                      <a:r>
                        <a:rPr lang="en-GB" sz="1800"/>
                        <a:t>0</a:t>
                      </a:r>
                    </a:p>
                  </a:txBody>
                  <a:tcPr anchor="ctr"/>
                </a:tc>
                <a:extLst>
                  <a:ext uri="{0D108BD9-81ED-4DB2-BD59-A6C34878D82A}">
                    <a16:rowId xmlns:a16="http://schemas.microsoft.com/office/drawing/2014/main" val="4262637692"/>
                  </a:ext>
                </a:extLst>
              </a:tr>
              <a:tr h="358963">
                <a:tc>
                  <a:txBody>
                    <a:bodyPr/>
                    <a:lstStyle/>
                    <a:p>
                      <a:r>
                        <a:rPr lang="en-GB" sz="1800"/>
                        <a:t>5</a:t>
                      </a:r>
                    </a:p>
                  </a:txBody>
                  <a:tcPr anchor="ctr"/>
                </a:tc>
                <a:tc>
                  <a:txBody>
                    <a:bodyPr/>
                    <a:lstStyle/>
                    <a:p>
                      <a:r>
                        <a:rPr lang="en-GB" sz="1800"/>
                        <a:t>Banana</a:t>
                      </a:r>
                    </a:p>
                  </a:txBody>
                  <a:tcPr anchor="ctr"/>
                </a:tc>
                <a:tc>
                  <a:txBody>
                    <a:bodyPr/>
                    <a:lstStyle/>
                    <a:p>
                      <a:r>
                        <a:rPr lang="en-GB" sz="1800" dirty="0"/>
                        <a:t>2</a:t>
                      </a:r>
                    </a:p>
                  </a:txBody>
                  <a:tcPr anchor="ctr"/>
                </a:tc>
                <a:extLst>
                  <a:ext uri="{0D108BD9-81ED-4DB2-BD59-A6C34878D82A}">
                    <a16:rowId xmlns:a16="http://schemas.microsoft.com/office/drawing/2014/main" val="2985631639"/>
                  </a:ext>
                </a:extLst>
              </a:tr>
            </a:tbl>
          </a:graphicData>
        </a:graphic>
      </p:graphicFrame>
      <p:sp>
        <p:nvSpPr>
          <p:cNvPr id="4" name="Arrow: Down 3">
            <a:extLst>
              <a:ext uri="{FF2B5EF4-FFF2-40B4-BE49-F238E27FC236}">
                <a16:creationId xmlns:a16="http://schemas.microsoft.com/office/drawing/2014/main" id="{3FC25844-68F7-9D30-BF80-305369CDA0F0}"/>
              </a:ext>
            </a:extLst>
          </p:cNvPr>
          <p:cNvSpPr/>
          <p:nvPr/>
        </p:nvSpPr>
        <p:spPr>
          <a:xfrm>
            <a:off x="10495280" y="3721100"/>
            <a:ext cx="325120" cy="28876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13858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28700-F5AD-F595-5840-589372B9E725}"/>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BC6AECCE-E959-AA17-F631-780F9E896D4F}"/>
              </a:ext>
            </a:extLst>
          </p:cNvPr>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Transformation</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a:extLst>
              <a:ext uri="{FF2B5EF4-FFF2-40B4-BE49-F238E27FC236}">
                <a16:creationId xmlns:a16="http://schemas.microsoft.com/office/drawing/2014/main" id="{4806C5EA-6DA6-1937-B63F-77B6A7F87CD1}"/>
              </a:ext>
            </a:extLst>
          </p:cNvPr>
          <p:cNvSpPr>
            <a:spLocks noGrp="1"/>
          </p:cNvSpPr>
          <p:nvPr>
            <p:ph idx="1"/>
          </p:nvPr>
        </p:nvSpPr>
        <p:spPr>
          <a:xfrm>
            <a:off x="391159" y="1440021"/>
            <a:ext cx="7716521" cy="1577499"/>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2. One-Hot Encoding</a:t>
            </a:r>
          </a:p>
          <a:p>
            <a:pPr marL="80963" lvl="1" indent="0" algn="just" eaLnBrk="1" hangingPunct="1">
              <a:buClr>
                <a:srgbClr val="0B5395"/>
              </a:buClr>
              <a:buNone/>
            </a:pPr>
            <a:r>
              <a:rPr lang="en-US" altLang="en-US" sz="2400" dirty="0">
                <a:latin typeface="Times New Roman" pitchFamily="18" charset="0"/>
                <a:cs typeface="Times New Roman" pitchFamily="18" charset="0"/>
              </a:rPr>
              <a:t>This is the preferred method for nominal data (categories without a natural order). It creates a new binary (0 or 1) column for each unique category.</a:t>
            </a:r>
          </a:p>
        </p:txBody>
      </p:sp>
      <p:sp>
        <p:nvSpPr>
          <p:cNvPr id="5124" name="Slide Number Placeholder 1">
            <a:extLst>
              <a:ext uri="{FF2B5EF4-FFF2-40B4-BE49-F238E27FC236}">
                <a16:creationId xmlns:a16="http://schemas.microsoft.com/office/drawing/2014/main" id="{05BE4049-3A35-6124-394E-B3FD3D8610E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34</a:t>
            </a:fld>
            <a:endParaRPr lang="en-US" altLang="en-US"/>
          </a:p>
        </p:txBody>
      </p:sp>
      <p:graphicFrame>
        <p:nvGraphicFramePr>
          <p:cNvPr id="3" name="Table 2">
            <a:extLst>
              <a:ext uri="{FF2B5EF4-FFF2-40B4-BE49-F238E27FC236}">
                <a16:creationId xmlns:a16="http://schemas.microsoft.com/office/drawing/2014/main" id="{704736D3-064A-0AE0-E787-A467B7C0FBAC}"/>
              </a:ext>
            </a:extLst>
          </p:cNvPr>
          <p:cNvGraphicFramePr>
            <a:graphicFrameLocks noGrp="1"/>
          </p:cNvGraphicFramePr>
          <p:nvPr/>
        </p:nvGraphicFramePr>
        <p:xfrm>
          <a:off x="8457407" y="1465580"/>
          <a:ext cx="3126105" cy="2194560"/>
        </p:xfrm>
        <a:graphic>
          <a:graphicData uri="http://schemas.openxmlformats.org/drawingml/2006/table">
            <a:tbl>
              <a:tblPr>
                <a:tableStyleId>{D7AC3CCA-C797-4891-BE02-D94E43425B78}</a:tableStyleId>
              </a:tblPr>
              <a:tblGrid>
                <a:gridCol w="1348740">
                  <a:extLst>
                    <a:ext uri="{9D8B030D-6E8A-4147-A177-3AD203B41FA5}">
                      <a16:colId xmlns:a16="http://schemas.microsoft.com/office/drawing/2014/main" val="317812398"/>
                    </a:ext>
                  </a:extLst>
                </a:gridCol>
                <a:gridCol w="1777365">
                  <a:extLst>
                    <a:ext uri="{9D8B030D-6E8A-4147-A177-3AD203B41FA5}">
                      <a16:colId xmlns:a16="http://schemas.microsoft.com/office/drawing/2014/main" val="4050830119"/>
                    </a:ext>
                  </a:extLst>
                </a:gridCol>
              </a:tblGrid>
              <a:tr h="365760">
                <a:tc>
                  <a:txBody>
                    <a:bodyPr/>
                    <a:lstStyle/>
                    <a:p>
                      <a:pPr algn="ctr"/>
                      <a:r>
                        <a:rPr lang="en-GB" sz="1800" b="1" dirty="0"/>
                        <a:t>Person ID</a:t>
                      </a:r>
                    </a:p>
                  </a:txBody>
                  <a:tcPr anchor="ctr"/>
                </a:tc>
                <a:tc>
                  <a:txBody>
                    <a:bodyPr/>
                    <a:lstStyle/>
                    <a:p>
                      <a:pPr algn="ctr"/>
                      <a:r>
                        <a:rPr lang="en-GB" sz="1800" b="1"/>
                        <a:t>Favorite Fruit</a:t>
                      </a:r>
                    </a:p>
                  </a:txBody>
                  <a:tcPr anchor="ctr"/>
                </a:tc>
                <a:extLst>
                  <a:ext uri="{0D108BD9-81ED-4DB2-BD59-A6C34878D82A}">
                    <a16:rowId xmlns:a16="http://schemas.microsoft.com/office/drawing/2014/main" val="1290491865"/>
                  </a:ext>
                </a:extLst>
              </a:tr>
              <a:tr h="365760">
                <a:tc>
                  <a:txBody>
                    <a:bodyPr/>
                    <a:lstStyle/>
                    <a:p>
                      <a:pPr algn="l"/>
                      <a:r>
                        <a:rPr lang="en-GB" sz="1800" b="0"/>
                        <a:t>1</a:t>
                      </a:r>
                    </a:p>
                  </a:txBody>
                  <a:tcPr anchor="ctr"/>
                </a:tc>
                <a:tc>
                  <a:txBody>
                    <a:bodyPr/>
                    <a:lstStyle/>
                    <a:p>
                      <a:pPr algn="l"/>
                      <a:r>
                        <a:rPr lang="en-GB" sz="1800" b="0" dirty="0"/>
                        <a:t>Apple</a:t>
                      </a:r>
                    </a:p>
                  </a:txBody>
                  <a:tcPr anchor="ctr"/>
                </a:tc>
                <a:extLst>
                  <a:ext uri="{0D108BD9-81ED-4DB2-BD59-A6C34878D82A}">
                    <a16:rowId xmlns:a16="http://schemas.microsoft.com/office/drawing/2014/main" val="303817226"/>
                  </a:ext>
                </a:extLst>
              </a:tr>
              <a:tr h="365760">
                <a:tc>
                  <a:txBody>
                    <a:bodyPr/>
                    <a:lstStyle/>
                    <a:p>
                      <a:pPr algn="l"/>
                      <a:r>
                        <a:rPr lang="en-GB" sz="1800" b="0"/>
                        <a:t>2</a:t>
                      </a:r>
                    </a:p>
                  </a:txBody>
                  <a:tcPr anchor="ctr"/>
                </a:tc>
                <a:tc>
                  <a:txBody>
                    <a:bodyPr/>
                    <a:lstStyle/>
                    <a:p>
                      <a:pPr algn="l"/>
                      <a:r>
                        <a:rPr lang="en-GB" sz="1800" b="0" dirty="0"/>
                        <a:t>Orange</a:t>
                      </a:r>
                    </a:p>
                  </a:txBody>
                  <a:tcPr anchor="ctr"/>
                </a:tc>
                <a:extLst>
                  <a:ext uri="{0D108BD9-81ED-4DB2-BD59-A6C34878D82A}">
                    <a16:rowId xmlns:a16="http://schemas.microsoft.com/office/drawing/2014/main" val="2412765339"/>
                  </a:ext>
                </a:extLst>
              </a:tr>
              <a:tr h="365760">
                <a:tc>
                  <a:txBody>
                    <a:bodyPr/>
                    <a:lstStyle/>
                    <a:p>
                      <a:pPr algn="l"/>
                      <a:r>
                        <a:rPr lang="en-GB" sz="1800" b="0"/>
                        <a:t>3</a:t>
                      </a:r>
                    </a:p>
                  </a:txBody>
                  <a:tcPr anchor="ctr"/>
                </a:tc>
                <a:tc>
                  <a:txBody>
                    <a:bodyPr/>
                    <a:lstStyle/>
                    <a:p>
                      <a:pPr algn="l"/>
                      <a:r>
                        <a:rPr lang="en-GB" sz="1800" b="0" dirty="0"/>
                        <a:t>Banana</a:t>
                      </a:r>
                    </a:p>
                  </a:txBody>
                  <a:tcPr anchor="ctr"/>
                </a:tc>
                <a:extLst>
                  <a:ext uri="{0D108BD9-81ED-4DB2-BD59-A6C34878D82A}">
                    <a16:rowId xmlns:a16="http://schemas.microsoft.com/office/drawing/2014/main" val="3398114241"/>
                  </a:ext>
                </a:extLst>
              </a:tr>
              <a:tr h="365760">
                <a:tc>
                  <a:txBody>
                    <a:bodyPr/>
                    <a:lstStyle/>
                    <a:p>
                      <a:pPr algn="l"/>
                      <a:r>
                        <a:rPr lang="en-GB" sz="1800" b="0" dirty="0"/>
                        <a:t>4</a:t>
                      </a:r>
                    </a:p>
                  </a:txBody>
                  <a:tcPr anchor="ctr"/>
                </a:tc>
                <a:tc>
                  <a:txBody>
                    <a:bodyPr/>
                    <a:lstStyle/>
                    <a:p>
                      <a:pPr algn="l"/>
                      <a:r>
                        <a:rPr lang="en-GB" sz="1800" b="0" dirty="0"/>
                        <a:t>Apple</a:t>
                      </a:r>
                    </a:p>
                  </a:txBody>
                  <a:tcPr anchor="ctr"/>
                </a:tc>
                <a:extLst>
                  <a:ext uri="{0D108BD9-81ED-4DB2-BD59-A6C34878D82A}">
                    <a16:rowId xmlns:a16="http://schemas.microsoft.com/office/drawing/2014/main" val="2051841504"/>
                  </a:ext>
                </a:extLst>
              </a:tr>
              <a:tr h="365760">
                <a:tc>
                  <a:txBody>
                    <a:bodyPr/>
                    <a:lstStyle/>
                    <a:p>
                      <a:pPr algn="l"/>
                      <a:r>
                        <a:rPr lang="en-GB" sz="1800" b="0" dirty="0"/>
                        <a:t>5</a:t>
                      </a:r>
                    </a:p>
                  </a:txBody>
                  <a:tcPr anchor="ctr"/>
                </a:tc>
                <a:tc>
                  <a:txBody>
                    <a:bodyPr/>
                    <a:lstStyle/>
                    <a:p>
                      <a:pPr algn="l"/>
                      <a:r>
                        <a:rPr lang="en-GB" sz="1800" b="0" dirty="0"/>
                        <a:t>Banana</a:t>
                      </a:r>
                    </a:p>
                  </a:txBody>
                  <a:tcPr anchor="ctr"/>
                </a:tc>
                <a:extLst>
                  <a:ext uri="{0D108BD9-81ED-4DB2-BD59-A6C34878D82A}">
                    <a16:rowId xmlns:a16="http://schemas.microsoft.com/office/drawing/2014/main" val="3841563198"/>
                  </a:ext>
                </a:extLst>
              </a:tr>
            </a:tbl>
          </a:graphicData>
        </a:graphic>
      </p:graphicFrame>
      <p:sp>
        <p:nvSpPr>
          <p:cNvPr id="4" name="Arrow: Down 3">
            <a:extLst>
              <a:ext uri="{FF2B5EF4-FFF2-40B4-BE49-F238E27FC236}">
                <a16:creationId xmlns:a16="http://schemas.microsoft.com/office/drawing/2014/main" id="{37224ED8-CE22-EF86-39B7-45EC10DFFED1}"/>
              </a:ext>
            </a:extLst>
          </p:cNvPr>
          <p:cNvSpPr/>
          <p:nvPr/>
        </p:nvSpPr>
        <p:spPr>
          <a:xfrm>
            <a:off x="10495280" y="3721100"/>
            <a:ext cx="325120" cy="28876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5" name="Table 4">
            <a:extLst>
              <a:ext uri="{FF2B5EF4-FFF2-40B4-BE49-F238E27FC236}">
                <a16:creationId xmlns:a16="http://schemas.microsoft.com/office/drawing/2014/main" id="{D886CD7E-FB57-975E-BDC7-FB9F91FF4CBC}"/>
              </a:ext>
            </a:extLst>
          </p:cNvPr>
          <p:cNvGraphicFramePr>
            <a:graphicFrameLocks noGrp="1"/>
          </p:cNvGraphicFramePr>
          <p:nvPr>
            <p:extLst>
              <p:ext uri="{D42A27DB-BD31-4B8C-83A1-F6EECF244321}">
                <p14:modId xmlns:p14="http://schemas.microsoft.com/office/powerpoint/2010/main" val="1258453414"/>
              </p:ext>
            </p:extLst>
          </p:nvPr>
        </p:nvGraphicFramePr>
        <p:xfrm>
          <a:off x="5604955" y="4115355"/>
          <a:ext cx="6195886" cy="2194560"/>
        </p:xfrm>
        <a:graphic>
          <a:graphicData uri="http://schemas.openxmlformats.org/drawingml/2006/table">
            <a:tbl>
              <a:tblPr>
                <a:tableStyleId>{D7AC3CCA-C797-4891-BE02-D94E43425B78}</a:tableStyleId>
              </a:tblPr>
              <a:tblGrid>
                <a:gridCol w="1348740">
                  <a:extLst>
                    <a:ext uri="{9D8B030D-6E8A-4147-A177-3AD203B41FA5}">
                      <a16:colId xmlns:a16="http://schemas.microsoft.com/office/drawing/2014/main" val="833653130"/>
                    </a:ext>
                  </a:extLst>
                </a:gridCol>
                <a:gridCol w="1777365">
                  <a:extLst>
                    <a:ext uri="{9D8B030D-6E8A-4147-A177-3AD203B41FA5}">
                      <a16:colId xmlns:a16="http://schemas.microsoft.com/office/drawing/2014/main" val="4230576993"/>
                    </a:ext>
                  </a:extLst>
                </a:gridCol>
                <a:gridCol w="898843">
                  <a:extLst>
                    <a:ext uri="{9D8B030D-6E8A-4147-A177-3AD203B41FA5}">
                      <a16:colId xmlns:a16="http://schemas.microsoft.com/office/drawing/2014/main" val="4201392236"/>
                    </a:ext>
                  </a:extLst>
                </a:gridCol>
                <a:gridCol w="1084771">
                  <a:extLst>
                    <a:ext uri="{9D8B030D-6E8A-4147-A177-3AD203B41FA5}">
                      <a16:colId xmlns:a16="http://schemas.microsoft.com/office/drawing/2014/main" val="1784607593"/>
                    </a:ext>
                  </a:extLst>
                </a:gridCol>
                <a:gridCol w="1086167">
                  <a:extLst>
                    <a:ext uri="{9D8B030D-6E8A-4147-A177-3AD203B41FA5}">
                      <a16:colId xmlns:a16="http://schemas.microsoft.com/office/drawing/2014/main" val="3384170834"/>
                    </a:ext>
                  </a:extLst>
                </a:gridCol>
              </a:tblGrid>
              <a:tr h="365760">
                <a:tc>
                  <a:txBody>
                    <a:bodyPr/>
                    <a:lstStyle/>
                    <a:p>
                      <a:pPr algn="ctr"/>
                      <a:r>
                        <a:rPr lang="en-GB" sz="1800" b="1"/>
                        <a:t>Person ID</a:t>
                      </a:r>
                    </a:p>
                  </a:txBody>
                  <a:tcPr anchor="ctr"/>
                </a:tc>
                <a:tc>
                  <a:txBody>
                    <a:bodyPr/>
                    <a:lstStyle/>
                    <a:p>
                      <a:pPr algn="ctr"/>
                      <a:r>
                        <a:rPr lang="en-GB" sz="1800" b="1"/>
                        <a:t>Favorite Fruit</a:t>
                      </a:r>
                    </a:p>
                  </a:txBody>
                  <a:tcPr anchor="ctr"/>
                </a:tc>
                <a:tc>
                  <a:txBody>
                    <a:bodyPr/>
                    <a:lstStyle/>
                    <a:p>
                      <a:pPr algn="ctr"/>
                      <a:r>
                        <a:rPr lang="en-GB" sz="1800" b="1" dirty="0"/>
                        <a:t>Apple</a:t>
                      </a:r>
                    </a:p>
                  </a:txBody>
                  <a:tcPr anchor="ctr"/>
                </a:tc>
                <a:tc>
                  <a:txBody>
                    <a:bodyPr/>
                    <a:lstStyle/>
                    <a:p>
                      <a:pPr algn="ctr"/>
                      <a:r>
                        <a:rPr lang="en-GB" sz="1800" b="1" dirty="0"/>
                        <a:t>Orange</a:t>
                      </a:r>
                    </a:p>
                  </a:txBody>
                  <a:tcPr anchor="ctr"/>
                </a:tc>
                <a:tc>
                  <a:txBody>
                    <a:bodyPr/>
                    <a:lstStyle/>
                    <a:p>
                      <a:pPr algn="ctr"/>
                      <a:r>
                        <a:rPr lang="en-GB" sz="1800" b="1" dirty="0"/>
                        <a:t>Banana</a:t>
                      </a:r>
                    </a:p>
                  </a:txBody>
                  <a:tcPr anchor="ctr"/>
                </a:tc>
                <a:extLst>
                  <a:ext uri="{0D108BD9-81ED-4DB2-BD59-A6C34878D82A}">
                    <a16:rowId xmlns:a16="http://schemas.microsoft.com/office/drawing/2014/main" val="1370569573"/>
                  </a:ext>
                </a:extLst>
              </a:tr>
              <a:tr h="365760">
                <a:tc>
                  <a:txBody>
                    <a:bodyPr/>
                    <a:lstStyle/>
                    <a:p>
                      <a:r>
                        <a:rPr lang="en-GB" sz="1800"/>
                        <a:t>1</a:t>
                      </a:r>
                    </a:p>
                  </a:txBody>
                  <a:tcPr anchor="ctr"/>
                </a:tc>
                <a:tc>
                  <a:txBody>
                    <a:bodyPr/>
                    <a:lstStyle/>
                    <a:p>
                      <a:r>
                        <a:rPr lang="en-GB" sz="1800"/>
                        <a:t>Apple</a:t>
                      </a:r>
                    </a:p>
                  </a:txBody>
                  <a:tcPr anchor="ctr"/>
                </a:tc>
                <a:tc>
                  <a:txBody>
                    <a:bodyPr/>
                    <a:lstStyle/>
                    <a:p>
                      <a:r>
                        <a:rPr lang="en-GB" sz="1800"/>
                        <a:t>1</a:t>
                      </a:r>
                    </a:p>
                  </a:txBody>
                  <a:tcPr anchor="ctr"/>
                </a:tc>
                <a:tc>
                  <a:txBody>
                    <a:bodyPr/>
                    <a:lstStyle/>
                    <a:p>
                      <a:r>
                        <a:rPr lang="en-GB" sz="1800"/>
                        <a:t>0</a:t>
                      </a:r>
                    </a:p>
                  </a:txBody>
                  <a:tcPr anchor="ctr"/>
                </a:tc>
                <a:tc>
                  <a:txBody>
                    <a:bodyPr/>
                    <a:lstStyle/>
                    <a:p>
                      <a:r>
                        <a:rPr lang="en-GB" sz="1800"/>
                        <a:t>0</a:t>
                      </a:r>
                    </a:p>
                  </a:txBody>
                  <a:tcPr anchor="ctr"/>
                </a:tc>
                <a:extLst>
                  <a:ext uri="{0D108BD9-81ED-4DB2-BD59-A6C34878D82A}">
                    <a16:rowId xmlns:a16="http://schemas.microsoft.com/office/drawing/2014/main" val="3602788680"/>
                  </a:ext>
                </a:extLst>
              </a:tr>
              <a:tr h="365760">
                <a:tc>
                  <a:txBody>
                    <a:bodyPr/>
                    <a:lstStyle/>
                    <a:p>
                      <a:r>
                        <a:rPr lang="en-GB" sz="1800"/>
                        <a:t>2</a:t>
                      </a:r>
                    </a:p>
                  </a:txBody>
                  <a:tcPr anchor="ctr"/>
                </a:tc>
                <a:tc>
                  <a:txBody>
                    <a:bodyPr/>
                    <a:lstStyle/>
                    <a:p>
                      <a:r>
                        <a:rPr lang="en-GB" sz="1800"/>
                        <a:t>Orange</a:t>
                      </a:r>
                    </a:p>
                  </a:txBody>
                  <a:tcPr anchor="ctr"/>
                </a:tc>
                <a:tc>
                  <a:txBody>
                    <a:bodyPr/>
                    <a:lstStyle/>
                    <a:p>
                      <a:r>
                        <a:rPr lang="en-GB" sz="1800"/>
                        <a:t>0</a:t>
                      </a:r>
                    </a:p>
                  </a:txBody>
                  <a:tcPr anchor="ctr"/>
                </a:tc>
                <a:tc>
                  <a:txBody>
                    <a:bodyPr/>
                    <a:lstStyle/>
                    <a:p>
                      <a:r>
                        <a:rPr lang="en-GB" sz="1800" dirty="0"/>
                        <a:t>1</a:t>
                      </a:r>
                    </a:p>
                  </a:txBody>
                  <a:tcPr anchor="ctr"/>
                </a:tc>
                <a:tc>
                  <a:txBody>
                    <a:bodyPr/>
                    <a:lstStyle/>
                    <a:p>
                      <a:r>
                        <a:rPr lang="en-GB" sz="1800"/>
                        <a:t>0</a:t>
                      </a:r>
                    </a:p>
                  </a:txBody>
                  <a:tcPr anchor="ctr"/>
                </a:tc>
                <a:extLst>
                  <a:ext uri="{0D108BD9-81ED-4DB2-BD59-A6C34878D82A}">
                    <a16:rowId xmlns:a16="http://schemas.microsoft.com/office/drawing/2014/main" val="434681584"/>
                  </a:ext>
                </a:extLst>
              </a:tr>
              <a:tr h="365760">
                <a:tc>
                  <a:txBody>
                    <a:bodyPr/>
                    <a:lstStyle/>
                    <a:p>
                      <a:r>
                        <a:rPr lang="en-GB" sz="1800"/>
                        <a:t>3</a:t>
                      </a:r>
                    </a:p>
                  </a:txBody>
                  <a:tcPr anchor="ctr"/>
                </a:tc>
                <a:tc>
                  <a:txBody>
                    <a:bodyPr/>
                    <a:lstStyle/>
                    <a:p>
                      <a:r>
                        <a:rPr lang="en-GB" sz="1800"/>
                        <a:t>Banana</a:t>
                      </a:r>
                    </a:p>
                  </a:txBody>
                  <a:tcPr anchor="ctr"/>
                </a:tc>
                <a:tc>
                  <a:txBody>
                    <a:bodyPr/>
                    <a:lstStyle/>
                    <a:p>
                      <a:r>
                        <a:rPr lang="en-GB" sz="1800"/>
                        <a:t>0</a:t>
                      </a:r>
                    </a:p>
                  </a:txBody>
                  <a:tcPr anchor="ctr"/>
                </a:tc>
                <a:tc>
                  <a:txBody>
                    <a:bodyPr/>
                    <a:lstStyle/>
                    <a:p>
                      <a:r>
                        <a:rPr lang="en-GB" sz="1800"/>
                        <a:t>0</a:t>
                      </a:r>
                    </a:p>
                  </a:txBody>
                  <a:tcPr anchor="ctr"/>
                </a:tc>
                <a:tc>
                  <a:txBody>
                    <a:bodyPr/>
                    <a:lstStyle/>
                    <a:p>
                      <a:r>
                        <a:rPr lang="en-GB" sz="1800" dirty="0"/>
                        <a:t>1</a:t>
                      </a:r>
                    </a:p>
                  </a:txBody>
                  <a:tcPr anchor="ctr"/>
                </a:tc>
                <a:extLst>
                  <a:ext uri="{0D108BD9-81ED-4DB2-BD59-A6C34878D82A}">
                    <a16:rowId xmlns:a16="http://schemas.microsoft.com/office/drawing/2014/main" val="3825094094"/>
                  </a:ext>
                </a:extLst>
              </a:tr>
              <a:tr h="365760">
                <a:tc>
                  <a:txBody>
                    <a:bodyPr/>
                    <a:lstStyle/>
                    <a:p>
                      <a:r>
                        <a:rPr lang="en-GB" sz="1800"/>
                        <a:t>4</a:t>
                      </a:r>
                    </a:p>
                  </a:txBody>
                  <a:tcPr anchor="ctr"/>
                </a:tc>
                <a:tc>
                  <a:txBody>
                    <a:bodyPr/>
                    <a:lstStyle/>
                    <a:p>
                      <a:r>
                        <a:rPr lang="en-GB" sz="1800"/>
                        <a:t>Apple</a:t>
                      </a:r>
                    </a:p>
                  </a:txBody>
                  <a:tcPr anchor="ctr"/>
                </a:tc>
                <a:tc>
                  <a:txBody>
                    <a:bodyPr/>
                    <a:lstStyle/>
                    <a:p>
                      <a:r>
                        <a:rPr lang="en-GB" sz="1800"/>
                        <a:t>1</a:t>
                      </a:r>
                    </a:p>
                  </a:txBody>
                  <a:tcPr anchor="ctr"/>
                </a:tc>
                <a:tc>
                  <a:txBody>
                    <a:bodyPr/>
                    <a:lstStyle/>
                    <a:p>
                      <a:r>
                        <a:rPr lang="en-GB" sz="1800"/>
                        <a:t>0</a:t>
                      </a:r>
                    </a:p>
                  </a:txBody>
                  <a:tcPr anchor="ctr"/>
                </a:tc>
                <a:tc>
                  <a:txBody>
                    <a:bodyPr/>
                    <a:lstStyle/>
                    <a:p>
                      <a:r>
                        <a:rPr lang="en-GB" sz="1800"/>
                        <a:t>0</a:t>
                      </a:r>
                    </a:p>
                  </a:txBody>
                  <a:tcPr anchor="ctr"/>
                </a:tc>
                <a:extLst>
                  <a:ext uri="{0D108BD9-81ED-4DB2-BD59-A6C34878D82A}">
                    <a16:rowId xmlns:a16="http://schemas.microsoft.com/office/drawing/2014/main" val="3143230801"/>
                  </a:ext>
                </a:extLst>
              </a:tr>
              <a:tr h="365760">
                <a:tc>
                  <a:txBody>
                    <a:bodyPr/>
                    <a:lstStyle/>
                    <a:p>
                      <a:r>
                        <a:rPr lang="en-GB" sz="1800"/>
                        <a:t>5</a:t>
                      </a:r>
                    </a:p>
                  </a:txBody>
                  <a:tcPr anchor="ctr"/>
                </a:tc>
                <a:tc>
                  <a:txBody>
                    <a:bodyPr/>
                    <a:lstStyle/>
                    <a:p>
                      <a:r>
                        <a:rPr lang="en-GB" sz="1800"/>
                        <a:t>Banana</a:t>
                      </a:r>
                    </a:p>
                  </a:txBody>
                  <a:tcPr anchor="ctr"/>
                </a:tc>
                <a:tc>
                  <a:txBody>
                    <a:bodyPr/>
                    <a:lstStyle/>
                    <a:p>
                      <a:r>
                        <a:rPr lang="en-GB" sz="1800"/>
                        <a:t>0</a:t>
                      </a:r>
                    </a:p>
                  </a:txBody>
                  <a:tcPr anchor="ctr"/>
                </a:tc>
                <a:tc>
                  <a:txBody>
                    <a:bodyPr/>
                    <a:lstStyle/>
                    <a:p>
                      <a:r>
                        <a:rPr lang="en-GB" sz="1800"/>
                        <a:t>0</a:t>
                      </a:r>
                    </a:p>
                  </a:txBody>
                  <a:tcPr anchor="ctr"/>
                </a:tc>
                <a:tc>
                  <a:txBody>
                    <a:bodyPr/>
                    <a:lstStyle/>
                    <a:p>
                      <a:r>
                        <a:rPr lang="en-GB" sz="1800" dirty="0"/>
                        <a:t>1</a:t>
                      </a:r>
                    </a:p>
                  </a:txBody>
                  <a:tcPr anchor="ctr"/>
                </a:tc>
                <a:extLst>
                  <a:ext uri="{0D108BD9-81ED-4DB2-BD59-A6C34878D82A}">
                    <a16:rowId xmlns:a16="http://schemas.microsoft.com/office/drawing/2014/main" val="89443997"/>
                  </a:ext>
                </a:extLst>
              </a:tr>
            </a:tbl>
          </a:graphicData>
        </a:graphic>
      </p:graphicFrame>
      <p:sp>
        <p:nvSpPr>
          <p:cNvPr id="6" name="Content Placeholder 2">
            <a:extLst>
              <a:ext uri="{FF2B5EF4-FFF2-40B4-BE49-F238E27FC236}">
                <a16:creationId xmlns:a16="http://schemas.microsoft.com/office/drawing/2014/main" id="{10041D5F-3CC3-AEE4-9A7C-5495DFADBBAB}"/>
              </a:ext>
            </a:extLst>
          </p:cNvPr>
          <p:cNvSpPr txBox="1">
            <a:spLocks/>
          </p:cNvSpPr>
          <p:nvPr/>
        </p:nvSpPr>
        <p:spPr bwMode="auto">
          <a:xfrm>
            <a:off x="391159" y="2984699"/>
            <a:ext cx="4864069" cy="3425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80963" lvl="1" indent="0" algn="just" eaLnBrk="1" hangingPunct="1">
              <a:buClr>
                <a:srgbClr val="0B5395"/>
              </a:buClr>
              <a:buFont typeface="Corbel" panose="020B0503020204020204" pitchFamily="34" charset="0"/>
              <a:buNone/>
            </a:pPr>
            <a:r>
              <a:rPr lang="en-US" altLang="en-US" sz="2400" b="1" dirty="0">
                <a:latin typeface="Times New Roman" pitchFamily="18" charset="0"/>
                <a:cs typeface="Times New Roman" pitchFamily="18" charset="0"/>
              </a:rPr>
              <a:t>How it works:</a:t>
            </a:r>
          </a:p>
          <a:p>
            <a:pPr marL="423863" lvl="1" indent="-342900" algn="just" eaLnBrk="1" hangingPunct="1">
              <a:buClr>
                <a:srgbClr val="0B5395"/>
              </a:buClr>
            </a:pPr>
            <a:r>
              <a:rPr lang="en-US" altLang="en-US" sz="2400" dirty="0">
                <a:latin typeface="Times New Roman" pitchFamily="18" charset="0"/>
                <a:cs typeface="Times New Roman" pitchFamily="18" charset="0"/>
              </a:rPr>
              <a:t>Identify all unique categories: "Apple," "Orange," "Banana.“</a:t>
            </a:r>
          </a:p>
          <a:p>
            <a:pPr marL="423863" lvl="1" indent="-342900" algn="just" eaLnBrk="1" hangingPunct="1">
              <a:buClr>
                <a:srgbClr val="0B5395"/>
              </a:buClr>
            </a:pPr>
            <a:r>
              <a:rPr lang="en-US" altLang="en-US" sz="2400" dirty="0">
                <a:latin typeface="Times New Roman" pitchFamily="18" charset="0"/>
                <a:cs typeface="Times New Roman" pitchFamily="18" charset="0"/>
              </a:rPr>
              <a:t>Create a new column for each category.</a:t>
            </a:r>
          </a:p>
          <a:p>
            <a:pPr marL="423863" lvl="1" indent="-342900" algn="just" eaLnBrk="1" hangingPunct="1">
              <a:buClr>
                <a:srgbClr val="0B5395"/>
              </a:buClr>
            </a:pPr>
            <a:r>
              <a:rPr lang="en-US" altLang="en-US" sz="2400" dirty="0">
                <a:latin typeface="Times New Roman" pitchFamily="18" charset="0"/>
                <a:cs typeface="Times New Roman" pitchFamily="18" charset="0"/>
              </a:rPr>
              <a:t>For each row, place a 1 in the column corresponding to its category and 0s in all other new columns.</a:t>
            </a:r>
          </a:p>
        </p:txBody>
      </p:sp>
    </p:spTree>
    <p:extLst>
      <p:ext uri="{BB962C8B-B14F-4D97-AF65-F5344CB8AC3E}">
        <p14:creationId xmlns:p14="http://schemas.microsoft.com/office/powerpoint/2010/main" val="2734249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5FA22-19AA-8A65-3390-026B7B3F4621}"/>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B24143B2-12CF-41FE-EE2B-6DC4ACE016BC}"/>
              </a:ext>
            </a:extLst>
          </p:cNvPr>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Transformation</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a:extLst>
              <a:ext uri="{FF2B5EF4-FFF2-40B4-BE49-F238E27FC236}">
                <a16:creationId xmlns:a16="http://schemas.microsoft.com/office/drawing/2014/main" id="{33151EA3-9C38-6E82-A945-4234A4DA7F71}"/>
              </a:ext>
            </a:extLst>
          </p:cNvPr>
          <p:cNvSpPr>
            <a:spLocks noGrp="1"/>
          </p:cNvSpPr>
          <p:nvPr>
            <p:ph idx="1"/>
          </p:nvPr>
        </p:nvSpPr>
        <p:spPr>
          <a:xfrm>
            <a:off x="391159" y="1440021"/>
            <a:ext cx="7340601" cy="2194561"/>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2. One-Hot Encoding</a:t>
            </a:r>
          </a:p>
          <a:p>
            <a:pPr marL="80963" lvl="1" indent="0" algn="just" eaLnBrk="1" hangingPunct="1">
              <a:buClr>
                <a:srgbClr val="0B5395"/>
              </a:buClr>
              <a:buNone/>
            </a:pPr>
            <a:r>
              <a:rPr lang="en-US" altLang="en-US" sz="2400" dirty="0">
                <a:latin typeface="Times New Roman" pitchFamily="18" charset="0"/>
                <a:cs typeface="Times New Roman" pitchFamily="18" charset="0"/>
              </a:rPr>
              <a:t>This method effectively represents the categories without creating any false relationships between them, making it a safer and often more effective choice for most machine learning tasks.</a:t>
            </a:r>
          </a:p>
        </p:txBody>
      </p:sp>
      <p:sp>
        <p:nvSpPr>
          <p:cNvPr id="5124" name="Slide Number Placeholder 1">
            <a:extLst>
              <a:ext uri="{FF2B5EF4-FFF2-40B4-BE49-F238E27FC236}">
                <a16:creationId xmlns:a16="http://schemas.microsoft.com/office/drawing/2014/main" id="{44B3662F-035C-6AEC-C72F-D73EDF34E4D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35</a:t>
            </a:fld>
            <a:endParaRPr lang="en-US" altLang="en-US"/>
          </a:p>
        </p:txBody>
      </p:sp>
      <p:graphicFrame>
        <p:nvGraphicFramePr>
          <p:cNvPr id="3" name="Table 2">
            <a:extLst>
              <a:ext uri="{FF2B5EF4-FFF2-40B4-BE49-F238E27FC236}">
                <a16:creationId xmlns:a16="http://schemas.microsoft.com/office/drawing/2014/main" id="{D5887559-5C47-5DA7-2CB9-02EA452667FD}"/>
              </a:ext>
            </a:extLst>
          </p:cNvPr>
          <p:cNvGraphicFramePr>
            <a:graphicFrameLocks noGrp="1"/>
          </p:cNvGraphicFramePr>
          <p:nvPr/>
        </p:nvGraphicFramePr>
        <p:xfrm>
          <a:off x="8457407" y="1465580"/>
          <a:ext cx="3126105" cy="2194560"/>
        </p:xfrm>
        <a:graphic>
          <a:graphicData uri="http://schemas.openxmlformats.org/drawingml/2006/table">
            <a:tbl>
              <a:tblPr>
                <a:tableStyleId>{D7AC3CCA-C797-4891-BE02-D94E43425B78}</a:tableStyleId>
              </a:tblPr>
              <a:tblGrid>
                <a:gridCol w="1348740">
                  <a:extLst>
                    <a:ext uri="{9D8B030D-6E8A-4147-A177-3AD203B41FA5}">
                      <a16:colId xmlns:a16="http://schemas.microsoft.com/office/drawing/2014/main" val="317812398"/>
                    </a:ext>
                  </a:extLst>
                </a:gridCol>
                <a:gridCol w="1777365">
                  <a:extLst>
                    <a:ext uri="{9D8B030D-6E8A-4147-A177-3AD203B41FA5}">
                      <a16:colId xmlns:a16="http://schemas.microsoft.com/office/drawing/2014/main" val="4050830119"/>
                    </a:ext>
                  </a:extLst>
                </a:gridCol>
              </a:tblGrid>
              <a:tr h="365760">
                <a:tc>
                  <a:txBody>
                    <a:bodyPr/>
                    <a:lstStyle/>
                    <a:p>
                      <a:pPr algn="ctr"/>
                      <a:r>
                        <a:rPr lang="en-GB" sz="1800" b="1" dirty="0"/>
                        <a:t>Person ID</a:t>
                      </a:r>
                    </a:p>
                  </a:txBody>
                  <a:tcPr anchor="ctr"/>
                </a:tc>
                <a:tc>
                  <a:txBody>
                    <a:bodyPr/>
                    <a:lstStyle/>
                    <a:p>
                      <a:pPr algn="ctr"/>
                      <a:r>
                        <a:rPr lang="en-GB" sz="1800" b="1"/>
                        <a:t>Favorite Fruit</a:t>
                      </a:r>
                    </a:p>
                  </a:txBody>
                  <a:tcPr anchor="ctr"/>
                </a:tc>
                <a:extLst>
                  <a:ext uri="{0D108BD9-81ED-4DB2-BD59-A6C34878D82A}">
                    <a16:rowId xmlns:a16="http://schemas.microsoft.com/office/drawing/2014/main" val="1290491865"/>
                  </a:ext>
                </a:extLst>
              </a:tr>
              <a:tr h="365760">
                <a:tc>
                  <a:txBody>
                    <a:bodyPr/>
                    <a:lstStyle/>
                    <a:p>
                      <a:pPr algn="l"/>
                      <a:r>
                        <a:rPr lang="en-GB" sz="1800" b="0"/>
                        <a:t>1</a:t>
                      </a:r>
                    </a:p>
                  </a:txBody>
                  <a:tcPr anchor="ctr"/>
                </a:tc>
                <a:tc>
                  <a:txBody>
                    <a:bodyPr/>
                    <a:lstStyle/>
                    <a:p>
                      <a:pPr algn="l"/>
                      <a:r>
                        <a:rPr lang="en-GB" sz="1800" b="0" dirty="0"/>
                        <a:t>Apple</a:t>
                      </a:r>
                    </a:p>
                  </a:txBody>
                  <a:tcPr anchor="ctr"/>
                </a:tc>
                <a:extLst>
                  <a:ext uri="{0D108BD9-81ED-4DB2-BD59-A6C34878D82A}">
                    <a16:rowId xmlns:a16="http://schemas.microsoft.com/office/drawing/2014/main" val="303817226"/>
                  </a:ext>
                </a:extLst>
              </a:tr>
              <a:tr h="365760">
                <a:tc>
                  <a:txBody>
                    <a:bodyPr/>
                    <a:lstStyle/>
                    <a:p>
                      <a:pPr algn="l"/>
                      <a:r>
                        <a:rPr lang="en-GB" sz="1800" b="0"/>
                        <a:t>2</a:t>
                      </a:r>
                    </a:p>
                  </a:txBody>
                  <a:tcPr anchor="ctr"/>
                </a:tc>
                <a:tc>
                  <a:txBody>
                    <a:bodyPr/>
                    <a:lstStyle/>
                    <a:p>
                      <a:pPr algn="l"/>
                      <a:r>
                        <a:rPr lang="en-GB" sz="1800" b="0" dirty="0"/>
                        <a:t>Orange</a:t>
                      </a:r>
                    </a:p>
                  </a:txBody>
                  <a:tcPr anchor="ctr"/>
                </a:tc>
                <a:extLst>
                  <a:ext uri="{0D108BD9-81ED-4DB2-BD59-A6C34878D82A}">
                    <a16:rowId xmlns:a16="http://schemas.microsoft.com/office/drawing/2014/main" val="2412765339"/>
                  </a:ext>
                </a:extLst>
              </a:tr>
              <a:tr h="365760">
                <a:tc>
                  <a:txBody>
                    <a:bodyPr/>
                    <a:lstStyle/>
                    <a:p>
                      <a:pPr algn="l"/>
                      <a:r>
                        <a:rPr lang="en-GB" sz="1800" b="0"/>
                        <a:t>3</a:t>
                      </a:r>
                    </a:p>
                  </a:txBody>
                  <a:tcPr anchor="ctr"/>
                </a:tc>
                <a:tc>
                  <a:txBody>
                    <a:bodyPr/>
                    <a:lstStyle/>
                    <a:p>
                      <a:pPr algn="l"/>
                      <a:r>
                        <a:rPr lang="en-GB" sz="1800" b="0" dirty="0"/>
                        <a:t>Banana</a:t>
                      </a:r>
                    </a:p>
                  </a:txBody>
                  <a:tcPr anchor="ctr"/>
                </a:tc>
                <a:extLst>
                  <a:ext uri="{0D108BD9-81ED-4DB2-BD59-A6C34878D82A}">
                    <a16:rowId xmlns:a16="http://schemas.microsoft.com/office/drawing/2014/main" val="3398114241"/>
                  </a:ext>
                </a:extLst>
              </a:tr>
              <a:tr h="365760">
                <a:tc>
                  <a:txBody>
                    <a:bodyPr/>
                    <a:lstStyle/>
                    <a:p>
                      <a:pPr algn="l"/>
                      <a:r>
                        <a:rPr lang="en-GB" sz="1800" b="0" dirty="0"/>
                        <a:t>4</a:t>
                      </a:r>
                    </a:p>
                  </a:txBody>
                  <a:tcPr anchor="ctr"/>
                </a:tc>
                <a:tc>
                  <a:txBody>
                    <a:bodyPr/>
                    <a:lstStyle/>
                    <a:p>
                      <a:pPr algn="l"/>
                      <a:r>
                        <a:rPr lang="en-GB" sz="1800" b="0" dirty="0"/>
                        <a:t>Apple</a:t>
                      </a:r>
                    </a:p>
                  </a:txBody>
                  <a:tcPr anchor="ctr"/>
                </a:tc>
                <a:extLst>
                  <a:ext uri="{0D108BD9-81ED-4DB2-BD59-A6C34878D82A}">
                    <a16:rowId xmlns:a16="http://schemas.microsoft.com/office/drawing/2014/main" val="2051841504"/>
                  </a:ext>
                </a:extLst>
              </a:tr>
              <a:tr h="365760">
                <a:tc>
                  <a:txBody>
                    <a:bodyPr/>
                    <a:lstStyle/>
                    <a:p>
                      <a:pPr algn="l"/>
                      <a:r>
                        <a:rPr lang="en-GB" sz="1800" b="0" dirty="0"/>
                        <a:t>5</a:t>
                      </a:r>
                    </a:p>
                  </a:txBody>
                  <a:tcPr anchor="ctr"/>
                </a:tc>
                <a:tc>
                  <a:txBody>
                    <a:bodyPr/>
                    <a:lstStyle/>
                    <a:p>
                      <a:pPr algn="l"/>
                      <a:r>
                        <a:rPr lang="en-GB" sz="1800" b="0" dirty="0"/>
                        <a:t>Banana</a:t>
                      </a:r>
                    </a:p>
                  </a:txBody>
                  <a:tcPr anchor="ctr"/>
                </a:tc>
                <a:extLst>
                  <a:ext uri="{0D108BD9-81ED-4DB2-BD59-A6C34878D82A}">
                    <a16:rowId xmlns:a16="http://schemas.microsoft.com/office/drawing/2014/main" val="3841563198"/>
                  </a:ext>
                </a:extLst>
              </a:tr>
            </a:tbl>
          </a:graphicData>
        </a:graphic>
      </p:graphicFrame>
      <p:sp>
        <p:nvSpPr>
          <p:cNvPr id="4" name="Arrow: Down 3">
            <a:extLst>
              <a:ext uri="{FF2B5EF4-FFF2-40B4-BE49-F238E27FC236}">
                <a16:creationId xmlns:a16="http://schemas.microsoft.com/office/drawing/2014/main" id="{01D702F8-FEA2-6FEE-5421-0F3F0BED5113}"/>
              </a:ext>
            </a:extLst>
          </p:cNvPr>
          <p:cNvSpPr/>
          <p:nvPr/>
        </p:nvSpPr>
        <p:spPr>
          <a:xfrm>
            <a:off x="10495280" y="3721100"/>
            <a:ext cx="325120" cy="28876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5" name="Table 4">
            <a:extLst>
              <a:ext uri="{FF2B5EF4-FFF2-40B4-BE49-F238E27FC236}">
                <a16:creationId xmlns:a16="http://schemas.microsoft.com/office/drawing/2014/main" id="{67D3BA97-8069-4755-A865-FAAF0C435DA7}"/>
              </a:ext>
            </a:extLst>
          </p:cNvPr>
          <p:cNvGraphicFramePr>
            <a:graphicFrameLocks noGrp="1"/>
          </p:cNvGraphicFramePr>
          <p:nvPr/>
        </p:nvGraphicFramePr>
        <p:xfrm>
          <a:off x="5604955" y="4115355"/>
          <a:ext cx="6195886" cy="2194560"/>
        </p:xfrm>
        <a:graphic>
          <a:graphicData uri="http://schemas.openxmlformats.org/drawingml/2006/table">
            <a:tbl>
              <a:tblPr>
                <a:tableStyleId>{D7AC3CCA-C797-4891-BE02-D94E43425B78}</a:tableStyleId>
              </a:tblPr>
              <a:tblGrid>
                <a:gridCol w="1348740">
                  <a:extLst>
                    <a:ext uri="{9D8B030D-6E8A-4147-A177-3AD203B41FA5}">
                      <a16:colId xmlns:a16="http://schemas.microsoft.com/office/drawing/2014/main" val="833653130"/>
                    </a:ext>
                  </a:extLst>
                </a:gridCol>
                <a:gridCol w="1777365">
                  <a:extLst>
                    <a:ext uri="{9D8B030D-6E8A-4147-A177-3AD203B41FA5}">
                      <a16:colId xmlns:a16="http://schemas.microsoft.com/office/drawing/2014/main" val="4230576993"/>
                    </a:ext>
                  </a:extLst>
                </a:gridCol>
                <a:gridCol w="898843">
                  <a:extLst>
                    <a:ext uri="{9D8B030D-6E8A-4147-A177-3AD203B41FA5}">
                      <a16:colId xmlns:a16="http://schemas.microsoft.com/office/drawing/2014/main" val="4201392236"/>
                    </a:ext>
                  </a:extLst>
                </a:gridCol>
                <a:gridCol w="1084771">
                  <a:extLst>
                    <a:ext uri="{9D8B030D-6E8A-4147-A177-3AD203B41FA5}">
                      <a16:colId xmlns:a16="http://schemas.microsoft.com/office/drawing/2014/main" val="1784607593"/>
                    </a:ext>
                  </a:extLst>
                </a:gridCol>
                <a:gridCol w="1086167">
                  <a:extLst>
                    <a:ext uri="{9D8B030D-6E8A-4147-A177-3AD203B41FA5}">
                      <a16:colId xmlns:a16="http://schemas.microsoft.com/office/drawing/2014/main" val="3384170834"/>
                    </a:ext>
                  </a:extLst>
                </a:gridCol>
              </a:tblGrid>
              <a:tr h="365760">
                <a:tc>
                  <a:txBody>
                    <a:bodyPr/>
                    <a:lstStyle/>
                    <a:p>
                      <a:pPr algn="ctr"/>
                      <a:r>
                        <a:rPr lang="en-GB" sz="1800" b="1"/>
                        <a:t>Person ID</a:t>
                      </a:r>
                    </a:p>
                  </a:txBody>
                  <a:tcPr anchor="ctr"/>
                </a:tc>
                <a:tc>
                  <a:txBody>
                    <a:bodyPr/>
                    <a:lstStyle/>
                    <a:p>
                      <a:pPr algn="ctr"/>
                      <a:r>
                        <a:rPr lang="en-GB" sz="1800" b="1"/>
                        <a:t>Favorite Fruit</a:t>
                      </a:r>
                    </a:p>
                  </a:txBody>
                  <a:tcPr anchor="ctr"/>
                </a:tc>
                <a:tc>
                  <a:txBody>
                    <a:bodyPr/>
                    <a:lstStyle/>
                    <a:p>
                      <a:pPr algn="ctr"/>
                      <a:r>
                        <a:rPr lang="en-GB" sz="1800" b="1" dirty="0"/>
                        <a:t>Apple</a:t>
                      </a:r>
                    </a:p>
                  </a:txBody>
                  <a:tcPr anchor="ctr"/>
                </a:tc>
                <a:tc>
                  <a:txBody>
                    <a:bodyPr/>
                    <a:lstStyle/>
                    <a:p>
                      <a:pPr algn="ctr"/>
                      <a:r>
                        <a:rPr lang="en-GB" sz="1800" b="1" dirty="0"/>
                        <a:t>Orange</a:t>
                      </a:r>
                    </a:p>
                  </a:txBody>
                  <a:tcPr anchor="ctr"/>
                </a:tc>
                <a:tc>
                  <a:txBody>
                    <a:bodyPr/>
                    <a:lstStyle/>
                    <a:p>
                      <a:pPr algn="ctr"/>
                      <a:r>
                        <a:rPr lang="en-GB" sz="1800" b="1" dirty="0"/>
                        <a:t>Banana</a:t>
                      </a:r>
                    </a:p>
                  </a:txBody>
                  <a:tcPr anchor="ctr"/>
                </a:tc>
                <a:extLst>
                  <a:ext uri="{0D108BD9-81ED-4DB2-BD59-A6C34878D82A}">
                    <a16:rowId xmlns:a16="http://schemas.microsoft.com/office/drawing/2014/main" val="1370569573"/>
                  </a:ext>
                </a:extLst>
              </a:tr>
              <a:tr h="365760">
                <a:tc>
                  <a:txBody>
                    <a:bodyPr/>
                    <a:lstStyle/>
                    <a:p>
                      <a:r>
                        <a:rPr lang="en-GB" sz="1800"/>
                        <a:t>1</a:t>
                      </a:r>
                    </a:p>
                  </a:txBody>
                  <a:tcPr anchor="ctr"/>
                </a:tc>
                <a:tc>
                  <a:txBody>
                    <a:bodyPr/>
                    <a:lstStyle/>
                    <a:p>
                      <a:r>
                        <a:rPr lang="en-GB" sz="1800"/>
                        <a:t>Apple</a:t>
                      </a:r>
                    </a:p>
                  </a:txBody>
                  <a:tcPr anchor="ctr"/>
                </a:tc>
                <a:tc>
                  <a:txBody>
                    <a:bodyPr/>
                    <a:lstStyle/>
                    <a:p>
                      <a:r>
                        <a:rPr lang="en-GB" sz="1800"/>
                        <a:t>1</a:t>
                      </a:r>
                    </a:p>
                  </a:txBody>
                  <a:tcPr anchor="ctr"/>
                </a:tc>
                <a:tc>
                  <a:txBody>
                    <a:bodyPr/>
                    <a:lstStyle/>
                    <a:p>
                      <a:r>
                        <a:rPr lang="en-GB" sz="1800"/>
                        <a:t>0</a:t>
                      </a:r>
                    </a:p>
                  </a:txBody>
                  <a:tcPr anchor="ctr"/>
                </a:tc>
                <a:tc>
                  <a:txBody>
                    <a:bodyPr/>
                    <a:lstStyle/>
                    <a:p>
                      <a:r>
                        <a:rPr lang="en-GB" sz="1800"/>
                        <a:t>0</a:t>
                      </a:r>
                    </a:p>
                  </a:txBody>
                  <a:tcPr anchor="ctr"/>
                </a:tc>
                <a:extLst>
                  <a:ext uri="{0D108BD9-81ED-4DB2-BD59-A6C34878D82A}">
                    <a16:rowId xmlns:a16="http://schemas.microsoft.com/office/drawing/2014/main" val="3602788680"/>
                  </a:ext>
                </a:extLst>
              </a:tr>
              <a:tr h="365760">
                <a:tc>
                  <a:txBody>
                    <a:bodyPr/>
                    <a:lstStyle/>
                    <a:p>
                      <a:r>
                        <a:rPr lang="en-GB" sz="1800"/>
                        <a:t>2</a:t>
                      </a:r>
                    </a:p>
                  </a:txBody>
                  <a:tcPr anchor="ctr"/>
                </a:tc>
                <a:tc>
                  <a:txBody>
                    <a:bodyPr/>
                    <a:lstStyle/>
                    <a:p>
                      <a:r>
                        <a:rPr lang="en-GB" sz="1800"/>
                        <a:t>Orange</a:t>
                      </a:r>
                    </a:p>
                  </a:txBody>
                  <a:tcPr anchor="ctr"/>
                </a:tc>
                <a:tc>
                  <a:txBody>
                    <a:bodyPr/>
                    <a:lstStyle/>
                    <a:p>
                      <a:r>
                        <a:rPr lang="en-GB" sz="1800"/>
                        <a:t>0</a:t>
                      </a:r>
                    </a:p>
                  </a:txBody>
                  <a:tcPr anchor="ctr"/>
                </a:tc>
                <a:tc>
                  <a:txBody>
                    <a:bodyPr/>
                    <a:lstStyle/>
                    <a:p>
                      <a:r>
                        <a:rPr lang="en-GB" sz="1800" dirty="0"/>
                        <a:t>1</a:t>
                      </a:r>
                    </a:p>
                  </a:txBody>
                  <a:tcPr anchor="ctr"/>
                </a:tc>
                <a:tc>
                  <a:txBody>
                    <a:bodyPr/>
                    <a:lstStyle/>
                    <a:p>
                      <a:r>
                        <a:rPr lang="en-GB" sz="1800"/>
                        <a:t>0</a:t>
                      </a:r>
                    </a:p>
                  </a:txBody>
                  <a:tcPr anchor="ctr"/>
                </a:tc>
                <a:extLst>
                  <a:ext uri="{0D108BD9-81ED-4DB2-BD59-A6C34878D82A}">
                    <a16:rowId xmlns:a16="http://schemas.microsoft.com/office/drawing/2014/main" val="434681584"/>
                  </a:ext>
                </a:extLst>
              </a:tr>
              <a:tr h="365760">
                <a:tc>
                  <a:txBody>
                    <a:bodyPr/>
                    <a:lstStyle/>
                    <a:p>
                      <a:r>
                        <a:rPr lang="en-GB" sz="1800"/>
                        <a:t>3</a:t>
                      </a:r>
                    </a:p>
                  </a:txBody>
                  <a:tcPr anchor="ctr"/>
                </a:tc>
                <a:tc>
                  <a:txBody>
                    <a:bodyPr/>
                    <a:lstStyle/>
                    <a:p>
                      <a:r>
                        <a:rPr lang="en-GB" sz="1800"/>
                        <a:t>Banana</a:t>
                      </a:r>
                    </a:p>
                  </a:txBody>
                  <a:tcPr anchor="ctr"/>
                </a:tc>
                <a:tc>
                  <a:txBody>
                    <a:bodyPr/>
                    <a:lstStyle/>
                    <a:p>
                      <a:r>
                        <a:rPr lang="en-GB" sz="1800"/>
                        <a:t>0</a:t>
                      </a:r>
                    </a:p>
                  </a:txBody>
                  <a:tcPr anchor="ctr"/>
                </a:tc>
                <a:tc>
                  <a:txBody>
                    <a:bodyPr/>
                    <a:lstStyle/>
                    <a:p>
                      <a:r>
                        <a:rPr lang="en-GB" sz="1800"/>
                        <a:t>0</a:t>
                      </a:r>
                    </a:p>
                  </a:txBody>
                  <a:tcPr anchor="ctr"/>
                </a:tc>
                <a:tc>
                  <a:txBody>
                    <a:bodyPr/>
                    <a:lstStyle/>
                    <a:p>
                      <a:r>
                        <a:rPr lang="en-GB" sz="1800" dirty="0"/>
                        <a:t>1</a:t>
                      </a:r>
                    </a:p>
                  </a:txBody>
                  <a:tcPr anchor="ctr"/>
                </a:tc>
                <a:extLst>
                  <a:ext uri="{0D108BD9-81ED-4DB2-BD59-A6C34878D82A}">
                    <a16:rowId xmlns:a16="http://schemas.microsoft.com/office/drawing/2014/main" val="3825094094"/>
                  </a:ext>
                </a:extLst>
              </a:tr>
              <a:tr h="365760">
                <a:tc>
                  <a:txBody>
                    <a:bodyPr/>
                    <a:lstStyle/>
                    <a:p>
                      <a:r>
                        <a:rPr lang="en-GB" sz="1800"/>
                        <a:t>4</a:t>
                      </a:r>
                    </a:p>
                  </a:txBody>
                  <a:tcPr anchor="ctr"/>
                </a:tc>
                <a:tc>
                  <a:txBody>
                    <a:bodyPr/>
                    <a:lstStyle/>
                    <a:p>
                      <a:r>
                        <a:rPr lang="en-GB" sz="1800"/>
                        <a:t>Apple</a:t>
                      </a:r>
                    </a:p>
                  </a:txBody>
                  <a:tcPr anchor="ctr"/>
                </a:tc>
                <a:tc>
                  <a:txBody>
                    <a:bodyPr/>
                    <a:lstStyle/>
                    <a:p>
                      <a:r>
                        <a:rPr lang="en-GB" sz="1800"/>
                        <a:t>1</a:t>
                      </a:r>
                    </a:p>
                  </a:txBody>
                  <a:tcPr anchor="ctr"/>
                </a:tc>
                <a:tc>
                  <a:txBody>
                    <a:bodyPr/>
                    <a:lstStyle/>
                    <a:p>
                      <a:r>
                        <a:rPr lang="en-GB" sz="1800"/>
                        <a:t>0</a:t>
                      </a:r>
                    </a:p>
                  </a:txBody>
                  <a:tcPr anchor="ctr"/>
                </a:tc>
                <a:tc>
                  <a:txBody>
                    <a:bodyPr/>
                    <a:lstStyle/>
                    <a:p>
                      <a:r>
                        <a:rPr lang="en-GB" sz="1800"/>
                        <a:t>0</a:t>
                      </a:r>
                    </a:p>
                  </a:txBody>
                  <a:tcPr anchor="ctr"/>
                </a:tc>
                <a:extLst>
                  <a:ext uri="{0D108BD9-81ED-4DB2-BD59-A6C34878D82A}">
                    <a16:rowId xmlns:a16="http://schemas.microsoft.com/office/drawing/2014/main" val="3143230801"/>
                  </a:ext>
                </a:extLst>
              </a:tr>
              <a:tr h="365760">
                <a:tc>
                  <a:txBody>
                    <a:bodyPr/>
                    <a:lstStyle/>
                    <a:p>
                      <a:r>
                        <a:rPr lang="en-GB" sz="1800"/>
                        <a:t>5</a:t>
                      </a:r>
                    </a:p>
                  </a:txBody>
                  <a:tcPr anchor="ctr"/>
                </a:tc>
                <a:tc>
                  <a:txBody>
                    <a:bodyPr/>
                    <a:lstStyle/>
                    <a:p>
                      <a:r>
                        <a:rPr lang="en-GB" sz="1800"/>
                        <a:t>Banana</a:t>
                      </a:r>
                    </a:p>
                  </a:txBody>
                  <a:tcPr anchor="ctr"/>
                </a:tc>
                <a:tc>
                  <a:txBody>
                    <a:bodyPr/>
                    <a:lstStyle/>
                    <a:p>
                      <a:r>
                        <a:rPr lang="en-GB" sz="1800"/>
                        <a:t>0</a:t>
                      </a:r>
                    </a:p>
                  </a:txBody>
                  <a:tcPr anchor="ctr"/>
                </a:tc>
                <a:tc>
                  <a:txBody>
                    <a:bodyPr/>
                    <a:lstStyle/>
                    <a:p>
                      <a:r>
                        <a:rPr lang="en-GB" sz="1800"/>
                        <a:t>0</a:t>
                      </a:r>
                    </a:p>
                  </a:txBody>
                  <a:tcPr anchor="ctr"/>
                </a:tc>
                <a:tc>
                  <a:txBody>
                    <a:bodyPr/>
                    <a:lstStyle/>
                    <a:p>
                      <a:r>
                        <a:rPr lang="en-GB" sz="1800" dirty="0"/>
                        <a:t>1</a:t>
                      </a:r>
                    </a:p>
                  </a:txBody>
                  <a:tcPr anchor="ctr"/>
                </a:tc>
                <a:extLst>
                  <a:ext uri="{0D108BD9-81ED-4DB2-BD59-A6C34878D82A}">
                    <a16:rowId xmlns:a16="http://schemas.microsoft.com/office/drawing/2014/main" val="89443997"/>
                  </a:ext>
                </a:extLst>
              </a:tr>
            </a:tbl>
          </a:graphicData>
        </a:graphic>
      </p:graphicFrame>
    </p:spTree>
    <p:extLst>
      <p:ext uri="{BB962C8B-B14F-4D97-AF65-F5344CB8AC3E}">
        <p14:creationId xmlns:p14="http://schemas.microsoft.com/office/powerpoint/2010/main" val="4206338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CBAD2-6878-5C9D-82E1-F64D63F6DAF5}"/>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1E1C31C2-B040-C496-939E-7BA15701A896}"/>
              </a:ext>
            </a:extLst>
          </p:cNvPr>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a:t>
            </a:r>
          </a:p>
        </p:txBody>
      </p:sp>
      <p:sp>
        <p:nvSpPr>
          <p:cNvPr id="5124" name="Slide Number Placeholder 1">
            <a:extLst>
              <a:ext uri="{FF2B5EF4-FFF2-40B4-BE49-F238E27FC236}">
                <a16:creationId xmlns:a16="http://schemas.microsoft.com/office/drawing/2014/main" id="{24B4927E-84E7-E00A-A566-2A27FD4F692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36</a:t>
            </a:fld>
            <a:endParaRPr lang="en-US" altLang="en-US"/>
          </a:p>
        </p:txBody>
      </p:sp>
      <p:sp>
        <p:nvSpPr>
          <p:cNvPr id="3" name="Rectangle 2">
            <a:extLst>
              <a:ext uri="{FF2B5EF4-FFF2-40B4-BE49-F238E27FC236}">
                <a16:creationId xmlns:a16="http://schemas.microsoft.com/office/drawing/2014/main" id="{43E2E200-7794-04FC-B8AE-3378568E841F}"/>
              </a:ext>
            </a:extLst>
          </p:cNvPr>
          <p:cNvSpPr/>
          <p:nvPr/>
        </p:nvSpPr>
        <p:spPr>
          <a:xfrm>
            <a:off x="871220" y="2082126"/>
            <a:ext cx="2433320" cy="528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Data Cleaning</a:t>
            </a:r>
            <a:endParaRPr lang="en-GB" sz="2400" dirty="0"/>
          </a:p>
        </p:txBody>
      </p:sp>
      <p:sp>
        <p:nvSpPr>
          <p:cNvPr id="6" name="Rectangle 5">
            <a:extLst>
              <a:ext uri="{FF2B5EF4-FFF2-40B4-BE49-F238E27FC236}">
                <a16:creationId xmlns:a16="http://schemas.microsoft.com/office/drawing/2014/main" id="{AB8CEEAC-B5E1-EAB5-A365-6C6AAB132354}"/>
              </a:ext>
            </a:extLst>
          </p:cNvPr>
          <p:cNvSpPr/>
          <p:nvPr/>
        </p:nvSpPr>
        <p:spPr>
          <a:xfrm>
            <a:off x="4564380" y="1472526"/>
            <a:ext cx="4211320" cy="528320"/>
          </a:xfrm>
          <a:prstGeom prst="rect">
            <a:avLst/>
          </a:prstGeom>
          <a:solidFill>
            <a:schemeClr val="tx1">
              <a:lumMod val="50000"/>
              <a:lumOff val="50000"/>
            </a:schemeClr>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Handling Missing Values</a:t>
            </a:r>
            <a:endParaRPr lang="en-GB" sz="2400" dirty="0">
              <a:solidFill>
                <a:schemeClr val="tx1"/>
              </a:solidFill>
            </a:endParaRPr>
          </a:p>
        </p:txBody>
      </p:sp>
      <p:sp>
        <p:nvSpPr>
          <p:cNvPr id="7" name="Rectangle 6">
            <a:extLst>
              <a:ext uri="{FF2B5EF4-FFF2-40B4-BE49-F238E27FC236}">
                <a16:creationId xmlns:a16="http://schemas.microsoft.com/office/drawing/2014/main" id="{A9D674FC-6798-35A7-B73D-BF66EC41463C}"/>
              </a:ext>
            </a:extLst>
          </p:cNvPr>
          <p:cNvSpPr/>
          <p:nvPr/>
        </p:nvSpPr>
        <p:spPr>
          <a:xfrm>
            <a:off x="4564380" y="2059781"/>
            <a:ext cx="6563360" cy="528320"/>
          </a:xfrm>
          <a:prstGeom prst="rect">
            <a:avLst/>
          </a:prstGeom>
          <a:solidFill>
            <a:schemeClr val="tx1">
              <a:lumMod val="50000"/>
              <a:lumOff val="50000"/>
            </a:schemeClr>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Correcting Inaccurate or Inconsistent Data</a:t>
            </a:r>
            <a:endParaRPr lang="en-GB" sz="2400" dirty="0">
              <a:solidFill>
                <a:schemeClr val="tx1"/>
              </a:solidFill>
            </a:endParaRPr>
          </a:p>
        </p:txBody>
      </p:sp>
      <p:sp>
        <p:nvSpPr>
          <p:cNvPr id="8" name="Rectangle 7">
            <a:extLst>
              <a:ext uri="{FF2B5EF4-FFF2-40B4-BE49-F238E27FC236}">
                <a16:creationId xmlns:a16="http://schemas.microsoft.com/office/drawing/2014/main" id="{C2F6BE29-4985-7A27-A771-20896BB2A29C}"/>
              </a:ext>
            </a:extLst>
          </p:cNvPr>
          <p:cNvSpPr/>
          <p:nvPr/>
        </p:nvSpPr>
        <p:spPr>
          <a:xfrm>
            <a:off x="4564380" y="2659937"/>
            <a:ext cx="4343400" cy="528320"/>
          </a:xfrm>
          <a:prstGeom prst="rect">
            <a:avLst/>
          </a:prstGeom>
          <a:solidFill>
            <a:schemeClr val="tx1">
              <a:lumMod val="50000"/>
              <a:lumOff val="50000"/>
            </a:schemeClr>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Handling Outliers and Noise</a:t>
            </a:r>
            <a:endParaRPr lang="en-GB" sz="2400" dirty="0">
              <a:solidFill>
                <a:schemeClr val="tx1"/>
              </a:solidFill>
            </a:endParaRPr>
          </a:p>
        </p:txBody>
      </p:sp>
      <p:sp>
        <p:nvSpPr>
          <p:cNvPr id="11" name="Rectangle 10">
            <a:extLst>
              <a:ext uri="{FF2B5EF4-FFF2-40B4-BE49-F238E27FC236}">
                <a16:creationId xmlns:a16="http://schemas.microsoft.com/office/drawing/2014/main" id="{5B7D42DF-171F-8CB7-2929-D2C35A256D72}"/>
              </a:ext>
            </a:extLst>
          </p:cNvPr>
          <p:cNvSpPr/>
          <p:nvPr/>
        </p:nvSpPr>
        <p:spPr>
          <a:xfrm>
            <a:off x="6142990" y="3504565"/>
            <a:ext cx="5318760" cy="528320"/>
          </a:xfrm>
          <a:prstGeom prst="rect">
            <a:avLst/>
          </a:prstGeom>
          <a:solidFill>
            <a:schemeClr val="accent5"/>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Normalization and Standardization</a:t>
            </a:r>
          </a:p>
        </p:txBody>
      </p:sp>
      <p:sp>
        <p:nvSpPr>
          <p:cNvPr id="12" name="Rectangle 11">
            <a:extLst>
              <a:ext uri="{FF2B5EF4-FFF2-40B4-BE49-F238E27FC236}">
                <a16:creationId xmlns:a16="http://schemas.microsoft.com/office/drawing/2014/main" id="{48D1BAAB-3423-7EAD-A108-7BC1F9659432}"/>
              </a:ext>
            </a:extLst>
          </p:cNvPr>
          <p:cNvSpPr/>
          <p:nvPr/>
        </p:nvSpPr>
        <p:spPr>
          <a:xfrm>
            <a:off x="6142990" y="4668521"/>
            <a:ext cx="3063240" cy="528320"/>
          </a:xfrm>
          <a:prstGeom prst="rect">
            <a:avLst/>
          </a:prstGeom>
          <a:solidFill>
            <a:schemeClr val="accent5"/>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Feature Engineering</a:t>
            </a:r>
          </a:p>
        </p:txBody>
      </p:sp>
      <p:sp>
        <p:nvSpPr>
          <p:cNvPr id="13" name="Rectangle 12">
            <a:extLst>
              <a:ext uri="{FF2B5EF4-FFF2-40B4-BE49-F238E27FC236}">
                <a16:creationId xmlns:a16="http://schemas.microsoft.com/office/drawing/2014/main" id="{B692849E-AB54-46EB-68F5-7762B367F695}"/>
              </a:ext>
            </a:extLst>
          </p:cNvPr>
          <p:cNvSpPr/>
          <p:nvPr/>
        </p:nvSpPr>
        <p:spPr>
          <a:xfrm>
            <a:off x="6142990" y="4083685"/>
            <a:ext cx="4018280" cy="528320"/>
          </a:xfrm>
          <a:prstGeom prst="rect">
            <a:avLst/>
          </a:prstGeom>
          <a:solidFill>
            <a:schemeClr val="accent5"/>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Encoding Categorical Data</a:t>
            </a:r>
          </a:p>
        </p:txBody>
      </p:sp>
      <p:sp>
        <p:nvSpPr>
          <p:cNvPr id="16" name="Rectangle 15">
            <a:extLst>
              <a:ext uri="{FF2B5EF4-FFF2-40B4-BE49-F238E27FC236}">
                <a16:creationId xmlns:a16="http://schemas.microsoft.com/office/drawing/2014/main" id="{8C93239C-3224-26FC-FFBB-5026AB7F6830}"/>
              </a:ext>
            </a:extLst>
          </p:cNvPr>
          <p:cNvSpPr/>
          <p:nvPr/>
        </p:nvSpPr>
        <p:spPr>
          <a:xfrm>
            <a:off x="4716780" y="5441748"/>
            <a:ext cx="4132580" cy="52832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Dimensionality Reduction</a:t>
            </a:r>
          </a:p>
        </p:txBody>
      </p:sp>
      <p:sp>
        <p:nvSpPr>
          <p:cNvPr id="17" name="Rectangle 16">
            <a:extLst>
              <a:ext uri="{FF2B5EF4-FFF2-40B4-BE49-F238E27FC236}">
                <a16:creationId xmlns:a16="http://schemas.microsoft.com/office/drawing/2014/main" id="{C0F03638-5D73-102B-9DDC-55C6049340C8}"/>
              </a:ext>
            </a:extLst>
          </p:cNvPr>
          <p:cNvSpPr/>
          <p:nvPr/>
        </p:nvSpPr>
        <p:spPr>
          <a:xfrm>
            <a:off x="4716780" y="6033886"/>
            <a:ext cx="4132580" cy="52832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Numerosity Reduction</a:t>
            </a:r>
          </a:p>
        </p:txBody>
      </p:sp>
      <p:sp>
        <p:nvSpPr>
          <p:cNvPr id="18" name="Rectangle 17">
            <a:extLst>
              <a:ext uri="{FF2B5EF4-FFF2-40B4-BE49-F238E27FC236}">
                <a16:creationId xmlns:a16="http://schemas.microsoft.com/office/drawing/2014/main" id="{E7ECF1D3-A28A-4DA2-D5B6-3B2998A5C666}"/>
              </a:ext>
            </a:extLst>
          </p:cNvPr>
          <p:cNvSpPr/>
          <p:nvPr/>
        </p:nvSpPr>
        <p:spPr>
          <a:xfrm>
            <a:off x="871220" y="4083743"/>
            <a:ext cx="3995420" cy="528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t>Data Transformation</a:t>
            </a:r>
          </a:p>
        </p:txBody>
      </p:sp>
      <p:sp>
        <p:nvSpPr>
          <p:cNvPr id="19" name="Rectangle 18">
            <a:extLst>
              <a:ext uri="{FF2B5EF4-FFF2-40B4-BE49-F238E27FC236}">
                <a16:creationId xmlns:a16="http://schemas.microsoft.com/office/drawing/2014/main" id="{37C17BE8-809E-3162-95ED-F2A015263826}"/>
              </a:ext>
            </a:extLst>
          </p:cNvPr>
          <p:cNvSpPr/>
          <p:nvPr/>
        </p:nvSpPr>
        <p:spPr>
          <a:xfrm>
            <a:off x="871220" y="5769726"/>
            <a:ext cx="3020060" cy="528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t>Data Reduction</a:t>
            </a:r>
          </a:p>
        </p:txBody>
      </p:sp>
      <p:sp>
        <p:nvSpPr>
          <p:cNvPr id="20" name="Arrow: Down 19">
            <a:extLst>
              <a:ext uri="{FF2B5EF4-FFF2-40B4-BE49-F238E27FC236}">
                <a16:creationId xmlns:a16="http://schemas.microsoft.com/office/drawing/2014/main" id="{6B63D5BF-74BB-FA0D-0832-9C1A1E43BC18}"/>
              </a:ext>
            </a:extLst>
          </p:cNvPr>
          <p:cNvSpPr/>
          <p:nvPr/>
        </p:nvSpPr>
        <p:spPr>
          <a:xfrm>
            <a:off x="1280160" y="2910840"/>
            <a:ext cx="619760" cy="83312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1" name="Arrow: Down 20">
            <a:extLst>
              <a:ext uri="{FF2B5EF4-FFF2-40B4-BE49-F238E27FC236}">
                <a16:creationId xmlns:a16="http://schemas.microsoft.com/office/drawing/2014/main" id="{1AC7268C-8056-8A8A-43F4-52C3D9D93CD8}"/>
              </a:ext>
            </a:extLst>
          </p:cNvPr>
          <p:cNvSpPr/>
          <p:nvPr/>
        </p:nvSpPr>
        <p:spPr>
          <a:xfrm>
            <a:off x="1280160" y="4780281"/>
            <a:ext cx="619760" cy="83312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2" name="Left Brace 21">
            <a:extLst>
              <a:ext uri="{FF2B5EF4-FFF2-40B4-BE49-F238E27FC236}">
                <a16:creationId xmlns:a16="http://schemas.microsoft.com/office/drawing/2014/main" id="{CE61DB7D-C549-803C-D48C-3B1F8F518AA8}"/>
              </a:ext>
            </a:extLst>
          </p:cNvPr>
          <p:cNvSpPr/>
          <p:nvPr/>
        </p:nvSpPr>
        <p:spPr>
          <a:xfrm>
            <a:off x="3423920" y="1472527"/>
            <a:ext cx="934720" cy="1712730"/>
          </a:xfrm>
          <a:prstGeom prst="leftBrace">
            <a:avLst>
              <a:gd name="adj1" fmla="val 8333"/>
              <a:gd name="adj2" fmla="val 51961"/>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sp>
        <p:nvSpPr>
          <p:cNvPr id="23" name="Left Brace 22">
            <a:extLst>
              <a:ext uri="{FF2B5EF4-FFF2-40B4-BE49-F238E27FC236}">
                <a16:creationId xmlns:a16="http://schemas.microsoft.com/office/drawing/2014/main" id="{049097F0-46AD-36E4-890F-35C8483196D1}"/>
              </a:ext>
            </a:extLst>
          </p:cNvPr>
          <p:cNvSpPr/>
          <p:nvPr/>
        </p:nvSpPr>
        <p:spPr>
          <a:xfrm>
            <a:off x="4959350" y="3511892"/>
            <a:ext cx="934720" cy="1712730"/>
          </a:xfrm>
          <a:prstGeom prst="leftBrace">
            <a:avLst>
              <a:gd name="adj1" fmla="val 8333"/>
              <a:gd name="adj2" fmla="val 51961"/>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sp>
        <p:nvSpPr>
          <p:cNvPr id="24" name="Left Brace 23">
            <a:extLst>
              <a:ext uri="{FF2B5EF4-FFF2-40B4-BE49-F238E27FC236}">
                <a16:creationId xmlns:a16="http://schemas.microsoft.com/office/drawing/2014/main" id="{990574AA-D7D0-1C44-9AA2-0C533CAC8F55}"/>
              </a:ext>
            </a:extLst>
          </p:cNvPr>
          <p:cNvSpPr/>
          <p:nvPr/>
        </p:nvSpPr>
        <p:spPr>
          <a:xfrm>
            <a:off x="3992880" y="5507549"/>
            <a:ext cx="521335" cy="1031127"/>
          </a:xfrm>
          <a:prstGeom prst="leftBrace">
            <a:avLst>
              <a:gd name="adj1" fmla="val 8333"/>
              <a:gd name="adj2" fmla="val 51961"/>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9732612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B7C83-949D-C2DD-64CA-3F882FC8C5C9}"/>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39330A5C-A074-A157-7A77-8F75277DBF16}"/>
              </a:ext>
            </a:extLst>
          </p:cNvPr>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Transformation</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a:extLst>
              <a:ext uri="{FF2B5EF4-FFF2-40B4-BE49-F238E27FC236}">
                <a16:creationId xmlns:a16="http://schemas.microsoft.com/office/drawing/2014/main" id="{C997BAB8-D604-C90C-0AD1-D219551380BE}"/>
              </a:ext>
            </a:extLst>
          </p:cNvPr>
          <p:cNvSpPr>
            <a:spLocks noGrp="1"/>
          </p:cNvSpPr>
          <p:nvPr>
            <p:ph idx="1"/>
          </p:nvPr>
        </p:nvSpPr>
        <p:spPr>
          <a:xfrm>
            <a:off x="1143001" y="1655763"/>
            <a:ext cx="7289800" cy="444023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Feature Engineering</a:t>
            </a:r>
          </a:p>
          <a:p>
            <a:pPr marL="80963" lvl="1" indent="0" algn="just" eaLnBrk="1" hangingPunct="1">
              <a:buClr>
                <a:srgbClr val="0B5395"/>
              </a:buClr>
              <a:buNone/>
            </a:pPr>
            <a:r>
              <a:rPr lang="en-US" altLang="en-US" sz="2400" dirty="0">
                <a:latin typeface="Times New Roman" pitchFamily="18" charset="0"/>
                <a:cs typeface="Times New Roman" pitchFamily="18" charset="0"/>
              </a:rPr>
              <a:t>Feature Engineering Steps</a:t>
            </a:r>
          </a:p>
          <a:p>
            <a:pPr marL="80963" lvl="1" indent="0" algn="just" eaLnBrk="1" hangingPunct="1">
              <a:buClr>
                <a:srgbClr val="0B5395"/>
              </a:buClr>
              <a:buNone/>
            </a:pPr>
            <a:r>
              <a:rPr lang="en-US" altLang="en-US" sz="2400" b="1" dirty="0">
                <a:latin typeface="Times New Roman" pitchFamily="18" charset="0"/>
                <a:cs typeface="Times New Roman" pitchFamily="18" charset="0"/>
              </a:rPr>
              <a:t>1. Creating Interaction Features</a:t>
            </a:r>
          </a:p>
          <a:p>
            <a:pPr marL="80963" lvl="1" indent="0" algn="just" eaLnBrk="1" hangingPunct="1">
              <a:buClr>
                <a:srgbClr val="0B5395"/>
              </a:buClr>
              <a:buNone/>
            </a:pPr>
            <a:r>
              <a:rPr lang="en-US" altLang="en-US" sz="2400" b="1" dirty="0">
                <a:latin typeface="Times New Roman" pitchFamily="18" charset="0"/>
                <a:cs typeface="Times New Roman" pitchFamily="18" charset="0"/>
              </a:rPr>
              <a:t>Problem:</a:t>
            </a:r>
            <a:r>
              <a:rPr lang="en-US" altLang="en-US" sz="2400" dirty="0">
                <a:latin typeface="Times New Roman" pitchFamily="18" charset="0"/>
                <a:cs typeface="Times New Roman" pitchFamily="18" charset="0"/>
              </a:rPr>
              <a:t> The impact of </a:t>
            </a:r>
            <a:r>
              <a:rPr lang="en-US" altLang="en-US" sz="2400" dirty="0" err="1">
                <a:latin typeface="Times New Roman" pitchFamily="18" charset="0"/>
                <a:cs typeface="Times New Roman" pitchFamily="18" charset="0"/>
              </a:rPr>
              <a:t>area_sqft</a:t>
            </a:r>
            <a:r>
              <a:rPr lang="en-US" altLang="en-US" sz="2400" dirty="0">
                <a:latin typeface="Times New Roman" pitchFamily="18" charset="0"/>
                <a:cs typeface="Times New Roman" pitchFamily="18" charset="0"/>
              </a:rPr>
              <a:t> on price may depend on location.</a:t>
            </a:r>
          </a:p>
          <a:p>
            <a:pPr marL="80963" lvl="1" indent="0" algn="just" eaLnBrk="1" hangingPunct="1">
              <a:buClr>
                <a:srgbClr val="0B5395"/>
              </a:buClr>
              <a:buNone/>
            </a:pPr>
            <a:r>
              <a:rPr lang="en-US" altLang="en-US" sz="2400" b="1" dirty="0">
                <a:latin typeface="Times New Roman" pitchFamily="18" charset="0"/>
                <a:cs typeface="Times New Roman" pitchFamily="18" charset="0"/>
              </a:rPr>
              <a:t>Solution: </a:t>
            </a:r>
            <a:r>
              <a:rPr lang="en-US" altLang="en-US" sz="2400" dirty="0">
                <a:latin typeface="Times New Roman" pitchFamily="18" charset="0"/>
                <a:cs typeface="Times New Roman" pitchFamily="18" charset="0"/>
              </a:rPr>
              <a:t>Create a new feature: </a:t>
            </a:r>
            <a:r>
              <a:rPr lang="en-US" altLang="en-US" sz="2400" dirty="0" err="1">
                <a:latin typeface="Times New Roman" pitchFamily="18" charset="0"/>
                <a:cs typeface="Times New Roman" pitchFamily="18" charset="0"/>
              </a:rPr>
              <a:t>price_per_sqft</a:t>
            </a:r>
            <a:endParaRPr lang="en-US" altLang="en-US" sz="2400" dirty="0">
              <a:latin typeface="Times New Roman" pitchFamily="18" charset="0"/>
              <a:cs typeface="Times New Roman" pitchFamily="18" charset="0"/>
            </a:endParaRPr>
          </a:p>
          <a:p>
            <a:pPr marL="80963" lvl="1" indent="0" algn="just" eaLnBrk="1" hangingPunct="1">
              <a:buClr>
                <a:srgbClr val="0B5395"/>
              </a:buClr>
              <a:buNone/>
            </a:pPr>
            <a:r>
              <a:rPr lang="en-US" altLang="en-US" sz="2400" b="1" dirty="0">
                <a:latin typeface="Times New Roman" pitchFamily="18" charset="0"/>
                <a:cs typeface="Times New Roman" pitchFamily="18" charset="0"/>
              </a:rPr>
              <a:t>Why?</a:t>
            </a:r>
          </a:p>
          <a:p>
            <a:pPr marL="423863" lvl="1" indent="-342900" algn="just" eaLnBrk="1" hangingPunct="1">
              <a:buClr>
                <a:srgbClr val="0B5395"/>
              </a:buClr>
            </a:pPr>
            <a:r>
              <a:rPr lang="en-US" altLang="en-US" sz="2400" dirty="0">
                <a:latin typeface="Times New Roman" pitchFamily="18" charset="0"/>
                <a:cs typeface="Times New Roman" pitchFamily="18" charset="0"/>
              </a:rPr>
              <a:t>Captures value density (e.g., 1000 </a:t>
            </a:r>
            <a:r>
              <a:rPr lang="en-US" altLang="en-US" sz="2400" dirty="0" err="1">
                <a:latin typeface="Times New Roman" pitchFamily="18" charset="0"/>
                <a:cs typeface="Times New Roman" pitchFamily="18" charset="0"/>
              </a:rPr>
              <a:t>sqft</a:t>
            </a:r>
            <a:r>
              <a:rPr lang="en-US" altLang="en-US" sz="2400" dirty="0">
                <a:latin typeface="Times New Roman" pitchFamily="18" charset="0"/>
                <a:cs typeface="Times New Roman" pitchFamily="18" charset="0"/>
              </a:rPr>
              <a:t> in downtown vs. suburbs).</a:t>
            </a:r>
          </a:p>
          <a:p>
            <a:pPr marL="423863" lvl="1" indent="-342900" algn="just" eaLnBrk="1" hangingPunct="1">
              <a:buClr>
                <a:srgbClr val="0B5395"/>
              </a:buClr>
            </a:pPr>
            <a:r>
              <a:rPr lang="en-US" altLang="en-US" sz="2400" dirty="0">
                <a:latin typeface="Times New Roman" pitchFamily="18" charset="0"/>
                <a:cs typeface="Times New Roman" pitchFamily="18" charset="0"/>
              </a:rPr>
              <a:t>More informative than raw </a:t>
            </a:r>
            <a:r>
              <a:rPr lang="en-US" altLang="en-US" sz="2400" dirty="0" err="1">
                <a:latin typeface="Times New Roman" pitchFamily="18" charset="0"/>
                <a:cs typeface="Times New Roman" pitchFamily="18" charset="0"/>
              </a:rPr>
              <a:t>area_sqft</a:t>
            </a:r>
            <a:r>
              <a:rPr lang="en-US" altLang="en-US" sz="2400" dirty="0">
                <a:latin typeface="Times New Roman" pitchFamily="18" charset="0"/>
                <a:cs typeface="Times New Roman" pitchFamily="18" charset="0"/>
              </a:rPr>
              <a:t> or price alone</a:t>
            </a:r>
          </a:p>
        </p:txBody>
      </p:sp>
      <p:sp>
        <p:nvSpPr>
          <p:cNvPr id="5124" name="Slide Number Placeholder 1">
            <a:extLst>
              <a:ext uri="{FF2B5EF4-FFF2-40B4-BE49-F238E27FC236}">
                <a16:creationId xmlns:a16="http://schemas.microsoft.com/office/drawing/2014/main" id="{1054026A-9F12-BD80-C793-03F01AF5326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37</a:t>
            </a:fld>
            <a:endParaRPr lang="en-US" altLang="en-US"/>
          </a:p>
        </p:txBody>
      </p:sp>
      <p:sp>
        <p:nvSpPr>
          <p:cNvPr id="4" name="TextBox 3">
            <a:extLst>
              <a:ext uri="{FF2B5EF4-FFF2-40B4-BE49-F238E27FC236}">
                <a16:creationId xmlns:a16="http://schemas.microsoft.com/office/drawing/2014/main" id="{E39E8CD3-0143-E0E4-E8FE-D722E6E8988D}"/>
              </a:ext>
            </a:extLst>
          </p:cNvPr>
          <p:cNvSpPr txBox="1"/>
          <p:nvPr/>
        </p:nvSpPr>
        <p:spPr>
          <a:xfrm>
            <a:off x="8503920" y="1336338"/>
            <a:ext cx="3180080" cy="2677656"/>
          </a:xfrm>
          <a:prstGeom prst="rect">
            <a:avLst/>
          </a:prstGeom>
          <a:solidFill>
            <a:schemeClr val="bg2">
              <a:lumMod val="90000"/>
            </a:schemeClr>
          </a:solidFill>
        </p:spPr>
        <p:txBody>
          <a:bodyPr wrap="square">
            <a:spAutoFit/>
          </a:bodyPr>
          <a:lstStyle/>
          <a:p>
            <a:pPr marL="80963" lvl="1" indent="0" algn="just" eaLnBrk="1" hangingPunct="1">
              <a:buClr>
                <a:srgbClr val="0B5395"/>
              </a:buClr>
              <a:buNone/>
            </a:pPr>
            <a:r>
              <a:rPr lang="en-US" altLang="en-US" sz="2400" dirty="0">
                <a:latin typeface="Times New Roman" pitchFamily="18" charset="0"/>
                <a:cs typeface="Times New Roman" pitchFamily="18" charset="0"/>
              </a:rPr>
              <a:t>Raw Dataset Columns:</a:t>
            </a:r>
          </a:p>
          <a:p>
            <a:pPr marL="423863" lvl="1" indent="-342900" algn="just" eaLnBrk="1" hangingPunct="1">
              <a:buClr>
                <a:srgbClr val="0B5395"/>
              </a:buClr>
              <a:buFont typeface="Arial" panose="020B0604020202020204" pitchFamily="34" charset="0"/>
              <a:buChar char="•"/>
            </a:pPr>
            <a:r>
              <a:rPr lang="en-US" altLang="en-US" sz="2400" dirty="0" err="1">
                <a:latin typeface="Times New Roman" pitchFamily="18" charset="0"/>
                <a:cs typeface="Times New Roman" pitchFamily="18" charset="0"/>
              </a:rPr>
              <a:t>area_sqft</a:t>
            </a:r>
            <a:endParaRPr lang="en-US" altLang="en-US" sz="2400" dirty="0">
              <a:latin typeface="Times New Roman" pitchFamily="18" charset="0"/>
              <a:cs typeface="Times New Roman" pitchFamily="18" charset="0"/>
            </a:endParaRPr>
          </a:p>
          <a:p>
            <a:pPr marL="423863" lvl="1" indent="-342900" algn="just" eaLnBrk="1" hangingPunct="1">
              <a:buClr>
                <a:srgbClr val="0B5395"/>
              </a:buClr>
              <a:buFont typeface="Arial" panose="020B0604020202020204" pitchFamily="34" charset="0"/>
              <a:buChar char="•"/>
            </a:pPr>
            <a:r>
              <a:rPr lang="en-US" altLang="en-US" sz="2400" dirty="0" err="1">
                <a:latin typeface="Times New Roman" pitchFamily="18" charset="0"/>
                <a:cs typeface="Times New Roman" pitchFamily="18" charset="0"/>
              </a:rPr>
              <a:t>num_bedrooms</a:t>
            </a:r>
            <a:endParaRPr lang="en-US" altLang="en-US" sz="2400" dirty="0">
              <a:latin typeface="Times New Roman" pitchFamily="18" charset="0"/>
              <a:cs typeface="Times New Roman" pitchFamily="18" charset="0"/>
            </a:endParaRPr>
          </a:p>
          <a:p>
            <a:pPr marL="423863" lvl="1" indent="-342900" algn="just" eaLnBrk="1" hangingPunct="1">
              <a:buClr>
                <a:srgbClr val="0B5395"/>
              </a:buClr>
              <a:buFont typeface="Arial" panose="020B0604020202020204" pitchFamily="34" charset="0"/>
              <a:buChar char="•"/>
            </a:pPr>
            <a:r>
              <a:rPr lang="en-US" altLang="en-US" sz="2400" dirty="0" err="1">
                <a:latin typeface="Times New Roman" pitchFamily="18" charset="0"/>
                <a:cs typeface="Times New Roman" pitchFamily="18" charset="0"/>
              </a:rPr>
              <a:t>num_bathrooms</a:t>
            </a:r>
            <a:endParaRPr lang="en-US" altLang="en-US" sz="2400" dirty="0">
              <a:latin typeface="Times New Roman" pitchFamily="18" charset="0"/>
              <a:cs typeface="Times New Roman" pitchFamily="18" charset="0"/>
            </a:endParaRPr>
          </a:p>
          <a:p>
            <a:pPr marL="423863" lvl="1" indent="-342900" algn="just" eaLnBrk="1" hangingPunct="1">
              <a:buClr>
                <a:srgbClr val="0B5395"/>
              </a:buClr>
              <a:buFont typeface="Arial" panose="020B0604020202020204" pitchFamily="34" charset="0"/>
              <a:buChar char="•"/>
            </a:pPr>
            <a:r>
              <a:rPr lang="en-US" altLang="en-US" sz="2400" dirty="0" err="1">
                <a:latin typeface="Times New Roman" pitchFamily="18" charset="0"/>
                <a:cs typeface="Times New Roman" pitchFamily="18" charset="0"/>
              </a:rPr>
              <a:t>build_year</a:t>
            </a:r>
            <a:endParaRPr lang="en-US" altLang="en-US" sz="2400" dirty="0">
              <a:latin typeface="Times New Roman" pitchFamily="18" charset="0"/>
              <a:cs typeface="Times New Roman" pitchFamily="18" charset="0"/>
            </a:endParaRPr>
          </a:p>
          <a:p>
            <a:pPr marL="423863" lvl="1" indent="-342900" algn="just" eaLnBrk="1" hangingPunct="1">
              <a:buClr>
                <a:srgbClr val="0B5395"/>
              </a:buClr>
              <a:buFont typeface="Arial" panose="020B0604020202020204" pitchFamily="34" charset="0"/>
              <a:buChar char="•"/>
            </a:pPr>
            <a:r>
              <a:rPr lang="en-US" altLang="en-US" sz="2400" dirty="0">
                <a:latin typeface="Times New Roman" pitchFamily="18" charset="0"/>
                <a:cs typeface="Times New Roman" pitchFamily="18" charset="0"/>
              </a:rPr>
              <a:t>Location</a:t>
            </a:r>
          </a:p>
          <a:p>
            <a:pPr marL="423863" lvl="1" indent="-342900" algn="just" eaLnBrk="1" hangingPunct="1">
              <a:buClr>
                <a:srgbClr val="0B5395"/>
              </a:buClr>
              <a:buFont typeface="Arial" panose="020B0604020202020204" pitchFamily="34" charset="0"/>
              <a:buChar char="•"/>
            </a:pPr>
            <a:r>
              <a:rPr lang="en-US" altLang="en-US" sz="2400" dirty="0">
                <a:latin typeface="Times New Roman" pitchFamily="18" charset="0"/>
                <a:cs typeface="Times New Roman" pitchFamily="18" charset="0"/>
              </a:rPr>
              <a:t>price</a:t>
            </a:r>
          </a:p>
        </p:txBody>
      </p:sp>
    </p:spTree>
    <p:extLst>
      <p:ext uri="{BB962C8B-B14F-4D97-AF65-F5344CB8AC3E}">
        <p14:creationId xmlns:p14="http://schemas.microsoft.com/office/powerpoint/2010/main" val="3239018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CD5AA0-A819-AE22-4A88-323CDF7ADEAA}"/>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7A6EFA78-8C0E-9F2D-8917-A124A7590BA8}"/>
              </a:ext>
            </a:extLst>
          </p:cNvPr>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Transformation</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a:extLst>
              <a:ext uri="{FF2B5EF4-FFF2-40B4-BE49-F238E27FC236}">
                <a16:creationId xmlns:a16="http://schemas.microsoft.com/office/drawing/2014/main" id="{AAFAC0D2-5254-A10C-9743-5CBF0F591BD5}"/>
              </a:ext>
            </a:extLst>
          </p:cNvPr>
          <p:cNvSpPr>
            <a:spLocks noGrp="1"/>
          </p:cNvSpPr>
          <p:nvPr>
            <p:ph idx="1"/>
          </p:nvPr>
        </p:nvSpPr>
        <p:spPr>
          <a:xfrm>
            <a:off x="1143001" y="1655763"/>
            <a:ext cx="7289800" cy="444023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Feature Engineering</a:t>
            </a:r>
          </a:p>
          <a:p>
            <a:pPr marL="80963" lvl="1" indent="0" algn="just" eaLnBrk="1" hangingPunct="1">
              <a:buClr>
                <a:srgbClr val="0B5395"/>
              </a:buClr>
              <a:buNone/>
            </a:pPr>
            <a:r>
              <a:rPr lang="en-US" altLang="en-US" sz="2400" dirty="0">
                <a:latin typeface="Times New Roman" pitchFamily="18" charset="0"/>
                <a:cs typeface="Times New Roman" pitchFamily="18" charset="0"/>
              </a:rPr>
              <a:t>Feature Engineering Steps</a:t>
            </a:r>
          </a:p>
          <a:p>
            <a:pPr marL="80963" lvl="1" indent="0" algn="just" eaLnBrk="1" hangingPunct="1">
              <a:buClr>
                <a:srgbClr val="0B5395"/>
              </a:buClr>
              <a:buNone/>
            </a:pPr>
            <a:r>
              <a:rPr lang="en-US" altLang="en-US" sz="2400" b="1" dirty="0">
                <a:latin typeface="Times New Roman" pitchFamily="18" charset="0"/>
                <a:cs typeface="Times New Roman" pitchFamily="18" charset="0"/>
              </a:rPr>
              <a:t>2. Binning Numerical Features</a:t>
            </a:r>
          </a:p>
          <a:p>
            <a:pPr marL="80963" lvl="1" indent="0" algn="just" eaLnBrk="1" hangingPunct="1">
              <a:buClr>
                <a:srgbClr val="0B5395"/>
              </a:buClr>
              <a:buNone/>
            </a:pPr>
            <a:r>
              <a:rPr lang="en-US" altLang="en-US" sz="2400" b="1" dirty="0">
                <a:latin typeface="Times New Roman" pitchFamily="18" charset="0"/>
                <a:cs typeface="Times New Roman" pitchFamily="18" charset="0"/>
              </a:rPr>
              <a:t>Problem: </a:t>
            </a:r>
            <a:r>
              <a:rPr lang="en-US" altLang="en-US" sz="2400" dirty="0" err="1">
                <a:latin typeface="Times New Roman" pitchFamily="18" charset="0"/>
                <a:cs typeface="Times New Roman" pitchFamily="18" charset="0"/>
              </a:rPr>
              <a:t>build_year</a:t>
            </a:r>
            <a:r>
              <a:rPr lang="en-US" altLang="en-US" sz="2400" dirty="0">
                <a:latin typeface="Times New Roman" pitchFamily="18" charset="0"/>
                <a:cs typeface="Times New Roman" pitchFamily="18" charset="0"/>
              </a:rPr>
              <a:t> (e.g., 1920, 1995, 2010) has a non-linear relationship with price.</a:t>
            </a:r>
          </a:p>
          <a:p>
            <a:pPr marL="80963" lvl="1" indent="0" algn="just" eaLnBrk="1" hangingPunct="1">
              <a:buClr>
                <a:srgbClr val="0B5395"/>
              </a:buClr>
              <a:buNone/>
            </a:pPr>
            <a:r>
              <a:rPr lang="en-US" altLang="en-US" sz="2400" b="1" dirty="0">
                <a:latin typeface="Times New Roman" pitchFamily="18" charset="0"/>
                <a:cs typeface="Times New Roman" pitchFamily="18" charset="0"/>
              </a:rPr>
              <a:t>Solution: </a:t>
            </a:r>
            <a:r>
              <a:rPr lang="en-US" altLang="en-US" sz="2400" dirty="0">
                <a:latin typeface="Times New Roman" pitchFamily="18" charset="0"/>
                <a:cs typeface="Times New Roman" pitchFamily="18" charset="0"/>
              </a:rPr>
              <a:t>Bin into categories</a:t>
            </a:r>
          </a:p>
          <a:p>
            <a:pPr marL="80963" lvl="1" indent="0" algn="just" eaLnBrk="1" hangingPunct="1">
              <a:buClr>
                <a:srgbClr val="0B5395"/>
              </a:buClr>
              <a:buNone/>
            </a:pPr>
            <a:endParaRPr lang="en-US" altLang="en-US" sz="2400" dirty="0">
              <a:latin typeface="Times New Roman" pitchFamily="18" charset="0"/>
              <a:cs typeface="Times New Roman" pitchFamily="18" charset="0"/>
            </a:endParaRPr>
          </a:p>
          <a:p>
            <a:pPr marL="80963" lvl="1" indent="0" algn="just" eaLnBrk="1" hangingPunct="1">
              <a:buClr>
                <a:srgbClr val="0B5395"/>
              </a:buClr>
              <a:buNone/>
            </a:pPr>
            <a:r>
              <a:rPr lang="en-US" altLang="en-US" sz="2400" b="1" dirty="0">
                <a:latin typeface="Times New Roman" pitchFamily="18" charset="0"/>
                <a:cs typeface="Times New Roman" pitchFamily="18" charset="0"/>
              </a:rPr>
              <a:t>Why?</a:t>
            </a:r>
          </a:p>
          <a:p>
            <a:pPr marL="423863" lvl="1" indent="-342900" algn="just" eaLnBrk="1" hangingPunct="1">
              <a:buClr>
                <a:srgbClr val="0B5395"/>
              </a:buClr>
            </a:pPr>
            <a:r>
              <a:rPr lang="en-US" altLang="en-US" sz="2400" dirty="0">
                <a:latin typeface="Times New Roman" pitchFamily="18" charset="0"/>
                <a:cs typeface="Times New Roman" pitchFamily="18" charset="0"/>
              </a:rPr>
              <a:t>Simplifies complex trends (e.g., "new" homes may sell at a premium).</a:t>
            </a:r>
          </a:p>
          <a:p>
            <a:pPr marL="423863" lvl="1" indent="-342900" algn="just" eaLnBrk="1" hangingPunct="1">
              <a:buClr>
                <a:srgbClr val="0B5395"/>
              </a:buClr>
            </a:pPr>
            <a:r>
              <a:rPr lang="en-US" altLang="en-US" sz="2400" dirty="0">
                <a:latin typeface="Times New Roman" pitchFamily="18" charset="0"/>
                <a:cs typeface="Times New Roman" pitchFamily="18" charset="0"/>
              </a:rPr>
              <a:t>Reduces noise in old year values.</a:t>
            </a:r>
          </a:p>
        </p:txBody>
      </p:sp>
      <p:sp>
        <p:nvSpPr>
          <p:cNvPr id="5124" name="Slide Number Placeholder 1">
            <a:extLst>
              <a:ext uri="{FF2B5EF4-FFF2-40B4-BE49-F238E27FC236}">
                <a16:creationId xmlns:a16="http://schemas.microsoft.com/office/drawing/2014/main" id="{66BC009F-1104-6ACC-31FF-2DF36041AC3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38</a:t>
            </a:fld>
            <a:endParaRPr lang="en-US" altLang="en-US"/>
          </a:p>
        </p:txBody>
      </p:sp>
      <p:sp>
        <p:nvSpPr>
          <p:cNvPr id="4" name="TextBox 3">
            <a:extLst>
              <a:ext uri="{FF2B5EF4-FFF2-40B4-BE49-F238E27FC236}">
                <a16:creationId xmlns:a16="http://schemas.microsoft.com/office/drawing/2014/main" id="{937862C8-A069-B06C-B3C4-010B885BC4C9}"/>
              </a:ext>
            </a:extLst>
          </p:cNvPr>
          <p:cNvSpPr txBox="1"/>
          <p:nvPr/>
        </p:nvSpPr>
        <p:spPr>
          <a:xfrm>
            <a:off x="8503920" y="1336338"/>
            <a:ext cx="3180080" cy="2677656"/>
          </a:xfrm>
          <a:prstGeom prst="rect">
            <a:avLst/>
          </a:prstGeom>
          <a:solidFill>
            <a:schemeClr val="bg2">
              <a:lumMod val="90000"/>
            </a:schemeClr>
          </a:solidFill>
        </p:spPr>
        <p:txBody>
          <a:bodyPr wrap="square">
            <a:spAutoFit/>
          </a:bodyPr>
          <a:lstStyle/>
          <a:p>
            <a:pPr marL="80963" lvl="1" indent="0" algn="just" eaLnBrk="1" hangingPunct="1">
              <a:buClr>
                <a:srgbClr val="0B5395"/>
              </a:buClr>
              <a:buNone/>
            </a:pPr>
            <a:r>
              <a:rPr lang="en-US" altLang="en-US" sz="2400" dirty="0">
                <a:latin typeface="Times New Roman" pitchFamily="18" charset="0"/>
                <a:cs typeface="Times New Roman" pitchFamily="18" charset="0"/>
              </a:rPr>
              <a:t>Raw Dataset Columns:</a:t>
            </a:r>
          </a:p>
          <a:p>
            <a:pPr marL="423863" lvl="1" indent="-342900" algn="just" eaLnBrk="1" hangingPunct="1">
              <a:buClr>
                <a:srgbClr val="0B5395"/>
              </a:buClr>
              <a:buFont typeface="Arial" panose="020B0604020202020204" pitchFamily="34" charset="0"/>
              <a:buChar char="•"/>
            </a:pPr>
            <a:r>
              <a:rPr lang="en-US" altLang="en-US" sz="2400" dirty="0" err="1">
                <a:latin typeface="Times New Roman" pitchFamily="18" charset="0"/>
                <a:cs typeface="Times New Roman" pitchFamily="18" charset="0"/>
              </a:rPr>
              <a:t>area_sqft</a:t>
            </a:r>
            <a:endParaRPr lang="en-US" altLang="en-US" sz="2400" dirty="0">
              <a:latin typeface="Times New Roman" pitchFamily="18" charset="0"/>
              <a:cs typeface="Times New Roman" pitchFamily="18" charset="0"/>
            </a:endParaRPr>
          </a:p>
          <a:p>
            <a:pPr marL="423863" lvl="1" indent="-342900" algn="just" eaLnBrk="1" hangingPunct="1">
              <a:buClr>
                <a:srgbClr val="0B5395"/>
              </a:buClr>
              <a:buFont typeface="Arial" panose="020B0604020202020204" pitchFamily="34" charset="0"/>
              <a:buChar char="•"/>
            </a:pPr>
            <a:r>
              <a:rPr lang="en-US" altLang="en-US" sz="2400" dirty="0" err="1">
                <a:latin typeface="Times New Roman" pitchFamily="18" charset="0"/>
                <a:cs typeface="Times New Roman" pitchFamily="18" charset="0"/>
              </a:rPr>
              <a:t>num_bedrooms</a:t>
            </a:r>
            <a:endParaRPr lang="en-US" altLang="en-US" sz="2400" dirty="0">
              <a:latin typeface="Times New Roman" pitchFamily="18" charset="0"/>
              <a:cs typeface="Times New Roman" pitchFamily="18" charset="0"/>
            </a:endParaRPr>
          </a:p>
          <a:p>
            <a:pPr marL="423863" lvl="1" indent="-342900" algn="just" eaLnBrk="1" hangingPunct="1">
              <a:buClr>
                <a:srgbClr val="0B5395"/>
              </a:buClr>
              <a:buFont typeface="Arial" panose="020B0604020202020204" pitchFamily="34" charset="0"/>
              <a:buChar char="•"/>
            </a:pPr>
            <a:r>
              <a:rPr lang="en-US" altLang="en-US" sz="2400" dirty="0" err="1">
                <a:latin typeface="Times New Roman" pitchFamily="18" charset="0"/>
                <a:cs typeface="Times New Roman" pitchFamily="18" charset="0"/>
              </a:rPr>
              <a:t>num_bathrooms</a:t>
            </a:r>
            <a:endParaRPr lang="en-US" altLang="en-US" sz="2400" dirty="0">
              <a:latin typeface="Times New Roman" pitchFamily="18" charset="0"/>
              <a:cs typeface="Times New Roman" pitchFamily="18" charset="0"/>
            </a:endParaRPr>
          </a:p>
          <a:p>
            <a:pPr marL="423863" lvl="1" indent="-342900" algn="just" eaLnBrk="1" hangingPunct="1">
              <a:buClr>
                <a:srgbClr val="0B5395"/>
              </a:buClr>
              <a:buFont typeface="Arial" panose="020B0604020202020204" pitchFamily="34" charset="0"/>
              <a:buChar char="•"/>
            </a:pPr>
            <a:r>
              <a:rPr lang="en-US" altLang="en-US" sz="2400" dirty="0" err="1">
                <a:latin typeface="Times New Roman" pitchFamily="18" charset="0"/>
                <a:cs typeface="Times New Roman" pitchFamily="18" charset="0"/>
              </a:rPr>
              <a:t>build_year</a:t>
            </a:r>
            <a:endParaRPr lang="en-US" altLang="en-US" sz="2400" dirty="0">
              <a:latin typeface="Times New Roman" pitchFamily="18" charset="0"/>
              <a:cs typeface="Times New Roman" pitchFamily="18" charset="0"/>
            </a:endParaRPr>
          </a:p>
          <a:p>
            <a:pPr marL="423863" lvl="1" indent="-342900" algn="just" eaLnBrk="1" hangingPunct="1">
              <a:buClr>
                <a:srgbClr val="0B5395"/>
              </a:buClr>
              <a:buFont typeface="Arial" panose="020B0604020202020204" pitchFamily="34" charset="0"/>
              <a:buChar char="•"/>
            </a:pPr>
            <a:r>
              <a:rPr lang="en-US" altLang="en-US" sz="2400" dirty="0">
                <a:latin typeface="Times New Roman" pitchFamily="18" charset="0"/>
                <a:cs typeface="Times New Roman" pitchFamily="18" charset="0"/>
              </a:rPr>
              <a:t>Location</a:t>
            </a:r>
          </a:p>
          <a:p>
            <a:pPr marL="423863" lvl="1" indent="-342900" algn="just" eaLnBrk="1" hangingPunct="1">
              <a:buClr>
                <a:srgbClr val="0B5395"/>
              </a:buClr>
              <a:buFont typeface="Arial" panose="020B0604020202020204" pitchFamily="34" charset="0"/>
              <a:buChar char="•"/>
            </a:pPr>
            <a:r>
              <a:rPr lang="en-US" altLang="en-US" sz="2400" dirty="0">
                <a:latin typeface="Times New Roman" pitchFamily="18" charset="0"/>
                <a:cs typeface="Times New Roman" pitchFamily="18" charset="0"/>
              </a:rPr>
              <a:t>price</a:t>
            </a:r>
          </a:p>
        </p:txBody>
      </p:sp>
    </p:spTree>
    <p:extLst>
      <p:ext uri="{BB962C8B-B14F-4D97-AF65-F5344CB8AC3E}">
        <p14:creationId xmlns:p14="http://schemas.microsoft.com/office/powerpoint/2010/main" val="3999096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729A41-24FA-0473-2272-BCAFB580E3C4}"/>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40D95C2E-7F96-49D0-634F-8355F62590BA}"/>
              </a:ext>
            </a:extLst>
          </p:cNvPr>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Transformation</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a:extLst>
              <a:ext uri="{FF2B5EF4-FFF2-40B4-BE49-F238E27FC236}">
                <a16:creationId xmlns:a16="http://schemas.microsoft.com/office/drawing/2014/main" id="{D6C60B6F-5000-E450-4256-295314CEF14C}"/>
              </a:ext>
            </a:extLst>
          </p:cNvPr>
          <p:cNvSpPr>
            <a:spLocks noGrp="1"/>
          </p:cNvSpPr>
          <p:nvPr>
            <p:ph idx="1"/>
          </p:nvPr>
        </p:nvSpPr>
        <p:spPr>
          <a:xfrm>
            <a:off x="1143001" y="1655763"/>
            <a:ext cx="7289800" cy="444023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Feature Engineering</a:t>
            </a:r>
          </a:p>
          <a:p>
            <a:pPr marL="80963" lvl="1" indent="0" algn="just" eaLnBrk="1" hangingPunct="1">
              <a:buClr>
                <a:srgbClr val="0B5395"/>
              </a:buClr>
              <a:buNone/>
            </a:pPr>
            <a:r>
              <a:rPr lang="en-US" altLang="en-US" sz="2400" dirty="0">
                <a:latin typeface="Times New Roman" pitchFamily="18" charset="0"/>
                <a:cs typeface="Times New Roman" pitchFamily="18" charset="0"/>
              </a:rPr>
              <a:t>Feature Engineering Steps</a:t>
            </a:r>
          </a:p>
          <a:p>
            <a:pPr marL="80963" lvl="1" indent="0" algn="just" eaLnBrk="1" hangingPunct="1">
              <a:buClr>
                <a:srgbClr val="0B5395"/>
              </a:buClr>
              <a:buNone/>
            </a:pPr>
            <a:r>
              <a:rPr lang="en-US" altLang="en-US" sz="2400" b="1" dirty="0">
                <a:latin typeface="Times New Roman" pitchFamily="18" charset="0"/>
                <a:cs typeface="Times New Roman" pitchFamily="18" charset="0"/>
              </a:rPr>
              <a:t>3. Polynomial Features</a:t>
            </a:r>
          </a:p>
          <a:p>
            <a:pPr marL="80963" lvl="1" indent="0" algn="just" eaLnBrk="1" hangingPunct="1">
              <a:buClr>
                <a:srgbClr val="0B5395"/>
              </a:buClr>
              <a:buNone/>
            </a:pPr>
            <a:r>
              <a:rPr lang="en-US" altLang="en-US" sz="2400" b="1" dirty="0">
                <a:latin typeface="Times New Roman" pitchFamily="18" charset="0"/>
                <a:cs typeface="Times New Roman" pitchFamily="18" charset="0"/>
              </a:rPr>
              <a:t>Problem: </a:t>
            </a:r>
            <a:r>
              <a:rPr lang="en-US" altLang="en-US" sz="2400" dirty="0">
                <a:latin typeface="Times New Roman" pitchFamily="18" charset="0"/>
                <a:cs typeface="Times New Roman" pitchFamily="18" charset="0"/>
              </a:rPr>
              <a:t>The relationship between </a:t>
            </a:r>
            <a:r>
              <a:rPr lang="en-US" altLang="en-US" sz="2400" dirty="0" err="1">
                <a:latin typeface="Times New Roman" pitchFamily="18" charset="0"/>
                <a:cs typeface="Times New Roman" pitchFamily="18" charset="0"/>
              </a:rPr>
              <a:t>num_bedrooms</a:t>
            </a:r>
            <a:r>
              <a:rPr lang="en-US" altLang="en-US" sz="2400" dirty="0">
                <a:latin typeface="Times New Roman" pitchFamily="18" charset="0"/>
                <a:cs typeface="Times New Roman" pitchFamily="18" charset="0"/>
              </a:rPr>
              <a:t> and price may be quadratic (e.g., 4 bedrooms are optimal, not 10).</a:t>
            </a:r>
          </a:p>
          <a:p>
            <a:pPr marL="80963" lvl="1" indent="0" algn="just" eaLnBrk="1" hangingPunct="1">
              <a:buClr>
                <a:srgbClr val="0B5395"/>
              </a:buClr>
              <a:buNone/>
            </a:pPr>
            <a:r>
              <a:rPr lang="en-US" altLang="en-US" sz="2400" b="1" dirty="0">
                <a:latin typeface="Times New Roman" pitchFamily="18" charset="0"/>
                <a:cs typeface="Times New Roman" pitchFamily="18" charset="0"/>
              </a:rPr>
              <a:t>Solution</a:t>
            </a:r>
            <a:r>
              <a:rPr lang="en-US" altLang="en-US" sz="2400" dirty="0">
                <a:latin typeface="Times New Roman" pitchFamily="18" charset="0"/>
                <a:cs typeface="Times New Roman" pitchFamily="18" charset="0"/>
              </a:rPr>
              <a:t>: Add </a:t>
            </a:r>
            <a:r>
              <a:rPr lang="en-US" altLang="en-US" sz="2400" dirty="0" err="1">
                <a:latin typeface="Times New Roman" pitchFamily="18" charset="0"/>
                <a:cs typeface="Times New Roman" pitchFamily="18" charset="0"/>
              </a:rPr>
              <a:t>quared</a:t>
            </a:r>
            <a:r>
              <a:rPr lang="en-US" altLang="en-US" sz="2400" dirty="0">
                <a:latin typeface="Times New Roman" pitchFamily="18" charset="0"/>
                <a:cs typeface="Times New Roman" pitchFamily="18" charset="0"/>
              </a:rPr>
              <a:t> term</a:t>
            </a:r>
          </a:p>
          <a:p>
            <a:pPr marL="80963" lvl="1" indent="0" algn="just" eaLnBrk="1" hangingPunct="1">
              <a:buClr>
                <a:srgbClr val="0B5395"/>
              </a:buClr>
              <a:buNone/>
            </a:pPr>
            <a:endParaRPr lang="en-US" altLang="en-US" sz="2400" dirty="0">
              <a:latin typeface="Times New Roman" pitchFamily="18" charset="0"/>
              <a:cs typeface="Times New Roman" pitchFamily="18" charset="0"/>
            </a:endParaRPr>
          </a:p>
          <a:p>
            <a:pPr marL="80963" lvl="1" indent="0" algn="just" eaLnBrk="1" hangingPunct="1">
              <a:buClr>
                <a:srgbClr val="0B5395"/>
              </a:buClr>
              <a:buNone/>
            </a:pPr>
            <a:r>
              <a:rPr lang="en-US" altLang="en-US" sz="2400" b="1" dirty="0">
                <a:latin typeface="Times New Roman" pitchFamily="18" charset="0"/>
                <a:cs typeface="Times New Roman" pitchFamily="18" charset="0"/>
              </a:rPr>
              <a:t>Why?</a:t>
            </a:r>
          </a:p>
          <a:p>
            <a:pPr marL="80963" lvl="1" indent="0" algn="just" eaLnBrk="1" hangingPunct="1">
              <a:buClr>
                <a:srgbClr val="0B5395"/>
              </a:buClr>
              <a:buNone/>
            </a:pPr>
            <a:r>
              <a:rPr lang="en-US" altLang="en-US" sz="2400" dirty="0">
                <a:latin typeface="Times New Roman" pitchFamily="18" charset="0"/>
                <a:cs typeface="Times New Roman" pitchFamily="18" charset="0"/>
              </a:rPr>
              <a:t>Captures non-linear effects missed by linear models.</a:t>
            </a:r>
          </a:p>
        </p:txBody>
      </p:sp>
      <p:sp>
        <p:nvSpPr>
          <p:cNvPr id="5124" name="Slide Number Placeholder 1">
            <a:extLst>
              <a:ext uri="{FF2B5EF4-FFF2-40B4-BE49-F238E27FC236}">
                <a16:creationId xmlns:a16="http://schemas.microsoft.com/office/drawing/2014/main" id="{4924C91C-E908-E37C-2E63-D83CDFD9C74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39</a:t>
            </a:fld>
            <a:endParaRPr lang="en-US" altLang="en-US"/>
          </a:p>
        </p:txBody>
      </p:sp>
      <p:sp>
        <p:nvSpPr>
          <p:cNvPr id="4" name="TextBox 3">
            <a:extLst>
              <a:ext uri="{FF2B5EF4-FFF2-40B4-BE49-F238E27FC236}">
                <a16:creationId xmlns:a16="http://schemas.microsoft.com/office/drawing/2014/main" id="{2A2D947B-8112-68B5-DC7A-30ACE69FB8EC}"/>
              </a:ext>
            </a:extLst>
          </p:cNvPr>
          <p:cNvSpPr txBox="1"/>
          <p:nvPr/>
        </p:nvSpPr>
        <p:spPr>
          <a:xfrm>
            <a:off x="8503920" y="1336338"/>
            <a:ext cx="3180080" cy="2677656"/>
          </a:xfrm>
          <a:prstGeom prst="rect">
            <a:avLst/>
          </a:prstGeom>
          <a:solidFill>
            <a:schemeClr val="bg2">
              <a:lumMod val="90000"/>
            </a:schemeClr>
          </a:solidFill>
        </p:spPr>
        <p:txBody>
          <a:bodyPr wrap="square">
            <a:spAutoFit/>
          </a:bodyPr>
          <a:lstStyle/>
          <a:p>
            <a:pPr marL="80963" lvl="1" indent="0" algn="just" eaLnBrk="1" hangingPunct="1">
              <a:buClr>
                <a:srgbClr val="0B5395"/>
              </a:buClr>
              <a:buNone/>
            </a:pPr>
            <a:r>
              <a:rPr lang="en-US" altLang="en-US" sz="2400" dirty="0">
                <a:latin typeface="Times New Roman" pitchFamily="18" charset="0"/>
                <a:cs typeface="Times New Roman" pitchFamily="18" charset="0"/>
              </a:rPr>
              <a:t>Raw Dataset Columns:</a:t>
            </a:r>
          </a:p>
          <a:p>
            <a:pPr marL="423863" lvl="1" indent="-342900" algn="just" eaLnBrk="1" hangingPunct="1">
              <a:buClr>
                <a:srgbClr val="0B5395"/>
              </a:buClr>
              <a:buFont typeface="Arial" panose="020B0604020202020204" pitchFamily="34" charset="0"/>
              <a:buChar char="•"/>
            </a:pPr>
            <a:r>
              <a:rPr lang="en-US" altLang="en-US" sz="2400" dirty="0" err="1">
                <a:latin typeface="Times New Roman" pitchFamily="18" charset="0"/>
                <a:cs typeface="Times New Roman" pitchFamily="18" charset="0"/>
              </a:rPr>
              <a:t>area_sqft</a:t>
            </a:r>
            <a:endParaRPr lang="en-US" altLang="en-US" sz="2400" dirty="0">
              <a:latin typeface="Times New Roman" pitchFamily="18" charset="0"/>
              <a:cs typeface="Times New Roman" pitchFamily="18" charset="0"/>
            </a:endParaRPr>
          </a:p>
          <a:p>
            <a:pPr marL="423863" lvl="1" indent="-342900" algn="just" eaLnBrk="1" hangingPunct="1">
              <a:buClr>
                <a:srgbClr val="0B5395"/>
              </a:buClr>
              <a:buFont typeface="Arial" panose="020B0604020202020204" pitchFamily="34" charset="0"/>
              <a:buChar char="•"/>
            </a:pPr>
            <a:r>
              <a:rPr lang="en-US" altLang="en-US" sz="2400" dirty="0" err="1">
                <a:latin typeface="Times New Roman" pitchFamily="18" charset="0"/>
                <a:cs typeface="Times New Roman" pitchFamily="18" charset="0"/>
              </a:rPr>
              <a:t>num_bedrooms</a:t>
            </a:r>
            <a:endParaRPr lang="en-US" altLang="en-US" sz="2400" dirty="0">
              <a:latin typeface="Times New Roman" pitchFamily="18" charset="0"/>
              <a:cs typeface="Times New Roman" pitchFamily="18" charset="0"/>
            </a:endParaRPr>
          </a:p>
          <a:p>
            <a:pPr marL="423863" lvl="1" indent="-342900" algn="just" eaLnBrk="1" hangingPunct="1">
              <a:buClr>
                <a:srgbClr val="0B5395"/>
              </a:buClr>
              <a:buFont typeface="Arial" panose="020B0604020202020204" pitchFamily="34" charset="0"/>
              <a:buChar char="•"/>
            </a:pPr>
            <a:r>
              <a:rPr lang="en-US" altLang="en-US" sz="2400" dirty="0" err="1">
                <a:latin typeface="Times New Roman" pitchFamily="18" charset="0"/>
                <a:cs typeface="Times New Roman" pitchFamily="18" charset="0"/>
              </a:rPr>
              <a:t>num_bathrooms</a:t>
            </a:r>
            <a:endParaRPr lang="en-US" altLang="en-US" sz="2400" dirty="0">
              <a:latin typeface="Times New Roman" pitchFamily="18" charset="0"/>
              <a:cs typeface="Times New Roman" pitchFamily="18" charset="0"/>
            </a:endParaRPr>
          </a:p>
          <a:p>
            <a:pPr marL="423863" lvl="1" indent="-342900" algn="just" eaLnBrk="1" hangingPunct="1">
              <a:buClr>
                <a:srgbClr val="0B5395"/>
              </a:buClr>
              <a:buFont typeface="Arial" panose="020B0604020202020204" pitchFamily="34" charset="0"/>
              <a:buChar char="•"/>
            </a:pPr>
            <a:r>
              <a:rPr lang="en-US" altLang="en-US" sz="2400" dirty="0" err="1">
                <a:latin typeface="Times New Roman" pitchFamily="18" charset="0"/>
                <a:cs typeface="Times New Roman" pitchFamily="18" charset="0"/>
              </a:rPr>
              <a:t>build_year</a:t>
            </a:r>
            <a:endParaRPr lang="en-US" altLang="en-US" sz="2400" dirty="0">
              <a:latin typeface="Times New Roman" pitchFamily="18" charset="0"/>
              <a:cs typeface="Times New Roman" pitchFamily="18" charset="0"/>
            </a:endParaRPr>
          </a:p>
          <a:p>
            <a:pPr marL="423863" lvl="1" indent="-342900" algn="just" eaLnBrk="1" hangingPunct="1">
              <a:buClr>
                <a:srgbClr val="0B5395"/>
              </a:buClr>
              <a:buFont typeface="Arial" panose="020B0604020202020204" pitchFamily="34" charset="0"/>
              <a:buChar char="•"/>
            </a:pPr>
            <a:r>
              <a:rPr lang="en-US" altLang="en-US" sz="2400" dirty="0">
                <a:latin typeface="Times New Roman" pitchFamily="18" charset="0"/>
                <a:cs typeface="Times New Roman" pitchFamily="18" charset="0"/>
              </a:rPr>
              <a:t>Location</a:t>
            </a:r>
          </a:p>
          <a:p>
            <a:pPr marL="423863" lvl="1" indent="-342900" algn="just" eaLnBrk="1" hangingPunct="1">
              <a:buClr>
                <a:srgbClr val="0B5395"/>
              </a:buClr>
              <a:buFont typeface="Arial" panose="020B0604020202020204" pitchFamily="34" charset="0"/>
              <a:buChar char="•"/>
            </a:pPr>
            <a:r>
              <a:rPr lang="en-US" altLang="en-US" sz="2400" dirty="0">
                <a:latin typeface="Times New Roman" pitchFamily="18" charset="0"/>
                <a:cs typeface="Times New Roman" pitchFamily="18" charset="0"/>
              </a:rPr>
              <a:t>price</a:t>
            </a:r>
          </a:p>
        </p:txBody>
      </p:sp>
    </p:spTree>
    <p:extLst>
      <p:ext uri="{BB962C8B-B14F-4D97-AF65-F5344CB8AC3E}">
        <p14:creationId xmlns:p14="http://schemas.microsoft.com/office/powerpoint/2010/main" val="476972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Cleaning</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1143000" y="1655763"/>
            <a:ext cx="9872663" cy="444023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Handling Missing Values</a:t>
            </a:r>
          </a:p>
          <a:p>
            <a:pPr marL="80963" lvl="1" indent="0" algn="just" eaLnBrk="1" hangingPunct="1">
              <a:buClr>
                <a:srgbClr val="0B5395"/>
              </a:buClr>
              <a:buNone/>
            </a:pPr>
            <a:endParaRPr lang="en-US" altLang="en-US" sz="2400" dirty="0">
              <a:latin typeface="Times New Roman" pitchFamily="18" charset="0"/>
              <a:cs typeface="Times New Roman" pitchFamily="18" charset="0"/>
            </a:endParaRPr>
          </a:p>
          <a:p>
            <a:pPr marL="80963" lvl="1" indent="0" algn="just" eaLnBrk="1" hangingPunct="1">
              <a:buClr>
                <a:srgbClr val="0B5395"/>
              </a:buClr>
              <a:buNone/>
            </a:pPr>
            <a:r>
              <a:rPr lang="en-US" altLang="en-US" sz="2400" dirty="0">
                <a:latin typeface="Times New Roman" pitchFamily="18" charset="0"/>
                <a:cs typeface="Times New Roman" pitchFamily="18" charset="0"/>
              </a:rPr>
              <a:t>Handling missing values is a crucial data cleaning step because most machine learning algorithms </a:t>
            </a:r>
            <a:r>
              <a:rPr lang="en-US" altLang="en-US" sz="2400" dirty="0">
                <a:solidFill>
                  <a:srgbClr val="FF0000"/>
                </a:solidFill>
                <a:latin typeface="Times New Roman" pitchFamily="18" charset="0"/>
                <a:cs typeface="Times New Roman" pitchFamily="18" charset="0"/>
              </a:rPr>
              <a:t>cannot work with empty or null data points</a:t>
            </a:r>
            <a:r>
              <a:rPr lang="en-US" altLang="en-US" sz="2400" dirty="0">
                <a:latin typeface="Times New Roman" pitchFamily="18" charset="0"/>
                <a:cs typeface="Times New Roman" pitchFamily="18" charset="0"/>
              </a:rPr>
              <a:t>.</a:t>
            </a:r>
          </a:p>
          <a:p>
            <a:pPr marL="80963" lvl="1" indent="0" algn="just" eaLnBrk="1" hangingPunct="1">
              <a:buClr>
                <a:srgbClr val="0B5395"/>
              </a:buClr>
              <a:buNone/>
            </a:pPr>
            <a:endParaRPr lang="en-US" altLang="en-US" sz="2400" dirty="0">
              <a:latin typeface="Times New Roman" pitchFamily="18" charset="0"/>
              <a:cs typeface="Times New Roman" pitchFamily="18" charset="0"/>
            </a:endParaRPr>
          </a:p>
          <a:p>
            <a:pPr marL="80963" lvl="1" indent="0" algn="just" eaLnBrk="1" hangingPunct="1">
              <a:buClr>
                <a:srgbClr val="0B5395"/>
              </a:buClr>
              <a:buNone/>
            </a:pPr>
            <a:r>
              <a:rPr lang="en-US" altLang="en-US" sz="2400" dirty="0">
                <a:latin typeface="Times New Roman" pitchFamily="18" charset="0"/>
                <a:cs typeface="Times New Roman" pitchFamily="18" charset="0"/>
              </a:rPr>
              <a:t>Choosing the right method depends on the </a:t>
            </a:r>
            <a:r>
              <a:rPr lang="en-US" altLang="en-US" sz="2400" dirty="0">
                <a:solidFill>
                  <a:srgbClr val="FF0000"/>
                </a:solidFill>
                <a:latin typeface="Times New Roman" pitchFamily="18" charset="0"/>
                <a:cs typeface="Times New Roman" pitchFamily="18" charset="0"/>
              </a:rPr>
              <a:t>nature of the data and the amount of missing information</a:t>
            </a:r>
            <a:r>
              <a:rPr lang="en-US" altLang="en-US" sz="2400" dirty="0">
                <a:latin typeface="Times New Roman" pitchFamily="18" charset="0"/>
                <a:cs typeface="Times New Roman" pitchFamily="18" charset="0"/>
              </a:rPr>
              <a:t>. </a:t>
            </a:r>
          </a:p>
          <a:p>
            <a:pPr marL="80963" lvl="1" indent="0" algn="just" eaLnBrk="1" hangingPunct="1">
              <a:buClr>
                <a:srgbClr val="0B5395"/>
              </a:buClr>
              <a:buNone/>
            </a:pPr>
            <a:endParaRPr lang="en-US" altLang="en-US" sz="2400" dirty="0">
              <a:latin typeface="Times New Roman" pitchFamily="18" charset="0"/>
              <a:cs typeface="Times New Roman" pitchFamily="18" charset="0"/>
            </a:endParaRPr>
          </a:p>
          <a:p>
            <a:pPr marL="80963" lvl="1" indent="0" algn="just" eaLnBrk="1" hangingPunct="1">
              <a:buClr>
                <a:srgbClr val="0B5395"/>
              </a:buClr>
              <a:buNone/>
            </a:pPr>
            <a:r>
              <a:rPr lang="en-US" altLang="en-US" sz="2400" dirty="0">
                <a:latin typeface="Times New Roman" pitchFamily="18" charset="0"/>
                <a:cs typeface="Times New Roman" pitchFamily="18" charset="0"/>
              </a:rPr>
              <a:t>Let's use a simple example dataset to discuss the </a:t>
            </a:r>
            <a:r>
              <a:rPr lang="en-US" altLang="en-US" sz="2400" dirty="0">
                <a:solidFill>
                  <a:srgbClr val="FF0000"/>
                </a:solidFill>
                <a:latin typeface="Times New Roman" pitchFamily="18" charset="0"/>
                <a:cs typeface="Times New Roman" pitchFamily="18" charset="0"/>
              </a:rPr>
              <a:t>common techniques</a:t>
            </a:r>
            <a:r>
              <a:rPr lang="en-US" altLang="en-US" sz="2400" dirty="0">
                <a:latin typeface="Times New Roman" pitchFamily="18" charset="0"/>
                <a:cs typeface="Times New Roman" pitchFamily="18" charset="0"/>
              </a:rPr>
              <a:t>.</a:t>
            </a: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4</a:t>
            </a:fld>
            <a:endParaRPr lang="en-US" altLang="en-US"/>
          </a:p>
        </p:txBody>
      </p:sp>
    </p:spTree>
    <p:extLst>
      <p:ext uri="{BB962C8B-B14F-4D97-AF65-F5344CB8AC3E}">
        <p14:creationId xmlns:p14="http://schemas.microsoft.com/office/powerpoint/2010/main" val="18582157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0D60AE-EE1B-3212-52CC-57390F4F7ABC}"/>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A1049BE2-8058-5B84-EEB6-0E63D1FE2EFB}"/>
              </a:ext>
            </a:extLst>
          </p:cNvPr>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Transformation</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a:extLst>
              <a:ext uri="{FF2B5EF4-FFF2-40B4-BE49-F238E27FC236}">
                <a16:creationId xmlns:a16="http://schemas.microsoft.com/office/drawing/2014/main" id="{B5BE3C48-3FA8-4235-EF3B-CEAA0899423E}"/>
              </a:ext>
            </a:extLst>
          </p:cNvPr>
          <p:cNvSpPr>
            <a:spLocks noGrp="1"/>
          </p:cNvSpPr>
          <p:nvPr>
            <p:ph idx="1"/>
          </p:nvPr>
        </p:nvSpPr>
        <p:spPr>
          <a:xfrm>
            <a:off x="1143001" y="1655763"/>
            <a:ext cx="7289800" cy="444023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Feature Engineering</a:t>
            </a:r>
          </a:p>
          <a:p>
            <a:pPr marL="80963" lvl="1" indent="0" algn="just" eaLnBrk="1" hangingPunct="1">
              <a:buClr>
                <a:srgbClr val="0B5395"/>
              </a:buClr>
              <a:buNone/>
            </a:pPr>
            <a:r>
              <a:rPr lang="en-US" altLang="en-US" sz="2400" dirty="0">
                <a:latin typeface="Times New Roman" pitchFamily="18" charset="0"/>
                <a:cs typeface="Times New Roman" pitchFamily="18" charset="0"/>
              </a:rPr>
              <a:t>Feature Engineering Steps</a:t>
            </a:r>
          </a:p>
          <a:p>
            <a:pPr marL="80963" lvl="1" indent="0" algn="just" eaLnBrk="1" hangingPunct="1">
              <a:buClr>
                <a:srgbClr val="0B5395"/>
              </a:buClr>
              <a:buNone/>
            </a:pPr>
            <a:r>
              <a:rPr lang="en-US" altLang="en-US" sz="2400" b="1" dirty="0">
                <a:latin typeface="Times New Roman" pitchFamily="18" charset="0"/>
                <a:cs typeface="Times New Roman" pitchFamily="18" charset="0"/>
              </a:rPr>
              <a:t>4. Domain-Specific Features</a:t>
            </a:r>
          </a:p>
          <a:p>
            <a:pPr marL="80963" lvl="1" indent="0" algn="just" eaLnBrk="1" hangingPunct="1">
              <a:buClr>
                <a:srgbClr val="0B5395"/>
              </a:buClr>
              <a:buNone/>
            </a:pPr>
            <a:r>
              <a:rPr lang="en-US" altLang="en-US" sz="2400" b="1" dirty="0">
                <a:latin typeface="Times New Roman" pitchFamily="18" charset="0"/>
                <a:cs typeface="Times New Roman" pitchFamily="18" charset="0"/>
              </a:rPr>
              <a:t>Problem: </a:t>
            </a:r>
            <a:r>
              <a:rPr lang="en-US" altLang="en-US" sz="2400" dirty="0">
                <a:latin typeface="Times New Roman" pitchFamily="18" charset="0"/>
                <a:cs typeface="Times New Roman" pitchFamily="18" charset="0"/>
              </a:rPr>
              <a:t>Raw location (e.g., "Main St") lacks granularity.</a:t>
            </a:r>
          </a:p>
          <a:p>
            <a:pPr marL="80963" lvl="1" indent="0" algn="just" eaLnBrk="1" hangingPunct="1">
              <a:buClr>
                <a:srgbClr val="0B5395"/>
              </a:buClr>
              <a:buNone/>
            </a:pPr>
            <a:r>
              <a:rPr lang="en-US" altLang="en-US" sz="2400" b="1" dirty="0">
                <a:latin typeface="Times New Roman" pitchFamily="18" charset="0"/>
                <a:cs typeface="Times New Roman" pitchFamily="18" charset="0"/>
              </a:rPr>
              <a:t>Solution: </a:t>
            </a:r>
            <a:r>
              <a:rPr lang="en-US" altLang="en-US" sz="2400" dirty="0">
                <a:latin typeface="Times New Roman" pitchFamily="18" charset="0"/>
                <a:cs typeface="Times New Roman" pitchFamily="18" charset="0"/>
              </a:rPr>
              <a:t>Engineer:</a:t>
            </a:r>
          </a:p>
          <a:p>
            <a:pPr marL="423863" lvl="1" indent="-342900" algn="just" eaLnBrk="1" hangingPunct="1">
              <a:buClr>
                <a:srgbClr val="0B5395"/>
              </a:buClr>
            </a:pPr>
            <a:r>
              <a:rPr lang="en-US" altLang="en-US" sz="2400" dirty="0" err="1">
                <a:latin typeface="Times New Roman" pitchFamily="18" charset="0"/>
                <a:cs typeface="Times New Roman" pitchFamily="18" charset="0"/>
              </a:rPr>
              <a:t>proximity_to_center</a:t>
            </a:r>
            <a:r>
              <a:rPr lang="en-US" altLang="en-US" sz="2400" dirty="0">
                <a:latin typeface="Times New Roman" pitchFamily="18" charset="0"/>
                <a:cs typeface="Times New Roman" pitchFamily="18" charset="0"/>
              </a:rPr>
              <a:t> (distance in km to city center)</a:t>
            </a:r>
          </a:p>
          <a:p>
            <a:pPr marL="423863" lvl="1" indent="-342900" algn="just" eaLnBrk="1" hangingPunct="1">
              <a:buClr>
                <a:srgbClr val="0B5395"/>
              </a:buClr>
            </a:pPr>
            <a:r>
              <a:rPr lang="en-US" altLang="en-US" sz="2400" dirty="0" err="1">
                <a:latin typeface="Times New Roman" pitchFamily="18" charset="0"/>
                <a:cs typeface="Times New Roman" pitchFamily="18" charset="0"/>
              </a:rPr>
              <a:t>has_good_school</a:t>
            </a:r>
            <a:r>
              <a:rPr lang="en-US" altLang="en-US" sz="2400" dirty="0">
                <a:latin typeface="Times New Roman" pitchFamily="18" charset="0"/>
                <a:cs typeface="Times New Roman" pitchFamily="18" charset="0"/>
              </a:rPr>
              <a:t> (binary: 1 if near top-rated school)</a:t>
            </a:r>
          </a:p>
          <a:p>
            <a:pPr marL="80963" lvl="1" indent="0" algn="just" eaLnBrk="1" hangingPunct="1">
              <a:buClr>
                <a:srgbClr val="0B5395"/>
              </a:buClr>
              <a:buNone/>
            </a:pPr>
            <a:r>
              <a:rPr lang="en-US" altLang="en-US" sz="2400" b="1" dirty="0">
                <a:latin typeface="Times New Roman" pitchFamily="18" charset="0"/>
                <a:cs typeface="Times New Roman" pitchFamily="18" charset="0"/>
              </a:rPr>
              <a:t>Why?</a:t>
            </a:r>
          </a:p>
          <a:p>
            <a:pPr marL="80963" lvl="1" indent="0" algn="just" eaLnBrk="1" hangingPunct="1">
              <a:buClr>
                <a:srgbClr val="0B5395"/>
              </a:buClr>
              <a:buNone/>
            </a:pPr>
            <a:r>
              <a:rPr lang="en-US" altLang="en-US" sz="2400" dirty="0">
                <a:latin typeface="Times New Roman" pitchFamily="18" charset="0"/>
                <a:cs typeface="Times New Roman" pitchFamily="18" charset="0"/>
              </a:rPr>
              <a:t>Encodes real-world knowledge (schools/center impact prices).</a:t>
            </a:r>
          </a:p>
        </p:txBody>
      </p:sp>
      <p:sp>
        <p:nvSpPr>
          <p:cNvPr id="5124" name="Slide Number Placeholder 1">
            <a:extLst>
              <a:ext uri="{FF2B5EF4-FFF2-40B4-BE49-F238E27FC236}">
                <a16:creationId xmlns:a16="http://schemas.microsoft.com/office/drawing/2014/main" id="{9074C0C9-7043-4DE3-86C5-C10C9C7AF7D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40</a:t>
            </a:fld>
            <a:endParaRPr lang="en-US" altLang="en-US"/>
          </a:p>
        </p:txBody>
      </p:sp>
      <p:sp>
        <p:nvSpPr>
          <p:cNvPr id="4" name="TextBox 3">
            <a:extLst>
              <a:ext uri="{FF2B5EF4-FFF2-40B4-BE49-F238E27FC236}">
                <a16:creationId xmlns:a16="http://schemas.microsoft.com/office/drawing/2014/main" id="{E025A1A7-F90D-4CA0-B12F-369CF01F81F3}"/>
              </a:ext>
            </a:extLst>
          </p:cNvPr>
          <p:cNvSpPr txBox="1"/>
          <p:nvPr/>
        </p:nvSpPr>
        <p:spPr>
          <a:xfrm>
            <a:off x="8503920" y="1336338"/>
            <a:ext cx="3180080" cy="2677656"/>
          </a:xfrm>
          <a:prstGeom prst="rect">
            <a:avLst/>
          </a:prstGeom>
          <a:solidFill>
            <a:schemeClr val="bg2">
              <a:lumMod val="90000"/>
            </a:schemeClr>
          </a:solidFill>
        </p:spPr>
        <p:txBody>
          <a:bodyPr wrap="square">
            <a:spAutoFit/>
          </a:bodyPr>
          <a:lstStyle/>
          <a:p>
            <a:pPr marL="80963" lvl="1" indent="0" algn="just" eaLnBrk="1" hangingPunct="1">
              <a:buClr>
                <a:srgbClr val="0B5395"/>
              </a:buClr>
              <a:buNone/>
            </a:pPr>
            <a:r>
              <a:rPr lang="en-US" altLang="en-US" sz="2400" dirty="0">
                <a:latin typeface="Times New Roman" pitchFamily="18" charset="0"/>
                <a:cs typeface="Times New Roman" pitchFamily="18" charset="0"/>
              </a:rPr>
              <a:t>Raw Dataset Columns:</a:t>
            </a:r>
          </a:p>
          <a:p>
            <a:pPr marL="423863" lvl="1" indent="-342900" algn="just" eaLnBrk="1" hangingPunct="1">
              <a:buClr>
                <a:srgbClr val="0B5395"/>
              </a:buClr>
              <a:buFont typeface="Arial" panose="020B0604020202020204" pitchFamily="34" charset="0"/>
              <a:buChar char="•"/>
            </a:pPr>
            <a:r>
              <a:rPr lang="en-US" altLang="en-US" sz="2400" dirty="0" err="1">
                <a:latin typeface="Times New Roman" pitchFamily="18" charset="0"/>
                <a:cs typeface="Times New Roman" pitchFamily="18" charset="0"/>
              </a:rPr>
              <a:t>area_sqft</a:t>
            </a:r>
            <a:endParaRPr lang="en-US" altLang="en-US" sz="2400" dirty="0">
              <a:latin typeface="Times New Roman" pitchFamily="18" charset="0"/>
              <a:cs typeface="Times New Roman" pitchFamily="18" charset="0"/>
            </a:endParaRPr>
          </a:p>
          <a:p>
            <a:pPr marL="423863" lvl="1" indent="-342900" algn="just" eaLnBrk="1" hangingPunct="1">
              <a:buClr>
                <a:srgbClr val="0B5395"/>
              </a:buClr>
              <a:buFont typeface="Arial" panose="020B0604020202020204" pitchFamily="34" charset="0"/>
              <a:buChar char="•"/>
            </a:pPr>
            <a:r>
              <a:rPr lang="en-US" altLang="en-US" sz="2400" dirty="0" err="1">
                <a:latin typeface="Times New Roman" pitchFamily="18" charset="0"/>
                <a:cs typeface="Times New Roman" pitchFamily="18" charset="0"/>
              </a:rPr>
              <a:t>num_bedrooms</a:t>
            </a:r>
            <a:endParaRPr lang="en-US" altLang="en-US" sz="2400" dirty="0">
              <a:latin typeface="Times New Roman" pitchFamily="18" charset="0"/>
              <a:cs typeface="Times New Roman" pitchFamily="18" charset="0"/>
            </a:endParaRPr>
          </a:p>
          <a:p>
            <a:pPr marL="423863" lvl="1" indent="-342900" algn="just" eaLnBrk="1" hangingPunct="1">
              <a:buClr>
                <a:srgbClr val="0B5395"/>
              </a:buClr>
              <a:buFont typeface="Arial" panose="020B0604020202020204" pitchFamily="34" charset="0"/>
              <a:buChar char="•"/>
            </a:pPr>
            <a:r>
              <a:rPr lang="en-US" altLang="en-US" sz="2400" dirty="0" err="1">
                <a:latin typeface="Times New Roman" pitchFamily="18" charset="0"/>
                <a:cs typeface="Times New Roman" pitchFamily="18" charset="0"/>
              </a:rPr>
              <a:t>num_bathrooms</a:t>
            </a:r>
            <a:endParaRPr lang="en-US" altLang="en-US" sz="2400" dirty="0">
              <a:latin typeface="Times New Roman" pitchFamily="18" charset="0"/>
              <a:cs typeface="Times New Roman" pitchFamily="18" charset="0"/>
            </a:endParaRPr>
          </a:p>
          <a:p>
            <a:pPr marL="423863" lvl="1" indent="-342900" algn="just" eaLnBrk="1" hangingPunct="1">
              <a:buClr>
                <a:srgbClr val="0B5395"/>
              </a:buClr>
              <a:buFont typeface="Arial" panose="020B0604020202020204" pitchFamily="34" charset="0"/>
              <a:buChar char="•"/>
            </a:pPr>
            <a:r>
              <a:rPr lang="en-US" altLang="en-US" sz="2400" dirty="0" err="1">
                <a:latin typeface="Times New Roman" pitchFamily="18" charset="0"/>
                <a:cs typeface="Times New Roman" pitchFamily="18" charset="0"/>
              </a:rPr>
              <a:t>build_year</a:t>
            </a:r>
            <a:endParaRPr lang="en-US" altLang="en-US" sz="2400" dirty="0">
              <a:latin typeface="Times New Roman" pitchFamily="18" charset="0"/>
              <a:cs typeface="Times New Roman" pitchFamily="18" charset="0"/>
            </a:endParaRPr>
          </a:p>
          <a:p>
            <a:pPr marL="423863" lvl="1" indent="-342900" algn="just" eaLnBrk="1" hangingPunct="1">
              <a:buClr>
                <a:srgbClr val="0B5395"/>
              </a:buClr>
              <a:buFont typeface="Arial" panose="020B0604020202020204" pitchFamily="34" charset="0"/>
              <a:buChar char="•"/>
            </a:pPr>
            <a:r>
              <a:rPr lang="en-US" altLang="en-US" sz="2400" dirty="0">
                <a:latin typeface="Times New Roman" pitchFamily="18" charset="0"/>
                <a:cs typeface="Times New Roman" pitchFamily="18" charset="0"/>
              </a:rPr>
              <a:t>Location</a:t>
            </a:r>
          </a:p>
          <a:p>
            <a:pPr marL="423863" lvl="1" indent="-342900" algn="just" eaLnBrk="1" hangingPunct="1">
              <a:buClr>
                <a:srgbClr val="0B5395"/>
              </a:buClr>
              <a:buFont typeface="Arial" panose="020B0604020202020204" pitchFamily="34" charset="0"/>
              <a:buChar char="•"/>
            </a:pPr>
            <a:r>
              <a:rPr lang="en-US" altLang="en-US" sz="2400" dirty="0">
                <a:latin typeface="Times New Roman" pitchFamily="18" charset="0"/>
                <a:cs typeface="Times New Roman" pitchFamily="18" charset="0"/>
              </a:rPr>
              <a:t>price</a:t>
            </a:r>
          </a:p>
        </p:txBody>
      </p:sp>
    </p:spTree>
    <p:extLst>
      <p:ext uri="{BB962C8B-B14F-4D97-AF65-F5344CB8AC3E}">
        <p14:creationId xmlns:p14="http://schemas.microsoft.com/office/powerpoint/2010/main" val="5760753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F9E30-F012-2AA9-6EBD-2BD8E0C55A48}"/>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6E113145-BC80-65E4-74F2-F837366C7DB3}"/>
              </a:ext>
            </a:extLst>
          </p:cNvPr>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Transformation</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a:extLst>
              <a:ext uri="{FF2B5EF4-FFF2-40B4-BE49-F238E27FC236}">
                <a16:creationId xmlns:a16="http://schemas.microsoft.com/office/drawing/2014/main" id="{719442F5-5332-F1E0-0FFD-6753F21A2196}"/>
              </a:ext>
            </a:extLst>
          </p:cNvPr>
          <p:cNvSpPr>
            <a:spLocks noGrp="1"/>
          </p:cNvSpPr>
          <p:nvPr>
            <p:ph idx="1"/>
          </p:nvPr>
        </p:nvSpPr>
        <p:spPr>
          <a:xfrm>
            <a:off x="1143001" y="1655763"/>
            <a:ext cx="7289800" cy="444023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Feature Engineering</a:t>
            </a:r>
          </a:p>
          <a:p>
            <a:pPr marL="80963" lvl="1" indent="0" algn="just" eaLnBrk="1" hangingPunct="1">
              <a:buClr>
                <a:srgbClr val="0B5395"/>
              </a:buClr>
              <a:buNone/>
            </a:pPr>
            <a:r>
              <a:rPr lang="en-US" altLang="en-US" sz="2400" dirty="0">
                <a:latin typeface="Times New Roman" pitchFamily="18" charset="0"/>
                <a:cs typeface="Times New Roman" pitchFamily="18" charset="0"/>
              </a:rPr>
              <a:t>Feature Engineering Steps</a:t>
            </a:r>
          </a:p>
          <a:p>
            <a:pPr marL="80963" lvl="1" indent="0" algn="just" eaLnBrk="1" hangingPunct="1">
              <a:buClr>
                <a:srgbClr val="0B5395"/>
              </a:buClr>
              <a:buNone/>
            </a:pPr>
            <a:r>
              <a:rPr lang="en-US" altLang="en-US" sz="2400" b="1" dirty="0">
                <a:latin typeface="Times New Roman" pitchFamily="18" charset="0"/>
                <a:cs typeface="Times New Roman" pitchFamily="18" charset="0"/>
              </a:rPr>
              <a:t>5. Temporal Features</a:t>
            </a:r>
          </a:p>
          <a:p>
            <a:pPr marL="80963" lvl="1" indent="0" algn="just" eaLnBrk="1" hangingPunct="1">
              <a:buClr>
                <a:srgbClr val="0B5395"/>
              </a:buClr>
              <a:buNone/>
            </a:pPr>
            <a:r>
              <a:rPr lang="en-US" altLang="en-US" sz="2400" b="1" dirty="0">
                <a:latin typeface="Times New Roman" pitchFamily="18" charset="0"/>
                <a:cs typeface="Times New Roman" pitchFamily="18" charset="0"/>
              </a:rPr>
              <a:t>Problem: </a:t>
            </a:r>
            <a:r>
              <a:rPr lang="en-US" altLang="en-US" sz="2400" dirty="0" err="1">
                <a:latin typeface="Times New Roman" pitchFamily="18" charset="0"/>
                <a:cs typeface="Times New Roman" pitchFamily="18" charset="0"/>
              </a:rPr>
              <a:t>build_year</a:t>
            </a:r>
            <a:r>
              <a:rPr lang="en-US" altLang="en-US" sz="2400" dirty="0">
                <a:latin typeface="Times New Roman" pitchFamily="18" charset="0"/>
                <a:cs typeface="Times New Roman" pitchFamily="18" charset="0"/>
              </a:rPr>
              <a:t> as integer ignores depreciation trends.</a:t>
            </a:r>
          </a:p>
          <a:p>
            <a:pPr marL="80963" lvl="1" indent="0" algn="just" eaLnBrk="1" hangingPunct="1">
              <a:buClr>
                <a:srgbClr val="0B5395"/>
              </a:buClr>
              <a:buNone/>
            </a:pPr>
            <a:r>
              <a:rPr lang="en-US" altLang="en-US" sz="2400" b="1" dirty="0">
                <a:latin typeface="Times New Roman" pitchFamily="18" charset="0"/>
                <a:cs typeface="Times New Roman" pitchFamily="18" charset="0"/>
              </a:rPr>
              <a:t>Solution: </a:t>
            </a:r>
            <a:r>
              <a:rPr lang="en-US" altLang="en-US" sz="2400" dirty="0">
                <a:latin typeface="Times New Roman" pitchFamily="18" charset="0"/>
                <a:cs typeface="Times New Roman" pitchFamily="18" charset="0"/>
              </a:rPr>
              <a:t>Create </a:t>
            </a:r>
            <a:r>
              <a:rPr lang="en-US" altLang="en-US" sz="2400" dirty="0" err="1">
                <a:latin typeface="Times New Roman" pitchFamily="18" charset="0"/>
                <a:cs typeface="Times New Roman" pitchFamily="18" charset="0"/>
              </a:rPr>
              <a:t>house_age</a:t>
            </a:r>
            <a:endParaRPr lang="en-US" altLang="en-US" sz="2400" dirty="0">
              <a:latin typeface="Times New Roman" pitchFamily="18" charset="0"/>
              <a:cs typeface="Times New Roman" pitchFamily="18" charset="0"/>
            </a:endParaRPr>
          </a:p>
          <a:p>
            <a:pPr marL="80963" lvl="1" indent="0" algn="just" eaLnBrk="1" hangingPunct="1">
              <a:buClr>
                <a:srgbClr val="0B5395"/>
              </a:buClr>
              <a:buNone/>
            </a:pPr>
            <a:endParaRPr lang="en-US" altLang="en-US" sz="2400" dirty="0">
              <a:latin typeface="Times New Roman" pitchFamily="18" charset="0"/>
              <a:cs typeface="Times New Roman" pitchFamily="18" charset="0"/>
            </a:endParaRPr>
          </a:p>
          <a:p>
            <a:pPr marL="80963" lvl="1" indent="0" algn="just" eaLnBrk="1" hangingPunct="1">
              <a:buClr>
                <a:srgbClr val="0B5395"/>
              </a:buClr>
              <a:buNone/>
            </a:pPr>
            <a:r>
              <a:rPr lang="en-US" altLang="en-US" sz="2400" b="1" dirty="0">
                <a:latin typeface="Times New Roman" pitchFamily="18" charset="0"/>
                <a:cs typeface="Times New Roman" pitchFamily="18" charset="0"/>
              </a:rPr>
              <a:t>Why?</a:t>
            </a:r>
          </a:p>
          <a:p>
            <a:pPr marL="80963" lvl="1" indent="0" algn="just" eaLnBrk="1" hangingPunct="1">
              <a:buClr>
                <a:srgbClr val="0B5395"/>
              </a:buClr>
              <a:buNone/>
            </a:pPr>
            <a:r>
              <a:rPr lang="en-US" altLang="en-US" sz="2400" dirty="0">
                <a:latin typeface="Times New Roman" pitchFamily="18" charset="0"/>
                <a:cs typeface="Times New Roman" pitchFamily="18" charset="0"/>
              </a:rPr>
              <a:t>Age often matters more than build year (e.g., a 5-year-old vs. 50-year-old house).</a:t>
            </a:r>
          </a:p>
        </p:txBody>
      </p:sp>
      <p:sp>
        <p:nvSpPr>
          <p:cNvPr id="5124" name="Slide Number Placeholder 1">
            <a:extLst>
              <a:ext uri="{FF2B5EF4-FFF2-40B4-BE49-F238E27FC236}">
                <a16:creationId xmlns:a16="http://schemas.microsoft.com/office/drawing/2014/main" id="{44E97ADF-BBDD-8EE9-CF79-98EC1EB3543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41</a:t>
            </a:fld>
            <a:endParaRPr lang="en-US" altLang="en-US"/>
          </a:p>
        </p:txBody>
      </p:sp>
      <p:sp>
        <p:nvSpPr>
          <p:cNvPr id="4" name="TextBox 3">
            <a:extLst>
              <a:ext uri="{FF2B5EF4-FFF2-40B4-BE49-F238E27FC236}">
                <a16:creationId xmlns:a16="http://schemas.microsoft.com/office/drawing/2014/main" id="{7B0BF7AF-406C-3D65-22ED-876EDE2542D3}"/>
              </a:ext>
            </a:extLst>
          </p:cNvPr>
          <p:cNvSpPr txBox="1"/>
          <p:nvPr/>
        </p:nvSpPr>
        <p:spPr>
          <a:xfrm>
            <a:off x="8503920" y="1336338"/>
            <a:ext cx="3180080" cy="2677656"/>
          </a:xfrm>
          <a:prstGeom prst="rect">
            <a:avLst/>
          </a:prstGeom>
          <a:solidFill>
            <a:schemeClr val="bg2">
              <a:lumMod val="90000"/>
            </a:schemeClr>
          </a:solidFill>
        </p:spPr>
        <p:txBody>
          <a:bodyPr wrap="square">
            <a:spAutoFit/>
          </a:bodyPr>
          <a:lstStyle/>
          <a:p>
            <a:pPr marL="80963" lvl="1" indent="0" algn="just" eaLnBrk="1" hangingPunct="1">
              <a:buClr>
                <a:srgbClr val="0B5395"/>
              </a:buClr>
              <a:buNone/>
            </a:pPr>
            <a:r>
              <a:rPr lang="en-US" altLang="en-US" sz="2400" dirty="0">
                <a:latin typeface="Times New Roman" pitchFamily="18" charset="0"/>
                <a:cs typeface="Times New Roman" pitchFamily="18" charset="0"/>
              </a:rPr>
              <a:t>Raw Dataset Columns:</a:t>
            </a:r>
          </a:p>
          <a:p>
            <a:pPr marL="423863" lvl="1" indent="-342900" algn="just" eaLnBrk="1" hangingPunct="1">
              <a:buClr>
                <a:srgbClr val="0B5395"/>
              </a:buClr>
              <a:buFont typeface="Arial" panose="020B0604020202020204" pitchFamily="34" charset="0"/>
              <a:buChar char="•"/>
            </a:pPr>
            <a:r>
              <a:rPr lang="en-US" altLang="en-US" sz="2400" dirty="0" err="1">
                <a:latin typeface="Times New Roman" pitchFamily="18" charset="0"/>
                <a:cs typeface="Times New Roman" pitchFamily="18" charset="0"/>
              </a:rPr>
              <a:t>area_sqft</a:t>
            </a:r>
            <a:endParaRPr lang="en-US" altLang="en-US" sz="2400" dirty="0">
              <a:latin typeface="Times New Roman" pitchFamily="18" charset="0"/>
              <a:cs typeface="Times New Roman" pitchFamily="18" charset="0"/>
            </a:endParaRPr>
          </a:p>
          <a:p>
            <a:pPr marL="423863" lvl="1" indent="-342900" algn="just" eaLnBrk="1" hangingPunct="1">
              <a:buClr>
                <a:srgbClr val="0B5395"/>
              </a:buClr>
              <a:buFont typeface="Arial" panose="020B0604020202020204" pitchFamily="34" charset="0"/>
              <a:buChar char="•"/>
            </a:pPr>
            <a:r>
              <a:rPr lang="en-US" altLang="en-US" sz="2400" dirty="0" err="1">
                <a:latin typeface="Times New Roman" pitchFamily="18" charset="0"/>
                <a:cs typeface="Times New Roman" pitchFamily="18" charset="0"/>
              </a:rPr>
              <a:t>num_bedrooms</a:t>
            </a:r>
            <a:endParaRPr lang="en-US" altLang="en-US" sz="2400" dirty="0">
              <a:latin typeface="Times New Roman" pitchFamily="18" charset="0"/>
              <a:cs typeface="Times New Roman" pitchFamily="18" charset="0"/>
            </a:endParaRPr>
          </a:p>
          <a:p>
            <a:pPr marL="423863" lvl="1" indent="-342900" algn="just" eaLnBrk="1" hangingPunct="1">
              <a:buClr>
                <a:srgbClr val="0B5395"/>
              </a:buClr>
              <a:buFont typeface="Arial" panose="020B0604020202020204" pitchFamily="34" charset="0"/>
              <a:buChar char="•"/>
            </a:pPr>
            <a:r>
              <a:rPr lang="en-US" altLang="en-US" sz="2400" dirty="0" err="1">
                <a:latin typeface="Times New Roman" pitchFamily="18" charset="0"/>
                <a:cs typeface="Times New Roman" pitchFamily="18" charset="0"/>
              </a:rPr>
              <a:t>num_bathrooms</a:t>
            </a:r>
            <a:endParaRPr lang="en-US" altLang="en-US" sz="2400" dirty="0">
              <a:latin typeface="Times New Roman" pitchFamily="18" charset="0"/>
              <a:cs typeface="Times New Roman" pitchFamily="18" charset="0"/>
            </a:endParaRPr>
          </a:p>
          <a:p>
            <a:pPr marL="423863" lvl="1" indent="-342900" algn="just" eaLnBrk="1" hangingPunct="1">
              <a:buClr>
                <a:srgbClr val="0B5395"/>
              </a:buClr>
              <a:buFont typeface="Arial" panose="020B0604020202020204" pitchFamily="34" charset="0"/>
              <a:buChar char="•"/>
            </a:pPr>
            <a:r>
              <a:rPr lang="en-US" altLang="en-US" sz="2400" dirty="0" err="1">
                <a:latin typeface="Times New Roman" pitchFamily="18" charset="0"/>
                <a:cs typeface="Times New Roman" pitchFamily="18" charset="0"/>
              </a:rPr>
              <a:t>build_year</a:t>
            </a:r>
            <a:endParaRPr lang="en-US" altLang="en-US" sz="2400" dirty="0">
              <a:latin typeface="Times New Roman" pitchFamily="18" charset="0"/>
              <a:cs typeface="Times New Roman" pitchFamily="18" charset="0"/>
            </a:endParaRPr>
          </a:p>
          <a:p>
            <a:pPr marL="423863" lvl="1" indent="-342900" algn="just" eaLnBrk="1" hangingPunct="1">
              <a:buClr>
                <a:srgbClr val="0B5395"/>
              </a:buClr>
              <a:buFont typeface="Arial" panose="020B0604020202020204" pitchFamily="34" charset="0"/>
              <a:buChar char="•"/>
            </a:pPr>
            <a:r>
              <a:rPr lang="en-US" altLang="en-US" sz="2400" dirty="0">
                <a:latin typeface="Times New Roman" pitchFamily="18" charset="0"/>
                <a:cs typeface="Times New Roman" pitchFamily="18" charset="0"/>
              </a:rPr>
              <a:t>Location</a:t>
            </a:r>
          </a:p>
          <a:p>
            <a:pPr marL="423863" lvl="1" indent="-342900" algn="just" eaLnBrk="1" hangingPunct="1">
              <a:buClr>
                <a:srgbClr val="0B5395"/>
              </a:buClr>
              <a:buFont typeface="Arial" panose="020B0604020202020204" pitchFamily="34" charset="0"/>
              <a:buChar char="•"/>
            </a:pPr>
            <a:r>
              <a:rPr lang="en-US" altLang="en-US" sz="2400" dirty="0">
                <a:latin typeface="Times New Roman" pitchFamily="18" charset="0"/>
                <a:cs typeface="Times New Roman" pitchFamily="18" charset="0"/>
              </a:rPr>
              <a:t>price</a:t>
            </a:r>
          </a:p>
        </p:txBody>
      </p:sp>
    </p:spTree>
    <p:extLst>
      <p:ext uri="{BB962C8B-B14F-4D97-AF65-F5344CB8AC3E}">
        <p14:creationId xmlns:p14="http://schemas.microsoft.com/office/powerpoint/2010/main" val="1677201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4ACD-3A40-FC30-EE11-B260CEDD0313}"/>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C39110F3-7639-6C37-63F7-8800E0227148}"/>
              </a:ext>
            </a:extLst>
          </p:cNvPr>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Transformation</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a:extLst>
              <a:ext uri="{FF2B5EF4-FFF2-40B4-BE49-F238E27FC236}">
                <a16:creationId xmlns:a16="http://schemas.microsoft.com/office/drawing/2014/main" id="{6D772176-36C8-7798-3EFC-A90BCF1F45F1}"/>
              </a:ext>
            </a:extLst>
          </p:cNvPr>
          <p:cNvSpPr>
            <a:spLocks noGrp="1"/>
          </p:cNvSpPr>
          <p:nvPr>
            <p:ph idx="1"/>
          </p:nvPr>
        </p:nvSpPr>
        <p:spPr>
          <a:xfrm>
            <a:off x="1143001" y="1655763"/>
            <a:ext cx="7289800" cy="444023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Feature Engineering</a:t>
            </a:r>
          </a:p>
        </p:txBody>
      </p:sp>
      <p:sp>
        <p:nvSpPr>
          <p:cNvPr id="5124" name="Slide Number Placeholder 1">
            <a:extLst>
              <a:ext uri="{FF2B5EF4-FFF2-40B4-BE49-F238E27FC236}">
                <a16:creationId xmlns:a16="http://schemas.microsoft.com/office/drawing/2014/main" id="{04A99845-45C5-3370-A6F1-DA04DC49999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42</a:t>
            </a:fld>
            <a:endParaRPr lang="en-US" altLang="en-US"/>
          </a:p>
        </p:txBody>
      </p:sp>
      <p:sp>
        <p:nvSpPr>
          <p:cNvPr id="4" name="TextBox 3">
            <a:extLst>
              <a:ext uri="{FF2B5EF4-FFF2-40B4-BE49-F238E27FC236}">
                <a16:creationId xmlns:a16="http://schemas.microsoft.com/office/drawing/2014/main" id="{E0482389-EF87-4D4D-6035-C52267E1AD44}"/>
              </a:ext>
            </a:extLst>
          </p:cNvPr>
          <p:cNvSpPr txBox="1"/>
          <p:nvPr/>
        </p:nvSpPr>
        <p:spPr>
          <a:xfrm>
            <a:off x="8503920" y="1336338"/>
            <a:ext cx="3180080" cy="2677656"/>
          </a:xfrm>
          <a:prstGeom prst="rect">
            <a:avLst/>
          </a:prstGeom>
          <a:solidFill>
            <a:schemeClr val="bg2">
              <a:lumMod val="90000"/>
            </a:schemeClr>
          </a:solidFill>
        </p:spPr>
        <p:txBody>
          <a:bodyPr wrap="square">
            <a:spAutoFit/>
          </a:bodyPr>
          <a:lstStyle/>
          <a:p>
            <a:pPr marL="80963" lvl="1" indent="0" algn="just" eaLnBrk="1" hangingPunct="1">
              <a:buClr>
                <a:srgbClr val="0B5395"/>
              </a:buClr>
              <a:buNone/>
            </a:pPr>
            <a:r>
              <a:rPr lang="en-US" altLang="en-US" sz="2400" dirty="0">
                <a:latin typeface="Times New Roman" pitchFamily="18" charset="0"/>
                <a:cs typeface="Times New Roman" pitchFamily="18" charset="0"/>
              </a:rPr>
              <a:t>Raw Dataset Columns:</a:t>
            </a:r>
          </a:p>
          <a:p>
            <a:pPr marL="423863" lvl="1" indent="-342900" algn="just" eaLnBrk="1" hangingPunct="1">
              <a:buClr>
                <a:srgbClr val="0B5395"/>
              </a:buClr>
              <a:buFont typeface="Arial" panose="020B0604020202020204" pitchFamily="34" charset="0"/>
              <a:buChar char="•"/>
            </a:pPr>
            <a:r>
              <a:rPr lang="en-US" altLang="en-US" sz="2400" dirty="0" err="1">
                <a:latin typeface="Times New Roman" pitchFamily="18" charset="0"/>
                <a:cs typeface="Times New Roman" pitchFamily="18" charset="0"/>
              </a:rPr>
              <a:t>area_sqft</a:t>
            </a:r>
            <a:endParaRPr lang="en-US" altLang="en-US" sz="2400" dirty="0">
              <a:latin typeface="Times New Roman" pitchFamily="18" charset="0"/>
              <a:cs typeface="Times New Roman" pitchFamily="18" charset="0"/>
            </a:endParaRPr>
          </a:p>
          <a:p>
            <a:pPr marL="423863" lvl="1" indent="-342900" algn="just" eaLnBrk="1" hangingPunct="1">
              <a:buClr>
                <a:srgbClr val="0B5395"/>
              </a:buClr>
              <a:buFont typeface="Arial" panose="020B0604020202020204" pitchFamily="34" charset="0"/>
              <a:buChar char="•"/>
            </a:pPr>
            <a:r>
              <a:rPr lang="en-US" altLang="en-US" sz="2400" dirty="0" err="1">
                <a:latin typeface="Times New Roman" pitchFamily="18" charset="0"/>
                <a:cs typeface="Times New Roman" pitchFamily="18" charset="0"/>
              </a:rPr>
              <a:t>num_bedrooms</a:t>
            </a:r>
            <a:endParaRPr lang="en-US" altLang="en-US" sz="2400" dirty="0">
              <a:latin typeface="Times New Roman" pitchFamily="18" charset="0"/>
              <a:cs typeface="Times New Roman" pitchFamily="18" charset="0"/>
            </a:endParaRPr>
          </a:p>
          <a:p>
            <a:pPr marL="423863" lvl="1" indent="-342900" algn="just" eaLnBrk="1" hangingPunct="1">
              <a:buClr>
                <a:srgbClr val="0B5395"/>
              </a:buClr>
              <a:buFont typeface="Arial" panose="020B0604020202020204" pitchFamily="34" charset="0"/>
              <a:buChar char="•"/>
            </a:pPr>
            <a:r>
              <a:rPr lang="en-US" altLang="en-US" sz="2400" dirty="0" err="1">
                <a:latin typeface="Times New Roman" pitchFamily="18" charset="0"/>
                <a:cs typeface="Times New Roman" pitchFamily="18" charset="0"/>
              </a:rPr>
              <a:t>num_bathrooms</a:t>
            </a:r>
            <a:endParaRPr lang="en-US" altLang="en-US" sz="2400" dirty="0">
              <a:latin typeface="Times New Roman" pitchFamily="18" charset="0"/>
              <a:cs typeface="Times New Roman" pitchFamily="18" charset="0"/>
            </a:endParaRPr>
          </a:p>
          <a:p>
            <a:pPr marL="423863" lvl="1" indent="-342900" algn="just" eaLnBrk="1" hangingPunct="1">
              <a:buClr>
                <a:srgbClr val="0B5395"/>
              </a:buClr>
              <a:buFont typeface="Arial" panose="020B0604020202020204" pitchFamily="34" charset="0"/>
              <a:buChar char="•"/>
            </a:pPr>
            <a:r>
              <a:rPr lang="en-US" altLang="en-US" sz="2400" dirty="0" err="1">
                <a:latin typeface="Times New Roman" pitchFamily="18" charset="0"/>
                <a:cs typeface="Times New Roman" pitchFamily="18" charset="0"/>
              </a:rPr>
              <a:t>build_year</a:t>
            </a:r>
            <a:endParaRPr lang="en-US" altLang="en-US" sz="2400" dirty="0">
              <a:latin typeface="Times New Roman" pitchFamily="18" charset="0"/>
              <a:cs typeface="Times New Roman" pitchFamily="18" charset="0"/>
            </a:endParaRPr>
          </a:p>
          <a:p>
            <a:pPr marL="423863" lvl="1" indent="-342900" algn="just" eaLnBrk="1" hangingPunct="1">
              <a:buClr>
                <a:srgbClr val="0B5395"/>
              </a:buClr>
              <a:buFont typeface="Arial" panose="020B0604020202020204" pitchFamily="34" charset="0"/>
              <a:buChar char="•"/>
            </a:pPr>
            <a:r>
              <a:rPr lang="en-US" altLang="en-US" sz="2400" dirty="0">
                <a:latin typeface="Times New Roman" pitchFamily="18" charset="0"/>
                <a:cs typeface="Times New Roman" pitchFamily="18" charset="0"/>
              </a:rPr>
              <a:t>Location</a:t>
            </a:r>
          </a:p>
          <a:p>
            <a:pPr marL="423863" lvl="1" indent="-342900" algn="just" eaLnBrk="1" hangingPunct="1">
              <a:buClr>
                <a:srgbClr val="0B5395"/>
              </a:buClr>
              <a:buFont typeface="Arial" panose="020B0604020202020204" pitchFamily="34" charset="0"/>
              <a:buChar char="•"/>
            </a:pPr>
            <a:r>
              <a:rPr lang="en-US" altLang="en-US" sz="2400" dirty="0">
                <a:latin typeface="Times New Roman" pitchFamily="18" charset="0"/>
                <a:cs typeface="Times New Roman" pitchFamily="18" charset="0"/>
              </a:rPr>
              <a:t>price</a:t>
            </a:r>
          </a:p>
        </p:txBody>
      </p:sp>
      <p:graphicFrame>
        <p:nvGraphicFramePr>
          <p:cNvPr id="2" name="Table 1">
            <a:extLst>
              <a:ext uri="{FF2B5EF4-FFF2-40B4-BE49-F238E27FC236}">
                <a16:creationId xmlns:a16="http://schemas.microsoft.com/office/drawing/2014/main" id="{A8AB7754-B64D-F3AD-6C2B-A3BCA860A70C}"/>
              </a:ext>
            </a:extLst>
          </p:cNvPr>
          <p:cNvGraphicFramePr>
            <a:graphicFrameLocks noGrp="1"/>
          </p:cNvGraphicFramePr>
          <p:nvPr>
            <p:extLst>
              <p:ext uri="{D42A27DB-BD31-4B8C-83A1-F6EECF244321}">
                <p14:modId xmlns:p14="http://schemas.microsoft.com/office/powerpoint/2010/main" val="2249555311"/>
              </p:ext>
            </p:extLst>
          </p:nvPr>
        </p:nvGraphicFramePr>
        <p:xfrm>
          <a:off x="1254760" y="2946400"/>
          <a:ext cx="6402769" cy="2006600"/>
        </p:xfrm>
        <a:graphic>
          <a:graphicData uri="http://schemas.openxmlformats.org/drawingml/2006/table">
            <a:tbl>
              <a:tblPr>
                <a:tableStyleId>{D7AC3CCA-C797-4891-BE02-D94E43425B78}</a:tableStyleId>
              </a:tblPr>
              <a:tblGrid>
                <a:gridCol w="2198370">
                  <a:extLst>
                    <a:ext uri="{9D8B030D-6E8A-4147-A177-3AD203B41FA5}">
                      <a16:colId xmlns:a16="http://schemas.microsoft.com/office/drawing/2014/main" val="4063524626"/>
                    </a:ext>
                  </a:extLst>
                </a:gridCol>
                <a:gridCol w="4204399">
                  <a:extLst>
                    <a:ext uri="{9D8B030D-6E8A-4147-A177-3AD203B41FA5}">
                      <a16:colId xmlns:a16="http://schemas.microsoft.com/office/drawing/2014/main" val="3886049872"/>
                    </a:ext>
                  </a:extLst>
                </a:gridCol>
              </a:tblGrid>
              <a:tr h="0">
                <a:tc>
                  <a:txBody>
                    <a:bodyPr/>
                    <a:lstStyle/>
                    <a:p>
                      <a:pPr algn="ctr"/>
                      <a:r>
                        <a:rPr lang="en-GB" b="1">
                          <a:solidFill>
                            <a:srgbClr val="404040"/>
                          </a:solidFill>
                          <a:effectLst/>
                        </a:rPr>
                        <a:t>Original Features</a:t>
                      </a:r>
                    </a:p>
                  </a:txBody>
                  <a:tcPr marR="63500" marT="63500" marB="63500" anchor="ctr"/>
                </a:tc>
                <a:tc>
                  <a:txBody>
                    <a:bodyPr/>
                    <a:lstStyle/>
                    <a:p>
                      <a:pPr algn="ctr"/>
                      <a:r>
                        <a:rPr lang="en-GB" b="1" dirty="0">
                          <a:solidFill>
                            <a:srgbClr val="404040"/>
                          </a:solidFill>
                          <a:effectLst/>
                        </a:rPr>
                        <a:t>Engineered Features</a:t>
                      </a:r>
                    </a:p>
                  </a:txBody>
                  <a:tcPr marL="63500" marR="63500" marT="63500" marB="63500" anchor="ctr"/>
                </a:tc>
                <a:extLst>
                  <a:ext uri="{0D108BD9-81ED-4DB2-BD59-A6C34878D82A}">
                    <a16:rowId xmlns:a16="http://schemas.microsoft.com/office/drawing/2014/main" val="1368131035"/>
                  </a:ext>
                </a:extLst>
              </a:tr>
              <a:tr h="0">
                <a:tc>
                  <a:txBody>
                    <a:bodyPr/>
                    <a:lstStyle/>
                    <a:p>
                      <a:r>
                        <a:rPr lang="en-GB">
                          <a:effectLst/>
                        </a:rPr>
                        <a:t>area_sqft</a:t>
                      </a:r>
                    </a:p>
                  </a:txBody>
                  <a:tcPr marR="63500" marT="63500" marB="63500" anchor="ctr"/>
                </a:tc>
                <a:tc>
                  <a:txBody>
                    <a:bodyPr/>
                    <a:lstStyle/>
                    <a:p>
                      <a:r>
                        <a:rPr lang="en-GB">
                          <a:effectLst/>
                        </a:rPr>
                        <a:t>price_per_sqft</a:t>
                      </a:r>
                    </a:p>
                  </a:txBody>
                  <a:tcPr marL="63500" marR="63500" marT="63500" marB="63500" anchor="ctr"/>
                </a:tc>
                <a:extLst>
                  <a:ext uri="{0D108BD9-81ED-4DB2-BD59-A6C34878D82A}">
                    <a16:rowId xmlns:a16="http://schemas.microsoft.com/office/drawing/2014/main" val="4044859798"/>
                  </a:ext>
                </a:extLst>
              </a:tr>
              <a:tr h="0">
                <a:tc>
                  <a:txBody>
                    <a:bodyPr/>
                    <a:lstStyle/>
                    <a:p>
                      <a:r>
                        <a:rPr lang="en-GB">
                          <a:effectLst/>
                        </a:rPr>
                        <a:t>num_bedrooms</a:t>
                      </a:r>
                    </a:p>
                  </a:txBody>
                  <a:tcPr marR="63500" marT="63500" marB="63500" anchor="ctr"/>
                </a:tc>
                <a:tc>
                  <a:txBody>
                    <a:bodyPr/>
                    <a:lstStyle/>
                    <a:p>
                      <a:r>
                        <a:rPr lang="en-GB">
                          <a:effectLst/>
                        </a:rPr>
                        <a:t>bedrooms_squared</a:t>
                      </a:r>
                    </a:p>
                  </a:txBody>
                  <a:tcPr marL="63500" marR="63500" marT="63500" marB="63500" anchor="ctr"/>
                </a:tc>
                <a:extLst>
                  <a:ext uri="{0D108BD9-81ED-4DB2-BD59-A6C34878D82A}">
                    <a16:rowId xmlns:a16="http://schemas.microsoft.com/office/drawing/2014/main" val="1681169555"/>
                  </a:ext>
                </a:extLst>
              </a:tr>
              <a:tr h="0">
                <a:tc>
                  <a:txBody>
                    <a:bodyPr/>
                    <a:lstStyle/>
                    <a:p>
                      <a:r>
                        <a:rPr lang="en-GB">
                          <a:effectLst/>
                        </a:rPr>
                        <a:t>build_year</a:t>
                      </a:r>
                    </a:p>
                  </a:txBody>
                  <a:tcPr marR="63500" marT="63500" marB="63500" anchor="ctr"/>
                </a:tc>
                <a:tc>
                  <a:txBody>
                    <a:bodyPr/>
                    <a:lstStyle/>
                    <a:p>
                      <a:r>
                        <a:rPr lang="en-GB">
                          <a:effectLst/>
                        </a:rPr>
                        <a:t>age_group, house_age</a:t>
                      </a:r>
                    </a:p>
                  </a:txBody>
                  <a:tcPr marL="63500" marR="63500" marT="63500" marB="63500" anchor="ctr"/>
                </a:tc>
                <a:extLst>
                  <a:ext uri="{0D108BD9-81ED-4DB2-BD59-A6C34878D82A}">
                    <a16:rowId xmlns:a16="http://schemas.microsoft.com/office/drawing/2014/main" val="360480789"/>
                  </a:ext>
                </a:extLst>
              </a:tr>
              <a:tr h="0">
                <a:tc>
                  <a:txBody>
                    <a:bodyPr/>
                    <a:lstStyle/>
                    <a:p>
                      <a:r>
                        <a:rPr lang="en-GB">
                          <a:effectLst/>
                        </a:rPr>
                        <a:t>location</a:t>
                      </a:r>
                    </a:p>
                  </a:txBody>
                  <a:tcPr marR="63500" marT="63500" marB="63500" anchor="ctr"/>
                </a:tc>
                <a:tc>
                  <a:txBody>
                    <a:bodyPr/>
                    <a:lstStyle/>
                    <a:p>
                      <a:r>
                        <a:rPr lang="en-US" dirty="0" err="1">
                          <a:effectLst/>
                        </a:rPr>
                        <a:t>proximity_to_center</a:t>
                      </a:r>
                      <a:r>
                        <a:rPr lang="en-US" dirty="0">
                          <a:effectLst/>
                        </a:rPr>
                        <a:t>, </a:t>
                      </a:r>
                      <a:r>
                        <a:rPr lang="en-US" dirty="0" err="1">
                          <a:effectLst/>
                        </a:rPr>
                        <a:t>has_good_school</a:t>
                      </a:r>
                      <a:endParaRPr lang="en-US" dirty="0">
                        <a:effectLst/>
                      </a:endParaRPr>
                    </a:p>
                  </a:txBody>
                  <a:tcPr marL="63500" marR="63500" marT="63500" marB="63500" anchor="ctr"/>
                </a:tc>
                <a:extLst>
                  <a:ext uri="{0D108BD9-81ED-4DB2-BD59-A6C34878D82A}">
                    <a16:rowId xmlns:a16="http://schemas.microsoft.com/office/drawing/2014/main" val="3976296055"/>
                  </a:ext>
                </a:extLst>
              </a:tr>
            </a:tbl>
          </a:graphicData>
        </a:graphic>
      </p:graphicFrame>
    </p:spTree>
    <p:extLst>
      <p:ext uri="{BB962C8B-B14F-4D97-AF65-F5344CB8AC3E}">
        <p14:creationId xmlns:p14="http://schemas.microsoft.com/office/powerpoint/2010/main" val="15671684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FA5B8-B4AF-9A59-FD63-3E418178560A}"/>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8E827701-5BA9-4A43-566B-46F74738C36A}"/>
              </a:ext>
            </a:extLst>
          </p:cNvPr>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a:t>
            </a:r>
          </a:p>
        </p:txBody>
      </p:sp>
      <p:sp>
        <p:nvSpPr>
          <p:cNvPr id="5124" name="Slide Number Placeholder 1">
            <a:extLst>
              <a:ext uri="{FF2B5EF4-FFF2-40B4-BE49-F238E27FC236}">
                <a16:creationId xmlns:a16="http://schemas.microsoft.com/office/drawing/2014/main" id="{4A069D8F-CF01-E549-5F4F-647A8CC335F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43</a:t>
            </a:fld>
            <a:endParaRPr lang="en-US" altLang="en-US"/>
          </a:p>
        </p:txBody>
      </p:sp>
      <p:sp>
        <p:nvSpPr>
          <p:cNvPr id="3" name="Rectangle 2">
            <a:extLst>
              <a:ext uri="{FF2B5EF4-FFF2-40B4-BE49-F238E27FC236}">
                <a16:creationId xmlns:a16="http://schemas.microsoft.com/office/drawing/2014/main" id="{DF1A2A83-5A3E-5787-A928-401E67E3BA4A}"/>
              </a:ext>
            </a:extLst>
          </p:cNvPr>
          <p:cNvSpPr/>
          <p:nvPr/>
        </p:nvSpPr>
        <p:spPr>
          <a:xfrm>
            <a:off x="871220" y="2082126"/>
            <a:ext cx="2433320" cy="528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Data Cleaning</a:t>
            </a:r>
            <a:endParaRPr lang="en-GB" sz="2400" dirty="0"/>
          </a:p>
        </p:txBody>
      </p:sp>
      <p:sp>
        <p:nvSpPr>
          <p:cNvPr id="6" name="Rectangle 5">
            <a:extLst>
              <a:ext uri="{FF2B5EF4-FFF2-40B4-BE49-F238E27FC236}">
                <a16:creationId xmlns:a16="http://schemas.microsoft.com/office/drawing/2014/main" id="{24BEE584-C8B6-7B59-C97C-3410BEA32704}"/>
              </a:ext>
            </a:extLst>
          </p:cNvPr>
          <p:cNvSpPr/>
          <p:nvPr/>
        </p:nvSpPr>
        <p:spPr>
          <a:xfrm>
            <a:off x="4564380" y="1472526"/>
            <a:ext cx="4211320" cy="528320"/>
          </a:xfrm>
          <a:prstGeom prst="rect">
            <a:avLst/>
          </a:prstGeom>
          <a:solidFill>
            <a:schemeClr val="tx1">
              <a:lumMod val="50000"/>
              <a:lumOff val="50000"/>
            </a:schemeClr>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Handling Missing Values</a:t>
            </a:r>
            <a:endParaRPr lang="en-GB" sz="2400" dirty="0">
              <a:solidFill>
                <a:schemeClr val="tx1"/>
              </a:solidFill>
            </a:endParaRPr>
          </a:p>
        </p:txBody>
      </p:sp>
      <p:sp>
        <p:nvSpPr>
          <p:cNvPr id="7" name="Rectangle 6">
            <a:extLst>
              <a:ext uri="{FF2B5EF4-FFF2-40B4-BE49-F238E27FC236}">
                <a16:creationId xmlns:a16="http://schemas.microsoft.com/office/drawing/2014/main" id="{F05580BC-BD44-45B9-E1C3-1CE72984B8E9}"/>
              </a:ext>
            </a:extLst>
          </p:cNvPr>
          <p:cNvSpPr/>
          <p:nvPr/>
        </p:nvSpPr>
        <p:spPr>
          <a:xfrm>
            <a:off x="4564380" y="2059781"/>
            <a:ext cx="6563360" cy="528320"/>
          </a:xfrm>
          <a:prstGeom prst="rect">
            <a:avLst/>
          </a:prstGeom>
          <a:solidFill>
            <a:schemeClr val="tx1">
              <a:lumMod val="50000"/>
              <a:lumOff val="50000"/>
            </a:schemeClr>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Correcting Inaccurate or Inconsistent Data</a:t>
            </a:r>
            <a:endParaRPr lang="en-GB" sz="2400" dirty="0">
              <a:solidFill>
                <a:schemeClr val="tx1"/>
              </a:solidFill>
            </a:endParaRPr>
          </a:p>
        </p:txBody>
      </p:sp>
      <p:sp>
        <p:nvSpPr>
          <p:cNvPr id="8" name="Rectangle 7">
            <a:extLst>
              <a:ext uri="{FF2B5EF4-FFF2-40B4-BE49-F238E27FC236}">
                <a16:creationId xmlns:a16="http://schemas.microsoft.com/office/drawing/2014/main" id="{5325B394-20EF-9AA6-9BEA-2C6E75A5B12A}"/>
              </a:ext>
            </a:extLst>
          </p:cNvPr>
          <p:cNvSpPr/>
          <p:nvPr/>
        </p:nvSpPr>
        <p:spPr>
          <a:xfrm>
            <a:off x="4564380" y="2659937"/>
            <a:ext cx="4343400" cy="528320"/>
          </a:xfrm>
          <a:prstGeom prst="rect">
            <a:avLst/>
          </a:prstGeom>
          <a:solidFill>
            <a:schemeClr val="tx1">
              <a:lumMod val="50000"/>
              <a:lumOff val="50000"/>
            </a:schemeClr>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Handling Outliers and Noise</a:t>
            </a:r>
            <a:endParaRPr lang="en-GB" sz="2400" dirty="0">
              <a:solidFill>
                <a:schemeClr val="tx1"/>
              </a:solidFill>
            </a:endParaRPr>
          </a:p>
        </p:txBody>
      </p:sp>
      <p:sp>
        <p:nvSpPr>
          <p:cNvPr id="11" name="Rectangle 10">
            <a:extLst>
              <a:ext uri="{FF2B5EF4-FFF2-40B4-BE49-F238E27FC236}">
                <a16:creationId xmlns:a16="http://schemas.microsoft.com/office/drawing/2014/main" id="{EFAB6C76-6585-7507-EA7B-F84E93D8A232}"/>
              </a:ext>
            </a:extLst>
          </p:cNvPr>
          <p:cNvSpPr/>
          <p:nvPr/>
        </p:nvSpPr>
        <p:spPr>
          <a:xfrm>
            <a:off x="6142990" y="3504565"/>
            <a:ext cx="5318760" cy="528320"/>
          </a:xfrm>
          <a:prstGeom prst="rect">
            <a:avLst/>
          </a:prstGeom>
          <a:solidFill>
            <a:schemeClr val="accent5"/>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Normalization and Standardization</a:t>
            </a:r>
          </a:p>
        </p:txBody>
      </p:sp>
      <p:sp>
        <p:nvSpPr>
          <p:cNvPr id="12" name="Rectangle 11">
            <a:extLst>
              <a:ext uri="{FF2B5EF4-FFF2-40B4-BE49-F238E27FC236}">
                <a16:creationId xmlns:a16="http://schemas.microsoft.com/office/drawing/2014/main" id="{FC1D6B83-ACB2-09E3-BD22-EAE726F47F1A}"/>
              </a:ext>
            </a:extLst>
          </p:cNvPr>
          <p:cNvSpPr/>
          <p:nvPr/>
        </p:nvSpPr>
        <p:spPr>
          <a:xfrm>
            <a:off x="6142990" y="4668521"/>
            <a:ext cx="3063240" cy="528320"/>
          </a:xfrm>
          <a:prstGeom prst="rect">
            <a:avLst/>
          </a:prstGeom>
          <a:solidFill>
            <a:schemeClr val="accent5"/>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Feature Engineering</a:t>
            </a:r>
          </a:p>
        </p:txBody>
      </p:sp>
      <p:sp>
        <p:nvSpPr>
          <p:cNvPr id="13" name="Rectangle 12">
            <a:extLst>
              <a:ext uri="{FF2B5EF4-FFF2-40B4-BE49-F238E27FC236}">
                <a16:creationId xmlns:a16="http://schemas.microsoft.com/office/drawing/2014/main" id="{C636ACB1-D474-18AF-60A3-B4C72B6E24BB}"/>
              </a:ext>
            </a:extLst>
          </p:cNvPr>
          <p:cNvSpPr/>
          <p:nvPr/>
        </p:nvSpPr>
        <p:spPr>
          <a:xfrm>
            <a:off x="6142990" y="4083685"/>
            <a:ext cx="4018280" cy="528320"/>
          </a:xfrm>
          <a:prstGeom prst="rect">
            <a:avLst/>
          </a:prstGeom>
          <a:solidFill>
            <a:schemeClr val="accent5"/>
          </a:solid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Encoding Categorical Data</a:t>
            </a:r>
          </a:p>
        </p:txBody>
      </p:sp>
      <p:sp>
        <p:nvSpPr>
          <p:cNvPr id="16" name="Rectangle 15">
            <a:extLst>
              <a:ext uri="{FF2B5EF4-FFF2-40B4-BE49-F238E27FC236}">
                <a16:creationId xmlns:a16="http://schemas.microsoft.com/office/drawing/2014/main" id="{E6175D8A-DC8F-E20A-CACE-7520792530ED}"/>
              </a:ext>
            </a:extLst>
          </p:cNvPr>
          <p:cNvSpPr/>
          <p:nvPr/>
        </p:nvSpPr>
        <p:spPr>
          <a:xfrm>
            <a:off x="4716780" y="5441748"/>
            <a:ext cx="4132580" cy="52832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Dimensionality Reduction</a:t>
            </a:r>
          </a:p>
        </p:txBody>
      </p:sp>
      <p:sp>
        <p:nvSpPr>
          <p:cNvPr id="17" name="Rectangle 16">
            <a:extLst>
              <a:ext uri="{FF2B5EF4-FFF2-40B4-BE49-F238E27FC236}">
                <a16:creationId xmlns:a16="http://schemas.microsoft.com/office/drawing/2014/main" id="{2CA8EDDE-969E-1A34-F91E-E8C4CF43B6F0}"/>
              </a:ext>
            </a:extLst>
          </p:cNvPr>
          <p:cNvSpPr/>
          <p:nvPr/>
        </p:nvSpPr>
        <p:spPr>
          <a:xfrm>
            <a:off x="4716780" y="6033886"/>
            <a:ext cx="4132580" cy="52832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Numerosity Reduction</a:t>
            </a:r>
          </a:p>
        </p:txBody>
      </p:sp>
      <p:sp>
        <p:nvSpPr>
          <p:cNvPr id="18" name="Rectangle 17">
            <a:extLst>
              <a:ext uri="{FF2B5EF4-FFF2-40B4-BE49-F238E27FC236}">
                <a16:creationId xmlns:a16="http://schemas.microsoft.com/office/drawing/2014/main" id="{F435EA17-42FE-CB24-A3AF-50EF79E6742C}"/>
              </a:ext>
            </a:extLst>
          </p:cNvPr>
          <p:cNvSpPr/>
          <p:nvPr/>
        </p:nvSpPr>
        <p:spPr>
          <a:xfrm>
            <a:off x="871220" y="4083743"/>
            <a:ext cx="3995420" cy="5283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t>Data Transformation</a:t>
            </a:r>
          </a:p>
        </p:txBody>
      </p:sp>
      <p:sp>
        <p:nvSpPr>
          <p:cNvPr id="19" name="Rectangle 18">
            <a:extLst>
              <a:ext uri="{FF2B5EF4-FFF2-40B4-BE49-F238E27FC236}">
                <a16:creationId xmlns:a16="http://schemas.microsoft.com/office/drawing/2014/main" id="{2BDC0F78-C157-7516-0555-538E8A4EDC5E}"/>
              </a:ext>
            </a:extLst>
          </p:cNvPr>
          <p:cNvSpPr/>
          <p:nvPr/>
        </p:nvSpPr>
        <p:spPr>
          <a:xfrm>
            <a:off x="871220" y="5769726"/>
            <a:ext cx="3020060" cy="528320"/>
          </a:xfrm>
          <a:prstGeom prst="rect">
            <a:avLst/>
          </a:prstGeom>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t>Data Reduction</a:t>
            </a:r>
          </a:p>
        </p:txBody>
      </p:sp>
      <p:sp>
        <p:nvSpPr>
          <p:cNvPr id="20" name="Arrow: Down 19">
            <a:extLst>
              <a:ext uri="{FF2B5EF4-FFF2-40B4-BE49-F238E27FC236}">
                <a16:creationId xmlns:a16="http://schemas.microsoft.com/office/drawing/2014/main" id="{4BDB5052-AFA4-9C22-A193-05CB2A155469}"/>
              </a:ext>
            </a:extLst>
          </p:cNvPr>
          <p:cNvSpPr/>
          <p:nvPr/>
        </p:nvSpPr>
        <p:spPr>
          <a:xfrm>
            <a:off x="1280160" y="2910840"/>
            <a:ext cx="619760" cy="83312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1" name="Arrow: Down 20">
            <a:extLst>
              <a:ext uri="{FF2B5EF4-FFF2-40B4-BE49-F238E27FC236}">
                <a16:creationId xmlns:a16="http://schemas.microsoft.com/office/drawing/2014/main" id="{53CE748D-343E-5468-B8A7-853FEDA3ADBD}"/>
              </a:ext>
            </a:extLst>
          </p:cNvPr>
          <p:cNvSpPr/>
          <p:nvPr/>
        </p:nvSpPr>
        <p:spPr>
          <a:xfrm>
            <a:off x="1280160" y="4780281"/>
            <a:ext cx="619760" cy="83312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2" name="Left Brace 21">
            <a:extLst>
              <a:ext uri="{FF2B5EF4-FFF2-40B4-BE49-F238E27FC236}">
                <a16:creationId xmlns:a16="http://schemas.microsoft.com/office/drawing/2014/main" id="{78DD5858-B53E-9497-F8E2-DCFA7700493A}"/>
              </a:ext>
            </a:extLst>
          </p:cNvPr>
          <p:cNvSpPr/>
          <p:nvPr/>
        </p:nvSpPr>
        <p:spPr>
          <a:xfrm>
            <a:off x="3423920" y="1472527"/>
            <a:ext cx="934720" cy="1712730"/>
          </a:xfrm>
          <a:prstGeom prst="leftBrace">
            <a:avLst>
              <a:gd name="adj1" fmla="val 8333"/>
              <a:gd name="adj2" fmla="val 51961"/>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sp>
        <p:nvSpPr>
          <p:cNvPr id="23" name="Left Brace 22">
            <a:extLst>
              <a:ext uri="{FF2B5EF4-FFF2-40B4-BE49-F238E27FC236}">
                <a16:creationId xmlns:a16="http://schemas.microsoft.com/office/drawing/2014/main" id="{FE8D2968-69D7-DC1B-6B73-86D0C5320833}"/>
              </a:ext>
            </a:extLst>
          </p:cNvPr>
          <p:cNvSpPr/>
          <p:nvPr/>
        </p:nvSpPr>
        <p:spPr>
          <a:xfrm>
            <a:off x="4959350" y="3511892"/>
            <a:ext cx="934720" cy="1712730"/>
          </a:xfrm>
          <a:prstGeom prst="leftBrace">
            <a:avLst>
              <a:gd name="adj1" fmla="val 8333"/>
              <a:gd name="adj2" fmla="val 51961"/>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sp>
        <p:nvSpPr>
          <p:cNvPr id="24" name="Left Brace 23">
            <a:extLst>
              <a:ext uri="{FF2B5EF4-FFF2-40B4-BE49-F238E27FC236}">
                <a16:creationId xmlns:a16="http://schemas.microsoft.com/office/drawing/2014/main" id="{1A4F4AFA-F362-7904-E3D8-5D7A13A2AB9C}"/>
              </a:ext>
            </a:extLst>
          </p:cNvPr>
          <p:cNvSpPr/>
          <p:nvPr/>
        </p:nvSpPr>
        <p:spPr>
          <a:xfrm>
            <a:off x="3992880" y="5507549"/>
            <a:ext cx="521335" cy="1031127"/>
          </a:xfrm>
          <a:prstGeom prst="leftBrace">
            <a:avLst>
              <a:gd name="adj1" fmla="val 8333"/>
              <a:gd name="adj2" fmla="val 51961"/>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5428476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Reduction</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1143000" y="1655763"/>
            <a:ext cx="9872663" cy="444023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Dimensionality Reduction: </a:t>
            </a:r>
            <a:r>
              <a:rPr lang="en-US" altLang="en-US" sz="2400" dirty="0">
                <a:latin typeface="Times New Roman" pitchFamily="18" charset="0"/>
                <a:cs typeface="Times New Roman" pitchFamily="18" charset="0"/>
              </a:rPr>
              <a:t>This reduces the number of features (columns). High-dimensional data can lead to poor model performance (the "</a:t>
            </a:r>
            <a:r>
              <a:rPr lang="en-US" altLang="en-US" sz="2400" dirty="0">
                <a:solidFill>
                  <a:srgbClr val="FF0000"/>
                </a:solidFill>
                <a:latin typeface="Times New Roman" pitchFamily="18" charset="0"/>
                <a:cs typeface="Times New Roman" pitchFamily="18" charset="0"/>
              </a:rPr>
              <a:t>curse of dimensionality</a:t>
            </a:r>
            <a:r>
              <a:rPr lang="en-US" altLang="en-US" sz="2400" dirty="0">
                <a:latin typeface="Times New Roman" pitchFamily="18" charset="0"/>
                <a:cs typeface="Times New Roman" pitchFamily="18" charset="0"/>
              </a:rPr>
              <a:t>"). </a:t>
            </a:r>
          </a:p>
          <a:p>
            <a:pPr marL="423863" lvl="1" indent="-342900" algn="just" eaLnBrk="1" hangingPunct="1">
              <a:buClr>
                <a:srgbClr val="0B5395"/>
              </a:buClr>
            </a:pPr>
            <a:r>
              <a:rPr lang="en-US" altLang="en-US" sz="2400" dirty="0">
                <a:latin typeface="Times New Roman" pitchFamily="18" charset="0"/>
                <a:cs typeface="Times New Roman" pitchFamily="18" charset="0"/>
              </a:rPr>
              <a:t>Techniques like </a:t>
            </a:r>
            <a:r>
              <a:rPr lang="en-US" altLang="en-US" sz="2400" dirty="0">
                <a:solidFill>
                  <a:srgbClr val="00B0F0"/>
                </a:solidFill>
                <a:latin typeface="Times New Roman" pitchFamily="18" charset="0"/>
                <a:cs typeface="Times New Roman" pitchFamily="18" charset="0"/>
              </a:rPr>
              <a:t>Principal Component Analysis </a:t>
            </a:r>
            <a:r>
              <a:rPr lang="en-US" altLang="en-US" sz="2400" dirty="0">
                <a:latin typeface="Times New Roman" pitchFamily="18" charset="0"/>
                <a:cs typeface="Times New Roman" pitchFamily="18" charset="0"/>
              </a:rPr>
              <a:t>(PCA) create a smaller set of new features that capture most of the original data's variance. </a:t>
            </a:r>
          </a:p>
          <a:p>
            <a:pPr marL="423863" lvl="1" indent="-342900" algn="just" eaLnBrk="1" hangingPunct="1">
              <a:buClr>
                <a:srgbClr val="0B5395"/>
              </a:buClr>
            </a:pPr>
            <a:r>
              <a:rPr lang="en-US" altLang="en-US" sz="2400" dirty="0">
                <a:latin typeface="Times New Roman" pitchFamily="18" charset="0"/>
                <a:cs typeface="Times New Roman" pitchFamily="18" charset="0"/>
              </a:rPr>
              <a:t>Another method is </a:t>
            </a:r>
            <a:r>
              <a:rPr lang="en-US" altLang="en-US" sz="2400" dirty="0">
                <a:solidFill>
                  <a:srgbClr val="00B0F0"/>
                </a:solidFill>
                <a:latin typeface="Times New Roman" pitchFamily="18" charset="0"/>
                <a:cs typeface="Times New Roman" pitchFamily="18" charset="0"/>
              </a:rPr>
              <a:t>feature selection</a:t>
            </a:r>
            <a:r>
              <a:rPr lang="en-US" altLang="en-US" sz="2400" dirty="0">
                <a:latin typeface="Times New Roman" pitchFamily="18" charset="0"/>
                <a:cs typeface="Times New Roman" pitchFamily="18" charset="0"/>
              </a:rPr>
              <a:t>, where you simply choose the most relevant features and discard the rest.</a:t>
            </a:r>
          </a:p>
          <a:p>
            <a:pPr marL="80963" lvl="1" indent="0" algn="just" eaLnBrk="1" hangingPunct="1">
              <a:buClr>
                <a:srgbClr val="0B5395"/>
              </a:buClr>
              <a:buNone/>
            </a:pPr>
            <a:endParaRPr lang="en-US" altLang="en-US" sz="2400" dirty="0">
              <a:latin typeface="Times New Roman" pitchFamily="18" charset="0"/>
              <a:cs typeface="Times New Roman" pitchFamily="18" charset="0"/>
            </a:endParaRPr>
          </a:p>
          <a:p>
            <a:pPr marL="80963" lvl="1" indent="0" algn="just" eaLnBrk="1" hangingPunct="1">
              <a:buClr>
                <a:srgbClr val="0B5395"/>
              </a:buClr>
              <a:buNone/>
            </a:pPr>
            <a:r>
              <a:rPr lang="en-US" altLang="en-US" sz="2400" b="1" dirty="0" err="1">
                <a:latin typeface="Times New Roman" pitchFamily="18" charset="0"/>
                <a:cs typeface="Times New Roman" pitchFamily="18" charset="0"/>
              </a:rPr>
              <a:t>Numerosity</a:t>
            </a:r>
            <a:r>
              <a:rPr lang="en-US" altLang="en-US" sz="2400" b="1" dirty="0">
                <a:latin typeface="Times New Roman" pitchFamily="18" charset="0"/>
                <a:cs typeface="Times New Roman" pitchFamily="18" charset="0"/>
              </a:rPr>
              <a:t> Reduction: </a:t>
            </a:r>
            <a:r>
              <a:rPr lang="en-US" altLang="en-US" sz="2400" dirty="0">
                <a:latin typeface="Times New Roman" pitchFamily="18" charset="0"/>
                <a:cs typeface="Times New Roman" pitchFamily="18" charset="0"/>
              </a:rPr>
              <a:t>This </a:t>
            </a:r>
            <a:r>
              <a:rPr lang="en-US" altLang="en-US" sz="2400" dirty="0">
                <a:solidFill>
                  <a:srgbClr val="FF0000"/>
                </a:solidFill>
                <a:latin typeface="Times New Roman" pitchFamily="18" charset="0"/>
                <a:cs typeface="Times New Roman" pitchFamily="18" charset="0"/>
              </a:rPr>
              <a:t>reduces the number of data entries </a:t>
            </a:r>
            <a:r>
              <a:rPr lang="en-US" altLang="en-US" sz="2400" dirty="0">
                <a:latin typeface="Times New Roman" pitchFamily="18" charset="0"/>
                <a:cs typeface="Times New Roman" pitchFamily="18" charset="0"/>
              </a:rPr>
              <a:t>(rows). When dealing with massive datasets, you can use </a:t>
            </a:r>
            <a:r>
              <a:rPr lang="en-US" altLang="en-US" sz="2400" dirty="0">
                <a:solidFill>
                  <a:srgbClr val="FF0000"/>
                </a:solidFill>
                <a:latin typeface="Times New Roman" pitchFamily="18" charset="0"/>
                <a:cs typeface="Times New Roman" pitchFamily="18" charset="0"/>
              </a:rPr>
              <a:t>sampling</a:t>
            </a:r>
            <a:r>
              <a:rPr lang="en-US" altLang="en-US" sz="2400" dirty="0">
                <a:latin typeface="Times New Roman" pitchFamily="18" charset="0"/>
                <a:cs typeface="Times New Roman" pitchFamily="18" charset="0"/>
              </a:rPr>
              <a:t> (selecting a representative subset of the data) or use models like </a:t>
            </a:r>
            <a:r>
              <a:rPr lang="en-US" altLang="en-US" sz="2400" dirty="0">
                <a:solidFill>
                  <a:srgbClr val="FF0000"/>
                </a:solidFill>
                <a:latin typeface="Times New Roman" pitchFamily="18" charset="0"/>
                <a:cs typeface="Times New Roman" pitchFamily="18" charset="0"/>
              </a:rPr>
              <a:t>clustering or regression </a:t>
            </a:r>
            <a:r>
              <a:rPr lang="en-US" altLang="en-US" sz="2400" dirty="0">
                <a:latin typeface="Times New Roman" pitchFamily="18" charset="0"/>
                <a:cs typeface="Times New Roman" pitchFamily="18" charset="0"/>
              </a:rPr>
              <a:t>to represent the data more compactly.</a:t>
            </a: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44</a:t>
            </a:fld>
            <a:endParaRPr lang="en-US" altLang="en-US"/>
          </a:p>
        </p:txBody>
      </p:sp>
    </p:spTree>
    <p:extLst>
      <p:ext uri="{BB962C8B-B14F-4D97-AF65-F5344CB8AC3E}">
        <p14:creationId xmlns:p14="http://schemas.microsoft.com/office/powerpoint/2010/main" val="2975248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25A75-6FB1-E5B2-9C4F-B404471907BF}"/>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5B479154-061B-A149-040A-B836B41A93B7}"/>
              </a:ext>
            </a:extLst>
          </p:cNvPr>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Reduction</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a:extLst>
              <a:ext uri="{FF2B5EF4-FFF2-40B4-BE49-F238E27FC236}">
                <a16:creationId xmlns:a16="http://schemas.microsoft.com/office/drawing/2014/main" id="{07131A24-83AF-C3F9-514F-4B6418958968}"/>
              </a:ext>
            </a:extLst>
          </p:cNvPr>
          <p:cNvSpPr>
            <a:spLocks noGrp="1"/>
          </p:cNvSpPr>
          <p:nvPr>
            <p:ph idx="1"/>
          </p:nvPr>
        </p:nvSpPr>
        <p:spPr>
          <a:xfrm>
            <a:off x="1143000" y="1655763"/>
            <a:ext cx="9872663" cy="4440237"/>
          </a:xfrm>
        </p:spPr>
        <p:txBody>
          <a:bodyPr/>
          <a:lstStyle/>
          <a:p>
            <a:pPr marL="80963" lvl="1" indent="0" algn="ctr" eaLnBrk="1" hangingPunct="1">
              <a:buClr>
                <a:srgbClr val="0B5395"/>
              </a:buClr>
              <a:buNone/>
            </a:pPr>
            <a:endParaRPr lang="en-US" altLang="en-US" sz="4400" dirty="0">
              <a:latin typeface="Times New Roman" pitchFamily="18" charset="0"/>
              <a:cs typeface="Times New Roman" pitchFamily="18" charset="0"/>
            </a:endParaRPr>
          </a:p>
          <a:p>
            <a:pPr marL="80963" lvl="1" indent="0" algn="ctr" eaLnBrk="1" hangingPunct="1">
              <a:buClr>
                <a:srgbClr val="0B5395"/>
              </a:buClr>
              <a:buNone/>
            </a:pPr>
            <a:endParaRPr lang="en-US" altLang="en-US" sz="4400" dirty="0">
              <a:latin typeface="Times New Roman" pitchFamily="18" charset="0"/>
              <a:cs typeface="Times New Roman" pitchFamily="18" charset="0"/>
            </a:endParaRPr>
          </a:p>
          <a:p>
            <a:pPr marL="80963" lvl="1" indent="0" algn="ctr" eaLnBrk="1" hangingPunct="1">
              <a:buClr>
                <a:srgbClr val="0B5395"/>
              </a:buClr>
              <a:buNone/>
            </a:pPr>
            <a:r>
              <a:rPr lang="en-US" altLang="en-US" sz="4400" dirty="0">
                <a:latin typeface="Times New Roman" pitchFamily="18" charset="0"/>
                <a:cs typeface="Times New Roman" pitchFamily="18" charset="0"/>
              </a:rPr>
              <a:t>Details of PCA, Feature Selection, Clustering will be taught later classes </a:t>
            </a:r>
          </a:p>
        </p:txBody>
      </p:sp>
      <p:sp>
        <p:nvSpPr>
          <p:cNvPr id="5124" name="Slide Number Placeholder 1">
            <a:extLst>
              <a:ext uri="{FF2B5EF4-FFF2-40B4-BE49-F238E27FC236}">
                <a16:creationId xmlns:a16="http://schemas.microsoft.com/office/drawing/2014/main" id="{5B418223-AB56-6E98-A6F2-587067DD74D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45</a:t>
            </a:fld>
            <a:endParaRPr lang="en-US" altLang="en-US"/>
          </a:p>
        </p:txBody>
      </p:sp>
    </p:spTree>
    <p:extLst>
      <p:ext uri="{BB962C8B-B14F-4D97-AF65-F5344CB8AC3E}">
        <p14:creationId xmlns:p14="http://schemas.microsoft.com/office/powerpoint/2010/main" val="1046057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Cleaning</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1143000" y="1655763"/>
            <a:ext cx="9872663" cy="444023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Handling Missing Values</a:t>
            </a:r>
          </a:p>
          <a:p>
            <a:pPr marL="80963" lvl="1" indent="0" algn="just" eaLnBrk="1" hangingPunct="1">
              <a:buClr>
                <a:srgbClr val="0B5395"/>
              </a:buClr>
              <a:buNone/>
            </a:pPr>
            <a:endParaRPr lang="en-US" altLang="en-US" sz="2400" b="1" dirty="0">
              <a:latin typeface="Times New Roman" pitchFamily="18" charset="0"/>
              <a:cs typeface="Times New Roman" pitchFamily="18" charset="0"/>
            </a:endParaRPr>
          </a:p>
          <a:p>
            <a:pPr marL="80963" lvl="1" indent="0" algn="just" eaLnBrk="1" hangingPunct="1">
              <a:buClr>
                <a:srgbClr val="0B5395"/>
              </a:buClr>
              <a:buNone/>
            </a:pPr>
            <a:r>
              <a:rPr lang="en-US" altLang="en-US" sz="2400" b="1" dirty="0">
                <a:latin typeface="Times New Roman" pitchFamily="18" charset="0"/>
                <a:cs typeface="Times New Roman" pitchFamily="18" charset="0"/>
              </a:rPr>
              <a:t>Example Dataset: Employee Info</a:t>
            </a:r>
          </a:p>
          <a:p>
            <a:pPr marL="80963" lvl="1" indent="0" algn="just" eaLnBrk="1" hangingPunct="1">
              <a:buClr>
                <a:srgbClr val="0B5395"/>
              </a:buClr>
              <a:buNone/>
            </a:pPr>
            <a:r>
              <a:rPr lang="en-US" altLang="en-US" sz="2400" dirty="0">
                <a:latin typeface="Times New Roman" pitchFamily="18" charset="0"/>
                <a:cs typeface="Times New Roman" pitchFamily="18" charset="0"/>
              </a:rPr>
              <a:t>Imagine we have the following data about employees. The </a:t>
            </a:r>
            <a:r>
              <a:rPr lang="en-US" altLang="en-US" sz="2400" b="1" dirty="0" err="1">
                <a:latin typeface="Times New Roman" pitchFamily="18" charset="0"/>
                <a:cs typeface="Times New Roman" pitchFamily="18" charset="0"/>
              </a:rPr>
              <a:t>NaN</a:t>
            </a:r>
            <a:r>
              <a:rPr lang="en-US" altLang="en-US" sz="2400" dirty="0">
                <a:latin typeface="Times New Roman" pitchFamily="18" charset="0"/>
                <a:cs typeface="Times New Roman" pitchFamily="18" charset="0"/>
              </a:rPr>
              <a:t> values represent missing data.</a:t>
            </a:r>
          </a:p>
          <a:p>
            <a:pPr marL="80963" lvl="1" indent="0" algn="just" eaLnBrk="1" hangingPunct="1">
              <a:buClr>
                <a:srgbClr val="0B5395"/>
              </a:buClr>
              <a:buNone/>
            </a:pPr>
            <a:endParaRPr lang="en-US" altLang="en-US" sz="2400" dirty="0">
              <a:latin typeface="Times New Roman" pitchFamily="18" charset="0"/>
              <a:cs typeface="Times New Roman" pitchFamily="18" charset="0"/>
            </a:endParaRP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5</a:t>
            </a:fld>
            <a:endParaRPr lang="en-US" altLang="en-US"/>
          </a:p>
        </p:txBody>
      </p:sp>
      <p:graphicFrame>
        <p:nvGraphicFramePr>
          <p:cNvPr id="2" name="Table 1"/>
          <p:cNvGraphicFramePr>
            <a:graphicFrameLocks noGrp="1"/>
          </p:cNvGraphicFramePr>
          <p:nvPr>
            <p:extLst>
              <p:ext uri="{D42A27DB-BD31-4B8C-83A1-F6EECF244321}">
                <p14:modId xmlns:p14="http://schemas.microsoft.com/office/powerpoint/2010/main" val="3040243933"/>
              </p:ext>
            </p:extLst>
          </p:nvPr>
        </p:nvGraphicFramePr>
        <p:xfrm>
          <a:off x="3112974" y="4040777"/>
          <a:ext cx="5294885" cy="1874520"/>
        </p:xfrm>
        <a:graphic>
          <a:graphicData uri="http://schemas.openxmlformats.org/drawingml/2006/table">
            <a:tbl>
              <a:tblPr>
                <a:tableStyleId>{D7AC3CCA-C797-4891-BE02-D94E43425B78}</a:tableStyleId>
              </a:tblPr>
              <a:tblGrid>
                <a:gridCol w="1571054">
                  <a:extLst>
                    <a:ext uri="{9D8B030D-6E8A-4147-A177-3AD203B41FA5}">
                      <a16:colId xmlns:a16="http://schemas.microsoft.com/office/drawing/2014/main" val="20000"/>
                    </a:ext>
                  </a:extLst>
                </a:gridCol>
                <a:gridCol w="544703">
                  <a:extLst>
                    <a:ext uri="{9D8B030D-6E8A-4147-A177-3AD203B41FA5}">
                      <a16:colId xmlns:a16="http://schemas.microsoft.com/office/drawing/2014/main" val="20001"/>
                    </a:ext>
                  </a:extLst>
                </a:gridCol>
                <a:gridCol w="2226628">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tblGrid>
              <a:tr h="200025">
                <a:tc>
                  <a:txBody>
                    <a:bodyPr/>
                    <a:lstStyle/>
                    <a:p>
                      <a:pPr rtl="0" fontAlgn="b"/>
                      <a:r>
                        <a:rPr lang="en-US" b="1">
                          <a:effectLst/>
                        </a:rPr>
                        <a:t>Employee ID</a:t>
                      </a:r>
                    </a:p>
                  </a:txBody>
                  <a:tcPr marL="28575" marR="28575" marT="19050" marB="19050" anchor="b"/>
                </a:tc>
                <a:tc>
                  <a:txBody>
                    <a:bodyPr/>
                    <a:lstStyle/>
                    <a:p>
                      <a:pPr rtl="0" fontAlgn="b"/>
                      <a:r>
                        <a:rPr lang="en-US" b="1">
                          <a:effectLst/>
                        </a:rPr>
                        <a:t>Age</a:t>
                      </a:r>
                    </a:p>
                  </a:txBody>
                  <a:tcPr marL="28575" marR="28575" marT="19050" marB="19050" anchor="b"/>
                </a:tc>
                <a:tc>
                  <a:txBody>
                    <a:bodyPr/>
                    <a:lstStyle/>
                    <a:p>
                      <a:pPr rtl="0" fontAlgn="b"/>
                      <a:r>
                        <a:rPr lang="en-US" b="1">
                          <a:effectLst/>
                        </a:rPr>
                        <a:t>Experience (Years)</a:t>
                      </a:r>
                    </a:p>
                  </a:txBody>
                  <a:tcPr marL="28575" marR="28575" marT="19050" marB="19050" anchor="b"/>
                </a:tc>
                <a:tc>
                  <a:txBody>
                    <a:bodyPr/>
                    <a:lstStyle/>
                    <a:p>
                      <a:pPr rtl="0" fontAlgn="b"/>
                      <a:r>
                        <a:rPr lang="en-US" b="1" dirty="0">
                          <a:effectLst/>
                        </a:rPr>
                        <a:t>Salary</a:t>
                      </a:r>
                    </a:p>
                  </a:txBody>
                  <a:tcPr marL="28575" marR="28575" marT="19050" marB="19050" anchor="b"/>
                </a:tc>
                <a:extLst>
                  <a:ext uri="{0D108BD9-81ED-4DB2-BD59-A6C34878D82A}">
                    <a16:rowId xmlns:a16="http://schemas.microsoft.com/office/drawing/2014/main" val="10000"/>
                  </a:ext>
                </a:extLst>
              </a:tr>
              <a:tr h="200025">
                <a:tc>
                  <a:txBody>
                    <a:bodyPr/>
                    <a:lstStyle/>
                    <a:p>
                      <a:pPr algn="ctr" rtl="0" fontAlgn="b"/>
                      <a:r>
                        <a:rPr lang="en-US" dirty="0">
                          <a:effectLst/>
                        </a:rPr>
                        <a:t>101</a:t>
                      </a:r>
                    </a:p>
                  </a:txBody>
                  <a:tcPr marL="28575" marR="28575" marT="19050" marB="19050" anchor="b"/>
                </a:tc>
                <a:tc>
                  <a:txBody>
                    <a:bodyPr/>
                    <a:lstStyle/>
                    <a:p>
                      <a:pPr algn="ctr" rtl="0" fontAlgn="b"/>
                      <a:r>
                        <a:rPr lang="en-US" dirty="0">
                          <a:effectLst/>
                        </a:rPr>
                        <a:t>25</a:t>
                      </a:r>
                    </a:p>
                  </a:txBody>
                  <a:tcPr marL="28575" marR="28575" marT="19050" marB="19050" anchor="b"/>
                </a:tc>
                <a:tc>
                  <a:txBody>
                    <a:bodyPr/>
                    <a:lstStyle/>
                    <a:p>
                      <a:pPr algn="ctr" rtl="0" fontAlgn="b"/>
                      <a:r>
                        <a:rPr lang="en-US" dirty="0">
                          <a:effectLst/>
                        </a:rPr>
                        <a:t>2</a:t>
                      </a:r>
                    </a:p>
                  </a:txBody>
                  <a:tcPr marL="28575" marR="28575" marT="19050" marB="19050" anchor="b"/>
                </a:tc>
                <a:tc>
                  <a:txBody>
                    <a:bodyPr/>
                    <a:lstStyle/>
                    <a:p>
                      <a:pPr algn="ctr" rtl="0" fontAlgn="b"/>
                      <a:r>
                        <a:rPr lang="en-US">
                          <a:effectLst/>
                        </a:rPr>
                        <a:t>50,000</a:t>
                      </a:r>
                    </a:p>
                  </a:txBody>
                  <a:tcPr marL="28575" marR="28575" marT="19050" marB="19050" anchor="b"/>
                </a:tc>
                <a:extLst>
                  <a:ext uri="{0D108BD9-81ED-4DB2-BD59-A6C34878D82A}">
                    <a16:rowId xmlns:a16="http://schemas.microsoft.com/office/drawing/2014/main" val="10001"/>
                  </a:ext>
                </a:extLst>
              </a:tr>
              <a:tr h="200025">
                <a:tc>
                  <a:txBody>
                    <a:bodyPr/>
                    <a:lstStyle/>
                    <a:p>
                      <a:pPr algn="ctr" rtl="0" fontAlgn="b"/>
                      <a:r>
                        <a:rPr lang="en-US">
                          <a:effectLst/>
                        </a:rPr>
                        <a:t>102</a:t>
                      </a:r>
                    </a:p>
                  </a:txBody>
                  <a:tcPr marL="28575" marR="28575" marT="19050" marB="19050" anchor="b"/>
                </a:tc>
                <a:tc>
                  <a:txBody>
                    <a:bodyPr/>
                    <a:lstStyle/>
                    <a:p>
                      <a:pPr algn="ctr" rtl="0" fontAlgn="b"/>
                      <a:r>
                        <a:rPr lang="en-US">
                          <a:effectLst/>
                        </a:rPr>
                        <a:t>30</a:t>
                      </a:r>
                    </a:p>
                  </a:txBody>
                  <a:tcPr marL="28575" marR="28575" marT="19050" marB="19050" anchor="b"/>
                </a:tc>
                <a:tc>
                  <a:txBody>
                    <a:bodyPr/>
                    <a:lstStyle/>
                    <a:p>
                      <a:pPr algn="ctr" rtl="0" fontAlgn="b"/>
                      <a:r>
                        <a:rPr lang="en-US" dirty="0" err="1">
                          <a:effectLst/>
                        </a:rPr>
                        <a:t>NaN</a:t>
                      </a:r>
                      <a:endParaRPr lang="en-US" dirty="0">
                        <a:effectLst/>
                      </a:endParaRPr>
                    </a:p>
                  </a:txBody>
                  <a:tcPr marL="28575" marR="28575" marT="19050" marB="19050" anchor="b"/>
                </a:tc>
                <a:tc>
                  <a:txBody>
                    <a:bodyPr/>
                    <a:lstStyle/>
                    <a:p>
                      <a:pPr algn="ctr" rtl="0" fontAlgn="b"/>
                      <a:r>
                        <a:rPr lang="en-US">
                          <a:effectLst/>
                        </a:rPr>
                        <a:t>65,000</a:t>
                      </a:r>
                    </a:p>
                  </a:txBody>
                  <a:tcPr marL="28575" marR="28575" marT="19050" marB="19050" anchor="b"/>
                </a:tc>
                <a:extLst>
                  <a:ext uri="{0D108BD9-81ED-4DB2-BD59-A6C34878D82A}">
                    <a16:rowId xmlns:a16="http://schemas.microsoft.com/office/drawing/2014/main" val="10002"/>
                  </a:ext>
                </a:extLst>
              </a:tr>
              <a:tr h="200025">
                <a:tc>
                  <a:txBody>
                    <a:bodyPr/>
                    <a:lstStyle/>
                    <a:p>
                      <a:pPr algn="ctr" rtl="0" fontAlgn="b"/>
                      <a:r>
                        <a:rPr lang="en-US">
                          <a:effectLst/>
                        </a:rPr>
                        <a:t>103</a:t>
                      </a:r>
                    </a:p>
                  </a:txBody>
                  <a:tcPr marL="28575" marR="28575" marT="19050" marB="19050" anchor="b"/>
                </a:tc>
                <a:tc>
                  <a:txBody>
                    <a:bodyPr/>
                    <a:lstStyle/>
                    <a:p>
                      <a:pPr algn="ctr" rtl="0" fontAlgn="b"/>
                      <a:r>
                        <a:rPr lang="en-US">
                          <a:effectLst/>
                        </a:rPr>
                        <a:t>45</a:t>
                      </a:r>
                    </a:p>
                  </a:txBody>
                  <a:tcPr marL="28575" marR="28575" marT="19050" marB="19050" anchor="b"/>
                </a:tc>
                <a:tc>
                  <a:txBody>
                    <a:bodyPr/>
                    <a:lstStyle/>
                    <a:p>
                      <a:pPr algn="ctr" rtl="0" fontAlgn="b"/>
                      <a:r>
                        <a:rPr lang="en-US" dirty="0">
                          <a:effectLst/>
                        </a:rPr>
                        <a:t>20</a:t>
                      </a:r>
                    </a:p>
                  </a:txBody>
                  <a:tcPr marL="28575" marR="28575" marT="19050" marB="19050" anchor="b"/>
                </a:tc>
                <a:tc>
                  <a:txBody>
                    <a:bodyPr/>
                    <a:lstStyle/>
                    <a:p>
                      <a:pPr algn="ctr" rtl="0" fontAlgn="b"/>
                      <a:r>
                        <a:rPr lang="en-US">
                          <a:effectLst/>
                        </a:rPr>
                        <a:t>120,000</a:t>
                      </a:r>
                    </a:p>
                  </a:txBody>
                  <a:tcPr marL="28575" marR="28575" marT="19050" marB="19050" anchor="b"/>
                </a:tc>
                <a:extLst>
                  <a:ext uri="{0D108BD9-81ED-4DB2-BD59-A6C34878D82A}">
                    <a16:rowId xmlns:a16="http://schemas.microsoft.com/office/drawing/2014/main" val="10003"/>
                  </a:ext>
                </a:extLst>
              </a:tr>
              <a:tr h="200025">
                <a:tc>
                  <a:txBody>
                    <a:bodyPr/>
                    <a:lstStyle/>
                    <a:p>
                      <a:pPr algn="ctr" rtl="0" fontAlgn="b"/>
                      <a:r>
                        <a:rPr lang="en-US">
                          <a:effectLst/>
                        </a:rPr>
                        <a:t>104</a:t>
                      </a:r>
                    </a:p>
                  </a:txBody>
                  <a:tcPr marL="28575" marR="28575" marT="19050" marB="19050" anchor="b"/>
                </a:tc>
                <a:tc>
                  <a:txBody>
                    <a:bodyPr/>
                    <a:lstStyle/>
                    <a:p>
                      <a:pPr algn="ctr" rtl="0" fontAlgn="b"/>
                      <a:r>
                        <a:rPr lang="en-US">
                          <a:effectLst/>
                        </a:rPr>
                        <a:t>28</a:t>
                      </a:r>
                    </a:p>
                  </a:txBody>
                  <a:tcPr marL="28575" marR="28575" marT="19050" marB="19050" anchor="b"/>
                </a:tc>
                <a:tc>
                  <a:txBody>
                    <a:bodyPr/>
                    <a:lstStyle/>
                    <a:p>
                      <a:pPr algn="ctr" rtl="0" fontAlgn="b"/>
                      <a:r>
                        <a:rPr lang="en-US" dirty="0">
                          <a:effectLst/>
                        </a:rPr>
                        <a:t>5</a:t>
                      </a:r>
                    </a:p>
                  </a:txBody>
                  <a:tcPr marL="28575" marR="28575" marT="19050" marB="19050" anchor="b"/>
                </a:tc>
                <a:tc>
                  <a:txBody>
                    <a:bodyPr/>
                    <a:lstStyle/>
                    <a:p>
                      <a:pPr algn="ctr" rtl="0" fontAlgn="b"/>
                      <a:r>
                        <a:rPr lang="en-US" dirty="0" err="1">
                          <a:effectLst/>
                        </a:rPr>
                        <a:t>NaN</a:t>
                      </a:r>
                      <a:endParaRPr lang="en-US" dirty="0">
                        <a:effectLst/>
                      </a:endParaRPr>
                    </a:p>
                  </a:txBody>
                  <a:tcPr marL="28575" marR="28575" marT="19050" marB="19050" anchor="b"/>
                </a:tc>
                <a:extLst>
                  <a:ext uri="{0D108BD9-81ED-4DB2-BD59-A6C34878D82A}">
                    <a16:rowId xmlns:a16="http://schemas.microsoft.com/office/drawing/2014/main" val="10004"/>
                  </a:ext>
                </a:extLst>
              </a:tr>
              <a:tr h="200025">
                <a:tc>
                  <a:txBody>
                    <a:bodyPr/>
                    <a:lstStyle/>
                    <a:p>
                      <a:pPr algn="ctr" rtl="0" fontAlgn="b"/>
                      <a:r>
                        <a:rPr lang="en-US">
                          <a:effectLst/>
                        </a:rPr>
                        <a:t>105</a:t>
                      </a:r>
                    </a:p>
                  </a:txBody>
                  <a:tcPr marL="28575" marR="28575" marT="19050" marB="19050" anchor="b"/>
                </a:tc>
                <a:tc>
                  <a:txBody>
                    <a:bodyPr/>
                    <a:lstStyle/>
                    <a:p>
                      <a:pPr algn="ctr" rtl="0" fontAlgn="b"/>
                      <a:r>
                        <a:rPr lang="en-US">
                          <a:effectLst/>
                        </a:rPr>
                        <a:t>50</a:t>
                      </a:r>
                    </a:p>
                  </a:txBody>
                  <a:tcPr marL="28575" marR="28575" marT="19050" marB="19050" anchor="b"/>
                </a:tc>
                <a:tc>
                  <a:txBody>
                    <a:bodyPr/>
                    <a:lstStyle/>
                    <a:p>
                      <a:pPr algn="ctr" rtl="0" fontAlgn="b"/>
                      <a:r>
                        <a:rPr lang="en-US">
                          <a:effectLst/>
                        </a:rPr>
                        <a:t>25</a:t>
                      </a:r>
                    </a:p>
                  </a:txBody>
                  <a:tcPr marL="28575" marR="28575" marT="19050" marB="19050" anchor="b"/>
                </a:tc>
                <a:tc>
                  <a:txBody>
                    <a:bodyPr/>
                    <a:lstStyle/>
                    <a:p>
                      <a:pPr algn="ctr" rtl="0" fontAlgn="b"/>
                      <a:r>
                        <a:rPr lang="en-US" dirty="0">
                          <a:effectLst/>
                        </a:rPr>
                        <a:t>140,000</a:t>
                      </a:r>
                    </a:p>
                  </a:txBody>
                  <a:tcPr marL="28575" marR="28575" marT="19050" marB="19050" anchor="b"/>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6526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Cleaning</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800100" y="1655763"/>
            <a:ext cx="4988379" cy="444023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Handling Missing Values</a:t>
            </a:r>
          </a:p>
          <a:p>
            <a:pPr marL="80963" lvl="1" indent="0" algn="just" eaLnBrk="1" hangingPunct="1">
              <a:buClr>
                <a:srgbClr val="0B5395"/>
              </a:buClr>
              <a:buNone/>
            </a:pPr>
            <a:r>
              <a:rPr lang="en-US" altLang="en-US" sz="2400" b="1" dirty="0">
                <a:latin typeface="Times New Roman" pitchFamily="18" charset="0"/>
                <a:cs typeface="Times New Roman" pitchFamily="18" charset="0"/>
              </a:rPr>
              <a:t>1. Deletion Methods </a:t>
            </a:r>
          </a:p>
          <a:p>
            <a:pPr marL="80963" lvl="1" indent="0" algn="just" eaLnBrk="1" hangingPunct="1">
              <a:buClr>
                <a:srgbClr val="0B5395"/>
              </a:buClr>
              <a:buNone/>
            </a:pPr>
            <a:r>
              <a:rPr lang="en-US" altLang="en-US" sz="2400" dirty="0">
                <a:latin typeface="Times New Roman" pitchFamily="18" charset="0"/>
                <a:cs typeface="Times New Roman" pitchFamily="18" charset="0"/>
              </a:rPr>
              <a:t>The simplest approach is to just remove the missing data.</a:t>
            </a:r>
          </a:p>
          <a:p>
            <a:pPr marL="423863" lvl="1" indent="-342900" algn="just" eaLnBrk="1" hangingPunct="1">
              <a:buClr>
                <a:srgbClr val="0B5395"/>
              </a:buClr>
            </a:pPr>
            <a:r>
              <a:rPr lang="en-US" altLang="en-US" sz="2400" b="1" dirty="0" err="1">
                <a:latin typeface="Times New Roman" pitchFamily="18" charset="0"/>
                <a:cs typeface="Times New Roman" pitchFamily="18" charset="0"/>
              </a:rPr>
              <a:t>Listwise</a:t>
            </a:r>
            <a:r>
              <a:rPr lang="en-US" altLang="en-US" sz="2400" b="1" dirty="0">
                <a:latin typeface="Times New Roman" pitchFamily="18" charset="0"/>
                <a:cs typeface="Times New Roman" pitchFamily="18" charset="0"/>
              </a:rPr>
              <a:t> Deletion: </a:t>
            </a:r>
            <a:r>
              <a:rPr lang="en-US" altLang="en-US" sz="2400" dirty="0">
                <a:latin typeface="Times New Roman" pitchFamily="18" charset="0"/>
                <a:cs typeface="Times New Roman" pitchFamily="18" charset="0"/>
              </a:rPr>
              <a:t>This involves deleting the entire row that contains a missing value. In our example, we would remove the rows for Employee </a:t>
            </a:r>
            <a:r>
              <a:rPr lang="en-US" altLang="en-US" sz="2400" b="1" dirty="0">
                <a:latin typeface="Times New Roman" pitchFamily="18" charset="0"/>
                <a:cs typeface="Times New Roman" pitchFamily="18" charset="0"/>
              </a:rPr>
              <a:t>ID 102 and 104</a:t>
            </a:r>
            <a:r>
              <a:rPr lang="en-US" altLang="en-US" sz="2400" dirty="0">
                <a:latin typeface="Times New Roman" pitchFamily="18" charset="0"/>
                <a:cs typeface="Times New Roman" pitchFamily="18" charset="0"/>
              </a:rPr>
              <a:t>.</a:t>
            </a: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6</a:t>
            </a:fld>
            <a:endParaRPr lang="en-US" altLang="en-US"/>
          </a:p>
        </p:txBody>
      </p:sp>
      <p:graphicFrame>
        <p:nvGraphicFramePr>
          <p:cNvPr id="2" name="Table 1"/>
          <p:cNvGraphicFramePr>
            <a:graphicFrameLocks noGrp="1"/>
          </p:cNvGraphicFramePr>
          <p:nvPr>
            <p:extLst>
              <p:ext uri="{D42A27DB-BD31-4B8C-83A1-F6EECF244321}">
                <p14:modId xmlns:p14="http://schemas.microsoft.com/office/powerpoint/2010/main" val="2569236385"/>
              </p:ext>
            </p:extLst>
          </p:nvPr>
        </p:nvGraphicFramePr>
        <p:xfrm>
          <a:off x="6166416" y="1551214"/>
          <a:ext cx="5294885" cy="1874520"/>
        </p:xfrm>
        <a:graphic>
          <a:graphicData uri="http://schemas.openxmlformats.org/drawingml/2006/table">
            <a:tbl>
              <a:tblPr>
                <a:tableStyleId>{D7AC3CCA-C797-4891-BE02-D94E43425B78}</a:tableStyleId>
              </a:tblPr>
              <a:tblGrid>
                <a:gridCol w="1571054">
                  <a:extLst>
                    <a:ext uri="{9D8B030D-6E8A-4147-A177-3AD203B41FA5}">
                      <a16:colId xmlns:a16="http://schemas.microsoft.com/office/drawing/2014/main" val="20000"/>
                    </a:ext>
                  </a:extLst>
                </a:gridCol>
                <a:gridCol w="544703">
                  <a:extLst>
                    <a:ext uri="{9D8B030D-6E8A-4147-A177-3AD203B41FA5}">
                      <a16:colId xmlns:a16="http://schemas.microsoft.com/office/drawing/2014/main" val="20001"/>
                    </a:ext>
                  </a:extLst>
                </a:gridCol>
                <a:gridCol w="2226628">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tblGrid>
              <a:tr h="279218">
                <a:tc>
                  <a:txBody>
                    <a:bodyPr/>
                    <a:lstStyle/>
                    <a:p>
                      <a:pPr rtl="0" fontAlgn="b"/>
                      <a:r>
                        <a:rPr lang="en-US" b="1" dirty="0">
                          <a:effectLst/>
                        </a:rPr>
                        <a:t>Employee ID</a:t>
                      </a:r>
                    </a:p>
                  </a:txBody>
                  <a:tcPr marL="28575" marR="28575" marT="19050" marB="19050" anchor="b"/>
                </a:tc>
                <a:tc>
                  <a:txBody>
                    <a:bodyPr/>
                    <a:lstStyle/>
                    <a:p>
                      <a:pPr rtl="0" fontAlgn="b"/>
                      <a:r>
                        <a:rPr lang="en-US" b="1">
                          <a:effectLst/>
                        </a:rPr>
                        <a:t>Age</a:t>
                      </a:r>
                    </a:p>
                  </a:txBody>
                  <a:tcPr marL="28575" marR="28575" marT="19050" marB="19050" anchor="b"/>
                </a:tc>
                <a:tc>
                  <a:txBody>
                    <a:bodyPr/>
                    <a:lstStyle/>
                    <a:p>
                      <a:pPr rtl="0" fontAlgn="b"/>
                      <a:r>
                        <a:rPr lang="en-US" b="1">
                          <a:effectLst/>
                        </a:rPr>
                        <a:t>Experience (Years)</a:t>
                      </a:r>
                    </a:p>
                  </a:txBody>
                  <a:tcPr marL="28575" marR="28575" marT="19050" marB="19050" anchor="b"/>
                </a:tc>
                <a:tc>
                  <a:txBody>
                    <a:bodyPr/>
                    <a:lstStyle/>
                    <a:p>
                      <a:pPr rtl="0" fontAlgn="b"/>
                      <a:r>
                        <a:rPr lang="en-US" b="1" dirty="0">
                          <a:effectLst/>
                        </a:rPr>
                        <a:t>Salary</a:t>
                      </a:r>
                    </a:p>
                  </a:txBody>
                  <a:tcPr marL="28575" marR="28575" marT="19050" marB="19050" anchor="b"/>
                </a:tc>
                <a:extLst>
                  <a:ext uri="{0D108BD9-81ED-4DB2-BD59-A6C34878D82A}">
                    <a16:rowId xmlns:a16="http://schemas.microsoft.com/office/drawing/2014/main" val="10000"/>
                  </a:ext>
                </a:extLst>
              </a:tr>
              <a:tr h="200025">
                <a:tc>
                  <a:txBody>
                    <a:bodyPr/>
                    <a:lstStyle/>
                    <a:p>
                      <a:pPr algn="ctr" rtl="0" fontAlgn="b"/>
                      <a:r>
                        <a:rPr lang="en-US" dirty="0">
                          <a:effectLst/>
                        </a:rPr>
                        <a:t>101</a:t>
                      </a:r>
                    </a:p>
                  </a:txBody>
                  <a:tcPr marL="28575" marR="28575" marT="19050" marB="19050" anchor="b"/>
                </a:tc>
                <a:tc>
                  <a:txBody>
                    <a:bodyPr/>
                    <a:lstStyle/>
                    <a:p>
                      <a:pPr algn="ctr" rtl="0" fontAlgn="b"/>
                      <a:r>
                        <a:rPr lang="en-US" dirty="0">
                          <a:effectLst/>
                        </a:rPr>
                        <a:t>25</a:t>
                      </a:r>
                    </a:p>
                  </a:txBody>
                  <a:tcPr marL="28575" marR="28575" marT="19050" marB="19050" anchor="b"/>
                </a:tc>
                <a:tc>
                  <a:txBody>
                    <a:bodyPr/>
                    <a:lstStyle/>
                    <a:p>
                      <a:pPr algn="ctr" rtl="0" fontAlgn="b"/>
                      <a:r>
                        <a:rPr lang="en-US" dirty="0">
                          <a:effectLst/>
                        </a:rPr>
                        <a:t>2</a:t>
                      </a:r>
                    </a:p>
                  </a:txBody>
                  <a:tcPr marL="28575" marR="28575" marT="19050" marB="19050" anchor="b"/>
                </a:tc>
                <a:tc>
                  <a:txBody>
                    <a:bodyPr/>
                    <a:lstStyle/>
                    <a:p>
                      <a:pPr algn="ctr" rtl="0" fontAlgn="b"/>
                      <a:r>
                        <a:rPr lang="en-US">
                          <a:effectLst/>
                        </a:rPr>
                        <a:t>50,000</a:t>
                      </a:r>
                    </a:p>
                  </a:txBody>
                  <a:tcPr marL="28575" marR="28575" marT="19050" marB="19050" anchor="b"/>
                </a:tc>
                <a:extLst>
                  <a:ext uri="{0D108BD9-81ED-4DB2-BD59-A6C34878D82A}">
                    <a16:rowId xmlns:a16="http://schemas.microsoft.com/office/drawing/2014/main" val="10001"/>
                  </a:ext>
                </a:extLst>
              </a:tr>
              <a:tr h="200025">
                <a:tc>
                  <a:txBody>
                    <a:bodyPr/>
                    <a:lstStyle/>
                    <a:p>
                      <a:pPr algn="ctr" rtl="0" fontAlgn="b"/>
                      <a:r>
                        <a:rPr lang="en-US">
                          <a:effectLst/>
                        </a:rPr>
                        <a:t>102</a:t>
                      </a:r>
                    </a:p>
                  </a:txBody>
                  <a:tcPr marL="28575" marR="28575" marT="19050" marB="19050" anchor="b">
                    <a:solidFill>
                      <a:srgbClr val="FF0000"/>
                    </a:solidFill>
                  </a:tcPr>
                </a:tc>
                <a:tc>
                  <a:txBody>
                    <a:bodyPr/>
                    <a:lstStyle/>
                    <a:p>
                      <a:pPr algn="ctr" rtl="0" fontAlgn="b"/>
                      <a:r>
                        <a:rPr lang="en-US">
                          <a:effectLst/>
                        </a:rPr>
                        <a:t>30</a:t>
                      </a:r>
                    </a:p>
                  </a:txBody>
                  <a:tcPr marL="28575" marR="28575" marT="19050" marB="19050" anchor="b">
                    <a:solidFill>
                      <a:srgbClr val="FF0000"/>
                    </a:solidFill>
                  </a:tcPr>
                </a:tc>
                <a:tc>
                  <a:txBody>
                    <a:bodyPr/>
                    <a:lstStyle/>
                    <a:p>
                      <a:pPr algn="ctr" rtl="0" fontAlgn="b"/>
                      <a:r>
                        <a:rPr lang="en-US" dirty="0" err="1">
                          <a:effectLst/>
                        </a:rPr>
                        <a:t>NaN</a:t>
                      </a:r>
                      <a:endParaRPr lang="en-US" dirty="0">
                        <a:effectLst/>
                      </a:endParaRPr>
                    </a:p>
                  </a:txBody>
                  <a:tcPr marL="28575" marR="28575" marT="19050" marB="19050" anchor="b">
                    <a:solidFill>
                      <a:srgbClr val="FF0000"/>
                    </a:solidFill>
                  </a:tcPr>
                </a:tc>
                <a:tc>
                  <a:txBody>
                    <a:bodyPr/>
                    <a:lstStyle/>
                    <a:p>
                      <a:pPr algn="ctr" rtl="0" fontAlgn="b"/>
                      <a:r>
                        <a:rPr lang="en-US" dirty="0">
                          <a:effectLst/>
                        </a:rPr>
                        <a:t>65,000</a:t>
                      </a:r>
                    </a:p>
                  </a:txBody>
                  <a:tcPr marL="28575" marR="28575" marT="19050" marB="19050" anchor="b">
                    <a:solidFill>
                      <a:srgbClr val="FF0000"/>
                    </a:solidFill>
                  </a:tcPr>
                </a:tc>
                <a:extLst>
                  <a:ext uri="{0D108BD9-81ED-4DB2-BD59-A6C34878D82A}">
                    <a16:rowId xmlns:a16="http://schemas.microsoft.com/office/drawing/2014/main" val="10002"/>
                  </a:ext>
                </a:extLst>
              </a:tr>
              <a:tr h="200025">
                <a:tc>
                  <a:txBody>
                    <a:bodyPr/>
                    <a:lstStyle/>
                    <a:p>
                      <a:pPr algn="ctr" rtl="0" fontAlgn="b"/>
                      <a:r>
                        <a:rPr lang="en-US" dirty="0">
                          <a:effectLst/>
                        </a:rPr>
                        <a:t>103</a:t>
                      </a:r>
                    </a:p>
                  </a:txBody>
                  <a:tcPr marL="28575" marR="28575" marT="19050" marB="19050" anchor="b"/>
                </a:tc>
                <a:tc>
                  <a:txBody>
                    <a:bodyPr/>
                    <a:lstStyle/>
                    <a:p>
                      <a:pPr algn="ctr" rtl="0" fontAlgn="b"/>
                      <a:r>
                        <a:rPr lang="en-US">
                          <a:effectLst/>
                        </a:rPr>
                        <a:t>45</a:t>
                      </a:r>
                    </a:p>
                  </a:txBody>
                  <a:tcPr marL="28575" marR="28575" marT="19050" marB="19050" anchor="b"/>
                </a:tc>
                <a:tc>
                  <a:txBody>
                    <a:bodyPr/>
                    <a:lstStyle/>
                    <a:p>
                      <a:pPr algn="ctr" rtl="0" fontAlgn="b"/>
                      <a:r>
                        <a:rPr lang="en-US" dirty="0">
                          <a:effectLst/>
                        </a:rPr>
                        <a:t>20</a:t>
                      </a:r>
                    </a:p>
                  </a:txBody>
                  <a:tcPr marL="28575" marR="28575" marT="19050" marB="19050" anchor="b"/>
                </a:tc>
                <a:tc>
                  <a:txBody>
                    <a:bodyPr/>
                    <a:lstStyle/>
                    <a:p>
                      <a:pPr algn="ctr" rtl="0" fontAlgn="b"/>
                      <a:r>
                        <a:rPr lang="en-US">
                          <a:effectLst/>
                        </a:rPr>
                        <a:t>120,000</a:t>
                      </a:r>
                    </a:p>
                  </a:txBody>
                  <a:tcPr marL="28575" marR="28575" marT="19050" marB="19050" anchor="b"/>
                </a:tc>
                <a:extLst>
                  <a:ext uri="{0D108BD9-81ED-4DB2-BD59-A6C34878D82A}">
                    <a16:rowId xmlns:a16="http://schemas.microsoft.com/office/drawing/2014/main" val="10003"/>
                  </a:ext>
                </a:extLst>
              </a:tr>
              <a:tr h="200025">
                <a:tc>
                  <a:txBody>
                    <a:bodyPr/>
                    <a:lstStyle/>
                    <a:p>
                      <a:pPr algn="ctr" rtl="0" fontAlgn="b"/>
                      <a:r>
                        <a:rPr lang="en-US">
                          <a:effectLst/>
                        </a:rPr>
                        <a:t>104</a:t>
                      </a:r>
                    </a:p>
                  </a:txBody>
                  <a:tcPr marL="28575" marR="28575" marT="19050" marB="19050" anchor="b">
                    <a:solidFill>
                      <a:srgbClr val="FF0000"/>
                    </a:solidFill>
                  </a:tcPr>
                </a:tc>
                <a:tc>
                  <a:txBody>
                    <a:bodyPr/>
                    <a:lstStyle/>
                    <a:p>
                      <a:pPr algn="ctr" rtl="0" fontAlgn="b"/>
                      <a:r>
                        <a:rPr lang="en-US">
                          <a:effectLst/>
                        </a:rPr>
                        <a:t>28</a:t>
                      </a:r>
                    </a:p>
                  </a:txBody>
                  <a:tcPr marL="28575" marR="28575" marT="19050" marB="19050" anchor="b">
                    <a:solidFill>
                      <a:srgbClr val="FF0000"/>
                    </a:solidFill>
                  </a:tcPr>
                </a:tc>
                <a:tc>
                  <a:txBody>
                    <a:bodyPr/>
                    <a:lstStyle/>
                    <a:p>
                      <a:pPr algn="ctr" rtl="0" fontAlgn="b"/>
                      <a:r>
                        <a:rPr lang="en-US" dirty="0">
                          <a:effectLst/>
                        </a:rPr>
                        <a:t>5</a:t>
                      </a:r>
                    </a:p>
                  </a:txBody>
                  <a:tcPr marL="28575" marR="28575" marT="19050" marB="19050" anchor="b">
                    <a:solidFill>
                      <a:srgbClr val="FF0000"/>
                    </a:solidFill>
                  </a:tcPr>
                </a:tc>
                <a:tc>
                  <a:txBody>
                    <a:bodyPr/>
                    <a:lstStyle/>
                    <a:p>
                      <a:pPr algn="ctr" rtl="0" fontAlgn="b"/>
                      <a:r>
                        <a:rPr lang="en-US" dirty="0" err="1">
                          <a:effectLst/>
                        </a:rPr>
                        <a:t>NaN</a:t>
                      </a:r>
                      <a:endParaRPr lang="en-US" dirty="0">
                        <a:effectLst/>
                      </a:endParaRPr>
                    </a:p>
                  </a:txBody>
                  <a:tcPr marL="28575" marR="28575" marT="19050" marB="19050" anchor="b">
                    <a:solidFill>
                      <a:srgbClr val="FF0000"/>
                    </a:solidFill>
                  </a:tcPr>
                </a:tc>
                <a:extLst>
                  <a:ext uri="{0D108BD9-81ED-4DB2-BD59-A6C34878D82A}">
                    <a16:rowId xmlns:a16="http://schemas.microsoft.com/office/drawing/2014/main" val="10004"/>
                  </a:ext>
                </a:extLst>
              </a:tr>
              <a:tr h="200025">
                <a:tc>
                  <a:txBody>
                    <a:bodyPr/>
                    <a:lstStyle/>
                    <a:p>
                      <a:pPr algn="ctr" rtl="0" fontAlgn="b"/>
                      <a:r>
                        <a:rPr lang="en-US">
                          <a:effectLst/>
                        </a:rPr>
                        <a:t>105</a:t>
                      </a:r>
                    </a:p>
                  </a:txBody>
                  <a:tcPr marL="28575" marR="28575" marT="19050" marB="19050" anchor="b"/>
                </a:tc>
                <a:tc>
                  <a:txBody>
                    <a:bodyPr/>
                    <a:lstStyle/>
                    <a:p>
                      <a:pPr algn="ctr" rtl="0" fontAlgn="b"/>
                      <a:r>
                        <a:rPr lang="en-US">
                          <a:effectLst/>
                        </a:rPr>
                        <a:t>50</a:t>
                      </a:r>
                    </a:p>
                  </a:txBody>
                  <a:tcPr marL="28575" marR="28575" marT="19050" marB="19050" anchor="b"/>
                </a:tc>
                <a:tc>
                  <a:txBody>
                    <a:bodyPr/>
                    <a:lstStyle/>
                    <a:p>
                      <a:pPr algn="ctr" rtl="0" fontAlgn="b"/>
                      <a:r>
                        <a:rPr lang="en-US">
                          <a:effectLst/>
                        </a:rPr>
                        <a:t>25</a:t>
                      </a:r>
                    </a:p>
                  </a:txBody>
                  <a:tcPr marL="28575" marR="28575" marT="19050" marB="19050" anchor="b"/>
                </a:tc>
                <a:tc>
                  <a:txBody>
                    <a:bodyPr/>
                    <a:lstStyle/>
                    <a:p>
                      <a:pPr algn="ctr" rtl="0" fontAlgn="b"/>
                      <a:r>
                        <a:rPr lang="en-US" dirty="0">
                          <a:effectLst/>
                        </a:rPr>
                        <a:t>140,000</a:t>
                      </a:r>
                    </a:p>
                  </a:txBody>
                  <a:tcPr marL="28575" marR="28575" marT="19050" marB="19050" anchor="b"/>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7251125"/>
              </p:ext>
            </p:extLst>
          </p:nvPr>
        </p:nvGraphicFramePr>
        <p:xfrm>
          <a:off x="6171858" y="4365171"/>
          <a:ext cx="5294885" cy="1249680"/>
        </p:xfrm>
        <a:graphic>
          <a:graphicData uri="http://schemas.openxmlformats.org/drawingml/2006/table">
            <a:tbl>
              <a:tblPr>
                <a:tableStyleId>{D7AC3CCA-C797-4891-BE02-D94E43425B78}</a:tableStyleId>
              </a:tblPr>
              <a:tblGrid>
                <a:gridCol w="1571054">
                  <a:extLst>
                    <a:ext uri="{9D8B030D-6E8A-4147-A177-3AD203B41FA5}">
                      <a16:colId xmlns:a16="http://schemas.microsoft.com/office/drawing/2014/main" val="20000"/>
                    </a:ext>
                  </a:extLst>
                </a:gridCol>
                <a:gridCol w="544703">
                  <a:extLst>
                    <a:ext uri="{9D8B030D-6E8A-4147-A177-3AD203B41FA5}">
                      <a16:colId xmlns:a16="http://schemas.microsoft.com/office/drawing/2014/main" val="20001"/>
                    </a:ext>
                  </a:extLst>
                </a:gridCol>
                <a:gridCol w="2226628">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tblGrid>
              <a:tr h="279218">
                <a:tc>
                  <a:txBody>
                    <a:bodyPr/>
                    <a:lstStyle/>
                    <a:p>
                      <a:pPr rtl="0" fontAlgn="b"/>
                      <a:r>
                        <a:rPr lang="en-US" b="1" dirty="0">
                          <a:effectLst/>
                        </a:rPr>
                        <a:t>Employee ID</a:t>
                      </a:r>
                    </a:p>
                  </a:txBody>
                  <a:tcPr marL="28575" marR="28575" marT="19050" marB="19050" anchor="b"/>
                </a:tc>
                <a:tc>
                  <a:txBody>
                    <a:bodyPr/>
                    <a:lstStyle/>
                    <a:p>
                      <a:pPr rtl="0" fontAlgn="b"/>
                      <a:r>
                        <a:rPr lang="en-US" b="1">
                          <a:effectLst/>
                        </a:rPr>
                        <a:t>Age</a:t>
                      </a:r>
                    </a:p>
                  </a:txBody>
                  <a:tcPr marL="28575" marR="28575" marT="19050" marB="19050" anchor="b"/>
                </a:tc>
                <a:tc>
                  <a:txBody>
                    <a:bodyPr/>
                    <a:lstStyle/>
                    <a:p>
                      <a:pPr rtl="0" fontAlgn="b"/>
                      <a:r>
                        <a:rPr lang="en-US" b="1">
                          <a:effectLst/>
                        </a:rPr>
                        <a:t>Experience (Years)</a:t>
                      </a:r>
                    </a:p>
                  </a:txBody>
                  <a:tcPr marL="28575" marR="28575" marT="19050" marB="19050" anchor="b"/>
                </a:tc>
                <a:tc>
                  <a:txBody>
                    <a:bodyPr/>
                    <a:lstStyle/>
                    <a:p>
                      <a:pPr rtl="0" fontAlgn="b"/>
                      <a:r>
                        <a:rPr lang="en-US" b="1" dirty="0">
                          <a:effectLst/>
                        </a:rPr>
                        <a:t>Salary</a:t>
                      </a:r>
                    </a:p>
                  </a:txBody>
                  <a:tcPr marL="28575" marR="28575" marT="19050" marB="19050" anchor="b"/>
                </a:tc>
                <a:extLst>
                  <a:ext uri="{0D108BD9-81ED-4DB2-BD59-A6C34878D82A}">
                    <a16:rowId xmlns:a16="http://schemas.microsoft.com/office/drawing/2014/main" val="10000"/>
                  </a:ext>
                </a:extLst>
              </a:tr>
              <a:tr h="200025">
                <a:tc>
                  <a:txBody>
                    <a:bodyPr/>
                    <a:lstStyle/>
                    <a:p>
                      <a:pPr algn="ctr" rtl="0" fontAlgn="b"/>
                      <a:r>
                        <a:rPr lang="en-US" dirty="0">
                          <a:effectLst/>
                        </a:rPr>
                        <a:t>101</a:t>
                      </a:r>
                    </a:p>
                  </a:txBody>
                  <a:tcPr marL="28575" marR="28575" marT="19050" marB="19050" anchor="b"/>
                </a:tc>
                <a:tc>
                  <a:txBody>
                    <a:bodyPr/>
                    <a:lstStyle/>
                    <a:p>
                      <a:pPr algn="ctr" rtl="0" fontAlgn="b"/>
                      <a:r>
                        <a:rPr lang="en-US" dirty="0">
                          <a:effectLst/>
                        </a:rPr>
                        <a:t>25</a:t>
                      </a:r>
                    </a:p>
                  </a:txBody>
                  <a:tcPr marL="28575" marR="28575" marT="19050" marB="19050" anchor="b"/>
                </a:tc>
                <a:tc>
                  <a:txBody>
                    <a:bodyPr/>
                    <a:lstStyle/>
                    <a:p>
                      <a:pPr algn="ctr" rtl="0" fontAlgn="b"/>
                      <a:r>
                        <a:rPr lang="en-US" dirty="0">
                          <a:effectLst/>
                        </a:rPr>
                        <a:t>2</a:t>
                      </a:r>
                    </a:p>
                  </a:txBody>
                  <a:tcPr marL="28575" marR="28575" marT="19050" marB="19050" anchor="b"/>
                </a:tc>
                <a:tc>
                  <a:txBody>
                    <a:bodyPr/>
                    <a:lstStyle/>
                    <a:p>
                      <a:pPr algn="ctr" rtl="0" fontAlgn="b"/>
                      <a:r>
                        <a:rPr lang="en-US">
                          <a:effectLst/>
                        </a:rPr>
                        <a:t>50,000</a:t>
                      </a:r>
                    </a:p>
                  </a:txBody>
                  <a:tcPr marL="28575" marR="28575" marT="19050" marB="19050" anchor="b"/>
                </a:tc>
                <a:extLst>
                  <a:ext uri="{0D108BD9-81ED-4DB2-BD59-A6C34878D82A}">
                    <a16:rowId xmlns:a16="http://schemas.microsoft.com/office/drawing/2014/main" val="10001"/>
                  </a:ext>
                </a:extLst>
              </a:tr>
              <a:tr h="200025">
                <a:tc>
                  <a:txBody>
                    <a:bodyPr/>
                    <a:lstStyle/>
                    <a:p>
                      <a:pPr algn="ctr" rtl="0" fontAlgn="b"/>
                      <a:r>
                        <a:rPr lang="en-US" dirty="0">
                          <a:effectLst/>
                        </a:rPr>
                        <a:t>103</a:t>
                      </a:r>
                    </a:p>
                  </a:txBody>
                  <a:tcPr marL="28575" marR="28575" marT="19050" marB="19050" anchor="b"/>
                </a:tc>
                <a:tc>
                  <a:txBody>
                    <a:bodyPr/>
                    <a:lstStyle/>
                    <a:p>
                      <a:pPr algn="ctr" rtl="0" fontAlgn="b"/>
                      <a:r>
                        <a:rPr lang="en-US">
                          <a:effectLst/>
                        </a:rPr>
                        <a:t>45</a:t>
                      </a:r>
                    </a:p>
                  </a:txBody>
                  <a:tcPr marL="28575" marR="28575" marT="19050" marB="19050" anchor="b"/>
                </a:tc>
                <a:tc>
                  <a:txBody>
                    <a:bodyPr/>
                    <a:lstStyle/>
                    <a:p>
                      <a:pPr algn="ctr" rtl="0" fontAlgn="b"/>
                      <a:r>
                        <a:rPr lang="en-US" dirty="0">
                          <a:effectLst/>
                        </a:rPr>
                        <a:t>20</a:t>
                      </a:r>
                    </a:p>
                  </a:txBody>
                  <a:tcPr marL="28575" marR="28575" marT="19050" marB="19050" anchor="b"/>
                </a:tc>
                <a:tc>
                  <a:txBody>
                    <a:bodyPr/>
                    <a:lstStyle/>
                    <a:p>
                      <a:pPr algn="ctr" rtl="0" fontAlgn="b"/>
                      <a:r>
                        <a:rPr lang="en-US">
                          <a:effectLst/>
                        </a:rPr>
                        <a:t>120,000</a:t>
                      </a:r>
                    </a:p>
                  </a:txBody>
                  <a:tcPr marL="28575" marR="28575" marT="19050" marB="19050" anchor="b"/>
                </a:tc>
                <a:extLst>
                  <a:ext uri="{0D108BD9-81ED-4DB2-BD59-A6C34878D82A}">
                    <a16:rowId xmlns:a16="http://schemas.microsoft.com/office/drawing/2014/main" val="10002"/>
                  </a:ext>
                </a:extLst>
              </a:tr>
              <a:tr h="200025">
                <a:tc>
                  <a:txBody>
                    <a:bodyPr/>
                    <a:lstStyle/>
                    <a:p>
                      <a:pPr algn="ctr" rtl="0" fontAlgn="b"/>
                      <a:r>
                        <a:rPr lang="en-US" dirty="0">
                          <a:effectLst/>
                        </a:rPr>
                        <a:t>105</a:t>
                      </a:r>
                    </a:p>
                  </a:txBody>
                  <a:tcPr marL="28575" marR="28575" marT="19050" marB="19050" anchor="b"/>
                </a:tc>
                <a:tc>
                  <a:txBody>
                    <a:bodyPr/>
                    <a:lstStyle/>
                    <a:p>
                      <a:pPr algn="ctr" rtl="0" fontAlgn="b"/>
                      <a:r>
                        <a:rPr lang="en-US">
                          <a:effectLst/>
                        </a:rPr>
                        <a:t>50</a:t>
                      </a:r>
                    </a:p>
                  </a:txBody>
                  <a:tcPr marL="28575" marR="28575" marT="19050" marB="19050" anchor="b"/>
                </a:tc>
                <a:tc>
                  <a:txBody>
                    <a:bodyPr/>
                    <a:lstStyle/>
                    <a:p>
                      <a:pPr algn="ctr" rtl="0" fontAlgn="b"/>
                      <a:r>
                        <a:rPr lang="en-US">
                          <a:effectLst/>
                        </a:rPr>
                        <a:t>25</a:t>
                      </a:r>
                    </a:p>
                  </a:txBody>
                  <a:tcPr marL="28575" marR="28575" marT="19050" marB="19050" anchor="b"/>
                </a:tc>
                <a:tc>
                  <a:txBody>
                    <a:bodyPr/>
                    <a:lstStyle/>
                    <a:p>
                      <a:pPr algn="ctr" rtl="0" fontAlgn="b"/>
                      <a:r>
                        <a:rPr lang="en-US" dirty="0">
                          <a:effectLst/>
                        </a:rPr>
                        <a:t>140,000</a:t>
                      </a:r>
                    </a:p>
                  </a:txBody>
                  <a:tcPr marL="28575" marR="28575" marT="19050" marB="19050" anchor="b"/>
                </a:tc>
                <a:extLst>
                  <a:ext uri="{0D108BD9-81ED-4DB2-BD59-A6C34878D82A}">
                    <a16:rowId xmlns:a16="http://schemas.microsoft.com/office/drawing/2014/main" val="10003"/>
                  </a:ext>
                </a:extLst>
              </a:tr>
            </a:tbl>
          </a:graphicData>
        </a:graphic>
      </p:graphicFrame>
      <p:sp>
        <p:nvSpPr>
          <p:cNvPr id="3" name="Down Arrow 2"/>
          <p:cNvSpPr/>
          <p:nvPr/>
        </p:nvSpPr>
        <p:spPr>
          <a:xfrm>
            <a:off x="8482693" y="3592286"/>
            <a:ext cx="514350" cy="6449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9076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Cleaning</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710294" y="1655763"/>
            <a:ext cx="5078186" cy="444023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Handling Missing Values</a:t>
            </a:r>
          </a:p>
          <a:p>
            <a:pPr marL="80963" lvl="1" indent="0" algn="just" eaLnBrk="1" hangingPunct="1">
              <a:buClr>
                <a:srgbClr val="0B5395"/>
              </a:buClr>
              <a:buNone/>
            </a:pPr>
            <a:r>
              <a:rPr lang="en-US" altLang="en-US" sz="2400" b="1" dirty="0">
                <a:latin typeface="Times New Roman" pitchFamily="18" charset="0"/>
                <a:cs typeface="Times New Roman" pitchFamily="18" charset="0"/>
              </a:rPr>
              <a:t>1. Deletion Methods </a:t>
            </a:r>
          </a:p>
          <a:p>
            <a:pPr marL="80963" lvl="1" indent="0" algn="just" eaLnBrk="1" hangingPunct="1">
              <a:buClr>
                <a:srgbClr val="0B5395"/>
              </a:buClr>
              <a:buNone/>
            </a:pPr>
            <a:r>
              <a:rPr lang="en-US" altLang="en-US" sz="2400" dirty="0">
                <a:solidFill>
                  <a:srgbClr val="00B050"/>
                </a:solidFill>
                <a:latin typeface="Times New Roman" pitchFamily="18" charset="0"/>
                <a:cs typeface="Times New Roman" pitchFamily="18" charset="0"/>
              </a:rPr>
              <a:t>Pros: </a:t>
            </a:r>
            <a:r>
              <a:rPr lang="en-US" altLang="en-US" sz="2400" dirty="0">
                <a:latin typeface="Times New Roman" pitchFamily="18" charset="0"/>
                <a:cs typeface="Times New Roman" pitchFamily="18" charset="0"/>
              </a:rPr>
              <a:t>Easy and fast.</a:t>
            </a:r>
          </a:p>
          <a:p>
            <a:pPr marL="80963" lvl="1" indent="0" algn="just" eaLnBrk="1" hangingPunct="1">
              <a:buClr>
                <a:srgbClr val="0B5395"/>
              </a:buClr>
              <a:buNone/>
            </a:pPr>
            <a:r>
              <a:rPr lang="en-US" altLang="en-US" sz="2400" dirty="0">
                <a:solidFill>
                  <a:srgbClr val="FF0000"/>
                </a:solidFill>
                <a:latin typeface="Times New Roman" pitchFamily="18" charset="0"/>
                <a:cs typeface="Times New Roman" pitchFamily="18" charset="0"/>
              </a:rPr>
              <a:t>Cons: </a:t>
            </a:r>
          </a:p>
          <a:p>
            <a:pPr marL="423863" lvl="1" indent="-342900" algn="just" eaLnBrk="1" hangingPunct="1">
              <a:buClr>
                <a:srgbClr val="0B5395"/>
              </a:buClr>
            </a:pPr>
            <a:r>
              <a:rPr lang="en-US" altLang="en-US" sz="2400" dirty="0">
                <a:latin typeface="Times New Roman" pitchFamily="18" charset="0"/>
                <a:cs typeface="Times New Roman" pitchFamily="18" charset="0"/>
              </a:rPr>
              <a:t>You lose a lot of data, which can lead to a biased model if the missing values aren't random. </a:t>
            </a:r>
          </a:p>
          <a:p>
            <a:pPr marL="423863" lvl="1" indent="-342900" algn="just" eaLnBrk="1" hangingPunct="1">
              <a:buClr>
                <a:srgbClr val="0B5395"/>
              </a:buClr>
            </a:pPr>
            <a:r>
              <a:rPr lang="en-US" altLang="en-US" sz="2400" dirty="0">
                <a:latin typeface="Times New Roman" pitchFamily="18" charset="0"/>
                <a:cs typeface="Times New Roman" pitchFamily="18" charset="0"/>
              </a:rPr>
              <a:t>This is only recommended if you have a very large dataset and only a few rows with missing values.</a:t>
            </a: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7</a:t>
            </a:fld>
            <a:endParaRPr lang="en-US" altLang="en-US"/>
          </a:p>
        </p:txBody>
      </p:sp>
      <p:graphicFrame>
        <p:nvGraphicFramePr>
          <p:cNvPr id="2" name="Table 1"/>
          <p:cNvGraphicFramePr>
            <a:graphicFrameLocks noGrp="1"/>
          </p:cNvGraphicFramePr>
          <p:nvPr>
            <p:extLst>
              <p:ext uri="{D42A27DB-BD31-4B8C-83A1-F6EECF244321}">
                <p14:modId xmlns:p14="http://schemas.microsoft.com/office/powerpoint/2010/main" val="313582487"/>
              </p:ext>
            </p:extLst>
          </p:nvPr>
        </p:nvGraphicFramePr>
        <p:xfrm>
          <a:off x="6166416" y="1551214"/>
          <a:ext cx="5294885" cy="1874520"/>
        </p:xfrm>
        <a:graphic>
          <a:graphicData uri="http://schemas.openxmlformats.org/drawingml/2006/table">
            <a:tbl>
              <a:tblPr>
                <a:tableStyleId>{D7AC3CCA-C797-4891-BE02-D94E43425B78}</a:tableStyleId>
              </a:tblPr>
              <a:tblGrid>
                <a:gridCol w="1571054">
                  <a:extLst>
                    <a:ext uri="{9D8B030D-6E8A-4147-A177-3AD203B41FA5}">
                      <a16:colId xmlns:a16="http://schemas.microsoft.com/office/drawing/2014/main" val="20000"/>
                    </a:ext>
                  </a:extLst>
                </a:gridCol>
                <a:gridCol w="544703">
                  <a:extLst>
                    <a:ext uri="{9D8B030D-6E8A-4147-A177-3AD203B41FA5}">
                      <a16:colId xmlns:a16="http://schemas.microsoft.com/office/drawing/2014/main" val="20001"/>
                    </a:ext>
                  </a:extLst>
                </a:gridCol>
                <a:gridCol w="2226628">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tblGrid>
              <a:tr h="279218">
                <a:tc>
                  <a:txBody>
                    <a:bodyPr/>
                    <a:lstStyle/>
                    <a:p>
                      <a:pPr rtl="0" fontAlgn="b"/>
                      <a:r>
                        <a:rPr lang="en-US" b="1" dirty="0">
                          <a:effectLst/>
                        </a:rPr>
                        <a:t>Employee ID</a:t>
                      </a:r>
                    </a:p>
                  </a:txBody>
                  <a:tcPr marL="28575" marR="28575" marT="19050" marB="19050" anchor="b"/>
                </a:tc>
                <a:tc>
                  <a:txBody>
                    <a:bodyPr/>
                    <a:lstStyle/>
                    <a:p>
                      <a:pPr rtl="0" fontAlgn="b"/>
                      <a:r>
                        <a:rPr lang="en-US" b="1">
                          <a:effectLst/>
                        </a:rPr>
                        <a:t>Age</a:t>
                      </a:r>
                    </a:p>
                  </a:txBody>
                  <a:tcPr marL="28575" marR="28575" marT="19050" marB="19050" anchor="b"/>
                </a:tc>
                <a:tc>
                  <a:txBody>
                    <a:bodyPr/>
                    <a:lstStyle/>
                    <a:p>
                      <a:pPr rtl="0" fontAlgn="b"/>
                      <a:r>
                        <a:rPr lang="en-US" b="1">
                          <a:effectLst/>
                        </a:rPr>
                        <a:t>Experience (Years)</a:t>
                      </a:r>
                    </a:p>
                  </a:txBody>
                  <a:tcPr marL="28575" marR="28575" marT="19050" marB="19050" anchor="b"/>
                </a:tc>
                <a:tc>
                  <a:txBody>
                    <a:bodyPr/>
                    <a:lstStyle/>
                    <a:p>
                      <a:pPr rtl="0" fontAlgn="b"/>
                      <a:r>
                        <a:rPr lang="en-US" b="1" dirty="0">
                          <a:effectLst/>
                        </a:rPr>
                        <a:t>Salary</a:t>
                      </a:r>
                    </a:p>
                  </a:txBody>
                  <a:tcPr marL="28575" marR="28575" marT="19050" marB="19050" anchor="b"/>
                </a:tc>
                <a:extLst>
                  <a:ext uri="{0D108BD9-81ED-4DB2-BD59-A6C34878D82A}">
                    <a16:rowId xmlns:a16="http://schemas.microsoft.com/office/drawing/2014/main" val="10000"/>
                  </a:ext>
                </a:extLst>
              </a:tr>
              <a:tr h="200025">
                <a:tc>
                  <a:txBody>
                    <a:bodyPr/>
                    <a:lstStyle/>
                    <a:p>
                      <a:pPr algn="ctr" rtl="0" fontAlgn="b"/>
                      <a:r>
                        <a:rPr lang="en-US" dirty="0">
                          <a:effectLst/>
                        </a:rPr>
                        <a:t>101</a:t>
                      </a:r>
                    </a:p>
                  </a:txBody>
                  <a:tcPr marL="28575" marR="28575" marT="19050" marB="19050" anchor="b"/>
                </a:tc>
                <a:tc>
                  <a:txBody>
                    <a:bodyPr/>
                    <a:lstStyle/>
                    <a:p>
                      <a:pPr algn="ctr" rtl="0" fontAlgn="b"/>
                      <a:r>
                        <a:rPr lang="en-US" dirty="0">
                          <a:effectLst/>
                        </a:rPr>
                        <a:t>25</a:t>
                      </a:r>
                    </a:p>
                  </a:txBody>
                  <a:tcPr marL="28575" marR="28575" marT="19050" marB="19050" anchor="b"/>
                </a:tc>
                <a:tc>
                  <a:txBody>
                    <a:bodyPr/>
                    <a:lstStyle/>
                    <a:p>
                      <a:pPr algn="ctr" rtl="0" fontAlgn="b"/>
                      <a:r>
                        <a:rPr lang="en-US" dirty="0">
                          <a:effectLst/>
                        </a:rPr>
                        <a:t>2</a:t>
                      </a:r>
                    </a:p>
                  </a:txBody>
                  <a:tcPr marL="28575" marR="28575" marT="19050" marB="19050" anchor="b"/>
                </a:tc>
                <a:tc>
                  <a:txBody>
                    <a:bodyPr/>
                    <a:lstStyle/>
                    <a:p>
                      <a:pPr algn="ctr" rtl="0" fontAlgn="b"/>
                      <a:r>
                        <a:rPr lang="en-US">
                          <a:effectLst/>
                        </a:rPr>
                        <a:t>50,000</a:t>
                      </a:r>
                    </a:p>
                  </a:txBody>
                  <a:tcPr marL="28575" marR="28575" marT="19050" marB="19050" anchor="b"/>
                </a:tc>
                <a:extLst>
                  <a:ext uri="{0D108BD9-81ED-4DB2-BD59-A6C34878D82A}">
                    <a16:rowId xmlns:a16="http://schemas.microsoft.com/office/drawing/2014/main" val="10001"/>
                  </a:ext>
                </a:extLst>
              </a:tr>
              <a:tr h="200025">
                <a:tc>
                  <a:txBody>
                    <a:bodyPr/>
                    <a:lstStyle/>
                    <a:p>
                      <a:pPr algn="ctr" rtl="0" fontAlgn="b"/>
                      <a:r>
                        <a:rPr lang="en-US">
                          <a:effectLst/>
                        </a:rPr>
                        <a:t>102</a:t>
                      </a:r>
                    </a:p>
                  </a:txBody>
                  <a:tcPr marL="28575" marR="28575" marT="19050" marB="19050" anchor="b">
                    <a:solidFill>
                      <a:srgbClr val="FF0000"/>
                    </a:solidFill>
                  </a:tcPr>
                </a:tc>
                <a:tc>
                  <a:txBody>
                    <a:bodyPr/>
                    <a:lstStyle/>
                    <a:p>
                      <a:pPr algn="ctr" rtl="0" fontAlgn="b"/>
                      <a:r>
                        <a:rPr lang="en-US">
                          <a:effectLst/>
                        </a:rPr>
                        <a:t>30</a:t>
                      </a:r>
                    </a:p>
                  </a:txBody>
                  <a:tcPr marL="28575" marR="28575" marT="19050" marB="19050" anchor="b">
                    <a:solidFill>
                      <a:srgbClr val="FF0000"/>
                    </a:solidFill>
                  </a:tcPr>
                </a:tc>
                <a:tc>
                  <a:txBody>
                    <a:bodyPr/>
                    <a:lstStyle/>
                    <a:p>
                      <a:pPr algn="ctr" rtl="0" fontAlgn="b"/>
                      <a:r>
                        <a:rPr lang="en-US" dirty="0" err="1">
                          <a:effectLst/>
                        </a:rPr>
                        <a:t>NaN</a:t>
                      </a:r>
                      <a:endParaRPr lang="en-US" dirty="0">
                        <a:effectLst/>
                      </a:endParaRPr>
                    </a:p>
                  </a:txBody>
                  <a:tcPr marL="28575" marR="28575" marT="19050" marB="19050" anchor="b">
                    <a:solidFill>
                      <a:srgbClr val="FF0000"/>
                    </a:solidFill>
                  </a:tcPr>
                </a:tc>
                <a:tc>
                  <a:txBody>
                    <a:bodyPr/>
                    <a:lstStyle/>
                    <a:p>
                      <a:pPr algn="ctr" rtl="0" fontAlgn="b"/>
                      <a:r>
                        <a:rPr lang="en-US" dirty="0">
                          <a:effectLst/>
                        </a:rPr>
                        <a:t>65,000</a:t>
                      </a:r>
                    </a:p>
                  </a:txBody>
                  <a:tcPr marL="28575" marR="28575" marT="19050" marB="19050" anchor="b">
                    <a:solidFill>
                      <a:srgbClr val="FF0000"/>
                    </a:solidFill>
                  </a:tcPr>
                </a:tc>
                <a:extLst>
                  <a:ext uri="{0D108BD9-81ED-4DB2-BD59-A6C34878D82A}">
                    <a16:rowId xmlns:a16="http://schemas.microsoft.com/office/drawing/2014/main" val="10002"/>
                  </a:ext>
                </a:extLst>
              </a:tr>
              <a:tr h="200025">
                <a:tc>
                  <a:txBody>
                    <a:bodyPr/>
                    <a:lstStyle/>
                    <a:p>
                      <a:pPr algn="ctr" rtl="0" fontAlgn="b"/>
                      <a:r>
                        <a:rPr lang="en-US" dirty="0">
                          <a:effectLst/>
                        </a:rPr>
                        <a:t>103</a:t>
                      </a:r>
                    </a:p>
                  </a:txBody>
                  <a:tcPr marL="28575" marR="28575" marT="19050" marB="19050" anchor="b"/>
                </a:tc>
                <a:tc>
                  <a:txBody>
                    <a:bodyPr/>
                    <a:lstStyle/>
                    <a:p>
                      <a:pPr algn="ctr" rtl="0" fontAlgn="b"/>
                      <a:r>
                        <a:rPr lang="en-US">
                          <a:effectLst/>
                        </a:rPr>
                        <a:t>45</a:t>
                      </a:r>
                    </a:p>
                  </a:txBody>
                  <a:tcPr marL="28575" marR="28575" marT="19050" marB="19050" anchor="b"/>
                </a:tc>
                <a:tc>
                  <a:txBody>
                    <a:bodyPr/>
                    <a:lstStyle/>
                    <a:p>
                      <a:pPr algn="ctr" rtl="0" fontAlgn="b"/>
                      <a:r>
                        <a:rPr lang="en-US" dirty="0">
                          <a:effectLst/>
                        </a:rPr>
                        <a:t>20</a:t>
                      </a:r>
                    </a:p>
                  </a:txBody>
                  <a:tcPr marL="28575" marR="28575" marT="19050" marB="19050" anchor="b"/>
                </a:tc>
                <a:tc>
                  <a:txBody>
                    <a:bodyPr/>
                    <a:lstStyle/>
                    <a:p>
                      <a:pPr algn="ctr" rtl="0" fontAlgn="b"/>
                      <a:r>
                        <a:rPr lang="en-US">
                          <a:effectLst/>
                        </a:rPr>
                        <a:t>120,000</a:t>
                      </a:r>
                    </a:p>
                  </a:txBody>
                  <a:tcPr marL="28575" marR="28575" marT="19050" marB="19050" anchor="b"/>
                </a:tc>
                <a:extLst>
                  <a:ext uri="{0D108BD9-81ED-4DB2-BD59-A6C34878D82A}">
                    <a16:rowId xmlns:a16="http://schemas.microsoft.com/office/drawing/2014/main" val="10003"/>
                  </a:ext>
                </a:extLst>
              </a:tr>
              <a:tr h="200025">
                <a:tc>
                  <a:txBody>
                    <a:bodyPr/>
                    <a:lstStyle/>
                    <a:p>
                      <a:pPr algn="ctr" rtl="0" fontAlgn="b"/>
                      <a:r>
                        <a:rPr lang="en-US">
                          <a:effectLst/>
                        </a:rPr>
                        <a:t>104</a:t>
                      </a:r>
                    </a:p>
                  </a:txBody>
                  <a:tcPr marL="28575" marR="28575" marT="19050" marB="19050" anchor="b">
                    <a:solidFill>
                      <a:srgbClr val="FF0000"/>
                    </a:solidFill>
                  </a:tcPr>
                </a:tc>
                <a:tc>
                  <a:txBody>
                    <a:bodyPr/>
                    <a:lstStyle/>
                    <a:p>
                      <a:pPr algn="ctr" rtl="0" fontAlgn="b"/>
                      <a:r>
                        <a:rPr lang="en-US">
                          <a:effectLst/>
                        </a:rPr>
                        <a:t>28</a:t>
                      </a:r>
                    </a:p>
                  </a:txBody>
                  <a:tcPr marL="28575" marR="28575" marT="19050" marB="19050" anchor="b">
                    <a:solidFill>
                      <a:srgbClr val="FF0000"/>
                    </a:solidFill>
                  </a:tcPr>
                </a:tc>
                <a:tc>
                  <a:txBody>
                    <a:bodyPr/>
                    <a:lstStyle/>
                    <a:p>
                      <a:pPr algn="ctr" rtl="0" fontAlgn="b"/>
                      <a:r>
                        <a:rPr lang="en-US" dirty="0">
                          <a:effectLst/>
                        </a:rPr>
                        <a:t>5</a:t>
                      </a:r>
                    </a:p>
                  </a:txBody>
                  <a:tcPr marL="28575" marR="28575" marT="19050" marB="19050" anchor="b">
                    <a:solidFill>
                      <a:srgbClr val="FF0000"/>
                    </a:solidFill>
                  </a:tcPr>
                </a:tc>
                <a:tc>
                  <a:txBody>
                    <a:bodyPr/>
                    <a:lstStyle/>
                    <a:p>
                      <a:pPr algn="ctr" rtl="0" fontAlgn="b"/>
                      <a:r>
                        <a:rPr lang="en-US" dirty="0" err="1">
                          <a:effectLst/>
                        </a:rPr>
                        <a:t>NaN</a:t>
                      </a:r>
                      <a:endParaRPr lang="en-US" dirty="0">
                        <a:effectLst/>
                      </a:endParaRPr>
                    </a:p>
                  </a:txBody>
                  <a:tcPr marL="28575" marR="28575" marT="19050" marB="19050" anchor="b">
                    <a:solidFill>
                      <a:srgbClr val="FF0000"/>
                    </a:solidFill>
                  </a:tcPr>
                </a:tc>
                <a:extLst>
                  <a:ext uri="{0D108BD9-81ED-4DB2-BD59-A6C34878D82A}">
                    <a16:rowId xmlns:a16="http://schemas.microsoft.com/office/drawing/2014/main" val="10004"/>
                  </a:ext>
                </a:extLst>
              </a:tr>
              <a:tr h="200025">
                <a:tc>
                  <a:txBody>
                    <a:bodyPr/>
                    <a:lstStyle/>
                    <a:p>
                      <a:pPr algn="ctr" rtl="0" fontAlgn="b"/>
                      <a:r>
                        <a:rPr lang="en-US">
                          <a:effectLst/>
                        </a:rPr>
                        <a:t>105</a:t>
                      </a:r>
                    </a:p>
                  </a:txBody>
                  <a:tcPr marL="28575" marR="28575" marT="19050" marB="19050" anchor="b"/>
                </a:tc>
                <a:tc>
                  <a:txBody>
                    <a:bodyPr/>
                    <a:lstStyle/>
                    <a:p>
                      <a:pPr algn="ctr" rtl="0" fontAlgn="b"/>
                      <a:r>
                        <a:rPr lang="en-US">
                          <a:effectLst/>
                        </a:rPr>
                        <a:t>50</a:t>
                      </a:r>
                    </a:p>
                  </a:txBody>
                  <a:tcPr marL="28575" marR="28575" marT="19050" marB="19050" anchor="b"/>
                </a:tc>
                <a:tc>
                  <a:txBody>
                    <a:bodyPr/>
                    <a:lstStyle/>
                    <a:p>
                      <a:pPr algn="ctr" rtl="0" fontAlgn="b"/>
                      <a:r>
                        <a:rPr lang="en-US">
                          <a:effectLst/>
                        </a:rPr>
                        <a:t>25</a:t>
                      </a:r>
                    </a:p>
                  </a:txBody>
                  <a:tcPr marL="28575" marR="28575" marT="19050" marB="19050" anchor="b"/>
                </a:tc>
                <a:tc>
                  <a:txBody>
                    <a:bodyPr/>
                    <a:lstStyle/>
                    <a:p>
                      <a:pPr algn="ctr" rtl="0" fontAlgn="b"/>
                      <a:r>
                        <a:rPr lang="en-US" dirty="0">
                          <a:effectLst/>
                        </a:rPr>
                        <a:t>140,000</a:t>
                      </a:r>
                    </a:p>
                  </a:txBody>
                  <a:tcPr marL="28575" marR="28575" marT="19050" marB="19050" anchor="b"/>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32458681"/>
              </p:ext>
            </p:extLst>
          </p:nvPr>
        </p:nvGraphicFramePr>
        <p:xfrm>
          <a:off x="6171858" y="4365171"/>
          <a:ext cx="5294885" cy="1249680"/>
        </p:xfrm>
        <a:graphic>
          <a:graphicData uri="http://schemas.openxmlformats.org/drawingml/2006/table">
            <a:tbl>
              <a:tblPr>
                <a:tableStyleId>{D7AC3CCA-C797-4891-BE02-D94E43425B78}</a:tableStyleId>
              </a:tblPr>
              <a:tblGrid>
                <a:gridCol w="1571054">
                  <a:extLst>
                    <a:ext uri="{9D8B030D-6E8A-4147-A177-3AD203B41FA5}">
                      <a16:colId xmlns:a16="http://schemas.microsoft.com/office/drawing/2014/main" val="20000"/>
                    </a:ext>
                  </a:extLst>
                </a:gridCol>
                <a:gridCol w="544703">
                  <a:extLst>
                    <a:ext uri="{9D8B030D-6E8A-4147-A177-3AD203B41FA5}">
                      <a16:colId xmlns:a16="http://schemas.microsoft.com/office/drawing/2014/main" val="20001"/>
                    </a:ext>
                  </a:extLst>
                </a:gridCol>
                <a:gridCol w="2226628">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tblGrid>
              <a:tr h="279218">
                <a:tc>
                  <a:txBody>
                    <a:bodyPr/>
                    <a:lstStyle/>
                    <a:p>
                      <a:pPr rtl="0" fontAlgn="b"/>
                      <a:r>
                        <a:rPr lang="en-US" b="1" dirty="0">
                          <a:effectLst/>
                        </a:rPr>
                        <a:t>Employee ID</a:t>
                      </a:r>
                    </a:p>
                  </a:txBody>
                  <a:tcPr marL="28575" marR="28575" marT="19050" marB="19050" anchor="b"/>
                </a:tc>
                <a:tc>
                  <a:txBody>
                    <a:bodyPr/>
                    <a:lstStyle/>
                    <a:p>
                      <a:pPr rtl="0" fontAlgn="b"/>
                      <a:r>
                        <a:rPr lang="en-US" b="1">
                          <a:effectLst/>
                        </a:rPr>
                        <a:t>Age</a:t>
                      </a:r>
                    </a:p>
                  </a:txBody>
                  <a:tcPr marL="28575" marR="28575" marT="19050" marB="19050" anchor="b"/>
                </a:tc>
                <a:tc>
                  <a:txBody>
                    <a:bodyPr/>
                    <a:lstStyle/>
                    <a:p>
                      <a:pPr rtl="0" fontAlgn="b"/>
                      <a:r>
                        <a:rPr lang="en-US" b="1">
                          <a:effectLst/>
                        </a:rPr>
                        <a:t>Experience (Years)</a:t>
                      </a:r>
                    </a:p>
                  </a:txBody>
                  <a:tcPr marL="28575" marR="28575" marT="19050" marB="19050" anchor="b"/>
                </a:tc>
                <a:tc>
                  <a:txBody>
                    <a:bodyPr/>
                    <a:lstStyle/>
                    <a:p>
                      <a:pPr rtl="0" fontAlgn="b"/>
                      <a:r>
                        <a:rPr lang="en-US" b="1" dirty="0">
                          <a:effectLst/>
                        </a:rPr>
                        <a:t>Salary</a:t>
                      </a:r>
                    </a:p>
                  </a:txBody>
                  <a:tcPr marL="28575" marR="28575" marT="19050" marB="19050" anchor="b"/>
                </a:tc>
                <a:extLst>
                  <a:ext uri="{0D108BD9-81ED-4DB2-BD59-A6C34878D82A}">
                    <a16:rowId xmlns:a16="http://schemas.microsoft.com/office/drawing/2014/main" val="10000"/>
                  </a:ext>
                </a:extLst>
              </a:tr>
              <a:tr h="200025">
                <a:tc>
                  <a:txBody>
                    <a:bodyPr/>
                    <a:lstStyle/>
                    <a:p>
                      <a:pPr algn="ctr" rtl="0" fontAlgn="b"/>
                      <a:r>
                        <a:rPr lang="en-US" dirty="0">
                          <a:effectLst/>
                        </a:rPr>
                        <a:t>101</a:t>
                      </a:r>
                    </a:p>
                  </a:txBody>
                  <a:tcPr marL="28575" marR="28575" marT="19050" marB="19050" anchor="b"/>
                </a:tc>
                <a:tc>
                  <a:txBody>
                    <a:bodyPr/>
                    <a:lstStyle/>
                    <a:p>
                      <a:pPr algn="ctr" rtl="0" fontAlgn="b"/>
                      <a:r>
                        <a:rPr lang="en-US" dirty="0">
                          <a:effectLst/>
                        </a:rPr>
                        <a:t>25</a:t>
                      </a:r>
                    </a:p>
                  </a:txBody>
                  <a:tcPr marL="28575" marR="28575" marT="19050" marB="19050" anchor="b"/>
                </a:tc>
                <a:tc>
                  <a:txBody>
                    <a:bodyPr/>
                    <a:lstStyle/>
                    <a:p>
                      <a:pPr algn="ctr" rtl="0" fontAlgn="b"/>
                      <a:r>
                        <a:rPr lang="en-US" dirty="0">
                          <a:effectLst/>
                        </a:rPr>
                        <a:t>2</a:t>
                      </a:r>
                    </a:p>
                  </a:txBody>
                  <a:tcPr marL="28575" marR="28575" marT="19050" marB="19050" anchor="b"/>
                </a:tc>
                <a:tc>
                  <a:txBody>
                    <a:bodyPr/>
                    <a:lstStyle/>
                    <a:p>
                      <a:pPr algn="ctr" rtl="0" fontAlgn="b"/>
                      <a:r>
                        <a:rPr lang="en-US">
                          <a:effectLst/>
                        </a:rPr>
                        <a:t>50,000</a:t>
                      </a:r>
                    </a:p>
                  </a:txBody>
                  <a:tcPr marL="28575" marR="28575" marT="19050" marB="19050" anchor="b"/>
                </a:tc>
                <a:extLst>
                  <a:ext uri="{0D108BD9-81ED-4DB2-BD59-A6C34878D82A}">
                    <a16:rowId xmlns:a16="http://schemas.microsoft.com/office/drawing/2014/main" val="10001"/>
                  </a:ext>
                </a:extLst>
              </a:tr>
              <a:tr h="200025">
                <a:tc>
                  <a:txBody>
                    <a:bodyPr/>
                    <a:lstStyle/>
                    <a:p>
                      <a:pPr algn="ctr" rtl="0" fontAlgn="b"/>
                      <a:r>
                        <a:rPr lang="en-US" dirty="0">
                          <a:effectLst/>
                        </a:rPr>
                        <a:t>103</a:t>
                      </a:r>
                    </a:p>
                  </a:txBody>
                  <a:tcPr marL="28575" marR="28575" marT="19050" marB="19050" anchor="b"/>
                </a:tc>
                <a:tc>
                  <a:txBody>
                    <a:bodyPr/>
                    <a:lstStyle/>
                    <a:p>
                      <a:pPr algn="ctr" rtl="0" fontAlgn="b"/>
                      <a:r>
                        <a:rPr lang="en-US">
                          <a:effectLst/>
                        </a:rPr>
                        <a:t>45</a:t>
                      </a:r>
                    </a:p>
                  </a:txBody>
                  <a:tcPr marL="28575" marR="28575" marT="19050" marB="19050" anchor="b"/>
                </a:tc>
                <a:tc>
                  <a:txBody>
                    <a:bodyPr/>
                    <a:lstStyle/>
                    <a:p>
                      <a:pPr algn="ctr" rtl="0" fontAlgn="b"/>
                      <a:r>
                        <a:rPr lang="en-US" dirty="0">
                          <a:effectLst/>
                        </a:rPr>
                        <a:t>20</a:t>
                      </a:r>
                    </a:p>
                  </a:txBody>
                  <a:tcPr marL="28575" marR="28575" marT="19050" marB="19050" anchor="b"/>
                </a:tc>
                <a:tc>
                  <a:txBody>
                    <a:bodyPr/>
                    <a:lstStyle/>
                    <a:p>
                      <a:pPr algn="ctr" rtl="0" fontAlgn="b"/>
                      <a:r>
                        <a:rPr lang="en-US">
                          <a:effectLst/>
                        </a:rPr>
                        <a:t>120,000</a:t>
                      </a:r>
                    </a:p>
                  </a:txBody>
                  <a:tcPr marL="28575" marR="28575" marT="19050" marB="19050" anchor="b"/>
                </a:tc>
                <a:extLst>
                  <a:ext uri="{0D108BD9-81ED-4DB2-BD59-A6C34878D82A}">
                    <a16:rowId xmlns:a16="http://schemas.microsoft.com/office/drawing/2014/main" val="10002"/>
                  </a:ext>
                </a:extLst>
              </a:tr>
              <a:tr h="200025">
                <a:tc>
                  <a:txBody>
                    <a:bodyPr/>
                    <a:lstStyle/>
                    <a:p>
                      <a:pPr algn="ctr" rtl="0" fontAlgn="b"/>
                      <a:r>
                        <a:rPr lang="en-US" dirty="0">
                          <a:effectLst/>
                        </a:rPr>
                        <a:t>105</a:t>
                      </a:r>
                    </a:p>
                  </a:txBody>
                  <a:tcPr marL="28575" marR="28575" marT="19050" marB="19050" anchor="b"/>
                </a:tc>
                <a:tc>
                  <a:txBody>
                    <a:bodyPr/>
                    <a:lstStyle/>
                    <a:p>
                      <a:pPr algn="ctr" rtl="0" fontAlgn="b"/>
                      <a:r>
                        <a:rPr lang="en-US">
                          <a:effectLst/>
                        </a:rPr>
                        <a:t>50</a:t>
                      </a:r>
                    </a:p>
                  </a:txBody>
                  <a:tcPr marL="28575" marR="28575" marT="19050" marB="19050" anchor="b"/>
                </a:tc>
                <a:tc>
                  <a:txBody>
                    <a:bodyPr/>
                    <a:lstStyle/>
                    <a:p>
                      <a:pPr algn="ctr" rtl="0" fontAlgn="b"/>
                      <a:r>
                        <a:rPr lang="en-US">
                          <a:effectLst/>
                        </a:rPr>
                        <a:t>25</a:t>
                      </a:r>
                    </a:p>
                  </a:txBody>
                  <a:tcPr marL="28575" marR="28575" marT="19050" marB="19050" anchor="b"/>
                </a:tc>
                <a:tc>
                  <a:txBody>
                    <a:bodyPr/>
                    <a:lstStyle/>
                    <a:p>
                      <a:pPr algn="ctr" rtl="0" fontAlgn="b"/>
                      <a:r>
                        <a:rPr lang="en-US" dirty="0">
                          <a:effectLst/>
                        </a:rPr>
                        <a:t>140,000</a:t>
                      </a:r>
                    </a:p>
                  </a:txBody>
                  <a:tcPr marL="28575" marR="28575" marT="19050" marB="19050" anchor="b"/>
                </a:tc>
                <a:extLst>
                  <a:ext uri="{0D108BD9-81ED-4DB2-BD59-A6C34878D82A}">
                    <a16:rowId xmlns:a16="http://schemas.microsoft.com/office/drawing/2014/main" val="10003"/>
                  </a:ext>
                </a:extLst>
              </a:tr>
            </a:tbl>
          </a:graphicData>
        </a:graphic>
      </p:graphicFrame>
      <p:sp>
        <p:nvSpPr>
          <p:cNvPr id="3" name="Down Arrow 2"/>
          <p:cNvSpPr/>
          <p:nvPr/>
        </p:nvSpPr>
        <p:spPr>
          <a:xfrm>
            <a:off x="8482693" y="3592286"/>
            <a:ext cx="514350" cy="6449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9901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Cleaning</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710293" y="1655763"/>
            <a:ext cx="10123713" cy="444023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Handling Missing Values</a:t>
            </a:r>
          </a:p>
          <a:p>
            <a:pPr marL="80963" lvl="1" indent="0" algn="just" eaLnBrk="1" hangingPunct="1">
              <a:buClr>
                <a:srgbClr val="0B5395"/>
              </a:buClr>
              <a:buNone/>
            </a:pPr>
            <a:r>
              <a:rPr lang="en-US" altLang="en-US" sz="2400" b="1" dirty="0">
                <a:latin typeface="Times New Roman" pitchFamily="18" charset="0"/>
                <a:cs typeface="Times New Roman" pitchFamily="18" charset="0"/>
              </a:rPr>
              <a:t>2. Imputation with a Single Value</a:t>
            </a:r>
          </a:p>
          <a:p>
            <a:pPr marL="80963" lvl="1" indent="0" algn="just" eaLnBrk="1" hangingPunct="1">
              <a:buClr>
                <a:srgbClr val="0B5395"/>
              </a:buClr>
              <a:buNone/>
            </a:pPr>
            <a:r>
              <a:rPr lang="en-US" altLang="en-US" sz="2400" dirty="0">
                <a:latin typeface="Times New Roman" pitchFamily="18" charset="0"/>
                <a:cs typeface="Times New Roman" pitchFamily="18" charset="0"/>
              </a:rPr>
              <a:t>Imputation means filling in the missing values. The most common way is to use a statistical measure from the column.</a:t>
            </a:r>
          </a:p>
          <a:p>
            <a:pPr marL="423863" lvl="1" indent="-342900" algn="just" eaLnBrk="1" hangingPunct="1">
              <a:buClr>
                <a:srgbClr val="0B5395"/>
              </a:buClr>
            </a:pPr>
            <a:r>
              <a:rPr lang="en-US" altLang="en-US" sz="2400" b="1" dirty="0">
                <a:latin typeface="Times New Roman" pitchFamily="18" charset="0"/>
                <a:cs typeface="Times New Roman" pitchFamily="18" charset="0"/>
              </a:rPr>
              <a:t>Mean/Median Imputation: </a:t>
            </a:r>
            <a:r>
              <a:rPr lang="en-US" altLang="en-US" sz="2400" dirty="0">
                <a:latin typeface="Times New Roman" pitchFamily="18" charset="0"/>
                <a:cs typeface="Times New Roman" pitchFamily="18" charset="0"/>
              </a:rPr>
              <a:t>You can replace missing numerical data with the mean (average) or median (middle value) of the column. </a:t>
            </a:r>
            <a:r>
              <a:rPr lang="en-US" altLang="en-US" sz="2400" dirty="0">
                <a:solidFill>
                  <a:srgbClr val="00B0F0"/>
                </a:solidFill>
                <a:latin typeface="Times New Roman" pitchFamily="18" charset="0"/>
                <a:cs typeface="Times New Roman" pitchFamily="18" charset="0"/>
              </a:rPr>
              <a:t>The median is often preferred because it's less sensitive to outliers</a:t>
            </a:r>
            <a:r>
              <a:rPr lang="en-US" altLang="en-US" sz="2400" dirty="0">
                <a:latin typeface="Times New Roman" pitchFamily="18" charset="0"/>
                <a:cs typeface="Times New Roman" pitchFamily="18" charset="0"/>
              </a:rPr>
              <a:t>.</a:t>
            </a:r>
          </a:p>
          <a:p>
            <a:pPr marL="423863" lvl="1" indent="-342900" algn="just" eaLnBrk="1" hangingPunct="1">
              <a:buClr>
                <a:srgbClr val="0B5395"/>
              </a:buClr>
            </a:pPr>
            <a:r>
              <a:rPr lang="en-US" altLang="en-US" sz="2400" b="1" dirty="0">
                <a:latin typeface="Times New Roman" pitchFamily="18" charset="0"/>
                <a:cs typeface="Times New Roman" pitchFamily="18" charset="0"/>
              </a:rPr>
              <a:t>Mode Imputation: </a:t>
            </a:r>
            <a:r>
              <a:rPr lang="en-US" altLang="en-US" sz="2400" dirty="0">
                <a:latin typeface="Times New Roman" pitchFamily="18" charset="0"/>
                <a:cs typeface="Times New Roman" pitchFamily="18" charset="0"/>
              </a:rPr>
              <a:t>For categorical data (e.g., a 'Department' column), you'd use the mode (the most frequent value).</a:t>
            </a:r>
          </a:p>
          <a:p>
            <a:pPr marL="80963" lvl="1" indent="0" algn="just" eaLnBrk="1" hangingPunct="1">
              <a:buClr>
                <a:srgbClr val="0B5395"/>
              </a:buClr>
              <a:buNone/>
            </a:pPr>
            <a:endParaRPr lang="en-US" altLang="en-US" sz="2400" dirty="0">
              <a:latin typeface="Times New Roman" pitchFamily="18" charset="0"/>
              <a:cs typeface="Times New Roman" pitchFamily="18" charset="0"/>
            </a:endParaRPr>
          </a:p>
          <a:p>
            <a:pPr marL="80963" lvl="1" indent="0" algn="just" eaLnBrk="1" hangingPunct="1">
              <a:buClr>
                <a:srgbClr val="0B5395"/>
              </a:buClr>
              <a:buNone/>
            </a:pPr>
            <a:r>
              <a:rPr lang="en-US" altLang="en-US" sz="2400" dirty="0">
                <a:latin typeface="Times New Roman" pitchFamily="18" charset="0"/>
                <a:cs typeface="Times New Roman" pitchFamily="18" charset="0"/>
              </a:rPr>
              <a:t>Let's apply this to our original dataset.</a:t>
            </a: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8</a:t>
            </a:fld>
            <a:endParaRPr lang="en-US" altLang="en-US"/>
          </a:p>
        </p:txBody>
      </p:sp>
    </p:spTree>
    <p:extLst>
      <p:ext uri="{BB962C8B-B14F-4D97-AF65-F5344CB8AC3E}">
        <p14:creationId xmlns:p14="http://schemas.microsoft.com/office/powerpoint/2010/main" val="3079374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143000" y="447675"/>
            <a:ext cx="9875838" cy="1355725"/>
          </a:xfrm>
        </p:spPr>
        <p:txBody>
          <a:bodyPr rtlCol="0">
            <a:normAutofit/>
          </a:bodyPr>
          <a:lstStyle/>
          <a:p>
            <a:pPr algn="ctr" eaLnBrk="1" fontAlgn="auto" hangingPunct="1">
              <a:spcAft>
                <a:spcPts val="0"/>
              </a:spcAft>
              <a:defRPr/>
            </a:pPr>
            <a:r>
              <a:rPr lang="en-US" altLang="en-US" sz="3200" b="1" dirty="0">
                <a:solidFill>
                  <a:schemeClr val="tx1">
                    <a:lumMod val="95000"/>
                    <a:lumOff val="5000"/>
                  </a:schemeClr>
                </a:solidFill>
                <a:latin typeface="Calibri" panose="020F0502020204030204" pitchFamily="34" charset="0"/>
                <a:cs typeface="Calibri" panose="020F0502020204030204" pitchFamily="34" charset="0"/>
              </a:rPr>
              <a:t>Data Preprocessing : </a:t>
            </a:r>
            <a:r>
              <a:rPr lang="en-US" altLang="en-US" sz="3200" dirty="0">
                <a:solidFill>
                  <a:schemeClr val="tx1">
                    <a:lumMod val="95000"/>
                    <a:lumOff val="5000"/>
                  </a:schemeClr>
                </a:solidFill>
                <a:latin typeface="Calibri" panose="020F0502020204030204" pitchFamily="34" charset="0"/>
                <a:cs typeface="Calibri" panose="020F0502020204030204" pitchFamily="34" charset="0"/>
              </a:rPr>
              <a:t>Data Cleaning</a:t>
            </a:r>
            <a:endParaRPr lang="en-US" altLang="en-US" sz="3200" b="1"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5123" name="Content Placeholder 2"/>
          <p:cNvSpPr>
            <a:spLocks noGrp="1"/>
          </p:cNvSpPr>
          <p:nvPr>
            <p:ph idx="1"/>
          </p:nvPr>
        </p:nvSpPr>
        <p:spPr>
          <a:xfrm>
            <a:off x="710292" y="1655763"/>
            <a:ext cx="7527471" cy="4440237"/>
          </a:xfrm>
        </p:spPr>
        <p:txBody>
          <a:bodyPr/>
          <a:lstStyle/>
          <a:p>
            <a:pPr marL="80963" lvl="1" indent="0" algn="just" eaLnBrk="1" hangingPunct="1">
              <a:buClr>
                <a:srgbClr val="0B5395"/>
              </a:buClr>
              <a:buNone/>
            </a:pPr>
            <a:r>
              <a:rPr lang="en-US" altLang="en-US" sz="2400" b="1" dirty="0">
                <a:latin typeface="Times New Roman" pitchFamily="18" charset="0"/>
                <a:cs typeface="Times New Roman" pitchFamily="18" charset="0"/>
              </a:rPr>
              <a:t>Handling Missing Values</a:t>
            </a:r>
          </a:p>
          <a:p>
            <a:pPr marL="80963" lvl="1" indent="0" algn="just" eaLnBrk="1" hangingPunct="1">
              <a:buClr>
                <a:srgbClr val="0B5395"/>
              </a:buClr>
              <a:buNone/>
            </a:pPr>
            <a:r>
              <a:rPr lang="en-US" altLang="en-US" sz="2400" b="1" dirty="0">
                <a:latin typeface="Times New Roman" pitchFamily="18" charset="0"/>
                <a:cs typeface="Times New Roman" pitchFamily="18" charset="0"/>
              </a:rPr>
              <a:t>2. Imputation with a Single Value</a:t>
            </a:r>
          </a:p>
          <a:p>
            <a:pPr marL="80963" lvl="1" indent="0" eaLnBrk="1" hangingPunct="1">
              <a:buClr>
                <a:srgbClr val="0B5395"/>
              </a:buClr>
              <a:buNone/>
            </a:pPr>
            <a:r>
              <a:rPr lang="en-US" altLang="en-US" sz="2400" dirty="0">
                <a:latin typeface="Times New Roman" pitchFamily="18" charset="0"/>
                <a:cs typeface="Times New Roman" pitchFamily="18" charset="0"/>
              </a:rPr>
              <a:t>Step 1: Calculate the mean for 'Experience' and 'Salary'.</a:t>
            </a:r>
          </a:p>
          <a:p>
            <a:pPr marL="80963" lvl="1" indent="0" eaLnBrk="1" hangingPunct="1">
              <a:buClr>
                <a:srgbClr val="0B5395"/>
              </a:buClr>
              <a:buNone/>
            </a:pPr>
            <a:endParaRPr lang="en-US" altLang="en-US" sz="2400" dirty="0">
              <a:latin typeface="Times New Roman" pitchFamily="18" charset="0"/>
              <a:cs typeface="Times New Roman" pitchFamily="18" charset="0"/>
            </a:endParaRPr>
          </a:p>
          <a:p>
            <a:pPr marL="80963" lvl="1" indent="0" eaLnBrk="1" hangingPunct="1">
              <a:buClr>
                <a:srgbClr val="0B5395"/>
              </a:buClr>
              <a:buNone/>
            </a:pPr>
            <a:r>
              <a:rPr lang="en-US" altLang="en-US" sz="2400" dirty="0">
                <a:latin typeface="Times New Roman" pitchFamily="18" charset="0"/>
                <a:cs typeface="Times New Roman" pitchFamily="18" charset="0"/>
              </a:rPr>
              <a:t>Known 'Experience' values: 2, 20, 5, 25.</a:t>
            </a:r>
          </a:p>
          <a:p>
            <a:pPr marL="80963" lvl="1" indent="0" eaLnBrk="1" hangingPunct="1">
              <a:buClr>
                <a:srgbClr val="0B5395"/>
              </a:buClr>
              <a:buNone/>
            </a:pPr>
            <a:r>
              <a:rPr lang="en-US" altLang="en-US" sz="2400" dirty="0">
                <a:latin typeface="Times New Roman" pitchFamily="18" charset="0"/>
                <a:cs typeface="Times New Roman" pitchFamily="18" charset="0"/>
              </a:rPr>
              <a:t>Mean Experience = (2+20+5+25)/4=</a:t>
            </a:r>
            <a:r>
              <a:rPr lang="en-US" altLang="en-US" sz="2400" dirty="0">
                <a:solidFill>
                  <a:srgbClr val="00B0F0"/>
                </a:solidFill>
                <a:latin typeface="Times New Roman" pitchFamily="18" charset="0"/>
                <a:cs typeface="Times New Roman" pitchFamily="18" charset="0"/>
              </a:rPr>
              <a:t>13 years</a:t>
            </a:r>
            <a:r>
              <a:rPr lang="en-US" altLang="en-US" sz="2400" dirty="0">
                <a:latin typeface="Times New Roman" pitchFamily="18" charset="0"/>
                <a:cs typeface="Times New Roman" pitchFamily="18" charset="0"/>
              </a:rPr>
              <a:t>.</a:t>
            </a:r>
          </a:p>
          <a:p>
            <a:pPr marL="80963" lvl="1" indent="0" eaLnBrk="1" hangingPunct="1">
              <a:buClr>
                <a:srgbClr val="0B5395"/>
              </a:buClr>
              <a:buNone/>
            </a:pPr>
            <a:endParaRPr lang="en-US" altLang="en-US" sz="2400" dirty="0">
              <a:latin typeface="Times New Roman" pitchFamily="18" charset="0"/>
              <a:cs typeface="Times New Roman" pitchFamily="18" charset="0"/>
            </a:endParaRPr>
          </a:p>
          <a:p>
            <a:pPr marL="80963" lvl="1" indent="0" eaLnBrk="1" hangingPunct="1">
              <a:buClr>
                <a:srgbClr val="0B5395"/>
              </a:buClr>
              <a:buNone/>
            </a:pPr>
            <a:r>
              <a:rPr lang="en-US" altLang="en-US" sz="2400" dirty="0">
                <a:latin typeface="Times New Roman" pitchFamily="18" charset="0"/>
                <a:cs typeface="Times New Roman" pitchFamily="18" charset="0"/>
              </a:rPr>
              <a:t>Known 'Salary' values: 50000, 65000, 120000, 140000.</a:t>
            </a:r>
          </a:p>
          <a:p>
            <a:pPr marL="80963" lvl="1" indent="0" eaLnBrk="1" hangingPunct="1">
              <a:buClr>
                <a:srgbClr val="0B5395"/>
              </a:buClr>
              <a:buNone/>
            </a:pPr>
            <a:r>
              <a:rPr lang="en-US" altLang="en-US" sz="2400" dirty="0">
                <a:latin typeface="Times New Roman" pitchFamily="18" charset="0"/>
                <a:cs typeface="Times New Roman" pitchFamily="18" charset="0"/>
              </a:rPr>
              <a:t>Mean Salary = 50000+65000+120000+140000)/4=</a:t>
            </a:r>
            <a:r>
              <a:rPr lang="en-US" altLang="en-US" sz="2400" dirty="0">
                <a:solidFill>
                  <a:srgbClr val="00B0F0"/>
                </a:solidFill>
                <a:latin typeface="Times New Roman" pitchFamily="18" charset="0"/>
                <a:cs typeface="Times New Roman" pitchFamily="18" charset="0"/>
              </a:rPr>
              <a:t>93,750</a:t>
            </a:r>
            <a:r>
              <a:rPr lang="en-US" altLang="en-US" sz="2400" dirty="0">
                <a:latin typeface="Times New Roman" pitchFamily="18" charset="0"/>
                <a:cs typeface="Times New Roman" pitchFamily="18" charset="0"/>
              </a:rPr>
              <a:t>.</a:t>
            </a:r>
          </a:p>
        </p:txBody>
      </p:sp>
      <p:sp>
        <p:nvSpPr>
          <p:cNvPr id="5124" name="Slide Number Placeholder 1"/>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fld id="{E5DE473F-2F9A-419D-9056-74E4E804780D}" type="slidenum">
              <a:rPr lang="en-US" altLang="en-US"/>
              <a:pPr/>
              <a:t>9</a:t>
            </a:fld>
            <a:endParaRPr lang="en-US"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89786" y="1675267"/>
            <a:ext cx="3516178" cy="136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6582624"/>
      </p:ext>
    </p:extLst>
  </p:cSld>
  <p:clrMapOvr>
    <a:masterClrMapping/>
  </p:clrMapOvr>
</p:sld>
</file>

<file path=ppt/theme/theme1.xml><?xml version="1.0" encoding="utf-8"?>
<a:theme xmlns:a="http://schemas.openxmlformats.org/drawingml/2006/main" name="Basi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Tw Cen MT-Rockwell">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33247</TotalTime>
  <Words>3967</Words>
  <Application>Microsoft Office PowerPoint</Application>
  <PresentationFormat>Widescreen</PresentationFormat>
  <Paragraphs>763</Paragraphs>
  <Slides>45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Cambria Math</vt:lpstr>
      <vt:lpstr>Corbel</vt:lpstr>
      <vt:lpstr>Rockwell</vt:lpstr>
      <vt:lpstr>Times New Roman</vt:lpstr>
      <vt:lpstr>Tw Cen MT</vt:lpstr>
      <vt:lpstr>Basis</vt:lpstr>
      <vt:lpstr>Data Preprocessing</vt:lpstr>
      <vt:lpstr>Data Preprocessing</vt:lpstr>
      <vt:lpstr>Data Preprocessing</vt:lpstr>
      <vt:lpstr>Data Preprocessing : Data Cleaning</vt:lpstr>
      <vt:lpstr>Data Preprocessing : Data Cleaning</vt:lpstr>
      <vt:lpstr>Data Preprocessing : Data Cleaning</vt:lpstr>
      <vt:lpstr>Data Preprocessing : Data Cleaning</vt:lpstr>
      <vt:lpstr>Data Preprocessing : Data Cleaning</vt:lpstr>
      <vt:lpstr>Data Preprocessing : Data Cleaning</vt:lpstr>
      <vt:lpstr>Data Preprocessing : Data Cleaning</vt:lpstr>
      <vt:lpstr>Data Preprocessing : Data Cleaning</vt:lpstr>
      <vt:lpstr>Data Preprocessing</vt:lpstr>
      <vt:lpstr>Data Preprocessing : Data Cleaning</vt:lpstr>
      <vt:lpstr>Data Preprocessing : Data Cleaning</vt:lpstr>
      <vt:lpstr>Data Preprocessing : Data Cleaning</vt:lpstr>
      <vt:lpstr>Data Preprocessing : Data Cleaning</vt:lpstr>
      <vt:lpstr>Data Preprocessing : Data Cleaning</vt:lpstr>
      <vt:lpstr>Data Preprocessing : Data Cleaning</vt:lpstr>
      <vt:lpstr>Data Preprocessing</vt:lpstr>
      <vt:lpstr>Data Preprocessing : Data Cleaning</vt:lpstr>
      <vt:lpstr>Data Preprocessing : Data Cleaning</vt:lpstr>
      <vt:lpstr>Data Preprocessing : Data Cleaning</vt:lpstr>
      <vt:lpstr>Data Preprocessing : Data Cleaning</vt:lpstr>
      <vt:lpstr>Data Preprocessing : Data Cleaning</vt:lpstr>
      <vt:lpstr>Data Preprocessing</vt:lpstr>
      <vt:lpstr>Data Preprocessing : Data Transformation</vt:lpstr>
      <vt:lpstr>Data Preprocessing : Data Transformation</vt:lpstr>
      <vt:lpstr>Data Preprocessing : Data Transformation</vt:lpstr>
      <vt:lpstr>Data Preprocessing : Data Transformation</vt:lpstr>
      <vt:lpstr>Data Preprocessing : Data Transformation</vt:lpstr>
      <vt:lpstr>Data Preprocessing</vt:lpstr>
      <vt:lpstr>Data Preprocessing : Data Transformation</vt:lpstr>
      <vt:lpstr>Data Preprocessing : Data Transformation</vt:lpstr>
      <vt:lpstr>Data Preprocessing : Data Transformation</vt:lpstr>
      <vt:lpstr>Data Preprocessing : Data Transformation</vt:lpstr>
      <vt:lpstr>Data Preprocessing</vt:lpstr>
      <vt:lpstr>Data Preprocessing : Data Transformation</vt:lpstr>
      <vt:lpstr>Data Preprocessing : Data Transformation</vt:lpstr>
      <vt:lpstr>Data Preprocessing : Data Transformation</vt:lpstr>
      <vt:lpstr>Data Preprocessing : Data Transformation</vt:lpstr>
      <vt:lpstr>Data Preprocessing : Data Transformation</vt:lpstr>
      <vt:lpstr>Data Preprocessing : Data Transformation</vt:lpstr>
      <vt:lpstr>Data Preprocessing</vt:lpstr>
      <vt:lpstr>Data Preprocessing : Data Reduction</vt:lpstr>
      <vt:lpstr>Data Preprocessing : Data Reduction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Mining</dc:title>
  <dc:creator>HP</dc:creator>
  <cp:lastModifiedBy>Dr. Ashraf Uddin</cp:lastModifiedBy>
  <cp:revision>720</cp:revision>
  <dcterms:created xsi:type="dcterms:W3CDTF">2016-09-26T17:30:27Z</dcterms:created>
  <dcterms:modified xsi:type="dcterms:W3CDTF">2025-07-26T08:00:49Z</dcterms:modified>
</cp:coreProperties>
</file>