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7" r:id="rId3"/>
    <p:sldId id="278" r:id="rId4"/>
    <p:sldId id="279" r:id="rId5"/>
    <p:sldId id="280" r:id="rId6"/>
    <p:sldId id="281" r:id="rId7"/>
    <p:sldId id="282" r:id="rId8"/>
    <p:sldId id="283" r:id="rId9"/>
    <p:sldId id="258" r:id="rId10"/>
    <p:sldId id="284" r:id="rId11"/>
    <p:sldId id="291" r:id="rId12"/>
    <p:sldId id="285" r:id="rId13"/>
    <p:sldId id="286" r:id="rId14"/>
    <p:sldId id="287" r:id="rId15"/>
    <p:sldId id="288" r:id="rId16"/>
    <p:sldId id="290" r:id="rId17"/>
    <p:sldId id="289" r:id="rId18"/>
    <p:sldId id="259" r:id="rId19"/>
    <p:sldId id="260" r:id="rId20"/>
    <p:sldId id="261" r:id="rId21"/>
    <p:sldId id="26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08"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29-Jul-25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29-Jul-25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29-Jul-25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29-Jul-25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29-Jul-25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29-Jul-25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29-Jul-25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29-Jul-25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Introduction to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Definition of Machine Learning (ML)</a:t>
            </a:r>
          </a:p>
          <a:p>
            <a:pPr algn="just"/>
            <a:r>
              <a:rPr lang="en-US" sz="1800" dirty="0">
                <a:solidFill>
                  <a:schemeClr val="tx1"/>
                </a:solidFill>
                <a:latin typeface="Times New Roman" pitchFamily="18" charset="0"/>
                <a:cs typeface="Times New Roman" pitchFamily="18" charset="0"/>
              </a:rPr>
              <a:t>Differences between AI, ML, and Deep Learning</a:t>
            </a:r>
          </a:p>
          <a:p>
            <a:pPr algn="just"/>
            <a:r>
              <a:rPr lang="en-US" sz="1800" dirty="0">
                <a:solidFill>
                  <a:schemeClr val="tx1"/>
                </a:solidFill>
                <a:latin typeface="Times New Roman" pitchFamily="18" charset="0"/>
                <a:cs typeface="Times New Roman" pitchFamily="18" charset="0"/>
              </a:rPr>
              <a:t>Real-world applications of ML (e.g., image recognition, natural language processing, recommendation systems)</a:t>
            </a:r>
          </a:p>
        </p:txBody>
      </p:sp>
    </p:spTree>
    <p:extLst>
      <p:ext uri="{BB962C8B-B14F-4D97-AF65-F5344CB8AC3E}">
        <p14:creationId xmlns:p14="http://schemas.microsoft.com/office/powerpoint/2010/main" val="3145575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30480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Learning</a:t>
            </a:r>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supervised learning, the model is trained on </a:t>
            </a:r>
            <a:r>
              <a:rPr lang="en-US" sz="1800" b="1" dirty="0">
                <a:solidFill>
                  <a:schemeClr val="tx1"/>
                </a:solidFill>
                <a:latin typeface="Times New Roman" pitchFamily="18" charset="0"/>
                <a:cs typeface="Times New Roman" pitchFamily="18" charset="0"/>
              </a:rPr>
              <a:t>labeled data</a:t>
            </a:r>
            <a:r>
              <a:rPr lang="en-US" sz="1800" dirty="0">
                <a:solidFill>
                  <a:schemeClr val="tx1"/>
                </a:solidFill>
                <a:latin typeface="Times New Roman" pitchFamily="18" charset="0"/>
                <a:cs typeface="Times New Roman" pitchFamily="18" charset="0"/>
              </a:rPr>
              <a:t>, meaning that each training example has both </a:t>
            </a:r>
            <a:r>
              <a:rPr lang="en-US" sz="1800" b="1" dirty="0">
                <a:solidFill>
                  <a:schemeClr val="tx1"/>
                </a:solidFill>
                <a:latin typeface="Times New Roman" pitchFamily="18" charset="0"/>
                <a:cs typeface="Times New Roman" pitchFamily="18" charset="0"/>
              </a:rPr>
              <a:t>input data </a:t>
            </a:r>
            <a:r>
              <a:rPr lang="en-US" sz="1800" dirty="0">
                <a:solidFill>
                  <a:schemeClr val="tx1"/>
                </a:solidFill>
                <a:latin typeface="Times New Roman" pitchFamily="18" charset="0"/>
                <a:cs typeface="Times New Roman" pitchFamily="18" charset="0"/>
              </a:rPr>
              <a:t>and a corresponding correct output (</a:t>
            </a:r>
            <a:r>
              <a:rPr lang="en-US" sz="1800" b="1" dirty="0">
                <a:solidFill>
                  <a:schemeClr val="tx1"/>
                </a:solidFill>
                <a:latin typeface="Times New Roman" pitchFamily="18" charset="0"/>
                <a:cs typeface="Times New Roman" pitchFamily="18" charset="0"/>
              </a:rPr>
              <a:t>label</a:t>
            </a:r>
            <a:r>
              <a:rPr lang="en-US" sz="1800" dirty="0">
                <a:solidFill>
                  <a:schemeClr val="tx1"/>
                </a:solidFill>
                <a:latin typeface="Times New Roman" pitchFamily="18" charset="0"/>
                <a:cs typeface="Times New Roman" pitchFamily="18" charset="0"/>
              </a:rPr>
              <a:t>). </a:t>
            </a:r>
          </a:p>
          <a:p>
            <a:pPr algn="just"/>
            <a:endParaRPr lang="en-US" sz="1800" dirty="0" smtClean="0">
              <a:solidFill>
                <a:schemeClr val="tx1"/>
              </a:solidFill>
              <a:latin typeface="Times New Roman" pitchFamily="18" charset="0"/>
              <a:cs typeface="Times New Roman" pitchFamily="18" charset="0"/>
            </a:endParaRPr>
          </a:p>
          <a:p>
            <a:pPr algn="just"/>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goal is for the model to learn the mapping from inputs to outputs so that it can </a:t>
            </a:r>
            <a:r>
              <a:rPr lang="en-US" sz="1800" dirty="0">
                <a:solidFill>
                  <a:srgbClr val="FF0000"/>
                </a:solidFill>
                <a:latin typeface="Times New Roman" pitchFamily="18" charset="0"/>
                <a:cs typeface="Times New Roman" pitchFamily="18" charset="0"/>
              </a:rPr>
              <a:t>predict the output for new, unseen data</a:t>
            </a:r>
            <a:r>
              <a:rPr lang="en-US" sz="1800" dirty="0">
                <a:solidFill>
                  <a:schemeClr val="tx1"/>
                </a:solidFill>
                <a:latin typeface="Times New Roman" pitchFamily="18" charset="0"/>
                <a:cs typeface="Times New Roman" pitchFamily="18" charset="0"/>
              </a:rPr>
              <a:t>.</a:t>
            </a:r>
          </a:p>
        </p:txBody>
      </p:sp>
      <p:sp>
        <p:nvSpPr>
          <p:cNvPr id="4" name="AutoShape 2" descr="Image of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descr="C:\Users\Asus\Downloads\i.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858" b="5372"/>
          <a:stretch/>
        </p:blipFill>
        <p:spPr bwMode="auto">
          <a:xfrm>
            <a:off x="3801207" y="1524000"/>
            <a:ext cx="5273985" cy="4548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0019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7724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Learning</a:t>
            </a:r>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supervised learning, the model is trained on </a:t>
            </a:r>
            <a:r>
              <a:rPr lang="en-US" sz="1800" b="1" dirty="0">
                <a:solidFill>
                  <a:schemeClr val="tx1"/>
                </a:solidFill>
                <a:latin typeface="Times New Roman" pitchFamily="18" charset="0"/>
                <a:cs typeface="Times New Roman" pitchFamily="18" charset="0"/>
              </a:rPr>
              <a:t>labeled data</a:t>
            </a:r>
            <a:r>
              <a:rPr lang="en-US" sz="1800" dirty="0">
                <a:solidFill>
                  <a:schemeClr val="tx1"/>
                </a:solidFill>
                <a:latin typeface="Times New Roman" pitchFamily="18" charset="0"/>
                <a:cs typeface="Times New Roman" pitchFamily="18" charset="0"/>
              </a:rPr>
              <a:t>, meaning that each training example has both </a:t>
            </a:r>
            <a:r>
              <a:rPr lang="en-US" sz="1800" b="1" dirty="0">
                <a:solidFill>
                  <a:schemeClr val="tx1"/>
                </a:solidFill>
                <a:latin typeface="Times New Roman" pitchFamily="18" charset="0"/>
                <a:cs typeface="Times New Roman" pitchFamily="18" charset="0"/>
              </a:rPr>
              <a:t>input data </a:t>
            </a:r>
            <a:r>
              <a:rPr lang="en-US" sz="1800" dirty="0">
                <a:solidFill>
                  <a:schemeClr val="tx1"/>
                </a:solidFill>
                <a:latin typeface="Times New Roman" pitchFamily="18" charset="0"/>
                <a:cs typeface="Times New Roman" pitchFamily="18" charset="0"/>
              </a:rPr>
              <a:t>and a corresponding correct output (</a:t>
            </a:r>
            <a:r>
              <a:rPr lang="en-US" sz="1800" b="1" dirty="0">
                <a:solidFill>
                  <a:schemeClr val="tx1"/>
                </a:solidFill>
                <a:latin typeface="Times New Roman" pitchFamily="18" charset="0"/>
                <a:cs typeface="Times New Roman" pitchFamily="18" charset="0"/>
              </a:rPr>
              <a:t>label</a:t>
            </a:r>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The goal is for the model to learn the mapping from inputs to outputs so that it can predict the output for new, unseen data.</a:t>
            </a:r>
          </a:p>
          <a:p>
            <a:pPr algn="just"/>
            <a:r>
              <a:rPr lang="en-US" sz="1800" b="1"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Spam detection in emails, where the model is trained on labeled emails (spam or not spam).</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81400"/>
            <a:ext cx="6629400" cy="287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014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Unsupervised Learning</a:t>
            </a:r>
          </a:p>
          <a:p>
            <a:pPr algn="just"/>
            <a:r>
              <a:rPr lang="en-US" sz="1800" dirty="0">
                <a:solidFill>
                  <a:schemeClr val="tx1"/>
                </a:solidFill>
                <a:latin typeface="Times New Roman" pitchFamily="18" charset="0"/>
                <a:cs typeface="Times New Roman" pitchFamily="18" charset="0"/>
              </a:rPr>
              <a:t>In unsupervised learning, the model is given data </a:t>
            </a:r>
            <a:r>
              <a:rPr lang="en-US" sz="1800" b="1" dirty="0">
                <a:solidFill>
                  <a:schemeClr val="tx1"/>
                </a:solidFill>
                <a:latin typeface="Times New Roman" pitchFamily="18" charset="0"/>
                <a:cs typeface="Times New Roman" pitchFamily="18" charset="0"/>
              </a:rPr>
              <a:t>without explicit labels</a:t>
            </a:r>
            <a:r>
              <a:rPr lang="en-US" sz="1800" dirty="0">
                <a:solidFill>
                  <a:schemeClr val="tx1"/>
                </a:solidFill>
                <a:latin typeface="Times New Roman" pitchFamily="18" charset="0"/>
                <a:cs typeface="Times New Roman" pitchFamily="18" charset="0"/>
              </a:rPr>
              <a:t>. It tries to learn the structure of the data and discover </a:t>
            </a:r>
            <a:r>
              <a:rPr lang="en-US" sz="1800" b="1" dirty="0">
                <a:solidFill>
                  <a:schemeClr val="tx1"/>
                </a:solidFill>
                <a:latin typeface="Times New Roman" pitchFamily="18" charset="0"/>
                <a:cs typeface="Times New Roman" pitchFamily="18" charset="0"/>
              </a:rPr>
              <a:t>hidden patterns </a:t>
            </a:r>
            <a:r>
              <a:rPr lang="en-US" sz="1800" dirty="0">
                <a:solidFill>
                  <a:schemeClr val="tx1"/>
                </a:solidFill>
                <a:latin typeface="Times New Roman" pitchFamily="18" charset="0"/>
                <a:cs typeface="Times New Roman" pitchFamily="18" charset="0"/>
              </a:rPr>
              <a:t>or groupings.</a:t>
            </a:r>
          </a:p>
          <a:p>
            <a:pPr algn="just"/>
            <a:r>
              <a:rPr lang="en-US" sz="1800" b="1"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Customer segmentation, where the goal is to group customers based on purchasing behavior without knowing any predefined categories.</a:t>
            </a:r>
          </a:p>
        </p:txBody>
      </p:sp>
      <p:pic>
        <p:nvPicPr>
          <p:cNvPr id="9218" name="Picture 2" descr="Supervised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048000"/>
            <a:ext cx="5715000" cy="28575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38400" y="5914452"/>
            <a:ext cx="4572000" cy="276999"/>
          </a:xfrm>
          <a:prstGeom prst="rect">
            <a:avLst/>
          </a:prstGeom>
        </p:spPr>
        <p:txBody>
          <a:bodyPr>
            <a:spAutoFit/>
          </a:bodyPr>
          <a:lstStyle/>
          <a:p>
            <a:r>
              <a:rPr lang="en-US" sz="1200" dirty="0">
                <a:solidFill>
                  <a:schemeClr val="bg1">
                    <a:lumMod val="50000"/>
                  </a:schemeClr>
                </a:solidFill>
              </a:rPr>
              <a:t>https://www.javatpoint.com/unsupervised-machine-learning</a:t>
            </a:r>
          </a:p>
        </p:txBody>
      </p:sp>
    </p:spTree>
    <p:extLst>
      <p:ext uri="{BB962C8B-B14F-4D97-AF65-F5344CB8AC3E}">
        <p14:creationId xmlns:p14="http://schemas.microsoft.com/office/powerpoint/2010/main" val="3819712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Semi-supervised Learning</a:t>
            </a:r>
          </a:p>
          <a:p>
            <a:pPr algn="just"/>
            <a:r>
              <a:rPr lang="en-US" sz="1800" dirty="0">
                <a:solidFill>
                  <a:schemeClr val="tx1"/>
                </a:solidFill>
                <a:latin typeface="Times New Roman" pitchFamily="18" charset="0"/>
                <a:cs typeface="Times New Roman" pitchFamily="18" charset="0"/>
              </a:rPr>
              <a:t>This method uses a small amount of </a:t>
            </a:r>
            <a:r>
              <a:rPr lang="en-US" sz="1800" b="1" dirty="0">
                <a:solidFill>
                  <a:schemeClr val="tx1"/>
                </a:solidFill>
                <a:latin typeface="Times New Roman" pitchFamily="18" charset="0"/>
                <a:cs typeface="Times New Roman" pitchFamily="18" charset="0"/>
              </a:rPr>
              <a:t>labeled data </a:t>
            </a:r>
            <a:r>
              <a:rPr lang="en-US" sz="1800" dirty="0">
                <a:solidFill>
                  <a:schemeClr val="tx1"/>
                </a:solidFill>
                <a:latin typeface="Times New Roman" pitchFamily="18" charset="0"/>
                <a:cs typeface="Times New Roman" pitchFamily="18" charset="0"/>
              </a:rPr>
              <a:t>combined with a large amount of </a:t>
            </a:r>
            <a:r>
              <a:rPr lang="en-US" sz="1800" b="1" dirty="0">
                <a:solidFill>
                  <a:schemeClr val="tx1"/>
                </a:solidFill>
                <a:latin typeface="Times New Roman" pitchFamily="18" charset="0"/>
                <a:cs typeface="Times New Roman" pitchFamily="18" charset="0"/>
              </a:rPr>
              <a:t>unlabeled data</a:t>
            </a:r>
            <a:r>
              <a:rPr lang="en-US" sz="1800" dirty="0">
                <a:solidFill>
                  <a:schemeClr val="tx1"/>
                </a:solidFill>
                <a:latin typeface="Times New Roman" pitchFamily="18" charset="0"/>
                <a:cs typeface="Times New Roman" pitchFamily="18" charset="0"/>
              </a:rPr>
              <a:t>. The model leverages the unlabeled data to improve its learning efficiency.</a:t>
            </a:r>
          </a:p>
          <a:p>
            <a:pPr algn="just"/>
            <a:r>
              <a:rPr lang="en-US" sz="1800" b="1"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Image classification where only a few images are labeled, but many unlabeled images are available.</a:t>
            </a:r>
          </a:p>
        </p:txBody>
      </p:sp>
      <p:pic>
        <p:nvPicPr>
          <p:cNvPr id="10242" name="Picture 2" descr="https://miro.medium.com/v2/resize:fit:700/1*mywd8wQNZLYUJmUyElmAC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352800"/>
            <a:ext cx="6667500" cy="34385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p>
        </p:txBody>
      </p:sp>
    </p:spTree>
    <p:extLst>
      <p:ext uri="{BB962C8B-B14F-4D97-AF65-F5344CB8AC3E}">
        <p14:creationId xmlns:p14="http://schemas.microsoft.com/office/powerpoint/2010/main" val="408402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Semi-supervised Learning</a:t>
            </a:r>
          </a:p>
          <a:p>
            <a:pPr algn="just"/>
            <a:r>
              <a:rPr lang="en-US" sz="1800" dirty="0">
                <a:solidFill>
                  <a:schemeClr val="tx1"/>
                </a:solidFill>
                <a:latin typeface="Times New Roman" pitchFamily="18" charset="0"/>
                <a:cs typeface="Times New Roman" pitchFamily="18" charset="0"/>
              </a:rPr>
              <a:t>This method uses a small amount of </a:t>
            </a:r>
            <a:r>
              <a:rPr lang="en-US" sz="1800" b="1" dirty="0">
                <a:solidFill>
                  <a:schemeClr val="tx1"/>
                </a:solidFill>
                <a:latin typeface="Times New Roman" pitchFamily="18" charset="0"/>
                <a:cs typeface="Times New Roman" pitchFamily="18" charset="0"/>
              </a:rPr>
              <a:t>labeled data </a:t>
            </a:r>
            <a:r>
              <a:rPr lang="en-US" sz="1800" dirty="0">
                <a:solidFill>
                  <a:schemeClr val="tx1"/>
                </a:solidFill>
                <a:latin typeface="Times New Roman" pitchFamily="18" charset="0"/>
                <a:cs typeface="Times New Roman" pitchFamily="18" charset="0"/>
              </a:rPr>
              <a:t>combined with a large amount of </a:t>
            </a:r>
            <a:r>
              <a:rPr lang="en-US" sz="1800" b="1" dirty="0">
                <a:solidFill>
                  <a:schemeClr val="tx1"/>
                </a:solidFill>
                <a:latin typeface="Times New Roman" pitchFamily="18" charset="0"/>
                <a:cs typeface="Times New Roman" pitchFamily="18" charset="0"/>
              </a:rPr>
              <a:t>unlabeled data</a:t>
            </a:r>
            <a:r>
              <a:rPr lang="en-US" sz="1800" dirty="0">
                <a:solidFill>
                  <a:schemeClr val="tx1"/>
                </a:solidFill>
                <a:latin typeface="Times New Roman" pitchFamily="18" charset="0"/>
                <a:cs typeface="Times New Roman" pitchFamily="18" charset="0"/>
              </a:rPr>
              <a:t>. The model leverages the unlabeled data to improve its learning efficiency.</a:t>
            </a:r>
          </a:p>
          <a:p>
            <a:pPr algn="just"/>
            <a:r>
              <a:rPr lang="en-US" sz="1800" b="1"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Image classification where only a few images are labeled, but many unlabeled images are available.</a:t>
            </a:r>
          </a:p>
        </p:txBody>
      </p:sp>
      <p:pic>
        <p:nvPicPr>
          <p:cNvPr id="11266" name="Picture 2" descr="https://miro.medium.com/v2/resize:fit:700/1*snZhMEQFhoJwbM5c0CPOAw.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331187"/>
            <a:ext cx="5981700" cy="300794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324350" y="6108296"/>
            <a:ext cx="4648200" cy="461665"/>
          </a:xfrm>
          <a:prstGeom prst="rect">
            <a:avLst/>
          </a:prstGeom>
        </p:spPr>
        <p:txBody>
          <a:bodyPr wrap="square">
            <a:spAutoFit/>
          </a:bodyPr>
          <a:lstStyle/>
          <a:p>
            <a:r>
              <a:rPr lang="en-US" sz="1200" dirty="0">
                <a:solidFill>
                  <a:schemeClr val="bg1">
                    <a:lumMod val="50000"/>
                  </a:schemeClr>
                </a:solidFill>
              </a:rPr>
              <a:t>https://medium.com/@gayatri_sharma/a-gentle-introduction-to-semi-supervised-learning-7afa5539beea</a:t>
            </a:r>
          </a:p>
        </p:txBody>
      </p:sp>
    </p:spTree>
    <p:extLst>
      <p:ext uri="{BB962C8B-B14F-4D97-AF65-F5344CB8AC3E}">
        <p14:creationId xmlns:p14="http://schemas.microsoft.com/office/powerpoint/2010/main" val="3053961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Reinforcement Learning</a:t>
            </a:r>
          </a:p>
          <a:p>
            <a:pPr algn="just"/>
            <a:r>
              <a:rPr lang="en-US" sz="1800" dirty="0">
                <a:solidFill>
                  <a:schemeClr val="tx1"/>
                </a:solidFill>
                <a:latin typeface="Times New Roman" pitchFamily="18" charset="0"/>
                <a:cs typeface="Times New Roman" pitchFamily="18" charset="0"/>
              </a:rPr>
              <a:t>In reinforcement learning, an </a:t>
            </a:r>
            <a:r>
              <a:rPr lang="en-US" sz="1800" b="1" dirty="0">
                <a:solidFill>
                  <a:schemeClr val="tx1"/>
                </a:solidFill>
                <a:latin typeface="Times New Roman" pitchFamily="18" charset="0"/>
                <a:cs typeface="Times New Roman" pitchFamily="18" charset="0"/>
              </a:rPr>
              <a:t>agent</a:t>
            </a:r>
            <a:r>
              <a:rPr lang="en-US" sz="1800" dirty="0">
                <a:solidFill>
                  <a:schemeClr val="tx1"/>
                </a:solidFill>
                <a:latin typeface="Times New Roman" pitchFamily="18" charset="0"/>
                <a:cs typeface="Times New Roman" pitchFamily="18" charset="0"/>
              </a:rPr>
              <a:t> interacts with an environment and learns by </a:t>
            </a:r>
            <a:r>
              <a:rPr lang="en-US" sz="1800" b="1" dirty="0">
                <a:solidFill>
                  <a:schemeClr val="tx1"/>
                </a:solidFill>
                <a:latin typeface="Times New Roman" pitchFamily="18" charset="0"/>
                <a:cs typeface="Times New Roman" pitchFamily="18" charset="0"/>
              </a:rPr>
              <a:t>receiving feedback </a:t>
            </a:r>
            <a:r>
              <a:rPr lang="en-US" sz="1800" dirty="0">
                <a:solidFill>
                  <a:schemeClr val="tx1"/>
                </a:solidFill>
                <a:latin typeface="Times New Roman" pitchFamily="18" charset="0"/>
                <a:cs typeface="Times New Roman" pitchFamily="18" charset="0"/>
              </a:rPr>
              <a:t>in the form of rewards or penalties. The agent aims to maximize cumulative rewards by learning the optimal set of actions to take in different situations.</a:t>
            </a:r>
          </a:p>
          <a:p>
            <a:pPr algn="just"/>
            <a:r>
              <a:rPr lang="en-US" sz="1800" b="1" dirty="0">
                <a:solidFill>
                  <a:schemeClr val="tx1"/>
                </a:solidFill>
                <a:latin typeface="Times New Roman" pitchFamily="18" charset="0"/>
                <a:cs typeface="Times New Roman" pitchFamily="18" charset="0"/>
              </a:rPr>
              <a:t>Example:</a:t>
            </a:r>
            <a:r>
              <a:rPr lang="en-US" sz="1800" dirty="0">
                <a:solidFill>
                  <a:schemeClr val="tx1"/>
                </a:solidFill>
                <a:latin typeface="Times New Roman" pitchFamily="18" charset="0"/>
                <a:cs typeface="Times New Roman" pitchFamily="18" charset="0"/>
              </a:rPr>
              <a:t> Training a robot to navigate through a maze by rewarding it for reaching the end.</a:t>
            </a:r>
          </a:p>
        </p:txBody>
      </p:sp>
      <p:pic>
        <p:nvPicPr>
          <p:cNvPr id="12290" name="Picture 2" descr="https://nervanasystems.github.io/coach/_images/desig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38556"/>
            <a:ext cx="5257800" cy="301271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p>
        </p:txBody>
      </p:sp>
    </p:spTree>
    <p:extLst>
      <p:ext uri="{BB962C8B-B14F-4D97-AF65-F5344CB8AC3E}">
        <p14:creationId xmlns:p14="http://schemas.microsoft.com/office/powerpoint/2010/main" val="1107606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fontScale="77500" lnSpcReduction="20000"/>
          </a:bodyPr>
          <a:lstStyle/>
          <a:p>
            <a:pPr algn="just"/>
            <a:r>
              <a:rPr lang="en-US" sz="1800" b="1" dirty="0">
                <a:solidFill>
                  <a:schemeClr val="tx1"/>
                </a:solidFill>
                <a:latin typeface="Times New Roman" pitchFamily="18" charset="0"/>
                <a:cs typeface="Times New Roman" pitchFamily="18" charset="0"/>
              </a:rPr>
              <a:t>Reinforcement Learning: Example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Determining the Placement of Ads on a Web Page</a:t>
            </a:r>
          </a:p>
          <a:p>
            <a:pPr algn="just"/>
            <a:r>
              <a:rPr lang="en-US" sz="1800" b="1" dirty="0">
                <a:solidFill>
                  <a:schemeClr val="tx1"/>
                </a:solidFill>
                <a:latin typeface="Times New Roman" pitchFamily="18" charset="0"/>
                <a:cs typeface="Times New Roman" pitchFamily="18" charset="0"/>
              </a:rPr>
              <a:t>Agent</a:t>
            </a:r>
            <a:r>
              <a:rPr lang="en-US" sz="1800" dirty="0">
                <a:solidFill>
                  <a:schemeClr val="tx1"/>
                </a:solidFill>
                <a:latin typeface="Times New Roman" pitchFamily="18" charset="0"/>
                <a:cs typeface="Times New Roman" pitchFamily="18" charset="0"/>
              </a:rPr>
              <a:t>: The program making decisions on how many ads are appropriate for a page.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Environment</a:t>
            </a:r>
            <a:r>
              <a:rPr lang="en-US" sz="1800" dirty="0">
                <a:solidFill>
                  <a:schemeClr val="tx1"/>
                </a:solidFill>
                <a:latin typeface="Times New Roman" pitchFamily="18" charset="0"/>
                <a:cs typeface="Times New Roman" pitchFamily="18" charset="0"/>
              </a:rPr>
              <a:t>: The web page.</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Action</a:t>
            </a:r>
            <a:r>
              <a:rPr lang="en-US" sz="1800" dirty="0">
                <a:solidFill>
                  <a:schemeClr val="tx1"/>
                </a:solidFill>
                <a:latin typeface="Times New Roman" pitchFamily="18" charset="0"/>
                <a:cs typeface="Times New Roman" pitchFamily="18" charset="0"/>
              </a:rPr>
              <a:t>: One of three: </a:t>
            </a:r>
          </a:p>
          <a:p>
            <a:pPr algn="just"/>
            <a:r>
              <a:rPr lang="en-US" sz="1800" dirty="0">
                <a:solidFill>
                  <a:schemeClr val="tx1"/>
                </a:solidFill>
                <a:latin typeface="Times New Roman" pitchFamily="18" charset="0"/>
                <a:cs typeface="Times New Roman" pitchFamily="18" charset="0"/>
              </a:rPr>
              <a:t>(1) putting another ad on the page; </a:t>
            </a:r>
          </a:p>
          <a:p>
            <a:pPr algn="just"/>
            <a:r>
              <a:rPr lang="en-US" sz="1800" dirty="0">
                <a:solidFill>
                  <a:schemeClr val="tx1"/>
                </a:solidFill>
                <a:latin typeface="Times New Roman" pitchFamily="18" charset="0"/>
                <a:cs typeface="Times New Roman" pitchFamily="18" charset="0"/>
              </a:rPr>
              <a:t>(2) dropping an ad from the page; </a:t>
            </a:r>
          </a:p>
          <a:p>
            <a:pPr algn="just"/>
            <a:r>
              <a:rPr lang="en-US" sz="1800" dirty="0">
                <a:solidFill>
                  <a:schemeClr val="tx1"/>
                </a:solidFill>
                <a:latin typeface="Times New Roman" pitchFamily="18" charset="0"/>
                <a:cs typeface="Times New Roman" pitchFamily="18" charset="0"/>
              </a:rPr>
              <a:t>(3) neither adding nor removing.</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Reward</a:t>
            </a:r>
            <a:r>
              <a:rPr lang="en-US" sz="1800" dirty="0">
                <a:solidFill>
                  <a:schemeClr val="tx1"/>
                </a:solidFill>
                <a:latin typeface="Times New Roman" pitchFamily="18" charset="0"/>
                <a:cs typeface="Times New Roman" pitchFamily="18" charset="0"/>
              </a:rPr>
              <a:t>: Positive when revenue increases; negative when revenue drops.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this scenario, the agent observes the environment and gets its current status. The status can be how many ads there are on the web page and whether or not there is room for more.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agent then chooses which of the three actions to take at each step. if programmed to get positive rewards whenever the revenue increase, and negative rewards whenever revenue falls, it can develop its effective policy.</a:t>
            </a:r>
          </a:p>
        </p:txBody>
      </p:sp>
      <p:sp>
        <p:nvSpPr>
          <p:cNvPr id="4" name="Rectangle 3"/>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p>
        </p:txBody>
      </p:sp>
    </p:spTree>
    <p:extLst>
      <p:ext uri="{BB962C8B-B14F-4D97-AF65-F5344CB8AC3E}">
        <p14:creationId xmlns:p14="http://schemas.microsoft.com/office/powerpoint/2010/main" val="3911573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Unsupervised, and Reinforcement Learning: What are the Differences?</a:t>
            </a:r>
          </a:p>
          <a:p>
            <a:pPr algn="just"/>
            <a:r>
              <a:rPr lang="en-US" sz="1800" b="1" dirty="0">
                <a:solidFill>
                  <a:schemeClr val="tx1"/>
                </a:solidFill>
                <a:latin typeface="Times New Roman" pitchFamily="18" charset="0"/>
                <a:cs typeface="Times New Roman" pitchFamily="18" charset="0"/>
              </a:rPr>
              <a:t>Difference #1: Static Vs. Dynamic</a:t>
            </a:r>
          </a:p>
          <a:p>
            <a:pPr algn="just"/>
            <a:r>
              <a:rPr lang="en-US" sz="1800" dirty="0">
                <a:solidFill>
                  <a:schemeClr val="tx1"/>
                </a:solidFill>
                <a:latin typeface="Times New Roman" pitchFamily="18" charset="0"/>
                <a:cs typeface="Times New Roman" pitchFamily="18" charset="0"/>
              </a:rPr>
              <a:t>The goal of supervised and unsupervised learning is to search for and learn about patterns in training data, which is quite static. RL, on the other hand, is about developing a policy that tells an agent which action to choose at each step — making it more dynamic.</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Difference #2: No Explicit Right Answer</a:t>
            </a:r>
          </a:p>
          <a:p>
            <a:pPr algn="just"/>
            <a:r>
              <a:rPr lang="en-US" sz="1800" dirty="0">
                <a:solidFill>
                  <a:schemeClr val="tx1"/>
                </a:solidFill>
                <a:latin typeface="Times New Roman" pitchFamily="18" charset="0"/>
                <a:cs typeface="Times New Roman" pitchFamily="18" charset="0"/>
              </a:rPr>
              <a:t>In supervised learning, the right answer is given by the training data. In Reinforcement Learning, the right answer is not explicitly given: instead, the agent needs to learn by trial and error. The only reference is the reward it gets after taking an action, which tells the agent when it is making progress or when it has failed.</a:t>
            </a:r>
          </a:p>
        </p:txBody>
      </p:sp>
      <p:sp>
        <p:nvSpPr>
          <p:cNvPr id="6" name="Rectangle 5"/>
          <p:cNvSpPr/>
          <p:nvPr/>
        </p:nvSpPr>
        <p:spPr>
          <a:xfrm>
            <a:off x="990600" y="6248400"/>
            <a:ext cx="7696200" cy="261610"/>
          </a:xfrm>
          <a:prstGeom prst="rect">
            <a:avLst/>
          </a:prstGeom>
        </p:spPr>
        <p:txBody>
          <a:bodyPr wrap="square">
            <a:spAutoFit/>
          </a:bodyPr>
          <a:lstStyle/>
          <a:p>
            <a:r>
              <a:rPr lang="en-US" sz="1100" dirty="0">
                <a:solidFill>
                  <a:schemeClr val="bg1">
                    <a:lumMod val="50000"/>
                  </a:schemeClr>
                </a:solidFill>
              </a:rPr>
              <a:t>https://medium.com/ai%C2%B3-theory-practice-business/reinforcement-learning-part-1-a-brief-introduction-a53a849771cf</a:t>
            </a:r>
          </a:p>
        </p:txBody>
      </p:sp>
    </p:spTree>
    <p:extLst>
      <p:ext uri="{BB962C8B-B14F-4D97-AF65-F5344CB8AC3E}">
        <p14:creationId xmlns:p14="http://schemas.microsoft.com/office/powerpoint/2010/main" val="163744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Key Concepts in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Data and Features: input data, features, labels</a:t>
            </a:r>
          </a:p>
          <a:p>
            <a:pPr algn="just"/>
            <a:r>
              <a:rPr lang="en-US" sz="1800" dirty="0">
                <a:solidFill>
                  <a:schemeClr val="tx1"/>
                </a:solidFill>
                <a:latin typeface="Times New Roman" pitchFamily="18" charset="0"/>
                <a:cs typeface="Times New Roman" pitchFamily="18" charset="0"/>
              </a:rPr>
              <a:t>Model and Algorithm: what is a model, common ML algorithms</a:t>
            </a:r>
          </a:p>
          <a:p>
            <a:pPr algn="just"/>
            <a:r>
              <a:rPr lang="en-US" sz="1800" dirty="0">
                <a:solidFill>
                  <a:schemeClr val="tx1"/>
                </a:solidFill>
                <a:latin typeface="Times New Roman" pitchFamily="18" charset="0"/>
                <a:cs typeface="Times New Roman" pitchFamily="18" charset="0"/>
              </a:rPr>
              <a:t>Training and Testing: data splitting (train-test-validation sets)</a:t>
            </a:r>
          </a:p>
          <a:p>
            <a:pPr algn="just"/>
            <a:r>
              <a:rPr lang="en-US" sz="1800" dirty="0">
                <a:solidFill>
                  <a:schemeClr val="tx1"/>
                </a:solidFill>
                <a:latin typeface="Times New Roman" pitchFamily="18" charset="0"/>
                <a:cs typeface="Times New Roman" pitchFamily="18" charset="0"/>
              </a:rPr>
              <a:t>Loss Function: error measurement, cost function</a:t>
            </a:r>
          </a:p>
          <a:p>
            <a:pPr algn="just"/>
            <a:r>
              <a:rPr lang="en-US" sz="1800" dirty="0">
                <a:solidFill>
                  <a:schemeClr val="tx1"/>
                </a:solidFill>
                <a:latin typeface="Times New Roman" pitchFamily="18" charset="0"/>
                <a:cs typeface="Times New Roman" pitchFamily="18" charset="0"/>
              </a:rPr>
              <a:t>Optimization: gradient descent basics</a:t>
            </a:r>
          </a:p>
        </p:txBody>
      </p:sp>
    </p:spTree>
    <p:extLst>
      <p:ext uri="{BB962C8B-B14F-4D97-AF65-F5344CB8AC3E}">
        <p14:creationId xmlns:p14="http://schemas.microsoft.com/office/powerpoint/2010/main" val="2183936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Learning Process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How a model learns: data → algorithm → model</a:t>
            </a:r>
          </a:p>
          <a:p>
            <a:pPr algn="just"/>
            <a:r>
              <a:rPr lang="en-US" sz="1800" dirty="0">
                <a:solidFill>
                  <a:schemeClr val="tx1"/>
                </a:solidFill>
                <a:latin typeface="Times New Roman" pitchFamily="18" charset="0"/>
                <a:cs typeface="Times New Roman" pitchFamily="18" charset="0"/>
              </a:rPr>
              <a:t>Model evaluation metrics: accuracy, precision, recall, F1 score</a:t>
            </a:r>
          </a:p>
          <a:p>
            <a:pPr algn="just"/>
            <a:r>
              <a:rPr lang="en-US" sz="1800" dirty="0" err="1">
                <a:solidFill>
                  <a:schemeClr val="tx1"/>
                </a:solidFill>
                <a:latin typeface="Times New Roman" pitchFamily="18" charset="0"/>
                <a:cs typeface="Times New Roman" pitchFamily="18" charset="0"/>
              </a:rPr>
              <a:t>Overfitting</a:t>
            </a:r>
            <a:r>
              <a:rPr lang="en-US" sz="1800" dirty="0">
                <a:solidFill>
                  <a:schemeClr val="tx1"/>
                </a:solidFill>
                <a:latin typeface="Times New Roman" pitchFamily="18" charset="0"/>
                <a:cs typeface="Times New Roman" pitchFamily="18" charset="0"/>
              </a:rPr>
              <a:t> and </a:t>
            </a:r>
            <a:r>
              <a:rPr lang="en-US" sz="1800" dirty="0" err="1">
                <a:solidFill>
                  <a:schemeClr val="tx1"/>
                </a:solidFill>
                <a:latin typeface="Times New Roman" pitchFamily="18" charset="0"/>
                <a:cs typeface="Times New Roman" pitchFamily="18" charset="0"/>
              </a:rPr>
              <a:t>underfitting</a:t>
            </a:r>
            <a:r>
              <a:rPr lang="en-US" sz="1800" dirty="0">
                <a:solidFill>
                  <a:schemeClr val="tx1"/>
                </a:solidFill>
                <a:latin typeface="Times New Roman" pitchFamily="18" charset="0"/>
                <a:cs typeface="Times New Roman" pitchFamily="18" charset="0"/>
              </a:rPr>
              <a:t>: bias-variance tradeoff</a:t>
            </a:r>
          </a:p>
        </p:txBody>
      </p:sp>
    </p:spTree>
    <p:extLst>
      <p:ext uri="{BB962C8B-B14F-4D97-AF65-F5344CB8AC3E}">
        <p14:creationId xmlns:p14="http://schemas.microsoft.com/office/powerpoint/2010/main" val="31077092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Machine Learning (ML) is a branch of artificial intelligence (AI) that focuses on building systems that can </a:t>
            </a:r>
            <a:r>
              <a:rPr lang="en-US" sz="1800" dirty="0">
                <a:solidFill>
                  <a:srgbClr val="FF0000"/>
                </a:solidFill>
                <a:latin typeface="Times New Roman" pitchFamily="18" charset="0"/>
                <a:cs typeface="Times New Roman" pitchFamily="18" charset="0"/>
              </a:rPr>
              <a:t>learn from data, identify patterns, and make decisions</a:t>
            </a:r>
            <a:r>
              <a:rPr lang="en-US" sz="1800" dirty="0">
                <a:solidFill>
                  <a:schemeClr val="tx1"/>
                </a:solidFill>
                <a:latin typeface="Times New Roman" pitchFamily="18" charset="0"/>
                <a:cs typeface="Times New Roman" pitchFamily="18" charset="0"/>
              </a:rPr>
              <a:t> with minimal human intervention. </a:t>
            </a:r>
          </a:p>
          <a:p>
            <a:pPr algn="just"/>
            <a:r>
              <a:rPr lang="en-US" sz="1800" dirty="0">
                <a:solidFill>
                  <a:schemeClr val="tx1"/>
                </a:solidFill>
                <a:latin typeface="Times New Roman" pitchFamily="18" charset="0"/>
                <a:cs typeface="Times New Roman" pitchFamily="18" charset="0"/>
              </a:rPr>
              <a:t>In essence, machine learning allows computers to "learn" from past experiences (</a:t>
            </a:r>
            <a:r>
              <a:rPr lang="en-US" sz="1800" dirty="0">
                <a:solidFill>
                  <a:srgbClr val="FF0000"/>
                </a:solidFill>
                <a:latin typeface="Times New Roman" pitchFamily="18" charset="0"/>
                <a:cs typeface="Times New Roman" pitchFamily="18" charset="0"/>
              </a:rPr>
              <a:t>data</a:t>
            </a:r>
            <a:r>
              <a:rPr lang="en-US" sz="1800" dirty="0">
                <a:solidFill>
                  <a:schemeClr val="tx1"/>
                </a:solidFill>
                <a:latin typeface="Times New Roman" pitchFamily="18" charset="0"/>
                <a:cs typeface="Times New Roman" pitchFamily="18" charset="0"/>
              </a:rPr>
              <a:t>) and improve their performance over time without being explicitly programmed for every possible scenario.</a:t>
            </a:r>
          </a:p>
        </p:txBody>
      </p:sp>
      <p:pic>
        <p:nvPicPr>
          <p:cNvPr id="1026" name="Picture 2" descr="What is Machine Learning? The Ultimate Beginner's Guid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81200" y="3271510"/>
            <a:ext cx="3428999"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15000" y="4648200"/>
            <a:ext cx="2971800" cy="523220"/>
          </a:xfrm>
          <a:prstGeom prst="rect">
            <a:avLst/>
          </a:prstGeom>
        </p:spPr>
        <p:txBody>
          <a:bodyPr wrap="square">
            <a:spAutoFit/>
          </a:bodyPr>
          <a:lstStyle/>
          <a:p>
            <a:r>
              <a:rPr lang="en-US" sz="1400" dirty="0"/>
              <a:t>https://www.v7labs.com/blog/machine-learning-guide</a:t>
            </a:r>
          </a:p>
        </p:txBody>
      </p:sp>
    </p:spTree>
    <p:extLst>
      <p:ext uri="{BB962C8B-B14F-4D97-AF65-F5344CB8AC3E}">
        <p14:creationId xmlns:p14="http://schemas.microsoft.com/office/powerpoint/2010/main" val="3492226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Fundamental Algorithms Overview</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Linear Regression</a:t>
            </a:r>
          </a:p>
          <a:p>
            <a:pPr algn="just"/>
            <a:r>
              <a:rPr lang="en-US" sz="1800" dirty="0">
                <a:solidFill>
                  <a:schemeClr val="tx1"/>
                </a:solidFill>
                <a:latin typeface="Times New Roman" pitchFamily="18" charset="0"/>
                <a:cs typeface="Times New Roman" pitchFamily="18" charset="0"/>
              </a:rPr>
              <a:t>Logistic Regression</a:t>
            </a:r>
          </a:p>
          <a:p>
            <a:pPr algn="just"/>
            <a:r>
              <a:rPr lang="en-US" sz="1800" dirty="0">
                <a:solidFill>
                  <a:schemeClr val="tx1"/>
                </a:solidFill>
                <a:latin typeface="Times New Roman" pitchFamily="18" charset="0"/>
                <a:cs typeface="Times New Roman" pitchFamily="18" charset="0"/>
              </a:rPr>
              <a:t>Decision Trees</a:t>
            </a:r>
          </a:p>
          <a:p>
            <a:pPr algn="just"/>
            <a:r>
              <a:rPr lang="en-US" sz="1800" dirty="0">
                <a:solidFill>
                  <a:schemeClr val="tx1"/>
                </a:solidFill>
                <a:latin typeface="Times New Roman" pitchFamily="18" charset="0"/>
                <a:cs typeface="Times New Roman" pitchFamily="18" charset="0"/>
              </a:rPr>
              <a:t>k-Nearest Neighbors (k-NN)</a:t>
            </a:r>
          </a:p>
          <a:p>
            <a:pPr algn="just"/>
            <a:r>
              <a:rPr lang="en-US" sz="1800" dirty="0">
                <a:solidFill>
                  <a:schemeClr val="tx1"/>
                </a:solidFill>
                <a:latin typeface="Times New Roman" pitchFamily="18" charset="0"/>
                <a:cs typeface="Times New Roman" pitchFamily="18" charset="0"/>
              </a:rPr>
              <a:t>Briefly introduce more advanced methods (e.g., Neural Networks, Support Vector Machines)</a:t>
            </a:r>
          </a:p>
        </p:txBody>
      </p:sp>
    </p:spTree>
    <p:extLst>
      <p:ext uri="{BB962C8B-B14F-4D97-AF65-F5344CB8AC3E}">
        <p14:creationId xmlns:p14="http://schemas.microsoft.com/office/powerpoint/2010/main" val="3433937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Challenges in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Data quality and quantity</a:t>
            </a:r>
          </a:p>
          <a:p>
            <a:pPr algn="just"/>
            <a:r>
              <a:rPr lang="en-US" sz="1800" dirty="0">
                <a:solidFill>
                  <a:schemeClr val="tx1"/>
                </a:solidFill>
                <a:latin typeface="Times New Roman" pitchFamily="18" charset="0"/>
                <a:cs typeface="Times New Roman" pitchFamily="18" charset="0"/>
              </a:rPr>
              <a:t>Feature engineering and selection</a:t>
            </a:r>
          </a:p>
          <a:p>
            <a:pPr algn="just"/>
            <a:r>
              <a:rPr lang="en-US" sz="1800" dirty="0">
                <a:solidFill>
                  <a:schemeClr val="tx1"/>
                </a:solidFill>
                <a:latin typeface="Times New Roman" pitchFamily="18" charset="0"/>
                <a:cs typeface="Times New Roman" pitchFamily="18" charset="0"/>
              </a:rPr>
              <a:t>Interpretability and </a:t>
            </a:r>
            <a:r>
              <a:rPr lang="en-US" sz="1800" dirty="0" err="1">
                <a:solidFill>
                  <a:schemeClr val="tx1"/>
                </a:solidFill>
                <a:latin typeface="Times New Roman" pitchFamily="18" charset="0"/>
                <a:cs typeface="Times New Roman" pitchFamily="18" charset="0"/>
              </a:rPr>
              <a:t>explainability</a:t>
            </a:r>
            <a:r>
              <a:rPr lang="en-US" sz="1800" dirty="0">
                <a:solidFill>
                  <a:schemeClr val="tx1"/>
                </a:solidFill>
                <a:latin typeface="Times New Roman" pitchFamily="18" charset="0"/>
                <a:cs typeface="Times New Roman" pitchFamily="18" charset="0"/>
              </a:rPr>
              <a:t> of models</a:t>
            </a:r>
          </a:p>
          <a:p>
            <a:pPr algn="just"/>
            <a:r>
              <a:rPr lang="en-US" sz="1800" dirty="0">
                <a:solidFill>
                  <a:schemeClr val="tx1"/>
                </a:solidFill>
                <a:latin typeface="Times New Roman" pitchFamily="18" charset="0"/>
                <a:cs typeface="Times New Roman" pitchFamily="18" charset="0"/>
              </a:rPr>
              <a:t>Scalability and performance</a:t>
            </a:r>
          </a:p>
        </p:txBody>
      </p:sp>
    </p:spTree>
    <p:extLst>
      <p:ext uri="{BB962C8B-B14F-4D97-AF65-F5344CB8AC3E}">
        <p14:creationId xmlns:p14="http://schemas.microsoft.com/office/powerpoint/2010/main" val="107378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 Applications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Image Recognition:</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Facial Recognition: </a:t>
            </a:r>
            <a:r>
              <a:rPr lang="en-US" sz="1800" dirty="0">
                <a:solidFill>
                  <a:schemeClr val="tx1"/>
                </a:solidFill>
                <a:latin typeface="Times New Roman" pitchFamily="18" charset="0"/>
                <a:cs typeface="Times New Roman" pitchFamily="18" charset="0"/>
              </a:rPr>
              <a:t>Used in smartphones, social media platforms (e.g., Facebook photo tagging), and security systems. ML algorithms can detect and recognize human faces in images or videos.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Medical Imaging: </a:t>
            </a:r>
            <a:r>
              <a:rPr lang="en-US" sz="1800" dirty="0">
                <a:solidFill>
                  <a:schemeClr val="tx1"/>
                </a:solidFill>
                <a:latin typeface="Times New Roman" pitchFamily="18" charset="0"/>
                <a:cs typeface="Times New Roman" pitchFamily="18" charset="0"/>
              </a:rPr>
              <a:t>ML is used in analyzing X-rays, MRIs, and CT scans to identify abnormalities such as tumors, fractures, or other diseases.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Object Detection: </a:t>
            </a:r>
            <a:r>
              <a:rPr lang="en-US" sz="1800" dirty="0">
                <a:solidFill>
                  <a:schemeClr val="tx1"/>
                </a:solidFill>
                <a:latin typeface="Times New Roman" pitchFamily="18" charset="0"/>
                <a:cs typeface="Times New Roman" pitchFamily="18" charset="0"/>
              </a:rPr>
              <a:t>Used in autonomous vehicles, retail (e.g., Amazon Go stores), and security surveillance systems.</a:t>
            </a:r>
          </a:p>
        </p:txBody>
      </p:sp>
    </p:spTree>
    <p:extLst>
      <p:ext uri="{BB962C8B-B14F-4D97-AF65-F5344CB8AC3E}">
        <p14:creationId xmlns:p14="http://schemas.microsoft.com/office/powerpoint/2010/main" val="1720080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 Applications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Speech and Voice Recognition:</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Virtual Assistants: </a:t>
            </a:r>
            <a:r>
              <a:rPr lang="en-US" sz="1800" dirty="0">
                <a:solidFill>
                  <a:schemeClr val="tx1"/>
                </a:solidFill>
                <a:latin typeface="Times New Roman" pitchFamily="18" charset="0"/>
                <a:cs typeface="Times New Roman" pitchFamily="18" charset="0"/>
              </a:rPr>
              <a:t>ML powers virtual assistants like </a:t>
            </a:r>
            <a:r>
              <a:rPr lang="en-US" sz="1800" dirty="0" err="1">
                <a:solidFill>
                  <a:schemeClr val="tx1"/>
                </a:solidFill>
                <a:latin typeface="Times New Roman" pitchFamily="18" charset="0"/>
                <a:cs typeface="Times New Roman" pitchFamily="18" charset="0"/>
              </a:rPr>
              <a:t>Siri</a:t>
            </a:r>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Alexa</a:t>
            </a:r>
            <a:r>
              <a:rPr lang="en-US" sz="1800" dirty="0">
                <a:solidFill>
                  <a:schemeClr val="tx1"/>
                </a:solidFill>
                <a:latin typeface="Times New Roman" pitchFamily="18" charset="0"/>
                <a:cs typeface="Times New Roman" pitchFamily="18" charset="0"/>
              </a:rPr>
              <a:t>, and Google Assistant, enabling them to recognize and respond to voice commands.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Speech-to-Text: </a:t>
            </a:r>
            <a:r>
              <a:rPr lang="en-US" sz="1800" dirty="0">
                <a:solidFill>
                  <a:schemeClr val="tx1"/>
                </a:solidFill>
                <a:latin typeface="Times New Roman" pitchFamily="18" charset="0"/>
                <a:cs typeface="Times New Roman" pitchFamily="18" charset="0"/>
              </a:rPr>
              <a:t>Applications like Google Voice Typing and automated transcription services convert spoken words into written text.</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Voice Biometrics:</a:t>
            </a:r>
            <a:r>
              <a:rPr lang="en-US" sz="1800" dirty="0">
                <a:solidFill>
                  <a:schemeClr val="tx1"/>
                </a:solidFill>
                <a:latin typeface="Times New Roman" pitchFamily="18" charset="0"/>
                <a:cs typeface="Times New Roman" pitchFamily="18" charset="0"/>
              </a:rPr>
              <a:t> Used in security systems for identifying individuals based on their voice.</a:t>
            </a:r>
          </a:p>
        </p:txBody>
      </p:sp>
    </p:spTree>
    <p:extLst>
      <p:ext uri="{BB962C8B-B14F-4D97-AF65-F5344CB8AC3E}">
        <p14:creationId xmlns:p14="http://schemas.microsoft.com/office/powerpoint/2010/main" val="2581354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 Applications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Natural Language Processing (NLP):</a:t>
            </a:r>
          </a:p>
          <a:p>
            <a:pPr algn="just"/>
            <a:endParaRPr lang="en-US" sz="1800" dirty="0">
              <a:solidFill>
                <a:schemeClr val="tx1"/>
              </a:solidFill>
              <a:latin typeface="Times New Roman" pitchFamily="18" charset="0"/>
              <a:cs typeface="Times New Roman" pitchFamily="18" charset="0"/>
            </a:endParaRPr>
          </a:p>
          <a:p>
            <a:pPr algn="just"/>
            <a:r>
              <a:rPr lang="en-US" sz="1800" b="1" dirty="0" err="1">
                <a:solidFill>
                  <a:schemeClr val="tx1"/>
                </a:solidFill>
                <a:latin typeface="Times New Roman" pitchFamily="18" charset="0"/>
                <a:cs typeface="Times New Roman" pitchFamily="18" charset="0"/>
              </a:rPr>
              <a:t>Chatbots</a:t>
            </a:r>
            <a:r>
              <a:rPr lang="en-US" sz="1800" b="1" dirty="0">
                <a:solidFill>
                  <a:schemeClr val="tx1"/>
                </a:solidFill>
                <a:latin typeface="Times New Roman" pitchFamily="18" charset="0"/>
                <a:cs typeface="Times New Roman" pitchFamily="18" charset="0"/>
              </a:rPr>
              <a:t> and Customer Support: </a:t>
            </a:r>
            <a:r>
              <a:rPr lang="en-US" sz="1800" dirty="0">
                <a:solidFill>
                  <a:schemeClr val="tx1"/>
                </a:solidFill>
                <a:latin typeface="Times New Roman" pitchFamily="18" charset="0"/>
                <a:cs typeface="Times New Roman" pitchFamily="18" charset="0"/>
              </a:rPr>
              <a:t>ML-driven </a:t>
            </a:r>
            <a:r>
              <a:rPr lang="en-US" sz="1800" dirty="0" err="1">
                <a:solidFill>
                  <a:schemeClr val="tx1"/>
                </a:solidFill>
                <a:latin typeface="Times New Roman" pitchFamily="18" charset="0"/>
                <a:cs typeface="Times New Roman" pitchFamily="18" charset="0"/>
              </a:rPr>
              <a:t>chatbots</a:t>
            </a:r>
            <a:r>
              <a:rPr lang="en-US" sz="1800" dirty="0">
                <a:solidFill>
                  <a:schemeClr val="tx1"/>
                </a:solidFill>
                <a:latin typeface="Times New Roman" pitchFamily="18" charset="0"/>
                <a:cs typeface="Times New Roman" pitchFamily="18" charset="0"/>
              </a:rPr>
              <a:t> can understand and respond to customer queries, improving customer service for companies like banks, e-commerce platforms, and service providers.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Language Translation: </a:t>
            </a:r>
            <a:r>
              <a:rPr lang="en-US" sz="1800" dirty="0">
                <a:solidFill>
                  <a:schemeClr val="tx1"/>
                </a:solidFill>
                <a:latin typeface="Times New Roman" pitchFamily="18" charset="0"/>
                <a:cs typeface="Times New Roman" pitchFamily="18" charset="0"/>
              </a:rPr>
              <a:t>Google Translate and other language translation apps use ML models to translate text and speech between different languages.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Sentiment Analysis: </a:t>
            </a:r>
            <a:r>
              <a:rPr lang="en-US" sz="1800" dirty="0">
                <a:solidFill>
                  <a:schemeClr val="tx1"/>
                </a:solidFill>
                <a:latin typeface="Times New Roman" pitchFamily="18" charset="0"/>
                <a:cs typeface="Times New Roman" pitchFamily="18" charset="0"/>
              </a:rPr>
              <a:t>Businesses use ML to analyze customer reviews, social media posts, and other text data to determine public sentiment or opinions about products or services.</a:t>
            </a:r>
          </a:p>
        </p:txBody>
      </p:sp>
    </p:spTree>
    <p:extLst>
      <p:ext uri="{BB962C8B-B14F-4D97-AF65-F5344CB8AC3E}">
        <p14:creationId xmlns:p14="http://schemas.microsoft.com/office/powerpoint/2010/main" val="3093178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 Applications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Recommendation Systems: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E-commerce: </a:t>
            </a:r>
            <a:r>
              <a:rPr lang="en-US" sz="1800" dirty="0">
                <a:solidFill>
                  <a:schemeClr val="tx1"/>
                </a:solidFill>
                <a:latin typeface="Times New Roman" pitchFamily="18" charset="0"/>
                <a:cs typeface="Times New Roman" pitchFamily="18" charset="0"/>
              </a:rPr>
              <a:t>Platforms like Amazon and </a:t>
            </a:r>
            <a:r>
              <a:rPr lang="en-US" sz="1800" dirty="0" err="1">
                <a:solidFill>
                  <a:schemeClr val="tx1"/>
                </a:solidFill>
                <a:latin typeface="Times New Roman" pitchFamily="18" charset="0"/>
                <a:cs typeface="Times New Roman" pitchFamily="18" charset="0"/>
              </a:rPr>
              <a:t>Alibaba</a:t>
            </a:r>
            <a:r>
              <a:rPr lang="en-US" sz="1800" dirty="0">
                <a:solidFill>
                  <a:schemeClr val="tx1"/>
                </a:solidFill>
                <a:latin typeface="Times New Roman" pitchFamily="18" charset="0"/>
                <a:cs typeface="Times New Roman" pitchFamily="18" charset="0"/>
              </a:rPr>
              <a:t> use ML to recommend products based on a user’s browsing history, purchase behavior, and preferences.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Streaming Services: </a:t>
            </a:r>
            <a:r>
              <a:rPr lang="en-US" sz="1800" dirty="0">
                <a:solidFill>
                  <a:schemeClr val="tx1"/>
                </a:solidFill>
                <a:latin typeface="Times New Roman" pitchFamily="18" charset="0"/>
                <a:cs typeface="Times New Roman" pitchFamily="18" charset="0"/>
              </a:rPr>
              <a:t>Netflix, </a:t>
            </a:r>
            <a:r>
              <a:rPr lang="en-US" sz="1800" dirty="0" err="1">
                <a:solidFill>
                  <a:schemeClr val="tx1"/>
                </a:solidFill>
                <a:latin typeface="Times New Roman" pitchFamily="18" charset="0"/>
                <a:cs typeface="Times New Roman" pitchFamily="18" charset="0"/>
              </a:rPr>
              <a:t>Spotify</a:t>
            </a:r>
            <a:r>
              <a:rPr lang="en-US" sz="1800" dirty="0">
                <a:solidFill>
                  <a:schemeClr val="tx1"/>
                </a:solidFill>
                <a:latin typeface="Times New Roman" pitchFamily="18" charset="0"/>
                <a:cs typeface="Times New Roman" pitchFamily="18" charset="0"/>
              </a:rPr>
              <a:t>, and YouTube recommend movies, music, and videos by analyzing user interactions, viewing history, and preferences.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Social Media:</a:t>
            </a:r>
            <a:r>
              <a:rPr lang="en-US" sz="1800" dirty="0">
                <a:solidFill>
                  <a:schemeClr val="tx1"/>
                </a:solidFill>
                <a:latin typeface="Times New Roman" pitchFamily="18" charset="0"/>
                <a:cs typeface="Times New Roman" pitchFamily="18" charset="0"/>
              </a:rPr>
              <a:t> Facebook, Twitter, and </a:t>
            </a:r>
            <a:r>
              <a:rPr lang="en-US" sz="1800" dirty="0" err="1">
                <a:solidFill>
                  <a:schemeClr val="tx1"/>
                </a:solidFill>
                <a:latin typeface="Times New Roman" pitchFamily="18" charset="0"/>
                <a:cs typeface="Times New Roman" pitchFamily="18" charset="0"/>
              </a:rPr>
              <a:t>Instagram</a:t>
            </a:r>
            <a:r>
              <a:rPr lang="en-US" sz="1800" dirty="0">
                <a:solidFill>
                  <a:schemeClr val="tx1"/>
                </a:solidFill>
                <a:latin typeface="Times New Roman" pitchFamily="18" charset="0"/>
                <a:cs typeface="Times New Roman" pitchFamily="18" charset="0"/>
              </a:rPr>
              <a:t> use recommendation algorithms to suggest friends, posts, or content that align with a user’s interests.</a:t>
            </a:r>
          </a:p>
        </p:txBody>
      </p:sp>
    </p:spTree>
    <p:extLst>
      <p:ext uri="{BB962C8B-B14F-4D97-AF65-F5344CB8AC3E}">
        <p14:creationId xmlns:p14="http://schemas.microsoft.com/office/powerpoint/2010/main" val="103803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 Applications</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Fraud Detection:</a:t>
            </a:r>
          </a:p>
          <a:p>
            <a:pPr algn="just"/>
            <a:r>
              <a:rPr lang="en-US" sz="1800" b="1" dirty="0">
                <a:solidFill>
                  <a:schemeClr val="tx1"/>
                </a:solidFill>
                <a:latin typeface="Times New Roman" pitchFamily="18" charset="0"/>
                <a:cs typeface="Times New Roman" pitchFamily="18" charset="0"/>
              </a:rPr>
              <a:t>Banking and Finance: </a:t>
            </a:r>
            <a:r>
              <a:rPr lang="en-US" sz="1800" dirty="0">
                <a:solidFill>
                  <a:schemeClr val="tx1"/>
                </a:solidFill>
                <a:latin typeface="Times New Roman" pitchFamily="18" charset="0"/>
                <a:cs typeface="Times New Roman" pitchFamily="18" charset="0"/>
              </a:rPr>
              <a:t>ML algorithms analyze transaction patterns to detect fraudulent activities, such as credit card fraud, money laundering, or account takeovers.</a:t>
            </a:r>
          </a:p>
          <a:p>
            <a:pPr algn="just"/>
            <a:r>
              <a:rPr lang="en-US" sz="1800" b="1" dirty="0">
                <a:solidFill>
                  <a:schemeClr val="tx1"/>
                </a:solidFill>
                <a:latin typeface="Times New Roman" pitchFamily="18" charset="0"/>
                <a:cs typeface="Times New Roman" pitchFamily="18" charset="0"/>
              </a:rPr>
              <a:t>Insurance: </a:t>
            </a:r>
            <a:r>
              <a:rPr lang="en-US" sz="1800" dirty="0">
                <a:solidFill>
                  <a:schemeClr val="tx1"/>
                </a:solidFill>
                <a:latin typeface="Times New Roman" pitchFamily="18" charset="0"/>
                <a:cs typeface="Times New Roman" pitchFamily="18" charset="0"/>
              </a:rPr>
              <a:t>Insurers use ML to detect fraudulent insurance claims by spotting unusual patterns or behaviors in claim submissions.</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Autonomous Vehicles:</a:t>
            </a:r>
          </a:p>
          <a:p>
            <a:pPr algn="just"/>
            <a:r>
              <a:rPr lang="en-US" sz="1800" b="1" dirty="0">
                <a:solidFill>
                  <a:schemeClr val="tx1"/>
                </a:solidFill>
                <a:latin typeface="Times New Roman" pitchFamily="18" charset="0"/>
                <a:cs typeface="Times New Roman" pitchFamily="18" charset="0"/>
              </a:rPr>
              <a:t>Self-Driving Cars: </a:t>
            </a:r>
            <a:r>
              <a:rPr lang="en-US" sz="1800" dirty="0">
                <a:solidFill>
                  <a:schemeClr val="tx1"/>
                </a:solidFill>
                <a:latin typeface="Times New Roman" pitchFamily="18" charset="0"/>
                <a:cs typeface="Times New Roman" pitchFamily="18" charset="0"/>
              </a:rPr>
              <a:t>Companies like Tesla, </a:t>
            </a:r>
            <a:r>
              <a:rPr lang="en-US" sz="1800" dirty="0" err="1">
                <a:solidFill>
                  <a:schemeClr val="tx1"/>
                </a:solidFill>
                <a:latin typeface="Times New Roman" pitchFamily="18" charset="0"/>
                <a:cs typeface="Times New Roman" pitchFamily="18" charset="0"/>
              </a:rPr>
              <a:t>Waymo</a:t>
            </a:r>
            <a:r>
              <a:rPr lang="en-US" sz="1800" dirty="0">
                <a:solidFill>
                  <a:schemeClr val="tx1"/>
                </a:solidFill>
                <a:latin typeface="Times New Roman" pitchFamily="18" charset="0"/>
                <a:cs typeface="Times New Roman" pitchFamily="18" charset="0"/>
              </a:rPr>
              <a:t>, and </a:t>
            </a:r>
            <a:r>
              <a:rPr lang="en-US" sz="1800" dirty="0" err="1">
                <a:solidFill>
                  <a:schemeClr val="tx1"/>
                </a:solidFill>
                <a:latin typeface="Times New Roman" pitchFamily="18" charset="0"/>
                <a:cs typeface="Times New Roman" pitchFamily="18" charset="0"/>
              </a:rPr>
              <a:t>Uber</a:t>
            </a:r>
            <a:r>
              <a:rPr lang="en-US" sz="1800" dirty="0">
                <a:solidFill>
                  <a:schemeClr val="tx1"/>
                </a:solidFill>
                <a:latin typeface="Times New Roman" pitchFamily="18" charset="0"/>
                <a:cs typeface="Times New Roman" pitchFamily="18" charset="0"/>
              </a:rPr>
              <a:t> use ML to help autonomous vehicles interpret their surroundings (e.g., detecting pedestrians, road signs, and other cars), make driving decisions, and navigate safely.</a:t>
            </a:r>
          </a:p>
          <a:p>
            <a:pPr algn="just"/>
            <a:r>
              <a:rPr lang="en-US" sz="1800" b="1" dirty="0">
                <a:solidFill>
                  <a:schemeClr val="tx1"/>
                </a:solidFill>
                <a:latin typeface="Times New Roman" pitchFamily="18" charset="0"/>
                <a:cs typeface="Times New Roman" pitchFamily="18" charset="0"/>
              </a:rPr>
              <a:t>Drone Navigation: </a:t>
            </a:r>
            <a:r>
              <a:rPr lang="en-US" sz="1800" dirty="0">
                <a:solidFill>
                  <a:schemeClr val="tx1"/>
                </a:solidFill>
                <a:latin typeface="Times New Roman" pitchFamily="18" charset="0"/>
                <a:cs typeface="Times New Roman" pitchFamily="18" charset="0"/>
              </a:rPr>
              <a:t>ML is used in drones for route planning, object detection, and collision avoidance.</a:t>
            </a:r>
          </a:p>
        </p:txBody>
      </p:sp>
    </p:spTree>
    <p:extLst>
      <p:ext uri="{BB962C8B-B14F-4D97-AF65-F5344CB8AC3E}">
        <p14:creationId xmlns:p14="http://schemas.microsoft.com/office/powerpoint/2010/main" val="1341124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Machine Learning: Applications</a:t>
            </a: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b="1" dirty="0">
                <a:solidFill>
                  <a:schemeClr val="tx1"/>
                </a:solidFill>
                <a:latin typeface="Times New Roman" pitchFamily="18" charset="0"/>
                <a:cs typeface="Times New Roman" pitchFamily="18" charset="0"/>
              </a:rPr>
              <a:t>Healthcare and Medical Diagnosis:</a:t>
            </a:r>
          </a:p>
          <a:p>
            <a:pPr algn="just"/>
            <a:r>
              <a:rPr lang="en-US" sz="1800" b="1" dirty="0">
                <a:solidFill>
                  <a:schemeClr val="tx1"/>
                </a:solidFill>
                <a:latin typeface="Times New Roman" pitchFamily="18" charset="0"/>
                <a:cs typeface="Times New Roman" pitchFamily="18" charset="0"/>
              </a:rPr>
              <a:t>Disease Prediction: </a:t>
            </a:r>
            <a:r>
              <a:rPr lang="en-US" sz="1800" dirty="0">
                <a:solidFill>
                  <a:schemeClr val="tx1"/>
                </a:solidFill>
                <a:latin typeface="Times New Roman" pitchFamily="18" charset="0"/>
                <a:cs typeface="Times New Roman" pitchFamily="18" charset="0"/>
              </a:rPr>
              <a:t>ML models help predict the likelihood of diseases such as diabetes, heart disease, or cancer by analyzing patient data.</a:t>
            </a:r>
          </a:p>
          <a:p>
            <a:pPr algn="just"/>
            <a:r>
              <a:rPr lang="en-US" sz="1800" b="1" dirty="0">
                <a:solidFill>
                  <a:schemeClr val="tx1"/>
                </a:solidFill>
                <a:latin typeface="Times New Roman" pitchFamily="18" charset="0"/>
                <a:cs typeface="Times New Roman" pitchFamily="18" charset="0"/>
              </a:rPr>
              <a:t>Personalized Medicine: </a:t>
            </a:r>
            <a:r>
              <a:rPr lang="en-US" sz="1800" dirty="0">
                <a:solidFill>
                  <a:schemeClr val="tx1"/>
                </a:solidFill>
                <a:latin typeface="Times New Roman" pitchFamily="18" charset="0"/>
                <a:cs typeface="Times New Roman" pitchFamily="18" charset="0"/>
              </a:rPr>
              <a:t>Machine learning enables the development of personalized treatment plans based on a patient's genetics, medical history, and current health data.</a:t>
            </a:r>
          </a:p>
          <a:p>
            <a:pPr algn="just"/>
            <a:r>
              <a:rPr lang="en-US" sz="1800" b="1" dirty="0">
                <a:solidFill>
                  <a:schemeClr val="tx1"/>
                </a:solidFill>
                <a:latin typeface="Times New Roman" pitchFamily="18" charset="0"/>
                <a:cs typeface="Times New Roman" pitchFamily="18" charset="0"/>
              </a:rPr>
              <a:t>Drug Discovery: </a:t>
            </a:r>
            <a:r>
              <a:rPr lang="en-US" sz="1800" dirty="0">
                <a:solidFill>
                  <a:schemeClr val="tx1"/>
                </a:solidFill>
                <a:latin typeface="Times New Roman" pitchFamily="18" charset="0"/>
                <a:cs typeface="Times New Roman" pitchFamily="18" charset="0"/>
              </a:rPr>
              <a:t>ML accelerates the process of discovering new drugs by analyzing data from clinical trials and identifying potential drug candidates</a:t>
            </a:r>
            <a:r>
              <a:rPr lang="en-US" sz="1800" dirty="0" smtClean="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1800" dirty="0" smtClean="0">
                <a:solidFill>
                  <a:srgbClr val="FF0000"/>
                </a:solidFill>
                <a:latin typeface="Times New Roman" pitchFamily="18" charset="0"/>
                <a:cs typeface="Times New Roman" pitchFamily="18" charset="0"/>
              </a:rPr>
              <a:t>More….</a:t>
            </a:r>
            <a:endParaRPr lang="en-US" sz="1800" dirty="0">
              <a:solidFill>
                <a:srgbClr val="FF0000"/>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Finance and Stock Market Analysis</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Marketing and Advertising</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Supply Chain Optimization</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Gaming, Robotics, </a:t>
            </a:r>
            <a:r>
              <a:rPr lang="en-US" sz="1800" dirty="0" err="1">
                <a:solidFill>
                  <a:schemeClr val="tx1"/>
                </a:solidFill>
                <a:latin typeface="Times New Roman" pitchFamily="18" charset="0"/>
                <a:cs typeface="Times New Roman" pitchFamily="18" charset="0"/>
              </a:rPr>
              <a:t>Cybersecurity</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Personalization</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Energy Efficiency</a:t>
            </a:r>
          </a:p>
        </p:txBody>
      </p:sp>
    </p:spTree>
    <p:extLst>
      <p:ext uri="{BB962C8B-B14F-4D97-AF65-F5344CB8AC3E}">
        <p14:creationId xmlns:p14="http://schemas.microsoft.com/office/powerpoint/2010/main" val="1918753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Types of Machine Learning</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Supervised Learning</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Unsupervised Learning</a:t>
            </a:r>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Semi-supervised Learning</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Reinforcement Learning</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180141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TotalTime>
  <Words>1524</Words>
  <Application>Microsoft Office PowerPoint</Application>
  <PresentationFormat>On-screen Show (4:3)</PresentationFormat>
  <Paragraphs>148</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Introduction to Machine Learning</vt:lpstr>
      <vt:lpstr>Machine Learning</vt:lpstr>
      <vt:lpstr>Machine Learning: Applications</vt:lpstr>
      <vt:lpstr>Machine Learning: Applications</vt:lpstr>
      <vt:lpstr>Machine Learning: Applications</vt:lpstr>
      <vt:lpstr>Machine Learning: Applications</vt:lpstr>
      <vt:lpstr>Machine Learning: Applications</vt:lpstr>
      <vt:lpstr>Machine Learning: Applications</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Types of Machine Learning</vt:lpstr>
      <vt:lpstr>Key Concepts in Machine Learning</vt:lpstr>
      <vt:lpstr>Learning Process</vt:lpstr>
      <vt:lpstr>Fundamental Algorithms Overview</vt:lpstr>
      <vt:lpstr>Challenges in Machine Learning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120</cp:revision>
  <dcterms:created xsi:type="dcterms:W3CDTF">2024-10-19T07:49:00Z</dcterms:created>
  <dcterms:modified xsi:type="dcterms:W3CDTF">2025-07-29T00:12:49Z</dcterms:modified>
</cp:coreProperties>
</file>