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3" r:id="rId3"/>
    <p:sldId id="282" r:id="rId4"/>
    <p:sldId id="286" r:id="rId5"/>
    <p:sldId id="285" r:id="rId6"/>
    <p:sldId id="287" r:id="rId7"/>
    <p:sldId id="288" r:id="rId8"/>
    <p:sldId id="289" r:id="rId9"/>
    <p:sldId id="290" r:id="rId10"/>
    <p:sldId id="311" r:id="rId11"/>
    <p:sldId id="304" r:id="rId12"/>
    <p:sldId id="305" r:id="rId13"/>
    <p:sldId id="307" r:id="rId14"/>
    <p:sldId id="308" r:id="rId15"/>
    <p:sldId id="309" r:id="rId16"/>
    <p:sldId id="310" r:id="rId17"/>
    <p:sldId id="312" r:id="rId18"/>
    <p:sldId id="313" r:id="rId19"/>
    <p:sldId id="314" r:id="rId20"/>
    <p:sldId id="315" r:id="rId21"/>
    <p:sldId id="316" r:id="rId22"/>
    <p:sldId id="303" r:id="rId23"/>
    <p:sldId id="291" r:id="rId24"/>
    <p:sldId id="292" r:id="rId25"/>
    <p:sldId id="294" r:id="rId26"/>
    <p:sldId id="295" r:id="rId27"/>
    <p:sldId id="296" r:id="rId28"/>
    <p:sldId id="299" r:id="rId29"/>
    <p:sldId id="300" r:id="rId30"/>
    <p:sldId id="297" r:id="rId31"/>
    <p:sldId id="301"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29-Jul-25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29-Jul-25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29-Jul-25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29-Jul-25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29-Jul-25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29-Jul-25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29-Jul-25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colab.research.google.com/drive/1Q0XGUHv5tpbl5IixjuJAEGQIPhNDaIjc?usp=sharing"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Supervised Learning: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A typical task is to predict a target numeric value, such as the price of a car, given a set of features (mileage, age, brand, etc.). This sort of task is called </a:t>
            </a:r>
            <a:r>
              <a:rPr lang="en-US" sz="1800" b="1" dirty="0">
                <a:solidFill>
                  <a:schemeClr val="tx1"/>
                </a:solidFill>
                <a:latin typeface="Times New Roman" pitchFamily="18" charset="0"/>
                <a:cs typeface="Times New Roman" pitchFamily="18" charset="0"/>
              </a:rPr>
              <a:t>regression</a:t>
            </a:r>
            <a:r>
              <a:rPr lang="en-US" sz="1800" dirty="0">
                <a:solidFill>
                  <a:schemeClr val="tx1"/>
                </a:solidFill>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736092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88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457200" y="1371600"/>
                <a:ext cx="8077200" cy="4724400"/>
              </a:xfrm>
            </p:spPr>
            <p:txBody>
              <a:bodyPr>
                <a:normAutofit fontScale="92500" lnSpcReduction="10000"/>
              </a:bodyPr>
              <a:lstStyle/>
              <a:p>
                <a:pPr algn="just"/>
                <a:r>
                  <a:rPr lang="en-US" sz="1800" b="1" dirty="0">
                    <a:solidFill>
                      <a:schemeClr val="tx1"/>
                    </a:solidFill>
                    <a:latin typeface="Times New Roman" pitchFamily="18" charset="0"/>
                    <a:cs typeface="Times New Roman" pitchFamily="18" charset="0"/>
                  </a:rPr>
                  <a:t>How to pick right w</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Want to find the weight vector </a:t>
                </a:r>
                <a14:m>
                  <m:oMath xmlns:m="http://schemas.openxmlformats.org/officeDocument/2006/math">
                    <m:r>
                      <a:rPr lang="en-US" sz="1800" b="1" i="1" smtClean="0">
                        <a:solidFill>
                          <a:schemeClr val="tx1"/>
                        </a:solidFill>
                        <a:latin typeface="Cambria Math" panose="02040503050406030204" pitchFamily="18" charset="0"/>
                      </a:rPr>
                      <m:t>𝒘</m:t>
                    </m:r>
                    <m:r>
                      <a:rPr lang="en-US" sz="1800" b="1" i="1" smtClean="0">
                        <a:solidFill>
                          <a:schemeClr val="tx1"/>
                        </a:solidFill>
                        <a:latin typeface="Cambria Math" panose="02040503050406030204" pitchFamily="18" charset="0"/>
                      </a:rPr>
                      <m:t>=</m:t>
                    </m:r>
                    <m:d>
                      <m:dPr>
                        <m:ctrlPr>
                          <a:rPr lang="en-US" sz="1800" b="1" i="1">
                            <a:solidFill>
                              <a:schemeClr val="tx1"/>
                            </a:solidFill>
                            <a:latin typeface="Cambria Math"/>
                          </a:rPr>
                        </m:ctrlPr>
                      </m:dPr>
                      <m:e>
                        <m:sSub>
                          <m:sSubPr>
                            <m:ctrlPr>
                              <a:rPr lang="en-US" sz="1800" b="1" i="1">
                                <a:solidFill>
                                  <a:schemeClr val="tx1"/>
                                </a:solidFill>
                                <a:latin typeface="Cambria Math"/>
                              </a:rPr>
                            </m:ctrlPr>
                          </m:sSubPr>
                          <m:e>
                            <m:r>
                              <a:rPr lang="en-US" sz="1800" b="1" i="1">
                                <a:solidFill>
                                  <a:schemeClr val="tx1"/>
                                </a:solidFill>
                                <a:latin typeface="Cambria Math" panose="02040503050406030204" pitchFamily="18" charset="0"/>
                              </a:rPr>
                              <m:t>𝒘</m:t>
                            </m:r>
                          </m:e>
                          <m:sub>
                            <m:r>
                              <a:rPr lang="en-US" sz="1800" b="1" i="1">
                                <a:solidFill>
                                  <a:schemeClr val="tx1"/>
                                </a:solidFill>
                                <a:latin typeface="Cambria Math" panose="02040503050406030204" pitchFamily="18" charset="0"/>
                              </a:rPr>
                              <m:t>𝟎</m:t>
                            </m:r>
                          </m:sub>
                        </m:sSub>
                        <m:r>
                          <a:rPr lang="en-US" sz="1800" b="1" i="1">
                            <a:solidFill>
                              <a:schemeClr val="tx1"/>
                            </a:solidFill>
                            <a:latin typeface="Cambria Math" panose="02040503050406030204" pitchFamily="18" charset="0"/>
                          </a:rPr>
                          <m:t>,   </m:t>
                        </m:r>
                        <m:sSub>
                          <m:sSubPr>
                            <m:ctrlPr>
                              <a:rPr lang="en-US" sz="1800" b="1" i="1">
                                <a:solidFill>
                                  <a:schemeClr val="tx1"/>
                                </a:solidFill>
                                <a:latin typeface="Cambria Math"/>
                              </a:rPr>
                            </m:ctrlPr>
                          </m:sSubPr>
                          <m:e>
                            <m:r>
                              <a:rPr lang="en-US" sz="1800" b="1" i="1">
                                <a:solidFill>
                                  <a:schemeClr val="tx1"/>
                                </a:solidFill>
                                <a:latin typeface="Cambria Math" panose="02040503050406030204" pitchFamily="18" charset="0"/>
                              </a:rPr>
                              <m:t>𝒘</m:t>
                            </m:r>
                          </m:e>
                          <m:sub>
                            <m:r>
                              <a:rPr lang="en-US" sz="1800" b="1" i="1">
                                <a:solidFill>
                                  <a:schemeClr val="tx1"/>
                                </a:solidFill>
                                <a:latin typeface="Cambria Math" panose="02040503050406030204" pitchFamily="18" charset="0"/>
                              </a:rPr>
                              <m:t>𝟏</m:t>
                            </m:r>
                          </m:sub>
                        </m:sSub>
                        <m:r>
                          <a:rPr lang="en-US" sz="1800" b="1" i="1">
                            <a:solidFill>
                              <a:schemeClr val="tx1"/>
                            </a:solidFill>
                            <a:latin typeface="Cambria Math" panose="02040503050406030204" pitchFamily="18" charset="0"/>
                          </a:rPr>
                          <m:t>,  </m:t>
                        </m:r>
                        <m:sSub>
                          <m:sSubPr>
                            <m:ctrlPr>
                              <a:rPr lang="en-US" sz="1800" b="1" i="1">
                                <a:solidFill>
                                  <a:schemeClr val="tx1"/>
                                </a:solidFill>
                                <a:latin typeface="Cambria Math"/>
                              </a:rPr>
                            </m:ctrlPr>
                          </m:sSubPr>
                          <m:e>
                            <m:r>
                              <a:rPr lang="en-US" sz="1800" b="1" i="1">
                                <a:solidFill>
                                  <a:schemeClr val="tx1"/>
                                </a:solidFill>
                                <a:latin typeface="Cambria Math" panose="02040503050406030204" pitchFamily="18" charset="0"/>
                              </a:rPr>
                              <m:t>𝒘</m:t>
                            </m:r>
                          </m:e>
                          <m:sub>
                            <m:r>
                              <a:rPr lang="en-US" sz="1800" b="1" i="1">
                                <a:solidFill>
                                  <a:schemeClr val="tx1"/>
                                </a:solidFill>
                                <a:latin typeface="Cambria Math" panose="02040503050406030204" pitchFamily="18" charset="0"/>
                              </a:rPr>
                              <m:t>𝟐</m:t>
                            </m:r>
                          </m:sub>
                        </m:sSub>
                        <m:r>
                          <a:rPr lang="en-US" sz="1800" b="1" i="1">
                            <a:solidFill>
                              <a:schemeClr val="tx1"/>
                            </a:solidFill>
                            <a:latin typeface="Cambria Math" panose="02040503050406030204" pitchFamily="18" charset="0"/>
                          </a:rPr>
                          <m:t>,  …, </m:t>
                        </m:r>
                        <m:sSub>
                          <m:sSubPr>
                            <m:ctrlPr>
                              <a:rPr lang="en-US" sz="1800" b="1" i="1">
                                <a:solidFill>
                                  <a:schemeClr val="tx1"/>
                                </a:solidFill>
                                <a:latin typeface="Cambria Math"/>
                              </a:rPr>
                            </m:ctrlPr>
                          </m:sSubPr>
                          <m:e>
                            <m:r>
                              <a:rPr lang="en-US" sz="1800" b="1" i="1">
                                <a:solidFill>
                                  <a:schemeClr val="tx1"/>
                                </a:solidFill>
                                <a:latin typeface="Cambria Math" panose="02040503050406030204" pitchFamily="18" charset="0"/>
                              </a:rPr>
                              <m:t>𝒘</m:t>
                            </m:r>
                          </m:e>
                          <m:sub>
                            <m:r>
                              <a:rPr lang="en-US" sz="1800" b="1" i="1">
                                <a:solidFill>
                                  <a:schemeClr val="tx1"/>
                                </a:solidFill>
                                <a:latin typeface="Cambria Math" panose="02040503050406030204" pitchFamily="18" charset="0"/>
                              </a:rPr>
                              <m:t>𝒏</m:t>
                            </m:r>
                          </m:sub>
                        </m:sSub>
                      </m:e>
                    </m:d>
                  </m:oMath>
                </a14:m>
                <a:r>
                  <a:rPr lang="en-US" sz="1800" dirty="0">
                    <a:solidFill>
                      <a:schemeClr val="tx1"/>
                    </a:solidFill>
                  </a:rPr>
                  <a:t> such that the error is following error function is minimized:</a:t>
                </a:r>
              </a:p>
              <a:p>
                <a:pPr algn="just"/>
                <a:r>
                  <a:rPr lang="en-US" sz="1700" dirty="0">
                    <a:solidFill>
                      <a:schemeClr val="tx1"/>
                    </a:solidFill>
                  </a:rPr>
                  <a:t> </a:t>
                </a:r>
                <a14:m>
                  <m:oMath xmlns:m="http://schemas.openxmlformats.org/officeDocument/2006/math">
                    <m:r>
                      <a:rPr lang="en-US" sz="1700" b="1" i="1">
                        <a:solidFill>
                          <a:schemeClr val="tx1"/>
                        </a:solidFill>
                        <a:latin typeface="Cambria Math" panose="02040503050406030204" pitchFamily="18" charset="0"/>
                      </a:rPr>
                      <m:t>𝑱</m:t>
                    </m:r>
                    <m:d>
                      <m:dPr>
                        <m:ctrlPr>
                          <a:rPr lang="en-US" sz="1700" b="1" i="1">
                            <a:solidFill>
                              <a:schemeClr val="tx1"/>
                            </a:solidFill>
                            <a:latin typeface="Cambria Math"/>
                          </a:rPr>
                        </m:ctrlPr>
                      </m:dPr>
                      <m:e>
                        <m:r>
                          <a:rPr lang="en-US" sz="1700" b="1" i="1">
                            <a:solidFill>
                              <a:schemeClr val="tx1"/>
                            </a:solidFill>
                            <a:latin typeface="Cambria Math" panose="02040503050406030204" pitchFamily="18" charset="0"/>
                          </a:rPr>
                          <m:t>𝒘</m:t>
                        </m:r>
                      </m:e>
                    </m:d>
                    <m:r>
                      <a:rPr lang="en-US" sz="1700" b="1" i="1">
                        <a:solidFill>
                          <a:schemeClr val="tx1"/>
                        </a:solidFill>
                        <a:latin typeface="Cambria Math" panose="02040503050406030204" pitchFamily="18" charset="0"/>
                      </a:rPr>
                      <m:t>=</m:t>
                    </m:r>
                    <m:f>
                      <m:fPr>
                        <m:ctrlPr>
                          <a:rPr lang="en-US" sz="1700" b="1" i="1">
                            <a:solidFill>
                              <a:schemeClr val="tx1"/>
                            </a:solidFill>
                            <a:latin typeface="Cambria Math"/>
                          </a:rPr>
                        </m:ctrlPr>
                      </m:fPr>
                      <m:num>
                        <m:r>
                          <a:rPr lang="en-US" sz="1700" b="1" i="1">
                            <a:solidFill>
                              <a:schemeClr val="tx1"/>
                            </a:solidFill>
                            <a:latin typeface="Cambria Math" panose="02040503050406030204" pitchFamily="18" charset="0"/>
                          </a:rPr>
                          <m:t>𝟏</m:t>
                        </m:r>
                      </m:num>
                      <m:den>
                        <m:r>
                          <a:rPr lang="en-US" sz="1700" b="1" i="1">
                            <a:solidFill>
                              <a:schemeClr val="tx1"/>
                            </a:solidFill>
                            <a:latin typeface="Cambria Math" panose="02040503050406030204" pitchFamily="18" charset="0"/>
                          </a:rPr>
                          <m:t>𝟐</m:t>
                        </m:r>
                      </m:den>
                    </m:f>
                    <m:nary>
                      <m:naryPr>
                        <m:chr m:val="∑"/>
                        <m:limLoc m:val="undOvr"/>
                        <m:ctrlPr>
                          <a:rPr lang="en-US" sz="1700" b="1" i="1">
                            <a:solidFill>
                              <a:schemeClr val="tx1"/>
                            </a:solidFill>
                            <a:latin typeface="Cambria Math"/>
                          </a:rPr>
                        </m:ctrlPr>
                      </m:naryPr>
                      <m:sub>
                        <m:r>
                          <a:rPr lang="en-US" sz="1700" b="1" i="1">
                            <a:solidFill>
                              <a:schemeClr val="tx1"/>
                            </a:solidFill>
                            <a:latin typeface="Cambria Math" panose="02040503050406030204" pitchFamily="18" charset="0"/>
                          </a:rPr>
                          <m:t>𝒊</m:t>
                        </m:r>
                        <m:r>
                          <a:rPr lang="en-US" sz="1700" b="1" i="1">
                            <a:solidFill>
                              <a:schemeClr val="tx1"/>
                            </a:solidFill>
                            <a:latin typeface="Cambria Math" panose="02040503050406030204" pitchFamily="18" charset="0"/>
                          </a:rPr>
                          <m:t>=</m:t>
                        </m:r>
                        <m:r>
                          <a:rPr lang="en-US" sz="1700" b="1" i="1">
                            <a:solidFill>
                              <a:schemeClr val="tx1"/>
                            </a:solidFill>
                            <a:latin typeface="Cambria Math" panose="02040503050406030204" pitchFamily="18" charset="0"/>
                          </a:rPr>
                          <m:t>𝟏</m:t>
                        </m:r>
                      </m:sub>
                      <m:sup>
                        <m:r>
                          <a:rPr lang="en-US" sz="1700" b="1" i="1">
                            <a:solidFill>
                              <a:schemeClr val="tx1"/>
                            </a:solidFill>
                            <a:latin typeface="Cambria Math" panose="02040503050406030204" pitchFamily="18" charset="0"/>
                          </a:rPr>
                          <m:t>𝒎</m:t>
                        </m:r>
                      </m:sup>
                      <m:e>
                        <m:sSup>
                          <m:sSupPr>
                            <m:ctrlPr>
                              <a:rPr lang="en-US" sz="1700" b="1" i="1">
                                <a:solidFill>
                                  <a:schemeClr val="tx1"/>
                                </a:solidFill>
                                <a:latin typeface="Cambria Math"/>
                              </a:rPr>
                            </m:ctrlPr>
                          </m:sSupPr>
                          <m:e>
                            <m:d>
                              <m:dPr>
                                <m:ctrlPr>
                                  <a:rPr lang="en-US" sz="1700" b="1" i="1">
                                    <a:solidFill>
                                      <a:schemeClr val="tx1"/>
                                    </a:solidFill>
                                    <a:latin typeface="Cambria Math"/>
                                  </a:rPr>
                                </m:ctrlPr>
                              </m:dPr>
                              <m:e>
                                <m:sSub>
                                  <m:sSubPr>
                                    <m:ctrlPr>
                                      <a:rPr lang="en-US" sz="1700" b="1" i="1">
                                        <a:solidFill>
                                          <a:schemeClr val="tx1"/>
                                        </a:solidFill>
                                        <a:latin typeface="Cambria Math"/>
                                      </a:rPr>
                                    </m:ctrlPr>
                                  </m:sSubPr>
                                  <m:e>
                                    <m:acc>
                                      <m:accPr>
                                        <m:chr m:val="̂"/>
                                        <m:ctrlPr>
                                          <a:rPr lang="en-US" sz="1700" b="1" i="1">
                                            <a:solidFill>
                                              <a:schemeClr val="tx1"/>
                                            </a:solidFill>
                                            <a:latin typeface="Cambria Math"/>
                                          </a:rPr>
                                        </m:ctrlPr>
                                      </m:accPr>
                                      <m:e>
                                        <m:r>
                                          <a:rPr lang="en-US" sz="1700" b="1" i="1">
                                            <a:solidFill>
                                              <a:schemeClr val="tx1"/>
                                            </a:solidFill>
                                            <a:latin typeface="Cambria Math" panose="02040503050406030204" pitchFamily="18" charset="0"/>
                                          </a:rPr>
                                          <m:t>𝒚</m:t>
                                        </m:r>
                                      </m:e>
                                    </m:acc>
                                  </m:e>
                                  <m:sub>
                                    <m:r>
                                      <a:rPr lang="en-US" sz="1700" b="1" i="1">
                                        <a:solidFill>
                                          <a:schemeClr val="tx1"/>
                                        </a:solidFill>
                                        <a:latin typeface="Cambria Math" panose="02040503050406030204" pitchFamily="18" charset="0"/>
                                      </a:rPr>
                                      <m:t>𝒊</m:t>
                                    </m:r>
                                  </m:sub>
                                </m:sSub>
                                <m:r>
                                  <a:rPr lang="en-US" sz="1700" b="1" i="1">
                                    <a:solidFill>
                                      <a:schemeClr val="tx1"/>
                                    </a:solidFill>
                                    <a:latin typeface="Cambria Math" panose="02040503050406030204" pitchFamily="18" charset="0"/>
                                  </a:rPr>
                                  <m:t>−</m:t>
                                </m:r>
                                <m:sSub>
                                  <m:sSubPr>
                                    <m:ctrlPr>
                                      <a:rPr lang="en-US" sz="1700" b="1" i="1">
                                        <a:solidFill>
                                          <a:schemeClr val="tx1"/>
                                        </a:solidFill>
                                        <a:latin typeface="Cambria Math"/>
                                      </a:rPr>
                                    </m:ctrlPr>
                                  </m:sSubPr>
                                  <m:e>
                                    <m:r>
                                      <a:rPr lang="en-US" sz="1700" b="1" i="1">
                                        <a:solidFill>
                                          <a:schemeClr val="tx1"/>
                                        </a:solidFill>
                                        <a:latin typeface="Cambria Math" panose="02040503050406030204" pitchFamily="18" charset="0"/>
                                      </a:rPr>
                                      <m:t>𝒚</m:t>
                                    </m:r>
                                  </m:e>
                                  <m:sub>
                                    <m:r>
                                      <a:rPr lang="en-US" sz="1700" b="1" i="1">
                                        <a:solidFill>
                                          <a:schemeClr val="tx1"/>
                                        </a:solidFill>
                                        <a:latin typeface="Cambria Math" panose="02040503050406030204" pitchFamily="18" charset="0"/>
                                      </a:rPr>
                                      <m:t>𝒊</m:t>
                                    </m:r>
                                  </m:sub>
                                </m:sSub>
                              </m:e>
                            </m:d>
                          </m:e>
                          <m:sup>
                            <m:r>
                              <a:rPr lang="en-US" sz="1700" b="1" i="1">
                                <a:solidFill>
                                  <a:schemeClr val="tx1"/>
                                </a:solidFill>
                                <a:latin typeface="Cambria Math" panose="02040503050406030204" pitchFamily="18" charset="0"/>
                              </a:rPr>
                              <m:t>𝟐</m:t>
                            </m:r>
                          </m:sup>
                        </m:sSup>
                      </m:e>
                    </m:nary>
                  </m:oMath>
                </a14:m>
                <a:endParaRPr lang="en-US" sz="1700" b="1" i="1" dirty="0">
                  <a:solidFill>
                    <a:schemeClr val="tx1"/>
                  </a:solidFill>
                </a:endParaRPr>
              </a:p>
              <a:p>
                <a:pPr algn="just"/>
                <a14:m>
                  <m:oMathPara xmlns:m="http://schemas.openxmlformats.org/officeDocument/2006/math">
                    <m:oMathParaPr>
                      <m:jc m:val="left"/>
                    </m:oMathParaPr>
                    <m:oMath xmlns:m="http://schemas.openxmlformats.org/officeDocument/2006/math">
                      <m:r>
                        <a:rPr lang="en-US" sz="1700" b="1" i="1">
                          <a:solidFill>
                            <a:schemeClr val="tx1"/>
                          </a:solidFill>
                          <a:latin typeface="Cambria Math" panose="02040503050406030204" pitchFamily="18" charset="0"/>
                        </a:rPr>
                        <m:t>=</m:t>
                      </m:r>
                      <m:f>
                        <m:fPr>
                          <m:ctrlPr>
                            <a:rPr lang="en-US" sz="1700" b="1" i="1">
                              <a:solidFill>
                                <a:schemeClr val="tx1"/>
                              </a:solidFill>
                              <a:latin typeface="Cambria Math"/>
                            </a:rPr>
                          </m:ctrlPr>
                        </m:fPr>
                        <m:num>
                          <m:r>
                            <a:rPr lang="en-US" sz="1700" b="1" i="1">
                              <a:solidFill>
                                <a:schemeClr val="tx1"/>
                              </a:solidFill>
                              <a:latin typeface="Cambria Math" panose="02040503050406030204" pitchFamily="18" charset="0"/>
                            </a:rPr>
                            <m:t>𝟏</m:t>
                          </m:r>
                        </m:num>
                        <m:den>
                          <m:r>
                            <a:rPr lang="en-US" sz="1700" b="1" i="1">
                              <a:solidFill>
                                <a:schemeClr val="tx1"/>
                              </a:solidFill>
                              <a:latin typeface="Cambria Math" panose="02040503050406030204" pitchFamily="18" charset="0"/>
                            </a:rPr>
                            <m:t>𝟐</m:t>
                          </m:r>
                        </m:den>
                      </m:f>
                      <m:nary>
                        <m:naryPr>
                          <m:chr m:val="∑"/>
                          <m:limLoc m:val="undOvr"/>
                          <m:ctrlPr>
                            <a:rPr lang="en-US" sz="1700" b="1" i="1">
                              <a:solidFill>
                                <a:schemeClr val="tx1"/>
                              </a:solidFill>
                              <a:latin typeface="Cambria Math"/>
                            </a:rPr>
                          </m:ctrlPr>
                        </m:naryPr>
                        <m:sub>
                          <m:r>
                            <a:rPr lang="en-US" sz="1700" b="1" i="1">
                              <a:solidFill>
                                <a:schemeClr val="tx1"/>
                              </a:solidFill>
                              <a:latin typeface="Cambria Math" panose="02040503050406030204" pitchFamily="18" charset="0"/>
                            </a:rPr>
                            <m:t>𝒊</m:t>
                          </m:r>
                          <m:r>
                            <a:rPr lang="en-US" sz="1700" b="1" i="1">
                              <a:solidFill>
                                <a:schemeClr val="tx1"/>
                              </a:solidFill>
                              <a:latin typeface="Cambria Math" panose="02040503050406030204" pitchFamily="18" charset="0"/>
                            </a:rPr>
                            <m:t>=</m:t>
                          </m:r>
                          <m:r>
                            <a:rPr lang="en-US" sz="1700" b="1" i="1">
                              <a:solidFill>
                                <a:schemeClr val="tx1"/>
                              </a:solidFill>
                              <a:latin typeface="Cambria Math" panose="02040503050406030204" pitchFamily="18" charset="0"/>
                            </a:rPr>
                            <m:t>𝟏</m:t>
                          </m:r>
                        </m:sub>
                        <m:sup>
                          <m:r>
                            <a:rPr lang="en-US" sz="1700" b="1" i="1">
                              <a:solidFill>
                                <a:schemeClr val="tx1"/>
                              </a:solidFill>
                              <a:latin typeface="Cambria Math" panose="02040503050406030204" pitchFamily="18" charset="0"/>
                            </a:rPr>
                            <m:t>𝒎</m:t>
                          </m:r>
                        </m:sup>
                        <m:e>
                          <m:sSup>
                            <m:sSupPr>
                              <m:ctrlPr>
                                <a:rPr lang="en-US" sz="1700" b="1" i="1">
                                  <a:solidFill>
                                    <a:schemeClr val="tx1"/>
                                  </a:solidFill>
                                  <a:latin typeface="Cambria Math"/>
                                </a:rPr>
                              </m:ctrlPr>
                            </m:sSupPr>
                            <m:e>
                              <m:d>
                                <m:dPr>
                                  <m:ctrlPr>
                                    <a:rPr lang="en-US" sz="1700" b="1" i="1">
                                      <a:solidFill>
                                        <a:schemeClr val="tx1"/>
                                      </a:solidFill>
                                      <a:latin typeface="Cambria Math"/>
                                    </a:rPr>
                                  </m:ctrlPr>
                                </m:dPr>
                                <m:e>
                                  <m:sSub>
                                    <m:sSubPr>
                                      <m:ctrlPr>
                                        <a:rPr lang="en-US" sz="1700" b="1" i="1">
                                          <a:solidFill>
                                            <a:schemeClr val="tx1"/>
                                          </a:solidFill>
                                          <a:latin typeface="Cambria Math"/>
                                        </a:rPr>
                                      </m:ctrlPr>
                                    </m:sSubPr>
                                    <m:e>
                                      <m:r>
                                        <a:rPr lang="en-US" sz="1700" b="1" i="1">
                                          <a:solidFill>
                                            <a:schemeClr val="tx1"/>
                                          </a:solidFill>
                                          <a:latin typeface="Cambria Math" panose="02040503050406030204" pitchFamily="18" charset="0"/>
                                        </a:rPr>
                                        <m:t>𝒉</m:t>
                                      </m:r>
                                    </m:e>
                                    <m:sub>
                                      <m:r>
                                        <a:rPr lang="en-US" sz="1700" b="1" i="1">
                                          <a:solidFill>
                                            <a:schemeClr val="tx1"/>
                                          </a:solidFill>
                                          <a:latin typeface="Cambria Math" panose="02040503050406030204" pitchFamily="18" charset="0"/>
                                        </a:rPr>
                                        <m:t>𝒘</m:t>
                                      </m:r>
                                    </m:sub>
                                  </m:sSub>
                                  <m:d>
                                    <m:dPr>
                                      <m:ctrlPr>
                                        <a:rPr lang="en-US" sz="1700" b="1" i="1">
                                          <a:solidFill>
                                            <a:schemeClr val="tx1"/>
                                          </a:solidFill>
                                          <a:latin typeface="Cambria Math"/>
                                        </a:rPr>
                                      </m:ctrlPr>
                                    </m:dPr>
                                    <m:e>
                                      <m:sSub>
                                        <m:sSubPr>
                                          <m:ctrlPr>
                                            <a:rPr lang="en-US" sz="1700" b="1" i="1">
                                              <a:solidFill>
                                                <a:schemeClr val="tx1"/>
                                              </a:solidFill>
                                              <a:latin typeface="Cambria Math"/>
                                            </a:rPr>
                                          </m:ctrlPr>
                                        </m:sSubPr>
                                        <m:e>
                                          <m:r>
                                            <a:rPr lang="en-US" sz="1700" b="1" i="1">
                                              <a:solidFill>
                                                <a:schemeClr val="tx1"/>
                                              </a:solidFill>
                                              <a:latin typeface="Cambria Math" panose="02040503050406030204" pitchFamily="18" charset="0"/>
                                            </a:rPr>
                                            <m:t>𝑿</m:t>
                                          </m:r>
                                        </m:e>
                                        <m:sub>
                                          <m:r>
                                            <a:rPr lang="en-US" sz="1700" b="1" i="1">
                                              <a:solidFill>
                                                <a:schemeClr val="tx1"/>
                                              </a:solidFill>
                                              <a:latin typeface="Cambria Math" panose="02040503050406030204" pitchFamily="18" charset="0"/>
                                            </a:rPr>
                                            <m:t>𝒊</m:t>
                                          </m:r>
                                        </m:sub>
                                      </m:sSub>
                                    </m:e>
                                  </m:d>
                                  <m:r>
                                    <a:rPr lang="en-US" sz="1700" b="1" i="1">
                                      <a:solidFill>
                                        <a:schemeClr val="tx1"/>
                                      </a:solidFill>
                                      <a:latin typeface="Cambria Math" panose="02040503050406030204" pitchFamily="18" charset="0"/>
                                    </a:rPr>
                                    <m:t>−</m:t>
                                  </m:r>
                                  <m:sSub>
                                    <m:sSubPr>
                                      <m:ctrlPr>
                                        <a:rPr lang="en-US" sz="1700" b="1" i="1">
                                          <a:solidFill>
                                            <a:schemeClr val="tx1"/>
                                          </a:solidFill>
                                          <a:latin typeface="Cambria Math"/>
                                        </a:rPr>
                                      </m:ctrlPr>
                                    </m:sSubPr>
                                    <m:e>
                                      <m:r>
                                        <a:rPr lang="en-US" sz="1700" b="1" i="1">
                                          <a:solidFill>
                                            <a:schemeClr val="tx1"/>
                                          </a:solidFill>
                                          <a:latin typeface="Cambria Math" panose="02040503050406030204" pitchFamily="18" charset="0"/>
                                        </a:rPr>
                                        <m:t>𝒚</m:t>
                                      </m:r>
                                    </m:e>
                                    <m:sub>
                                      <m:r>
                                        <a:rPr lang="en-US" sz="1700" b="1" i="1">
                                          <a:solidFill>
                                            <a:schemeClr val="tx1"/>
                                          </a:solidFill>
                                          <a:latin typeface="Cambria Math" panose="02040503050406030204" pitchFamily="18" charset="0"/>
                                        </a:rPr>
                                        <m:t>𝒊</m:t>
                                      </m:r>
                                    </m:sub>
                                  </m:sSub>
                                </m:e>
                              </m:d>
                            </m:e>
                            <m:sup>
                              <m:r>
                                <a:rPr lang="en-US" sz="1700" b="1" i="1">
                                  <a:solidFill>
                                    <a:schemeClr val="tx1"/>
                                  </a:solidFill>
                                  <a:latin typeface="Cambria Math" panose="02040503050406030204" pitchFamily="18" charset="0"/>
                                </a:rPr>
                                <m:t>𝟐</m:t>
                              </m:r>
                            </m:sup>
                          </m:sSup>
                        </m:e>
                      </m:nary>
                    </m:oMath>
                  </m:oMathPara>
                </a14:m>
                <a:endParaRPr lang="en-US" sz="1800" b="1" dirty="0">
                  <a:solidFill>
                    <a:schemeClr val="tx1"/>
                  </a:solidFill>
                </a:endParaRPr>
              </a:p>
              <a:p>
                <a:pPr algn="just"/>
                <a:r>
                  <a:rPr lang="en-US" sz="1800" dirty="0">
                    <a:solidFill>
                      <a:schemeClr val="tx1"/>
                    </a:solidFill>
                  </a:rPr>
                  <a:t>This is Sum-of-squares error function with </a:t>
                </a:r>
                <a14:m>
                  <m:oMath xmlns:m="http://schemas.openxmlformats.org/officeDocument/2006/math">
                    <m:r>
                      <a:rPr lang="en-US" sz="1800" i="1" dirty="0" smtClean="0">
                        <a:solidFill>
                          <a:schemeClr val="tx1"/>
                        </a:solidFill>
                        <a:latin typeface="Cambria Math"/>
                      </a:rPr>
                      <m:t>𝑚</m:t>
                    </m:r>
                  </m:oMath>
                </a14:m>
                <a:r>
                  <a:rPr lang="en-US" sz="1800" dirty="0">
                    <a:solidFill>
                      <a:schemeClr val="tx1"/>
                    </a:solidFill>
                  </a:rPr>
                  <a:t> examples</a:t>
                </a:r>
                <a:r>
                  <a:rPr lang="en-US" sz="1800" dirty="0" smtClean="0">
                    <a:solidFill>
                      <a:schemeClr val="tx1"/>
                    </a:solidFill>
                  </a:rPr>
                  <a:t>. </a:t>
                </a:r>
                <a:r>
                  <a:rPr lang="en-US" sz="1800" dirty="0" smtClean="0">
                    <a:solidFill>
                      <a:srgbClr val="FF0000"/>
                    </a:solidFill>
                  </a:rPr>
                  <a:t>It should be minimum</a:t>
                </a:r>
                <a:r>
                  <a:rPr lang="en-US" sz="1800" dirty="0" smtClean="0">
                    <a:solidFill>
                      <a:schemeClr val="tx1"/>
                    </a:solidFill>
                  </a:rPr>
                  <a:t>.</a:t>
                </a:r>
                <a:endParaRPr lang="en-US" sz="1800" dirty="0">
                  <a:solidFill>
                    <a:schemeClr val="tx1"/>
                  </a:solidFill>
                </a:endParaRPr>
              </a:p>
              <a:p>
                <a:pPr algn="just"/>
                <a:endParaRPr lang="en-US" sz="1800" dirty="0">
                  <a:solidFill>
                    <a:schemeClr val="tx1"/>
                  </a:solidFill>
                </a:endParaRPr>
              </a:p>
              <a:p>
                <a:pPr algn="just"/>
                <a14:m>
                  <m:oMathPara xmlns:m="http://schemas.openxmlformats.org/officeDocument/2006/math">
                    <m:oMathParaPr>
                      <m:jc m:val="left"/>
                    </m:oMathParaPr>
                    <m:oMath xmlns:m="http://schemas.openxmlformats.org/officeDocument/2006/math">
                      <m:f>
                        <m:fPr>
                          <m:ctrlPr>
                            <a:rPr lang="en-US" sz="1600" b="1" i="1" smtClean="0">
                              <a:solidFill>
                                <a:schemeClr val="tx1"/>
                              </a:solidFill>
                              <a:latin typeface="Cambria Math"/>
                            </a:rPr>
                          </m:ctrlPr>
                        </m:fPr>
                        <m:num>
                          <m:r>
                            <a:rPr lang="en-US" sz="1600" b="1" i="1">
                              <a:solidFill>
                                <a:schemeClr val="tx1"/>
                              </a:solidFill>
                              <a:latin typeface="Cambria Math" panose="02040503050406030204" pitchFamily="18" charset="0"/>
                            </a:rPr>
                            <m:t>𝝏</m:t>
                          </m:r>
                        </m:num>
                        <m:den>
                          <m:r>
                            <a:rPr lang="en-US" sz="1600" b="1" i="1">
                              <a:solidFill>
                                <a:schemeClr val="tx1"/>
                              </a:solidFill>
                              <a:latin typeface="Cambria Math" panose="02040503050406030204" pitchFamily="18" charset="0"/>
                            </a:rPr>
                            <m:t>𝝏</m:t>
                          </m:r>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𝒘</m:t>
                              </m:r>
                            </m:e>
                            <m:sub>
                              <m:r>
                                <a:rPr lang="en-US" sz="1600" b="1" i="1">
                                  <a:solidFill>
                                    <a:schemeClr val="tx1"/>
                                  </a:solidFill>
                                  <a:latin typeface="Cambria Math" panose="02040503050406030204" pitchFamily="18" charset="0"/>
                                </a:rPr>
                                <m:t>𝒋</m:t>
                              </m:r>
                            </m:sub>
                          </m:sSub>
                        </m:den>
                      </m:f>
                      <m:r>
                        <a:rPr lang="en-US" sz="1600" b="1" i="1">
                          <a:solidFill>
                            <a:schemeClr val="tx1"/>
                          </a:solidFill>
                          <a:latin typeface="Cambria Math" panose="02040503050406030204" pitchFamily="18" charset="0"/>
                        </a:rPr>
                        <m:t>𝑱</m:t>
                      </m:r>
                      <m:d>
                        <m:dPr>
                          <m:ctrlPr>
                            <a:rPr lang="en-US" sz="1600" b="1" i="1">
                              <a:solidFill>
                                <a:schemeClr val="tx1"/>
                              </a:solidFill>
                              <a:latin typeface="Cambria Math"/>
                            </a:rPr>
                          </m:ctrlPr>
                        </m:dPr>
                        <m:e>
                          <m:r>
                            <a:rPr lang="en-US" sz="1600" b="1" i="1">
                              <a:solidFill>
                                <a:schemeClr val="tx1"/>
                              </a:solidFill>
                              <a:latin typeface="Cambria Math" panose="02040503050406030204" pitchFamily="18" charset="0"/>
                            </a:rPr>
                            <m:t>𝒘</m:t>
                          </m:r>
                        </m:e>
                      </m:d>
                      <m:r>
                        <a:rPr lang="en-US" sz="1600" b="1" i="1">
                          <a:solidFill>
                            <a:schemeClr val="tx1"/>
                          </a:solidFill>
                          <a:latin typeface="Cambria Math" panose="02040503050406030204" pitchFamily="18" charset="0"/>
                        </a:rPr>
                        <m:t>=</m:t>
                      </m:r>
                      <m:f>
                        <m:fPr>
                          <m:ctrlPr>
                            <a:rPr lang="en-US" sz="1600" b="1" i="1">
                              <a:solidFill>
                                <a:schemeClr val="tx1"/>
                              </a:solidFill>
                              <a:latin typeface="Cambria Math"/>
                            </a:rPr>
                          </m:ctrlPr>
                        </m:fPr>
                        <m:num>
                          <m:r>
                            <a:rPr lang="en-US" sz="1600" b="1" i="1">
                              <a:solidFill>
                                <a:schemeClr val="tx1"/>
                              </a:solidFill>
                              <a:latin typeface="Cambria Math" panose="02040503050406030204" pitchFamily="18" charset="0"/>
                            </a:rPr>
                            <m:t>𝟏</m:t>
                          </m:r>
                        </m:num>
                        <m:den>
                          <m:r>
                            <a:rPr lang="en-US" sz="1600" b="1" i="1">
                              <a:solidFill>
                                <a:schemeClr val="tx1"/>
                              </a:solidFill>
                              <a:latin typeface="Cambria Math" panose="02040503050406030204" pitchFamily="18" charset="0"/>
                            </a:rPr>
                            <m:t>𝟐</m:t>
                          </m:r>
                        </m:den>
                      </m:f>
                      <m:nary>
                        <m:naryPr>
                          <m:chr m:val="∑"/>
                          <m:limLoc m:val="undOvr"/>
                          <m:ctrlPr>
                            <a:rPr lang="en-US" sz="1600" b="1" i="1">
                              <a:solidFill>
                                <a:schemeClr val="tx1"/>
                              </a:solidFill>
                              <a:latin typeface="Cambria Math"/>
                            </a:rPr>
                          </m:ctrlPr>
                        </m:naryPr>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𝟏</m:t>
                          </m:r>
                        </m:sub>
                        <m:sup>
                          <m:r>
                            <a:rPr lang="en-US" sz="1600" b="1" i="1">
                              <a:solidFill>
                                <a:schemeClr val="tx1"/>
                              </a:solidFill>
                              <a:latin typeface="Cambria Math" panose="02040503050406030204" pitchFamily="18" charset="0"/>
                            </a:rPr>
                            <m:t>𝒎</m:t>
                          </m:r>
                        </m:sup>
                        <m:e>
                          <m:r>
                            <a:rPr lang="en-US" sz="1600" b="1" i="1">
                              <a:solidFill>
                                <a:schemeClr val="tx1"/>
                              </a:solidFill>
                              <a:latin typeface="Cambria Math" panose="02040503050406030204" pitchFamily="18" charset="0"/>
                            </a:rPr>
                            <m:t>𝟐</m:t>
                          </m:r>
                          <m:d>
                            <m:dPr>
                              <m:ctrlPr>
                                <a:rPr lang="en-US" sz="1600" b="1" i="1">
                                  <a:solidFill>
                                    <a:schemeClr val="tx1"/>
                                  </a:solidFill>
                                  <a:latin typeface="Cambria Math"/>
                                </a:rPr>
                              </m:ctrlPr>
                            </m:dPr>
                            <m:e>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𝒉</m:t>
                                  </m:r>
                                </m:e>
                                <m:sub>
                                  <m:r>
                                    <a:rPr lang="en-US" sz="1600" b="1" i="1">
                                      <a:solidFill>
                                        <a:schemeClr val="tx1"/>
                                      </a:solidFill>
                                      <a:latin typeface="Cambria Math" panose="02040503050406030204" pitchFamily="18" charset="0"/>
                                    </a:rPr>
                                    <m:t>𝒘</m:t>
                                  </m:r>
                                </m:sub>
                              </m:sSub>
                              <m:d>
                                <m:dPr>
                                  <m:ctrlPr>
                                    <a:rPr lang="en-US" sz="1600" b="1" i="1">
                                      <a:solidFill>
                                        <a:schemeClr val="tx1"/>
                                      </a:solidFill>
                                      <a:latin typeface="Cambria Math"/>
                                    </a:rPr>
                                  </m:ctrlPr>
                                </m:dPr>
                                <m:e>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𝑿</m:t>
                                      </m:r>
                                    </m:e>
                                    <m:sub>
                                      <m:r>
                                        <a:rPr lang="en-US" sz="1600" b="1" i="1">
                                          <a:solidFill>
                                            <a:schemeClr val="tx1"/>
                                          </a:solidFill>
                                          <a:latin typeface="Cambria Math" panose="02040503050406030204" pitchFamily="18" charset="0"/>
                                        </a:rPr>
                                        <m:t>𝒊</m:t>
                                      </m:r>
                                    </m:sub>
                                  </m:sSub>
                                </m:e>
                              </m:d>
                              <m:r>
                                <a:rPr lang="en-US" sz="1600" b="1" i="1">
                                  <a:solidFill>
                                    <a:schemeClr val="tx1"/>
                                  </a:solidFill>
                                  <a:latin typeface="Cambria Math" panose="02040503050406030204" pitchFamily="18" charset="0"/>
                                </a:rPr>
                                <m:t>−</m:t>
                              </m:r>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𝒚</m:t>
                                  </m:r>
                                </m:e>
                                <m:sub>
                                  <m:r>
                                    <a:rPr lang="en-US" sz="1600" b="1" i="1">
                                      <a:solidFill>
                                        <a:schemeClr val="tx1"/>
                                      </a:solidFill>
                                      <a:latin typeface="Cambria Math" panose="02040503050406030204" pitchFamily="18" charset="0"/>
                                    </a:rPr>
                                    <m:t>𝒊</m:t>
                                  </m:r>
                                </m:sub>
                              </m:sSub>
                            </m:e>
                          </m:d>
                          <m:f>
                            <m:fPr>
                              <m:ctrlPr>
                                <a:rPr lang="en-US" sz="1600" b="1" i="1">
                                  <a:solidFill>
                                    <a:schemeClr val="tx1"/>
                                  </a:solidFill>
                                  <a:latin typeface="Cambria Math"/>
                                </a:rPr>
                              </m:ctrlPr>
                            </m:fPr>
                            <m:num>
                              <m:r>
                                <a:rPr lang="en-US" sz="1600" b="1" i="1">
                                  <a:solidFill>
                                    <a:schemeClr val="tx1"/>
                                  </a:solidFill>
                                  <a:latin typeface="Cambria Math" panose="02040503050406030204" pitchFamily="18" charset="0"/>
                                </a:rPr>
                                <m:t>𝝏</m:t>
                              </m:r>
                            </m:num>
                            <m:den>
                              <m:r>
                                <a:rPr lang="en-US" sz="1600" b="1" i="1">
                                  <a:solidFill>
                                    <a:schemeClr val="tx1"/>
                                  </a:solidFill>
                                  <a:latin typeface="Cambria Math" panose="02040503050406030204" pitchFamily="18" charset="0"/>
                                </a:rPr>
                                <m:t>𝝏</m:t>
                              </m:r>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𝒘</m:t>
                                  </m:r>
                                </m:e>
                                <m:sub>
                                  <m:r>
                                    <a:rPr lang="en-US" sz="1600" b="1" i="1">
                                      <a:solidFill>
                                        <a:schemeClr val="tx1"/>
                                      </a:solidFill>
                                      <a:latin typeface="Cambria Math" panose="02040503050406030204" pitchFamily="18" charset="0"/>
                                    </a:rPr>
                                    <m:t>𝒋</m:t>
                                  </m:r>
                                </m:sub>
                              </m:sSub>
                            </m:den>
                          </m:f>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𝒉</m:t>
                              </m:r>
                            </m:e>
                            <m:sub>
                              <m:r>
                                <a:rPr lang="en-US" sz="1600" b="1" i="1">
                                  <a:solidFill>
                                    <a:schemeClr val="tx1"/>
                                  </a:solidFill>
                                  <a:latin typeface="Cambria Math" panose="02040503050406030204" pitchFamily="18" charset="0"/>
                                </a:rPr>
                                <m:t>𝒘</m:t>
                              </m:r>
                            </m:sub>
                          </m:sSub>
                          <m:d>
                            <m:dPr>
                              <m:ctrlPr>
                                <a:rPr lang="en-US" sz="1600" b="1" i="1">
                                  <a:solidFill>
                                    <a:schemeClr val="tx1"/>
                                  </a:solidFill>
                                  <a:latin typeface="Cambria Math"/>
                                </a:rPr>
                              </m:ctrlPr>
                            </m:dPr>
                            <m:e>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𝑿</m:t>
                                  </m:r>
                                </m:e>
                                <m:sub>
                                  <m:r>
                                    <a:rPr lang="en-US" sz="1600" b="1" i="1">
                                      <a:solidFill>
                                        <a:schemeClr val="tx1"/>
                                      </a:solidFill>
                                      <a:latin typeface="Cambria Math" panose="02040503050406030204" pitchFamily="18" charset="0"/>
                                    </a:rPr>
                                    <m:t>𝒊</m:t>
                                  </m:r>
                                </m:sub>
                              </m:sSub>
                            </m:e>
                          </m:d>
                        </m:e>
                      </m:nary>
                    </m:oMath>
                  </m:oMathPara>
                </a14:m>
                <a:endParaRPr lang="en-US" sz="1600" b="1" dirty="0">
                  <a:solidFill>
                    <a:schemeClr val="tx1"/>
                  </a:solidFill>
                </a:endParaRPr>
              </a:p>
              <a:p>
                <a:pPr algn="l"/>
                <a14:m>
                  <m:oMathPara xmlns:m="http://schemas.openxmlformats.org/officeDocument/2006/math">
                    <m:oMathParaPr>
                      <m:jc m:val="left"/>
                    </m:oMathParaPr>
                    <m:oMath xmlns:m="http://schemas.openxmlformats.org/officeDocument/2006/math">
                      <m:r>
                        <a:rPr lang="en-US" sz="1600" b="1" i="1">
                          <a:solidFill>
                            <a:schemeClr val="tx1"/>
                          </a:solidFill>
                          <a:latin typeface="Cambria Math" panose="02040503050406030204" pitchFamily="18" charset="0"/>
                        </a:rPr>
                        <m:t>= </m:t>
                      </m:r>
                      <m:nary>
                        <m:naryPr>
                          <m:chr m:val="∑"/>
                          <m:limLoc m:val="undOvr"/>
                          <m:ctrlPr>
                            <a:rPr lang="en-US" sz="1600" b="1" i="1">
                              <a:solidFill>
                                <a:schemeClr val="tx1"/>
                              </a:solidFill>
                              <a:latin typeface="Cambria Math"/>
                            </a:rPr>
                          </m:ctrlPr>
                        </m:naryPr>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𝟏</m:t>
                          </m:r>
                        </m:sub>
                        <m:sup>
                          <m:r>
                            <a:rPr lang="en-US" sz="1600" b="1" i="1">
                              <a:solidFill>
                                <a:schemeClr val="tx1"/>
                              </a:solidFill>
                              <a:latin typeface="Cambria Math" panose="02040503050406030204" pitchFamily="18" charset="0"/>
                            </a:rPr>
                            <m:t>𝒎</m:t>
                          </m:r>
                        </m:sup>
                        <m:e>
                          <m:r>
                            <a:rPr lang="en-US" sz="1600" b="1" i="1" smtClean="0">
                              <a:solidFill>
                                <a:srgbClr val="0070C0"/>
                              </a:solidFill>
                              <a:latin typeface="Cambria Math" panose="02040503050406030204" pitchFamily="18" charset="0"/>
                            </a:rPr>
                            <m:t>(</m:t>
                          </m:r>
                          <m:sSub>
                            <m:sSubPr>
                              <m:ctrlPr>
                                <a:rPr lang="en-US" sz="1600" b="1" i="1">
                                  <a:solidFill>
                                    <a:srgbClr val="0070C0"/>
                                  </a:solidFill>
                                  <a:latin typeface="Cambria Math"/>
                                </a:rPr>
                              </m:ctrlPr>
                            </m:sSubPr>
                            <m:e>
                              <m:r>
                                <a:rPr lang="en-US" sz="1600" b="1" i="1">
                                  <a:solidFill>
                                    <a:srgbClr val="0070C0"/>
                                  </a:solidFill>
                                  <a:latin typeface="Cambria Math" panose="02040503050406030204" pitchFamily="18" charset="0"/>
                                </a:rPr>
                                <m:t>𝒉</m:t>
                              </m:r>
                            </m:e>
                            <m:sub>
                              <m:r>
                                <a:rPr lang="en-US" sz="1600" b="1" i="1">
                                  <a:solidFill>
                                    <a:srgbClr val="0070C0"/>
                                  </a:solidFill>
                                  <a:latin typeface="Cambria Math" panose="02040503050406030204" pitchFamily="18" charset="0"/>
                                </a:rPr>
                                <m:t>𝒘</m:t>
                              </m:r>
                            </m:sub>
                          </m:sSub>
                          <m:d>
                            <m:dPr>
                              <m:ctrlPr>
                                <a:rPr lang="en-US" sz="1600" b="1" i="1">
                                  <a:solidFill>
                                    <a:srgbClr val="0070C0"/>
                                  </a:solidFill>
                                  <a:latin typeface="Cambria Math"/>
                                </a:rPr>
                              </m:ctrlPr>
                            </m:dPr>
                            <m:e>
                              <m:sSub>
                                <m:sSubPr>
                                  <m:ctrlPr>
                                    <a:rPr lang="en-US" sz="1600" b="1" i="1">
                                      <a:solidFill>
                                        <a:srgbClr val="0070C0"/>
                                      </a:solidFill>
                                      <a:latin typeface="Cambria Math"/>
                                    </a:rPr>
                                  </m:ctrlPr>
                                </m:sSubPr>
                                <m:e>
                                  <m:r>
                                    <a:rPr lang="en-US" sz="1600" b="1" i="1">
                                      <a:solidFill>
                                        <a:srgbClr val="0070C0"/>
                                      </a:solidFill>
                                      <a:latin typeface="Cambria Math" panose="02040503050406030204" pitchFamily="18" charset="0"/>
                                    </a:rPr>
                                    <m:t>𝑿</m:t>
                                  </m:r>
                                </m:e>
                                <m:sub>
                                  <m:r>
                                    <a:rPr lang="en-US" sz="1600" b="1" i="1">
                                      <a:solidFill>
                                        <a:srgbClr val="0070C0"/>
                                      </a:solidFill>
                                      <a:latin typeface="Cambria Math" panose="02040503050406030204" pitchFamily="18" charset="0"/>
                                    </a:rPr>
                                    <m:t>𝒊</m:t>
                                  </m:r>
                                </m:sub>
                              </m:sSub>
                            </m:e>
                          </m:d>
                          <m:r>
                            <a:rPr lang="en-US" sz="1600" b="1" i="1">
                              <a:solidFill>
                                <a:srgbClr val="0070C0"/>
                              </a:solidFill>
                              <a:latin typeface="Cambria Math" panose="02040503050406030204" pitchFamily="18" charset="0"/>
                            </a:rPr>
                            <m:t>−</m:t>
                          </m:r>
                          <m:sSub>
                            <m:sSubPr>
                              <m:ctrlPr>
                                <a:rPr lang="en-US" sz="1600" b="1" i="1">
                                  <a:solidFill>
                                    <a:srgbClr val="0070C0"/>
                                  </a:solidFill>
                                  <a:latin typeface="Cambria Math"/>
                                </a:rPr>
                              </m:ctrlPr>
                            </m:sSubPr>
                            <m:e>
                              <m:r>
                                <a:rPr lang="en-US" sz="1600" b="1" i="1">
                                  <a:solidFill>
                                    <a:srgbClr val="0070C0"/>
                                  </a:solidFill>
                                  <a:latin typeface="Cambria Math" panose="02040503050406030204" pitchFamily="18" charset="0"/>
                                </a:rPr>
                                <m:t>𝒚</m:t>
                              </m:r>
                            </m:e>
                            <m:sub>
                              <m:r>
                                <a:rPr lang="en-US" sz="1600" b="1" i="1">
                                  <a:solidFill>
                                    <a:srgbClr val="0070C0"/>
                                  </a:solidFill>
                                  <a:latin typeface="Cambria Math" panose="02040503050406030204" pitchFamily="18" charset="0"/>
                                </a:rPr>
                                <m:t>𝒊</m:t>
                              </m:r>
                            </m:sub>
                          </m:sSub>
                          <m:r>
                            <a:rPr lang="en-US" sz="1600" b="1" i="1">
                              <a:solidFill>
                                <a:srgbClr val="0070C0"/>
                              </a:solidFill>
                              <a:latin typeface="Cambria Math" panose="02040503050406030204" pitchFamily="18" charset="0"/>
                            </a:rPr>
                            <m:t>)</m:t>
                          </m:r>
                          <m:f>
                            <m:fPr>
                              <m:ctrlPr>
                                <a:rPr lang="en-US" sz="1600" b="1" i="1">
                                  <a:solidFill>
                                    <a:schemeClr val="tx1"/>
                                  </a:solidFill>
                                  <a:latin typeface="Cambria Math"/>
                                </a:rPr>
                              </m:ctrlPr>
                            </m:fPr>
                            <m:num>
                              <m:r>
                                <a:rPr lang="en-US" sz="1600" b="1" i="1">
                                  <a:solidFill>
                                    <a:schemeClr val="tx1"/>
                                  </a:solidFill>
                                  <a:latin typeface="Cambria Math" panose="02040503050406030204" pitchFamily="18" charset="0"/>
                                </a:rPr>
                                <m:t>𝝏</m:t>
                              </m:r>
                            </m:num>
                            <m:den>
                              <m:r>
                                <a:rPr lang="en-US" sz="1600" b="1" i="1">
                                  <a:solidFill>
                                    <a:schemeClr val="tx1"/>
                                  </a:solidFill>
                                  <a:latin typeface="Cambria Math" panose="02040503050406030204" pitchFamily="18" charset="0"/>
                                </a:rPr>
                                <m:t>𝝏</m:t>
                              </m:r>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𝒘</m:t>
                                  </m:r>
                                </m:e>
                                <m:sub>
                                  <m:r>
                                    <a:rPr lang="en-US" sz="1600" b="1" i="1">
                                      <a:solidFill>
                                        <a:schemeClr val="tx1"/>
                                      </a:solidFill>
                                      <a:latin typeface="Cambria Math" panose="02040503050406030204" pitchFamily="18" charset="0"/>
                                    </a:rPr>
                                    <m:t>𝒋</m:t>
                                  </m:r>
                                </m:sub>
                              </m:sSub>
                            </m:den>
                          </m:f>
                          <m:r>
                            <a:rPr lang="en-US" sz="1600" b="1" i="1">
                              <a:solidFill>
                                <a:schemeClr val="tx1"/>
                              </a:solidFill>
                              <a:latin typeface="Cambria Math" panose="02040503050406030204" pitchFamily="18" charset="0"/>
                            </a:rPr>
                            <m:t>(</m:t>
                          </m:r>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𝒘</m:t>
                              </m:r>
                            </m:e>
                            <m:sub>
                              <m:r>
                                <a:rPr lang="en-US" sz="1600" b="1" i="1">
                                  <a:solidFill>
                                    <a:schemeClr val="tx1"/>
                                  </a:solidFill>
                                  <a:latin typeface="Cambria Math" panose="02040503050406030204" pitchFamily="18" charset="0"/>
                                </a:rPr>
                                <m:t>𝟎</m:t>
                              </m:r>
                            </m:sub>
                          </m:sSub>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𝒙</m:t>
                              </m:r>
                            </m:e>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𝟎</m:t>
                              </m:r>
                            </m:sub>
                          </m:sSub>
                          <m:r>
                            <a:rPr lang="en-US" sz="1600" b="1" i="1">
                              <a:solidFill>
                                <a:schemeClr val="tx1"/>
                              </a:solidFill>
                              <a:latin typeface="Cambria Math" panose="02040503050406030204" pitchFamily="18" charset="0"/>
                            </a:rPr>
                            <m:t>+</m:t>
                          </m:r>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𝒘</m:t>
                              </m:r>
                            </m:e>
                            <m:sub>
                              <m:r>
                                <a:rPr lang="en-US" sz="1600" b="1" i="1">
                                  <a:solidFill>
                                    <a:schemeClr val="tx1"/>
                                  </a:solidFill>
                                  <a:latin typeface="Cambria Math" panose="02040503050406030204" pitchFamily="18" charset="0"/>
                                </a:rPr>
                                <m:t>𝟏</m:t>
                              </m:r>
                            </m:sub>
                          </m:sSub>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𝒙</m:t>
                              </m:r>
                            </m:e>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𝟏</m:t>
                              </m:r>
                            </m:sub>
                          </m:sSub>
                          <m:r>
                            <a:rPr lang="en-US" sz="1600" b="1" i="1">
                              <a:solidFill>
                                <a:schemeClr val="tx1"/>
                              </a:solidFill>
                              <a:latin typeface="Cambria Math" panose="02040503050406030204" pitchFamily="18" charset="0"/>
                            </a:rPr>
                            <m:t>+…+</m:t>
                          </m:r>
                          <m:sSub>
                            <m:sSubPr>
                              <m:ctrlPr>
                                <a:rPr lang="en-US" sz="1600" b="1" i="1" smtClean="0">
                                  <a:solidFill>
                                    <a:srgbClr val="FF0000"/>
                                  </a:solidFill>
                                  <a:latin typeface="Cambria Math"/>
                                </a:rPr>
                              </m:ctrlPr>
                            </m:sSubPr>
                            <m:e>
                              <m:r>
                                <a:rPr lang="en-US" sz="1600" b="1" i="1">
                                  <a:solidFill>
                                    <a:srgbClr val="FF0000"/>
                                  </a:solidFill>
                                  <a:latin typeface="Cambria Math" panose="02040503050406030204" pitchFamily="18" charset="0"/>
                                </a:rPr>
                                <m:t>𝒘</m:t>
                              </m:r>
                            </m:e>
                            <m:sub>
                              <m:r>
                                <a:rPr lang="en-US" sz="1600" b="1" i="1">
                                  <a:solidFill>
                                    <a:srgbClr val="FF0000"/>
                                  </a:solidFill>
                                  <a:latin typeface="Cambria Math" panose="02040503050406030204" pitchFamily="18" charset="0"/>
                                </a:rPr>
                                <m:t>𝒋</m:t>
                              </m:r>
                            </m:sub>
                          </m:sSub>
                          <m:sSub>
                            <m:sSubPr>
                              <m:ctrlPr>
                                <a:rPr lang="en-US" sz="1600" b="1" i="1">
                                  <a:solidFill>
                                    <a:srgbClr val="FF0000"/>
                                  </a:solidFill>
                                  <a:latin typeface="Cambria Math"/>
                                </a:rPr>
                              </m:ctrlPr>
                            </m:sSubPr>
                            <m:e>
                              <m:r>
                                <a:rPr lang="en-US" sz="1600" b="1" i="1">
                                  <a:solidFill>
                                    <a:srgbClr val="FF0000"/>
                                  </a:solidFill>
                                  <a:latin typeface="Cambria Math" panose="02040503050406030204" pitchFamily="18" charset="0"/>
                                </a:rPr>
                                <m:t>𝒙</m:t>
                              </m:r>
                            </m:e>
                            <m:sub>
                              <m:r>
                                <a:rPr lang="en-US" sz="1600" b="1" i="1">
                                  <a:solidFill>
                                    <a:srgbClr val="FF0000"/>
                                  </a:solidFill>
                                  <a:latin typeface="Cambria Math" panose="02040503050406030204" pitchFamily="18" charset="0"/>
                                </a:rPr>
                                <m:t>𝒊</m:t>
                              </m:r>
                              <m:r>
                                <a:rPr lang="en-US" sz="1600" b="1" i="1">
                                  <a:solidFill>
                                    <a:srgbClr val="FF0000"/>
                                  </a:solidFill>
                                  <a:latin typeface="Cambria Math" panose="02040503050406030204" pitchFamily="18" charset="0"/>
                                </a:rPr>
                                <m:t>,</m:t>
                              </m:r>
                              <m:r>
                                <a:rPr lang="en-US" sz="1600" b="1" i="1">
                                  <a:solidFill>
                                    <a:srgbClr val="FF0000"/>
                                  </a:solidFill>
                                  <a:latin typeface="Cambria Math" panose="02040503050406030204" pitchFamily="18" charset="0"/>
                                </a:rPr>
                                <m:t>𝒋</m:t>
                              </m:r>
                            </m:sub>
                          </m:sSub>
                          <m:r>
                            <a:rPr lang="en-US" sz="1600" b="1" i="1">
                              <a:solidFill>
                                <a:schemeClr val="tx1"/>
                              </a:solidFill>
                              <a:latin typeface="Cambria Math" panose="02040503050406030204" pitchFamily="18" charset="0"/>
                            </a:rPr>
                            <m:t>+…+</m:t>
                          </m:r>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𝒘</m:t>
                              </m:r>
                            </m:e>
                            <m:sub>
                              <m:r>
                                <a:rPr lang="en-US" sz="1600" b="1" i="1">
                                  <a:solidFill>
                                    <a:schemeClr val="tx1"/>
                                  </a:solidFill>
                                  <a:latin typeface="Cambria Math" panose="02040503050406030204" pitchFamily="18" charset="0"/>
                                </a:rPr>
                                <m:t>𝒏</m:t>
                              </m:r>
                            </m:sub>
                          </m:sSub>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𝒙</m:t>
                              </m:r>
                            </m:e>
                            <m:sub>
                              <m:r>
                                <a:rPr lang="da-DK" sz="1600" b="1" i="1">
                                  <a:solidFill>
                                    <a:schemeClr val="tx1"/>
                                  </a:solidFill>
                                  <a:latin typeface="Cambria Math" panose="02040503050406030204" pitchFamily="18" charset="0"/>
                                </a:rPr>
                                <m:t>𝒊</m:t>
                              </m:r>
                              <m:r>
                                <a:rPr lang="en-GB" sz="1600" b="1" i="1">
                                  <a:solidFill>
                                    <a:schemeClr val="tx1"/>
                                  </a:solidFill>
                                  <a:latin typeface="Cambria Math" panose="02040503050406030204" pitchFamily="18" charset="0"/>
                                </a:rPr>
                                <m:t>,</m:t>
                              </m:r>
                              <m:r>
                                <a:rPr lang="da-DK" sz="1600" b="1" i="1">
                                  <a:solidFill>
                                    <a:schemeClr val="tx1"/>
                                  </a:solidFill>
                                  <a:latin typeface="Cambria Math" panose="02040503050406030204" pitchFamily="18" charset="0"/>
                                </a:rPr>
                                <m:t>𝒏</m:t>
                              </m:r>
                            </m:sub>
                          </m:sSub>
                          <m:r>
                            <a:rPr lang="en-US" sz="1600" b="1" i="1">
                              <a:solidFill>
                                <a:schemeClr val="tx1"/>
                              </a:solidFill>
                              <a:latin typeface="Cambria Math" panose="02040503050406030204" pitchFamily="18" charset="0"/>
                            </a:rPr>
                            <m:t>)</m:t>
                          </m:r>
                        </m:e>
                      </m:nary>
                    </m:oMath>
                  </m:oMathPara>
                </a14:m>
                <a:endParaRPr lang="en-US" sz="1600" b="1" dirty="0">
                  <a:solidFill>
                    <a:schemeClr val="tx1"/>
                  </a:solidFill>
                </a:endParaRPr>
              </a:p>
              <a:p>
                <a:pPr algn="l"/>
                <a14:m>
                  <m:oMathPara xmlns:m="http://schemas.openxmlformats.org/officeDocument/2006/math">
                    <m:oMathParaPr>
                      <m:jc m:val="left"/>
                    </m:oMathParaPr>
                    <m:oMath xmlns:m="http://schemas.openxmlformats.org/officeDocument/2006/math">
                      <m:r>
                        <a:rPr lang="en-US" sz="1600" b="1" i="1" smtClean="0">
                          <a:solidFill>
                            <a:schemeClr val="tx1"/>
                          </a:solidFill>
                          <a:latin typeface="Cambria Math"/>
                          <a:ea typeface="Cambria Math"/>
                        </a:rPr>
                        <m:t>⇒</m:t>
                      </m:r>
                      <m:f>
                        <m:fPr>
                          <m:ctrlPr>
                            <a:rPr lang="en-US" sz="1600" b="1" i="1" smtClean="0">
                              <a:solidFill>
                                <a:schemeClr val="tx1"/>
                              </a:solidFill>
                              <a:latin typeface="Cambria Math"/>
                            </a:rPr>
                          </m:ctrlPr>
                        </m:fPr>
                        <m:num>
                          <m:r>
                            <a:rPr lang="en-US" sz="1600" b="1" i="1">
                              <a:solidFill>
                                <a:schemeClr val="tx1"/>
                              </a:solidFill>
                              <a:latin typeface="Cambria Math" panose="02040503050406030204" pitchFamily="18" charset="0"/>
                            </a:rPr>
                            <m:t>𝝏</m:t>
                          </m:r>
                        </m:num>
                        <m:den>
                          <m:r>
                            <a:rPr lang="en-US" sz="1600" b="1" i="1">
                              <a:solidFill>
                                <a:schemeClr val="tx1"/>
                              </a:solidFill>
                              <a:latin typeface="Cambria Math" panose="02040503050406030204" pitchFamily="18" charset="0"/>
                            </a:rPr>
                            <m:t>𝝏</m:t>
                          </m:r>
                          <m:sSub>
                            <m:sSubPr>
                              <m:ctrlPr>
                                <a:rPr lang="en-US" sz="1600" b="1" i="1">
                                  <a:solidFill>
                                    <a:schemeClr val="tx1"/>
                                  </a:solidFill>
                                  <a:latin typeface="Cambria Math"/>
                                </a:rPr>
                              </m:ctrlPr>
                            </m:sSubPr>
                            <m:e>
                              <m:r>
                                <a:rPr lang="en-US" sz="1600" b="1" i="1">
                                  <a:solidFill>
                                    <a:schemeClr val="tx1"/>
                                  </a:solidFill>
                                  <a:latin typeface="Cambria Math" panose="02040503050406030204" pitchFamily="18" charset="0"/>
                                </a:rPr>
                                <m:t>𝒘</m:t>
                              </m:r>
                            </m:e>
                            <m:sub>
                              <m:r>
                                <a:rPr lang="en-US" sz="1600" b="1" i="1">
                                  <a:solidFill>
                                    <a:schemeClr val="tx1"/>
                                  </a:solidFill>
                                  <a:latin typeface="Cambria Math" panose="02040503050406030204" pitchFamily="18" charset="0"/>
                                </a:rPr>
                                <m:t>𝒋</m:t>
                              </m:r>
                            </m:sub>
                          </m:sSub>
                        </m:den>
                      </m:f>
                      <m:r>
                        <a:rPr lang="en-US" sz="1600" b="1" i="1">
                          <a:solidFill>
                            <a:schemeClr val="tx1"/>
                          </a:solidFill>
                          <a:latin typeface="Cambria Math" panose="02040503050406030204" pitchFamily="18" charset="0"/>
                        </a:rPr>
                        <m:t>𝑱</m:t>
                      </m:r>
                      <m:d>
                        <m:dPr>
                          <m:ctrlPr>
                            <a:rPr lang="en-US" sz="1600" b="1" i="1">
                              <a:solidFill>
                                <a:schemeClr val="tx1"/>
                              </a:solidFill>
                              <a:latin typeface="Cambria Math"/>
                            </a:rPr>
                          </m:ctrlPr>
                        </m:dPr>
                        <m:e>
                          <m:r>
                            <a:rPr lang="en-US" sz="1600" b="1" i="1">
                              <a:solidFill>
                                <a:schemeClr val="tx1"/>
                              </a:solidFill>
                              <a:latin typeface="Cambria Math" panose="02040503050406030204" pitchFamily="18" charset="0"/>
                            </a:rPr>
                            <m:t>𝒘</m:t>
                          </m:r>
                        </m:e>
                      </m:d>
                      <m:r>
                        <a:rPr lang="en-US" sz="1600" b="1" i="1">
                          <a:solidFill>
                            <a:schemeClr val="tx1"/>
                          </a:solidFill>
                          <a:latin typeface="Cambria Math" panose="02040503050406030204" pitchFamily="18" charset="0"/>
                        </a:rPr>
                        <m:t>=</m:t>
                      </m:r>
                      <m:nary>
                        <m:naryPr>
                          <m:chr m:val="∑"/>
                          <m:limLoc m:val="undOvr"/>
                          <m:ctrlPr>
                            <a:rPr lang="en-US" sz="1600" b="1" i="1" smtClean="0">
                              <a:solidFill>
                                <a:schemeClr val="tx1"/>
                              </a:solidFill>
                              <a:latin typeface="Cambria Math"/>
                            </a:rPr>
                          </m:ctrlPr>
                        </m:naryPr>
                        <m:sub>
                          <m:r>
                            <a:rPr lang="en-US" sz="1600" b="1" i="1">
                              <a:solidFill>
                                <a:schemeClr val="tx1"/>
                              </a:solidFill>
                              <a:latin typeface="Cambria Math" panose="02040503050406030204" pitchFamily="18" charset="0"/>
                            </a:rPr>
                            <m:t>𝒊</m:t>
                          </m:r>
                          <m:r>
                            <a:rPr lang="en-US" sz="1600" b="1"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𝟏</m:t>
                          </m:r>
                        </m:sub>
                        <m:sup>
                          <m:r>
                            <a:rPr lang="en-US" sz="1600" b="1" i="1">
                              <a:solidFill>
                                <a:schemeClr val="tx1"/>
                              </a:solidFill>
                              <a:latin typeface="Cambria Math" panose="02040503050406030204" pitchFamily="18" charset="0"/>
                            </a:rPr>
                            <m:t>𝒎</m:t>
                          </m:r>
                        </m:sup>
                        <m:e>
                          <m:r>
                            <a:rPr lang="en-US" sz="1600" b="1" i="1" smtClean="0">
                              <a:solidFill>
                                <a:srgbClr val="0070C0"/>
                              </a:solidFill>
                              <a:latin typeface="Cambria Math" panose="02040503050406030204" pitchFamily="18" charset="0"/>
                            </a:rPr>
                            <m:t>(</m:t>
                          </m:r>
                          <m:sSub>
                            <m:sSubPr>
                              <m:ctrlPr>
                                <a:rPr lang="en-US" sz="1600" b="1" i="1">
                                  <a:solidFill>
                                    <a:srgbClr val="0070C0"/>
                                  </a:solidFill>
                                  <a:latin typeface="Cambria Math"/>
                                </a:rPr>
                              </m:ctrlPr>
                            </m:sSubPr>
                            <m:e>
                              <m:r>
                                <a:rPr lang="en-US" sz="1600" b="1" i="1">
                                  <a:solidFill>
                                    <a:srgbClr val="0070C0"/>
                                  </a:solidFill>
                                  <a:latin typeface="Cambria Math" panose="02040503050406030204" pitchFamily="18" charset="0"/>
                                </a:rPr>
                                <m:t>𝒉</m:t>
                              </m:r>
                            </m:e>
                            <m:sub>
                              <m:r>
                                <a:rPr lang="en-US" sz="1600" b="1" i="1">
                                  <a:solidFill>
                                    <a:srgbClr val="0070C0"/>
                                  </a:solidFill>
                                  <a:latin typeface="Cambria Math" panose="02040503050406030204" pitchFamily="18" charset="0"/>
                                </a:rPr>
                                <m:t>𝒘</m:t>
                              </m:r>
                            </m:sub>
                          </m:sSub>
                          <m:d>
                            <m:dPr>
                              <m:ctrlPr>
                                <a:rPr lang="en-US" sz="1600" b="1" i="1">
                                  <a:solidFill>
                                    <a:srgbClr val="0070C0"/>
                                  </a:solidFill>
                                  <a:latin typeface="Cambria Math"/>
                                </a:rPr>
                              </m:ctrlPr>
                            </m:dPr>
                            <m:e>
                              <m:sSub>
                                <m:sSubPr>
                                  <m:ctrlPr>
                                    <a:rPr lang="en-US" sz="1600" b="1" i="1">
                                      <a:solidFill>
                                        <a:srgbClr val="0070C0"/>
                                      </a:solidFill>
                                      <a:latin typeface="Cambria Math"/>
                                    </a:rPr>
                                  </m:ctrlPr>
                                </m:sSubPr>
                                <m:e>
                                  <m:r>
                                    <a:rPr lang="en-US" sz="1600" b="1" i="1">
                                      <a:solidFill>
                                        <a:srgbClr val="0070C0"/>
                                      </a:solidFill>
                                      <a:latin typeface="Cambria Math" panose="02040503050406030204" pitchFamily="18" charset="0"/>
                                    </a:rPr>
                                    <m:t>𝑿</m:t>
                                  </m:r>
                                </m:e>
                                <m:sub>
                                  <m:r>
                                    <a:rPr lang="en-US" sz="1600" b="1" i="1">
                                      <a:solidFill>
                                        <a:srgbClr val="0070C0"/>
                                      </a:solidFill>
                                      <a:latin typeface="Cambria Math" panose="02040503050406030204" pitchFamily="18" charset="0"/>
                                    </a:rPr>
                                    <m:t>𝒊</m:t>
                                  </m:r>
                                </m:sub>
                              </m:sSub>
                            </m:e>
                          </m:d>
                          <m:r>
                            <a:rPr lang="en-US" sz="1600" b="1" i="1">
                              <a:solidFill>
                                <a:srgbClr val="0070C0"/>
                              </a:solidFill>
                              <a:latin typeface="Cambria Math" panose="02040503050406030204" pitchFamily="18" charset="0"/>
                            </a:rPr>
                            <m:t>−</m:t>
                          </m:r>
                          <m:sSub>
                            <m:sSubPr>
                              <m:ctrlPr>
                                <a:rPr lang="en-US" sz="1600" b="1" i="1">
                                  <a:solidFill>
                                    <a:srgbClr val="0070C0"/>
                                  </a:solidFill>
                                  <a:latin typeface="Cambria Math"/>
                                </a:rPr>
                              </m:ctrlPr>
                            </m:sSubPr>
                            <m:e>
                              <m:r>
                                <a:rPr lang="en-US" sz="1600" b="1" i="1">
                                  <a:solidFill>
                                    <a:srgbClr val="0070C0"/>
                                  </a:solidFill>
                                  <a:latin typeface="Cambria Math" panose="02040503050406030204" pitchFamily="18" charset="0"/>
                                </a:rPr>
                                <m:t>𝒚</m:t>
                              </m:r>
                            </m:e>
                            <m:sub>
                              <m:r>
                                <a:rPr lang="en-US" sz="1600" b="1" i="1">
                                  <a:solidFill>
                                    <a:srgbClr val="0070C0"/>
                                  </a:solidFill>
                                  <a:latin typeface="Cambria Math" panose="02040503050406030204" pitchFamily="18" charset="0"/>
                                </a:rPr>
                                <m:t>𝒊</m:t>
                              </m:r>
                            </m:sub>
                          </m:sSub>
                          <m:r>
                            <a:rPr lang="en-US" sz="1600" b="1" i="1">
                              <a:solidFill>
                                <a:srgbClr val="0070C0"/>
                              </a:solidFill>
                              <a:latin typeface="Cambria Math" panose="02040503050406030204" pitchFamily="18" charset="0"/>
                            </a:rPr>
                            <m:t>)</m:t>
                          </m:r>
                          <m:sSub>
                            <m:sSubPr>
                              <m:ctrlPr>
                                <a:rPr lang="en-US" sz="1600" b="1" i="1" smtClean="0">
                                  <a:solidFill>
                                    <a:srgbClr val="FF0000"/>
                                  </a:solidFill>
                                  <a:latin typeface="Cambria Math"/>
                                </a:rPr>
                              </m:ctrlPr>
                            </m:sSubPr>
                            <m:e>
                              <m:r>
                                <a:rPr lang="en-US" sz="1600" b="1" i="1">
                                  <a:solidFill>
                                    <a:srgbClr val="FF0000"/>
                                  </a:solidFill>
                                  <a:latin typeface="Cambria Math" panose="02040503050406030204" pitchFamily="18" charset="0"/>
                                </a:rPr>
                                <m:t>𝒙</m:t>
                              </m:r>
                            </m:e>
                            <m:sub>
                              <m:r>
                                <a:rPr lang="en-US" sz="1600" b="1" i="1">
                                  <a:solidFill>
                                    <a:srgbClr val="FF0000"/>
                                  </a:solidFill>
                                  <a:latin typeface="Cambria Math" panose="02040503050406030204" pitchFamily="18" charset="0"/>
                                </a:rPr>
                                <m:t>𝒊</m:t>
                              </m:r>
                              <m:r>
                                <a:rPr lang="en-US" sz="1600" b="1" i="1">
                                  <a:solidFill>
                                    <a:srgbClr val="FF0000"/>
                                  </a:solidFill>
                                  <a:latin typeface="Cambria Math" panose="02040503050406030204" pitchFamily="18" charset="0"/>
                                </a:rPr>
                                <m:t>,</m:t>
                              </m:r>
                              <m:r>
                                <a:rPr lang="en-US" sz="1600" b="1" i="1">
                                  <a:solidFill>
                                    <a:srgbClr val="FF0000"/>
                                  </a:solidFill>
                                  <a:latin typeface="Cambria Math" panose="02040503050406030204" pitchFamily="18" charset="0"/>
                                </a:rPr>
                                <m:t>𝒋</m:t>
                              </m:r>
                            </m:sub>
                          </m:sSub>
                        </m:e>
                      </m:nary>
                    </m:oMath>
                  </m:oMathPara>
                </a14:m>
                <a:endParaRPr lang="en-US" sz="1800" b="1" dirty="0">
                  <a:solidFill>
                    <a:srgbClr val="0070C0"/>
                  </a:solidFill>
                </a:endParaRPr>
              </a:p>
              <a:p>
                <a:pPr algn="just"/>
                <a:endParaRPr lang="en-US" sz="1800" dirty="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457200" y="1371600"/>
                <a:ext cx="8077200" cy="4724400"/>
              </a:xfrm>
              <a:blipFill rotWithShape="1">
                <a:blip r:embed="rId2"/>
                <a:stretch>
                  <a:fillRect l="-453" t="-774" r="-453"/>
                </a:stretch>
              </a:blipFill>
            </p:spPr>
            <p:txBody>
              <a:bodyPr/>
              <a:lstStyle/>
              <a:p>
                <a:r>
                  <a:rPr lang="en-US">
                    <a:noFill/>
                  </a:rPr>
                  <a:t> </a:t>
                </a:r>
              </a:p>
            </p:txBody>
          </p:sp>
        </mc:Fallback>
      </mc:AlternateContent>
    </p:spTree>
    <p:extLst>
      <p:ext uri="{BB962C8B-B14F-4D97-AF65-F5344CB8AC3E}">
        <p14:creationId xmlns:p14="http://schemas.microsoft.com/office/powerpoint/2010/main" val="197659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How to pick right w</a:t>
                </a:r>
              </a:p>
              <a:p>
                <a:pPr algn="just"/>
                <a:endParaRPr lang="en-US" sz="1800" dirty="0">
                  <a:solidFill>
                    <a:schemeClr val="tx1"/>
                  </a:solidFill>
                  <a:latin typeface="Times New Roman" pitchFamily="18" charset="0"/>
                  <a:cs typeface="Times New Roman" pitchFamily="18" charset="0"/>
                </a:endParaRPr>
              </a:p>
              <a:p>
                <a:pPr algn="l"/>
                <a:r>
                  <a:rPr lang="en-US" sz="1800" dirty="0">
                    <a:solidFill>
                      <a:srgbClr val="0070C0"/>
                    </a:solidFill>
                  </a:rPr>
                  <a:t>Replacing the j by </a:t>
                </a:r>
                <a:r>
                  <a:rPr lang="en-US" sz="1800" dirty="0" smtClean="0">
                    <a:solidFill>
                      <a:srgbClr val="0070C0"/>
                    </a:solidFill>
                  </a:rPr>
                  <a:t>0 </a:t>
                </a:r>
                <a:r>
                  <a:rPr lang="en-US" sz="1800" dirty="0">
                    <a:solidFill>
                      <a:srgbClr val="0070C0"/>
                    </a:solidFill>
                  </a:rPr>
                  <a:t>to n and expanding the right side sum, we get</a:t>
                </a:r>
              </a:p>
              <a:p>
                <a:endParaRPr lang="en-US" sz="18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sz="1800" i="1">
                              <a:solidFill>
                                <a:schemeClr val="tx1"/>
                              </a:solidFill>
                              <a:latin typeface="Cambria Math"/>
                            </a:rPr>
                          </m:ctrlPr>
                        </m:fPr>
                        <m:num>
                          <m:r>
                            <a:rPr lang="en-US" sz="1800" i="1">
                              <a:solidFill>
                                <a:schemeClr val="tx1"/>
                              </a:solidFill>
                              <a:latin typeface="Cambria Math" panose="02040503050406030204" pitchFamily="18" charset="0"/>
                            </a:rPr>
                            <m:t>𝜕</m:t>
                          </m:r>
                        </m:num>
                        <m:den>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0</m:t>
                              </m:r>
                            </m:sub>
                          </m:sSub>
                        </m:den>
                      </m:f>
                      <m:r>
                        <a:rPr lang="en-US" sz="1800" i="1">
                          <a:solidFill>
                            <a:schemeClr val="tx1"/>
                          </a:solidFill>
                          <a:latin typeface="Cambria Math" panose="02040503050406030204" pitchFamily="18" charset="0"/>
                        </a:rPr>
                        <m:t>𝐽</m:t>
                      </m:r>
                      <m:d>
                        <m:dPr>
                          <m:ctrlPr>
                            <a:rPr lang="en-US" sz="1800" i="1">
                              <a:solidFill>
                                <a:schemeClr val="tx1"/>
                              </a:solidFill>
                              <a:latin typeface="Cambria Math"/>
                            </a:rPr>
                          </m:ctrlPr>
                        </m:dPr>
                        <m:e>
                          <m:r>
                            <a:rPr lang="en-US" sz="1800" i="1">
                              <a:solidFill>
                                <a:schemeClr val="tx1"/>
                              </a:solidFill>
                              <a:latin typeface="Cambria Math" panose="02040503050406030204" pitchFamily="18" charset="0"/>
                            </a:rPr>
                            <m:t>𝑤</m:t>
                          </m:r>
                        </m:e>
                      </m:d>
                      <m:r>
                        <a:rPr lang="en-US" sz="1800" i="1">
                          <a:solidFill>
                            <a:schemeClr val="tx1"/>
                          </a:solidFill>
                          <a:latin typeface="Cambria Math" panose="02040503050406030204" pitchFamily="18" charset="0"/>
                        </a:rPr>
                        <m:t>= </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oMath>
                  </m:oMathPara>
                </a14:m>
                <a:endParaRPr lang="en-US" sz="18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sz="1800" i="1">
                              <a:solidFill>
                                <a:schemeClr val="tx1"/>
                              </a:solidFill>
                              <a:latin typeface="Cambria Math"/>
                            </a:rPr>
                          </m:ctrlPr>
                        </m:fPr>
                        <m:num>
                          <m:r>
                            <a:rPr lang="en-US" sz="1800" i="1">
                              <a:solidFill>
                                <a:schemeClr val="tx1"/>
                              </a:solidFill>
                              <a:latin typeface="Cambria Math" panose="02040503050406030204" pitchFamily="18" charset="0"/>
                            </a:rPr>
                            <m:t>𝜕</m:t>
                          </m:r>
                        </m:num>
                        <m:den>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1</m:t>
                              </m:r>
                            </m:sub>
                          </m:sSub>
                        </m:den>
                      </m:f>
                      <m:r>
                        <a:rPr lang="en-US" sz="1800" i="1">
                          <a:solidFill>
                            <a:schemeClr val="tx1"/>
                          </a:solidFill>
                          <a:latin typeface="Cambria Math" panose="02040503050406030204" pitchFamily="18" charset="0"/>
                        </a:rPr>
                        <m:t>𝐽</m:t>
                      </m:r>
                      <m:d>
                        <m:dPr>
                          <m:ctrlPr>
                            <a:rPr lang="en-US" sz="1800" i="1">
                              <a:solidFill>
                                <a:schemeClr val="tx1"/>
                              </a:solidFill>
                              <a:latin typeface="Cambria Math"/>
                            </a:rPr>
                          </m:ctrlPr>
                        </m:dPr>
                        <m:e>
                          <m:r>
                            <a:rPr lang="en-US" sz="1800" i="1">
                              <a:solidFill>
                                <a:schemeClr val="tx1"/>
                              </a:solidFill>
                              <a:latin typeface="Cambria Math" panose="02040503050406030204" pitchFamily="18" charset="0"/>
                            </a:rPr>
                            <m:t>𝑤</m:t>
                          </m:r>
                        </m:e>
                      </m:d>
                      <m:r>
                        <a:rPr lang="en-US" sz="1800" i="1">
                          <a:solidFill>
                            <a:schemeClr val="tx1"/>
                          </a:solidFill>
                          <a:latin typeface="Cambria Math" panose="02040503050406030204" pitchFamily="18" charset="0"/>
                        </a:rPr>
                        <m:t>= </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oMath>
                  </m:oMathPara>
                </a14:m>
                <a:endParaRPr lang="en-US" sz="1800" dirty="0">
                  <a:solidFill>
                    <a:schemeClr val="tx1"/>
                  </a:solidFill>
                </a:endParaRPr>
              </a:p>
              <a:p>
                <a:pPr/>
                <a14:m>
                  <m:oMathPara xmlns:m="http://schemas.openxmlformats.org/officeDocument/2006/math">
                    <m:oMathParaPr>
                      <m:jc m:val="centerGroup"/>
                    </m:oMathParaPr>
                    <m:oMath xmlns:m="http://schemas.openxmlformats.org/officeDocument/2006/math">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a14:m>
                  <m:oMathPara xmlns:m="http://schemas.openxmlformats.org/officeDocument/2006/math">
                    <m:oMathParaPr>
                      <m:jc m:val="centerGroup"/>
                    </m:oMathParaPr>
                    <m:oMath xmlns:m="http://schemas.openxmlformats.org/officeDocument/2006/math">
                      <m:f>
                        <m:fPr>
                          <m:ctrlPr>
                            <a:rPr lang="en-US" sz="1800" i="1">
                              <a:solidFill>
                                <a:schemeClr val="tx1"/>
                              </a:solidFill>
                              <a:latin typeface="Cambria Math"/>
                            </a:rPr>
                          </m:ctrlPr>
                        </m:fPr>
                        <m:num>
                          <m:r>
                            <a:rPr lang="en-US" sz="1800" i="1">
                              <a:solidFill>
                                <a:schemeClr val="tx1"/>
                              </a:solidFill>
                              <a:latin typeface="Cambria Math" panose="02040503050406030204" pitchFamily="18" charset="0"/>
                            </a:rPr>
                            <m:t>𝜕</m:t>
                          </m:r>
                        </m:num>
                        <m:den>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𝑛</m:t>
                              </m:r>
                            </m:sub>
                          </m:sSub>
                        </m:den>
                      </m:f>
                      <m:r>
                        <a:rPr lang="en-US" sz="1800" i="1">
                          <a:solidFill>
                            <a:schemeClr val="tx1"/>
                          </a:solidFill>
                          <a:latin typeface="Cambria Math" panose="02040503050406030204" pitchFamily="18" charset="0"/>
                        </a:rPr>
                        <m:t>𝐽</m:t>
                      </m:r>
                      <m:d>
                        <m:dPr>
                          <m:ctrlPr>
                            <a:rPr lang="en-US" sz="1800" i="1">
                              <a:solidFill>
                                <a:schemeClr val="tx1"/>
                              </a:solidFill>
                              <a:latin typeface="Cambria Math"/>
                            </a:rPr>
                          </m:ctrlPr>
                        </m:dPr>
                        <m:e>
                          <m:r>
                            <a:rPr lang="en-US" sz="1800" i="1">
                              <a:solidFill>
                                <a:schemeClr val="tx1"/>
                              </a:solidFill>
                              <a:latin typeface="Cambria Math" panose="02040503050406030204" pitchFamily="18" charset="0"/>
                            </a:rPr>
                            <m:t>𝑤</m:t>
                          </m:r>
                        </m:e>
                      </m:d>
                      <m:r>
                        <a:rPr lang="en-US" sz="1800" i="1">
                          <a:solidFill>
                            <a:schemeClr val="tx1"/>
                          </a:solidFill>
                          <a:latin typeface="Cambria Math" panose="02040503050406030204" pitchFamily="18" charset="0"/>
                        </a:rPr>
                        <m:t>= </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oMath>
                  </m:oMathPara>
                </a14:m>
                <a:endParaRPr lang="en-US" sz="1800" dirty="0"/>
              </a:p>
              <a:p>
                <a:pPr algn="just"/>
                <a:endParaRPr lang="en-US" sz="1800" dirty="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8153400" cy="4343400"/>
              </a:xfrm>
              <a:blipFill rotWithShape="1">
                <a:blip r:embed="rId2"/>
                <a:stretch>
                  <a:fillRect l="-673" t="-701"/>
                </a:stretch>
              </a:blipFill>
            </p:spPr>
            <p:txBody>
              <a:bodyPr/>
              <a:lstStyle/>
              <a:p>
                <a:r>
                  <a:rPr lang="en-US">
                    <a:noFill/>
                  </a:rPr>
                  <a:t> </a:t>
                </a:r>
              </a:p>
            </p:txBody>
          </p:sp>
        </mc:Fallback>
      </mc:AlternateContent>
    </p:spTree>
    <p:extLst>
      <p:ext uri="{BB962C8B-B14F-4D97-AF65-F5344CB8AC3E}">
        <p14:creationId xmlns:p14="http://schemas.microsoft.com/office/powerpoint/2010/main" val="203822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8153400" cy="5257800"/>
              </a:xfrm>
            </p:spPr>
            <p:txBody>
              <a:bodyPr>
                <a:normAutofit fontScale="92500"/>
              </a:bodyPr>
              <a:lstStyle/>
              <a:p>
                <a:pPr algn="just"/>
                <a:r>
                  <a:rPr lang="en-US" sz="1800" b="1" dirty="0">
                    <a:solidFill>
                      <a:schemeClr val="tx1"/>
                    </a:solidFill>
                    <a:latin typeface="Times New Roman" pitchFamily="18" charset="0"/>
                    <a:cs typeface="Times New Roman" pitchFamily="18" charset="0"/>
                  </a:rPr>
                  <a:t>How to pick right w</a:t>
                </a:r>
              </a:p>
              <a:p>
                <a:r>
                  <a:rPr lang="en-US" sz="1800" dirty="0">
                    <a:solidFill>
                      <a:srgbClr val="0070C0"/>
                    </a:solidFill>
                  </a:rPr>
                  <a:t>Compute </a:t>
                </a:r>
                <a14:m>
                  <m:oMath xmlns:m="http://schemas.openxmlformats.org/officeDocument/2006/math">
                    <m:r>
                      <a:rPr lang="en-US" sz="1800" b="1" i="1">
                        <a:solidFill>
                          <a:srgbClr val="0070C0"/>
                        </a:solidFill>
                        <a:latin typeface="Cambria Math" panose="02040503050406030204" pitchFamily="18" charset="0"/>
                      </a:rPr>
                      <m:t>𝒘</m:t>
                    </m:r>
                  </m:oMath>
                </a14:m>
                <a:r>
                  <a:rPr lang="en-US" sz="1800" dirty="0">
                    <a:solidFill>
                      <a:srgbClr val="0070C0"/>
                    </a:solidFill>
                  </a:rPr>
                  <a:t> such that </a:t>
                </a:r>
                <a14:m>
                  <m:oMath xmlns:m="http://schemas.openxmlformats.org/officeDocument/2006/math">
                    <m:r>
                      <a:rPr lang="en-US" sz="1800" b="1" i="1">
                        <a:solidFill>
                          <a:srgbClr val="0070C0"/>
                        </a:solidFill>
                        <a:latin typeface="Cambria Math" panose="02040503050406030204" pitchFamily="18" charset="0"/>
                      </a:rPr>
                      <m:t>𝑱</m:t>
                    </m:r>
                    <m:r>
                      <a:rPr lang="en-US" sz="1800" b="1" i="1">
                        <a:solidFill>
                          <a:srgbClr val="0070C0"/>
                        </a:solidFill>
                        <a:latin typeface="Cambria Math" panose="02040503050406030204" pitchFamily="18" charset="0"/>
                      </a:rPr>
                      <m:t>(</m:t>
                    </m:r>
                    <m:r>
                      <a:rPr lang="en-US" sz="1800" b="1" i="1">
                        <a:solidFill>
                          <a:srgbClr val="0070C0"/>
                        </a:solidFill>
                        <a:latin typeface="Cambria Math" panose="02040503050406030204" pitchFamily="18" charset="0"/>
                      </a:rPr>
                      <m:t>𝒘</m:t>
                    </m:r>
                    <m:r>
                      <a:rPr lang="en-US" sz="1800" b="1" i="1">
                        <a:solidFill>
                          <a:srgbClr val="0070C0"/>
                        </a:solidFill>
                        <a:latin typeface="Cambria Math" panose="02040503050406030204" pitchFamily="18" charset="0"/>
                      </a:rPr>
                      <m:t>)</m:t>
                    </m:r>
                  </m:oMath>
                </a14:m>
                <a:r>
                  <a:rPr lang="en-US" sz="1800" dirty="0">
                    <a:solidFill>
                      <a:srgbClr val="0070C0"/>
                    </a:solidFill>
                  </a:rPr>
                  <a:t> is minimal, that is such that: </a:t>
                </a:r>
                <a14:m>
                  <m:oMath xmlns:m="http://schemas.openxmlformats.org/officeDocument/2006/math">
                    <m:f>
                      <m:fPr>
                        <m:ctrlPr>
                          <a:rPr lang="en-US" sz="1800" i="1">
                            <a:solidFill>
                              <a:srgbClr val="0070C0"/>
                            </a:solidFill>
                            <a:latin typeface="Cambria Math"/>
                          </a:rPr>
                        </m:ctrlPr>
                      </m:fPr>
                      <m:num>
                        <m:r>
                          <a:rPr lang="en-US" sz="1800" i="1">
                            <a:solidFill>
                              <a:srgbClr val="0070C0"/>
                            </a:solidFill>
                            <a:latin typeface="Cambria Math" panose="02040503050406030204" pitchFamily="18" charset="0"/>
                          </a:rPr>
                          <m:t>𝜕</m:t>
                        </m:r>
                      </m:num>
                      <m:den>
                        <m:r>
                          <a:rPr lang="en-US" sz="1800" i="1">
                            <a:solidFill>
                              <a:srgbClr val="0070C0"/>
                            </a:solidFill>
                            <a:latin typeface="Cambria Math" panose="02040503050406030204" pitchFamily="18" charset="0"/>
                          </a:rPr>
                          <m:t>𝜕</m:t>
                        </m:r>
                        <m:sSub>
                          <m:sSubPr>
                            <m:ctrlPr>
                              <a:rPr lang="en-US" sz="1800" i="1">
                                <a:solidFill>
                                  <a:srgbClr val="0070C0"/>
                                </a:solidFill>
                                <a:latin typeface="Cambria Math"/>
                              </a:rPr>
                            </m:ctrlPr>
                          </m:sSubPr>
                          <m:e>
                            <m:r>
                              <a:rPr lang="en-US" sz="1800" i="1">
                                <a:solidFill>
                                  <a:srgbClr val="0070C0"/>
                                </a:solidFill>
                                <a:latin typeface="Cambria Math" panose="02040503050406030204" pitchFamily="18" charset="0"/>
                              </a:rPr>
                              <m:t>𝑤</m:t>
                            </m:r>
                          </m:e>
                          <m:sub>
                            <m:r>
                              <a:rPr lang="en-US" sz="1800" i="1">
                                <a:solidFill>
                                  <a:srgbClr val="0070C0"/>
                                </a:solidFill>
                                <a:latin typeface="Cambria Math" panose="02040503050406030204" pitchFamily="18" charset="0"/>
                              </a:rPr>
                              <m:t>𝑗</m:t>
                            </m:r>
                          </m:sub>
                        </m:sSub>
                      </m:den>
                    </m:f>
                    <m:r>
                      <a:rPr lang="en-US" sz="1800" i="1">
                        <a:solidFill>
                          <a:srgbClr val="0070C0"/>
                        </a:solidFill>
                        <a:latin typeface="Cambria Math" panose="02040503050406030204" pitchFamily="18" charset="0"/>
                      </a:rPr>
                      <m:t>𝐽</m:t>
                    </m:r>
                    <m:d>
                      <m:dPr>
                        <m:ctrlPr>
                          <a:rPr lang="en-US" sz="1800" i="1">
                            <a:solidFill>
                              <a:srgbClr val="0070C0"/>
                            </a:solidFill>
                            <a:latin typeface="Cambria Math"/>
                          </a:rPr>
                        </m:ctrlPr>
                      </m:dPr>
                      <m:e>
                        <m:r>
                          <a:rPr lang="en-US" sz="1800" i="1">
                            <a:solidFill>
                              <a:srgbClr val="0070C0"/>
                            </a:solidFill>
                            <a:latin typeface="Cambria Math" panose="02040503050406030204" pitchFamily="18" charset="0"/>
                          </a:rPr>
                          <m:t>𝑤</m:t>
                        </m:r>
                      </m:e>
                    </m:d>
                    <m:r>
                      <a:rPr lang="en-US" sz="1800" i="1">
                        <a:solidFill>
                          <a:srgbClr val="0070C0"/>
                        </a:solidFill>
                        <a:latin typeface="Cambria Math" panose="02040503050406030204" pitchFamily="18" charset="0"/>
                      </a:rPr>
                      <m:t>=0</m:t>
                    </m:r>
                  </m:oMath>
                </a14:m>
                <a:r>
                  <a:rPr lang="en-US" sz="1800" dirty="0">
                    <a:solidFill>
                      <a:srgbClr val="0070C0"/>
                    </a:solidFill>
                  </a:rPr>
                  <a:t> for </a:t>
                </a:r>
                <a14:m>
                  <m:oMath xmlns:m="http://schemas.openxmlformats.org/officeDocument/2006/math">
                    <m:r>
                      <a:rPr lang="en-US" sz="1800" i="1">
                        <a:solidFill>
                          <a:srgbClr val="0070C0"/>
                        </a:solidFill>
                        <a:latin typeface="Cambria Math" panose="02040503050406030204" pitchFamily="18" charset="0"/>
                      </a:rPr>
                      <m:t>𝑗</m:t>
                    </m:r>
                    <m:r>
                      <a:rPr lang="en-US" sz="1800" i="1">
                        <a:solidFill>
                          <a:srgbClr val="0070C0"/>
                        </a:solidFill>
                        <a:latin typeface="Cambria Math" panose="02040503050406030204" pitchFamily="18" charset="0"/>
                      </a:rPr>
                      <m:t>=1,</m:t>
                    </m:r>
                    <m:r>
                      <a:rPr lang="en-US" sz="1800" i="1">
                        <a:solidFill>
                          <a:srgbClr val="0070C0"/>
                        </a:solidFill>
                        <a:latin typeface="Cambria Math" panose="02040503050406030204" pitchFamily="18" charset="0"/>
                      </a:rPr>
                      <m:t>𝑛</m:t>
                    </m:r>
                  </m:oMath>
                </a14:m>
                <a:endParaRPr lang="en-US" sz="1800" dirty="0">
                  <a:solidFill>
                    <a:srgbClr val="0070C0"/>
                  </a:solidFill>
                </a:endParaRPr>
              </a:p>
              <a:p>
                <a:r>
                  <a:rPr lang="en-US" sz="1800" dirty="0">
                    <a:solidFill>
                      <a:srgbClr val="0070C0"/>
                    </a:solidFill>
                  </a:rPr>
                  <a:t>We get the following system of linear equations:</a:t>
                </a:r>
              </a:p>
              <a:p>
                <a:pPr algn="l"/>
                <a:endParaRPr lang="en-US" sz="1800" dirty="0"/>
              </a:p>
              <a:p>
                <a:pPr algn="l"/>
                <a14:m>
                  <m:oMathPara xmlns:m="http://schemas.openxmlformats.org/officeDocument/2006/math">
                    <m:oMathParaPr>
                      <m:jc m:val="left"/>
                    </m:oMathParaPr>
                    <m:oMath xmlns:m="http://schemas.openxmlformats.org/officeDocument/2006/math">
                      <m:d>
                        <m:dPr>
                          <m:ctrlPr>
                            <a:rPr lang="en-US" sz="1800" i="1" smtClean="0">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r>
                        <a:rPr lang="en-US" sz="1800" i="1">
                          <a:solidFill>
                            <a:schemeClr val="tx1"/>
                          </a:solidFill>
                          <a:latin typeface="Cambria Math" panose="02040503050406030204" pitchFamily="18" charset="0"/>
                        </a:rPr>
                        <m:t>=0</m:t>
                      </m:r>
                    </m:oMath>
                  </m:oMathPara>
                </a14:m>
                <a:endParaRPr lang="en-US" sz="1800" dirty="0">
                  <a:solidFill>
                    <a:schemeClr val="tx1"/>
                  </a:solidFill>
                </a:endParaRPr>
              </a:p>
              <a:p>
                <a:pPr algn="l"/>
                <a14:m>
                  <m:oMathPara xmlns:m="http://schemas.openxmlformats.org/officeDocument/2006/math">
                    <m:oMathParaPr>
                      <m:jc m:val="left"/>
                    </m:oMathParaPr>
                    <m:oMath xmlns:m="http://schemas.openxmlformats.org/officeDocument/2006/math">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=0</m:t>
                      </m:r>
                    </m:oMath>
                  </m:oMathPara>
                </a14:m>
                <a:endParaRPr lang="en-GB" sz="1800" i="1" dirty="0">
                  <a:solidFill>
                    <a:schemeClr val="tx1"/>
                  </a:solidFill>
                  <a:latin typeface="Cambria Math" panose="02040503050406030204"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algn="l"/>
                <a14:m>
                  <m:oMathPara xmlns:m="http://schemas.openxmlformats.org/officeDocument/2006/math">
                    <m:oMathParaPr>
                      <m:jc m:val="left"/>
                    </m:oMathParaPr>
                    <m:oMath xmlns:m="http://schemas.openxmlformats.org/officeDocument/2006/math">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r>
                        <a:rPr lang="en-US" sz="1800" i="1">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d>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d>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r>
                        <a:rPr lang="en-US" sz="1800" i="1">
                          <a:solidFill>
                            <a:schemeClr val="tx1"/>
                          </a:solidFill>
                          <a:latin typeface="Cambria Math" panose="02040503050406030204" pitchFamily="18" charset="0"/>
                        </a:rPr>
                        <m:t>=0</m:t>
                      </m:r>
                    </m:oMath>
                  </m:oMathPara>
                </a14:m>
                <a:endParaRPr lang="en-US" sz="1800" dirty="0">
                  <a:solidFill>
                    <a:schemeClr val="tx1"/>
                  </a:solidFill>
                </a:endParaRPr>
              </a:p>
              <a:p>
                <a:pPr algn="l"/>
                <a:endParaRPr lang="en-US" sz="2000" dirty="0">
                  <a:solidFill>
                    <a:srgbClr val="0070C0"/>
                  </a:solidFill>
                </a:endParaRPr>
              </a:p>
              <a:p>
                <a:pPr algn="l"/>
                <a:r>
                  <a:rPr lang="en-US" sz="2000" dirty="0">
                    <a:solidFill>
                      <a:srgbClr val="0070C0"/>
                    </a:solidFill>
                  </a:rPr>
                  <a:t>Simplifying the equations, we get:</a:t>
                </a:r>
              </a:p>
              <a:p>
                <a:pPr algn="l"/>
                <a:endParaRPr lang="en-US" sz="2000" dirty="0"/>
              </a:p>
              <a:p>
                <a:pPr/>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rPr>
                          </m:ctrlPr>
                        </m:sSubPr>
                        <m:e>
                          <m:r>
                            <a:rPr lang="en-US" sz="1800" i="1">
                              <a:solidFill>
                                <a:schemeClr val="tx1"/>
                              </a:solidFill>
                              <a:latin typeface="Cambria Math"/>
                            </a:rPr>
                            <m:t>[</m:t>
                          </m:r>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1</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1,0</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2</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2,0</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𝑚</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𝑚</m:t>
                          </m:r>
                          <m:r>
                            <a:rPr lang="en-US" sz="1800" i="1">
                              <a:solidFill>
                                <a:schemeClr val="tx1"/>
                              </a:solidFill>
                              <a:latin typeface="Cambria Math"/>
                            </a:rPr>
                            <m:t>,0</m:t>
                          </m:r>
                        </m:sub>
                      </m:sSub>
                      <m:r>
                        <a:rPr lang="en-US" sz="1800" i="1">
                          <a:solidFill>
                            <a:schemeClr val="tx1"/>
                          </a:solidFill>
                          <a:latin typeface="Cambria Math"/>
                        </a:rPr>
                        <m:t>]− </m:t>
                      </m:r>
                      <m:sSub>
                        <m:sSubPr>
                          <m:ctrlPr>
                            <a:rPr lang="en-US" sz="1800" i="1">
                              <a:solidFill>
                                <a:schemeClr val="tx1"/>
                              </a:solidFill>
                              <a:latin typeface="Cambria Math"/>
                            </a:rPr>
                          </m:ctrlPr>
                        </m:sSubPr>
                        <m:e>
                          <m:r>
                            <a:rPr lang="en-US" sz="1800" i="1">
                              <a:solidFill>
                                <a:schemeClr val="tx1"/>
                              </a:solidFill>
                              <a:latin typeface="Cambria Math"/>
                            </a:rPr>
                            <m:t>[</m:t>
                          </m:r>
                          <m:r>
                            <a:rPr lang="en-US" sz="1800" i="1">
                              <a:solidFill>
                                <a:schemeClr val="tx1"/>
                              </a:solidFill>
                              <a:latin typeface="Cambria Math"/>
                            </a:rPr>
                            <m:t>𝑥</m:t>
                          </m:r>
                        </m:e>
                        <m:sub>
                          <m:r>
                            <a:rPr lang="en-US" sz="1800" i="1">
                              <a:solidFill>
                                <a:schemeClr val="tx1"/>
                              </a:solidFill>
                              <a:latin typeface="Cambria Math"/>
                            </a:rPr>
                            <m:t>1,0</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1</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2,0</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2</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𝑚</m:t>
                          </m:r>
                          <m:r>
                            <a:rPr lang="en-US" sz="1800" i="1">
                              <a:solidFill>
                                <a:schemeClr val="tx1"/>
                              </a:solidFill>
                              <a:latin typeface="Cambria Math"/>
                            </a:rPr>
                            <m:t>,0</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𝑚</m:t>
                          </m:r>
                        </m:sub>
                      </m:sSub>
                      <m:r>
                        <a:rPr lang="en-US" sz="1800" i="1">
                          <a:solidFill>
                            <a:schemeClr val="tx1"/>
                          </a:solidFill>
                          <a:latin typeface="Cambria Math"/>
                        </a:rPr>
                        <m:t>]=0</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rPr>
                          </m:ctrlPr>
                        </m:sSubPr>
                        <m:e>
                          <m:r>
                            <a:rPr lang="en-US" sz="1800" i="1">
                              <a:solidFill>
                                <a:schemeClr val="tx1"/>
                              </a:solidFill>
                              <a:latin typeface="Cambria Math"/>
                            </a:rPr>
                            <m:t>[</m:t>
                          </m:r>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1</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1,1</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2</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2,1</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𝑚</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𝑚</m:t>
                          </m:r>
                          <m:r>
                            <a:rPr lang="en-US" sz="1800" i="1">
                              <a:solidFill>
                                <a:schemeClr val="tx1"/>
                              </a:solidFill>
                              <a:latin typeface="Cambria Math"/>
                            </a:rPr>
                            <m:t>,1</m:t>
                          </m:r>
                        </m:sub>
                      </m:sSub>
                      <m:r>
                        <a:rPr lang="en-US" sz="1800" i="1">
                          <a:solidFill>
                            <a:schemeClr val="tx1"/>
                          </a:solidFill>
                          <a:latin typeface="Cambria Math"/>
                        </a:rPr>
                        <m:t>]− </m:t>
                      </m:r>
                      <m:sSub>
                        <m:sSubPr>
                          <m:ctrlPr>
                            <a:rPr lang="en-US" sz="1800" i="1">
                              <a:solidFill>
                                <a:schemeClr val="tx1"/>
                              </a:solidFill>
                              <a:latin typeface="Cambria Math"/>
                            </a:rPr>
                          </m:ctrlPr>
                        </m:sSubPr>
                        <m:e>
                          <m:r>
                            <a:rPr lang="en-US" sz="1800" i="1">
                              <a:solidFill>
                                <a:schemeClr val="tx1"/>
                              </a:solidFill>
                              <a:latin typeface="Cambria Math"/>
                            </a:rPr>
                            <m:t>[</m:t>
                          </m:r>
                          <m:r>
                            <a:rPr lang="en-US" sz="1800" i="1">
                              <a:solidFill>
                                <a:schemeClr val="tx1"/>
                              </a:solidFill>
                              <a:latin typeface="Cambria Math"/>
                            </a:rPr>
                            <m:t>𝑥</m:t>
                          </m:r>
                        </m:e>
                        <m:sub>
                          <m:r>
                            <a:rPr lang="en-US" sz="1800" i="1">
                              <a:solidFill>
                                <a:schemeClr val="tx1"/>
                              </a:solidFill>
                              <a:latin typeface="Cambria Math"/>
                            </a:rPr>
                            <m:t>1,1</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1</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2,1</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2</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𝑚</m:t>
                          </m:r>
                          <m:r>
                            <a:rPr lang="en-US" sz="1800" i="1">
                              <a:solidFill>
                                <a:schemeClr val="tx1"/>
                              </a:solidFill>
                              <a:latin typeface="Cambria Math"/>
                            </a:rPr>
                            <m:t>,1</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𝑚</m:t>
                          </m:r>
                        </m:sub>
                      </m:sSub>
                      <m:r>
                        <a:rPr lang="en-US" sz="1800" i="1">
                          <a:solidFill>
                            <a:schemeClr val="tx1"/>
                          </a:solidFill>
                          <a:latin typeface="Cambria Math"/>
                        </a:rPr>
                        <m:t>]=0</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a:solidFill>
                            <a:schemeClr val="tx1"/>
                          </a:solidFill>
                          <a:latin typeface="Cambria Math"/>
                        </a:rPr>
                        <m:t>⋮</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rPr>
                          </m:ctrlPr>
                        </m:sSubPr>
                        <m:e>
                          <m:r>
                            <a:rPr lang="en-US" sz="1800" i="1">
                              <a:solidFill>
                                <a:schemeClr val="tx1"/>
                              </a:solidFill>
                              <a:latin typeface="Cambria Math"/>
                            </a:rPr>
                            <m:t>[</m:t>
                          </m:r>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1</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1,</m:t>
                          </m:r>
                          <m:r>
                            <a:rPr lang="en-US" sz="1800" i="1">
                              <a:solidFill>
                                <a:schemeClr val="tx1"/>
                              </a:solidFill>
                              <a:latin typeface="Cambria Math"/>
                            </a:rPr>
                            <m:t>𝑛</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2</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2,</m:t>
                          </m:r>
                          <m:r>
                            <a:rPr lang="en-US" sz="1800" i="1">
                              <a:solidFill>
                                <a:schemeClr val="tx1"/>
                              </a:solidFill>
                              <a:latin typeface="Cambria Math"/>
                            </a:rPr>
                            <m:t>𝑛</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h</m:t>
                          </m:r>
                        </m:e>
                        <m:sub>
                          <m:r>
                            <a:rPr lang="en-US" sz="1800" i="1">
                              <a:solidFill>
                                <a:schemeClr val="tx1"/>
                              </a:solidFill>
                              <a:latin typeface="Cambria Math"/>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a:rPr>
                                <m:t>𝑋</m:t>
                              </m:r>
                            </m:e>
                            <m:sub>
                              <m:r>
                                <a:rPr lang="en-US" sz="1800" i="1">
                                  <a:solidFill>
                                    <a:schemeClr val="tx1"/>
                                  </a:solidFill>
                                  <a:latin typeface="Cambria Math"/>
                                </a:rPr>
                                <m:t>𝑚</m:t>
                              </m:r>
                            </m:sub>
                          </m:sSub>
                        </m:e>
                      </m:d>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𝑚</m:t>
                          </m:r>
                          <m:r>
                            <a:rPr lang="en-US" sz="1800" i="1">
                              <a:solidFill>
                                <a:schemeClr val="tx1"/>
                              </a:solidFill>
                              <a:latin typeface="Cambria Math"/>
                            </a:rPr>
                            <m:t>,</m:t>
                          </m:r>
                          <m:r>
                            <a:rPr lang="en-US" sz="1800" i="1">
                              <a:solidFill>
                                <a:schemeClr val="tx1"/>
                              </a:solidFill>
                              <a:latin typeface="Cambria Math"/>
                            </a:rPr>
                            <m:t>𝑛</m:t>
                          </m:r>
                        </m:sub>
                      </m:sSub>
                      <m:r>
                        <a:rPr lang="en-US" sz="1800" i="1">
                          <a:solidFill>
                            <a:schemeClr val="tx1"/>
                          </a:solidFill>
                          <a:latin typeface="Cambria Math"/>
                        </a:rPr>
                        <m:t>]− </m:t>
                      </m:r>
                      <m:sSub>
                        <m:sSubPr>
                          <m:ctrlPr>
                            <a:rPr lang="en-US" sz="1800" i="1">
                              <a:solidFill>
                                <a:schemeClr val="tx1"/>
                              </a:solidFill>
                              <a:latin typeface="Cambria Math"/>
                            </a:rPr>
                          </m:ctrlPr>
                        </m:sSubPr>
                        <m:e>
                          <m:r>
                            <a:rPr lang="en-US" sz="1800" i="1">
                              <a:solidFill>
                                <a:schemeClr val="tx1"/>
                              </a:solidFill>
                              <a:latin typeface="Cambria Math"/>
                            </a:rPr>
                            <m:t>[</m:t>
                          </m:r>
                          <m:r>
                            <a:rPr lang="en-US" sz="1800" i="1">
                              <a:solidFill>
                                <a:schemeClr val="tx1"/>
                              </a:solidFill>
                              <a:latin typeface="Cambria Math"/>
                            </a:rPr>
                            <m:t>𝑥</m:t>
                          </m:r>
                        </m:e>
                        <m:sub>
                          <m:r>
                            <a:rPr lang="en-US" sz="1800" i="1">
                              <a:solidFill>
                                <a:schemeClr val="tx1"/>
                              </a:solidFill>
                              <a:latin typeface="Cambria Math"/>
                            </a:rPr>
                            <m:t>1,1</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1</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2,1</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2</m:t>
                          </m:r>
                        </m:sub>
                      </m:sSub>
                      <m:r>
                        <a:rPr lang="en-US" sz="1800" i="1">
                          <a:solidFill>
                            <a:schemeClr val="tx1"/>
                          </a:solidFill>
                          <a:latin typeface="Cambria Math"/>
                        </a:rPr>
                        <m:t>+…+</m:t>
                      </m:r>
                      <m:sSub>
                        <m:sSubPr>
                          <m:ctrlPr>
                            <a:rPr lang="en-US" sz="1800" i="1">
                              <a:solidFill>
                                <a:schemeClr val="tx1"/>
                              </a:solidFill>
                              <a:latin typeface="Cambria Math"/>
                            </a:rPr>
                          </m:ctrlPr>
                        </m:sSubPr>
                        <m:e>
                          <m:r>
                            <a:rPr lang="en-US" sz="1800" i="1">
                              <a:solidFill>
                                <a:schemeClr val="tx1"/>
                              </a:solidFill>
                              <a:latin typeface="Cambria Math"/>
                            </a:rPr>
                            <m:t>𝑥</m:t>
                          </m:r>
                        </m:e>
                        <m:sub>
                          <m:r>
                            <a:rPr lang="en-US" sz="1800" i="1">
                              <a:solidFill>
                                <a:schemeClr val="tx1"/>
                              </a:solidFill>
                              <a:latin typeface="Cambria Math"/>
                            </a:rPr>
                            <m:t>𝑚</m:t>
                          </m:r>
                          <m:r>
                            <a:rPr lang="en-US" sz="1800" i="1">
                              <a:solidFill>
                                <a:schemeClr val="tx1"/>
                              </a:solidFill>
                              <a:latin typeface="Cambria Math"/>
                            </a:rPr>
                            <m:t>,1</m:t>
                          </m:r>
                        </m:sub>
                      </m:sSub>
                      <m:sSub>
                        <m:sSubPr>
                          <m:ctrlPr>
                            <a:rPr lang="en-US" sz="1800" i="1">
                              <a:solidFill>
                                <a:schemeClr val="tx1"/>
                              </a:solidFill>
                              <a:latin typeface="Cambria Math"/>
                            </a:rPr>
                          </m:ctrlPr>
                        </m:sSubPr>
                        <m:e>
                          <m:r>
                            <a:rPr lang="en-US" sz="1800" i="1">
                              <a:solidFill>
                                <a:schemeClr val="tx1"/>
                              </a:solidFill>
                              <a:latin typeface="Cambria Math"/>
                            </a:rPr>
                            <m:t>𝑦</m:t>
                          </m:r>
                        </m:e>
                        <m:sub>
                          <m:r>
                            <a:rPr lang="en-US" sz="1800" i="1">
                              <a:solidFill>
                                <a:schemeClr val="tx1"/>
                              </a:solidFill>
                              <a:latin typeface="Cambria Math"/>
                            </a:rPr>
                            <m:t>𝑚</m:t>
                          </m:r>
                        </m:sub>
                      </m:sSub>
                      <m:r>
                        <a:rPr lang="en-US" sz="1800" i="1">
                          <a:solidFill>
                            <a:schemeClr val="tx1"/>
                          </a:solidFill>
                          <a:latin typeface="Cambria Math"/>
                        </a:rPr>
                        <m:t>]=0</m:t>
                      </m:r>
                    </m:oMath>
                  </m:oMathPara>
                </a14:m>
                <a:endParaRPr lang="en-US" sz="1800" dirty="0">
                  <a:solidFill>
                    <a:schemeClr val="tx1"/>
                  </a:solidFill>
                </a:endParaRPr>
              </a:p>
              <a:p>
                <a:pPr algn="l"/>
                <a:endParaRPr lang="en-US" sz="18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8153400" cy="5257800"/>
              </a:xfrm>
              <a:blipFill>
                <a:blip r:embed="rId2"/>
                <a:stretch>
                  <a:fillRect l="-748" t="-232"/>
                </a:stretch>
              </a:blipFill>
            </p:spPr>
            <p:txBody>
              <a:bodyPr/>
              <a:lstStyle/>
              <a:p>
                <a:r>
                  <a:rPr lang="en-GB">
                    <a:noFill/>
                  </a:rPr>
                  <a:t> </a:t>
                </a:r>
              </a:p>
            </p:txBody>
          </p:sp>
        </mc:Fallback>
      </mc:AlternateContent>
    </p:spTree>
    <p:extLst>
      <p:ext uri="{BB962C8B-B14F-4D97-AF65-F5344CB8AC3E}">
        <p14:creationId xmlns:p14="http://schemas.microsoft.com/office/powerpoint/2010/main" val="2656992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How to pick right w</a:t>
                </a:r>
              </a:p>
              <a:p>
                <a:pPr algn="just"/>
                <a:endParaRPr lang="en-US" sz="1800" dirty="0">
                  <a:solidFill>
                    <a:schemeClr val="tx1"/>
                  </a:solidFill>
                  <a:latin typeface="Times New Roman" pitchFamily="18" charset="0"/>
                  <a:cs typeface="Times New Roman" pitchFamily="18" charset="0"/>
                </a:endParaRPr>
              </a:p>
              <a:p>
                <a:pPr algn="l"/>
                <a:r>
                  <a:rPr lang="en-US" sz="1800" dirty="0">
                    <a:solidFill>
                      <a:srgbClr val="0070C0"/>
                    </a:solidFill>
                  </a:rPr>
                  <a:t>After applying, </a:t>
                </a:r>
                <a14:m>
                  <m:oMath xmlns:m="http://schemas.openxmlformats.org/officeDocument/2006/math">
                    <m:sSub>
                      <m:sSubPr>
                        <m:ctrlPr>
                          <a:rPr lang="en-US" sz="1800" i="1">
                            <a:solidFill>
                              <a:srgbClr val="0070C0"/>
                            </a:solidFill>
                            <a:latin typeface="Cambria Math"/>
                          </a:rPr>
                        </m:ctrlPr>
                      </m:sSubPr>
                      <m:e>
                        <m:r>
                          <a:rPr lang="en-US" sz="1800" i="1">
                            <a:solidFill>
                              <a:srgbClr val="0070C0"/>
                            </a:solidFill>
                            <a:latin typeface="Cambria Math" panose="02040503050406030204" pitchFamily="18" charset="0"/>
                          </a:rPr>
                          <m:t>h</m:t>
                        </m:r>
                      </m:e>
                      <m:sub>
                        <m:r>
                          <a:rPr lang="en-US" sz="1800" i="1">
                            <a:solidFill>
                              <a:srgbClr val="0070C0"/>
                            </a:solidFill>
                            <a:latin typeface="Cambria Math" panose="02040503050406030204" pitchFamily="18" charset="0"/>
                          </a:rPr>
                          <m:t>𝑤</m:t>
                        </m:r>
                      </m:sub>
                    </m:sSub>
                    <m:d>
                      <m:dPr>
                        <m:ctrlPr>
                          <a:rPr lang="en-US" sz="1800" i="1">
                            <a:solidFill>
                              <a:srgbClr val="0070C0"/>
                            </a:solidFill>
                            <a:latin typeface="Cambria Math"/>
                          </a:rPr>
                        </m:ctrlPr>
                      </m:dPr>
                      <m:e>
                        <m:sSub>
                          <m:sSubPr>
                            <m:ctrlPr>
                              <a:rPr lang="en-US" sz="1800" i="1">
                                <a:solidFill>
                                  <a:srgbClr val="0070C0"/>
                                </a:solidFill>
                                <a:latin typeface="Cambria Math"/>
                              </a:rPr>
                            </m:ctrlPr>
                          </m:sSubPr>
                          <m:e>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e>
                    </m:d>
                    <m:r>
                      <a:rPr lang="en-US" sz="1800" i="1">
                        <a:solidFill>
                          <a:srgbClr val="0070C0"/>
                        </a:solidFill>
                        <a:latin typeface="Cambria Math" panose="02040503050406030204" pitchFamily="18" charset="0"/>
                      </a:rPr>
                      <m:t>=</m:t>
                    </m:r>
                    <m:sSub>
                      <m:sSubPr>
                        <m:ctrlPr>
                          <a:rPr lang="en-US" sz="1800" i="1">
                            <a:solidFill>
                              <a:srgbClr val="0070C0"/>
                            </a:solidFill>
                            <a:latin typeface="Cambria Math"/>
                          </a:rPr>
                        </m:ctrlPr>
                      </m:sSubPr>
                      <m:e>
                        <m:r>
                          <a:rPr lang="en-US" sz="1800" i="1">
                            <a:solidFill>
                              <a:srgbClr val="0070C0"/>
                            </a:solidFill>
                            <a:latin typeface="Cambria Math" panose="02040503050406030204" pitchFamily="18" charset="0"/>
                          </a:rPr>
                          <m:t>𝑤</m:t>
                        </m:r>
                        <m:r>
                          <a:rPr lang="en-US" sz="1800" i="1">
                            <a:solidFill>
                              <a:srgbClr val="0070C0"/>
                            </a:solidFill>
                            <a:latin typeface="Cambria Math" panose="02040503050406030204" pitchFamily="18" charset="0"/>
                          </a:rPr>
                          <m:t>.</m:t>
                        </m:r>
                        <m:r>
                          <a:rPr lang="en-US" sz="1800" i="1">
                            <a:solidFill>
                              <a:srgbClr val="0070C0"/>
                            </a:solidFill>
                            <a:latin typeface="Cambria Math" panose="02040503050406030204" pitchFamily="18" charset="0"/>
                          </a:rPr>
                          <m:t>𝑋</m:t>
                        </m:r>
                      </m:e>
                      <m:sub>
                        <m:r>
                          <a:rPr lang="en-US" sz="1800" i="1">
                            <a:solidFill>
                              <a:srgbClr val="0070C0"/>
                            </a:solidFill>
                            <a:latin typeface="Cambria Math" panose="02040503050406030204" pitchFamily="18" charset="0"/>
                          </a:rPr>
                          <m:t>𝑖</m:t>
                        </m:r>
                      </m:sub>
                    </m:sSub>
                  </m:oMath>
                </a14:m>
                <a:r>
                  <a:rPr lang="en-US" sz="1800" dirty="0">
                    <a:solidFill>
                      <a:srgbClr val="0070C0"/>
                    </a:solidFill>
                  </a:rPr>
                  <a:t> </a:t>
                </a:r>
              </a:p>
              <a:p>
                <a:pPr algn="l"/>
                <a:endParaRPr lang="en-US" sz="1800" dirty="0"/>
              </a:p>
              <a:p>
                <a:pPr/>
                <a14:m>
                  <m:oMathPara xmlns:m="http://schemas.openxmlformats.org/officeDocument/2006/math">
                    <m:oMathParaPr>
                      <m:jc m:val="left"/>
                    </m:oMathParaPr>
                    <m:oMath xmlns:m="http://schemas.openxmlformats.org/officeDocument/2006/math">
                      <m:r>
                        <a:rPr lang="en-US" sz="1600" i="1" smtClean="0">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1,0</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2</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2,0</m:t>
                          </m:r>
                        </m:sub>
                      </m:sSub>
                      <m:r>
                        <a:rPr lang="en-US" sz="1600" i="1">
                          <a:solidFill>
                            <a:schemeClr val="tx1"/>
                          </a:solidFill>
                          <a:latin typeface="Cambria Math" panose="02040503050406030204" pitchFamily="18" charset="0"/>
                        </a:rPr>
                        <m:t>+…+(</m:t>
                      </m:r>
                      <m:sSub>
                        <m:sSubPr>
                          <m:ctrlPr>
                            <a:rPr lang="en-US" sz="1600" i="1" smtClean="0">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𝑚</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𝑚</m:t>
                          </m:r>
                          <m:r>
                            <a:rPr lang="en-US" sz="1600" i="1">
                              <a:solidFill>
                                <a:schemeClr val="tx1"/>
                              </a:solidFill>
                              <a:latin typeface="Cambria Math" panose="02040503050406030204" pitchFamily="18" charset="0"/>
                            </a:rPr>
                            <m:t>,0</m:t>
                          </m:r>
                        </m:sub>
                      </m:sSub>
                      <m:r>
                        <a:rPr lang="en-US" sz="1600" i="1">
                          <a:solidFill>
                            <a:schemeClr val="tx1"/>
                          </a:solidFill>
                          <a:latin typeface="Cambria Math" panose="02040503050406030204" pitchFamily="18" charset="0"/>
                        </a:rPr>
                        <m:t>]− </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1,0</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2,0</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2</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𝑚</m:t>
                          </m:r>
                          <m:r>
                            <a:rPr lang="en-US" sz="1600" i="1">
                              <a:solidFill>
                                <a:schemeClr val="tx1"/>
                              </a:solidFill>
                              <a:latin typeface="Cambria Math" panose="02040503050406030204" pitchFamily="18" charset="0"/>
                            </a:rPr>
                            <m:t>,0</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𝑚</m:t>
                          </m:r>
                        </m:sub>
                      </m:sSub>
                      <m:r>
                        <a:rPr lang="en-US" sz="1600" i="1">
                          <a:solidFill>
                            <a:schemeClr val="tx1"/>
                          </a:solidFill>
                          <a:latin typeface="Cambria Math" panose="02040503050406030204" pitchFamily="18" charset="0"/>
                        </a:rPr>
                        <m:t>]=0</m:t>
                      </m:r>
                    </m:oMath>
                  </m:oMathPara>
                </a14:m>
                <a:endParaRPr lang="en-US" sz="1600" dirty="0">
                  <a:solidFill>
                    <a:schemeClr val="tx1"/>
                  </a:solidFill>
                </a:endParaRPr>
              </a:p>
              <a:p>
                <a:endParaRPr lang="en-US" sz="1600" dirty="0">
                  <a:solidFill>
                    <a:schemeClr val="tx1"/>
                  </a:solidFill>
                </a:endParaRPr>
              </a:p>
              <a:p>
                <a:pPr/>
                <a14:m>
                  <m:oMathPara xmlns:m="http://schemas.openxmlformats.org/officeDocument/2006/math">
                    <m:oMathParaPr>
                      <m:jc m:val="left"/>
                    </m:oMathParaPr>
                    <m:oMath xmlns:m="http://schemas.openxmlformats.org/officeDocument/2006/math">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1,1</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2</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2,1</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𝑚</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𝑚</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 </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1,1</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2,1</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2</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𝑚</m:t>
                          </m:r>
                          <m:r>
                            <a:rPr lang="en-US" sz="1600" i="1">
                              <a:solidFill>
                                <a:schemeClr val="tx1"/>
                              </a:solidFill>
                              <a:latin typeface="Cambria Math" panose="02040503050406030204" pitchFamily="18" charset="0"/>
                            </a:rPr>
                            <m:t>,1</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𝑚</m:t>
                          </m:r>
                        </m:sub>
                      </m:sSub>
                      <m:r>
                        <a:rPr lang="en-US" sz="1600" i="1">
                          <a:solidFill>
                            <a:schemeClr val="tx1"/>
                          </a:solidFill>
                          <a:latin typeface="Cambria Math" panose="02040503050406030204" pitchFamily="18" charset="0"/>
                        </a:rPr>
                        <m:t>]=0</m:t>
                      </m:r>
                    </m:oMath>
                  </m:oMathPara>
                </a14:m>
                <a:endParaRPr lang="en-US" sz="1600" dirty="0">
                  <a:solidFill>
                    <a:schemeClr val="tx1"/>
                  </a:solidFill>
                </a:endParaRPr>
              </a:p>
              <a:p>
                <a:pPr/>
                <a14:m>
                  <m:oMathPara xmlns:m="http://schemas.openxmlformats.org/officeDocument/2006/math">
                    <m:oMathParaPr>
                      <m:jc m:val="left"/>
                    </m:oMathParaPr>
                    <m:oMath xmlns:m="http://schemas.openxmlformats.org/officeDocument/2006/math">
                      <m:r>
                        <a:rPr lang="en-US" sz="1600" i="1">
                          <a:solidFill>
                            <a:schemeClr val="tx1"/>
                          </a:solidFill>
                          <a:latin typeface="Cambria Math" panose="02040503050406030204" pitchFamily="18" charset="0"/>
                        </a:rPr>
                        <m:t>⋮</m:t>
                      </m:r>
                    </m:oMath>
                  </m:oMathPara>
                </a14:m>
                <a:endParaRPr lang="en-US" sz="1600" dirty="0">
                  <a:solidFill>
                    <a:schemeClr val="tx1"/>
                  </a:solidFill>
                </a:endParaRPr>
              </a:p>
              <a:p>
                <a:pPr/>
                <a14:m>
                  <m:oMathPara xmlns:m="http://schemas.openxmlformats.org/officeDocument/2006/math">
                    <m:oMathParaPr>
                      <m:jc m:val="left"/>
                    </m:oMathParaPr>
                    <m:oMath xmlns:m="http://schemas.openxmlformats.org/officeDocument/2006/math">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𝑛</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2</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2,</m:t>
                          </m:r>
                          <m:r>
                            <a:rPr lang="en-US" sz="1600" i="1">
                              <a:solidFill>
                                <a:schemeClr val="tx1"/>
                              </a:solidFill>
                              <a:latin typeface="Cambria Math" panose="02040503050406030204" pitchFamily="18" charset="0"/>
                            </a:rPr>
                            <m:t>𝑛</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𝑤</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e>
                        <m:sub>
                          <m:r>
                            <a:rPr lang="en-US" sz="1600" i="1">
                              <a:solidFill>
                                <a:schemeClr val="tx1"/>
                              </a:solidFill>
                              <a:latin typeface="Cambria Math" panose="02040503050406030204" pitchFamily="18" charset="0"/>
                            </a:rPr>
                            <m:t>𝑚</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𝑚</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𝑛</m:t>
                          </m:r>
                        </m:sub>
                      </m:sSub>
                      <m:r>
                        <a:rPr lang="en-US" sz="1600" i="1">
                          <a:solidFill>
                            <a:schemeClr val="tx1"/>
                          </a:solidFill>
                          <a:latin typeface="Cambria Math" panose="02040503050406030204" pitchFamily="18" charset="0"/>
                        </a:rPr>
                        <m:t>]− </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𝑛</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2,</m:t>
                          </m:r>
                          <m:r>
                            <a:rPr lang="en-US" sz="1600" i="1">
                              <a:solidFill>
                                <a:schemeClr val="tx1"/>
                              </a:solidFill>
                              <a:latin typeface="Cambria Math" panose="02040503050406030204" pitchFamily="18" charset="0"/>
                            </a:rPr>
                            <m:t>𝑛</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2</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𝑥</m:t>
                          </m:r>
                        </m:e>
                        <m:sub>
                          <m:r>
                            <a:rPr lang="en-US" sz="1600" i="1">
                              <a:solidFill>
                                <a:schemeClr val="tx1"/>
                              </a:solidFill>
                              <a:latin typeface="Cambria Math" panose="02040503050406030204" pitchFamily="18" charset="0"/>
                            </a:rPr>
                            <m:t>𝑚</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𝑛</m:t>
                          </m:r>
                        </m:sub>
                      </m:sSub>
                      <m:sSub>
                        <m:sSubPr>
                          <m:ctrlPr>
                            <a:rPr lang="en-US" sz="1600" i="1">
                              <a:solidFill>
                                <a:schemeClr val="tx1"/>
                              </a:solidFill>
                              <a:latin typeface="Cambria Math"/>
                            </a:rPr>
                          </m:ctrlPr>
                        </m:sSubPr>
                        <m:e>
                          <m:r>
                            <a:rPr lang="en-US" sz="1600" i="1">
                              <a:solidFill>
                                <a:schemeClr val="tx1"/>
                              </a:solidFill>
                              <a:latin typeface="Cambria Math" panose="02040503050406030204" pitchFamily="18" charset="0"/>
                            </a:rPr>
                            <m:t>𝑦</m:t>
                          </m:r>
                        </m:e>
                        <m:sub>
                          <m:r>
                            <a:rPr lang="en-US" sz="1600" i="1">
                              <a:solidFill>
                                <a:schemeClr val="tx1"/>
                              </a:solidFill>
                              <a:latin typeface="Cambria Math" panose="02040503050406030204" pitchFamily="18" charset="0"/>
                            </a:rPr>
                            <m:t>𝑚</m:t>
                          </m:r>
                        </m:sub>
                      </m:sSub>
                      <m:r>
                        <a:rPr lang="en-US" sz="1600" i="1">
                          <a:solidFill>
                            <a:schemeClr val="tx1"/>
                          </a:solidFill>
                          <a:latin typeface="Cambria Math" panose="02040503050406030204" pitchFamily="18" charset="0"/>
                        </a:rPr>
                        <m:t>]=0</m:t>
                      </m:r>
                    </m:oMath>
                  </m:oMathPara>
                </a14:m>
                <a:endParaRPr lang="en-US" sz="1600" dirty="0">
                  <a:solidFill>
                    <a:schemeClr val="tx1"/>
                  </a:solidFill>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8153400" cy="4343400"/>
              </a:xfrm>
              <a:blipFill>
                <a:blip r:embed="rId2"/>
                <a:stretch>
                  <a:fillRect l="-673" t="-701"/>
                </a:stretch>
              </a:blipFill>
            </p:spPr>
            <p:txBody>
              <a:bodyPr/>
              <a:lstStyle/>
              <a:p>
                <a:r>
                  <a:rPr lang="en-GB">
                    <a:noFill/>
                  </a:rPr>
                  <a:t> </a:t>
                </a:r>
              </a:p>
            </p:txBody>
          </p:sp>
        </mc:Fallback>
      </mc:AlternateContent>
    </p:spTree>
    <p:extLst>
      <p:ext uri="{BB962C8B-B14F-4D97-AF65-F5344CB8AC3E}">
        <p14:creationId xmlns:p14="http://schemas.microsoft.com/office/powerpoint/2010/main" val="409078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How to pick right w</a:t>
                </a:r>
              </a:p>
              <a:p>
                <a:pPr algn="l"/>
                <a:r>
                  <a:rPr lang="en-US" sz="1800" dirty="0">
                    <a:solidFill>
                      <a:srgbClr val="0070C0"/>
                    </a:solidFill>
                  </a:rPr>
                  <a:t>The following system linear equation can be derived:</a:t>
                </a:r>
              </a:p>
              <a:p>
                <a:pPr/>
                <a14:m>
                  <m:oMathPara xmlns:m="http://schemas.openxmlformats.org/officeDocument/2006/math">
                    <m:oMathParaPr>
                      <m:jc m:val="left"/>
                    </m:oMathParaPr>
                    <m:oMath xmlns:m="http://schemas.openxmlformats.org/officeDocument/2006/math">
                      <m:r>
                        <a:rPr lang="en-US" sz="1800" i="1" smtClean="0">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mr>
                            </m:m>
                            <m:r>
                              <a:rPr lang="en-US" sz="1800" i="1">
                                <a:solidFill>
                                  <a:schemeClr val="tx1"/>
                                </a:solidFill>
                                <a:latin typeface="Cambria Math" panose="02040503050406030204" pitchFamily="18" charset="0"/>
                              </a:rPr>
                              <m:t>]</m:t>
                            </m:r>
                            <m:d>
                              <m:dPr>
                                <m:begChr m:val="["/>
                                <m:endChr m:val="]"/>
                                <m:ctrlPr>
                                  <a:rPr lang="en-US" sz="1800" i="1">
                                    <a:solidFill>
                                      <a:schemeClr val="tx1"/>
                                    </a:solidFill>
                                    <a:latin typeface="Cambria Math"/>
                                  </a:rPr>
                                </m:ctrlPr>
                              </m:dP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e>
                                  </m:mr>
                                  <m:mr>
                                    <m:e>
                                      <m:m>
                                        <m:mPr>
                                          <m:mcs>
                                            <m:mc>
                                              <m:mcPr>
                                                <m:count m:val="1"/>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e>
                                        </m:mr>
                                      </m:m>
                                    </m:e>
                                  </m:mr>
                                </m:m>
                              </m:e>
                            </m:d>
                            <m:r>
                              <a:rPr lang="en-US" sz="1800" i="1">
                                <a:solidFill>
                                  <a:schemeClr val="tx1"/>
                                </a:solidFill>
                                <a:latin typeface="Cambria Math" panose="02040503050406030204" pitchFamily="18" charset="0"/>
                              </a:rPr>
                              <m:t> </m:t>
                            </m:r>
                          </m:e>
                        </m:mr>
                      </m:m>
                      <m:r>
                        <a:rPr lang="en-US" sz="1800" i="1">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e>
                              </m:mr>
                            </m:m>
                            <m:r>
                              <a:rPr lang="en-US" sz="1800" i="1">
                                <a:solidFill>
                                  <a:schemeClr val="tx1"/>
                                </a:solidFill>
                                <a:latin typeface="Cambria Math" panose="02040503050406030204" pitchFamily="18" charset="0"/>
                              </a:rPr>
                              <m:t>]</m:t>
                            </m:r>
                          </m:e>
                        </m:mr>
                      </m:m>
                      <m:d>
                        <m:dPr>
                          <m:begChr m:val="["/>
                          <m:endChr m:val="]"/>
                          <m:ctrlPr>
                            <a:rPr lang="en-US" sz="1800" i="1">
                              <a:solidFill>
                                <a:schemeClr val="tx1"/>
                              </a:solidFill>
                              <a:latin typeface="Cambria Math"/>
                            </a:rPr>
                          </m:ctrlPr>
                        </m:dP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mr>
                            <m:mr>
                              <m:e>
                                <m:m>
                                  <m:mPr>
                                    <m:mcs>
                                      <m:mc>
                                        <m:mcPr>
                                          <m:count m:val="1"/>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mr>
                                </m:m>
                              </m:e>
                            </m:mr>
                          </m:m>
                        </m:e>
                      </m:d>
                      <m:r>
                        <a:rPr lang="en-US" sz="1800" i="1">
                          <a:solidFill>
                            <a:schemeClr val="tx1"/>
                          </a:solidFill>
                          <a:latin typeface="Cambria Math" panose="02040503050406030204" pitchFamily="18" charset="0"/>
                        </a:rPr>
                        <m:t>=0</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mr>
                            </m:m>
                            <m:r>
                              <a:rPr lang="en-US" sz="1800" i="1">
                                <a:solidFill>
                                  <a:schemeClr val="tx1"/>
                                </a:solidFill>
                                <a:latin typeface="Cambria Math" panose="02040503050406030204" pitchFamily="18" charset="0"/>
                              </a:rPr>
                              <m:t>]</m:t>
                            </m:r>
                            <m:d>
                              <m:dPr>
                                <m:begChr m:val="["/>
                                <m:endChr m:val="]"/>
                                <m:ctrlPr>
                                  <a:rPr lang="en-US" sz="1800" i="1">
                                    <a:solidFill>
                                      <a:schemeClr val="tx1"/>
                                    </a:solidFill>
                                    <a:latin typeface="Cambria Math"/>
                                  </a:rPr>
                                </m:ctrlPr>
                              </m:dP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e>
                                  </m:mr>
                                  <m:mr>
                                    <m:e>
                                      <m:m>
                                        <m:mPr>
                                          <m:mcs>
                                            <m:mc>
                                              <m:mcPr>
                                                <m:count m:val="1"/>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e>
                                        </m:mr>
                                      </m:m>
                                    </m:e>
                                  </m:mr>
                                </m:m>
                              </m:e>
                            </m:d>
                            <m:r>
                              <a:rPr lang="en-US" sz="1800" i="1">
                                <a:solidFill>
                                  <a:schemeClr val="tx1"/>
                                </a:solidFill>
                                <a:latin typeface="Cambria Math" panose="02040503050406030204" pitchFamily="18" charset="0"/>
                              </a:rPr>
                              <m:t> </m:t>
                            </m:r>
                          </m:e>
                        </m:mr>
                      </m:m>
                      <m:r>
                        <a:rPr lang="en-US" sz="1800" i="1">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e>
                              </m:mr>
                            </m:m>
                            <m:r>
                              <a:rPr lang="en-US" sz="1800" i="1">
                                <a:solidFill>
                                  <a:schemeClr val="tx1"/>
                                </a:solidFill>
                                <a:latin typeface="Cambria Math" panose="02040503050406030204" pitchFamily="18" charset="0"/>
                              </a:rPr>
                              <m:t>]</m:t>
                            </m:r>
                          </m:e>
                        </m:mr>
                      </m:m>
                      <m:d>
                        <m:dPr>
                          <m:begChr m:val="["/>
                          <m:endChr m:val="]"/>
                          <m:ctrlPr>
                            <a:rPr lang="en-US" sz="1800" i="1">
                              <a:solidFill>
                                <a:schemeClr val="tx1"/>
                              </a:solidFill>
                              <a:latin typeface="Cambria Math"/>
                            </a:rPr>
                          </m:ctrlPr>
                        </m:dP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mr>
                            <m:mr>
                              <m:e>
                                <m:m>
                                  <m:mPr>
                                    <m:mcs>
                                      <m:mc>
                                        <m:mcPr>
                                          <m:count m:val="1"/>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mr>
                                </m:m>
                              </m:e>
                            </m:mr>
                          </m:m>
                        </m:e>
                      </m:d>
                      <m:r>
                        <a:rPr lang="en-US" sz="1800" i="1">
                          <a:solidFill>
                            <a:schemeClr val="tx1"/>
                          </a:solidFill>
                          <a:latin typeface="Cambria Math" panose="02040503050406030204" pitchFamily="18" charset="0"/>
                        </a:rPr>
                        <m:t>=0</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pitchFamily="18" charset="0"/>
                        </a:rPr>
                        <m:t>⋮</m:t>
                      </m:r>
                    </m:oMath>
                  </m:oMathPara>
                </a14:m>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mr>
                            </m:m>
                            <m:r>
                              <a:rPr lang="en-US" sz="1800" i="1">
                                <a:solidFill>
                                  <a:schemeClr val="tx1"/>
                                </a:solidFill>
                                <a:latin typeface="Cambria Math" panose="02040503050406030204" pitchFamily="18" charset="0"/>
                              </a:rPr>
                              <m:t>]</m:t>
                            </m:r>
                            <m:d>
                              <m:dPr>
                                <m:begChr m:val="["/>
                                <m:endChr m:val="]"/>
                                <m:ctrlPr>
                                  <a:rPr lang="en-US" sz="1800" i="1">
                                    <a:solidFill>
                                      <a:schemeClr val="tx1"/>
                                    </a:solidFill>
                                    <a:latin typeface="Cambria Math"/>
                                  </a:rPr>
                                </m:ctrlPr>
                              </m:dP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e>
                                  </m:mr>
                                  <m:mr>
                                    <m:e>
                                      <m:m>
                                        <m:mPr>
                                          <m:mcs>
                                            <m:mc>
                                              <m:mcPr>
                                                <m:count m:val="1"/>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e>
                                        </m:mr>
                                      </m:m>
                                    </m:e>
                                  </m:mr>
                                </m:m>
                              </m:e>
                            </m:d>
                            <m:r>
                              <a:rPr lang="en-US" sz="1800" i="1">
                                <a:solidFill>
                                  <a:schemeClr val="tx1"/>
                                </a:solidFill>
                                <a:latin typeface="Cambria Math" panose="02040503050406030204" pitchFamily="18" charset="0"/>
                              </a:rPr>
                              <m:t> </m:t>
                            </m:r>
                          </m:e>
                        </m:mr>
                      </m:m>
                      <m:r>
                        <a:rPr lang="en-US" sz="1800" i="1">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e>
                              </m:mr>
                            </m:m>
                            <m:r>
                              <a:rPr lang="en-US" sz="1800" i="1">
                                <a:solidFill>
                                  <a:schemeClr val="tx1"/>
                                </a:solidFill>
                                <a:latin typeface="Cambria Math" panose="02040503050406030204" pitchFamily="18" charset="0"/>
                              </a:rPr>
                              <m:t>]</m:t>
                            </m:r>
                          </m:e>
                        </m:mr>
                      </m:m>
                      <m:d>
                        <m:dPr>
                          <m:begChr m:val="["/>
                          <m:endChr m:val="]"/>
                          <m:ctrlPr>
                            <a:rPr lang="en-US" sz="1800" i="1">
                              <a:solidFill>
                                <a:schemeClr val="tx1"/>
                              </a:solidFill>
                              <a:latin typeface="Cambria Math"/>
                            </a:rPr>
                          </m:ctrlPr>
                        </m:dP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mr>
                            <m:mr>
                              <m:e>
                                <m:m>
                                  <m:mPr>
                                    <m:mcs>
                                      <m:mc>
                                        <m:mcPr>
                                          <m:count m:val="1"/>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mr>
                                </m:m>
                              </m:e>
                            </m:mr>
                          </m:m>
                        </m:e>
                      </m:d>
                      <m:r>
                        <a:rPr lang="en-US" sz="1800" i="1">
                          <a:solidFill>
                            <a:schemeClr val="tx1"/>
                          </a:solidFill>
                          <a:latin typeface="Cambria Math" panose="02040503050406030204" pitchFamily="18" charset="0"/>
                        </a:rPr>
                        <m:t>=0</m:t>
                      </m:r>
                    </m:oMath>
                  </m:oMathPara>
                </a14:m>
                <a:endParaRPr lang="en-US" sz="1800" dirty="0">
                  <a:solidFill>
                    <a:schemeClr val="tx1"/>
                  </a:solidFill>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8153400" cy="4343400"/>
              </a:xfrm>
              <a:blipFill rotWithShape="1">
                <a:blip r:embed="rId2"/>
                <a:stretch>
                  <a:fillRect l="-673" t="-701"/>
                </a:stretch>
              </a:blipFill>
            </p:spPr>
            <p:txBody>
              <a:bodyPr/>
              <a:lstStyle/>
              <a:p>
                <a:r>
                  <a:rPr lang="en-US">
                    <a:noFill/>
                  </a:rPr>
                  <a:t> </a:t>
                </a:r>
              </a:p>
            </p:txBody>
          </p:sp>
        </mc:Fallback>
      </mc:AlternateContent>
    </p:spTree>
    <p:extLst>
      <p:ext uri="{BB962C8B-B14F-4D97-AF65-F5344CB8AC3E}">
        <p14:creationId xmlns:p14="http://schemas.microsoft.com/office/powerpoint/2010/main" val="329046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8153400" cy="4343400"/>
              </a:xfrm>
            </p:spPr>
            <p:txBody>
              <a:bodyPr>
                <a:normAutofit fontScale="92500" lnSpcReduction="20000"/>
              </a:bodyPr>
              <a:lstStyle/>
              <a:p>
                <a:pPr algn="just"/>
                <a:r>
                  <a:rPr lang="en-US" sz="1800" b="1" dirty="0">
                    <a:solidFill>
                      <a:schemeClr val="tx1"/>
                    </a:solidFill>
                    <a:latin typeface="Times New Roman" pitchFamily="18" charset="0"/>
                    <a:cs typeface="Times New Roman" pitchFamily="18" charset="0"/>
                  </a:rPr>
                  <a:t>How to pick right w</a:t>
                </a:r>
              </a:p>
              <a:p>
                <a:pPr algn="l"/>
                <a:r>
                  <a:rPr lang="en-US" sz="1800" dirty="0">
                    <a:solidFill>
                      <a:srgbClr val="0070C0"/>
                    </a:solidFill>
                  </a:rPr>
                  <a:t>The simplified form of the system is:</a:t>
                </a:r>
              </a:p>
              <a:p>
                <a:pPr/>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mr>
                            </m:m>
                            <m:r>
                              <a:rPr lang="en-US" sz="1800" i="1">
                                <a:solidFill>
                                  <a:schemeClr val="tx1"/>
                                </a:solidFill>
                                <a:latin typeface="Cambria Math" panose="02040503050406030204" pitchFamily="18" charset="0"/>
                              </a:rPr>
                              <m:t>] </m:t>
                            </m:r>
                          </m:e>
                        </m:mr>
                      </m:m>
                      <m:d>
                        <m:dPr>
                          <m:begChr m:val="["/>
                          <m:endChr m:val="]"/>
                          <m:ctrlPr>
                            <a:rPr lang="en-US" sz="1800" i="1">
                              <a:solidFill>
                                <a:schemeClr val="tx1"/>
                              </a:solidFill>
                              <a:latin typeface="Cambria Math"/>
                            </a:rPr>
                          </m:ctrlPr>
                        </m:dPr>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e>
                                    <m:e>
                                      <m:r>
                                        <a:rPr lang="da-DK"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e>
                                  </m:mr>
                                </m:m>
                              </m:e>
                            </m:mr>
                            <m:m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e>
                                  </m:mr>
                                  <m:mr>
                                    <m:e>
                                      <m:r>
                                        <a:rPr lang="da-DK"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e>
                                  </m:mr>
                                </m:m>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e>
                                    <m:e>
                                      <m:r>
                                        <a:rPr lang="da-DK"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e>
                                  </m:mr>
                                  <m:mr>
                                    <m:e>
                                      <m:r>
                                        <a:rPr lang="da-DK" sz="1800" i="1">
                                          <a:solidFill>
                                            <a:schemeClr val="tx1"/>
                                          </a:solidFill>
                                          <a:latin typeface="Cambria Math" panose="02040503050406030204" pitchFamily="18" charset="0"/>
                                        </a:rPr>
                                        <m:t>⋮</m:t>
                                      </m:r>
                                    </m:e>
                                    <m:e>
                                      <m:r>
                                        <a:rPr lang="da-DK"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e>
                                    <m:e>
                                      <m:r>
                                        <a:rPr lang="da-DK"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e>
                                  </m:mr>
                                </m:m>
                              </m:e>
                            </m:mr>
                          </m:m>
                        </m:e>
                      </m:d>
                      <m:r>
                        <a:rPr lang="da-DK" sz="1800" i="1">
                          <a:solidFill>
                            <a:schemeClr val="tx1"/>
                          </a:solidFill>
                          <a:latin typeface="Cambria Math" panose="02040503050406030204" pitchFamily="18" charset="0"/>
                        </a:rPr>
                        <m:t>−</m:t>
                      </m:r>
                      <m:d>
                        <m:dPr>
                          <m:begChr m:val="["/>
                          <m:endChr m:val="]"/>
                          <m:ctrlPr>
                            <a:rPr lang="en-US" sz="1800" i="1">
                              <a:solidFill>
                                <a:schemeClr val="tx1"/>
                              </a:solidFill>
                              <a:latin typeface="Cambria Math"/>
                            </a:rPr>
                          </m:ctrlPr>
                        </m:dPr>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e>
                                    <m:e>
                                      <m:r>
                                        <a:rPr lang="da-DK"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e>
                                  </m:mr>
                                </m:m>
                              </m:e>
                            </m:mr>
                            <m:m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e>
                                  </m:mr>
                                  <m:mr>
                                    <m:e>
                                      <m:r>
                                        <a:rPr lang="da-DK"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e>
                                  </m:mr>
                                </m:m>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e>
                                    <m:e>
                                      <m:r>
                                        <a:rPr lang="da-DK"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e>
                                  </m:mr>
                                  <m:mr>
                                    <m:e>
                                      <m:r>
                                        <a:rPr lang="da-DK" sz="1800" i="1">
                                          <a:solidFill>
                                            <a:schemeClr val="tx1"/>
                                          </a:solidFill>
                                          <a:latin typeface="Cambria Math" panose="02040503050406030204" pitchFamily="18" charset="0"/>
                                        </a:rPr>
                                        <m:t>⋮</m:t>
                                      </m:r>
                                    </m:e>
                                    <m:e>
                                      <m:r>
                                        <a:rPr lang="da-DK"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e>
                                    <m:e>
                                      <m:r>
                                        <a:rPr lang="da-DK"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e>
                                  </m:mr>
                                </m:m>
                              </m:e>
                            </m:mr>
                          </m:m>
                        </m:e>
                      </m:d>
                      <m:d>
                        <m:dPr>
                          <m:begChr m:val="["/>
                          <m:endChr m:val="]"/>
                          <m:ctrlPr>
                            <a:rPr lang="en-US" sz="1800" i="1">
                              <a:solidFill>
                                <a:schemeClr val="tx1"/>
                              </a:solidFill>
                              <a:latin typeface="Cambria Math"/>
                            </a:rPr>
                          </m:ctrlPr>
                        </m:dP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mr>
                            <m:mr>
                              <m:e>
                                <m:m>
                                  <m:mPr>
                                    <m:mcs>
                                      <m:mc>
                                        <m:mcPr>
                                          <m:count m:val="1"/>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mr>
                                </m:m>
                              </m:e>
                            </m:mr>
                          </m:m>
                        </m:e>
                      </m:d>
                      <m:r>
                        <a:rPr lang="en-US" sz="1800" i="1">
                          <a:solidFill>
                            <a:schemeClr val="tx1"/>
                          </a:solidFill>
                          <a:latin typeface="Cambria Math" panose="02040503050406030204" pitchFamily="18" charset="0"/>
                        </a:rPr>
                        <m:t>=0</m:t>
                      </m:r>
                    </m:oMath>
                  </m:oMathPara>
                </a14:m>
                <a:endParaRPr lang="en-US" sz="1800" dirty="0">
                  <a:solidFill>
                    <a:schemeClr val="tx1"/>
                  </a:solidFill>
                </a:endParaRPr>
              </a:p>
              <a:p>
                <a:r>
                  <a:rPr lang="en-US" sz="1800" dirty="0">
                    <a:solidFill>
                      <a:schemeClr val="tx1"/>
                    </a:solidFill>
                  </a:rPr>
                  <a:t> </a:t>
                </a:r>
              </a:p>
              <a:p>
                <a:pPr/>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1</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2</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𝑚</m:t>
                                      </m:r>
                                    </m:sub>
                                  </m:sSub>
                                </m:e>
                              </m:mr>
                            </m:m>
                            <m:r>
                              <a:rPr lang="en-US" sz="1800" i="1">
                                <a:solidFill>
                                  <a:schemeClr val="tx1"/>
                                </a:solidFill>
                                <a:latin typeface="Cambria Math" panose="02040503050406030204" pitchFamily="18" charset="0"/>
                              </a:rPr>
                              <m:t>] </m:t>
                            </m:r>
                          </m:e>
                        </m:mr>
                      </m:m>
                      <m:r>
                        <a:rPr lang="da-DK" sz="1800" b="1" i="1">
                          <a:solidFill>
                            <a:schemeClr val="tx1"/>
                          </a:solidFill>
                          <a:latin typeface="Cambria Math" panose="02040503050406030204" pitchFamily="18" charset="0"/>
                        </a:rPr>
                        <m:t>𝑿</m:t>
                      </m:r>
                      <m:r>
                        <a:rPr lang="da-DK" sz="1800" i="1">
                          <a:solidFill>
                            <a:schemeClr val="tx1"/>
                          </a:solidFill>
                          <a:latin typeface="Cambria Math" panose="02040503050406030204" pitchFamily="18" charset="0"/>
                        </a:rPr>
                        <m:t>−</m:t>
                      </m:r>
                      <m:sSup>
                        <m:sSupPr>
                          <m:ctrlPr>
                            <a:rPr lang="en-US" sz="1800" b="1" i="1">
                              <a:solidFill>
                                <a:schemeClr val="tx1"/>
                              </a:solidFill>
                              <a:latin typeface="Cambria Math"/>
                            </a:rPr>
                          </m:ctrlPr>
                        </m:sSupPr>
                        <m:e>
                          <m:r>
                            <a:rPr lang="da-DK" sz="1800" b="1" i="1">
                              <a:solidFill>
                                <a:schemeClr val="tx1"/>
                              </a:solidFill>
                              <a:latin typeface="Cambria Math" panose="02040503050406030204" pitchFamily="18" charset="0"/>
                            </a:rPr>
                            <m:t>𝑿</m:t>
                          </m:r>
                        </m:e>
                        <m:sup>
                          <m:r>
                            <a:rPr lang="da-DK" sz="1800" b="1" i="1">
                              <a:solidFill>
                                <a:schemeClr val="tx1"/>
                              </a:solidFill>
                              <a:latin typeface="Cambria Math" panose="02040503050406030204" pitchFamily="18" charset="0"/>
                            </a:rPr>
                            <m:t>𝑻</m:t>
                          </m:r>
                        </m:sup>
                      </m:sSup>
                      <m:r>
                        <a:rPr lang="en-US" sz="1800" i="1">
                          <a:solidFill>
                            <a:schemeClr val="tx1"/>
                          </a:solidFill>
                          <a:latin typeface="Cambria Math" panose="02040503050406030204" pitchFamily="18" charset="0"/>
                        </a:rPr>
                        <m:t>𝑌</m:t>
                      </m:r>
                      <m:r>
                        <a:rPr lang="en-US" sz="1800" i="1">
                          <a:solidFill>
                            <a:schemeClr val="tx1"/>
                          </a:solidFill>
                          <a:latin typeface="Cambria Math" panose="02040503050406030204" pitchFamily="18" charset="0"/>
                        </a:rPr>
                        <m:t>=0</m:t>
                      </m:r>
                    </m:oMath>
                  </m:oMathPara>
                </a14:m>
                <a:endParaRPr lang="en-US" sz="1800" dirty="0">
                  <a:solidFill>
                    <a:schemeClr val="tx1"/>
                  </a:solidFill>
                </a:endParaRPr>
              </a:p>
              <a:p>
                <a:pPr algn="l"/>
                <a14:m>
                  <m:oMath xmlns:m="http://schemas.openxmlformats.org/officeDocument/2006/math">
                    <m:r>
                      <a:rPr lang="en-US" sz="1800" i="1" smtClean="0">
                        <a:solidFill>
                          <a:schemeClr val="tx1"/>
                        </a:solidFill>
                        <a:latin typeface="Cambria Math" panose="02040503050406030204" pitchFamily="18" charset="0"/>
                      </a:rPr>
                      <m:t>⇒[</m:t>
                    </m:r>
                    <m:m>
                      <m:mPr>
                        <m:mcs>
                          <m:mc>
                            <m:mcPr>
                              <m:count m:val="3"/>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0</m:t>
                              </m:r>
                            </m:sub>
                          </m:sSub>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1</m:t>
                              </m:r>
                            </m:sub>
                          </m:sSub>
                        </m:e>
                        <m:e>
                          <m:m>
                            <m:mPr>
                              <m:mcs>
                                <m:mc>
                                  <m:mcPr>
                                    <m:count m:val="2"/>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𝑛</m:t>
                                    </m:r>
                                  </m:sub>
                                </m:sSub>
                              </m:e>
                            </m:mr>
                          </m:m>
                          <m:r>
                            <a:rPr lang="en-US" sz="1800" i="1">
                              <a:solidFill>
                                <a:schemeClr val="tx1"/>
                              </a:solidFill>
                              <a:latin typeface="Cambria Math" panose="02040503050406030204" pitchFamily="18" charset="0"/>
                            </a:rPr>
                            <m:t>]</m:t>
                          </m:r>
                        </m:e>
                      </m:mr>
                    </m:m>
                    <m:d>
                      <m:dPr>
                        <m:begChr m:val="["/>
                        <m:endChr m:val="]"/>
                        <m:ctrlPr>
                          <a:rPr lang="en-US" sz="1800" i="1">
                            <a:solidFill>
                              <a:schemeClr val="tx1"/>
                            </a:solidFill>
                            <a:latin typeface="Cambria Math"/>
                          </a:rPr>
                        </m:ctrlPr>
                      </m:dPr>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e>
                                </m:mr>
                              </m:m>
                            </m:e>
                          </m:mr>
                          <m:m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e>
                                </m:m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e>
                                </m:mr>
                              </m:m>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e>
                                </m:mr>
                                <m:mr>
                                  <m:e>
                                    <m:r>
                                      <a:rPr lang="en-US" sz="1800" i="1">
                                        <a:solidFill>
                                          <a:schemeClr val="tx1"/>
                                        </a:solidFill>
                                        <a:latin typeface="Cambria Math" panose="02040503050406030204" pitchFamily="18" charset="0"/>
                                      </a:rPr>
                                      <m:t>⋮</m:t>
                                    </m:r>
                                  </m:e>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e>
                                </m:mr>
                              </m:m>
                            </m:e>
                          </m:mr>
                        </m:m>
                      </m:e>
                    </m:d>
                    <m:r>
                      <a:rPr lang="da-DK" sz="1800" b="1" i="1">
                        <a:solidFill>
                          <a:schemeClr val="tx1"/>
                        </a:solidFill>
                        <a:latin typeface="Cambria Math" panose="02040503050406030204" pitchFamily="18" charset="0"/>
                      </a:rPr>
                      <m:t>𝑿</m:t>
                    </m:r>
                    <m:r>
                      <a:rPr lang="en-US" sz="1800" i="1">
                        <a:solidFill>
                          <a:schemeClr val="tx1"/>
                        </a:solidFill>
                        <a:latin typeface="Cambria Math" panose="02040503050406030204" pitchFamily="18" charset="0"/>
                      </a:rPr>
                      <m:t>−</m:t>
                    </m:r>
                    <m:sSup>
                      <m:sSupPr>
                        <m:ctrlPr>
                          <a:rPr lang="en-US" sz="1800" b="1" i="1">
                            <a:solidFill>
                              <a:schemeClr val="tx1"/>
                            </a:solidFill>
                            <a:latin typeface="Cambria Math"/>
                          </a:rPr>
                        </m:ctrlPr>
                      </m:sSupPr>
                      <m:e>
                        <m:r>
                          <a:rPr lang="da-DK" sz="1800" b="1" i="1">
                            <a:solidFill>
                              <a:schemeClr val="tx1"/>
                            </a:solidFill>
                            <a:latin typeface="Cambria Math" panose="02040503050406030204" pitchFamily="18" charset="0"/>
                          </a:rPr>
                          <m:t>𝑿</m:t>
                        </m:r>
                      </m:e>
                      <m:sup>
                        <m:r>
                          <a:rPr lang="da-DK" sz="1800" b="1" i="1">
                            <a:solidFill>
                              <a:schemeClr val="tx1"/>
                            </a:solidFill>
                            <a:latin typeface="Cambria Math" panose="02040503050406030204" pitchFamily="18" charset="0"/>
                          </a:rPr>
                          <m:t>𝑻</m:t>
                        </m:r>
                      </m:sup>
                    </m:sSup>
                    <m:r>
                      <a:rPr lang="en-US" sz="1800" i="1">
                        <a:solidFill>
                          <a:schemeClr val="tx1"/>
                        </a:solidFill>
                        <a:latin typeface="Cambria Math" panose="02040503050406030204" pitchFamily="18" charset="0"/>
                      </a:rPr>
                      <m:t>𝑌</m:t>
                    </m:r>
                    <m:r>
                      <a:rPr lang="en-US" sz="1800" i="1">
                        <a:solidFill>
                          <a:schemeClr val="tx1"/>
                        </a:solidFill>
                        <a:latin typeface="Cambria Math" panose="02040503050406030204" pitchFamily="18" charset="0"/>
                      </a:rPr>
                      <m:t>=0</m:t>
                    </m:r>
                  </m:oMath>
                </a14:m>
                <a:r>
                  <a:rPr lang="en-US" sz="1800" dirty="0">
                    <a:solidFill>
                      <a:schemeClr val="tx1"/>
                    </a:solidFill>
                  </a:rPr>
                  <a:t> </a:t>
                </a: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𝑤</m:t>
                      </m:r>
                      <m:sSup>
                        <m:sSupPr>
                          <m:ctrlPr>
                            <a:rPr lang="en-US" sz="1800" b="1" i="1">
                              <a:solidFill>
                                <a:schemeClr val="tx1"/>
                              </a:solidFill>
                              <a:latin typeface="Cambria Math"/>
                            </a:rPr>
                          </m:ctrlPr>
                        </m:sSupPr>
                        <m:e>
                          <m:r>
                            <a:rPr lang="da-DK" sz="1800" b="1" i="1">
                              <a:solidFill>
                                <a:schemeClr val="tx1"/>
                              </a:solidFill>
                              <a:latin typeface="Cambria Math" panose="02040503050406030204" pitchFamily="18" charset="0"/>
                            </a:rPr>
                            <m:t>𝑿</m:t>
                          </m:r>
                        </m:e>
                        <m:sup>
                          <m:r>
                            <a:rPr lang="da-DK" sz="1800" b="1" i="1">
                              <a:solidFill>
                                <a:schemeClr val="tx1"/>
                              </a:solidFill>
                              <a:latin typeface="Cambria Math" panose="02040503050406030204" pitchFamily="18" charset="0"/>
                            </a:rPr>
                            <m:t>𝑻</m:t>
                          </m:r>
                        </m:sup>
                      </m:sSup>
                      <m:r>
                        <a:rPr lang="en-US" sz="1800" i="1">
                          <a:solidFill>
                            <a:schemeClr val="tx1"/>
                          </a:solidFill>
                          <a:latin typeface="Cambria Math" panose="02040503050406030204" pitchFamily="18" charset="0"/>
                        </a:rPr>
                        <m:t>𝑋</m:t>
                      </m:r>
                      <m:r>
                        <a:rPr lang="en-US" sz="1800" i="1">
                          <a:solidFill>
                            <a:schemeClr val="tx1"/>
                          </a:solidFill>
                          <a:latin typeface="Cambria Math" panose="02040503050406030204" pitchFamily="18" charset="0"/>
                        </a:rPr>
                        <m:t>−</m:t>
                      </m:r>
                      <m:sSup>
                        <m:sSupPr>
                          <m:ctrlPr>
                            <a:rPr lang="en-US" sz="1800" b="1" i="1">
                              <a:solidFill>
                                <a:schemeClr val="tx1"/>
                              </a:solidFill>
                              <a:latin typeface="Cambria Math"/>
                            </a:rPr>
                          </m:ctrlPr>
                        </m:sSupPr>
                        <m:e>
                          <m:r>
                            <a:rPr lang="da-DK" sz="1800" b="1" i="1">
                              <a:solidFill>
                                <a:schemeClr val="tx1"/>
                              </a:solidFill>
                              <a:latin typeface="Cambria Math" panose="02040503050406030204" pitchFamily="18" charset="0"/>
                            </a:rPr>
                            <m:t>𝑿</m:t>
                          </m:r>
                        </m:e>
                        <m:sup>
                          <m:r>
                            <a:rPr lang="da-DK" sz="1800" b="1" i="1">
                              <a:solidFill>
                                <a:schemeClr val="tx1"/>
                              </a:solidFill>
                              <a:latin typeface="Cambria Math" panose="02040503050406030204" pitchFamily="18" charset="0"/>
                            </a:rPr>
                            <m:t>𝑻</m:t>
                          </m:r>
                        </m:sup>
                      </m:sSup>
                      <m:r>
                        <a:rPr lang="en-US" sz="1800" i="1">
                          <a:solidFill>
                            <a:schemeClr val="tx1"/>
                          </a:solidFill>
                          <a:latin typeface="Cambria Math" panose="02040503050406030204" pitchFamily="18" charset="0"/>
                        </a:rPr>
                        <m:t>𝑌</m:t>
                      </m:r>
                      <m:r>
                        <a:rPr lang="en-US" sz="1800" i="1">
                          <a:solidFill>
                            <a:schemeClr val="tx1"/>
                          </a:solidFill>
                          <a:latin typeface="Cambria Math" panose="02040503050406030204" pitchFamily="18" charset="0"/>
                        </a:rPr>
                        <m:t>=0</m:t>
                      </m:r>
                    </m:oMath>
                  </m:oMathPara>
                </a14:m>
                <a:endParaRPr lang="en-US" sz="1800" dirty="0">
                  <a:solidFill>
                    <a:schemeClr val="tx1"/>
                  </a:solidFill>
                </a:endParaRPr>
              </a:p>
              <a:p>
                <a:pPr algn="l"/>
                <a14:m>
                  <m:oMathPara xmlns:m="http://schemas.openxmlformats.org/officeDocument/2006/math">
                    <m:oMathParaPr>
                      <m:jc m:val="left"/>
                    </m:oMathParaPr>
                    <m:oMath xmlns:m="http://schemas.openxmlformats.org/officeDocument/2006/math">
                      <m:r>
                        <a:rPr lang="en-US" sz="1800" i="1" smtClean="0">
                          <a:solidFill>
                            <a:schemeClr val="tx1"/>
                          </a:solidFill>
                          <a:latin typeface="Cambria Math" panose="02040503050406030204" pitchFamily="18" charset="0"/>
                        </a:rPr>
                        <m:t>⇒</m:t>
                      </m:r>
                      <m:r>
                        <a:rPr lang="en-US" sz="1800" i="1" smtClean="0">
                          <a:solidFill>
                            <a:schemeClr val="tx1"/>
                          </a:solidFill>
                          <a:latin typeface="Cambria Math" panose="02040503050406030204" pitchFamily="18" charset="0"/>
                        </a:rPr>
                        <m:t>𝑤</m:t>
                      </m:r>
                      <m:r>
                        <a:rPr lang="en-US" sz="1800" i="1" smtClean="0">
                          <a:solidFill>
                            <a:schemeClr val="tx1"/>
                          </a:solidFill>
                          <a:latin typeface="Cambria Math" panose="02040503050406030204" pitchFamily="18" charset="0"/>
                        </a:rPr>
                        <m:t>=</m:t>
                      </m:r>
                      <m:sSup>
                        <m:sSupPr>
                          <m:ctrlPr>
                            <a:rPr lang="en-US" sz="1800" b="1" i="1">
                              <a:solidFill>
                                <a:schemeClr val="tx1"/>
                              </a:solidFill>
                              <a:latin typeface="Cambria Math"/>
                            </a:rPr>
                          </m:ctrlPr>
                        </m:sSupPr>
                        <m:e>
                          <m:sSup>
                            <m:sSupPr>
                              <m:ctrlPr>
                                <a:rPr lang="en-US" sz="1800" b="1" i="1">
                                  <a:solidFill>
                                    <a:schemeClr val="tx1"/>
                                  </a:solidFill>
                                  <a:latin typeface="Cambria Math"/>
                                </a:rPr>
                              </m:ctrlPr>
                            </m:sSupPr>
                            <m:e>
                              <m:r>
                                <a:rPr lang="da-DK" sz="1800" b="1" i="1">
                                  <a:solidFill>
                                    <a:schemeClr val="tx1"/>
                                  </a:solidFill>
                                  <a:latin typeface="Cambria Math" panose="02040503050406030204" pitchFamily="18" charset="0"/>
                                </a:rPr>
                                <m:t>(</m:t>
                              </m:r>
                              <m:r>
                                <a:rPr lang="da-DK" sz="1800" b="1" i="1">
                                  <a:solidFill>
                                    <a:schemeClr val="tx1"/>
                                  </a:solidFill>
                                  <a:latin typeface="Cambria Math" panose="02040503050406030204" pitchFamily="18" charset="0"/>
                                </a:rPr>
                                <m:t>𝑿</m:t>
                              </m:r>
                            </m:e>
                            <m:sup>
                              <m:r>
                                <a:rPr lang="da-DK" sz="1800" b="1" i="1">
                                  <a:solidFill>
                                    <a:schemeClr val="tx1"/>
                                  </a:solidFill>
                                  <a:latin typeface="Cambria Math" panose="02040503050406030204" pitchFamily="18" charset="0"/>
                                </a:rPr>
                                <m:t>𝑻</m:t>
                              </m:r>
                            </m:sup>
                          </m:sSup>
                          <m:r>
                            <a:rPr lang="en-US" sz="1800" i="1">
                              <a:solidFill>
                                <a:schemeClr val="tx1"/>
                              </a:solidFill>
                              <a:latin typeface="Cambria Math" panose="02040503050406030204" pitchFamily="18" charset="0"/>
                            </a:rPr>
                            <m:t>𝑋</m:t>
                          </m:r>
                          <m:r>
                            <a:rPr lang="en-US" sz="1800" i="1">
                              <a:solidFill>
                                <a:schemeClr val="tx1"/>
                              </a:solidFill>
                              <a:latin typeface="Cambria Math" panose="02040503050406030204" pitchFamily="18" charset="0"/>
                            </a:rPr>
                            <m:t>)</m:t>
                          </m:r>
                        </m:e>
                        <m:sup>
                          <m:r>
                            <a:rPr lang="da-DK" sz="1800" b="1" i="1">
                              <a:solidFill>
                                <a:schemeClr val="tx1"/>
                              </a:solidFill>
                              <a:latin typeface="Cambria Math" panose="02040503050406030204" pitchFamily="18" charset="0"/>
                            </a:rPr>
                            <m:t>−</m:t>
                          </m:r>
                          <m:r>
                            <a:rPr lang="da-DK" sz="1800" b="1" i="1">
                              <a:solidFill>
                                <a:schemeClr val="tx1"/>
                              </a:solidFill>
                              <a:latin typeface="Cambria Math" panose="02040503050406030204" pitchFamily="18" charset="0"/>
                            </a:rPr>
                            <m:t>𝟏</m:t>
                          </m:r>
                        </m:sup>
                      </m:sSup>
                      <m:sSup>
                        <m:sSupPr>
                          <m:ctrlPr>
                            <a:rPr lang="en-US" sz="1800" b="1" i="1">
                              <a:solidFill>
                                <a:schemeClr val="tx1"/>
                              </a:solidFill>
                              <a:latin typeface="Cambria Math"/>
                            </a:rPr>
                          </m:ctrlPr>
                        </m:sSupPr>
                        <m:e>
                          <m:r>
                            <a:rPr lang="da-DK" sz="1800" b="1" i="1">
                              <a:solidFill>
                                <a:schemeClr val="tx1"/>
                              </a:solidFill>
                              <a:latin typeface="Cambria Math" panose="02040503050406030204" pitchFamily="18" charset="0"/>
                            </a:rPr>
                            <m:t>𝑿</m:t>
                          </m:r>
                        </m:e>
                        <m:sup>
                          <m:r>
                            <a:rPr lang="da-DK" sz="1800" b="1" i="1">
                              <a:solidFill>
                                <a:schemeClr val="tx1"/>
                              </a:solidFill>
                              <a:latin typeface="Cambria Math" panose="02040503050406030204" pitchFamily="18" charset="0"/>
                            </a:rPr>
                            <m:t>𝑻</m:t>
                          </m:r>
                        </m:sup>
                      </m:sSup>
                      <m:r>
                        <a:rPr lang="en-US" sz="1800" i="1">
                          <a:solidFill>
                            <a:schemeClr val="tx1"/>
                          </a:solidFill>
                          <a:latin typeface="Cambria Math" panose="02040503050406030204" pitchFamily="18" charset="0"/>
                        </a:rPr>
                        <m:t>𝑌</m:t>
                      </m:r>
                    </m:oMath>
                  </m:oMathPara>
                </a14:m>
                <a:endParaRPr lang="en-US" sz="1800" dirty="0">
                  <a:solidFill>
                    <a:schemeClr val="tx1"/>
                  </a:solidFill>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rgbClr val="FF0000"/>
                    </a:solidFill>
                    <a:latin typeface="Times New Roman" pitchFamily="18" charset="0"/>
                    <a:cs typeface="Times New Roman" pitchFamily="18" charset="0"/>
                  </a:rPr>
                  <a:t>The inverse exists if the columns of 𝑿 are linearly independent.</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8153400" cy="4343400"/>
              </a:xfrm>
              <a:blipFill rotWithShape="1">
                <a:blip r:embed="rId2"/>
                <a:stretch>
                  <a:fillRect l="-524" t="-1403"/>
                </a:stretch>
              </a:blipFill>
            </p:spPr>
            <p:txBody>
              <a:bodyPr/>
              <a:lstStyle/>
              <a:p>
                <a:r>
                  <a:rPr lang="en-US">
                    <a:noFill/>
                  </a:rPr>
                  <a:t> </a:t>
                </a:r>
              </a:p>
            </p:txBody>
          </p:sp>
        </mc:Fallback>
      </mc:AlternateContent>
    </p:spTree>
    <p:extLst>
      <p:ext uri="{BB962C8B-B14F-4D97-AF65-F5344CB8AC3E}">
        <p14:creationId xmlns:p14="http://schemas.microsoft.com/office/powerpoint/2010/main" val="551075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An example</a:t>
            </a:r>
          </a:p>
          <a:p>
            <a:pPr algn="just"/>
            <a:endParaRPr lang="en-US" sz="1800" dirty="0">
              <a:solidFill>
                <a:schemeClr val="tx1"/>
              </a:solidFill>
              <a:latin typeface="Times New Roman" pitchFamily="18" charset="0"/>
              <a:cs typeface="Times New Roman" pitchFamily="18" charset="0"/>
            </a:endParaRPr>
          </a:p>
        </p:txBody>
      </p:sp>
      <p:pic>
        <p:nvPicPr>
          <p:cNvPr id="4" name="Picture 3" descr="ex07-ch2.jpg"/>
          <p:cNvPicPr>
            <a:picLocks noChangeAspect="1"/>
          </p:cNvPicPr>
          <p:nvPr/>
        </p:nvPicPr>
        <p:blipFill>
          <a:blip r:embed="rId2" cstate="print"/>
          <a:stretch>
            <a:fillRect/>
          </a:stretch>
        </p:blipFill>
        <p:spPr>
          <a:xfrm>
            <a:off x="533400" y="1905000"/>
            <a:ext cx="3291931" cy="2260265"/>
          </a:xfrm>
          <a:prstGeom prst="rect">
            <a:avLst/>
          </a:prstGeom>
          <a:ln>
            <a:solidFill>
              <a:schemeClr val="tx1"/>
            </a:solidFill>
          </a:ln>
        </p:spPr>
      </p:pic>
      <p:pic>
        <p:nvPicPr>
          <p:cNvPr id="5" name="Picture 4" descr="ex08-ch2.jpg"/>
          <p:cNvPicPr>
            <a:picLocks noChangeAspect="1"/>
          </p:cNvPicPr>
          <p:nvPr/>
        </p:nvPicPr>
        <p:blipFill>
          <a:blip r:embed="rId3" cstate="print"/>
          <a:stretch>
            <a:fillRect/>
          </a:stretch>
        </p:blipFill>
        <p:spPr>
          <a:xfrm>
            <a:off x="4114800" y="2438400"/>
            <a:ext cx="4657756" cy="3113500"/>
          </a:xfrm>
          <a:prstGeom prst="rect">
            <a:avLst/>
          </a:prstGeom>
        </p:spPr>
      </p:pic>
    </p:spTree>
    <p:extLst>
      <p:ext uri="{BB962C8B-B14F-4D97-AF65-F5344CB8AC3E}">
        <p14:creationId xmlns:p14="http://schemas.microsoft.com/office/powerpoint/2010/main" val="367808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An example</a:t>
            </a:r>
          </a:p>
          <a:p>
            <a:pPr algn="just"/>
            <a:endParaRPr lang="en-US" sz="1800" dirty="0">
              <a:solidFill>
                <a:schemeClr val="tx1"/>
              </a:solidFill>
              <a:latin typeface="Times New Roman" pitchFamily="18" charset="0"/>
              <a:cs typeface="Times New Roman" pitchFamily="18" charset="0"/>
            </a:endParaRPr>
          </a:p>
        </p:txBody>
      </p:sp>
      <p:pic>
        <p:nvPicPr>
          <p:cNvPr id="6" name="Picture 5" descr="ex09-ch2.jpg"/>
          <p:cNvPicPr>
            <a:picLocks noChangeAspect="1"/>
          </p:cNvPicPr>
          <p:nvPr/>
        </p:nvPicPr>
        <p:blipFill>
          <a:blip r:embed="rId2" cstate="print"/>
          <a:stretch>
            <a:fillRect/>
          </a:stretch>
        </p:blipFill>
        <p:spPr>
          <a:xfrm>
            <a:off x="152400" y="2133600"/>
            <a:ext cx="8885990" cy="4071966"/>
          </a:xfrm>
          <a:prstGeom prst="rect">
            <a:avLst/>
          </a:prstGeom>
        </p:spPr>
      </p:pic>
    </p:spTree>
    <p:extLst>
      <p:ext uri="{BB962C8B-B14F-4D97-AF65-F5344CB8AC3E}">
        <p14:creationId xmlns:p14="http://schemas.microsoft.com/office/powerpoint/2010/main" val="1513120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An example</a:t>
            </a:r>
          </a:p>
          <a:p>
            <a:pPr algn="just"/>
            <a:endParaRPr lang="en-US" sz="1800" dirty="0">
              <a:solidFill>
                <a:schemeClr val="tx1"/>
              </a:solidFill>
              <a:latin typeface="Times New Roman" pitchFamily="18" charset="0"/>
              <a:cs typeface="Times New Roman" pitchFamily="18" charset="0"/>
            </a:endParaRPr>
          </a:p>
        </p:txBody>
      </p:sp>
      <p:pic>
        <p:nvPicPr>
          <p:cNvPr id="5" name="Picture 4" descr="ex10-ch2.jpg"/>
          <p:cNvPicPr>
            <a:picLocks noChangeAspect="1"/>
          </p:cNvPicPr>
          <p:nvPr/>
        </p:nvPicPr>
        <p:blipFill>
          <a:blip r:embed="rId2" cstate="print"/>
          <a:stretch>
            <a:fillRect/>
          </a:stretch>
        </p:blipFill>
        <p:spPr>
          <a:xfrm>
            <a:off x="609600" y="1796343"/>
            <a:ext cx="8015318" cy="4238931"/>
          </a:xfrm>
          <a:prstGeom prst="rect">
            <a:avLst/>
          </a:prstGeom>
        </p:spPr>
      </p:pic>
    </p:spTree>
    <p:extLst>
      <p:ext uri="{BB962C8B-B14F-4D97-AF65-F5344CB8AC3E}">
        <p14:creationId xmlns:p14="http://schemas.microsoft.com/office/powerpoint/2010/main" val="87181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An example</a:t>
            </a:r>
          </a:p>
          <a:p>
            <a:pPr algn="just"/>
            <a:endParaRPr lang="en-US" sz="1800" dirty="0">
              <a:solidFill>
                <a:schemeClr val="tx1"/>
              </a:solidFill>
              <a:latin typeface="Times New Roman" pitchFamily="18" charset="0"/>
              <a:cs typeface="Times New Roman" pitchFamily="18" charset="0"/>
            </a:endParaRPr>
          </a:p>
        </p:txBody>
      </p:sp>
      <p:pic>
        <p:nvPicPr>
          <p:cNvPr id="6" name="Picture 5" descr="ex11-ch2.jpg"/>
          <p:cNvPicPr>
            <a:picLocks noChangeAspect="1"/>
          </p:cNvPicPr>
          <p:nvPr/>
        </p:nvPicPr>
        <p:blipFill>
          <a:blip r:embed="rId2" cstate="print"/>
          <a:stretch>
            <a:fillRect/>
          </a:stretch>
        </p:blipFill>
        <p:spPr>
          <a:xfrm>
            <a:off x="685800" y="1754691"/>
            <a:ext cx="7470012" cy="1598108"/>
          </a:xfrm>
          <a:prstGeom prst="rect">
            <a:avLst/>
          </a:prstGeom>
        </p:spPr>
      </p:pic>
      <p:pic>
        <p:nvPicPr>
          <p:cNvPr id="7" name="Picture 6" descr="ex12-ch2.jpg"/>
          <p:cNvPicPr>
            <a:picLocks noChangeAspect="1"/>
          </p:cNvPicPr>
          <p:nvPr/>
        </p:nvPicPr>
        <p:blipFill>
          <a:blip r:embed="rId3" cstate="print"/>
          <a:stretch>
            <a:fillRect/>
          </a:stretch>
        </p:blipFill>
        <p:spPr>
          <a:xfrm>
            <a:off x="1905000" y="3352799"/>
            <a:ext cx="4151385" cy="3329411"/>
          </a:xfrm>
          <a:prstGeom prst="rect">
            <a:avLst/>
          </a:prstGeom>
        </p:spPr>
      </p:pic>
    </p:spTree>
    <p:extLst>
      <p:ext uri="{BB962C8B-B14F-4D97-AF65-F5344CB8AC3E}">
        <p14:creationId xmlns:p14="http://schemas.microsoft.com/office/powerpoint/2010/main" val="109478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Regression</a:t>
            </a: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Simple Linear Regression</a:t>
            </a: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Multiple Linear Regression</a:t>
            </a: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Polynomial Linear Regression</a:t>
            </a: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Logistic Regression</a:t>
            </a:r>
          </a:p>
        </p:txBody>
      </p:sp>
    </p:spTree>
    <p:extLst>
      <p:ext uri="{BB962C8B-B14F-4D97-AF65-F5344CB8AC3E}">
        <p14:creationId xmlns:p14="http://schemas.microsoft.com/office/powerpoint/2010/main" val="4249265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Summary of the matrix equation</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optimal solution can be computed in polynomial time in the size of the data set.</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Too simple for most real-valued problems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solution is </a:t>
                </a:r>
                <a14:m>
                  <m:oMath xmlns:m="http://schemas.openxmlformats.org/officeDocument/2006/math">
                    <m:r>
                      <a:rPr lang="en-US" sz="1800" i="1">
                        <a:solidFill>
                          <a:schemeClr val="tx1"/>
                        </a:solidFill>
                        <a:latin typeface="Cambria Math"/>
                      </a:rPr>
                      <m:t>𝑤</m:t>
                    </m:r>
                    <m:r>
                      <a:rPr lang="en-US" sz="1800" i="1">
                        <a:solidFill>
                          <a:schemeClr val="tx1"/>
                        </a:solidFill>
                        <a:latin typeface="Cambria Math"/>
                      </a:rPr>
                      <m:t>=</m:t>
                    </m:r>
                    <m:sSup>
                      <m:sSupPr>
                        <m:ctrlPr>
                          <a:rPr lang="en-US" sz="1800" b="1" i="1">
                            <a:solidFill>
                              <a:schemeClr val="tx1"/>
                            </a:solidFill>
                            <a:latin typeface="Cambria Math"/>
                          </a:rPr>
                        </m:ctrlPr>
                      </m:sSupPr>
                      <m:e>
                        <m:sSup>
                          <m:sSupPr>
                            <m:ctrlPr>
                              <a:rPr lang="en-US" sz="1800" b="1" i="1">
                                <a:solidFill>
                                  <a:schemeClr val="tx1"/>
                                </a:solidFill>
                                <a:latin typeface="Cambria Math"/>
                              </a:rPr>
                            </m:ctrlPr>
                          </m:sSupPr>
                          <m:e>
                            <m:r>
                              <a:rPr lang="da-DK" sz="1800" b="1" i="1">
                                <a:solidFill>
                                  <a:schemeClr val="tx1"/>
                                </a:solidFill>
                                <a:latin typeface="Cambria Math"/>
                              </a:rPr>
                              <m:t>(</m:t>
                            </m:r>
                            <m:r>
                              <a:rPr lang="da-DK" sz="1800" b="1" i="1">
                                <a:solidFill>
                                  <a:schemeClr val="tx1"/>
                                </a:solidFill>
                                <a:latin typeface="Cambria Math"/>
                              </a:rPr>
                              <m:t>𝑿</m:t>
                            </m:r>
                          </m:e>
                          <m:sup>
                            <m:r>
                              <a:rPr lang="da-DK" sz="1800" b="1" i="1">
                                <a:solidFill>
                                  <a:schemeClr val="tx1"/>
                                </a:solidFill>
                                <a:latin typeface="Cambria Math"/>
                              </a:rPr>
                              <m:t>𝑻</m:t>
                            </m:r>
                          </m:sup>
                        </m:sSup>
                        <m:r>
                          <a:rPr lang="en-US" sz="1800" i="1">
                            <a:solidFill>
                              <a:schemeClr val="tx1"/>
                            </a:solidFill>
                            <a:latin typeface="Cambria Math"/>
                          </a:rPr>
                          <m:t>𝑋</m:t>
                        </m:r>
                        <m:r>
                          <a:rPr lang="en-US" sz="1800" i="1">
                            <a:solidFill>
                              <a:schemeClr val="tx1"/>
                            </a:solidFill>
                            <a:latin typeface="Cambria Math"/>
                          </a:rPr>
                          <m:t>)</m:t>
                        </m:r>
                      </m:e>
                      <m:sup>
                        <m:r>
                          <a:rPr lang="da-DK" sz="1800" b="1" i="1">
                            <a:solidFill>
                              <a:schemeClr val="tx1"/>
                            </a:solidFill>
                            <a:latin typeface="Cambria Math"/>
                          </a:rPr>
                          <m:t>−</m:t>
                        </m:r>
                        <m:r>
                          <a:rPr lang="da-DK" sz="1800" b="1" i="1">
                            <a:solidFill>
                              <a:schemeClr val="tx1"/>
                            </a:solidFill>
                            <a:latin typeface="Cambria Math"/>
                          </a:rPr>
                          <m:t>𝟏</m:t>
                        </m:r>
                      </m:sup>
                    </m:sSup>
                    <m:sSup>
                      <m:sSupPr>
                        <m:ctrlPr>
                          <a:rPr lang="en-US" sz="1800" b="1" i="1">
                            <a:solidFill>
                              <a:schemeClr val="tx1"/>
                            </a:solidFill>
                            <a:latin typeface="Cambria Math"/>
                          </a:rPr>
                        </m:ctrlPr>
                      </m:sSupPr>
                      <m:e>
                        <m:r>
                          <a:rPr lang="da-DK" sz="1800" b="1" i="1">
                            <a:solidFill>
                              <a:schemeClr val="tx1"/>
                            </a:solidFill>
                            <a:latin typeface="Cambria Math"/>
                          </a:rPr>
                          <m:t>𝑿</m:t>
                        </m:r>
                      </m:e>
                      <m:sup>
                        <m:r>
                          <a:rPr lang="da-DK" sz="1800" b="1" i="1">
                            <a:solidFill>
                              <a:schemeClr val="tx1"/>
                            </a:solidFill>
                            <a:latin typeface="Cambria Math"/>
                          </a:rPr>
                          <m:t>𝑻</m:t>
                        </m:r>
                      </m:sup>
                    </m:sSup>
                    <m:r>
                      <a:rPr lang="en-US" sz="1800" i="1">
                        <a:solidFill>
                          <a:schemeClr val="tx1"/>
                        </a:solidFill>
                        <a:latin typeface="Cambria Math"/>
                      </a:rPr>
                      <m:t>𝑌</m:t>
                    </m:r>
                  </m:oMath>
                </a14:m>
                <a:r>
                  <a:rPr lang="en-US" sz="1800" dirty="0">
                    <a:solidFill>
                      <a:schemeClr val="tx1"/>
                    </a:solidFill>
                    <a:latin typeface="Times New Roman" pitchFamily="18" charset="0"/>
                    <a:cs typeface="Times New Roman" pitchFamily="18" charset="0"/>
                  </a:rPr>
                  <a:t>, where </a:t>
                </a:r>
              </a:p>
              <a:p>
                <a:pPr marL="742950" lvl="1" indent="-285750" algn="just">
                  <a:buFont typeface="Arial" pitchFamily="34" charset="0"/>
                  <a:buChar char="•"/>
                </a:pPr>
                <a14:m>
                  <m:oMath xmlns:m="http://schemas.openxmlformats.org/officeDocument/2006/math">
                    <m:r>
                      <a:rPr lang="en-US" sz="1400" b="1" i="1" dirty="0" smtClean="0">
                        <a:solidFill>
                          <a:schemeClr val="tx1"/>
                        </a:solidFill>
                        <a:latin typeface="Cambria Math"/>
                        <a:cs typeface="Times New Roman" pitchFamily="18" charset="0"/>
                      </a:rPr>
                      <m:t>𝑿</m:t>
                    </m:r>
                  </m:oMath>
                </a14:m>
                <a:r>
                  <a:rPr lang="en-US" sz="1400" dirty="0">
                    <a:solidFill>
                      <a:schemeClr val="tx1"/>
                    </a:solidFill>
                    <a:latin typeface="Times New Roman" pitchFamily="18" charset="0"/>
                    <a:cs typeface="Times New Roman" pitchFamily="18" charset="0"/>
                  </a:rPr>
                  <a:t> is the data matrix, augmented with a column of 1’s  </a:t>
                </a:r>
                <a14:m>
                  <m:oMath xmlns:m="http://schemas.openxmlformats.org/officeDocument/2006/math">
                    <m:r>
                      <a:rPr lang="en-US" sz="1400" b="1" i="1" dirty="0" smtClean="0">
                        <a:solidFill>
                          <a:schemeClr val="tx1"/>
                        </a:solidFill>
                        <a:latin typeface="Cambria Math"/>
                        <a:cs typeface="Times New Roman" pitchFamily="18" charset="0"/>
                      </a:rPr>
                      <m:t>𝒀</m:t>
                    </m:r>
                  </m:oMath>
                </a14:m>
                <a:r>
                  <a:rPr lang="en-US" sz="1400" dirty="0">
                    <a:solidFill>
                      <a:schemeClr val="tx1"/>
                    </a:solidFill>
                    <a:latin typeface="Times New Roman" pitchFamily="18" charset="0"/>
                    <a:cs typeface="Times New Roman" pitchFamily="18" charset="0"/>
                  </a:rPr>
                  <a:t> is the column vector of target outputs</a:t>
                </a:r>
              </a:p>
              <a:p>
                <a:pPr marL="742950" lvl="1" indent="-285750" algn="just">
                  <a:buFont typeface="Arial" pitchFamily="34" charset="0"/>
                  <a:buChar char="•"/>
                </a:pPr>
                <a:r>
                  <a:rPr lang="en-US" sz="1400" dirty="0">
                    <a:solidFill>
                      <a:schemeClr val="tx1"/>
                    </a:solidFill>
                    <a:latin typeface="Times New Roman" pitchFamily="18" charset="0"/>
                    <a:cs typeface="Times New Roman" pitchFamily="18" charset="0"/>
                  </a:rPr>
                  <a:t>A </a:t>
                </a:r>
                <a:r>
                  <a:rPr lang="en-US" sz="1400" dirty="0">
                    <a:solidFill>
                      <a:srgbClr val="FF0000"/>
                    </a:solidFill>
                    <a:latin typeface="Times New Roman" pitchFamily="18" charset="0"/>
                    <a:cs typeface="Times New Roman" pitchFamily="18" charset="0"/>
                  </a:rPr>
                  <a:t>very rare case in which an analytical exact solution is possible </a:t>
                </a:r>
              </a:p>
              <a:p>
                <a:pPr marL="1200150" lvl="2" indent="-285750" algn="just">
                  <a:buFont typeface="Arial" pitchFamily="34" charset="0"/>
                  <a:buChar char="•"/>
                </a:pPr>
                <a:r>
                  <a:rPr lang="en-US" sz="1400" dirty="0">
                    <a:solidFill>
                      <a:schemeClr val="tx1"/>
                    </a:solidFill>
                    <a:latin typeface="Times New Roman" pitchFamily="18" charset="0"/>
                    <a:cs typeface="Times New Roman" pitchFamily="18" charset="0"/>
                  </a:rPr>
                  <a:t>Nice math, closed-form formula, unique global optimum</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8153400" cy="4343400"/>
              </a:xfrm>
              <a:blipFill rotWithShape="1">
                <a:blip r:embed="rId2"/>
                <a:stretch>
                  <a:fillRect l="-673" t="-701" r="-598"/>
                </a:stretch>
              </a:blipFill>
            </p:spPr>
            <p:txBody>
              <a:bodyPr/>
              <a:lstStyle/>
              <a:p>
                <a:r>
                  <a:rPr lang="en-US">
                    <a:noFill/>
                  </a:rPr>
                  <a:t> </a:t>
                </a:r>
              </a:p>
            </p:txBody>
          </p:sp>
        </mc:Fallback>
      </mc:AlternateContent>
    </p:spTree>
    <p:extLst>
      <p:ext uri="{BB962C8B-B14F-4D97-AF65-F5344CB8AC3E}">
        <p14:creationId xmlns:p14="http://schemas.microsoft.com/office/powerpoint/2010/main" val="217877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8153400" cy="4343400"/>
              </a:xfrm>
            </p:spPr>
            <p:txBody>
              <a:bodyPr>
                <a:normAutofit/>
              </a:bodyPr>
              <a:lstStyle/>
              <a:p>
                <a:pPr algn="just"/>
                <a:r>
                  <a:rPr lang="en-US" sz="1800" b="1" dirty="0">
                    <a:solidFill>
                      <a:schemeClr val="tx1"/>
                    </a:solidFill>
                    <a:latin typeface="Times New Roman" pitchFamily="18" charset="0"/>
                    <a:cs typeface="Times New Roman" pitchFamily="18" charset="0"/>
                  </a:rPr>
                  <a:t>Problems with </a:t>
                </a:r>
                <a14:m>
                  <m:oMath xmlns:m="http://schemas.openxmlformats.org/officeDocument/2006/math">
                    <m:r>
                      <a:rPr lang="en-US" sz="1800" b="1" i="1">
                        <a:solidFill>
                          <a:schemeClr val="tx1"/>
                        </a:solidFill>
                        <a:latin typeface="Cambria Math"/>
                      </a:rPr>
                      <m:t>𝒘</m:t>
                    </m:r>
                    <m:r>
                      <a:rPr lang="en-US" sz="1800" b="1" i="1">
                        <a:solidFill>
                          <a:schemeClr val="tx1"/>
                        </a:solidFill>
                        <a:latin typeface="Cambria Math"/>
                      </a:rPr>
                      <m:t>=</m:t>
                    </m:r>
                    <m:sSup>
                      <m:sSupPr>
                        <m:ctrlPr>
                          <a:rPr lang="en-US" sz="1800" b="1" i="1">
                            <a:solidFill>
                              <a:schemeClr val="tx1"/>
                            </a:solidFill>
                            <a:latin typeface="Cambria Math"/>
                          </a:rPr>
                        </m:ctrlPr>
                      </m:sSupPr>
                      <m:e>
                        <m:sSup>
                          <m:sSupPr>
                            <m:ctrlPr>
                              <a:rPr lang="en-US" sz="1800" b="1" i="1">
                                <a:solidFill>
                                  <a:schemeClr val="tx1"/>
                                </a:solidFill>
                                <a:latin typeface="Cambria Math"/>
                              </a:rPr>
                            </m:ctrlPr>
                          </m:sSupPr>
                          <m:e>
                            <m:r>
                              <a:rPr lang="da-DK" sz="1800" b="1" i="1">
                                <a:solidFill>
                                  <a:schemeClr val="tx1"/>
                                </a:solidFill>
                                <a:latin typeface="Cambria Math"/>
                              </a:rPr>
                              <m:t>(</m:t>
                            </m:r>
                            <m:r>
                              <a:rPr lang="da-DK" sz="1800" b="1" i="1">
                                <a:solidFill>
                                  <a:schemeClr val="tx1"/>
                                </a:solidFill>
                                <a:latin typeface="Cambria Math"/>
                              </a:rPr>
                              <m:t>𝑿</m:t>
                            </m:r>
                          </m:e>
                          <m:sup>
                            <m:r>
                              <a:rPr lang="da-DK" sz="1800" b="1" i="1">
                                <a:solidFill>
                                  <a:schemeClr val="tx1"/>
                                </a:solidFill>
                                <a:latin typeface="Cambria Math"/>
                              </a:rPr>
                              <m:t>𝑻</m:t>
                            </m:r>
                          </m:sup>
                        </m:sSup>
                        <m:r>
                          <a:rPr lang="en-US" sz="1800" b="1" i="1">
                            <a:solidFill>
                              <a:schemeClr val="tx1"/>
                            </a:solidFill>
                            <a:latin typeface="Cambria Math"/>
                          </a:rPr>
                          <m:t>𝑿</m:t>
                        </m:r>
                        <m:r>
                          <a:rPr lang="en-US" sz="1800" b="1" i="1">
                            <a:solidFill>
                              <a:schemeClr val="tx1"/>
                            </a:solidFill>
                            <a:latin typeface="Cambria Math"/>
                          </a:rPr>
                          <m:t>)</m:t>
                        </m:r>
                      </m:e>
                      <m:sup>
                        <m:r>
                          <a:rPr lang="da-DK" sz="1800" b="1" i="1">
                            <a:solidFill>
                              <a:schemeClr val="tx1"/>
                            </a:solidFill>
                            <a:latin typeface="Cambria Math"/>
                          </a:rPr>
                          <m:t>−</m:t>
                        </m:r>
                        <m:r>
                          <a:rPr lang="da-DK" sz="1800" b="1" i="1">
                            <a:solidFill>
                              <a:schemeClr val="tx1"/>
                            </a:solidFill>
                            <a:latin typeface="Cambria Math"/>
                          </a:rPr>
                          <m:t>𝟏</m:t>
                        </m:r>
                      </m:sup>
                    </m:sSup>
                    <m:sSup>
                      <m:sSupPr>
                        <m:ctrlPr>
                          <a:rPr lang="en-US" sz="1800" b="1" i="1">
                            <a:solidFill>
                              <a:schemeClr val="tx1"/>
                            </a:solidFill>
                            <a:latin typeface="Cambria Math"/>
                          </a:rPr>
                        </m:ctrlPr>
                      </m:sSupPr>
                      <m:e>
                        <m:r>
                          <a:rPr lang="da-DK" sz="1800" b="1" i="1">
                            <a:solidFill>
                              <a:schemeClr val="tx1"/>
                            </a:solidFill>
                            <a:latin typeface="Cambria Math"/>
                          </a:rPr>
                          <m:t>𝑿</m:t>
                        </m:r>
                      </m:e>
                      <m:sup>
                        <m:r>
                          <a:rPr lang="da-DK" sz="1800" b="1" i="1">
                            <a:solidFill>
                              <a:schemeClr val="tx1"/>
                            </a:solidFill>
                            <a:latin typeface="Cambria Math"/>
                          </a:rPr>
                          <m:t>𝑻</m:t>
                        </m:r>
                      </m:sup>
                    </m:sSup>
                    <m:r>
                      <a:rPr lang="en-US" sz="1800" b="1" i="1">
                        <a:solidFill>
                          <a:schemeClr val="tx1"/>
                        </a:solidFill>
                        <a:latin typeface="Cambria Math"/>
                      </a:rPr>
                      <m:t>𝒀</m:t>
                    </m:r>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1. High Computational Cost: </a:t>
                </a:r>
                <a:r>
                  <a:rPr lang="en-US" sz="1800" dirty="0">
                    <a:solidFill>
                      <a:schemeClr val="tx1"/>
                    </a:solidFill>
                    <a:latin typeface="Times New Roman" pitchFamily="18" charset="0"/>
                    <a:cs typeface="Times New Roman" pitchFamily="18" charset="0"/>
                  </a:rPr>
                  <a:t>Matrix inversion has a complexity of </a:t>
                </a:r>
                <a14:m>
                  <m:oMath xmlns:m="http://schemas.openxmlformats.org/officeDocument/2006/math">
                    <m:r>
                      <a:rPr lang="en-US" sz="1800" b="1" i="1" dirty="0" smtClean="0">
                        <a:solidFill>
                          <a:schemeClr val="tx1"/>
                        </a:solidFill>
                        <a:latin typeface="Cambria Math"/>
                        <a:cs typeface="Times New Roman" pitchFamily="18" charset="0"/>
                      </a:rPr>
                      <m:t>𝑶</m:t>
                    </m:r>
                    <m:r>
                      <a:rPr lang="en-US" sz="1800" b="1" i="1" dirty="0" smtClean="0">
                        <a:solidFill>
                          <a:schemeClr val="tx1"/>
                        </a:solidFill>
                        <a:latin typeface="Cambria Math"/>
                        <a:cs typeface="Times New Roman" pitchFamily="18" charset="0"/>
                      </a:rPr>
                      <m:t>(</m:t>
                    </m:r>
                    <m:sSup>
                      <m:sSupPr>
                        <m:ctrlPr>
                          <a:rPr lang="en-US" sz="1800" b="1" i="1" dirty="0" smtClean="0">
                            <a:solidFill>
                              <a:schemeClr val="tx1"/>
                            </a:solidFill>
                            <a:latin typeface="Cambria Math"/>
                            <a:cs typeface="Times New Roman" pitchFamily="18" charset="0"/>
                          </a:rPr>
                        </m:ctrlPr>
                      </m:sSupPr>
                      <m:e>
                        <m:r>
                          <a:rPr lang="en-US" sz="1800" b="1" i="1" dirty="0" smtClean="0">
                            <a:solidFill>
                              <a:schemeClr val="tx1"/>
                            </a:solidFill>
                            <a:latin typeface="Cambria Math"/>
                            <a:cs typeface="Times New Roman" pitchFamily="18" charset="0"/>
                          </a:rPr>
                          <m:t>𝒏</m:t>
                        </m:r>
                      </m:e>
                      <m:sup>
                        <m:r>
                          <a:rPr lang="en-US" sz="1800" b="1" i="1" dirty="0" smtClean="0">
                            <a:solidFill>
                              <a:schemeClr val="tx1"/>
                            </a:solidFill>
                            <a:latin typeface="Cambria Math"/>
                            <a:cs typeface="Times New Roman" pitchFamily="18" charset="0"/>
                          </a:rPr>
                          <m:t>𝟑</m:t>
                        </m:r>
                      </m:sup>
                    </m:sSup>
                    <m:r>
                      <a:rPr lang="en-US" sz="1800" b="1" i="1" dirty="0" smtClean="0">
                        <a:solidFill>
                          <a:schemeClr val="tx1"/>
                        </a:solidFill>
                        <a:latin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 making it inefficient for datasets with many features.  </a:t>
                </a:r>
              </a:p>
              <a:p>
                <a:pPr algn="just"/>
                <a:r>
                  <a:rPr lang="en-US" sz="1800" b="1" dirty="0">
                    <a:solidFill>
                      <a:schemeClr val="tx1"/>
                    </a:solidFill>
                    <a:latin typeface="Times New Roman" pitchFamily="18" charset="0"/>
                    <a:cs typeface="Times New Roman" pitchFamily="18" charset="0"/>
                  </a:rPr>
                  <a:t>2. Numerical Instability: </a:t>
                </a:r>
                <a:r>
                  <a:rPr lang="en-US" sz="1800" dirty="0">
                    <a:solidFill>
                      <a:schemeClr val="tx1"/>
                    </a:solidFill>
                    <a:latin typeface="Times New Roman" pitchFamily="18" charset="0"/>
                    <a:cs typeface="Times New Roman" pitchFamily="18" charset="0"/>
                  </a:rPr>
                  <a:t>Ill-conditioned matrices (with near-zero determinants) lead to inaccurate results due to rounding errors during inversion.  </a:t>
                </a:r>
              </a:p>
              <a:p>
                <a:pPr algn="just"/>
                <a:r>
                  <a:rPr lang="en-US" sz="1800" b="1" dirty="0">
                    <a:solidFill>
                      <a:schemeClr val="tx1"/>
                    </a:solidFill>
                    <a:latin typeface="Times New Roman" pitchFamily="18" charset="0"/>
                    <a:cs typeface="Times New Roman" pitchFamily="18" charset="0"/>
                  </a:rPr>
                  <a:t>3. Memory Intensive: </a:t>
                </a:r>
                <a:r>
                  <a:rPr lang="en-US" sz="1800" dirty="0">
                    <a:solidFill>
                      <a:schemeClr val="tx1"/>
                    </a:solidFill>
                    <a:latin typeface="Times New Roman" pitchFamily="18" charset="0"/>
                    <a:cs typeface="Times New Roman" pitchFamily="18" charset="0"/>
                  </a:rPr>
                  <a:t>Storing and processing </a:t>
                </a:r>
                <a14:m>
                  <m:oMath xmlns:m="http://schemas.openxmlformats.org/officeDocument/2006/math">
                    <m:sSup>
                      <m:sSupPr>
                        <m:ctrlPr>
                          <a:rPr lang="en-US" sz="1800" b="1" i="1" smtClean="0">
                            <a:solidFill>
                              <a:schemeClr val="tx1"/>
                            </a:solidFill>
                            <a:latin typeface="Cambria Math"/>
                          </a:rPr>
                        </m:ctrlPr>
                      </m:sSupPr>
                      <m:e>
                        <m:r>
                          <a:rPr lang="da-DK" sz="1800" b="1" i="1">
                            <a:solidFill>
                              <a:schemeClr val="tx1"/>
                            </a:solidFill>
                            <a:latin typeface="Cambria Math"/>
                          </a:rPr>
                          <m:t>𝑿</m:t>
                        </m:r>
                      </m:e>
                      <m:sup>
                        <m:r>
                          <a:rPr lang="da-DK" sz="1800" b="1" i="1">
                            <a:solidFill>
                              <a:schemeClr val="tx1"/>
                            </a:solidFill>
                            <a:latin typeface="Cambria Math"/>
                          </a:rPr>
                          <m:t>𝑻</m:t>
                        </m:r>
                      </m:sup>
                    </m:sSup>
                    <m:r>
                      <a:rPr lang="en-US" sz="1800" b="1" i="1">
                        <a:solidFill>
                          <a:schemeClr val="tx1"/>
                        </a:solidFill>
                        <a:latin typeface="Cambria Math"/>
                      </a:rPr>
                      <m:t>𝑿</m:t>
                    </m:r>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requires large memory, especially for high-dimensional datasets.  </a:t>
                </a:r>
              </a:p>
              <a:p>
                <a:pPr algn="just"/>
                <a:r>
                  <a:rPr lang="en-US" sz="1800" b="1" dirty="0">
                    <a:solidFill>
                      <a:schemeClr val="tx1"/>
                    </a:solidFill>
                    <a:latin typeface="Times New Roman" pitchFamily="18" charset="0"/>
                    <a:cs typeface="Times New Roman" pitchFamily="18" charset="0"/>
                  </a:rPr>
                  <a:t>4. Singularity Issues: </a:t>
                </a:r>
                <a:r>
                  <a:rPr lang="en-US" sz="1800" dirty="0" err="1">
                    <a:solidFill>
                      <a:schemeClr val="tx1"/>
                    </a:solidFill>
                    <a:latin typeface="Times New Roman" pitchFamily="18" charset="0"/>
                    <a:cs typeface="Times New Roman" pitchFamily="18" charset="0"/>
                  </a:rPr>
                  <a:t>Multicollinearity</a:t>
                </a:r>
                <a:r>
                  <a:rPr lang="en-US" sz="1800" dirty="0">
                    <a:solidFill>
                      <a:schemeClr val="tx1"/>
                    </a:solidFill>
                    <a:latin typeface="Times New Roman" pitchFamily="18" charset="0"/>
                    <a:cs typeface="Times New Roman" pitchFamily="18" charset="0"/>
                  </a:rPr>
                  <a:t> (linearly dependent features) makes </a:t>
                </a:r>
                <a14:m>
                  <m:oMath xmlns:m="http://schemas.openxmlformats.org/officeDocument/2006/math">
                    <m:sSup>
                      <m:sSupPr>
                        <m:ctrlPr>
                          <a:rPr lang="en-US" sz="1800" b="1" i="1">
                            <a:solidFill>
                              <a:schemeClr val="tx1"/>
                            </a:solidFill>
                            <a:latin typeface="Cambria Math"/>
                          </a:rPr>
                        </m:ctrlPr>
                      </m:sSupPr>
                      <m:e>
                        <m:r>
                          <a:rPr lang="da-DK" sz="1800" b="1" i="1">
                            <a:solidFill>
                              <a:schemeClr val="tx1"/>
                            </a:solidFill>
                            <a:latin typeface="Cambria Math"/>
                          </a:rPr>
                          <m:t>𝑿</m:t>
                        </m:r>
                      </m:e>
                      <m:sup>
                        <m:r>
                          <a:rPr lang="da-DK" sz="1800" b="1" i="1">
                            <a:solidFill>
                              <a:schemeClr val="tx1"/>
                            </a:solidFill>
                            <a:latin typeface="Cambria Math"/>
                          </a:rPr>
                          <m:t>𝑻</m:t>
                        </m:r>
                      </m:sup>
                    </m:sSup>
                    <m:r>
                      <a:rPr lang="en-US" sz="1800" b="1" i="1">
                        <a:solidFill>
                          <a:schemeClr val="tx1"/>
                        </a:solidFill>
                        <a:latin typeface="Cambria Math"/>
                      </a:rPr>
                      <m:t>𝑿</m:t>
                    </m:r>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non-invertible, requiring additional techniques like regularization.</a:t>
                </a:r>
              </a:p>
              <a:p>
                <a:pPr algn="just"/>
                <a:r>
                  <a:rPr lang="en-US" sz="1800" b="1" dirty="0">
                    <a:solidFill>
                      <a:schemeClr val="tx1"/>
                    </a:solidFill>
                    <a:latin typeface="Times New Roman" pitchFamily="18" charset="0"/>
                    <a:cs typeface="Times New Roman" pitchFamily="18" charset="0"/>
                  </a:rPr>
                  <a:t>5. Scalability Problems: </a:t>
                </a:r>
                <a:r>
                  <a:rPr lang="en-US" sz="1800" dirty="0">
                    <a:solidFill>
                      <a:schemeClr val="tx1"/>
                    </a:solidFill>
                    <a:latin typeface="Times New Roman" pitchFamily="18" charset="0"/>
                    <a:cs typeface="Times New Roman" pitchFamily="18" charset="0"/>
                  </a:rPr>
                  <a:t>Closed-form solutions don’t scale well to big data, making iterative methods like </a:t>
                </a:r>
                <a:r>
                  <a:rPr lang="en-US" sz="1800" dirty="0">
                    <a:solidFill>
                      <a:srgbClr val="FF0000"/>
                    </a:solidFill>
                    <a:latin typeface="Times New Roman" pitchFamily="18" charset="0"/>
                    <a:cs typeface="Times New Roman" pitchFamily="18" charset="0"/>
                  </a:rPr>
                  <a:t>Gradient Descent </a:t>
                </a:r>
                <a:r>
                  <a:rPr lang="en-US" sz="1800" dirty="0">
                    <a:solidFill>
                      <a:schemeClr val="tx1"/>
                    </a:solidFill>
                    <a:latin typeface="Times New Roman" pitchFamily="18" charset="0"/>
                    <a:cs typeface="Times New Roman" pitchFamily="18" charset="0"/>
                  </a:rPr>
                  <a:t>more practical and efficient. </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8153400" cy="4343400"/>
              </a:xfrm>
              <a:blipFill rotWithShape="1">
                <a:blip r:embed="rId2"/>
                <a:stretch>
                  <a:fillRect l="-673" t="-561" r="-598"/>
                </a:stretch>
              </a:blipFill>
            </p:spPr>
            <p:txBody>
              <a:bodyPr/>
              <a:lstStyle/>
              <a:p>
                <a:r>
                  <a:rPr lang="en-US">
                    <a:noFill/>
                  </a:rPr>
                  <a:t> </a:t>
                </a:r>
              </a:p>
            </p:txBody>
          </p:sp>
        </mc:Fallback>
      </mc:AlternateContent>
    </p:spTree>
    <p:extLst>
      <p:ext uri="{BB962C8B-B14F-4D97-AF65-F5344CB8AC3E}">
        <p14:creationId xmlns:p14="http://schemas.microsoft.com/office/powerpoint/2010/main" val="1065218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itchFamily="18" charset="0"/>
                    <a:cs typeface="Times New Roman" pitchFamily="18" charset="0"/>
                  </a:rPr>
                  <a:t>An alternative to </a:t>
                </a:r>
                <a14:m>
                  <m:oMath xmlns:m="http://schemas.openxmlformats.org/officeDocument/2006/math">
                    <m:sSup>
                      <m:sSupPr>
                        <m:ctrlPr>
                          <a:rPr lang="en-US" sz="1800" b="1" i="1" smtClean="0">
                            <a:solidFill>
                              <a:schemeClr val="tx1"/>
                            </a:solidFill>
                            <a:latin typeface="Cambria Math"/>
                            <a:cs typeface="Times New Roman" pitchFamily="18" charset="0"/>
                          </a:rPr>
                        </m:ctrlPr>
                      </m:sSupPr>
                      <m:e>
                        <m:sSup>
                          <m:sSupPr>
                            <m:ctrlPr>
                              <a:rPr lang="en-US" sz="1800" b="1" i="1">
                                <a:solidFill>
                                  <a:schemeClr val="tx1"/>
                                </a:solidFill>
                                <a:latin typeface="Cambria Math"/>
                              </a:rPr>
                            </m:ctrlPr>
                          </m:sSupPr>
                          <m:e>
                            <m:r>
                              <a:rPr lang="da-DK" sz="1800" b="1" i="1">
                                <a:solidFill>
                                  <a:schemeClr val="tx1"/>
                                </a:solidFill>
                                <a:latin typeface="Cambria Math"/>
                              </a:rPr>
                              <m:t>(</m:t>
                            </m:r>
                            <m:r>
                              <a:rPr lang="da-DK" sz="1800" b="1" i="1">
                                <a:solidFill>
                                  <a:schemeClr val="tx1"/>
                                </a:solidFill>
                                <a:latin typeface="Cambria Math"/>
                              </a:rPr>
                              <m:t>𝑿</m:t>
                            </m:r>
                          </m:e>
                          <m:sup>
                            <m:r>
                              <a:rPr lang="da-DK" sz="1800" b="1" i="1">
                                <a:solidFill>
                                  <a:schemeClr val="tx1"/>
                                </a:solidFill>
                                <a:latin typeface="Cambria Math"/>
                              </a:rPr>
                              <m:t>𝑻</m:t>
                            </m:r>
                          </m:sup>
                        </m:sSup>
                        <m:r>
                          <a:rPr lang="en-US" sz="1800" i="1">
                            <a:solidFill>
                              <a:schemeClr val="tx1"/>
                            </a:solidFill>
                            <a:latin typeface="Cambria Math"/>
                          </a:rPr>
                          <m:t>𝑋</m:t>
                        </m:r>
                        <m:r>
                          <m:rPr>
                            <m:nor/>
                          </m:rPr>
                          <a:rPr lang="en-US" sz="1800" b="1" dirty="0">
                            <a:solidFill>
                              <a:schemeClr val="tx1"/>
                            </a:solidFill>
                            <a:latin typeface="Times New Roman" pitchFamily="18" charset="0"/>
                            <a:cs typeface="Times New Roman" pitchFamily="18" charset="0"/>
                          </a:rPr>
                          <m:t>)</m:t>
                        </m:r>
                      </m:e>
                      <m:sup>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m:t>
                        </m:r>
                      </m:sup>
                    </m:sSup>
                  </m:oMath>
                </a14:m>
                <a:r>
                  <a:rPr lang="en-US" sz="1800" b="1" dirty="0" smtClean="0">
                    <a:solidFill>
                      <a:schemeClr val="tx1"/>
                    </a:solidFill>
                    <a:latin typeface="Times New Roman" pitchFamily="18" charset="0"/>
                    <a:cs typeface="Times New Roman" pitchFamily="18" charset="0"/>
                  </a:rPr>
                  <a:t> : </a:t>
                </a:r>
                <a:r>
                  <a:rPr lang="en-US" sz="1800" b="1" dirty="0">
                    <a:solidFill>
                      <a:schemeClr val="tx1"/>
                    </a:solidFill>
                    <a:latin typeface="Times New Roman" pitchFamily="18" charset="0"/>
                    <a:cs typeface="Times New Roman" pitchFamily="18" charset="0"/>
                  </a:rPr>
                  <a:t>Gradient descent</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Let </a:t>
                </a:r>
                <a14:m>
                  <m:oMath xmlns:m="http://schemas.openxmlformats.org/officeDocument/2006/math">
                    <m:acc>
                      <m:accPr>
                        <m:chr m:val="̂"/>
                        <m:ctrlPr>
                          <a:rPr lang="en-US" sz="1800" b="1" i="1" smtClean="0">
                            <a:solidFill>
                              <a:schemeClr val="tx1"/>
                            </a:solidFill>
                            <a:latin typeface="Cambria Math"/>
                            <a:cs typeface="Times New Roman" pitchFamily="18" charset="0"/>
                          </a:rPr>
                        </m:ctrlPr>
                      </m:accPr>
                      <m:e>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𝒚</m:t>
                            </m:r>
                          </m:e>
                          <m:sub>
                            <m:r>
                              <a:rPr lang="en-US" sz="1800" b="1" i="1" smtClean="0">
                                <a:solidFill>
                                  <a:schemeClr val="tx1"/>
                                </a:solidFill>
                                <a:latin typeface="Cambria Math"/>
                                <a:cs typeface="Times New Roman" pitchFamily="18" charset="0"/>
                              </a:rPr>
                              <m:t>𝒊</m:t>
                            </m:r>
                          </m:sub>
                        </m:sSub>
                      </m:e>
                    </m:acc>
                    <m:r>
                      <a:rPr lang="en-US" sz="1800" b="1" i="1" smtClean="0">
                        <a:solidFill>
                          <a:schemeClr val="tx1"/>
                        </a:solidFill>
                        <a:latin typeface="Cambria Math"/>
                        <a:cs typeface="Times New Roman" pitchFamily="18" charset="0"/>
                      </a:rPr>
                      <m:t>=</m:t>
                    </m:r>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smtClean="0">
                            <a:solidFill>
                              <a:schemeClr val="tx1"/>
                            </a:solidFill>
                            <a:latin typeface="Cambria Math"/>
                            <a:ea typeface="Cambria Math"/>
                            <a:cs typeface="Times New Roman" pitchFamily="18" charset="0"/>
                          </a:rPr>
                          <m:t>𝟎</m:t>
                        </m:r>
                      </m:sub>
                    </m:sSub>
                    <m:r>
                      <a:rPr lang="en-US" sz="1800" b="1" i="1" smtClean="0">
                        <a:solidFill>
                          <a:schemeClr val="tx1"/>
                        </a:solidFill>
                        <a:latin typeface="Cambria Math"/>
                        <a:cs typeface="Times New Roman" pitchFamily="18" charset="0"/>
                      </a:rPr>
                      <m:t>+</m:t>
                    </m:r>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smtClean="0">
                            <a:solidFill>
                              <a:schemeClr val="tx1"/>
                            </a:solidFill>
                            <a:latin typeface="Cambria Math"/>
                            <a:ea typeface="Cambria Math"/>
                            <a:cs typeface="Times New Roman" pitchFamily="18" charset="0"/>
                          </a:rPr>
                          <m:t>𝟏</m:t>
                        </m:r>
                      </m:sub>
                    </m:sSub>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𝒊</m:t>
                        </m:r>
                      </m:sub>
                    </m:sSub>
                  </m:oMath>
                </a14:m>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be the prediction for input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And </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𝒚</m:t>
                        </m:r>
                      </m:e>
                      <m:sub>
                        <m:r>
                          <a:rPr lang="en-US" sz="1800" b="1" i="1" smtClean="0">
                            <a:solidFill>
                              <a:schemeClr val="tx1"/>
                            </a:solidFill>
                            <a:latin typeface="Cambria Math"/>
                            <a:cs typeface="Times New Roman" pitchFamily="18" charset="0"/>
                          </a:rPr>
                          <m:t>𝒊</m:t>
                        </m:r>
                      </m:sub>
                    </m:sSub>
                    <m:r>
                      <a:rPr lang="en-US" sz="1800" b="0" i="1"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be the correct value for input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the error would be </a:t>
                </a:r>
                <a14:m>
                  <m:oMath xmlns:m="http://schemas.openxmlformats.org/officeDocument/2006/math">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smtClean="0">
                        <a:solidFill>
                          <a:schemeClr val="tx1"/>
                        </a:solidFill>
                        <a:latin typeface="Cambria Math"/>
                        <a:cs typeface="Times New Roman" pitchFamily="18" charset="0"/>
                      </a:rPr>
                      <m:t>−</m:t>
                    </m:r>
                  </m:oMath>
                </a14:m>
                <a:r>
                  <a:rPr lang="en-US" sz="1800" b="1" dirty="0">
                    <a:solidFill>
                      <a:schemeClr val="tx1"/>
                    </a:solidFill>
                    <a:cs typeface="Times New Roman" pitchFamily="18" charset="0"/>
                  </a:rPr>
                  <a:t>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objective the best line would be to minimize the Mean Squared Error (MSE) cost function with </a:t>
                </a:r>
                <a14:m>
                  <m:oMath xmlns:m="http://schemas.openxmlformats.org/officeDocument/2006/math">
                    <m:r>
                      <a:rPr lang="en-US" sz="1800" b="1" i="1" dirty="0" smtClean="0">
                        <a:solidFill>
                          <a:schemeClr val="tx1"/>
                        </a:solidFill>
                        <a:latin typeface="Cambria Math"/>
                        <a:cs typeface="Times New Roman" pitchFamily="18" charset="0"/>
                      </a:rPr>
                      <m:t>𝒎</m:t>
                    </m:r>
                  </m:oMath>
                </a14:m>
                <a:r>
                  <a:rPr lang="en-US" sz="1800" dirty="0">
                    <a:solidFill>
                      <a:schemeClr val="tx1"/>
                    </a:solidFill>
                    <a:latin typeface="Times New Roman" pitchFamily="18" charset="0"/>
                    <a:cs typeface="Times New Roman" pitchFamily="18" charset="0"/>
                  </a:rPr>
                  <a:t> examples,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  </a:t>
                </a:r>
                <a14:m>
                  <m:oMath xmlns:m="http://schemas.openxmlformats.org/officeDocument/2006/math">
                    <m:r>
                      <a:rPr lang="en-US" sz="1800" b="1" i="0" smtClean="0">
                        <a:solidFill>
                          <a:schemeClr val="tx1"/>
                        </a:solidFill>
                        <a:latin typeface="Cambria Math"/>
                        <a:cs typeface="Times New Roman" pitchFamily="18" charset="0"/>
                      </a:rPr>
                      <m:t>𝐉</m:t>
                    </m:r>
                    <m:r>
                      <a:rPr lang="en-US" sz="1800" b="0" i="0" smtClean="0">
                        <a:solidFill>
                          <a:schemeClr val="tx1"/>
                        </a:solidFill>
                        <a:latin typeface="Cambria Math"/>
                        <a:cs typeface="Times New Roman" pitchFamily="18" charset="0"/>
                      </a:rPr>
                      <m:t>=</m:t>
                    </m:r>
                    <m:f>
                      <m:fPr>
                        <m:ctrlPr>
                          <a:rPr lang="en-US" sz="1800" b="1" i="1" smtClean="0">
                            <a:solidFill>
                              <a:schemeClr val="tx1"/>
                            </a:solidFill>
                            <a:latin typeface="Cambria Math"/>
                            <a:cs typeface="Times New Roman" pitchFamily="18" charset="0"/>
                          </a:rPr>
                        </m:ctrlPr>
                      </m:fPr>
                      <m:num>
                        <m:r>
                          <a:rPr lang="en-US" sz="1800" b="1" i="1" smtClean="0">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𝒎</m:t>
                        </m:r>
                      </m:den>
                    </m:f>
                    <m:nary>
                      <m:naryPr>
                        <m:chr m:val="∑"/>
                        <m:ctrlPr>
                          <a:rPr lang="en-US" sz="1800" b="1" i="1" smtClean="0">
                            <a:solidFill>
                              <a:schemeClr val="tx1"/>
                            </a:solidFill>
                            <a:latin typeface="Cambria Math"/>
                            <a:cs typeface="Times New Roman" pitchFamily="18" charset="0"/>
                          </a:rPr>
                        </m:ctrlPr>
                      </m:naryPr>
                      <m:sub>
                        <m:r>
                          <m:rPr>
                            <m:brk m:alnAt="23"/>
                          </m:rPr>
                          <a:rPr lang="en-US" sz="1800" b="1" i="1" smtClean="0">
                            <a:solidFill>
                              <a:schemeClr val="tx1"/>
                            </a:solidFill>
                            <a:latin typeface="Cambria Math"/>
                            <a:cs typeface="Times New Roman" pitchFamily="18" charset="0"/>
                          </a:rPr>
                          <m:t>𝒊</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sSup>
                          <m:sSupPr>
                            <m:ctrlPr>
                              <a:rPr lang="en-US" sz="1800" b="1" i="1" smtClean="0">
                                <a:solidFill>
                                  <a:schemeClr val="tx1"/>
                                </a:solidFill>
                                <a:latin typeface="Cambria Math"/>
                                <a:cs typeface="Times New Roman" pitchFamily="18" charset="0"/>
                              </a:rPr>
                            </m:ctrlPr>
                          </m:sSupPr>
                          <m:e>
                            <m:r>
                              <a:rPr lang="en-US" sz="1800" b="1" i="1" smtClean="0">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smtClean="0">
                                <a:solidFill>
                                  <a:schemeClr val="tx1"/>
                                </a:solidFill>
                                <a:latin typeface="Cambria Math"/>
                                <a:cs typeface="Times New Roman" pitchFamily="18" charset="0"/>
                              </a:rPr>
                              <m:t>)</m:t>
                            </m:r>
                          </m:e>
                          <m:sup>
                            <m:r>
                              <a:rPr lang="en-US" sz="1800" b="1" i="1" smtClean="0">
                                <a:solidFill>
                                  <a:schemeClr val="tx1"/>
                                </a:solidFill>
                                <a:latin typeface="Cambria Math"/>
                                <a:cs typeface="Times New Roman" pitchFamily="18" charset="0"/>
                              </a:rPr>
                              <m:t>𝟐</m:t>
                            </m:r>
                          </m:sup>
                        </m:sSup>
                      </m:e>
                    </m:nary>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r="-653" b="-2384"/>
                </a:stretch>
              </a:blipFill>
            </p:spPr>
            <p:txBody>
              <a:bodyPr/>
              <a:lstStyle/>
              <a:p>
                <a:r>
                  <a:rPr lang="en-US">
                    <a:noFill/>
                  </a:rPr>
                  <a:t> </a:t>
                </a:r>
              </a:p>
            </p:txBody>
          </p:sp>
        </mc:Fallback>
      </mc:AlternateContent>
    </p:spTree>
    <p:extLst>
      <p:ext uri="{BB962C8B-B14F-4D97-AF65-F5344CB8AC3E}">
        <p14:creationId xmlns:p14="http://schemas.microsoft.com/office/powerpoint/2010/main" val="399663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Gradient Descent for Linear Regression</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 linear regression model can be </a:t>
                </a:r>
                <a:r>
                  <a:rPr lang="en-US" sz="1800" b="1" dirty="0">
                    <a:solidFill>
                      <a:schemeClr val="tx1"/>
                    </a:solidFill>
                    <a:latin typeface="Times New Roman" pitchFamily="18" charset="0"/>
                    <a:cs typeface="Times New Roman" pitchFamily="18" charset="0"/>
                  </a:rPr>
                  <a:t>trained</a:t>
                </a:r>
                <a:r>
                  <a:rPr lang="en-US" sz="1800" dirty="0">
                    <a:solidFill>
                      <a:schemeClr val="tx1"/>
                    </a:solidFill>
                    <a:latin typeface="Times New Roman" pitchFamily="18" charset="0"/>
                    <a:cs typeface="Times New Roman" pitchFamily="18" charset="0"/>
                  </a:rPr>
                  <a:t> using the </a:t>
                </a:r>
                <a:r>
                  <a:rPr lang="en-US" sz="1800" b="1" dirty="0">
                    <a:solidFill>
                      <a:schemeClr val="tx1"/>
                    </a:solidFill>
                    <a:latin typeface="Times New Roman" pitchFamily="18" charset="0"/>
                    <a:cs typeface="Times New Roman" pitchFamily="18" charset="0"/>
                  </a:rPr>
                  <a:t>gradient descent </a:t>
                </a:r>
                <a:r>
                  <a:rPr lang="en-US" sz="1800" dirty="0">
                    <a:solidFill>
                      <a:schemeClr val="tx1"/>
                    </a:solidFill>
                    <a:latin typeface="Times New Roman" pitchFamily="18" charset="0"/>
                    <a:cs typeface="Times New Roman" pitchFamily="18" charset="0"/>
                  </a:rPr>
                  <a:t>optimization algorithm, which iteratively adjusts the model's parameters to minimize the mean squared error (MSE) on the training dataset.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To update the values of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and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r>
                      <a:rPr lang="en-US" sz="1800" b="1" i="1" smtClean="0">
                        <a:solidFill>
                          <a:schemeClr val="tx1"/>
                        </a:solidFill>
                        <a:latin typeface="Cambria Math"/>
                        <a:ea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and reduce the cost function (by minimizing the RMSE), the model applies Gradient Descent.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process begins with random values for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and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 and these values are progressively updated to achieve the lowest possible cost, ultimately resulting in the best-fit line.</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389293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fontScale="85000" lnSpcReduction="10000"/>
              </a:bodyPr>
              <a:lstStyle/>
              <a:p>
                <a:pPr algn="just"/>
                <a:r>
                  <a:rPr lang="en-US" sz="1800" b="1" dirty="0">
                    <a:solidFill>
                      <a:schemeClr val="tx1"/>
                    </a:solidFill>
                    <a:latin typeface="Times New Roman" pitchFamily="18" charset="0"/>
                    <a:cs typeface="Times New Roman" pitchFamily="18" charset="0"/>
                  </a:rPr>
                  <a:t>Gradient Descent for Linear Regression</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A gradient is essentially a derivative that describes how slight changes in the inputs of a function affect its outputs.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we differentiate the cost function </a:t>
                </a:r>
                <a:r>
                  <a:rPr lang="en-US" sz="1800" b="1" dirty="0">
                    <a:solidFill>
                      <a:schemeClr val="tx1"/>
                    </a:solidFill>
                    <a:latin typeface="Times New Roman" pitchFamily="18" charset="0"/>
                    <a:cs typeface="Times New Roman" pitchFamily="18" charset="0"/>
                  </a:rPr>
                  <a:t>J</a:t>
                </a:r>
                <a:r>
                  <a:rPr lang="en-US" sz="1800" dirty="0">
                    <a:solidFill>
                      <a:schemeClr val="tx1"/>
                    </a:solidFill>
                    <a:latin typeface="Times New Roman" pitchFamily="18" charset="0"/>
                    <a:cs typeface="Times New Roman" pitchFamily="18" charset="0"/>
                  </a:rPr>
                  <a:t> with respect to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oMath>
                </a14:m>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sub>
                      </m:sSub>
                      <m:r>
                        <a:rPr lang="en-US" sz="1800" b="0" i="1" smtClean="0">
                          <a:solidFill>
                            <a:schemeClr val="tx1"/>
                          </a:solidFill>
                          <a:latin typeface="Cambria Math"/>
                          <a:cs typeface="Times New Roman" pitchFamily="18" charset="0"/>
                        </a:rPr>
                        <m:t>=</m:t>
                      </m:r>
                      <m:f>
                        <m:fPr>
                          <m:ctrlPr>
                            <a:rPr lang="en-US" sz="1800" b="1" i="1" smtClean="0">
                              <a:solidFill>
                                <a:schemeClr val="tx1"/>
                              </a:solidFill>
                              <a:latin typeface="Cambria Math"/>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den>
                      </m:f>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sSup>
                            <m:sSupPr>
                              <m:ctrlPr>
                                <a:rPr lang="en-US" sz="1800" b="1" i="1">
                                  <a:solidFill>
                                    <a:schemeClr val="tx1"/>
                                  </a:solidFill>
                                  <a:latin typeface="Cambria Math"/>
                                  <a:cs typeface="Times New Roman" pitchFamily="18" charset="0"/>
                                </a:rPr>
                              </m:ctrlPr>
                            </m:sSupPr>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e>
                      </m:nary>
                    </m:oMath>
                  </m:oMathPara>
                </a14:m>
                <a:endParaRPr lang="en-US" sz="1800" b="1" i="1" dirty="0">
                  <a:solidFill>
                    <a:schemeClr val="tx1"/>
                  </a:solidFill>
                  <a:latin typeface="Cambria Math"/>
                  <a:cs typeface="Times New Roman"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r>
                            <a:rPr lang="en-US" sz="1800" b="1" i="1" smtClean="0">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f>
                        <m:fPr>
                          <m:ctrlPr>
                            <a:rPr lang="en-US" sz="1800" b="1" i="1">
                              <a:solidFill>
                                <a:schemeClr val="tx1"/>
                              </a:solidFill>
                              <a:latin typeface="Cambria Math"/>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den>
                      </m:f>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f>
                        <m:fPr>
                          <m:ctrlPr>
                            <a:rPr lang="en-US" sz="1800" b="1" i="1">
                              <a:solidFill>
                                <a:schemeClr val="tx1"/>
                              </a:solidFill>
                              <a:latin typeface="Cambria Math"/>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den>
                      </m:f>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𝟏</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 (</m:t>
                          </m:r>
                          <m:r>
                            <a:rPr lang="en-US" sz="1800" b="1" i="1">
                              <a:solidFill>
                                <a:schemeClr val="tx1"/>
                              </a:solidFill>
                              <a:latin typeface="Cambria Math"/>
                              <a:cs typeface="Times New Roman" pitchFamily="18" charset="0"/>
                            </a:rPr>
                            <m:t>𝟏</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e>
                      </m:nary>
                      <m:r>
                        <a:rPr lang="en-US" sz="1800" b="1" i="1">
                          <a:solidFill>
                            <a:schemeClr val="tx1"/>
                          </a:solidFill>
                          <a:latin typeface="Cambria Math"/>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  </a:t>
                </a:r>
                <a:endParaRPr lang="en-US" sz="1800"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327" t="-750" r="-327"/>
                </a:stretch>
              </a:blipFill>
            </p:spPr>
            <p:txBody>
              <a:bodyPr/>
              <a:lstStyle/>
              <a:p>
                <a:r>
                  <a:rPr lang="en-US">
                    <a:noFill/>
                  </a:rPr>
                  <a:t> </a:t>
                </a:r>
              </a:p>
            </p:txBody>
          </p:sp>
        </mc:Fallback>
      </mc:AlternateContent>
    </p:spTree>
    <p:extLst>
      <p:ext uri="{BB962C8B-B14F-4D97-AF65-F5344CB8AC3E}">
        <p14:creationId xmlns:p14="http://schemas.microsoft.com/office/powerpoint/2010/main" val="3742287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a:solidFill>
                      <a:schemeClr val="tx1"/>
                    </a:solidFill>
                    <a:latin typeface="Times New Roman" pitchFamily="18" charset="0"/>
                    <a:cs typeface="Times New Roman" pitchFamily="18" charset="0"/>
                  </a:rPr>
                  <a:t>Gradient Descent for Linear Regression</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we differentiate the cost function </a:t>
                </a:r>
                <a:r>
                  <a:rPr lang="en-US" sz="1800" b="1" dirty="0">
                    <a:solidFill>
                      <a:schemeClr val="tx1"/>
                    </a:solidFill>
                    <a:latin typeface="Times New Roman" pitchFamily="18" charset="0"/>
                    <a:cs typeface="Times New Roman" pitchFamily="18" charset="0"/>
                  </a:rPr>
                  <a:t>J</a:t>
                </a:r>
                <a:r>
                  <a:rPr lang="en-US" sz="1800" dirty="0">
                    <a:solidFill>
                      <a:schemeClr val="tx1"/>
                    </a:solidFill>
                    <a:latin typeface="Times New Roman" pitchFamily="18" charset="0"/>
                    <a:cs typeface="Times New Roman" pitchFamily="18" charset="0"/>
                  </a:rPr>
                  <a:t> with respect to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oMath>
                </a14:m>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cs typeface="Times New Roman" pitchFamily="18" charset="0"/>
                            </a:rPr>
                          </m:ctrlPr>
                        </m:sSubPr>
                        <m:e>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sub>
                      </m:sSub>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den>
                      </m:f>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𝒎</m:t>
                          </m:r>
                        </m:sup>
                        <m:e>
                          <m:sSup>
                            <m:sSupPr>
                              <m:ctrlPr>
                                <a:rPr lang="en-US" sz="1800" b="1" i="1">
                                  <a:solidFill>
                                    <a:schemeClr val="tx1"/>
                                  </a:solidFill>
                                  <a:latin typeface="Cambria Math"/>
                                  <a:cs typeface="Times New Roman" pitchFamily="18" charset="0"/>
                                </a:rPr>
                              </m:ctrlPr>
                            </m:sSupPr>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e>
                      </m:nary>
                    </m:oMath>
                  </m:oMathPara>
                </a14:m>
                <a:endParaRPr lang="en-US" sz="1800" b="1" i="1" dirty="0">
                  <a:solidFill>
                    <a:schemeClr val="tx1"/>
                  </a:solidFill>
                  <a:latin typeface="Cambria Math"/>
                  <a:cs typeface="Times New Roman"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f>
                        <m:fPr>
                          <m:ctrlPr>
                            <a:rPr lang="en-US" sz="1800" b="1" i="1">
                              <a:solidFill>
                                <a:schemeClr val="tx1"/>
                              </a:solidFill>
                              <a:latin typeface="Cambria Math"/>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den>
                      </m:f>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f>
                        <m:fPr>
                          <m:ctrlPr>
                            <a:rPr lang="en-US" sz="1800" b="1" i="1">
                              <a:solidFill>
                                <a:schemeClr val="tx1"/>
                              </a:solidFill>
                              <a:latin typeface="Cambria Math"/>
                              <a:cs typeface="Times New Roman" pitchFamily="18" charset="0"/>
                            </a:rPr>
                          </m:ctrlPr>
                        </m:fPr>
                        <m:num>
                          <m:r>
                            <a:rPr lang="en-US" sz="1800" i="1" dirty="0">
                              <a:solidFill>
                                <a:schemeClr val="tx1"/>
                              </a:solidFill>
                              <a:latin typeface="Cambria Math"/>
                              <a:ea typeface="Cambria Math"/>
                              <a:cs typeface="Times New Roman" pitchFamily="18" charset="0"/>
                            </a:rPr>
                            <m:t>𝜕</m:t>
                          </m:r>
                        </m:num>
                        <m:den>
                          <m:r>
                            <a:rPr lang="en-US" sz="1800" i="1" dirty="0">
                              <a:solidFill>
                                <a:schemeClr val="tx1"/>
                              </a:solidFill>
                              <a:latin typeface="Cambria Math"/>
                              <a:ea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den>
                      </m:f>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ea typeface="Cambria Math"/>
                              <a:cs typeface="Times New Roman" pitchFamily="18" charset="0"/>
                            </a:rPr>
                            <m:t>𝟏</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𝟐</m:t>
                        </m:r>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 (</m:t>
                        </m:r>
                        <m:r>
                          <a:rPr lang="en-US" sz="1800" b="1" i="1" smtClean="0">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e>
                    </m:nary>
                    <m:r>
                      <a:rPr lang="en-US" sz="1800" b="1" i="1">
                        <a:solidFill>
                          <a:schemeClr val="tx1"/>
                        </a:solidFill>
                        <a:latin typeface="Cambria Math"/>
                        <a:cs typeface="Times New Roman" pitchFamily="18" charset="0"/>
                      </a:rPr>
                      <m:t>)</m:t>
                    </m:r>
                  </m:oMath>
                </a14:m>
                <a:r>
                  <a:rPr lang="en-US" sz="1800" b="1"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  </a:t>
                </a:r>
                <a:endParaRPr lang="en-US" sz="1800"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a:stretch>
              </a:blipFill>
            </p:spPr>
            <p:txBody>
              <a:bodyPr/>
              <a:lstStyle/>
              <a:p>
                <a:r>
                  <a:rPr lang="en-US">
                    <a:noFill/>
                  </a:rPr>
                  <a:t> </a:t>
                </a:r>
              </a:p>
            </p:txBody>
          </p:sp>
        </mc:Fallback>
      </mc:AlternateContent>
    </p:spTree>
    <p:extLst>
      <p:ext uri="{BB962C8B-B14F-4D97-AF65-F5344CB8AC3E}">
        <p14:creationId xmlns:p14="http://schemas.microsoft.com/office/powerpoint/2010/main" val="53102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itchFamily="18" charset="0"/>
                    <a:cs typeface="Times New Roman" pitchFamily="18" charset="0"/>
                  </a:rPr>
                  <a:t>Update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oMath>
                </a14:m>
                <a:r>
                  <a:rPr lang="en-US" sz="1800" b="1" dirty="0">
                    <a:solidFill>
                      <a:schemeClr val="tx1"/>
                    </a:solidFill>
                    <a:latin typeface="Times New Roman" pitchFamily="18" charset="0"/>
                    <a:cs typeface="Times New Roman" pitchFamily="18" charset="0"/>
                  </a:rPr>
                  <a:t> and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oMath>
                </a14:m>
                <a:r>
                  <a:rPr lang="en-US" sz="1800" b="1" dirty="0">
                    <a:solidFill>
                      <a:schemeClr val="tx1"/>
                    </a:solidFill>
                    <a:latin typeface="Times New Roman" pitchFamily="18" charset="0"/>
                    <a:cs typeface="Times New Roman" pitchFamily="18" charset="0"/>
                  </a:rPr>
                  <a:t> values in order to reduce the Cost function</a:t>
                </a:r>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goal of linear regression is to determine the coefficients of a linear equation that best fits the training data. This is achieved by adjusting the coefficients in the direction of the negative gradient of the Mean Squared Error with respect to those coefficients. </a:t>
                </a:r>
              </a:p>
              <a:p>
                <a:pPr algn="just"/>
                <a:r>
                  <a:rPr lang="en-US" sz="1800" dirty="0">
                    <a:solidFill>
                      <a:schemeClr val="tx1"/>
                    </a:solidFill>
                    <a:latin typeface="Times New Roman" pitchFamily="18" charset="0"/>
                    <a:cs typeface="Times New Roman" pitchFamily="18" charset="0"/>
                  </a:rPr>
                  <a:t>The respective intercept and coefficient of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will be adjusted by a factor of </a:t>
                </a:r>
                <a:r>
                  <a:rPr lang="en-US" sz="1800" b="1" dirty="0">
                    <a:solidFill>
                      <a:schemeClr val="tx1"/>
                    </a:solidFill>
                    <a:latin typeface="Times New Roman" pitchFamily="18" charset="0"/>
                    <a:cs typeface="Times New Roman" pitchFamily="18" charset="0"/>
                  </a:rPr>
                  <a:t>α</a:t>
                </a:r>
                <a:r>
                  <a:rPr lang="en-US" sz="1800" dirty="0">
                    <a:solidFill>
                      <a:schemeClr val="tx1"/>
                    </a:solidFill>
                    <a:latin typeface="Times New Roman" pitchFamily="18" charset="0"/>
                    <a:cs typeface="Times New Roman" pitchFamily="18" charset="0"/>
                  </a:rPr>
                  <a:t>, where </a:t>
                </a:r>
                <a:r>
                  <a:rPr lang="en-US" sz="1800" b="1" dirty="0">
                    <a:solidFill>
                      <a:schemeClr val="tx1"/>
                    </a:solidFill>
                    <a:latin typeface="Times New Roman" pitchFamily="18" charset="0"/>
                    <a:cs typeface="Times New Roman" pitchFamily="18" charset="0"/>
                  </a:rPr>
                  <a:t>α</a:t>
                </a:r>
                <a:r>
                  <a:rPr lang="en-US" sz="1800" dirty="0">
                    <a:solidFill>
                      <a:schemeClr val="tx1"/>
                    </a:solidFill>
                    <a:latin typeface="Times New Roman" pitchFamily="18" charset="0"/>
                    <a:cs typeface="Times New Roman" pitchFamily="18" charset="0"/>
                  </a:rPr>
                  <a:t> represents the learning rate.</a:t>
                </a:r>
              </a:p>
              <a:p>
                <a:pPr algn="just"/>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ea typeface="Cambria Math"/>
                        <a:cs typeface="Times New Roman" pitchFamily="18" charset="0"/>
                      </a:rPr>
                      <m:t>𝜶</m:t>
                    </m:r>
                    <m:r>
                      <a:rPr lang="en-US" sz="1800" b="1" i="1" smtClean="0">
                        <a:solidFill>
                          <a:schemeClr val="tx1"/>
                        </a:solidFill>
                        <a:latin typeface="Cambria Math"/>
                        <a:ea typeface="Cambria Math"/>
                        <a:cs typeface="Times New Roman" pitchFamily="18" charset="0"/>
                      </a:rPr>
                      <m:t>( </m:t>
                    </m:r>
                    <m:sSub>
                      <m:sSubPr>
                        <m:ctrlPr>
                          <a:rPr lang="en-US" sz="1800" i="1">
                            <a:solidFill>
                              <a:schemeClr val="tx1"/>
                            </a:solidFill>
                            <a:latin typeface="Cambria Math"/>
                            <a:cs typeface="Times New Roman" pitchFamily="18" charset="0"/>
                          </a:rPr>
                        </m:ctrlPr>
                      </m:sSubPr>
                      <m:e>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sub>
                    </m:sSub>
                    <m:r>
                      <a:rPr lang="en-US" sz="1800" b="1" i="1" smtClean="0">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𝜶</m:t>
                    </m:r>
                    <m:r>
                      <a:rPr lang="en-US" sz="1800" b="1" i="1">
                        <a:solidFill>
                          <a:schemeClr val="tx1"/>
                        </a:solidFill>
                        <a:latin typeface="Cambria Math"/>
                        <a:ea typeface="Cambria Math"/>
                        <a:cs typeface="Times New Roman" pitchFamily="18" charset="0"/>
                      </a:rPr>
                      <m:t>( </m:t>
                    </m:r>
                    <m:sSub>
                      <m:sSubPr>
                        <m:ctrlPr>
                          <a:rPr lang="en-US" sz="1800" i="1">
                            <a:solidFill>
                              <a:schemeClr val="tx1"/>
                            </a:solidFill>
                            <a:latin typeface="Cambria Math"/>
                            <a:cs typeface="Times New Roman" pitchFamily="18" charset="0"/>
                          </a:rPr>
                        </m:ctrlPr>
                      </m:sSubPr>
                      <m:e>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ub>
                    </m:sSub>
                    <m:r>
                      <a:rPr lang="en-US" sz="1800" b="1" i="1">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rgbClr val="00B050"/>
                    </a:solidFill>
                    <a:latin typeface="Times New Roman" pitchFamily="18" charset="0"/>
                    <a:cs typeface="Times New Roman" pitchFamily="18" charset="0"/>
                  </a:rPr>
                  <a:t>Repeat until convergence</a:t>
                </a: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r="-653"/>
                </a:stretch>
              </a:blipFill>
            </p:spPr>
            <p:txBody>
              <a:bodyPr/>
              <a:lstStyle/>
              <a:p>
                <a:r>
                  <a:rPr lang="en-US">
                    <a:noFill/>
                  </a:rPr>
                  <a:t> </a:t>
                </a:r>
              </a:p>
            </p:txBody>
          </p:sp>
        </mc:Fallback>
      </mc:AlternateContent>
      <p:sp>
        <p:nvSpPr>
          <p:cNvPr id="4" name="AutoShape 2" descr="Gradient Descent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Gradient Descent -Geeksforgee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Gradient Descent -Geeksforgeek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200400"/>
            <a:ext cx="4421464"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040464" y="6305550"/>
            <a:ext cx="4572000" cy="276999"/>
          </a:xfrm>
          <a:prstGeom prst="rect">
            <a:avLst/>
          </a:prstGeom>
        </p:spPr>
        <p:txBody>
          <a:bodyPr>
            <a:spAutoFit/>
          </a:bodyPr>
          <a:lstStyle/>
          <a:p>
            <a:r>
              <a:rPr lang="en-US" sz="1200" dirty="0">
                <a:solidFill>
                  <a:schemeClr val="bg1">
                    <a:lumMod val="75000"/>
                  </a:schemeClr>
                </a:solidFill>
              </a:rPr>
              <a:t>https://www.geeksforgeeks.org/ml-linear-regression/</a:t>
            </a:r>
          </a:p>
        </p:txBody>
      </p:sp>
    </p:spTree>
    <p:extLst>
      <p:ext uri="{BB962C8B-B14F-4D97-AF65-F5344CB8AC3E}">
        <p14:creationId xmlns:p14="http://schemas.microsoft.com/office/powerpoint/2010/main" val="2306689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itchFamily="18" charset="0"/>
                    <a:cs typeface="Times New Roman" pitchFamily="18" charset="0"/>
                  </a:rPr>
                  <a:t>Numerical Example</a:t>
                </a:r>
                <a:endParaRPr lang="en-US" sz="1800" dirty="0">
                  <a:solidFill>
                    <a:schemeClr val="tx1"/>
                  </a:solidFill>
                  <a:latin typeface="Times New Roman" pitchFamily="18" charset="0"/>
                  <a:cs typeface="Times New Roman" pitchFamily="18" charset="0"/>
                </a:endParaRPr>
              </a:p>
              <a:p>
                <a:pPr algn="just"/>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b="1" dirty="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algn="l"/>
                <a:r>
                  <a:rPr lang="en-US" sz="1800" dirty="0">
                    <a:solidFill>
                      <a:schemeClr val="tx1"/>
                    </a:solidFill>
                    <a:latin typeface="Times New Roman" pitchFamily="18" charset="0"/>
                    <a:cs typeface="Times New Roman" pitchFamily="18" charset="0"/>
                  </a:rPr>
                  <a:t>Let</a:t>
                </a:r>
                <a:r>
                  <a:rPr lang="en-US" sz="1800" dirty="0" smtClean="0">
                    <a:solidFill>
                      <a:schemeClr val="tx1"/>
                    </a:solidFill>
                    <a:latin typeface="Times New Roman" pitchFamily="18" charset="0"/>
                    <a:cs typeface="Times New Roman" pitchFamily="18" charset="0"/>
                  </a:rPr>
                  <a:t>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=300,</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 </m:t>
                        </m:r>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=10</a:t>
                </a:r>
              </a:p>
              <a:p>
                <a:pPr algn="l"/>
                <a:r>
                  <a:rPr lang="en-US" sz="1800" dirty="0">
                    <a:solidFill>
                      <a:schemeClr val="tx1"/>
                    </a:solidFill>
                    <a:latin typeface="Times New Roman" pitchFamily="18" charset="0"/>
                    <a:cs typeface="Times New Roman" pitchFamily="18" charset="0"/>
                  </a:rPr>
                  <a:t>Learning rate, </a:t>
                </a:r>
                <a14:m>
                  <m:oMath xmlns:m="http://schemas.openxmlformats.org/officeDocument/2006/math">
                    <m:r>
                      <a:rPr lang="en-US" sz="1800" i="1" smtClean="0">
                        <a:solidFill>
                          <a:schemeClr val="tx1"/>
                        </a:solidFill>
                        <a:latin typeface="Cambria Math"/>
                        <a:ea typeface="Cambria Math"/>
                        <a:cs typeface="Times New Roman" pitchFamily="18" charset="0"/>
                      </a:rPr>
                      <m:t>𝛼</m:t>
                    </m:r>
                    <m:r>
                      <a:rPr lang="en-US" sz="1800" b="0" i="1" smtClean="0">
                        <a:solidFill>
                          <a:schemeClr val="tx1"/>
                        </a:solidFill>
                        <a:latin typeface="Cambria Math"/>
                        <a:ea typeface="Cambria Math"/>
                        <a:cs typeface="Times New Roman" pitchFamily="18" charset="0"/>
                      </a:rPr>
                      <m:t>=0.0001</m:t>
                    </m:r>
                  </m:oMath>
                </a14:m>
                <a:endParaRPr lang="en-US" sz="1800" b="0" dirty="0">
                  <a:solidFill>
                    <a:schemeClr val="tx1"/>
                  </a:solidFill>
                  <a:latin typeface="Times New Roman" pitchFamily="18" charset="0"/>
                  <a:ea typeface="Cambria Math"/>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𝟏𝟎</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dirty="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a:cs typeface="Times New Roman" pitchFamily="18" charset="0"/>
                        </a:rPr>
                        <m:t>𝐉</m:t>
                      </m:r>
                      <m:r>
                        <a:rPr lang="en-US" sz="1800">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sSup>
                            <m:sSupPr>
                              <m:ctrlPr>
                                <a:rPr lang="en-US" sz="1800" b="1" i="1">
                                  <a:solidFill>
                                    <a:schemeClr val="tx1"/>
                                  </a:solidFill>
                                  <a:latin typeface="Cambria Math"/>
                                  <a:cs typeface="Times New Roman" pitchFamily="18" charset="0"/>
                                </a:rPr>
                              </m:ctrlPr>
                            </m:sSupPr>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e>
                      </m:nary>
                      <m:r>
                        <a:rPr lang="en-US" sz="1800" b="0" i="1" smtClean="0">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sSup>
                            <m:sSupPr>
                              <m:ctrlPr>
                                <a:rPr lang="en-US" sz="1800" b="1" i="1">
                                  <a:solidFill>
                                    <a:schemeClr val="tx1"/>
                                  </a:solidFill>
                                  <a:latin typeface="Cambria Math"/>
                                  <a:cs typeface="Times New Roman" pitchFamily="18" charset="0"/>
                                </a:rPr>
                              </m:ctrlPr>
                            </m:sSupPr>
                            <m:e>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𝟏𝟎</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sup>
                              <m:r>
                                <a:rPr lang="en-US" sz="1800" b="1" i="1">
                                  <a:solidFill>
                                    <a:schemeClr val="tx1"/>
                                  </a:solidFill>
                                  <a:latin typeface="Cambria Math"/>
                                  <a:cs typeface="Times New Roman" pitchFamily="18" charset="0"/>
                                </a:rPr>
                                <m:t>𝟐</m:t>
                              </m:r>
                            </m:sup>
                          </m:sSup>
                        </m:e>
                      </m:nary>
                    </m:oMath>
                  </m:oMathPara>
                </a14:m>
                <a:endParaRPr lang="en-US" sz="1800" dirty="0">
                  <a:solidFill>
                    <a:schemeClr val="tx1"/>
                  </a:solidFill>
                  <a:latin typeface="Times New Roman" pitchFamily="18" charset="0"/>
                  <a:cs typeface="Times New Roman" pitchFamily="18" charset="0"/>
                </a:endParaRPr>
              </a:p>
              <a:p>
                <a:pPr algn="l"/>
                <a14:m>
                  <m:oMath xmlns:m="http://schemas.openxmlformats.org/officeDocument/2006/math">
                    <m:r>
                      <a:rPr lang="en-US" sz="1800" b="0" i="1" smtClean="0">
                        <a:solidFill>
                          <a:schemeClr val="tx1"/>
                        </a:solidFill>
                        <a:latin typeface="Cambria Math"/>
                        <a:cs typeface="Times New Roman" pitchFamily="18" charset="0"/>
                      </a:rPr>
                      <m:t>=</m:t>
                    </m:r>
                    <m:f>
                      <m:fPr>
                        <m:ctrlPr>
                          <a:rPr lang="en-US" sz="1800" b="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7</m:t>
                        </m:r>
                      </m:den>
                    </m:f>
                    <m:r>
                      <a:rPr lang="en-US" sz="1800" b="0" i="1" smtClean="0">
                        <a:solidFill>
                          <a:schemeClr val="tx1"/>
                        </a:solidFill>
                        <a:latin typeface="Cambria Math"/>
                        <a:cs typeface="Times New Roman" pitchFamily="18" charset="0"/>
                      </a:rPr>
                      <m:t>[</m:t>
                    </m:r>
                    <m:sSup>
                      <m:sSupPr>
                        <m:ctrlPr>
                          <a:rPr lang="en-US" sz="1800" b="0" i="1" smtClean="0">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(300</m:t>
                        </m:r>
                        <m:r>
                          <a:rPr lang="en-GB" sz="1800" b="0" i="1" smtClean="0">
                            <a:solidFill>
                              <a:schemeClr val="tx1"/>
                            </a:solidFill>
                            <a:latin typeface="Cambria Math" panose="02040503050406030204" pitchFamily="18" charset="0"/>
                            <a:cs typeface="Times New Roman" pitchFamily="18" charset="0"/>
                          </a:rPr>
                          <m:t>+</m:t>
                        </m:r>
                        <m:r>
                          <a:rPr lang="en-US" sz="1800" i="1">
                            <a:solidFill>
                              <a:schemeClr val="tx1"/>
                            </a:solidFill>
                            <a:latin typeface="Cambria Math"/>
                            <a:cs typeface="Times New Roman" pitchFamily="18" charset="0"/>
                          </a:rPr>
                          <m:t>10∗30−800)</m:t>
                        </m:r>
                      </m:e>
                      <m:sup>
                        <m:r>
                          <a:rPr lang="en-US" sz="1800" b="0" i="1" smtClean="0">
                            <a:solidFill>
                              <a:schemeClr val="tx1"/>
                            </a:solidFill>
                            <a:latin typeface="Cambria Math"/>
                            <a:cs typeface="Times New Roman" pitchFamily="18" charset="0"/>
                          </a:rPr>
                          <m:t>2</m:t>
                        </m:r>
                      </m:sup>
                    </m:sSup>
                  </m:oMath>
                </a14:m>
                <a:r>
                  <a:rPr lang="en-US" sz="1800" dirty="0">
                    <a:solidFill>
                      <a:schemeClr val="tx1"/>
                    </a:solidFill>
                    <a:latin typeface="Times New Roman" pitchFamily="18" charset="0"/>
                    <a:cs typeface="Times New Roman" pitchFamily="18" charset="0"/>
                  </a:rPr>
                  <a:t>+</a:t>
                </a:r>
                <a14:m>
                  <m:oMath xmlns:m="http://schemas.openxmlformats.org/officeDocument/2006/math">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(300</m:t>
                        </m:r>
                        <m:r>
                          <a:rPr lang="en-GB" sz="1800" b="0" i="1" smtClean="0">
                            <a:solidFill>
                              <a:schemeClr val="tx1"/>
                            </a:solidFill>
                            <a:latin typeface="Cambria Math" panose="02040503050406030204" pitchFamily="18" charset="0"/>
                            <a:cs typeface="Times New Roman" pitchFamily="18" charset="0"/>
                          </a:rPr>
                          <m:t>+</m:t>
                        </m:r>
                        <m:r>
                          <a:rPr lang="en-US" sz="1800" i="1">
                            <a:solidFill>
                              <a:schemeClr val="tx1"/>
                            </a:solidFill>
                            <a:latin typeface="Cambria Math"/>
                            <a:cs typeface="Times New Roman" pitchFamily="18" charset="0"/>
                          </a:rPr>
                          <m:t>10∗3</m:t>
                        </m:r>
                        <m:r>
                          <a:rPr lang="en-US" sz="1800" b="0" i="1" smtClean="0">
                            <a:solidFill>
                              <a:schemeClr val="tx1"/>
                            </a:solidFill>
                            <a:latin typeface="Cambria Math"/>
                            <a:cs typeface="Times New Roman" pitchFamily="18" charset="0"/>
                          </a:rPr>
                          <m:t>7</m:t>
                        </m:r>
                        <m:r>
                          <a:rPr lang="en-US" sz="1800" i="1">
                            <a:solidFill>
                              <a:schemeClr val="tx1"/>
                            </a:solidFill>
                            <a:latin typeface="Cambria Math"/>
                            <a:cs typeface="Times New Roman" pitchFamily="18" charset="0"/>
                          </a:rPr>
                          <m:t>−</m:t>
                        </m:r>
                        <m:r>
                          <a:rPr lang="en-US" sz="1800" b="0" i="1" smtClean="0">
                            <a:solidFill>
                              <a:schemeClr val="tx1"/>
                            </a:solidFill>
                            <a:latin typeface="Cambria Math"/>
                            <a:cs typeface="Times New Roman" pitchFamily="18" charset="0"/>
                          </a:rPr>
                          <m:t>95</m:t>
                        </m:r>
                        <m:r>
                          <a:rPr lang="en-US" sz="1800" i="1">
                            <a:solidFill>
                              <a:schemeClr val="tx1"/>
                            </a:solidFill>
                            <a:latin typeface="Cambria Math"/>
                            <a:cs typeface="Times New Roman" pitchFamily="18" charset="0"/>
                          </a:rPr>
                          <m:t>0)</m:t>
                        </m:r>
                      </m:e>
                      <m:sup>
                        <m:r>
                          <a:rPr lang="en-US" sz="1800" i="1">
                            <a:solidFill>
                              <a:schemeClr val="tx1"/>
                            </a:solidFill>
                            <a:latin typeface="Cambria Math"/>
                            <a:cs typeface="Times New Roman" pitchFamily="18" charset="0"/>
                          </a:rPr>
                          <m:t>2</m:t>
                        </m:r>
                      </m:sup>
                    </m:sSup>
                  </m:oMath>
                </a14:m>
                <a:r>
                  <a:rPr lang="en-US" sz="1800" dirty="0">
                    <a:solidFill>
                      <a:schemeClr val="tx1"/>
                    </a:solidFill>
                    <a:latin typeface="Times New Roman" pitchFamily="18" charset="0"/>
                    <a:cs typeface="Times New Roman" pitchFamily="18" charset="0"/>
                  </a:rPr>
                  <a:t>+…..</a:t>
                </a:r>
              </a:p>
              <a:p>
                <a:pPr algn="l"/>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a:cs typeface="Times New Roman" pitchFamily="18" charset="0"/>
                        </a:rPr>
                        <m:t>=74485.714</m:t>
                      </m:r>
                    </m:oMath>
                  </m:oMathPara>
                </a14:m>
                <a:endParaRPr lang="en-US" sz="1800"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25952179"/>
              </p:ext>
            </p:extLst>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extLst>
                    <a:ext uri="{9D8B030D-6E8A-4147-A177-3AD203B41FA5}">
                      <a16:colId xmlns:a16="http://schemas.microsoft.com/office/drawing/2014/main" xmlns="" val="20000"/>
                    </a:ext>
                  </a:extLst>
                </a:gridCol>
                <a:gridCol w="1117346">
                  <a:extLst>
                    <a:ext uri="{9D8B030D-6E8A-4147-A177-3AD203B41FA5}">
                      <a16:colId xmlns:a16="http://schemas.microsoft.com/office/drawing/2014/main" xmlns="" val="20001"/>
                    </a:ext>
                  </a:extLst>
                </a:gridCol>
              </a:tblGrid>
              <a:tr h="142240">
                <a:tc>
                  <a:txBody>
                    <a:bodyPr/>
                    <a:lstStyle/>
                    <a:p>
                      <a:r>
                        <a:rPr lang="en-US" dirty="0"/>
                        <a:t>Age (x)</a:t>
                      </a:r>
                    </a:p>
                  </a:txBody>
                  <a:tcPr/>
                </a:tc>
                <a:tc>
                  <a:txBody>
                    <a:bodyPr/>
                    <a:lstStyle/>
                    <a:p>
                      <a:r>
                        <a:rPr lang="en-US" dirty="0"/>
                        <a:t>Salary (y)</a:t>
                      </a:r>
                    </a:p>
                  </a:txBody>
                  <a:tcPr/>
                </a:tc>
                <a:extLst>
                  <a:ext uri="{0D108BD9-81ED-4DB2-BD59-A6C34878D82A}">
                    <a16:rowId xmlns:a16="http://schemas.microsoft.com/office/drawing/2014/main" xmlns="" val="10000"/>
                  </a:ext>
                </a:extLst>
              </a:tr>
              <a:tr h="370840">
                <a:tc>
                  <a:txBody>
                    <a:bodyPr/>
                    <a:lstStyle/>
                    <a:p>
                      <a:r>
                        <a:rPr lang="en-US" dirty="0"/>
                        <a:t>30</a:t>
                      </a:r>
                    </a:p>
                  </a:txBody>
                  <a:tcPr/>
                </a:tc>
                <a:tc>
                  <a:txBody>
                    <a:bodyPr/>
                    <a:lstStyle/>
                    <a:p>
                      <a:r>
                        <a:rPr lang="en-US" dirty="0"/>
                        <a:t>800</a:t>
                      </a:r>
                    </a:p>
                  </a:txBody>
                  <a:tcPr/>
                </a:tc>
                <a:extLst>
                  <a:ext uri="{0D108BD9-81ED-4DB2-BD59-A6C34878D82A}">
                    <a16:rowId xmlns:a16="http://schemas.microsoft.com/office/drawing/2014/main" xmlns="" val="10001"/>
                  </a:ext>
                </a:extLst>
              </a:tr>
              <a:tr h="370840">
                <a:tc>
                  <a:txBody>
                    <a:bodyPr/>
                    <a:lstStyle/>
                    <a:p>
                      <a:r>
                        <a:rPr lang="en-US" dirty="0"/>
                        <a:t>37</a:t>
                      </a:r>
                    </a:p>
                  </a:txBody>
                  <a:tcPr/>
                </a:tc>
                <a:tc>
                  <a:txBody>
                    <a:bodyPr/>
                    <a:lstStyle/>
                    <a:p>
                      <a:r>
                        <a:rPr lang="en-US" dirty="0"/>
                        <a:t>950</a:t>
                      </a:r>
                    </a:p>
                  </a:txBody>
                  <a:tcPr/>
                </a:tc>
                <a:extLst>
                  <a:ext uri="{0D108BD9-81ED-4DB2-BD59-A6C34878D82A}">
                    <a16:rowId xmlns:a16="http://schemas.microsoft.com/office/drawing/2014/main" xmlns="" val="10002"/>
                  </a:ext>
                </a:extLst>
              </a:tr>
              <a:tr h="370840">
                <a:tc>
                  <a:txBody>
                    <a:bodyPr/>
                    <a:lstStyle/>
                    <a:p>
                      <a:r>
                        <a:rPr lang="en-US" dirty="0"/>
                        <a:t>25</a:t>
                      </a:r>
                    </a:p>
                  </a:txBody>
                  <a:tcPr/>
                </a:tc>
                <a:tc>
                  <a:txBody>
                    <a:bodyPr/>
                    <a:lstStyle/>
                    <a:p>
                      <a:r>
                        <a:rPr lang="en-US" dirty="0"/>
                        <a:t>600</a:t>
                      </a:r>
                    </a:p>
                  </a:txBody>
                  <a:tcPr/>
                </a:tc>
                <a:extLst>
                  <a:ext uri="{0D108BD9-81ED-4DB2-BD59-A6C34878D82A}">
                    <a16:rowId xmlns:a16="http://schemas.microsoft.com/office/drawing/2014/main" xmlns="" val="10003"/>
                  </a:ext>
                </a:extLst>
              </a:tr>
              <a:tr h="370840">
                <a:tc>
                  <a:txBody>
                    <a:bodyPr/>
                    <a:lstStyle/>
                    <a:p>
                      <a:r>
                        <a:rPr lang="en-US" dirty="0"/>
                        <a:t>43</a:t>
                      </a:r>
                    </a:p>
                  </a:txBody>
                  <a:tcPr/>
                </a:tc>
                <a:tc>
                  <a:txBody>
                    <a:bodyPr/>
                    <a:lstStyle/>
                    <a:p>
                      <a:r>
                        <a:rPr lang="en-US" dirty="0"/>
                        <a:t>1050</a:t>
                      </a:r>
                    </a:p>
                  </a:txBody>
                  <a:tcPr/>
                </a:tc>
                <a:extLst>
                  <a:ext uri="{0D108BD9-81ED-4DB2-BD59-A6C34878D82A}">
                    <a16:rowId xmlns:a16="http://schemas.microsoft.com/office/drawing/2014/main" xmlns="" val="10004"/>
                  </a:ext>
                </a:extLst>
              </a:tr>
              <a:tr h="370840">
                <a:tc>
                  <a:txBody>
                    <a:bodyPr/>
                    <a:lstStyle/>
                    <a:p>
                      <a:r>
                        <a:rPr lang="en-US" dirty="0"/>
                        <a:t>50</a:t>
                      </a:r>
                    </a:p>
                  </a:txBody>
                  <a:tcPr/>
                </a:tc>
                <a:tc>
                  <a:txBody>
                    <a:bodyPr/>
                    <a:lstStyle/>
                    <a:p>
                      <a:r>
                        <a:rPr lang="en-US" dirty="0"/>
                        <a:t>1200</a:t>
                      </a:r>
                    </a:p>
                  </a:txBody>
                  <a:tcPr/>
                </a:tc>
                <a:extLst>
                  <a:ext uri="{0D108BD9-81ED-4DB2-BD59-A6C34878D82A}">
                    <a16:rowId xmlns:a16="http://schemas.microsoft.com/office/drawing/2014/main" xmlns="" val="10005"/>
                  </a:ext>
                </a:extLst>
              </a:tr>
              <a:tr h="370840">
                <a:tc>
                  <a:txBody>
                    <a:bodyPr/>
                    <a:lstStyle/>
                    <a:p>
                      <a:r>
                        <a:rPr lang="en-US" dirty="0"/>
                        <a:t>29</a:t>
                      </a:r>
                    </a:p>
                  </a:txBody>
                  <a:tcPr/>
                </a:tc>
                <a:tc>
                  <a:txBody>
                    <a:bodyPr/>
                    <a:lstStyle/>
                    <a:p>
                      <a:r>
                        <a:rPr lang="en-US" dirty="0"/>
                        <a:t>740</a:t>
                      </a:r>
                    </a:p>
                  </a:txBody>
                  <a:tcPr/>
                </a:tc>
                <a:extLst>
                  <a:ext uri="{0D108BD9-81ED-4DB2-BD59-A6C34878D82A}">
                    <a16:rowId xmlns:a16="http://schemas.microsoft.com/office/drawing/2014/main" xmlns="" val="10006"/>
                  </a:ext>
                </a:extLst>
              </a:tr>
              <a:tr h="370840">
                <a:tc>
                  <a:txBody>
                    <a:bodyPr/>
                    <a:lstStyle/>
                    <a:p>
                      <a:r>
                        <a:rPr lang="en-US" dirty="0"/>
                        <a:t>46</a:t>
                      </a:r>
                    </a:p>
                  </a:txBody>
                  <a:tcPr/>
                </a:tc>
                <a:tc>
                  <a:txBody>
                    <a:bodyPr/>
                    <a:lstStyle/>
                    <a:p>
                      <a:r>
                        <a:rPr lang="en-US" dirty="0"/>
                        <a:t>1100</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636562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itchFamily="18" charset="0"/>
                    <a:cs typeface="Times New Roman" pitchFamily="18" charset="0"/>
                  </a:rPr>
                  <a:t>Numerical Example: Learning (updating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oMath>
                </a14:m>
                <a:r>
                  <a:rPr lang="en-US" sz="1800" b="1" dirty="0">
                    <a:solidFill>
                      <a:schemeClr val="tx1"/>
                    </a:solidFill>
                    <a:latin typeface="Times New Roman" pitchFamily="18" charset="0"/>
                    <a:cs typeface="Times New Roman" pitchFamily="18" charset="0"/>
                  </a:rPr>
                  <a:t> and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oMath>
                </a14:m>
                <a:r>
                  <a:rPr lang="en-US" sz="1800" b="1" dirty="0">
                    <a:solidFill>
                      <a:schemeClr val="tx1"/>
                    </a:solidFill>
                    <a:latin typeface="Times New Roman" pitchFamily="18" charset="0"/>
                    <a:cs typeface="Times New Roman" pitchFamily="18" charset="0"/>
                  </a:rPr>
                  <a:t>) </a:t>
                </a:r>
                <a:endParaRPr lang="en-US" sz="1800" dirty="0">
                  <a:solidFill>
                    <a:schemeClr val="tx1"/>
                  </a:solidFill>
                  <a:latin typeface="Times New Roman" pitchFamily="18" charset="0"/>
                  <a:cs typeface="Times New Roman" pitchFamily="18" charset="0"/>
                </a:endParaRPr>
              </a:p>
              <a:p>
                <a:pPr algn="just"/>
                <a:endParaRPr lang="en-US" sz="1800" b="1" i="1"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cs typeface="Times New Roman" pitchFamily="18" charset="0"/>
                            </a:rPr>
                          </m:ctrlPr>
                        </m:sSubPr>
                        <m:e>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smtClean="0">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𝟎</m:t>
                              </m:r>
                            </m:sub>
                          </m:sSub>
                        </m:sub>
                      </m:sSub>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oMath>
                  </m:oMathPara>
                </a14:m>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𝟏𝟎</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oMath>
                  </m:oMathPara>
                </a14:m>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𝟒𝟗𝟕</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𝟏𝟒𝟏𝟐</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cs typeface="Times New Roman" pitchFamily="18" charset="0"/>
                            </a:rPr>
                          </m:ctrlPr>
                        </m:sSubPr>
                        <m:e>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ub>
                      </m:sSub>
                      <m:r>
                        <a:rPr lang="en-US" sz="1800"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m:t>
                          </m:r>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𝟐</m:t>
                          </m:r>
                        </m:num>
                        <m:den>
                          <m:r>
                            <a:rPr lang="en-US" sz="1800" b="1" i="1" smtClean="0">
                              <a:solidFill>
                                <a:schemeClr val="tx1"/>
                              </a:solidFill>
                              <a:latin typeface="Cambria Math"/>
                              <a:cs typeface="Times New Roman" pitchFamily="18" charset="0"/>
                            </a:rPr>
                            <m:t>𝒎</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smtClean="0">
                              <a:solidFill>
                                <a:schemeClr val="tx1"/>
                              </a:solidFill>
                              <a:latin typeface="Cambria Math"/>
                              <a:cs typeface="Times New Roman" pitchFamily="18" charset="0"/>
                            </a:rPr>
                            <m:t>𝒎</m:t>
                          </m:r>
                        </m:sup>
                        <m:e>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𝟏𝟎</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r>
                            <a:rPr lang="en-US" sz="1800" b="1" i="1">
                              <a:solidFill>
                                <a:schemeClr val="tx1"/>
                              </a:solidFill>
                              <a:latin typeface="Cambria Math"/>
                              <a:cs typeface="Times New Roman" pitchFamily="18" charset="0"/>
                            </a:rPr>
                            <m:t>)</m:t>
                          </m:r>
                        </m:e>
                      </m:nary>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𝟐𝟎𝟑𝟖𝟖</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𝟓𝟕𝟒𝟏𝟐</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600199492"/>
              </p:ext>
            </p:extLst>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extLst>
                    <a:ext uri="{9D8B030D-6E8A-4147-A177-3AD203B41FA5}">
                      <a16:colId xmlns:a16="http://schemas.microsoft.com/office/drawing/2014/main" xmlns="" val="20000"/>
                    </a:ext>
                  </a:extLst>
                </a:gridCol>
                <a:gridCol w="1117346">
                  <a:extLst>
                    <a:ext uri="{9D8B030D-6E8A-4147-A177-3AD203B41FA5}">
                      <a16:colId xmlns:a16="http://schemas.microsoft.com/office/drawing/2014/main" xmlns="" val="20001"/>
                    </a:ext>
                  </a:extLst>
                </a:gridCol>
              </a:tblGrid>
              <a:tr h="142240">
                <a:tc>
                  <a:txBody>
                    <a:bodyPr/>
                    <a:lstStyle/>
                    <a:p>
                      <a:r>
                        <a:rPr lang="en-US" dirty="0"/>
                        <a:t>Age (x)</a:t>
                      </a:r>
                    </a:p>
                  </a:txBody>
                  <a:tcPr/>
                </a:tc>
                <a:tc>
                  <a:txBody>
                    <a:bodyPr/>
                    <a:lstStyle/>
                    <a:p>
                      <a:r>
                        <a:rPr lang="en-US" dirty="0"/>
                        <a:t>Salary (y)</a:t>
                      </a:r>
                    </a:p>
                  </a:txBody>
                  <a:tcPr/>
                </a:tc>
                <a:extLst>
                  <a:ext uri="{0D108BD9-81ED-4DB2-BD59-A6C34878D82A}">
                    <a16:rowId xmlns:a16="http://schemas.microsoft.com/office/drawing/2014/main" xmlns="" val="10000"/>
                  </a:ext>
                </a:extLst>
              </a:tr>
              <a:tr h="370840">
                <a:tc>
                  <a:txBody>
                    <a:bodyPr/>
                    <a:lstStyle/>
                    <a:p>
                      <a:r>
                        <a:rPr lang="en-US" dirty="0"/>
                        <a:t>30</a:t>
                      </a:r>
                    </a:p>
                  </a:txBody>
                  <a:tcPr/>
                </a:tc>
                <a:tc>
                  <a:txBody>
                    <a:bodyPr/>
                    <a:lstStyle/>
                    <a:p>
                      <a:r>
                        <a:rPr lang="en-US" dirty="0"/>
                        <a:t>800</a:t>
                      </a:r>
                    </a:p>
                  </a:txBody>
                  <a:tcPr/>
                </a:tc>
                <a:extLst>
                  <a:ext uri="{0D108BD9-81ED-4DB2-BD59-A6C34878D82A}">
                    <a16:rowId xmlns:a16="http://schemas.microsoft.com/office/drawing/2014/main" xmlns="" val="10001"/>
                  </a:ext>
                </a:extLst>
              </a:tr>
              <a:tr h="370840">
                <a:tc>
                  <a:txBody>
                    <a:bodyPr/>
                    <a:lstStyle/>
                    <a:p>
                      <a:r>
                        <a:rPr lang="en-US" dirty="0"/>
                        <a:t>37</a:t>
                      </a:r>
                    </a:p>
                  </a:txBody>
                  <a:tcPr/>
                </a:tc>
                <a:tc>
                  <a:txBody>
                    <a:bodyPr/>
                    <a:lstStyle/>
                    <a:p>
                      <a:r>
                        <a:rPr lang="en-US" dirty="0"/>
                        <a:t>950</a:t>
                      </a:r>
                    </a:p>
                  </a:txBody>
                  <a:tcPr/>
                </a:tc>
                <a:extLst>
                  <a:ext uri="{0D108BD9-81ED-4DB2-BD59-A6C34878D82A}">
                    <a16:rowId xmlns:a16="http://schemas.microsoft.com/office/drawing/2014/main" xmlns="" val="10002"/>
                  </a:ext>
                </a:extLst>
              </a:tr>
              <a:tr h="370840">
                <a:tc>
                  <a:txBody>
                    <a:bodyPr/>
                    <a:lstStyle/>
                    <a:p>
                      <a:r>
                        <a:rPr lang="en-US" dirty="0"/>
                        <a:t>25</a:t>
                      </a:r>
                    </a:p>
                  </a:txBody>
                  <a:tcPr/>
                </a:tc>
                <a:tc>
                  <a:txBody>
                    <a:bodyPr/>
                    <a:lstStyle/>
                    <a:p>
                      <a:r>
                        <a:rPr lang="en-US" dirty="0"/>
                        <a:t>600</a:t>
                      </a:r>
                    </a:p>
                  </a:txBody>
                  <a:tcPr/>
                </a:tc>
                <a:extLst>
                  <a:ext uri="{0D108BD9-81ED-4DB2-BD59-A6C34878D82A}">
                    <a16:rowId xmlns:a16="http://schemas.microsoft.com/office/drawing/2014/main" xmlns="" val="10003"/>
                  </a:ext>
                </a:extLst>
              </a:tr>
              <a:tr h="370840">
                <a:tc>
                  <a:txBody>
                    <a:bodyPr/>
                    <a:lstStyle/>
                    <a:p>
                      <a:r>
                        <a:rPr lang="en-US" dirty="0"/>
                        <a:t>43</a:t>
                      </a:r>
                    </a:p>
                  </a:txBody>
                  <a:tcPr/>
                </a:tc>
                <a:tc>
                  <a:txBody>
                    <a:bodyPr/>
                    <a:lstStyle/>
                    <a:p>
                      <a:r>
                        <a:rPr lang="en-US" dirty="0"/>
                        <a:t>1050</a:t>
                      </a:r>
                    </a:p>
                  </a:txBody>
                  <a:tcPr/>
                </a:tc>
                <a:extLst>
                  <a:ext uri="{0D108BD9-81ED-4DB2-BD59-A6C34878D82A}">
                    <a16:rowId xmlns:a16="http://schemas.microsoft.com/office/drawing/2014/main" xmlns="" val="10004"/>
                  </a:ext>
                </a:extLst>
              </a:tr>
              <a:tr h="370840">
                <a:tc>
                  <a:txBody>
                    <a:bodyPr/>
                    <a:lstStyle/>
                    <a:p>
                      <a:r>
                        <a:rPr lang="en-US" dirty="0"/>
                        <a:t>50</a:t>
                      </a:r>
                    </a:p>
                  </a:txBody>
                  <a:tcPr/>
                </a:tc>
                <a:tc>
                  <a:txBody>
                    <a:bodyPr/>
                    <a:lstStyle/>
                    <a:p>
                      <a:r>
                        <a:rPr lang="en-US" dirty="0"/>
                        <a:t>1200</a:t>
                      </a:r>
                    </a:p>
                  </a:txBody>
                  <a:tcPr/>
                </a:tc>
                <a:extLst>
                  <a:ext uri="{0D108BD9-81ED-4DB2-BD59-A6C34878D82A}">
                    <a16:rowId xmlns:a16="http://schemas.microsoft.com/office/drawing/2014/main" xmlns="" val="10005"/>
                  </a:ext>
                </a:extLst>
              </a:tr>
              <a:tr h="370840">
                <a:tc>
                  <a:txBody>
                    <a:bodyPr/>
                    <a:lstStyle/>
                    <a:p>
                      <a:r>
                        <a:rPr lang="en-US" dirty="0"/>
                        <a:t>29</a:t>
                      </a:r>
                    </a:p>
                  </a:txBody>
                  <a:tcPr/>
                </a:tc>
                <a:tc>
                  <a:txBody>
                    <a:bodyPr/>
                    <a:lstStyle/>
                    <a:p>
                      <a:r>
                        <a:rPr lang="en-US" dirty="0"/>
                        <a:t>740</a:t>
                      </a:r>
                    </a:p>
                  </a:txBody>
                  <a:tcPr/>
                </a:tc>
                <a:extLst>
                  <a:ext uri="{0D108BD9-81ED-4DB2-BD59-A6C34878D82A}">
                    <a16:rowId xmlns:a16="http://schemas.microsoft.com/office/drawing/2014/main" xmlns="" val="10006"/>
                  </a:ext>
                </a:extLst>
              </a:tr>
              <a:tr h="370840">
                <a:tc>
                  <a:txBody>
                    <a:bodyPr/>
                    <a:lstStyle/>
                    <a:p>
                      <a:r>
                        <a:rPr lang="en-US" dirty="0"/>
                        <a:t>46</a:t>
                      </a:r>
                    </a:p>
                  </a:txBody>
                  <a:tcPr/>
                </a:tc>
                <a:tc>
                  <a:txBody>
                    <a:bodyPr/>
                    <a:lstStyle/>
                    <a:p>
                      <a:r>
                        <a:rPr lang="en-US" dirty="0"/>
                        <a:t>1100</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148406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a:solidFill>
                      <a:schemeClr val="tx1"/>
                    </a:solidFill>
                    <a:latin typeface="Times New Roman" pitchFamily="18" charset="0"/>
                    <a:cs typeface="Times New Roman" pitchFamily="18" charset="0"/>
                  </a:rPr>
                  <a:t>Numerical Example: Learning (updating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oMath>
                </a14:m>
                <a:r>
                  <a:rPr lang="en-US" sz="1800" b="1" dirty="0">
                    <a:solidFill>
                      <a:schemeClr val="tx1"/>
                    </a:solidFill>
                    <a:latin typeface="Times New Roman" pitchFamily="18" charset="0"/>
                    <a:cs typeface="Times New Roman" pitchFamily="18" charset="0"/>
                  </a:rPr>
                  <a:t> and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oMath>
                </a14:m>
                <a:r>
                  <a:rPr lang="en-US" sz="1800" b="1" dirty="0">
                    <a:solidFill>
                      <a:schemeClr val="tx1"/>
                    </a:solidFill>
                    <a:latin typeface="Times New Roman" pitchFamily="18" charset="0"/>
                    <a:cs typeface="Times New Roman" pitchFamily="18" charset="0"/>
                  </a:rPr>
                  <a:t>) </a:t>
                </a:r>
                <a:endParaRPr lang="en-US" sz="1800" dirty="0">
                  <a:solidFill>
                    <a:schemeClr val="tx1"/>
                  </a:solidFill>
                  <a:latin typeface="Times New Roman" pitchFamily="18" charset="0"/>
                  <a:cs typeface="Times New Roman" pitchFamily="18" charset="0"/>
                </a:endParaRPr>
              </a:p>
              <a:p>
                <a:pPr algn="just"/>
                <a:endParaRPr lang="en-US" sz="1800" b="1" i="1" dirty="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(new)=</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𝟎</m:t>
                        </m:r>
                      </m:sub>
                    </m:sSub>
                    <m:r>
                      <a:rPr lang="en-US" sz="1800" b="1" i="1">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𝜶</m:t>
                    </m:r>
                    <m:r>
                      <a:rPr lang="en-US" sz="1800" b="1" i="1">
                        <a:solidFill>
                          <a:schemeClr val="tx1"/>
                        </a:solidFill>
                        <a:latin typeface="Cambria Math"/>
                        <a:ea typeface="Cambria Math"/>
                        <a:cs typeface="Times New Roman" pitchFamily="18" charset="0"/>
                      </a:rPr>
                      <m:t>( </m:t>
                    </m:r>
                    <m:sSub>
                      <m:sSubPr>
                        <m:ctrlPr>
                          <a:rPr lang="en-US" sz="1800" i="1">
                            <a:solidFill>
                              <a:schemeClr val="tx1"/>
                            </a:solidFill>
                            <a:latin typeface="Cambria Math"/>
                            <a:cs typeface="Times New Roman" pitchFamily="18" charset="0"/>
                          </a:rPr>
                        </m:ctrlPr>
                      </m:sSubPr>
                      <m:e>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sub>
                    </m:sSub>
                    <m:r>
                      <a:rPr lang="en-US" sz="1800" b="1" i="1">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𝟎𝟎𝟎𝟏</m:t>
                    </m:r>
                    <m:r>
                      <a:rPr lang="en-US" sz="1800" b="1" i="1">
                        <a:solidFill>
                          <a:schemeClr val="tx1"/>
                        </a:solidFill>
                        <a:latin typeface="Cambria Math"/>
                        <a:cs typeface="Times New Roman" pitchFamily="18" charset="0"/>
                      </a:rPr>
                      <m:t>∗</m:t>
                    </m:r>
                  </m:oMath>
                </a14:m>
                <a:r>
                  <a:rPr lang="en-US" sz="1800" b="1" i="1" dirty="0">
                    <a:solidFill>
                      <a:schemeClr val="tx1"/>
                    </a:solidFill>
                    <a:latin typeface="Cambria Math"/>
                    <a:cs typeface="Times New Roman" pitchFamily="18" charset="0"/>
                  </a:rPr>
                  <a:t>(</a:t>
                </a:r>
                <a14:m>
                  <m:oMath xmlns:m="http://schemas.openxmlformats.org/officeDocument/2006/math">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𝟒𝟗𝟕</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𝟏𝟒𝟏𝟐</m:t>
                    </m:r>
                  </m:oMath>
                </a14:m>
                <a:r>
                  <a:rPr lang="en-US" sz="1800" b="1" i="1" dirty="0">
                    <a:solidFill>
                      <a:schemeClr val="tx1"/>
                    </a:solidFill>
                    <a:latin typeface="Cambria Math"/>
                    <a:cs typeface="Times New Roman" pitchFamily="18" charset="0"/>
                  </a:rPr>
                  <a:t>)</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𝟑𝟎𝟎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𝟎𝟒𝟗𝟕</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(new)=</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r>
                      <a:rPr lang="en-US" sz="1800" b="1" i="1">
                        <a:solidFill>
                          <a:schemeClr val="tx1"/>
                        </a:solidFill>
                        <a:latin typeface="Cambria Math"/>
                        <a:ea typeface="Cambria Math"/>
                        <a:cs typeface="Times New Roman" pitchFamily="18" charset="0"/>
                      </a:rPr>
                      <m:t>𝜶</m:t>
                    </m:r>
                    <m:r>
                      <a:rPr lang="en-US" sz="1800" b="1" i="1">
                        <a:solidFill>
                          <a:schemeClr val="tx1"/>
                        </a:solidFill>
                        <a:latin typeface="Cambria Math"/>
                        <a:ea typeface="Cambria Math"/>
                        <a:cs typeface="Times New Roman" pitchFamily="18" charset="0"/>
                      </a:rPr>
                      <m:t>( </m:t>
                    </m:r>
                    <m:sSub>
                      <m:sSubPr>
                        <m:ctrlPr>
                          <a:rPr lang="en-US" sz="1800" i="1">
                            <a:solidFill>
                              <a:schemeClr val="tx1"/>
                            </a:solidFill>
                            <a:latin typeface="Cambria Math"/>
                            <a:cs typeface="Times New Roman" pitchFamily="18" charset="0"/>
                          </a:rPr>
                        </m:ctrlPr>
                      </m:sSubPr>
                      <m:e>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𝐽</m:t>
                            </m:r>
                          </m:e>
                          <m:sup>
                            <m:r>
                              <a:rPr lang="en-US" sz="1800" i="1">
                                <a:solidFill>
                                  <a:schemeClr val="tx1"/>
                                </a:solidFill>
                                <a:latin typeface="Cambria Math"/>
                                <a:cs typeface="Times New Roman" pitchFamily="18" charset="0"/>
                              </a:rPr>
                              <m:t>′</m:t>
                            </m:r>
                          </m:sup>
                        </m:sSup>
                      </m:e>
                      <m: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ub>
                    </m:sSub>
                    <m:r>
                      <a:rPr lang="en-US" sz="1800" b="1" i="1">
                        <a:solidFill>
                          <a:schemeClr val="tx1"/>
                        </a:solidFill>
                        <a:latin typeface="Cambria Math"/>
                        <a:ea typeface="Cambria Math"/>
                        <a:cs typeface="Times New Roman" pitchFamily="18" charset="0"/>
                      </a:rPr>
                      <m:t>)</m:t>
                    </m:r>
                  </m:oMath>
                </a14:m>
                <a:endParaRPr lang="en-US" sz="1800" dirty="0">
                  <a:solidFill>
                    <a:schemeClr val="tx1"/>
                  </a:solidFill>
                  <a:latin typeface="Times New Roman" pitchFamily="18" charset="0"/>
                  <a:cs typeface="Times New Roman" pitchFamily="18" charset="0"/>
                </a:endParaRPr>
              </a:p>
              <a:p>
                <a:pPr algn="just"/>
                <a14:m>
                  <m:oMath xmlns:m="http://schemas.openxmlformats.org/officeDocument/2006/math">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𝟎𝟎𝟎𝟏</m:t>
                    </m:r>
                    <m:r>
                      <a:rPr lang="en-US" sz="1800" b="1" i="1">
                        <a:solidFill>
                          <a:schemeClr val="tx1"/>
                        </a:solidFill>
                        <a:latin typeface="Cambria Math"/>
                        <a:cs typeface="Times New Roman" pitchFamily="18" charset="0"/>
                      </a:rPr>
                      <m:t>∗</m:t>
                    </m:r>
                  </m:oMath>
                </a14:m>
                <a:r>
                  <a:rPr lang="en-US" sz="1800" b="1" i="1" dirty="0">
                    <a:solidFill>
                      <a:schemeClr val="tx1"/>
                    </a:solidFill>
                    <a:latin typeface="Cambria Math"/>
                    <a:cs typeface="Times New Roman" pitchFamily="18" charset="0"/>
                  </a:rPr>
                  <a:t>(</a:t>
                </a:r>
                <a14:m>
                  <m:oMath xmlns:m="http://schemas.openxmlformats.org/officeDocument/2006/math">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𝟐𝟎𝟑𝟖𝟖</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𝟓𝟕𝟒𝟏𝟐</m:t>
                    </m:r>
                  </m:oMath>
                </a14:m>
                <a:r>
                  <a:rPr lang="en-US" sz="1800" b="1" i="1" dirty="0">
                    <a:solidFill>
                      <a:schemeClr val="tx1"/>
                    </a:solidFill>
                    <a:latin typeface="Cambria Math"/>
                    <a:cs typeface="Times New Roman" pitchFamily="18" charset="0"/>
                  </a:rPr>
                  <a:t>)</a:t>
                </a: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𝟏𝟐</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𝟎𝟑</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a:p>
                <a:pPr algn="just"/>
                <a:r>
                  <a:rPr lang="en-US" sz="1800" b="1" dirty="0">
                    <a:solidFill>
                      <a:schemeClr val="tx1"/>
                    </a:solidFill>
                    <a:latin typeface="Cambria Math"/>
                    <a:cs typeface="Times New Roman" pitchFamily="18" charset="0"/>
                  </a:rPr>
                  <a:t>Updated equation be</a:t>
                </a:r>
              </a:p>
              <a:p>
                <a:pPr algn="just"/>
                <a:endParaRPr lang="en-US" sz="1800" b="1" dirty="0">
                  <a:solidFill>
                    <a:schemeClr val="tx1"/>
                  </a:solidFill>
                  <a:latin typeface="Cambria Math"/>
                  <a:cs typeface="Times New Roman" pitchFamily="18" charset="0"/>
                </a:endParaRPr>
              </a:p>
              <a:p>
                <a:pPr algn="l"/>
                <a14:m>
                  <m:oMathPara xmlns:m="http://schemas.openxmlformats.org/officeDocument/2006/math">
                    <m:oMathParaPr>
                      <m:jc m:val="left"/>
                    </m:oMathParaPr>
                    <m:oMath xmlns:m="http://schemas.openxmlformats.org/officeDocument/2006/math">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𝟑𝟎𝟎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𝟎𝟒𝟗𝟕</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𝟏𝟐</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𝟎𝟑</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m:oMathPara>
                </a14:m>
                <a:endParaRPr lang="en-US" sz="1800" dirty="0">
                  <a:solidFill>
                    <a:schemeClr val="tx1"/>
                  </a:solidFill>
                  <a:latin typeface="Times New Roman" pitchFamily="18" charset="0"/>
                  <a:cs typeface="Times New Roman" pitchFamily="18" charset="0"/>
                </a:endParaRPr>
              </a:p>
              <a:p>
                <a:pPr algn="l"/>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a:cs typeface="Times New Roman" pitchFamily="18" charset="0"/>
                        </a:rPr>
                        <m:t>𝐉</m:t>
                      </m:r>
                      <m:r>
                        <a:rPr lang="en-US" sz="1800" b="1" i="0" smtClean="0">
                          <a:solidFill>
                            <a:schemeClr val="tx1"/>
                          </a:solidFill>
                          <a:latin typeface="Cambria Math"/>
                          <a:cs typeface="Times New Roman" pitchFamily="18" charset="0"/>
                        </a:rPr>
                        <m:t>(</m:t>
                      </m:r>
                      <m:r>
                        <a:rPr lang="en-US" sz="1800" b="1" i="0" smtClean="0">
                          <a:solidFill>
                            <a:schemeClr val="tx1"/>
                          </a:solidFill>
                          <a:latin typeface="Cambria Math"/>
                          <a:cs typeface="Times New Roman" pitchFamily="18" charset="0"/>
                        </a:rPr>
                        <m:t>𝐧𝐞𝐰</m:t>
                      </m:r>
                      <m:r>
                        <a:rPr lang="en-US" sz="1800" b="1" i="0" smtClean="0">
                          <a:solidFill>
                            <a:schemeClr val="tx1"/>
                          </a:solidFill>
                          <a:latin typeface="Cambria Math"/>
                          <a:cs typeface="Times New Roman" pitchFamily="18" charset="0"/>
                        </a:rPr>
                        <m:t>)</m:t>
                      </m:r>
                      <m:r>
                        <a:rPr lang="en-US" sz="1800">
                          <a:solidFill>
                            <a:schemeClr val="tx1"/>
                          </a:solidFill>
                          <a:latin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𝒏</m:t>
                          </m:r>
                        </m:den>
                      </m:f>
                      <m:nary>
                        <m:naryPr>
                          <m:chr m:val="∑"/>
                          <m:ctrlPr>
                            <a:rPr lang="en-US" sz="1800" b="1" i="1">
                              <a:solidFill>
                                <a:schemeClr val="tx1"/>
                              </a:solidFill>
                              <a:latin typeface="Cambria Math"/>
                              <a:cs typeface="Times New Roman" pitchFamily="18" charset="0"/>
                            </a:rPr>
                          </m:ctrlPr>
                        </m:naryPr>
                        <m:sub>
                          <m:r>
                            <m:rPr>
                              <m:brk m:alnAt="23"/>
                            </m:rPr>
                            <a:rPr lang="en-US" sz="1800" b="1" i="1">
                              <a:solidFill>
                                <a:schemeClr val="tx1"/>
                              </a:solidFill>
                              <a:latin typeface="Cambria Math"/>
                              <a:cs typeface="Times New Roman" pitchFamily="18" charset="0"/>
                            </a:rPr>
                            <m:t>𝒊</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𝟏</m:t>
                          </m:r>
                        </m:sub>
                        <m:sup>
                          <m:r>
                            <a:rPr lang="en-US" sz="1800" b="1" i="1">
                              <a:solidFill>
                                <a:schemeClr val="tx1"/>
                              </a:solidFill>
                              <a:latin typeface="Cambria Math"/>
                              <a:cs typeface="Times New Roman" pitchFamily="18" charset="0"/>
                            </a:rPr>
                            <m:t>𝒏</m:t>
                          </m:r>
                        </m:sup>
                        <m:e>
                          <m:sSup>
                            <m:sSupPr>
                              <m:ctrlPr>
                                <a:rPr lang="en-US" sz="1800" b="1" i="1">
                                  <a:solidFill>
                                    <a:schemeClr val="tx1"/>
                                  </a:solidFill>
                                  <a:latin typeface="Cambria Math"/>
                                  <a:cs typeface="Times New Roman" pitchFamily="18" charset="0"/>
                                </a:rPr>
                              </m:ctrlPr>
                            </m:sSupPr>
                            <m:e>
                              <m:d>
                                <m:dPr>
                                  <m:ctrlPr>
                                    <a:rPr lang="en-US" sz="1800" b="1" i="1">
                                      <a:solidFill>
                                        <a:schemeClr val="tx1"/>
                                      </a:solidFill>
                                      <a:latin typeface="Cambria Math"/>
                                      <a:cs typeface="Times New Roman" pitchFamily="18" charset="0"/>
                                    </a:rPr>
                                  </m:ctrlPr>
                                </m:dPr>
                                <m:e>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m:rPr>
                                      <m:nor/>
                                    </m:rPr>
                                    <a:rPr lang="en-US" sz="1800" b="1" dirty="0">
                                      <a:solidFill>
                                        <a:schemeClr val="tx1"/>
                                      </a:solidFill>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d>
                            </m:e>
                            <m:sup>
                              <m:r>
                                <a:rPr lang="en-US" sz="1800" b="1" i="1">
                                  <a:solidFill>
                                    <a:schemeClr val="tx1"/>
                                  </a:solidFill>
                                  <a:latin typeface="Cambria Math"/>
                                  <a:cs typeface="Times New Roman" pitchFamily="18" charset="0"/>
                                </a:rPr>
                                <m:t>𝟐</m:t>
                              </m:r>
                            </m:sup>
                          </m:sSup>
                        </m:e>
                      </m:nary>
                      <m:r>
                        <a:rPr lang="en-US" sz="1800" i="1">
                          <a:solidFill>
                            <a:schemeClr val="tx1"/>
                          </a:solidFill>
                          <a:latin typeface="Cambria Math"/>
                          <a:cs typeface="Times New Roman" pitchFamily="18" charset="0"/>
                        </a:rPr>
                        <m:t>=</m:t>
                      </m:r>
                      <m:r>
                        <a:rPr lang="en-US" sz="1800" b="0" i="1" smtClean="0">
                          <a:solidFill>
                            <a:schemeClr val="tx1"/>
                          </a:solidFill>
                          <a:latin typeface="Cambria Math"/>
                          <a:cs typeface="Times New Roman" pitchFamily="18" charset="0"/>
                        </a:rPr>
                        <m:t>39084.8289</m:t>
                      </m:r>
                    </m:oMath>
                  </m:oMathPara>
                </a14:m>
                <a:endParaRPr lang="en-US" sz="1800" b="1" i="1" dirty="0">
                  <a:solidFill>
                    <a:schemeClr val="tx1"/>
                  </a:solidFill>
                  <a:latin typeface="Cambria Math"/>
                  <a:cs typeface="Times New Roman" pitchFamily="18" charset="0"/>
                </a:endParaRPr>
              </a:p>
              <a:p>
                <a:pPr algn="just"/>
                <a:endParaRPr lang="en-US" sz="1800" b="1" i="1" dirty="0">
                  <a:solidFill>
                    <a:schemeClr val="tx1"/>
                  </a:solidFill>
                  <a:latin typeface="Cambria Math"/>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571" t="-750"/>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3588562673"/>
              </p:ext>
            </p:extLst>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extLst>
                    <a:ext uri="{9D8B030D-6E8A-4147-A177-3AD203B41FA5}">
                      <a16:colId xmlns:a16="http://schemas.microsoft.com/office/drawing/2014/main" xmlns="" val="20000"/>
                    </a:ext>
                  </a:extLst>
                </a:gridCol>
                <a:gridCol w="1117346">
                  <a:extLst>
                    <a:ext uri="{9D8B030D-6E8A-4147-A177-3AD203B41FA5}">
                      <a16:colId xmlns:a16="http://schemas.microsoft.com/office/drawing/2014/main" xmlns="" val="20001"/>
                    </a:ext>
                  </a:extLst>
                </a:gridCol>
              </a:tblGrid>
              <a:tr h="142240">
                <a:tc>
                  <a:txBody>
                    <a:bodyPr/>
                    <a:lstStyle/>
                    <a:p>
                      <a:r>
                        <a:rPr lang="en-US" dirty="0"/>
                        <a:t>Age (x)</a:t>
                      </a:r>
                    </a:p>
                  </a:txBody>
                  <a:tcPr/>
                </a:tc>
                <a:tc>
                  <a:txBody>
                    <a:bodyPr/>
                    <a:lstStyle/>
                    <a:p>
                      <a:r>
                        <a:rPr lang="en-US" dirty="0"/>
                        <a:t>Salary (y)</a:t>
                      </a:r>
                    </a:p>
                  </a:txBody>
                  <a:tcPr/>
                </a:tc>
                <a:extLst>
                  <a:ext uri="{0D108BD9-81ED-4DB2-BD59-A6C34878D82A}">
                    <a16:rowId xmlns:a16="http://schemas.microsoft.com/office/drawing/2014/main" xmlns="" val="10000"/>
                  </a:ext>
                </a:extLst>
              </a:tr>
              <a:tr h="370840">
                <a:tc>
                  <a:txBody>
                    <a:bodyPr/>
                    <a:lstStyle/>
                    <a:p>
                      <a:r>
                        <a:rPr lang="en-US" dirty="0"/>
                        <a:t>30</a:t>
                      </a:r>
                    </a:p>
                  </a:txBody>
                  <a:tcPr/>
                </a:tc>
                <a:tc>
                  <a:txBody>
                    <a:bodyPr/>
                    <a:lstStyle/>
                    <a:p>
                      <a:r>
                        <a:rPr lang="en-US" dirty="0"/>
                        <a:t>800</a:t>
                      </a:r>
                    </a:p>
                  </a:txBody>
                  <a:tcPr/>
                </a:tc>
                <a:extLst>
                  <a:ext uri="{0D108BD9-81ED-4DB2-BD59-A6C34878D82A}">
                    <a16:rowId xmlns:a16="http://schemas.microsoft.com/office/drawing/2014/main" xmlns="" val="10001"/>
                  </a:ext>
                </a:extLst>
              </a:tr>
              <a:tr h="370840">
                <a:tc>
                  <a:txBody>
                    <a:bodyPr/>
                    <a:lstStyle/>
                    <a:p>
                      <a:r>
                        <a:rPr lang="en-US" dirty="0"/>
                        <a:t>37</a:t>
                      </a:r>
                    </a:p>
                  </a:txBody>
                  <a:tcPr/>
                </a:tc>
                <a:tc>
                  <a:txBody>
                    <a:bodyPr/>
                    <a:lstStyle/>
                    <a:p>
                      <a:r>
                        <a:rPr lang="en-US" dirty="0"/>
                        <a:t>950</a:t>
                      </a:r>
                    </a:p>
                  </a:txBody>
                  <a:tcPr/>
                </a:tc>
                <a:extLst>
                  <a:ext uri="{0D108BD9-81ED-4DB2-BD59-A6C34878D82A}">
                    <a16:rowId xmlns:a16="http://schemas.microsoft.com/office/drawing/2014/main" xmlns="" val="10002"/>
                  </a:ext>
                </a:extLst>
              </a:tr>
              <a:tr h="370840">
                <a:tc>
                  <a:txBody>
                    <a:bodyPr/>
                    <a:lstStyle/>
                    <a:p>
                      <a:r>
                        <a:rPr lang="en-US" dirty="0"/>
                        <a:t>25</a:t>
                      </a:r>
                    </a:p>
                  </a:txBody>
                  <a:tcPr/>
                </a:tc>
                <a:tc>
                  <a:txBody>
                    <a:bodyPr/>
                    <a:lstStyle/>
                    <a:p>
                      <a:r>
                        <a:rPr lang="en-US" dirty="0"/>
                        <a:t>600</a:t>
                      </a:r>
                    </a:p>
                  </a:txBody>
                  <a:tcPr/>
                </a:tc>
                <a:extLst>
                  <a:ext uri="{0D108BD9-81ED-4DB2-BD59-A6C34878D82A}">
                    <a16:rowId xmlns:a16="http://schemas.microsoft.com/office/drawing/2014/main" xmlns="" val="10003"/>
                  </a:ext>
                </a:extLst>
              </a:tr>
              <a:tr h="370840">
                <a:tc>
                  <a:txBody>
                    <a:bodyPr/>
                    <a:lstStyle/>
                    <a:p>
                      <a:r>
                        <a:rPr lang="en-US" dirty="0"/>
                        <a:t>43</a:t>
                      </a:r>
                    </a:p>
                  </a:txBody>
                  <a:tcPr/>
                </a:tc>
                <a:tc>
                  <a:txBody>
                    <a:bodyPr/>
                    <a:lstStyle/>
                    <a:p>
                      <a:r>
                        <a:rPr lang="en-US" dirty="0"/>
                        <a:t>1050</a:t>
                      </a:r>
                    </a:p>
                  </a:txBody>
                  <a:tcPr/>
                </a:tc>
                <a:extLst>
                  <a:ext uri="{0D108BD9-81ED-4DB2-BD59-A6C34878D82A}">
                    <a16:rowId xmlns:a16="http://schemas.microsoft.com/office/drawing/2014/main" xmlns="" val="10004"/>
                  </a:ext>
                </a:extLst>
              </a:tr>
              <a:tr h="370840">
                <a:tc>
                  <a:txBody>
                    <a:bodyPr/>
                    <a:lstStyle/>
                    <a:p>
                      <a:r>
                        <a:rPr lang="en-US" dirty="0"/>
                        <a:t>50</a:t>
                      </a:r>
                    </a:p>
                  </a:txBody>
                  <a:tcPr/>
                </a:tc>
                <a:tc>
                  <a:txBody>
                    <a:bodyPr/>
                    <a:lstStyle/>
                    <a:p>
                      <a:r>
                        <a:rPr lang="en-US" dirty="0"/>
                        <a:t>1200</a:t>
                      </a:r>
                    </a:p>
                  </a:txBody>
                  <a:tcPr/>
                </a:tc>
                <a:extLst>
                  <a:ext uri="{0D108BD9-81ED-4DB2-BD59-A6C34878D82A}">
                    <a16:rowId xmlns:a16="http://schemas.microsoft.com/office/drawing/2014/main" xmlns="" val="10005"/>
                  </a:ext>
                </a:extLst>
              </a:tr>
              <a:tr h="370840">
                <a:tc>
                  <a:txBody>
                    <a:bodyPr/>
                    <a:lstStyle/>
                    <a:p>
                      <a:r>
                        <a:rPr lang="en-US" dirty="0"/>
                        <a:t>29</a:t>
                      </a:r>
                    </a:p>
                  </a:txBody>
                  <a:tcPr/>
                </a:tc>
                <a:tc>
                  <a:txBody>
                    <a:bodyPr/>
                    <a:lstStyle/>
                    <a:p>
                      <a:r>
                        <a:rPr lang="en-US" dirty="0"/>
                        <a:t>740</a:t>
                      </a:r>
                    </a:p>
                  </a:txBody>
                  <a:tcPr/>
                </a:tc>
                <a:extLst>
                  <a:ext uri="{0D108BD9-81ED-4DB2-BD59-A6C34878D82A}">
                    <a16:rowId xmlns:a16="http://schemas.microsoft.com/office/drawing/2014/main" xmlns="" val="10006"/>
                  </a:ext>
                </a:extLst>
              </a:tr>
              <a:tr h="370840">
                <a:tc>
                  <a:txBody>
                    <a:bodyPr/>
                    <a:lstStyle/>
                    <a:p>
                      <a:r>
                        <a:rPr lang="en-US" dirty="0"/>
                        <a:t>46</a:t>
                      </a:r>
                    </a:p>
                  </a:txBody>
                  <a:tcPr/>
                </a:tc>
                <a:tc>
                  <a:txBody>
                    <a:bodyPr/>
                    <a:lstStyle/>
                    <a:p>
                      <a:r>
                        <a:rPr lang="en-US" dirty="0"/>
                        <a:t>1100</a:t>
                      </a:r>
                    </a:p>
                  </a:txBody>
                  <a:tcPr/>
                </a:tc>
                <a:extLst>
                  <a:ext uri="{0D108BD9-81ED-4DB2-BD59-A6C34878D82A}">
                    <a16:rowId xmlns:a16="http://schemas.microsoft.com/office/drawing/2014/main" xmlns="" val="10007"/>
                  </a:ext>
                </a:extLst>
              </a:tr>
            </a:tbl>
          </a:graphicData>
        </a:graphic>
      </p:graphicFrame>
      <p:sp>
        <p:nvSpPr>
          <p:cNvPr id="5" name="Cloud 4"/>
          <p:cNvSpPr/>
          <p:nvPr/>
        </p:nvSpPr>
        <p:spPr>
          <a:xfrm>
            <a:off x="4724400" y="4495800"/>
            <a:ext cx="3962400" cy="19812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FF0000"/>
                </a:solidFill>
              </a:rPr>
              <a:t>Repeat until convergence</a:t>
            </a:r>
          </a:p>
        </p:txBody>
      </p:sp>
    </p:spTree>
    <p:extLst>
      <p:ext uri="{BB962C8B-B14F-4D97-AF65-F5344CB8AC3E}">
        <p14:creationId xmlns:p14="http://schemas.microsoft.com/office/powerpoint/2010/main" val="3706638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Linear regression </a:t>
            </a:r>
            <a:r>
              <a:rPr lang="en-US" sz="1800" dirty="0">
                <a:solidFill>
                  <a:schemeClr val="tx1"/>
                </a:solidFill>
                <a:latin typeface="Times New Roman" pitchFamily="18" charset="0"/>
                <a:cs typeface="Times New Roman" pitchFamily="18" charset="0"/>
              </a:rPr>
              <a:t>is a </a:t>
            </a:r>
            <a:r>
              <a:rPr lang="en-US" sz="1800" b="1" dirty="0">
                <a:solidFill>
                  <a:schemeClr val="tx1"/>
                </a:solidFill>
                <a:latin typeface="Times New Roman" pitchFamily="18" charset="0"/>
                <a:cs typeface="Times New Roman" pitchFamily="18" charset="0"/>
              </a:rPr>
              <a:t>supervised</a:t>
            </a:r>
            <a:r>
              <a:rPr lang="en-US" sz="1800" dirty="0">
                <a:solidFill>
                  <a:schemeClr val="tx1"/>
                </a:solidFill>
                <a:latin typeface="Times New Roman" pitchFamily="18" charset="0"/>
                <a:cs typeface="Times New Roman" pitchFamily="18" charset="0"/>
              </a:rPr>
              <a:t> machine learning algorithm that models the linear relationship between a </a:t>
            </a:r>
            <a:r>
              <a:rPr lang="en-US" sz="1800" b="1" dirty="0">
                <a:solidFill>
                  <a:schemeClr val="tx1"/>
                </a:solidFill>
                <a:latin typeface="Times New Roman" pitchFamily="18" charset="0"/>
                <a:cs typeface="Times New Roman" pitchFamily="18" charset="0"/>
              </a:rPr>
              <a:t>dependent</a:t>
            </a:r>
            <a:r>
              <a:rPr lang="en-US" sz="1800" dirty="0">
                <a:solidFill>
                  <a:schemeClr val="tx1"/>
                </a:solidFill>
                <a:latin typeface="Times New Roman" pitchFamily="18" charset="0"/>
                <a:cs typeface="Times New Roman" pitchFamily="18" charset="0"/>
              </a:rPr>
              <a:t> variable and one or more </a:t>
            </a:r>
            <a:r>
              <a:rPr lang="en-US" sz="1800" b="1" dirty="0">
                <a:solidFill>
                  <a:schemeClr val="tx1"/>
                </a:solidFill>
                <a:latin typeface="Times New Roman" pitchFamily="18" charset="0"/>
                <a:cs typeface="Times New Roman" pitchFamily="18" charset="0"/>
              </a:rPr>
              <a:t>independent</a:t>
            </a:r>
            <a:r>
              <a:rPr lang="en-US" sz="1800" dirty="0">
                <a:solidFill>
                  <a:schemeClr val="tx1"/>
                </a:solidFill>
                <a:latin typeface="Times New Roman" pitchFamily="18" charset="0"/>
                <a:cs typeface="Times New Roman" pitchFamily="18" charset="0"/>
              </a:rPr>
              <a:t> variables by fitting a straight line to the observed data.</a:t>
            </a:r>
          </a:p>
          <a:p>
            <a:pPr algn="just"/>
            <a:endParaRPr lang="en-US" sz="1800" dirty="0">
              <a:solidFill>
                <a:schemeClr val="tx1"/>
              </a:solidFill>
              <a:latin typeface="Times New Roman" pitchFamily="18" charset="0"/>
              <a:cs typeface="Times New Roman" pitchFamily="18" charset="0"/>
            </a:endParaRPr>
          </a:p>
        </p:txBody>
      </p:sp>
      <p:pic>
        <p:nvPicPr>
          <p:cNvPr id="3074"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945" y="2466193"/>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47945" y="6172200"/>
            <a:ext cx="4572000" cy="276999"/>
          </a:xfrm>
          <a:prstGeom prst="rect">
            <a:avLst/>
          </a:prstGeom>
        </p:spPr>
        <p:txBody>
          <a:bodyPr>
            <a:spAutoFit/>
          </a:bodyPr>
          <a:lstStyle/>
          <a:p>
            <a:r>
              <a:rPr lang="en-US" sz="1200" dirty="0">
                <a:solidFill>
                  <a:schemeClr val="bg1">
                    <a:lumMod val="75000"/>
                  </a:schemeClr>
                </a:solidFill>
              </a:rPr>
              <a:t>https://www.javatpoint.com/linear-regression-in-machine-learning</a:t>
            </a:r>
          </a:p>
        </p:txBody>
      </p:sp>
    </p:spTree>
    <p:extLst>
      <p:ext uri="{BB962C8B-B14F-4D97-AF65-F5344CB8AC3E}">
        <p14:creationId xmlns:p14="http://schemas.microsoft.com/office/powerpoint/2010/main" val="1341124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a:solidFill>
                  <a:schemeClr val="tx1"/>
                </a:solidFill>
                <a:latin typeface="Times New Roman" pitchFamily="18" charset="0"/>
                <a:cs typeface="Times New Roman" pitchFamily="18" charset="0"/>
              </a:rPr>
              <a:t>Example with code</a:t>
            </a:r>
          </a:p>
          <a:p>
            <a:pPr algn="just"/>
            <a:endParaRPr lang="en-US" sz="1800" b="1"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Python Notebook</a:t>
            </a:r>
          </a:p>
          <a:p>
            <a:pPr algn="just"/>
            <a:r>
              <a:rPr lang="en-US" sz="1800" dirty="0">
                <a:solidFill>
                  <a:schemeClr val="tx1"/>
                </a:solidFill>
                <a:latin typeface="Times New Roman" pitchFamily="18" charset="0"/>
                <a:cs typeface="Times New Roman" pitchFamily="18" charset="0"/>
                <a:hlinkClick r:id="rId2"/>
              </a:rPr>
              <a:t>https://colab.research.google.com/drive/1Q0XGUHv5tpbl5IixjuJAEGQIPhNDaIjc?usp=sharing</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2433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Logistic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dirty="0">
                    <a:solidFill>
                      <a:schemeClr val="tx1"/>
                    </a:solidFill>
                    <a:latin typeface="Times New Roman" pitchFamily="18" charset="0"/>
                    <a:cs typeface="Times New Roman" pitchFamily="18" charset="0"/>
                  </a:rPr>
                  <a:t>Logistic regression (also called </a:t>
                </a:r>
                <a:r>
                  <a:rPr lang="en-US" sz="1800" dirty="0" err="1">
                    <a:solidFill>
                      <a:schemeClr val="tx1"/>
                    </a:solidFill>
                    <a:latin typeface="Times New Roman" pitchFamily="18" charset="0"/>
                    <a:cs typeface="Times New Roman" pitchFamily="18" charset="0"/>
                  </a:rPr>
                  <a:t>logit</a:t>
                </a:r>
                <a:r>
                  <a:rPr lang="en-US" sz="1800" dirty="0">
                    <a:solidFill>
                      <a:schemeClr val="tx1"/>
                    </a:solidFill>
                    <a:latin typeface="Times New Roman" pitchFamily="18" charset="0"/>
                    <a:cs typeface="Times New Roman" pitchFamily="18" charset="0"/>
                  </a:rPr>
                  <a:t> regression) is commonly used to estimate the probability that an instance belongs to a particular class (e.g., what is the probability that this email is spam?).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the estimated probability is greater than a given threshold (typically 50%), then the model predicts that the instance belongs to that class (called the positive class, labeled “1”), and otherwise it predicts that it does not (i.e., it belongs to the negative class, labeled “0”). This makes it a binary classifier. </a:t>
                </a:r>
              </a:p>
              <a:p>
                <a:pPr algn="just"/>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Just like a </a:t>
                </a:r>
                <a:r>
                  <a:rPr lang="en-US" sz="1800" b="1" dirty="0">
                    <a:solidFill>
                      <a:schemeClr val="tx1"/>
                    </a:solidFill>
                    <a:latin typeface="Times New Roman" pitchFamily="18" charset="0"/>
                    <a:cs typeface="Times New Roman" pitchFamily="18" charset="0"/>
                  </a:rPr>
                  <a:t>linear regression </a:t>
                </a:r>
                <a:r>
                  <a:rPr lang="en-US" sz="1800" dirty="0">
                    <a:solidFill>
                      <a:schemeClr val="tx1"/>
                    </a:solidFill>
                    <a:latin typeface="Times New Roman" pitchFamily="18" charset="0"/>
                    <a:cs typeface="Times New Roman" pitchFamily="18" charset="0"/>
                  </a:rPr>
                  <a:t>model, a </a:t>
                </a:r>
                <a:r>
                  <a:rPr lang="en-US" sz="1800" b="1" dirty="0">
                    <a:solidFill>
                      <a:schemeClr val="tx1"/>
                    </a:solidFill>
                    <a:latin typeface="Times New Roman" pitchFamily="18" charset="0"/>
                    <a:cs typeface="Times New Roman" pitchFamily="18" charset="0"/>
                  </a:rPr>
                  <a:t>logistic regression </a:t>
                </a:r>
                <a:r>
                  <a:rPr lang="en-US" sz="1800" dirty="0">
                    <a:solidFill>
                      <a:schemeClr val="tx1"/>
                    </a:solidFill>
                    <a:latin typeface="Times New Roman" pitchFamily="18" charset="0"/>
                    <a:cs typeface="Times New Roman" pitchFamily="18" charset="0"/>
                  </a:rPr>
                  <a:t>model computes a weighted sum of the input features (plus a bias term), but instead of outputting the result directly like the linear regression model does, it outputs the logistic of this result.</a:t>
                </a: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a:ea typeface="Cambria Math"/>
                          <a:cs typeface="Times New Roman" pitchFamily="18" charset="0"/>
                        </a:rPr>
                        <m:t>𝝈</m:t>
                      </m:r>
                      <m:r>
                        <a:rPr lang="en-US" sz="1800" b="1" i="1" smtClean="0">
                          <a:solidFill>
                            <a:schemeClr val="tx1"/>
                          </a:solidFill>
                          <a:latin typeface="Cambria Math"/>
                          <a:ea typeface="Cambria Math"/>
                          <a:cs typeface="Times New Roman" pitchFamily="18" charset="0"/>
                        </a:rPr>
                        <m:t>(</m:t>
                      </m:r>
                      <m:r>
                        <a:rPr lang="en-US" sz="1800" b="1" i="1" smtClean="0">
                          <a:solidFill>
                            <a:schemeClr val="tx1"/>
                          </a:solidFill>
                          <a:latin typeface="Cambria Math"/>
                          <a:ea typeface="Cambria Math"/>
                          <a:cs typeface="Times New Roman" pitchFamily="18" charset="0"/>
                        </a:rPr>
                        <m:t>𝒕</m:t>
                      </m:r>
                      <m:r>
                        <a:rPr lang="en-US" sz="1800" b="1" i="1" smtClean="0">
                          <a:solidFill>
                            <a:schemeClr val="tx1"/>
                          </a:solidFill>
                          <a:latin typeface="Cambria Math"/>
                          <a:ea typeface="Cambria Math"/>
                          <a:cs typeface="Times New Roman" pitchFamily="18" charset="0"/>
                        </a:rPr>
                        <m:t>)=</m:t>
                      </m:r>
                      <m:f>
                        <m:fPr>
                          <m:ctrlPr>
                            <a:rPr lang="en-US" sz="1800" b="1" i="1" smtClean="0">
                              <a:solidFill>
                                <a:schemeClr val="tx1"/>
                              </a:solidFill>
                              <a:latin typeface="Cambria Math"/>
                              <a:cs typeface="Times New Roman" pitchFamily="18" charset="0"/>
                            </a:rPr>
                          </m:ctrlPr>
                        </m:fPr>
                        <m:num>
                          <m:r>
                            <a:rPr lang="en-US" sz="1800" b="1" i="1" smtClean="0">
                              <a:solidFill>
                                <a:schemeClr val="tx1"/>
                              </a:solidFill>
                              <a:latin typeface="Cambria Math"/>
                              <a:cs typeface="Times New Roman" pitchFamily="18" charset="0"/>
                            </a:rPr>
                            <m:t>𝟏</m:t>
                          </m:r>
                        </m:num>
                        <m:den>
                          <m:r>
                            <a:rPr lang="en-US" sz="1800" b="1" i="1" smtClean="0">
                              <a:solidFill>
                                <a:schemeClr val="tx1"/>
                              </a:solidFill>
                              <a:latin typeface="Cambria Math"/>
                              <a:cs typeface="Times New Roman" pitchFamily="18" charset="0"/>
                            </a:rPr>
                            <m:t>𝟏</m:t>
                          </m:r>
                          <m:r>
                            <a:rPr lang="en-US" sz="1800" b="1" i="1" smtClean="0">
                              <a:solidFill>
                                <a:schemeClr val="tx1"/>
                              </a:solidFill>
                              <a:latin typeface="Cambria Math"/>
                              <a:cs typeface="Times New Roman" pitchFamily="18" charset="0"/>
                            </a:rPr>
                            <m:t>+</m:t>
                          </m:r>
                          <m:sSup>
                            <m:sSupPr>
                              <m:ctrlPr>
                                <a:rPr lang="en-US" sz="1800" b="1" i="1" smtClean="0">
                                  <a:solidFill>
                                    <a:schemeClr val="tx1"/>
                                  </a:solidFill>
                                  <a:latin typeface="Cambria Math"/>
                                  <a:cs typeface="Times New Roman" pitchFamily="18" charset="0"/>
                                </a:rPr>
                              </m:ctrlPr>
                            </m:sSupPr>
                            <m:e>
                              <m:r>
                                <a:rPr lang="en-US" sz="1800" b="1" i="1" smtClean="0">
                                  <a:solidFill>
                                    <a:schemeClr val="tx1"/>
                                  </a:solidFill>
                                  <a:latin typeface="Cambria Math"/>
                                  <a:cs typeface="Times New Roman" pitchFamily="18" charset="0"/>
                                </a:rPr>
                                <m:t>𝒆</m:t>
                              </m:r>
                            </m:e>
                            <m:sup>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𝒕</m:t>
                              </m:r>
                            </m:sup>
                          </m:sSup>
                        </m:den>
                      </m:f>
                    </m:oMath>
                  </m:oMathPara>
                </a14:m>
                <a:endParaRPr lang="en-US" sz="1800" b="1"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r="-653"/>
                </a:stretch>
              </a:blipFill>
            </p:spPr>
            <p:txBody>
              <a:bodyPr/>
              <a:lstStyle/>
              <a:p>
                <a:r>
                  <a:rPr lang="en-US">
                    <a:noFill/>
                  </a:rPr>
                  <a:t> </a:t>
                </a:r>
              </a:p>
            </p:txBody>
          </p:sp>
        </mc:Fallback>
      </mc:AlternateContent>
    </p:spTree>
    <p:extLst>
      <p:ext uri="{BB962C8B-B14F-4D97-AF65-F5344CB8AC3E}">
        <p14:creationId xmlns:p14="http://schemas.microsoft.com/office/powerpoint/2010/main" val="1565357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Logistic Regression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85800" y="1371600"/>
                <a:ext cx="7467600" cy="4876800"/>
              </a:xfrm>
            </p:spPr>
            <p:txBody>
              <a:bodyPr>
                <a:normAutofit/>
              </a:bodyPr>
              <a:lstStyle/>
              <a:p>
                <a:pPr algn="just"/>
                <a14:m>
                  <m:oMath xmlns:m="http://schemas.openxmlformats.org/officeDocument/2006/math">
                    <m:acc>
                      <m:accPr>
                        <m:chr m:val="̂"/>
                        <m:ctrlPr>
                          <a:rPr lang="en-US" sz="1800" b="1" i="1" smtClean="0">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becomes </a:t>
                </a:r>
                <a14:m>
                  <m:oMath xmlns:m="http://schemas.openxmlformats.org/officeDocument/2006/math">
                    <m:acc>
                      <m:accPr>
                        <m:chr m:val="̂"/>
                        <m:ctrlPr>
                          <a:rPr lang="en-US" sz="1800" b="1" i="1">
                            <a:solidFill>
                              <a:schemeClr val="tx1"/>
                            </a:solidFill>
                            <a:latin typeface="Cambria Math"/>
                            <a:cs typeface="Times New Roman" pitchFamily="18" charset="0"/>
                          </a:rPr>
                        </m:ctrlPr>
                      </m:accPr>
                      <m:e>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𝒚</m:t>
                            </m:r>
                          </m:e>
                          <m:sub>
                            <m:r>
                              <a:rPr lang="en-US" sz="1800" b="1" i="1">
                                <a:solidFill>
                                  <a:schemeClr val="tx1"/>
                                </a:solidFill>
                                <a:latin typeface="Cambria Math"/>
                                <a:cs typeface="Times New Roman" pitchFamily="18" charset="0"/>
                              </a:rPr>
                              <m:t>𝒊</m:t>
                            </m:r>
                          </m:sub>
                        </m:sSub>
                      </m:e>
                    </m:acc>
                    <m:r>
                      <a:rPr lang="en-US" sz="1800" b="1" i="1">
                        <a:solidFill>
                          <a:schemeClr val="tx1"/>
                        </a:solidFill>
                        <a:latin typeface="Cambria Math"/>
                        <a:cs typeface="Times New Roman" pitchFamily="18" charset="0"/>
                      </a:rPr>
                      <m:t>=</m:t>
                    </m:r>
                    <m:r>
                      <a:rPr lang="en-US" sz="1800" b="1" i="1" smtClean="0">
                        <a:solidFill>
                          <a:schemeClr val="tx1"/>
                        </a:solidFill>
                        <a:latin typeface="Cambria Math"/>
                        <a:ea typeface="Cambria Math"/>
                        <a:cs typeface="Times New Roman" pitchFamily="18" charset="0"/>
                      </a:rPr>
                      <m:t>𝝈</m:t>
                    </m:r>
                    <m:r>
                      <a:rPr lang="en-US" sz="1800" b="1" i="1" smtClean="0">
                        <a:solidFill>
                          <a:schemeClr val="tx1"/>
                        </a:solidFill>
                        <a:latin typeface="Cambria Math"/>
                        <a:ea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r>
                      <a:rPr lang="en-US" sz="1800" b="1" i="1" smtClean="0">
                        <a:solidFill>
                          <a:schemeClr val="tx1"/>
                        </a:solidFill>
                        <a:latin typeface="Cambria Math"/>
                        <a:ea typeface="Cambria Math"/>
                        <a:cs typeface="Times New Roman" pitchFamily="18" charset="0"/>
                      </a:rPr>
                      <m:t>)</m:t>
                    </m:r>
                  </m:oMath>
                </a14:m>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ea typeface="Cambria Math"/>
                    <a:cs typeface="Times New Roman" pitchFamily="18" charset="0"/>
                  </a:rPr>
                  <a:t>where</a:t>
                </a:r>
                <a:r>
                  <a:rPr lang="en-US" sz="1800" b="1" dirty="0">
                    <a:solidFill>
                      <a:schemeClr val="tx1"/>
                    </a:solidFill>
                    <a:ea typeface="Cambria Math"/>
                    <a:cs typeface="Times New Roman" pitchFamily="18" charset="0"/>
                  </a:rPr>
                  <a:t> </a:t>
                </a:r>
                <a14:m>
                  <m:oMath xmlns:m="http://schemas.openxmlformats.org/officeDocument/2006/math">
                    <m:r>
                      <a:rPr lang="en-US" sz="1800" b="1" i="1">
                        <a:solidFill>
                          <a:schemeClr val="tx1"/>
                        </a:solidFill>
                        <a:latin typeface="Cambria Math"/>
                        <a:ea typeface="Cambria Math"/>
                        <a:cs typeface="Times New Roman" pitchFamily="18" charset="0"/>
                      </a:rPr>
                      <m:t>𝝈</m:t>
                    </m:r>
                    <m:r>
                      <a:rPr lang="en-US" sz="1800" b="1" i="1">
                        <a:solidFill>
                          <a:schemeClr val="tx1"/>
                        </a:solidFill>
                        <a:latin typeface="Cambria Math"/>
                        <a:ea typeface="Cambria Math"/>
                        <a:cs typeface="Times New Roman" pitchFamily="18" charset="0"/>
                      </a:rPr>
                      <m:t>(</m:t>
                    </m:r>
                    <m:r>
                      <a:rPr lang="en-US" sz="1800" b="1" i="1">
                        <a:solidFill>
                          <a:schemeClr val="tx1"/>
                        </a:solidFill>
                        <a:latin typeface="Cambria Math"/>
                        <a:ea typeface="Cambria Math"/>
                        <a:cs typeface="Times New Roman" pitchFamily="18" charset="0"/>
                      </a:rPr>
                      <m:t>𝒕</m:t>
                    </m:r>
                    <m:r>
                      <a:rPr lang="en-US" sz="1800" b="1" i="1">
                        <a:solidFill>
                          <a:schemeClr val="tx1"/>
                        </a:solidFill>
                        <a:latin typeface="Cambria Math"/>
                        <a:ea typeface="Cambria Math"/>
                        <a:cs typeface="Times New Roman" pitchFamily="18" charset="0"/>
                      </a:rPr>
                      <m:t>)=</m:t>
                    </m:r>
                    <m:f>
                      <m:fPr>
                        <m:ctrlPr>
                          <a:rPr lang="en-US" sz="1800" b="1" i="1">
                            <a:solidFill>
                              <a:schemeClr val="tx1"/>
                            </a:solidFill>
                            <a:latin typeface="Cambria Math"/>
                            <a:cs typeface="Times New Roman" pitchFamily="18" charset="0"/>
                          </a:rPr>
                        </m:ctrlPr>
                      </m:fPr>
                      <m:num>
                        <m:r>
                          <a:rPr lang="en-US" sz="1800" b="1" i="1">
                            <a:solidFill>
                              <a:schemeClr val="tx1"/>
                            </a:solidFill>
                            <a:latin typeface="Cambria Math"/>
                            <a:cs typeface="Times New Roman" pitchFamily="18" charset="0"/>
                          </a:rPr>
                          <m:t>𝟏</m:t>
                        </m:r>
                      </m:num>
                      <m:den>
                        <m:r>
                          <a:rPr lang="en-US" sz="1800" b="1" i="1">
                            <a:solidFill>
                              <a:schemeClr val="tx1"/>
                            </a:solidFill>
                            <a:latin typeface="Cambria Math"/>
                            <a:cs typeface="Times New Roman" pitchFamily="18" charset="0"/>
                          </a:rPr>
                          <m:t>𝟏</m:t>
                        </m:r>
                        <m:r>
                          <a:rPr lang="en-US" sz="1800" b="1" i="1">
                            <a:solidFill>
                              <a:schemeClr val="tx1"/>
                            </a:solidFill>
                            <a:latin typeface="Cambria Math"/>
                            <a:cs typeface="Times New Roman" pitchFamily="18" charset="0"/>
                          </a:rPr>
                          <m:t>+</m:t>
                        </m:r>
                        <m:sSup>
                          <m:sSupPr>
                            <m:ctrlPr>
                              <a:rPr lang="en-US" sz="1800" b="1" i="1">
                                <a:solidFill>
                                  <a:schemeClr val="tx1"/>
                                </a:solidFill>
                                <a:latin typeface="Cambria Math"/>
                                <a:cs typeface="Times New Roman" pitchFamily="18" charset="0"/>
                              </a:rPr>
                            </m:ctrlPr>
                          </m:sSupPr>
                          <m:e>
                            <m:r>
                              <a:rPr lang="en-US" sz="1800" b="1" i="1">
                                <a:solidFill>
                                  <a:schemeClr val="tx1"/>
                                </a:solidFill>
                                <a:latin typeface="Cambria Math"/>
                                <a:cs typeface="Times New Roman" pitchFamily="18" charset="0"/>
                              </a:rPr>
                              <m:t>𝒆</m:t>
                            </m:r>
                          </m:e>
                          <m:sup>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𝒕</m:t>
                            </m:r>
                          </m:sup>
                        </m:sSup>
                      </m:den>
                    </m:f>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function is also known as sigmoid function.</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Notice that </a:t>
                </a:r>
                <a14:m>
                  <m:oMath xmlns:m="http://schemas.openxmlformats.org/officeDocument/2006/math">
                    <m:r>
                      <a:rPr lang="en-US" sz="1800" b="1" i="1" dirty="0" smtClean="0">
                        <a:solidFill>
                          <a:schemeClr val="tx1"/>
                        </a:solidFill>
                        <a:latin typeface="Cambria Math"/>
                        <a:cs typeface="Times New Roman" pitchFamily="18" charset="0"/>
                      </a:rPr>
                      <m:t>𝝈</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𝒕</m:t>
                    </m:r>
                    <m:r>
                      <a:rPr lang="en-US" sz="1800" b="1" i="1" dirty="0" smtClean="0">
                        <a:solidFill>
                          <a:schemeClr val="tx1"/>
                        </a:solidFill>
                        <a:latin typeface="Cambria Math"/>
                        <a:cs typeface="Times New Roman" pitchFamily="18" charset="0"/>
                      </a:rPr>
                      <m:t>)&lt;</m:t>
                    </m:r>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𝟓</m:t>
                    </m:r>
                    <m:r>
                      <a:rPr lang="en-US" sz="1800" b="1" i="1" dirty="0"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when </a:t>
                </a:r>
                <a14:m>
                  <m:oMath xmlns:m="http://schemas.openxmlformats.org/officeDocument/2006/math">
                    <m:r>
                      <a:rPr lang="en-US" sz="1800" b="1" i="1" dirty="0" smtClean="0">
                        <a:solidFill>
                          <a:schemeClr val="tx1"/>
                        </a:solidFill>
                        <a:latin typeface="Cambria Math"/>
                        <a:cs typeface="Times New Roman" pitchFamily="18" charset="0"/>
                      </a:rPr>
                      <m:t>𝒕</m:t>
                    </m:r>
                    <m:r>
                      <a:rPr lang="en-US" sz="1800" b="1" i="1" dirty="0" smtClean="0">
                        <a:solidFill>
                          <a:schemeClr val="tx1"/>
                        </a:solidFill>
                        <a:latin typeface="Cambria Math"/>
                        <a:cs typeface="Times New Roman" pitchFamily="18" charset="0"/>
                      </a:rPr>
                      <m:t>&lt; </m:t>
                    </m:r>
                    <m:r>
                      <a:rPr lang="en-US" sz="1800" b="1" i="1" dirty="0" smtClean="0">
                        <a:solidFill>
                          <a:schemeClr val="tx1"/>
                        </a:solidFill>
                        <a:latin typeface="Cambria Math"/>
                        <a:cs typeface="Times New Roman" pitchFamily="18" charset="0"/>
                      </a:rPr>
                      <m:t>𝟎</m:t>
                    </m:r>
                  </m:oMath>
                </a14:m>
                <a:r>
                  <a:rPr lang="en-US" sz="1800" dirty="0">
                    <a:solidFill>
                      <a:schemeClr val="tx1"/>
                    </a:solidFill>
                    <a:latin typeface="Times New Roman" pitchFamily="18" charset="0"/>
                    <a:cs typeface="Times New Roman" pitchFamily="18" charset="0"/>
                  </a:rPr>
                  <a:t>, and </a:t>
                </a:r>
                <a14:m>
                  <m:oMath xmlns:m="http://schemas.openxmlformats.org/officeDocument/2006/math">
                    <m:r>
                      <a:rPr lang="en-US" sz="1800" b="1" i="1" dirty="0" smtClean="0">
                        <a:solidFill>
                          <a:schemeClr val="tx1"/>
                        </a:solidFill>
                        <a:latin typeface="Cambria Math"/>
                        <a:cs typeface="Times New Roman" pitchFamily="18" charset="0"/>
                      </a:rPr>
                      <m:t>𝝈</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𝒕</m:t>
                    </m:r>
                    <m:r>
                      <a:rPr lang="en-US" sz="1800" b="1" i="1" dirty="0" smtClean="0">
                        <a:solidFill>
                          <a:schemeClr val="tx1"/>
                        </a:solidFill>
                        <a:latin typeface="Cambria Math"/>
                        <a:cs typeface="Times New Roman" pitchFamily="18" charset="0"/>
                      </a:rPr>
                      <m:t>) ≥ </m:t>
                    </m:r>
                    <m:r>
                      <a:rPr lang="en-US" sz="1800" b="1" i="1" dirty="0" smtClean="0">
                        <a:solidFill>
                          <a:schemeClr val="tx1"/>
                        </a:solidFill>
                        <a:latin typeface="Cambria Math"/>
                        <a:cs typeface="Times New Roman" pitchFamily="18" charset="0"/>
                      </a:rPr>
                      <m:t>𝟎</m:t>
                    </m:r>
                    <m:r>
                      <a:rPr lang="en-US" sz="1800" b="1" i="1" dirty="0" smtClean="0">
                        <a:solidFill>
                          <a:schemeClr val="tx1"/>
                        </a:solidFill>
                        <a:latin typeface="Cambria Math"/>
                        <a:cs typeface="Times New Roman" pitchFamily="18" charset="0"/>
                      </a:rPr>
                      <m:t>.</m:t>
                    </m:r>
                    <m:r>
                      <a:rPr lang="en-US" sz="1800" b="1" i="1" dirty="0" smtClean="0">
                        <a:solidFill>
                          <a:schemeClr val="tx1"/>
                        </a:solidFill>
                        <a:latin typeface="Cambria Math"/>
                        <a:cs typeface="Times New Roman" pitchFamily="18" charset="0"/>
                      </a:rPr>
                      <m:t>𝟓</m:t>
                    </m:r>
                    <m:r>
                      <a:rPr lang="en-US" sz="1800" b="1" i="1" dirty="0"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when </a:t>
                </a:r>
                <a14:m>
                  <m:oMath xmlns:m="http://schemas.openxmlformats.org/officeDocument/2006/math">
                    <m:r>
                      <a:rPr lang="en-US" sz="1800" b="1" i="1" dirty="0" smtClean="0">
                        <a:solidFill>
                          <a:schemeClr val="tx1"/>
                        </a:solidFill>
                        <a:latin typeface="Cambria Math"/>
                        <a:cs typeface="Times New Roman" pitchFamily="18" charset="0"/>
                      </a:rPr>
                      <m:t>𝒕</m:t>
                    </m:r>
                    <m:r>
                      <a:rPr lang="en-US" sz="1800" b="1" i="1" dirty="0" smtClean="0">
                        <a:solidFill>
                          <a:schemeClr val="tx1"/>
                        </a:solidFill>
                        <a:latin typeface="Cambria Math"/>
                        <a:cs typeface="Times New Roman" pitchFamily="18" charset="0"/>
                      </a:rPr>
                      <m:t> ≥ </m:t>
                    </m:r>
                    <m:r>
                      <a:rPr lang="en-US" sz="1800" b="1" i="1" dirty="0" smtClean="0">
                        <a:solidFill>
                          <a:schemeClr val="tx1"/>
                        </a:solidFill>
                        <a:latin typeface="Cambria Math"/>
                        <a:cs typeface="Times New Roman" pitchFamily="18" charset="0"/>
                      </a:rPr>
                      <m:t>𝟎</m:t>
                    </m:r>
                  </m:oMath>
                </a14:m>
                <a:r>
                  <a:rPr lang="en-US" sz="1800" dirty="0">
                    <a:solidFill>
                      <a:schemeClr val="tx1"/>
                    </a:solidFill>
                    <a:latin typeface="Times New Roman" pitchFamily="18" charset="0"/>
                    <a:cs typeface="Times New Roman" pitchFamily="18" charset="0"/>
                  </a:rPr>
                  <a:t>, so a logistic regression model using the default threshold of </a:t>
                </a:r>
                <a:r>
                  <a:rPr lang="en-US" sz="1800" b="1" dirty="0">
                    <a:solidFill>
                      <a:schemeClr val="tx1"/>
                    </a:solidFill>
                    <a:latin typeface="Times New Roman" pitchFamily="18" charset="0"/>
                    <a:cs typeface="Times New Roman" pitchFamily="18" charset="0"/>
                  </a:rPr>
                  <a:t>50%</a:t>
                </a:r>
                <a:r>
                  <a:rPr lang="en-US" sz="1800" dirty="0">
                    <a:solidFill>
                      <a:schemeClr val="tx1"/>
                    </a:solidFill>
                    <a:latin typeface="Times New Roman" pitchFamily="18" charset="0"/>
                    <a:cs typeface="Times New Roman" pitchFamily="18" charset="0"/>
                  </a:rPr>
                  <a:t> probability predicts </a:t>
                </a:r>
                <a:r>
                  <a:rPr lang="en-US" sz="1800" b="1" dirty="0">
                    <a:solidFill>
                      <a:schemeClr val="tx1"/>
                    </a:solidFill>
                    <a:latin typeface="Times New Roman" pitchFamily="18" charset="0"/>
                    <a:cs typeface="Times New Roman" pitchFamily="18" charset="0"/>
                  </a:rPr>
                  <a:t>1</a:t>
                </a:r>
                <a:r>
                  <a:rPr lang="en-US" sz="1800" dirty="0">
                    <a:solidFill>
                      <a:schemeClr val="tx1"/>
                    </a:solidFill>
                    <a:latin typeface="Times New Roman" pitchFamily="18" charset="0"/>
                    <a:cs typeface="Times New Roman" pitchFamily="18" charset="0"/>
                  </a:rPr>
                  <a:t> if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is positive and </a:t>
                </a:r>
                <a:r>
                  <a:rPr lang="en-US" sz="1800" b="1" dirty="0">
                    <a:solidFill>
                      <a:schemeClr val="tx1"/>
                    </a:solidFill>
                    <a:latin typeface="Times New Roman" pitchFamily="18" charset="0"/>
                    <a:cs typeface="Times New Roman" pitchFamily="18" charset="0"/>
                  </a:rPr>
                  <a:t>0</a:t>
                </a:r>
                <a:r>
                  <a:rPr lang="en-US" sz="1800" dirty="0">
                    <a:solidFill>
                      <a:schemeClr val="tx1"/>
                    </a:solidFill>
                    <a:latin typeface="Times New Roman" pitchFamily="18" charset="0"/>
                    <a:cs typeface="Times New Roman" pitchFamily="18" charset="0"/>
                  </a:rPr>
                  <a:t> if it </a:t>
                </a: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is negative.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this way Logistic Regression can be used as a binary classifier. </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876800"/>
              </a:xfrm>
              <a:blipFill rotWithShape="1">
                <a:blip r:embed="rId2"/>
                <a:stretch>
                  <a:fillRect l="-735" t="-625" r="-653"/>
                </a:stretch>
              </a:blipFill>
            </p:spPr>
            <p:txBody>
              <a:bodyPr/>
              <a:lstStyle/>
              <a:p>
                <a:r>
                  <a:rPr lang="en-US">
                    <a:noFill/>
                  </a:rPr>
                  <a:t> </a:t>
                </a:r>
              </a:p>
            </p:txBody>
          </p:sp>
        </mc:Fallback>
      </mc:AlternateContent>
      <p:pic>
        <p:nvPicPr>
          <p:cNvPr id="1028" name="Picture 4" descr="https://upload.wikimedia.org/wikipedia/commons/thumb/8/88/Logistic-curve.svg/320px-Logistic-curv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43000"/>
            <a:ext cx="341831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66249" y="5776823"/>
            <a:ext cx="4572000" cy="307777"/>
          </a:xfrm>
          <a:prstGeom prst="rect">
            <a:avLst/>
          </a:prstGeom>
        </p:spPr>
        <p:txBody>
          <a:bodyPr>
            <a:spAutoFit/>
          </a:bodyPr>
          <a:lstStyle/>
          <a:p>
            <a:r>
              <a:rPr lang="en-US" sz="1400" dirty="0">
                <a:solidFill>
                  <a:schemeClr val="bg1">
                    <a:lumMod val="75000"/>
                  </a:schemeClr>
                </a:solidFill>
              </a:rPr>
              <a:t>https://en.wikipedia.org/wiki/Sigmoid_function</a:t>
            </a:r>
          </a:p>
        </p:txBody>
      </p:sp>
    </p:spTree>
    <p:extLst>
      <p:ext uri="{BB962C8B-B14F-4D97-AF65-F5344CB8AC3E}">
        <p14:creationId xmlns:p14="http://schemas.microsoft.com/office/powerpoint/2010/main" val="277887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Linear regression </a:t>
            </a:r>
            <a:r>
              <a:rPr lang="en-US" sz="1800" dirty="0">
                <a:solidFill>
                  <a:schemeClr val="tx1"/>
                </a:solidFill>
                <a:latin typeface="Times New Roman" pitchFamily="18" charset="0"/>
                <a:cs typeface="Times New Roman" pitchFamily="18" charset="0"/>
              </a:rPr>
              <a:t>is a </a:t>
            </a:r>
            <a:r>
              <a:rPr lang="en-US" sz="1800" b="1" dirty="0">
                <a:solidFill>
                  <a:schemeClr val="tx1"/>
                </a:solidFill>
                <a:latin typeface="Times New Roman" pitchFamily="18" charset="0"/>
                <a:cs typeface="Times New Roman" pitchFamily="18" charset="0"/>
              </a:rPr>
              <a:t>supervised</a:t>
            </a:r>
            <a:r>
              <a:rPr lang="en-US" sz="1800" dirty="0">
                <a:solidFill>
                  <a:schemeClr val="tx1"/>
                </a:solidFill>
                <a:latin typeface="Times New Roman" pitchFamily="18" charset="0"/>
                <a:cs typeface="Times New Roman" pitchFamily="18" charset="0"/>
              </a:rPr>
              <a:t> machine learning algorithm that models the linear relationship between a </a:t>
            </a:r>
            <a:r>
              <a:rPr lang="en-US" sz="1800" b="1" dirty="0">
                <a:solidFill>
                  <a:schemeClr val="tx1"/>
                </a:solidFill>
                <a:latin typeface="Times New Roman" pitchFamily="18" charset="0"/>
                <a:cs typeface="Times New Roman" pitchFamily="18" charset="0"/>
              </a:rPr>
              <a:t>dependent</a:t>
            </a:r>
            <a:r>
              <a:rPr lang="en-US" sz="1800" dirty="0">
                <a:solidFill>
                  <a:schemeClr val="tx1"/>
                </a:solidFill>
                <a:latin typeface="Times New Roman" pitchFamily="18" charset="0"/>
                <a:cs typeface="Times New Roman" pitchFamily="18" charset="0"/>
              </a:rPr>
              <a:t> variable and one or more </a:t>
            </a:r>
            <a:r>
              <a:rPr lang="en-US" sz="1800" b="1" dirty="0">
                <a:solidFill>
                  <a:schemeClr val="tx1"/>
                </a:solidFill>
                <a:latin typeface="Times New Roman" pitchFamily="18" charset="0"/>
                <a:cs typeface="Times New Roman" pitchFamily="18" charset="0"/>
              </a:rPr>
              <a:t>independent</a:t>
            </a:r>
            <a:r>
              <a:rPr lang="en-US" sz="1800" dirty="0">
                <a:solidFill>
                  <a:schemeClr val="tx1"/>
                </a:solidFill>
                <a:latin typeface="Times New Roman" pitchFamily="18" charset="0"/>
                <a:cs typeface="Times New Roman" pitchFamily="18" charset="0"/>
              </a:rPr>
              <a:t> variables by fitting a straight line to the observed data.</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When there is a single independent variable, it is referred to as S</a:t>
            </a:r>
            <a:r>
              <a:rPr lang="en-US" sz="1800" b="1" dirty="0">
                <a:solidFill>
                  <a:schemeClr val="tx1"/>
                </a:solidFill>
                <a:latin typeface="Times New Roman" pitchFamily="18" charset="0"/>
                <a:cs typeface="Times New Roman" pitchFamily="18" charset="0"/>
              </a:rPr>
              <a:t>imple Linear Regression</a:t>
            </a:r>
            <a:r>
              <a:rPr lang="en-US" sz="1800" dirty="0">
                <a:solidFill>
                  <a:schemeClr val="tx1"/>
                </a:solidFill>
                <a:latin typeface="Times New Roman" pitchFamily="18" charset="0"/>
                <a:cs typeface="Times New Roman" pitchFamily="18" charset="0"/>
              </a:rPr>
              <a:t>, whereas with multiple independent variables, it is called M</a:t>
            </a:r>
            <a:r>
              <a:rPr lang="en-US" sz="1800" b="1" dirty="0">
                <a:solidFill>
                  <a:schemeClr val="tx1"/>
                </a:solidFill>
                <a:latin typeface="Times New Roman" pitchFamily="18" charset="0"/>
                <a:cs typeface="Times New Roman" pitchFamily="18" charset="0"/>
              </a:rPr>
              <a:t>ultiple Linear Regression</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Polynomial Linear Regression is a form of regression where the relationship between the independent variable(s) and the dependent variable is modeled as a </a:t>
            </a:r>
            <a:r>
              <a:rPr lang="en-US" sz="1800" b="1" dirty="0">
                <a:solidFill>
                  <a:schemeClr val="tx1"/>
                </a:solidFill>
                <a:latin typeface="Times New Roman" pitchFamily="18" charset="0"/>
                <a:cs typeface="Times New Roman" pitchFamily="18" charset="0"/>
              </a:rPr>
              <a:t>polynomial</a:t>
            </a:r>
            <a:r>
              <a:rPr lang="en-US" sz="1800" dirty="0">
                <a:solidFill>
                  <a:schemeClr val="tx1"/>
                </a:solidFill>
                <a:latin typeface="Times New Roman" pitchFamily="18" charset="0"/>
                <a:cs typeface="Times New Roman" pitchFamily="18" charset="0"/>
              </a:rPr>
              <a:t>, but it is still considered a type of linear regression because the model is linear in terms of the coefficients.</a:t>
            </a:r>
          </a:p>
        </p:txBody>
      </p:sp>
    </p:spTree>
    <p:extLst>
      <p:ext uri="{BB962C8B-B14F-4D97-AF65-F5344CB8AC3E}">
        <p14:creationId xmlns:p14="http://schemas.microsoft.com/office/powerpoint/2010/main" val="278926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Simple 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itchFamily="18" charset="0"/>
                    <a:cs typeface="Times New Roman" pitchFamily="18" charset="0"/>
                  </a:rPr>
                  <a:t>This is the most basic form of linear regression, involving a single independent variable and a single dependent variable. The equation for simple linear regression is: </a:t>
                </a:r>
                <a14:m>
                  <m:oMath xmlns:m="http://schemas.openxmlformats.org/officeDocument/2006/math">
                    <m:r>
                      <a:rPr lang="en-US" sz="1800" b="1" i="1" smtClean="0">
                        <a:solidFill>
                          <a:schemeClr val="tx1"/>
                        </a:solidFill>
                        <a:latin typeface="Cambria Math"/>
                        <a:cs typeface="Times New Roman" pitchFamily="18" charset="0"/>
                      </a:rPr>
                      <m:t>𝒚</m:t>
                    </m:r>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𝒙</m:t>
                    </m:r>
                  </m:oMath>
                </a14:m>
                <a:endParaRPr lang="en-US"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where</a:t>
                </a:r>
              </a:p>
              <a:p>
                <a:pPr marL="285750" indent="-285750" algn="just">
                  <a:buFont typeface="Wingdings" pitchFamily="2" charset="2"/>
                  <a:buChar char="§"/>
                </a:pPr>
                <a:r>
                  <a:rPr lang="en-US" sz="1800" dirty="0">
                    <a:solidFill>
                      <a:schemeClr val="tx1"/>
                    </a:solidFill>
                    <a:latin typeface="Times New Roman" pitchFamily="18" charset="0"/>
                    <a:cs typeface="Times New Roman" pitchFamily="18" charset="0"/>
                  </a:rPr>
                  <a:t>y is the dependent variable</a:t>
                </a:r>
              </a:p>
              <a:p>
                <a:pPr marL="285750" indent="-285750" algn="just">
                  <a:buFont typeface="Wingdings" pitchFamily="2" charset="2"/>
                  <a:buChar char="§"/>
                </a:pPr>
                <a:r>
                  <a:rPr lang="en-US" sz="1800" dirty="0">
                    <a:solidFill>
                      <a:schemeClr val="tx1"/>
                    </a:solidFill>
                    <a:latin typeface="Times New Roman" pitchFamily="18" charset="0"/>
                    <a:cs typeface="Times New Roman" pitchFamily="18" charset="0"/>
                  </a:rPr>
                  <a:t>x is the independent variable</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 is the intercept</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𝟏</m:t>
                        </m:r>
                      </m:sub>
                    </m:sSub>
                  </m:oMath>
                </a14:m>
                <a:r>
                  <a:rPr lang="en-US" sz="1800" dirty="0">
                    <a:solidFill>
                      <a:schemeClr val="tx1"/>
                    </a:solidFill>
                    <a:latin typeface="Times New Roman" pitchFamily="18" charset="0"/>
                    <a:cs typeface="Times New Roman" pitchFamily="18" charset="0"/>
                  </a:rPr>
                  <a:t> is the slope</a:t>
                </a: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573026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Multiple 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itchFamily="18" charset="0"/>
                    <a:cs typeface="Times New Roman" pitchFamily="18" charset="0"/>
                  </a:rPr>
                  <a:t>This involves multiple independent variables and a single dependent variable. The equation for simple linear regression is: </a:t>
                </a:r>
                <a:endParaRPr lang="en-US" sz="1800" b="1" i="1" dirty="0">
                  <a:solidFill>
                    <a:schemeClr val="tx1"/>
                  </a:solidFill>
                  <a:latin typeface="Cambria Math"/>
                  <a:cs typeface="Times New Roman" pitchFamily="18" charset="0"/>
                </a:endParaRP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a:cs typeface="Times New Roman" pitchFamily="18" charset="0"/>
                        </a:rPr>
                        <m:t>𝒚</m:t>
                      </m:r>
                      <m:r>
                        <a:rPr lang="en-US" sz="1800" b="1" i="1" smtClean="0">
                          <a:solidFill>
                            <a:schemeClr val="tx1"/>
                          </a:solidFill>
                          <a:latin typeface="Cambria Math"/>
                          <a:cs typeface="Times New Roman" pitchFamily="18" charset="0"/>
                        </a:rPr>
                        <m:t>=</m:t>
                      </m:r>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𝟐</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𝟐</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𝟑</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𝟑</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𝒘</m:t>
                          </m:r>
                        </m:e>
                        <m:sub>
                          <m:r>
                            <a:rPr lang="en-US" sz="1800" b="1" i="1" smtClean="0">
                              <a:solidFill>
                                <a:schemeClr val="tx1"/>
                              </a:solidFill>
                              <a:latin typeface="Cambria Math"/>
                              <a:cs typeface="Times New Roman" pitchFamily="18" charset="0"/>
                            </a:rPr>
                            <m:t>𝒏</m:t>
                          </m:r>
                        </m:sub>
                      </m:sSub>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𝒏</m:t>
                          </m:r>
                        </m:sub>
                      </m:sSub>
                    </m:oMath>
                  </m:oMathPara>
                </a14:m>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where</a:t>
                </a:r>
              </a:p>
              <a:p>
                <a:pPr marL="285750" indent="-285750" algn="just">
                  <a:buFont typeface="Wingdings" pitchFamily="2" charset="2"/>
                  <a:buChar char="§"/>
                </a:pPr>
                <a:r>
                  <a:rPr lang="en-US" sz="1800" dirty="0">
                    <a:solidFill>
                      <a:schemeClr val="tx1"/>
                    </a:solidFill>
                    <a:latin typeface="Times New Roman" pitchFamily="18" charset="0"/>
                    <a:cs typeface="Times New Roman" pitchFamily="18" charset="0"/>
                  </a:rPr>
                  <a:t>y is the dependent variable</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a:solidFill>
                              <a:schemeClr val="tx1"/>
                            </a:solidFill>
                            <a:latin typeface="Cambria Math"/>
                            <a:cs typeface="Times New Roman" pitchFamily="18" charset="0"/>
                          </a:rPr>
                          <m:t>𝟏</m:t>
                        </m:r>
                      </m:sub>
                    </m:sSub>
                    <m:r>
                      <a:rPr lang="en-US" sz="1800" b="1"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𝟐</m:t>
                        </m:r>
                      </m:sub>
                    </m:sSub>
                    <m:r>
                      <a:rPr lang="en-US" sz="1800" b="1" i="1" smtClean="0">
                        <a:solidFill>
                          <a:schemeClr val="tx1"/>
                        </a:solidFill>
                        <a:latin typeface="Cambria Math"/>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𝒙</m:t>
                        </m:r>
                      </m:e>
                      <m:sub>
                        <m:r>
                          <a:rPr lang="en-US" sz="1800" b="1" i="1" smtClean="0">
                            <a:solidFill>
                              <a:schemeClr val="tx1"/>
                            </a:solidFill>
                            <a:latin typeface="Cambria Math"/>
                            <a:cs typeface="Times New Roman" pitchFamily="18" charset="0"/>
                          </a:rPr>
                          <m:t>𝒏</m:t>
                        </m:r>
                      </m:sub>
                    </m:sSub>
                    <m:r>
                      <a:rPr lang="en-US" sz="1800" b="1" i="1"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are the independent variables</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𝟎</m:t>
                        </m:r>
                      </m:sub>
                    </m:sSub>
                  </m:oMath>
                </a14:m>
                <a:r>
                  <a:rPr lang="en-US" sz="1800" dirty="0">
                    <a:solidFill>
                      <a:schemeClr val="tx1"/>
                    </a:solidFill>
                    <a:latin typeface="Times New Roman" pitchFamily="18" charset="0"/>
                    <a:cs typeface="Times New Roman" pitchFamily="18" charset="0"/>
                  </a:rPr>
                  <a:t> is the intercept</a:t>
                </a:r>
              </a:p>
              <a:p>
                <a:pPr marL="285750" indent="-285750" algn="just">
                  <a:buFont typeface="Wingdings" pitchFamily="2" charset="2"/>
                  <a:buChar char="§"/>
                </a:pPr>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𝟏</m:t>
                        </m:r>
                      </m:sub>
                    </m:sSub>
                    <m:r>
                      <a:rPr lang="en-US" sz="1800" b="1" i="1">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𝟐</m:t>
                        </m:r>
                      </m:sub>
                    </m:sSub>
                    <m:r>
                      <a:rPr lang="en-US" sz="1800" b="1" i="1">
                        <a:solidFill>
                          <a:schemeClr val="tx1"/>
                        </a:solidFill>
                        <a:latin typeface="Cambria Math"/>
                        <a:cs typeface="Times New Roman" pitchFamily="18" charset="0"/>
                      </a:rPr>
                      <m:t>, …,</m:t>
                    </m:r>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𝒘</m:t>
                        </m:r>
                      </m:e>
                      <m:sub>
                        <m:r>
                          <a:rPr lang="en-US" sz="1800" b="1" i="1">
                            <a:solidFill>
                              <a:schemeClr val="tx1"/>
                            </a:solidFill>
                            <a:latin typeface="Cambria Math"/>
                            <a:cs typeface="Times New Roman" pitchFamily="18" charset="0"/>
                          </a:rPr>
                          <m:t>𝒏</m:t>
                        </m:r>
                      </m:sub>
                    </m:sSub>
                    <m:r>
                      <a:rPr lang="en-US" sz="1800" b="1" i="1" smtClean="0">
                        <a:solidFill>
                          <a:schemeClr val="tx1"/>
                        </a:solidFill>
                        <a:latin typeface="Cambria Math"/>
                        <a:cs typeface="Times New Roman" pitchFamily="18" charset="0"/>
                      </a:rPr>
                      <m:t> </m:t>
                    </m:r>
                  </m:oMath>
                </a14:m>
                <a:r>
                  <a:rPr lang="en-US" sz="1800" dirty="0">
                    <a:solidFill>
                      <a:schemeClr val="tx1"/>
                    </a:solidFill>
                    <a:latin typeface="Times New Roman" pitchFamily="18" charset="0"/>
                    <a:cs typeface="Times New Roman" pitchFamily="18" charset="0"/>
                  </a:rPr>
                  <a:t> are the </a:t>
                </a:r>
                <a:r>
                  <a:rPr lang="en-US" sz="1800" dirty="0" smtClean="0">
                    <a:solidFill>
                      <a:schemeClr val="tx1"/>
                    </a:solidFill>
                    <a:latin typeface="Times New Roman" pitchFamily="18" charset="0"/>
                    <a:cs typeface="Times New Roman" pitchFamily="18" charset="0"/>
                  </a:rPr>
                  <a:t>coefficients</a:t>
                </a:r>
                <a:endParaRPr lang="en-US" sz="1800"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685800" y="1371600"/>
                <a:ext cx="7467600" cy="4343400"/>
              </a:xfrm>
              <a:blipFill rotWithShape="1">
                <a:blip r:embed="rId2"/>
                <a:stretch>
                  <a:fillRect l="-735" t="-701" r="-653"/>
                </a:stretch>
              </a:blipFill>
            </p:spPr>
            <p:txBody>
              <a:bodyPr/>
              <a:lstStyle/>
              <a:p>
                <a:r>
                  <a:rPr lang="en-US">
                    <a:noFill/>
                  </a:rPr>
                  <a:t> </a:t>
                </a:r>
              </a:p>
            </p:txBody>
          </p:sp>
        </mc:Fallback>
      </mc:AlternateContent>
    </p:spTree>
    <p:extLst>
      <p:ext uri="{BB962C8B-B14F-4D97-AF65-F5344CB8AC3E}">
        <p14:creationId xmlns:p14="http://schemas.microsoft.com/office/powerpoint/2010/main" val="1266313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objective of the algorithm is to determine the </a:t>
            </a:r>
            <a:r>
              <a:rPr lang="en-US" sz="1800" b="1" dirty="0">
                <a:solidFill>
                  <a:schemeClr val="tx1"/>
                </a:solidFill>
                <a:latin typeface="Times New Roman" pitchFamily="18" charset="0"/>
                <a:cs typeface="Times New Roman" pitchFamily="18" charset="0"/>
              </a:rPr>
              <a:t>best-fit line equation </a:t>
            </a:r>
            <a:r>
              <a:rPr lang="en-US" sz="1800" dirty="0">
                <a:solidFill>
                  <a:schemeClr val="tx1"/>
                </a:solidFill>
                <a:latin typeface="Times New Roman" pitchFamily="18" charset="0"/>
                <a:cs typeface="Times New Roman" pitchFamily="18" charset="0"/>
              </a:rPr>
              <a:t>that can predict values based on the independent variables.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regression, a dataset with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and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values is provided, and these values are used to </a:t>
            </a:r>
            <a:r>
              <a:rPr lang="en-US" sz="1800" b="1" dirty="0">
                <a:solidFill>
                  <a:schemeClr val="tx1"/>
                </a:solidFill>
                <a:latin typeface="Times New Roman" pitchFamily="18" charset="0"/>
                <a:cs typeface="Times New Roman" pitchFamily="18" charset="0"/>
              </a:rPr>
              <a:t>train</a:t>
            </a:r>
            <a:r>
              <a:rPr lang="en-US" sz="1800" dirty="0">
                <a:solidFill>
                  <a:schemeClr val="tx1"/>
                </a:solidFill>
                <a:latin typeface="Times New Roman" pitchFamily="18" charset="0"/>
                <a:cs typeface="Times New Roman" pitchFamily="18" charset="0"/>
              </a:rPr>
              <a:t> a function. Once trained, this function can be applied to predict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for an </a:t>
            </a:r>
            <a:r>
              <a:rPr lang="en-US" sz="1800" b="1" dirty="0">
                <a:solidFill>
                  <a:schemeClr val="tx1"/>
                </a:solidFill>
                <a:latin typeface="Times New Roman" pitchFamily="18" charset="0"/>
                <a:cs typeface="Times New Roman" pitchFamily="18" charset="0"/>
              </a:rPr>
              <a:t>unknown X</a:t>
            </a:r>
            <a:r>
              <a:rPr lang="en-US" sz="1800" dirty="0">
                <a:solidFill>
                  <a:schemeClr val="tx1"/>
                </a:solidFill>
                <a:latin typeface="Times New Roman" pitchFamily="18" charset="0"/>
                <a:cs typeface="Times New Roman" pitchFamily="18" charset="0"/>
              </a:rPr>
              <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regression, the goal is to estimate the value of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meaning a function is needed that predicts the continuous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value given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as the independent variable(s).</a:t>
            </a:r>
          </a:p>
        </p:txBody>
      </p:sp>
    </p:spTree>
    <p:extLst>
      <p:ext uri="{BB962C8B-B14F-4D97-AF65-F5344CB8AC3E}">
        <p14:creationId xmlns:p14="http://schemas.microsoft.com/office/powerpoint/2010/main" val="89101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W</a:t>
            </a:r>
            <a:r>
              <a:rPr lang="en-US" sz="1800" b="1" dirty="0">
                <a:solidFill>
                  <a:schemeClr val="tx1"/>
                </a:solidFill>
                <a:latin typeface="Times New Roman" pitchFamily="18" charset="0"/>
                <a:cs typeface="Times New Roman" pitchFamily="18" charset="0"/>
              </a:rPr>
              <a:t>hat is the best Fit Line?</a:t>
            </a:r>
          </a:p>
          <a:p>
            <a:pPr algn="just"/>
            <a:r>
              <a:rPr lang="en-US" sz="1800" dirty="0">
                <a:solidFill>
                  <a:schemeClr val="tx1"/>
                </a:solidFill>
                <a:latin typeface="Times New Roman" pitchFamily="18" charset="0"/>
                <a:cs typeface="Times New Roman" pitchFamily="18" charset="0"/>
              </a:rPr>
              <a:t>The main goal of using linear regression is to find the best-fit line, which </a:t>
            </a:r>
            <a:r>
              <a:rPr lang="en-US" sz="1800" b="1" dirty="0">
                <a:solidFill>
                  <a:schemeClr val="tx1"/>
                </a:solidFill>
                <a:latin typeface="Times New Roman" pitchFamily="18" charset="0"/>
                <a:cs typeface="Times New Roman" pitchFamily="18" charset="0"/>
              </a:rPr>
              <a:t>minimizes the error </a:t>
            </a:r>
            <a:r>
              <a:rPr lang="en-US" sz="1800" dirty="0">
                <a:solidFill>
                  <a:schemeClr val="tx1"/>
                </a:solidFill>
                <a:latin typeface="Times New Roman" pitchFamily="18" charset="0"/>
                <a:cs typeface="Times New Roman" pitchFamily="18" charset="0"/>
              </a:rPr>
              <a:t>between the predicted and actual values. The best-fit line will have the least amount of error. </a:t>
            </a:r>
          </a:p>
          <a:p>
            <a:pPr algn="just"/>
            <a:r>
              <a:rPr lang="en-US" sz="1800" dirty="0">
                <a:solidFill>
                  <a:schemeClr val="tx1"/>
                </a:solidFill>
                <a:latin typeface="Times New Roman" pitchFamily="18" charset="0"/>
                <a:cs typeface="Times New Roman" pitchFamily="18" charset="0"/>
              </a:rPr>
              <a:t>The equation of the best-fit line represents the relationship between the dependent and independent variables, with the slope indicating how much the dependent variable changes in response to a unit change in the independent variable(s).</a:t>
            </a:r>
          </a:p>
        </p:txBody>
      </p:sp>
      <p:pic>
        <p:nvPicPr>
          <p:cNvPr id="4098" name="Picture 2" descr="Linear Regression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29000"/>
            <a:ext cx="4982774"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90800" y="6399311"/>
            <a:ext cx="4572000" cy="307777"/>
          </a:xfrm>
          <a:prstGeom prst="rect">
            <a:avLst/>
          </a:prstGeom>
        </p:spPr>
        <p:txBody>
          <a:bodyPr>
            <a:spAutoFit/>
          </a:bodyPr>
          <a:lstStyle/>
          <a:p>
            <a:r>
              <a:rPr lang="en-US" sz="1400" dirty="0">
                <a:solidFill>
                  <a:schemeClr val="bg1">
                    <a:lumMod val="75000"/>
                  </a:schemeClr>
                </a:solidFill>
              </a:rPr>
              <a:t>https://www.geeksforgeeks.org/ml-linear-regression/</a:t>
            </a:r>
          </a:p>
        </p:txBody>
      </p:sp>
    </p:spTree>
    <p:extLst>
      <p:ext uri="{BB962C8B-B14F-4D97-AF65-F5344CB8AC3E}">
        <p14:creationId xmlns:p14="http://schemas.microsoft.com/office/powerpoint/2010/main" val="339235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a:latin typeface="Times New Roman" pitchFamily="18" charset="0"/>
                <a:cs typeface="Times New Roman" pitchFamily="18" charset="0"/>
              </a:rPr>
              <a:t>Linear Regression</a:t>
            </a: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457200" y="1371600"/>
                <a:ext cx="8077200" cy="4724400"/>
              </a:xfrm>
            </p:spPr>
            <p:txBody>
              <a:bodyPr>
                <a:normAutofit/>
              </a:bodyPr>
              <a:lstStyle/>
              <a:p>
                <a:pPr algn="just"/>
                <a:r>
                  <a:rPr lang="en-US" sz="1800" b="1" dirty="0" smtClean="0">
                    <a:solidFill>
                      <a:schemeClr val="tx1"/>
                    </a:solidFill>
                    <a:latin typeface="Times New Roman" pitchFamily="18" charset="0"/>
                    <a:cs typeface="Times New Roman" pitchFamily="18" charset="0"/>
                  </a:rPr>
                  <a:t>Error and Cost Function</a:t>
                </a:r>
              </a:p>
              <a:p>
                <a:pPr algn="just"/>
                <a:endParaRPr lang="en-US" sz="1800" dirty="0">
                  <a:solidFill>
                    <a:schemeClr val="tx1"/>
                  </a:solidFill>
                  <a:latin typeface="Times New Roman" pitchFamily="18" charset="0"/>
                  <a:cs typeface="Times New Roman" pitchFamily="18" charset="0"/>
                </a:endParaRPr>
              </a:p>
              <a:p>
                <a:pPr algn="l"/>
                <a14:m>
                  <m:oMath xmlns:m="http://schemas.openxmlformats.org/officeDocument/2006/math">
                    <m:r>
                      <a:rPr lang="en-US" sz="1800" b="1" i="1" smtClean="0">
                        <a:solidFill>
                          <a:schemeClr val="tx1"/>
                        </a:solidFill>
                        <a:latin typeface="Cambria Math" panose="02040503050406030204" pitchFamily="18" charset="0"/>
                      </a:rPr>
                      <m:t>𝒘</m:t>
                    </m:r>
                    <m:r>
                      <a:rPr lang="en-US" sz="1800" i="1" smtClean="0">
                        <a:solidFill>
                          <a:schemeClr val="tx1"/>
                        </a:solidFill>
                        <a:latin typeface="Cambria Math" panose="02040503050406030204" pitchFamily="18" charset="0"/>
                      </a:rPr>
                      <m:t>=</m:t>
                    </m:r>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0</m:t>
                            </m:r>
                          </m:sub>
                        </m:sSub>
                        <m:r>
                          <a:rPr lang="en-US" sz="1800" i="1">
                            <a:solidFill>
                              <a:schemeClr val="tx1"/>
                            </a:solidFill>
                            <a:latin typeface="Cambria Math" panose="02040503050406030204" pitchFamily="18" charset="0"/>
                          </a:rPr>
                          <m:t>,   </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  </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2</m:t>
                            </m:r>
                          </m:sub>
                        </m:sSub>
                        <m:r>
                          <a:rPr lang="en-US" sz="1800" i="1">
                            <a:solidFill>
                              <a:schemeClr val="tx1"/>
                            </a:solidFill>
                            <a:latin typeface="Cambria Math" panose="02040503050406030204" pitchFamily="18" charset="0"/>
                          </a:rPr>
                          <m:t>,  …, </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𝑛</m:t>
                            </m:r>
                          </m:sub>
                        </m:sSub>
                      </m:e>
                    </m:d>
                  </m:oMath>
                </a14:m>
                <a:r>
                  <a:rPr lang="en-US" sz="1800" dirty="0">
                    <a:solidFill>
                      <a:schemeClr val="tx1"/>
                    </a:solidFill>
                  </a:rPr>
                  <a:t>      </a:t>
                </a:r>
              </a:p>
              <a:p>
                <a:pPr algn="l"/>
                <a14:m>
                  <m:oMath xmlns:m="http://schemas.openxmlformats.org/officeDocument/2006/math">
                    <m:r>
                      <a:rPr lang="da-DK" sz="1800" i="1">
                        <a:solidFill>
                          <a:schemeClr val="tx1"/>
                        </a:solidFill>
                        <a:latin typeface="Cambria Math" panose="02040503050406030204" pitchFamily="18" charset="0"/>
                      </a:rPr>
                      <m:t>𝑋</m:t>
                    </m:r>
                    <m:r>
                      <a:rPr lang="en-US" sz="1800" i="1">
                        <a:solidFill>
                          <a:schemeClr val="tx1"/>
                        </a:solidFill>
                        <a:latin typeface="Cambria Math" panose="02040503050406030204" pitchFamily="18" charset="0"/>
                      </a:rPr>
                      <m:t>=</m:t>
                    </m:r>
                    <m:d>
                      <m:dPr>
                        <m:begChr m:val="["/>
                        <m:endChr m:val="]"/>
                        <m:ctrlPr>
                          <a:rPr lang="en-US" sz="1800" i="1">
                            <a:solidFill>
                              <a:schemeClr val="tx1"/>
                            </a:solidFill>
                            <a:latin typeface="Cambria Math"/>
                          </a:rPr>
                        </m:ctrlPr>
                      </m:dPr>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e>
                                </m:mr>
                              </m:m>
                            </m:e>
                          </m:mr>
                          <m:m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e>
                                </m:m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e>
                                </m:mr>
                              </m:m>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e>
                                </m:mr>
                                <m:mr>
                                  <m:e>
                                    <m:r>
                                      <a:rPr lang="en-US" sz="1800" i="1">
                                        <a:solidFill>
                                          <a:schemeClr val="tx1"/>
                                        </a:solidFill>
                                        <a:latin typeface="Cambria Math" panose="02040503050406030204" pitchFamily="18" charset="0"/>
                                      </a:rPr>
                                      <m:t>⋮</m:t>
                                    </m:r>
                                  </m:e>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e>
                                </m:mr>
                              </m:m>
                            </m:e>
                          </m:mr>
                        </m:m>
                      </m:e>
                    </m:d>
                  </m:oMath>
                </a14:m>
                <a:r>
                  <a:rPr lang="da-DK" sz="1800" dirty="0">
                    <a:solidFill>
                      <a:schemeClr val="tx1"/>
                    </a:solidFill>
                  </a:rPr>
                  <a:t> </a:t>
                </a:r>
                <a:r>
                  <a:rPr lang="en-US" sz="1800" dirty="0">
                    <a:solidFill>
                      <a:schemeClr val="tx1"/>
                    </a:solidFill>
                  </a:rPr>
                  <a:t>	</a:t>
                </a:r>
                <a:r>
                  <a:rPr lang="en-US" sz="1800" dirty="0" smtClean="0">
                    <a:solidFill>
                      <a:schemeClr val="tx1"/>
                    </a:solidFill>
                  </a:rPr>
                  <a:t>and  </a:t>
                </a:r>
                <a14:m>
                  <m:oMath xmlns:m="http://schemas.openxmlformats.org/officeDocument/2006/math">
                    <m:r>
                      <m:rPr>
                        <m:sty m:val="p"/>
                      </m:rPr>
                      <a:rPr lang="en-US" sz="1800" b="0" i="0" smtClean="0">
                        <a:solidFill>
                          <a:schemeClr val="tx1"/>
                        </a:solidFill>
                        <a:latin typeface="Cambria Math"/>
                      </a:rPr>
                      <m:t>Y</m:t>
                    </m:r>
                    <m:r>
                      <a:rPr lang="en-US" sz="1800" b="0" i="0" smtClean="0">
                        <a:solidFill>
                          <a:schemeClr val="tx1"/>
                        </a:solidFill>
                        <a:latin typeface="Cambria Math"/>
                      </a:rPr>
                      <m:t>=</m:t>
                    </m:r>
                    <m:d>
                      <m:dPr>
                        <m:begChr m:val="["/>
                        <m:endChr m:val="]"/>
                        <m:ctrlPr>
                          <a:rPr lang="en-US" sz="1800" i="1">
                            <a:solidFill>
                              <a:schemeClr val="tx1"/>
                            </a:solidFill>
                            <a:latin typeface="Cambria Math"/>
                          </a:rPr>
                        </m:ctrlPr>
                      </m:dP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1</m:t>
                                  </m:r>
                                </m:sub>
                              </m:sSub>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2</m:t>
                                  </m:r>
                                </m:sub>
                              </m:sSub>
                            </m:e>
                          </m:mr>
                          <m:mr>
                            <m:e>
                              <m:m>
                                <m:mPr>
                                  <m:mcs>
                                    <m:mc>
                                      <m:mcPr>
                                        <m:count m:val="1"/>
                                        <m:mcJc m:val="center"/>
                                      </m:mcPr>
                                    </m:mc>
                                  </m:mcs>
                                  <m:ctrlPr>
                                    <a:rPr lang="en-US" sz="1800" i="1">
                                      <a:solidFill>
                                        <a:schemeClr val="tx1"/>
                                      </a:solidFill>
                                      <a:latin typeface="Cambria Math"/>
                                    </a:rPr>
                                  </m:ctrlPr>
                                </m:mP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𝑦</m:t>
                                        </m:r>
                                      </m:e>
                                      <m:sub>
                                        <m:r>
                                          <a:rPr lang="en-US" sz="1800" i="1">
                                            <a:solidFill>
                                              <a:schemeClr val="tx1"/>
                                            </a:solidFill>
                                            <a:latin typeface="Cambria Math" panose="02040503050406030204" pitchFamily="18" charset="0"/>
                                          </a:rPr>
                                          <m:t>𝑚</m:t>
                                        </m:r>
                                      </m:sub>
                                    </m:sSub>
                                  </m:e>
                                </m:mr>
                              </m:m>
                            </m:e>
                          </m:mr>
                        </m:m>
                      </m:e>
                    </m:d>
                  </m:oMath>
                </a14:m>
                <a:r>
                  <a:rPr lang="en-US" sz="1800" dirty="0">
                    <a:solidFill>
                      <a:schemeClr val="tx1"/>
                    </a:solidFill>
                  </a:rPr>
                  <a:t>	</a:t>
                </a:r>
              </a:p>
              <a:p>
                <a:pPr algn="l"/>
                <a:endParaRPr lang="en-US" sz="1800" dirty="0">
                  <a:solidFill>
                    <a:schemeClr val="tx1"/>
                  </a:solidFill>
                </a:endParaRPr>
              </a:p>
              <a:p>
                <a:pPr algn="l"/>
                <a14:m>
                  <m:oMathPara xmlns:m="http://schemas.openxmlformats.org/officeDocument/2006/math">
                    <m:oMathParaPr>
                      <m:jc m:val="left"/>
                    </m:oMathParaPr>
                    <m:oMath xmlns:m="http://schemas.openxmlformats.org/officeDocument/2006/math">
                      <m:sSup>
                        <m:sSupPr>
                          <m:ctrlPr>
                            <a:rPr lang="en-US" sz="1800" i="1">
                              <a:solidFill>
                                <a:schemeClr val="tx1"/>
                              </a:solidFill>
                              <a:latin typeface="Cambria Math"/>
                            </a:rPr>
                          </m:ctrlPr>
                        </m:sSupPr>
                        <m:e>
                          <m:r>
                            <a:rPr lang="da-DK" sz="1800" i="1">
                              <a:solidFill>
                                <a:schemeClr val="tx1"/>
                              </a:solidFill>
                              <a:latin typeface="Cambria Math" panose="02040503050406030204" pitchFamily="18" charset="0"/>
                            </a:rPr>
                            <m:t>𝑋</m:t>
                          </m:r>
                        </m:e>
                        <m:sup>
                          <m:r>
                            <a:rPr lang="da-DK" sz="1800" i="1">
                              <a:solidFill>
                                <a:schemeClr val="tx1"/>
                              </a:solidFill>
                              <a:latin typeface="Cambria Math" panose="02040503050406030204" pitchFamily="18" charset="0"/>
                            </a:rPr>
                            <m:t>𝑇</m:t>
                          </m:r>
                        </m:sup>
                      </m:sSup>
                      <m:r>
                        <a:rPr lang="en-US" sz="1800" i="1">
                          <a:solidFill>
                            <a:schemeClr val="tx1"/>
                          </a:solidFill>
                          <a:latin typeface="Cambria Math" panose="02040503050406030204" pitchFamily="18" charset="0"/>
                        </a:rPr>
                        <m:t>=</m:t>
                      </m:r>
                      <m:d>
                        <m:dPr>
                          <m:begChr m:val="["/>
                          <m:endChr m:val="]"/>
                          <m:ctrlPr>
                            <a:rPr lang="en-US" sz="1800" i="1">
                              <a:solidFill>
                                <a:schemeClr val="tx1"/>
                              </a:solidFill>
                              <a:latin typeface="Cambria Math"/>
                            </a:rPr>
                          </m:ctrlPr>
                        </m:dPr>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1,0</m:t>
                                    </m:r>
                                  </m:sub>
                                </m:sSub>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2,0</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,0</m:t>
                                          </m:r>
                                        </m:sub>
                                      </m:sSub>
                                    </m:e>
                                  </m:mr>
                                </m:m>
                              </m:e>
                            </m:mr>
                            <m:mr>
                              <m:e>
                                <m:m>
                                  <m:mPr>
                                    <m:mcs>
                                      <m:mc>
                                        <m:mcPr>
                                          <m:count m:val="1"/>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1,1</m:t>
                                          </m:r>
                                        </m:sub>
                                      </m:sSub>
                                    </m:e>
                                  </m:mr>
                                  <m:mr>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𝑛</m:t>
                                          </m:r>
                                        </m:sub>
                                      </m:sSub>
                                    </m:e>
                                  </m:mr>
                                </m:m>
                              </m:e>
                              <m:e>
                                <m:m>
                                  <m:mPr>
                                    <m:mcs>
                                      <m:mc>
                                        <m:mcPr>
                                          <m:count m:val="2"/>
                                          <m:mcJc m:val="center"/>
                                        </m:mcPr>
                                      </m:mc>
                                    </m:mcs>
                                    <m:ctrlPr>
                                      <a:rPr lang="en-US" sz="1800" i="1">
                                        <a:solidFill>
                                          <a:schemeClr val="tx1"/>
                                        </a:solidFill>
                                        <a:latin typeface="Cambria Math"/>
                                      </a:rPr>
                                    </m:ctrlPr>
                                  </m:mP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2,1</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,1</m:t>
                                          </m:r>
                                        </m:sub>
                                      </m:sSub>
                                    </m:e>
                                  </m:mr>
                                  <m:mr>
                                    <m:e>
                                      <m:r>
                                        <a:rPr lang="en-US" sz="1800" i="1">
                                          <a:solidFill>
                                            <a:schemeClr val="tx1"/>
                                          </a:solidFill>
                                          <a:latin typeface="Cambria Math" panose="02040503050406030204" pitchFamily="18" charset="0"/>
                                        </a:rPr>
                                        <m:t>⋮</m:t>
                                      </m:r>
                                    </m:e>
                                    <m:e>
                                      <m:r>
                                        <a:rPr lang="en-US" sz="1800" i="1">
                                          <a:solidFill>
                                            <a:schemeClr val="tx1"/>
                                          </a:solidFill>
                                          <a:latin typeface="Cambria Math" panose="02040503050406030204" pitchFamily="18" charset="0"/>
                                        </a:rPr>
                                        <m:t>⋮</m:t>
                                      </m:r>
                                    </m:e>
                                  </m:mr>
                                  <m:m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2,</m:t>
                                          </m:r>
                                          <m:r>
                                            <a:rPr lang="en-US" sz="1800" i="1">
                                              <a:solidFill>
                                                <a:schemeClr val="tx1"/>
                                              </a:solidFill>
                                              <a:latin typeface="Cambria Math" panose="02040503050406030204" pitchFamily="18" charset="0"/>
                                            </a:rPr>
                                            <m:t>𝑛</m:t>
                                          </m:r>
                                        </m:sub>
                                      </m:sSub>
                                    </m:e>
                                    <m:e>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𝑚</m:t>
                                          </m:r>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𝑛</m:t>
                                          </m:r>
                                        </m:sub>
                                      </m:sSub>
                                    </m:e>
                                  </m:mr>
                                </m:m>
                              </m:e>
                            </m:mr>
                          </m:m>
                        </m:e>
                      </m:d>
                    </m:oMath>
                  </m:oMathPara>
                </a14:m>
                <a:endParaRPr lang="en-US" sz="1800" dirty="0">
                  <a:solidFill>
                    <a:schemeClr val="tx1"/>
                  </a:solidFill>
                </a:endParaRPr>
              </a:p>
              <a:p>
                <a:pPr algn="l"/>
                <a:endParaRPr lang="en-US" sz="1800" i="1" dirty="0">
                  <a:solidFill>
                    <a:schemeClr val="tx1"/>
                  </a:solidFill>
                </a:endParaRPr>
              </a:p>
              <a:p>
                <a:pPr algn="l"/>
                <a14:m>
                  <m:oMath xmlns:m="http://schemas.openxmlformats.org/officeDocument/2006/math">
                    <m:sSub>
                      <m:sSubPr>
                        <m:ctrlPr>
                          <a:rPr lang="en-US" sz="1800" i="1">
                            <a:solidFill>
                              <a:schemeClr val="tx1"/>
                            </a:solidFill>
                            <a:latin typeface="Cambria Math"/>
                          </a:rPr>
                        </m:ctrlPr>
                      </m:sSubPr>
                      <m:e>
                        <m:sSub>
                          <m:sSubPr>
                            <m:ctrlPr>
                              <a:rPr lang="en-US" sz="1800" i="1">
                                <a:solidFill>
                                  <a:schemeClr val="tx1"/>
                                </a:solidFill>
                                <a:latin typeface="Cambria Math"/>
                              </a:rPr>
                            </m:ctrlPr>
                          </m:sSubPr>
                          <m:e>
                            <m:acc>
                              <m:accPr>
                                <m:chr m:val="̂"/>
                                <m:ctrlPr>
                                  <a:rPr lang="en-US" sz="1800" i="1">
                                    <a:solidFill>
                                      <a:schemeClr val="tx1"/>
                                    </a:solidFill>
                                    <a:latin typeface="Cambria Math"/>
                                  </a:rPr>
                                </m:ctrlPr>
                              </m:accPr>
                              <m:e>
                                <m:r>
                                  <a:rPr lang="en-US" sz="1800" i="1">
                                    <a:solidFill>
                                      <a:schemeClr val="tx1"/>
                                    </a:solidFill>
                                    <a:latin typeface="Cambria Math" panose="02040503050406030204" pitchFamily="18" charset="0"/>
                                  </a:rPr>
                                  <m:t>𝑦</m:t>
                                </m:r>
                              </m:e>
                            </m:acc>
                          </m:e>
                          <m:sub>
                            <m:r>
                              <a:rPr lang="en-US" sz="1800" i="1">
                                <a:solidFill>
                                  <a:schemeClr val="tx1"/>
                                </a:solidFill>
                                <a:latin typeface="Cambria Math" panose="02040503050406030204" pitchFamily="18" charset="0"/>
                              </a:rPr>
                              <m:t>𝑖</m:t>
                            </m:r>
                          </m:sub>
                        </m:sSub>
                        <m:r>
                          <a:rPr lang="en-US" sz="1800" i="1">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h</m:t>
                        </m:r>
                      </m:e>
                      <m:sub>
                        <m:r>
                          <a:rPr lang="en-US" sz="1800" i="1">
                            <a:solidFill>
                              <a:schemeClr val="tx1"/>
                            </a:solidFill>
                            <a:latin typeface="Cambria Math" panose="02040503050406030204" pitchFamily="18" charset="0"/>
                          </a:rPr>
                          <m:t>𝑤</m:t>
                        </m:r>
                      </m:sub>
                    </m:sSub>
                    <m:d>
                      <m:dPr>
                        <m:ctrlPr>
                          <a:rPr lang="en-US" sz="1800" i="1">
                            <a:solidFill>
                              <a:schemeClr val="tx1"/>
                            </a:solidFill>
                            <a:latin typeface="Cambria Math"/>
                          </a:rPr>
                        </m:ctrlPr>
                      </m:dPr>
                      <m:e>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𝑋</m:t>
                            </m:r>
                          </m:e>
                          <m:sub>
                            <m:r>
                              <a:rPr lang="en-US" sz="1800" i="1">
                                <a:solidFill>
                                  <a:schemeClr val="tx1"/>
                                </a:solidFill>
                                <a:latin typeface="Cambria Math" panose="02040503050406030204" pitchFamily="18" charset="0"/>
                              </a:rPr>
                              <m:t>𝑖</m:t>
                            </m:r>
                          </m:sub>
                        </m:sSub>
                      </m:e>
                    </m:d>
                    <m:r>
                      <a:rPr lang="en-US" sz="1800" i="1">
                        <a:solidFill>
                          <a:schemeClr val="tx1"/>
                        </a:solidFill>
                        <a:latin typeface="Cambria Math" panose="02040503050406030204" pitchFamily="18" charset="0"/>
                      </a:rPr>
                      <m:t>=</m:t>
                    </m:r>
                    <m:sSub>
                      <m:sSubPr>
                        <m:ctrlPr>
                          <a:rPr lang="en-US" sz="1800" b="1" i="1">
                            <a:solidFill>
                              <a:schemeClr val="tx1"/>
                            </a:solidFill>
                            <a:latin typeface="Cambria Math"/>
                          </a:rPr>
                        </m:ctrlPr>
                      </m:sSubPr>
                      <m:e>
                        <m:r>
                          <a:rPr lang="en-US" sz="1800" b="1" i="1">
                            <a:solidFill>
                              <a:schemeClr val="tx1"/>
                            </a:solidFill>
                            <a:latin typeface="Cambria Math" panose="02040503050406030204" pitchFamily="18" charset="0"/>
                          </a:rPr>
                          <m:t>𝒘</m:t>
                        </m:r>
                        <m:r>
                          <a:rPr lang="en-US" sz="1800" b="1" i="1">
                            <a:solidFill>
                              <a:schemeClr val="tx1"/>
                            </a:solidFill>
                            <a:latin typeface="Cambria Math" panose="02040503050406030204" pitchFamily="18" charset="0"/>
                          </a:rPr>
                          <m:t>.</m:t>
                        </m:r>
                        <m:r>
                          <a:rPr lang="en-US" sz="1800" b="1" i="1">
                            <a:solidFill>
                              <a:schemeClr val="tx1"/>
                            </a:solidFill>
                            <a:latin typeface="Cambria Math" panose="02040503050406030204" pitchFamily="18" charset="0"/>
                          </a:rPr>
                          <m:t>𝑿</m:t>
                        </m:r>
                      </m:e>
                      <m:sub>
                        <m:r>
                          <a:rPr lang="en-US" sz="1800" b="1" i="1">
                            <a:solidFill>
                              <a:schemeClr val="tx1"/>
                            </a:solidFill>
                            <a:latin typeface="Cambria Math" panose="02040503050406030204" pitchFamily="18" charset="0"/>
                          </a:rPr>
                          <m:t>𝒊</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0</m:t>
                        </m:r>
                      </m:sub>
                    </m:sSub>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𝑖</m:t>
                        </m:r>
                        <m:r>
                          <a:rPr lang="en-US" sz="1800" i="1">
                            <a:solidFill>
                              <a:schemeClr val="tx1"/>
                            </a:solidFill>
                            <a:latin typeface="Cambria Math" panose="02040503050406030204" pitchFamily="18" charset="0"/>
                          </a:rPr>
                          <m:t>,0</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1</m:t>
                        </m:r>
                      </m:sub>
                    </m:sSub>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𝑖</m:t>
                        </m:r>
                        <m:r>
                          <a:rPr lang="en-US" sz="1800" i="1">
                            <a:solidFill>
                              <a:schemeClr val="tx1"/>
                            </a:solidFill>
                            <a:latin typeface="Cambria Math" panose="02040503050406030204" pitchFamily="18" charset="0"/>
                          </a:rPr>
                          <m:t>,1</m:t>
                        </m:r>
                      </m:sub>
                    </m:sSub>
                    <m:r>
                      <a:rPr lang="en-US" sz="1800" i="1">
                        <a:solidFill>
                          <a:schemeClr val="tx1"/>
                        </a:solidFill>
                        <a:latin typeface="Cambria Math" panose="02040503050406030204" pitchFamily="18" charset="0"/>
                      </a:rPr>
                      <m:t>+…+</m:t>
                    </m:r>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𝑛</m:t>
                        </m:r>
                      </m:sub>
                    </m:sSub>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da-DK" sz="1800" i="1">
                            <a:solidFill>
                              <a:schemeClr val="tx1"/>
                            </a:solidFill>
                            <a:latin typeface="Cambria Math" panose="02040503050406030204" pitchFamily="18" charset="0"/>
                          </a:rPr>
                          <m:t>𝑖</m:t>
                        </m:r>
                        <m:r>
                          <a:rPr lang="en-GB" sz="1800" i="1">
                            <a:solidFill>
                              <a:schemeClr val="tx1"/>
                            </a:solidFill>
                            <a:latin typeface="Cambria Math" panose="02040503050406030204" pitchFamily="18" charset="0"/>
                          </a:rPr>
                          <m:t>,</m:t>
                        </m:r>
                        <m:r>
                          <a:rPr lang="da-DK" sz="1800" i="1">
                            <a:solidFill>
                              <a:schemeClr val="tx1"/>
                            </a:solidFill>
                            <a:latin typeface="Cambria Math" panose="02040503050406030204" pitchFamily="18" charset="0"/>
                          </a:rPr>
                          <m:t>𝑛</m:t>
                        </m:r>
                      </m:sub>
                    </m:sSub>
                  </m:oMath>
                </a14:m>
                <a:r>
                  <a:rPr lang="en-US" sz="1800" dirty="0">
                    <a:solidFill>
                      <a:schemeClr val="tx1"/>
                    </a:solidFill>
                  </a:rPr>
                  <a:t>	</a:t>
                </a:r>
              </a:p>
              <a:p>
                <a:pPr algn="l"/>
                <a:r>
                  <a:rPr lang="en-US" sz="1800" dirty="0">
                    <a:solidFill>
                      <a:schemeClr val="tx1"/>
                    </a:solidFill>
                  </a:rPr>
                  <a:t>where </a:t>
                </a:r>
                <a14:m>
                  <m:oMath xmlns:m="http://schemas.openxmlformats.org/officeDocument/2006/math">
                    <m:sSub>
                      <m:sSubPr>
                        <m:ctrlPr>
                          <a:rPr lang="en-US" sz="1800" i="1">
                            <a:solidFill>
                              <a:schemeClr val="tx1"/>
                            </a:solidFill>
                            <a:latin typeface="Cambria Math"/>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𝑖</m:t>
                        </m:r>
                        <m:r>
                          <a:rPr lang="en-US" sz="1800" i="1">
                            <a:solidFill>
                              <a:schemeClr val="tx1"/>
                            </a:solidFill>
                            <a:latin typeface="Cambria Math" panose="02040503050406030204" pitchFamily="18" charset="0"/>
                          </a:rPr>
                          <m:t>,0</m:t>
                        </m:r>
                      </m:sub>
                    </m:sSub>
                    <m:r>
                      <a:rPr lang="en-US" sz="1800" i="1">
                        <a:solidFill>
                          <a:schemeClr val="tx1"/>
                        </a:solidFill>
                        <a:latin typeface="Cambria Math" panose="02040503050406030204" pitchFamily="18" charset="0"/>
                      </a:rPr>
                      <m:t>=1</m:t>
                    </m:r>
                  </m:oMath>
                </a14:m>
                <a:r>
                  <a:rPr lang="en-US" sz="1800" dirty="0">
                    <a:solidFill>
                      <a:schemeClr val="tx1"/>
                    </a:solidFill>
                  </a:rPr>
                  <a:t> and </a:t>
                </a:r>
                <a14:m>
                  <m:oMath xmlns:m="http://schemas.openxmlformats.org/officeDocument/2006/math">
                    <m:r>
                      <a:rPr lang="en-US" sz="1800" i="1">
                        <a:solidFill>
                          <a:schemeClr val="tx1"/>
                        </a:solidFill>
                        <a:latin typeface="Cambria Math" panose="02040503050406030204" pitchFamily="18" charset="0"/>
                      </a:rPr>
                      <m:t>𝑖</m:t>
                    </m:r>
                    <m:r>
                      <a:rPr lang="en-US" sz="1800" i="1">
                        <a:solidFill>
                          <a:schemeClr val="tx1"/>
                        </a:solidFill>
                        <a:latin typeface="Cambria Math" panose="02040503050406030204" pitchFamily="18" charset="0"/>
                      </a:rPr>
                      <m:t>=1,</m:t>
                    </m:r>
                    <m:r>
                      <a:rPr lang="en-US" sz="1800" i="1">
                        <a:solidFill>
                          <a:schemeClr val="tx1"/>
                        </a:solidFill>
                        <a:latin typeface="Cambria Math" panose="02040503050406030204" pitchFamily="18" charset="0"/>
                      </a:rPr>
                      <m:t>𝑚</m:t>
                    </m:r>
                  </m:oMath>
                </a14:m>
                <a:endParaRPr lang="en-US" sz="1800" dirty="0">
                  <a:solidFill>
                    <a:schemeClr val="tx1"/>
                  </a:solidFill>
                </a:endParaRPr>
              </a:p>
              <a:p>
                <a:pPr algn="just"/>
                <a:endParaRPr lang="en-US" sz="1800" dirty="0">
                  <a:solidFill>
                    <a:schemeClr val="tx1"/>
                  </a:solidFill>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457200" y="1371600"/>
                <a:ext cx="8077200" cy="4724400"/>
              </a:xfrm>
              <a:blipFill rotWithShape="1">
                <a:blip r:embed="rId2"/>
                <a:stretch>
                  <a:fillRect l="-604" t="-645" b="-1548"/>
                </a:stretch>
              </a:blipFill>
            </p:spPr>
            <p:txBody>
              <a:bodyPr/>
              <a:lstStyle/>
              <a:p>
                <a:r>
                  <a:rPr lang="en-US">
                    <a:noFill/>
                  </a:rPr>
                  <a:t> </a:t>
                </a:r>
              </a:p>
            </p:txBody>
          </p:sp>
        </mc:Fallback>
      </mc:AlternateContent>
    </p:spTree>
    <p:extLst>
      <p:ext uri="{BB962C8B-B14F-4D97-AF65-F5344CB8AC3E}">
        <p14:creationId xmlns:p14="http://schemas.microsoft.com/office/powerpoint/2010/main" val="2176834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4107</Words>
  <Application>Microsoft Office PowerPoint</Application>
  <PresentationFormat>On-screen Show (4:3)</PresentationFormat>
  <Paragraphs>306</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Supervised Learning: Regression</vt:lpstr>
      <vt:lpstr>Regression</vt:lpstr>
      <vt:lpstr>Linear Regression</vt:lpstr>
      <vt:lpstr>Linear Regression</vt:lpstr>
      <vt:lpstr>Simple Linear Regression</vt:lpstr>
      <vt:lpstr>Multiple 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Logistic Regression</vt:lpstr>
      <vt:lpstr>Logistic Regression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Ashraf</cp:lastModifiedBy>
  <cp:revision>277</cp:revision>
  <dcterms:created xsi:type="dcterms:W3CDTF">2024-10-19T07:49:00Z</dcterms:created>
  <dcterms:modified xsi:type="dcterms:W3CDTF">2025-07-29T00:46:53Z</dcterms:modified>
</cp:coreProperties>
</file>