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5" r:id="rId3"/>
    <p:sldId id="286" r:id="rId4"/>
    <p:sldId id="289" r:id="rId5"/>
    <p:sldId id="290" r:id="rId6"/>
    <p:sldId id="291" r:id="rId7"/>
    <p:sldId id="293" r:id="rId8"/>
    <p:sldId id="294" r:id="rId9"/>
    <p:sldId id="295" r:id="rId10"/>
    <p:sldId id="296" r:id="rId11"/>
    <p:sldId id="297" r:id="rId12"/>
    <p:sldId id="298" r:id="rId13"/>
    <p:sldId id="292" r:id="rId14"/>
    <p:sldId id="288" r:id="rId15"/>
    <p:sldId id="299" r:id="rId16"/>
    <p:sldId id="300" r:id="rId17"/>
    <p:sldId id="301" r:id="rId18"/>
    <p:sldId id="333" r:id="rId19"/>
    <p:sldId id="303" r:id="rId20"/>
    <p:sldId id="304" r:id="rId21"/>
    <p:sldId id="305" r:id="rId22"/>
    <p:sldId id="308" r:id="rId23"/>
    <p:sldId id="309" r:id="rId24"/>
    <p:sldId id="307" r:id="rId25"/>
    <p:sldId id="310" r:id="rId26"/>
    <p:sldId id="311" r:id="rId27"/>
    <p:sldId id="306" r:id="rId28"/>
    <p:sldId id="312" r:id="rId29"/>
    <p:sldId id="313" r:id="rId30"/>
    <p:sldId id="318" r:id="rId31"/>
    <p:sldId id="320" r:id="rId32"/>
    <p:sldId id="321" r:id="rId33"/>
    <p:sldId id="322" r:id="rId34"/>
    <p:sldId id="319" r:id="rId35"/>
    <p:sldId id="338" r:id="rId36"/>
    <p:sldId id="323" r:id="rId37"/>
    <p:sldId id="337" r:id="rId38"/>
    <p:sldId id="331" r:id="rId39"/>
    <p:sldId id="332" r:id="rId40"/>
    <p:sldId id="334" r:id="rId41"/>
    <p:sldId id="335" r:id="rId42"/>
    <p:sldId id="336" r:id="rId43"/>
    <p:sldId id="339" r:id="rId44"/>
    <p:sldId id="340" r:id="rId45"/>
    <p:sldId id="341" r:id="rId46"/>
    <p:sldId id="342" r:id="rId47"/>
    <p:sldId id="343" r:id="rId48"/>
    <p:sldId id="34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0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E2C4CB-14E1-43EC-9E25-77CFC75FDBE0}" type="datetimeFigureOut">
              <a:rPr lang="en-US" smtClean="0"/>
              <a:t>02-Aug-25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458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02-Aug-25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16827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02-Aug-25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77262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02-Aug-25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27632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2C4CB-14E1-43EC-9E25-77CFC75FDBE0}" type="datetimeFigureOut">
              <a:rPr lang="en-US" smtClean="0"/>
              <a:t>02-Aug-25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4764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E2C4CB-14E1-43EC-9E25-77CFC75FDBE0}" type="datetimeFigureOut">
              <a:rPr lang="en-US" smtClean="0"/>
              <a:t>02-Aug-25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268139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E2C4CB-14E1-43EC-9E25-77CFC75FDBE0}" type="datetimeFigureOut">
              <a:rPr lang="en-US" smtClean="0"/>
              <a:t>02-Aug-25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260688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E2C4CB-14E1-43EC-9E25-77CFC75FDBE0}" type="datetimeFigureOut">
              <a:rPr lang="en-US" smtClean="0"/>
              <a:t>02-Aug-25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426325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2C4CB-14E1-43EC-9E25-77CFC75FDBE0}" type="datetimeFigureOut">
              <a:rPr lang="en-US" smtClean="0"/>
              <a:t>02-Aug-25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786362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2C4CB-14E1-43EC-9E25-77CFC75FDBE0}" type="datetimeFigureOut">
              <a:rPr lang="en-US" smtClean="0"/>
              <a:t>02-Aug-25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6909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2C4CB-14E1-43EC-9E25-77CFC75FDBE0}" type="datetimeFigureOut">
              <a:rPr lang="en-US" smtClean="0"/>
              <a:t>02-Aug-25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1023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2C4CB-14E1-43EC-9E25-77CFC75FDBE0}" type="datetimeFigureOut">
              <a:rPr lang="en-US" smtClean="0"/>
              <a:t>02-Aug-25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02EF3-4937-48F5-B6FA-9356B5FF0260}" type="slidenum">
              <a:rPr lang="en-US" smtClean="0"/>
              <a:t>‹#›</a:t>
            </a:fld>
            <a:endParaRPr lang="en-US"/>
          </a:p>
        </p:txBody>
      </p:sp>
    </p:spTree>
    <p:extLst>
      <p:ext uri="{BB962C8B-B14F-4D97-AF65-F5344CB8AC3E}">
        <p14:creationId xmlns:p14="http://schemas.microsoft.com/office/powerpoint/2010/main" val="1027251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colab.research.google.com/drive/1WvzjLHrb2Yf0ocPfUPUAIL7lYTIAvGwl?usp=sharing"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6.emf"/><Relationship Id="rId4" Type="http://schemas.openxmlformats.org/officeDocument/2006/relationships/oleObject" Target="../embeddings/Microsoft_Excel_97-2003_Worksheet1.xls"/></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4.e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4.emf"/><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4.emf"/><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image" Target="../media/image4.emf"/><Relationship Id="rId4"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vmlDrawing" Target="../drawings/vmlDrawing10.vml"/><Relationship Id="rId5" Type="http://schemas.openxmlformats.org/officeDocument/2006/relationships/image" Target="../media/image4.e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image" Target="../media/image4.emf"/><Relationship Id="rId4" Type="http://schemas.openxmlformats.org/officeDocument/2006/relationships/oleObject" Target="../embeddings/Microsoft_Excel_97-2003_Worksheet2.xls"/></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Microsoft_Excel_97-2003_Worksheet3.xls"/><Relationship Id="rId7" Type="http://schemas.openxmlformats.org/officeDocument/2006/relationships/image" Target="../media/image30.wmf"/><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11.bin"/><Relationship Id="rId5" Type="http://schemas.openxmlformats.org/officeDocument/2006/relationships/image" Target="../media/image31.jpeg"/><Relationship Id="rId4" Type="http://schemas.openxmlformats.org/officeDocument/2006/relationships/image" Target="../media/image29.e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Supervised Learning: Classification</a:t>
            </a:r>
          </a:p>
        </p:txBody>
      </p:sp>
      <p:sp>
        <p:nvSpPr>
          <p:cNvPr id="3" name="Subtitle 2"/>
          <p:cNvSpPr>
            <a:spLocks noGrp="1"/>
          </p:cNvSpPr>
          <p:nvPr>
            <p:ph type="subTitle" idx="1"/>
          </p:nvPr>
        </p:nvSpPr>
        <p:spPr>
          <a:xfrm>
            <a:off x="685800" y="1371600"/>
            <a:ext cx="7467600" cy="4343400"/>
          </a:xfrm>
        </p:spPr>
        <p:txBody>
          <a:bodyPr>
            <a:normAutofit lnSpcReduction="10000"/>
          </a:bodyPr>
          <a:lstStyle/>
          <a:p>
            <a:pPr algn="just"/>
            <a:r>
              <a:rPr lang="en-US" sz="1800" b="1" dirty="0">
                <a:solidFill>
                  <a:schemeClr val="tx1"/>
                </a:solidFill>
                <a:latin typeface="Times New Roman" pitchFamily="18" charset="0"/>
                <a:cs typeface="Times New Roman" pitchFamily="18" charset="0"/>
              </a:rPr>
              <a:t>Classification</a:t>
            </a:r>
            <a:r>
              <a:rPr lang="en-US" sz="1800" dirty="0">
                <a:solidFill>
                  <a:schemeClr val="tx1"/>
                </a:solidFill>
                <a:latin typeface="Times New Roman" pitchFamily="18" charset="0"/>
                <a:cs typeface="Times New Roman" pitchFamily="18" charset="0"/>
              </a:rPr>
              <a:t> in machine learning is a type of supervised learning where the goal is to categorize or classify data points into predefined classes or labels.</a:t>
            </a:r>
          </a:p>
          <a:p>
            <a:pPr algn="just"/>
            <a:r>
              <a:rPr lang="en-US" sz="1800" dirty="0">
                <a:solidFill>
                  <a:schemeClr val="tx1"/>
                </a:solidFill>
                <a:latin typeface="Times New Roman" pitchFamily="18" charset="0"/>
                <a:cs typeface="Times New Roman" pitchFamily="18" charset="0"/>
              </a:rPr>
              <a:t>Given input data (features), a classification algorithm learns </a:t>
            </a:r>
            <a:r>
              <a:rPr lang="en-US" sz="1800" b="1" dirty="0">
                <a:solidFill>
                  <a:schemeClr val="tx1"/>
                </a:solidFill>
                <a:latin typeface="Times New Roman" pitchFamily="18" charset="0"/>
                <a:cs typeface="Times New Roman" pitchFamily="18" charset="0"/>
              </a:rPr>
              <a:t>a mapping function</a:t>
            </a:r>
            <a:r>
              <a:rPr lang="en-US" sz="1800" dirty="0">
                <a:solidFill>
                  <a:schemeClr val="tx1"/>
                </a:solidFill>
                <a:latin typeface="Times New Roman" pitchFamily="18" charset="0"/>
                <a:cs typeface="Times New Roman" pitchFamily="18" charset="0"/>
              </a:rPr>
              <a:t> that assigns a label (or class) to each data point based on the training data. It is used when the output variable is categorical, meaning it falls into one of several distinct categories.</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Examples of Classification Algorithms:</a:t>
            </a:r>
          </a:p>
          <a:p>
            <a:pPr algn="just"/>
            <a:r>
              <a:rPr lang="en-US" sz="1800" dirty="0">
                <a:solidFill>
                  <a:schemeClr val="tx1"/>
                </a:solidFill>
                <a:latin typeface="Times New Roman" pitchFamily="18" charset="0"/>
                <a:cs typeface="Times New Roman" pitchFamily="18" charset="0"/>
              </a:rPr>
              <a:t>Logistic Regression</a:t>
            </a:r>
          </a:p>
          <a:p>
            <a:pPr algn="just"/>
            <a:r>
              <a:rPr lang="en-US" sz="1800" dirty="0">
                <a:solidFill>
                  <a:schemeClr val="tx1"/>
                </a:solidFill>
                <a:latin typeface="Times New Roman" pitchFamily="18" charset="0"/>
                <a:cs typeface="Times New Roman" pitchFamily="18" charset="0"/>
              </a:rPr>
              <a:t>K-Nearest Neighbors (KNN)</a:t>
            </a:r>
          </a:p>
          <a:p>
            <a:pPr algn="just"/>
            <a:r>
              <a:rPr lang="en-US" sz="1800" dirty="0">
                <a:solidFill>
                  <a:schemeClr val="tx1"/>
                </a:solidFill>
                <a:latin typeface="Times New Roman" pitchFamily="18" charset="0"/>
                <a:cs typeface="Times New Roman" pitchFamily="18" charset="0"/>
              </a:rPr>
              <a:t>Decision Trees</a:t>
            </a:r>
          </a:p>
          <a:p>
            <a:pPr algn="just"/>
            <a:r>
              <a:rPr lang="en-US" sz="1800" dirty="0">
                <a:solidFill>
                  <a:schemeClr val="tx1"/>
                </a:solidFill>
                <a:latin typeface="Times New Roman" pitchFamily="18" charset="0"/>
                <a:cs typeface="Times New Roman" pitchFamily="18" charset="0"/>
              </a:rPr>
              <a:t>Naive Bayes</a:t>
            </a:r>
          </a:p>
          <a:p>
            <a:pPr algn="just"/>
            <a:r>
              <a:rPr lang="en-US" sz="1800" dirty="0">
                <a:solidFill>
                  <a:schemeClr val="tx1"/>
                </a:solidFill>
                <a:latin typeface="Times New Roman" pitchFamily="18" charset="0"/>
                <a:cs typeface="Times New Roman" pitchFamily="18" charset="0"/>
              </a:rPr>
              <a:t>Support Vector Machine (SVM)</a:t>
            </a:r>
          </a:p>
          <a:p>
            <a:pPr algn="just"/>
            <a:r>
              <a:rPr lang="en-US" sz="1800" dirty="0">
                <a:solidFill>
                  <a:schemeClr val="tx1"/>
                </a:solidFill>
                <a:latin typeface="Times New Roman" pitchFamily="18" charset="0"/>
                <a:cs typeface="Times New Roman" pitchFamily="18" charset="0"/>
              </a:rPr>
              <a:t>Random Forest</a:t>
            </a:r>
          </a:p>
          <a:p>
            <a:pPr algn="just"/>
            <a:r>
              <a:rPr lang="en-US" sz="1800" dirty="0">
                <a:solidFill>
                  <a:schemeClr val="tx1"/>
                </a:solidFill>
                <a:latin typeface="Times New Roman" pitchFamily="18" charset="0"/>
                <a:cs typeface="Times New Roman" pitchFamily="18" charset="0"/>
              </a:rPr>
              <a:t>Neural Networks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1234" y="3598553"/>
            <a:ext cx="5227966" cy="2268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6884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3BFCEB6-61ED-B495-6B89-CE0F6C9477E5}"/>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EF7D108-49D8-6D28-8EFA-05BD5791D501}"/>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KNN</a:t>
            </a:r>
          </a:p>
        </p:txBody>
      </p:sp>
      <p:sp>
        <p:nvSpPr>
          <p:cNvPr id="3" name="Subtitle 2">
            <a:extLst>
              <a:ext uri="{FF2B5EF4-FFF2-40B4-BE49-F238E27FC236}">
                <a16:creationId xmlns="" xmlns:a16="http://schemas.microsoft.com/office/drawing/2014/main" id="{BE9321AB-85B0-939E-3362-D8030F031FFF}"/>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Example of KNN:</a:t>
            </a:r>
          </a:p>
          <a:p>
            <a:pPr algn="just"/>
            <a:endParaRPr lang="en-US" sz="1800" b="1" dirty="0">
              <a:solidFill>
                <a:schemeClr val="tx1"/>
              </a:solidFill>
              <a:latin typeface="Times New Roman" pitchFamily="18" charset="0"/>
              <a:cs typeface="Times New Roman" pitchFamily="18" charset="0"/>
            </a:endParaRPr>
          </a:p>
        </p:txBody>
      </p:sp>
      <p:graphicFrame>
        <p:nvGraphicFramePr>
          <p:cNvPr id="4" name="Table 3">
            <a:extLst>
              <a:ext uri="{FF2B5EF4-FFF2-40B4-BE49-F238E27FC236}">
                <a16:creationId xmlns="" xmlns:a16="http://schemas.microsoft.com/office/drawing/2014/main" id="{15618E48-CAD2-1A09-9EDF-0933CA0AE161}"/>
              </a:ext>
            </a:extLst>
          </p:cNvPr>
          <p:cNvGraphicFramePr>
            <a:graphicFrameLocks noGrp="1"/>
          </p:cNvGraphicFramePr>
          <p:nvPr>
            <p:extLst>
              <p:ext uri="{D42A27DB-BD31-4B8C-83A1-F6EECF244321}">
                <p14:modId xmlns:p14="http://schemas.microsoft.com/office/powerpoint/2010/main" val="3139623518"/>
              </p:ext>
            </p:extLst>
          </p:nvPr>
        </p:nvGraphicFramePr>
        <p:xfrm>
          <a:off x="685800" y="1918335"/>
          <a:ext cx="5500308" cy="4079240"/>
        </p:xfrm>
        <a:graphic>
          <a:graphicData uri="http://schemas.openxmlformats.org/drawingml/2006/table">
            <a:tbl>
              <a:tblPr firstRow="1" bandRow="1">
                <a:tableStyleId>{5C22544A-7EE6-4342-B048-85BDC9FD1C3A}</a:tableStyleId>
              </a:tblPr>
              <a:tblGrid>
                <a:gridCol w="1333310">
                  <a:extLst>
                    <a:ext uri="{9D8B030D-6E8A-4147-A177-3AD203B41FA5}">
                      <a16:colId xmlns="" xmlns:a16="http://schemas.microsoft.com/office/drawing/2014/main" val="1578106174"/>
                    </a:ext>
                  </a:extLst>
                </a:gridCol>
                <a:gridCol w="1370203">
                  <a:extLst>
                    <a:ext uri="{9D8B030D-6E8A-4147-A177-3AD203B41FA5}">
                      <a16:colId xmlns="" xmlns:a16="http://schemas.microsoft.com/office/drawing/2014/main" val="834031461"/>
                    </a:ext>
                  </a:extLst>
                </a:gridCol>
                <a:gridCol w="1448372">
                  <a:extLst>
                    <a:ext uri="{9D8B030D-6E8A-4147-A177-3AD203B41FA5}">
                      <a16:colId xmlns="" xmlns:a16="http://schemas.microsoft.com/office/drawing/2014/main" val="39674572"/>
                    </a:ext>
                  </a:extLst>
                </a:gridCol>
                <a:gridCol w="640080">
                  <a:extLst>
                    <a:ext uri="{9D8B030D-6E8A-4147-A177-3AD203B41FA5}">
                      <a16:colId xmlns="" xmlns:a16="http://schemas.microsoft.com/office/drawing/2014/main" val="2094978085"/>
                    </a:ext>
                  </a:extLst>
                </a:gridCol>
                <a:gridCol w="708343">
                  <a:extLst>
                    <a:ext uri="{9D8B030D-6E8A-4147-A177-3AD203B41FA5}">
                      <a16:colId xmlns="" xmlns:a16="http://schemas.microsoft.com/office/drawing/2014/main" val="2338902926"/>
                    </a:ext>
                  </a:extLst>
                </a:gridCol>
              </a:tblGrid>
              <a:tr h="370840">
                <a:tc>
                  <a:txBody>
                    <a:bodyPr/>
                    <a:lstStyle/>
                    <a:p>
                      <a:r>
                        <a:rPr lang="en-GB" dirty="0"/>
                        <a:t>Height (cm)</a:t>
                      </a:r>
                    </a:p>
                  </a:txBody>
                  <a:tcPr/>
                </a:tc>
                <a:tc>
                  <a:txBody>
                    <a:bodyPr/>
                    <a:lstStyle/>
                    <a:p>
                      <a:r>
                        <a:rPr lang="en-GB" dirty="0"/>
                        <a:t>Weight (KG)</a:t>
                      </a:r>
                    </a:p>
                  </a:txBody>
                  <a:tcPr/>
                </a:tc>
                <a:tc>
                  <a:txBody>
                    <a:bodyPr/>
                    <a:lstStyle/>
                    <a:p>
                      <a:r>
                        <a:rPr lang="en-GB" dirty="0"/>
                        <a:t>Class</a:t>
                      </a:r>
                    </a:p>
                  </a:txBody>
                  <a:tcPr/>
                </a:tc>
                <a:tc>
                  <a:txBody>
                    <a:bodyPr/>
                    <a:lstStyle/>
                    <a:p>
                      <a:r>
                        <a:rPr lang="en-GB" dirty="0"/>
                        <a:t>d</a:t>
                      </a:r>
                    </a:p>
                  </a:txBody>
                  <a:tcPr/>
                </a:tc>
                <a:tc>
                  <a:txBody>
                    <a:bodyPr/>
                    <a:lstStyle/>
                    <a:p>
                      <a:r>
                        <a:rPr lang="en-GB" dirty="0"/>
                        <a:t>Rank</a:t>
                      </a:r>
                    </a:p>
                  </a:txBody>
                  <a:tcPr/>
                </a:tc>
                <a:extLst>
                  <a:ext uri="{0D108BD9-81ED-4DB2-BD59-A6C34878D82A}">
                    <a16:rowId xmlns="" xmlns:a16="http://schemas.microsoft.com/office/drawing/2014/main" val="219217356"/>
                  </a:ext>
                </a:extLst>
              </a:tr>
              <a:tr h="370840">
                <a:tc>
                  <a:txBody>
                    <a:bodyPr/>
                    <a:lstStyle/>
                    <a:p>
                      <a:r>
                        <a:rPr lang="en-GB" dirty="0"/>
                        <a:t>169</a:t>
                      </a:r>
                    </a:p>
                  </a:txBody>
                  <a:tcPr/>
                </a:tc>
                <a:tc>
                  <a:txBody>
                    <a:bodyPr/>
                    <a:lstStyle/>
                    <a:p>
                      <a:r>
                        <a:rPr lang="en-GB" dirty="0"/>
                        <a:t>58</a:t>
                      </a:r>
                    </a:p>
                  </a:txBody>
                  <a:tcPr/>
                </a:tc>
                <a:tc>
                  <a:txBody>
                    <a:bodyPr/>
                    <a:lstStyle/>
                    <a:p>
                      <a:r>
                        <a:rPr lang="en-GB" dirty="0">
                          <a:solidFill>
                            <a:srgbClr val="00B050"/>
                          </a:solidFill>
                        </a:rPr>
                        <a:t>Normal</a:t>
                      </a:r>
                    </a:p>
                  </a:txBody>
                  <a:tcPr/>
                </a:tc>
                <a:tc>
                  <a:txBody>
                    <a:bodyPr/>
                    <a:lstStyle/>
                    <a:p>
                      <a:r>
                        <a:rPr lang="en-GB" dirty="0"/>
                        <a:t>1.4</a:t>
                      </a:r>
                    </a:p>
                  </a:txBody>
                  <a:tcPr/>
                </a:tc>
                <a:tc>
                  <a:txBody>
                    <a:bodyPr/>
                    <a:lstStyle/>
                    <a:p>
                      <a:r>
                        <a:rPr lang="en-GB" dirty="0"/>
                        <a:t>1</a:t>
                      </a:r>
                    </a:p>
                  </a:txBody>
                  <a:tcPr/>
                </a:tc>
                <a:extLst>
                  <a:ext uri="{0D108BD9-81ED-4DB2-BD59-A6C34878D82A}">
                    <a16:rowId xmlns="" xmlns:a16="http://schemas.microsoft.com/office/drawing/2014/main" val="3253395729"/>
                  </a:ext>
                </a:extLst>
              </a:tr>
              <a:tr h="370840">
                <a:tc>
                  <a:txBody>
                    <a:bodyPr/>
                    <a:lstStyle/>
                    <a:p>
                      <a:r>
                        <a:rPr lang="en-GB" dirty="0"/>
                        <a:t>170</a:t>
                      </a:r>
                    </a:p>
                  </a:txBody>
                  <a:tcPr/>
                </a:tc>
                <a:tc>
                  <a:txBody>
                    <a:bodyPr/>
                    <a:lstStyle/>
                    <a:p>
                      <a:r>
                        <a:rPr lang="en-GB" dirty="0"/>
                        <a:t>55</a:t>
                      </a:r>
                    </a:p>
                  </a:txBody>
                  <a:tcPr/>
                </a:tc>
                <a:tc>
                  <a:txBody>
                    <a:bodyPr/>
                    <a:lstStyle/>
                    <a:p>
                      <a:r>
                        <a:rPr lang="en-GB" dirty="0">
                          <a:solidFill>
                            <a:srgbClr val="00B050"/>
                          </a:solidFill>
                        </a:rPr>
                        <a:t>Normal</a:t>
                      </a:r>
                    </a:p>
                  </a:txBody>
                  <a:tcPr/>
                </a:tc>
                <a:tc>
                  <a:txBody>
                    <a:bodyPr/>
                    <a:lstStyle/>
                    <a:p>
                      <a:r>
                        <a:rPr lang="en-GB" dirty="0"/>
                        <a:t>2</a:t>
                      </a:r>
                    </a:p>
                  </a:txBody>
                  <a:tcPr/>
                </a:tc>
                <a:tc>
                  <a:txBody>
                    <a:bodyPr/>
                    <a:lstStyle/>
                    <a:p>
                      <a:r>
                        <a:rPr lang="en-GB" dirty="0"/>
                        <a:t>2</a:t>
                      </a:r>
                    </a:p>
                  </a:txBody>
                  <a:tcPr/>
                </a:tc>
                <a:extLst>
                  <a:ext uri="{0D108BD9-81ED-4DB2-BD59-A6C34878D82A}">
                    <a16:rowId xmlns="" xmlns:a16="http://schemas.microsoft.com/office/drawing/2014/main" val="354205492"/>
                  </a:ext>
                </a:extLst>
              </a:tr>
              <a:tr h="370840">
                <a:tc>
                  <a:txBody>
                    <a:bodyPr/>
                    <a:lstStyle/>
                    <a:p>
                      <a:r>
                        <a:rPr lang="en-GB" dirty="0"/>
                        <a:t>173</a:t>
                      </a:r>
                    </a:p>
                  </a:txBody>
                  <a:tcPr/>
                </a:tc>
                <a:tc>
                  <a:txBody>
                    <a:bodyPr/>
                    <a:lstStyle/>
                    <a:p>
                      <a:r>
                        <a:rPr lang="en-GB" dirty="0"/>
                        <a:t>57</a:t>
                      </a:r>
                    </a:p>
                  </a:txBody>
                  <a:tcPr/>
                </a:tc>
                <a:tc>
                  <a:txBody>
                    <a:bodyPr/>
                    <a:lstStyle/>
                    <a:p>
                      <a:r>
                        <a:rPr lang="en-GB" dirty="0">
                          <a:solidFill>
                            <a:srgbClr val="00B050"/>
                          </a:solidFill>
                        </a:rPr>
                        <a:t>Normal</a:t>
                      </a:r>
                    </a:p>
                  </a:txBody>
                  <a:tcPr/>
                </a:tc>
                <a:tc>
                  <a:txBody>
                    <a:bodyPr/>
                    <a:lstStyle/>
                    <a:p>
                      <a:r>
                        <a:rPr lang="en-GB" dirty="0"/>
                        <a:t>3</a:t>
                      </a:r>
                    </a:p>
                  </a:txBody>
                  <a:tcPr/>
                </a:tc>
                <a:tc>
                  <a:txBody>
                    <a:bodyPr/>
                    <a:lstStyle/>
                    <a:p>
                      <a:r>
                        <a:rPr lang="en-GB" dirty="0"/>
                        <a:t>3</a:t>
                      </a:r>
                    </a:p>
                  </a:txBody>
                  <a:tcPr/>
                </a:tc>
                <a:extLst>
                  <a:ext uri="{0D108BD9-81ED-4DB2-BD59-A6C34878D82A}">
                    <a16:rowId xmlns="" xmlns:a16="http://schemas.microsoft.com/office/drawing/2014/main" val="632520927"/>
                  </a:ext>
                </a:extLst>
              </a:tr>
              <a:tr h="370840">
                <a:tc>
                  <a:txBody>
                    <a:bodyPr/>
                    <a:lstStyle/>
                    <a:p>
                      <a:r>
                        <a:rPr lang="en-GB" dirty="0"/>
                        <a:t>174</a:t>
                      </a:r>
                    </a:p>
                  </a:txBody>
                  <a:tcPr/>
                </a:tc>
                <a:tc>
                  <a:txBody>
                    <a:bodyPr/>
                    <a:lstStyle/>
                    <a:p>
                      <a:r>
                        <a:rPr lang="en-GB" dirty="0"/>
                        <a:t>56</a:t>
                      </a:r>
                    </a:p>
                  </a:txBody>
                  <a:tcPr/>
                </a:tc>
                <a:tc>
                  <a:txBody>
                    <a:bodyPr/>
                    <a:lstStyle/>
                    <a:p>
                      <a:r>
                        <a:rPr lang="en-GB" dirty="0"/>
                        <a:t>Underweight</a:t>
                      </a:r>
                    </a:p>
                  </a:txBody>
                  <a:tcPr/>
                </a:tc>
                <a:tc>
                  <a:txBody>
                    <a:bodyPr/>
                    <a:lstStyle/>
                    <a:p>
                      <a:r>
                        <a:rPr lang="en-GB" dirty="0"/>
                        <a:t>4.1</a:t>
                      </a:r>
                    </a:p>
                  </a:txBody>
                  <a:tcPr/>
                </a:tc>
                <a:tc>
                  <a:txBody>
                    <a:bodyPr/>
                    <a:lstStyle/>
                    <a:p>
                      <a:r>
                        <a:rPr lang="en-GB" dirty="0"/>
                        <a:t>4</a:t>
                      </a:r>
                    </a:p>
                  </a:txBody>
                  <a:tcPr/>
                </a:tc>
                <a:extLst>
                  <a:ext uri="{0D108BD9-81ED-4DB2-BD59-A6C34878D82A}">
                    <a16:rowId xmlns="" xmlns:a16="http://schemas.microsoft.com/office/drawing/2014/main" val="2153687132"/>
                  </a:ext>
                </a:extLst>
              </a:tr>
              <a:tr h="370840">
                <a:tc>
                  <a:txBody>
                    <a:bodyPr/>
                    <a:lstStyle/>
                    <a:p>
                      <a:r>
                        <a:rPr lang="en-GB" dirty="0"/>
                        <a:t>167</a:t>
                      </a:r>
                    </a:p>
                  </a:txBody>
                  <a:tcPr/>
                </a:tc>
                <a:tc>
                  <a:txBody>
                    <a:bodyPr/>
                    <a:lstStyle/>
                    <a:p>
                      <a:r>
                        <a:rPr lang="en-GB" dirty="0"/>
                        <a:t>51</a:t>
                      </a:r>
                    </a:p>
                  </a:txBody>
                  <a:tcPr/>
                </a:tc>
                <a:tc>
                  <a:txBody>
                    <a:bodyPr/>
                    <a:lstStyle/>
                    <a:p>
                      <a:r>
                        <a:rPr lang="en-GB" dirty="0"/>
                        <a:t>Underweight</a:t>
                      </a:r>
                    </a:p>
                  </a:txBody>
                  <a:tcPr/>
                </a:tc>
                <a:tc>
                  <a:txBody>
                    <a:bodyPr/>
                    <a:lstStyle/>
                    <a:p>
                      <a:r>
                        <a:rPr lang="en-GB" dirty="0"/>
                        <a:t>6.7</a:t>
                      </a:r>
                    </a:p>
                  </a:txBody>
                  <a:tcPr/>
                </a:tc>
                <a:tc>
                  <a:txBody>
                    <a:bodyPr/>
                    <a:lstStyle/>
                    <a:p>
                      <a:r>
                        <a:rPr lang="en-GB" dirty="0"/>
                        <a:t>5</a:t>
                      </a:r>
                    </a:p>
                  </a:txBody>
                  <a:tcPr/>
                </a:tc>
                <a:extLst>
                  <a:ext uri="{0D108BD9-81ED-4DB2-BD59-A6C34878D82A}">
                    <a16:rowId xmlns="" xmlns:a16="http://schemas.microsoft.com/office/drawing/2014/main" val="530062480"/>
                  </a:ext>
                </a:extLst>
              </a:tr>
              <a:tr h="370840">
                <a:tc>
                  <a:txBody>
                    <a:bodyPr/>
                    <a:lstStyle/>
                    <a:p>
                      <a:r>
                        <a:rPr lang="en-GB" dirty="0"/>
                        <a:t>173</a:t>
                      </a:r>
                    </a:p>
                  </a:txBody>
                  <a:tcPr/>
                </a:tc>
                <a:tc>
                  <a:txBody>
                    <a:bodyPr/>
                    <a:lstStyle/>
                    <a:p>
                      <a:r>
                        <a:rPr lang="en-GB" dirty="0"/>
                        <a:t>64</a:t>
                      </a:r>
                    </a:p>
                  </a:txBody>
                  <a:tcPr/>
                </a:tc>
                <a:tc>
                  <a:txBody>
                    <a:bodyPr/>
                    <a:lstStyle/>
                    <a:p>
                      <a:r>
                        <a:rPr lang="en-GB" dirty="0"/>
                        <a:t>Normal</a:t>
                      </a:r>
                    </a:p>
                  </a:txBody>
                  <a:tcPr/>
                </a:tc>
                <a:tc>
                  <a:txBody>
                    <a:bodyPr/>
                    <a:lstStyle/>
                    <a:p>
                      <a:r>
                        <a:rPr lang="en-GB" dirty="0"/>
                        <a:t>7.6</a:t>
                      </a:r>
                    </a:p>
                  </a:txBody>
                  <a:tcPr/>
                </a:tc>
                <a:tc>
                  <a:txBody>
                    <a:bodyPr/>
                    <a:lstStyle/>
                    <a:p>
                      <a:r>
                        <a:rPr lang="en-GB" dirty="0"/>
                        <a:t>6</a:t>
                      </a:r>
                    </a:p>
                  </a:txBody>
                  <a:tcPr/>
                </a:tc>
                <a:extLst>
                  <a:ext uri="{0D108BD9-81ED-4DB2-BD59-A6C34878D82A}">
                    <a16:rowId xmlns="" xmlns:a16="http://schemas.microsoft.com/office/drawing/2014/main" val="1324137150"/>
                  </a:ext>
                </a:extLst>
              </a:tr>
              <a:tr h="370840">
                <a:tc>
                  <a:txBody>
                    <a:bodyPr/>
                    <a:lstStyle/>
                    <a:p>
                      <a:r>
                        <a:rPr lang="en-GB" dirty="0"/>
                        <a:t>172</a:t>
                      </a:r>
                    </a:p>
                  </a:txBody>
                  <a:tcPr/>
                </a:tc>
                <a:tc>
                  <a:txBody>
                    <a:bodyPr/>
                    <a:lstStyle/>
                    <a:p>
                      <a:r>
                        <a:rPr lang="en-GB" dirty="0"/>
                        <a:t>65</a:t>
                      </a:r>
                    </a:p>
                  </a:txBody>
                  <a:tcPr/>
                </a:tc>
                <a:tc>
                  <a:txBody>
                    <a:bodyPr/>
                    <a:lstStyle/>
                    <a:p>
                      <a:r>
                        <a:rPr lang="en-GB" dirty="0"/>
                        <a:t>Normal</a:t>
                      </a:r>
                    </a:p>
                  </a:txBody>
                  <a:tcPr/>
                </a:tc>
                <a:tc>
                  <a:txBody>
                    <a:bodyPr/>
                    <a:lstStyle/>
                    <a:p>
                      <a:r>
                        <a:rPr lang="en-GB" dirty="0"/>
                        <a:t>8.2</a:t>
                      </a:r>
                    </a:p>
                  </a:txBody>
                  <a:tcPr/>
                </a:tc>
                <a:tc>
                  <a:txBody>
                    <a:bodyPr/>
                    <a:lstStyle/>
                    <a:p>
                      <a:r>
                        <a:rPr lang="en-GB" dirty="0"/>
                        <a:t>7</a:t>
                      </a:r>
                    </a:p>
                  </a:txBody>
                  <a:tcPr/>
                </a:tc>
                <a:extLst>
                  <a:ext uri="{0D108BD9-81ED-4DB2-BD59-A6C34878D82A}">
                    <a16:rowId xmlns="" xmlns:a16="http://schemas.microsoft.com/office/drawing/2014/main" val="302690275"/>
                  </a:ext>
                </a:extLst>
              </a:tr>
              <a:tr h="370840">
                <a:tc>
                  <a:txBody>
                    <a:bodyPr/>
                    <a:lstStyle/>
                    <a:p>
                      <a:r>
                        <a:rPr lang="en-GB" dirty="0"/>
                        <a:t>182</a:t>
                      </a:r>
                    </a:p>
                  </a:txBody>
                  <a:tcPr/>
                </a:tc>
                <a:tc>
                  <a:txBody>
                    <a:bodyPr/>
                    <a:lstStyle/>
                    <a:p>
                      <a:r>
                        <a:rPr lang="en-GB" dirty="0"/>
                        <a:t>62</a:t>
                      </a:r>
                    </a:p>
                  </a:txBody>
                  <a:tcPr/>
                </a:tc>
                <a:tc>
                  <a:txBody>
                    <a:bodyPr/>
                    <a:lstStyle/>
                    <a:p>
                      <a:r>
                        <a:rPr lang="en-GB" dirty="0"/>
                        <a:t>Normal</a:t>
                      </a:r>
                    </a:p>
                  </a:txBody>
                  <a:tcPr/>
                </a:tc>
                <a:tc>
                  <a:txBody>
                    <a:bodyPr/>
                    <a:lstStyle/>
                    <a:p>
                      <a:r>
                        <a:rPr lang="en-GB" dirty="0"/>
                        <a:t>13</a:t>
                      </a:r>
                    </a:p>
                  </a:txBody>
                  <a:tcPr/>
                </a:tc>
                <a:tc>
                  <a:txBody>
                    <a:bodyPr/>
                    <a:lstStyle/>
                    <a:p>
                      <a:r>
                        <a:rPr lang="en-GB" dirty="0"/>
                        <a:t>8</a:t>
                      </a:r>
                    </a:p>
                  </a:txBody>
                  <a:tcPr/>
                </a:tc>
                <a:extLst>
                  <a:ext uri="{0D108BD9-81ED-4DB2-BD59-A6C34878D82A}">
                    <a16:rowId xmlns="" xmlns:a16="http://schemas.microsoft.com/office/drawing/2014/main" val="2020881325"/>
                  </a:ext>
                </a:extLst>
              </a:tr>
              <a:tr h="370840">
                <a:tc>
                  <a:txBody>
                    <a:bodyPr/>
                    <a:lstStyle/>
                    <a:p>
                      <a:r>
                        <a:rPr lang="en-GB" dirty="0"/>
                        <a:t>176</a:t>
                      </a:r>
                    </a:p>
                  </a:txBody>
                  <a:tcPr/>
                </a:tc>
                <a:tc>
                  <a:txBody>
                    <a:bodyPr/>
                    <a:lstStyle/>
                    <a:p>
                      <a:r>
                        <a:rPr lang="en-GB" dirty="0"/>
                        <a:t>69</a:t>
                      </a:r>
                    </a:p>
                  </a:txBody>
                  <a:tcPr/>
                </a:tc>
                <a:tc>
                  <a:txBody>
                    <a:bodyPr/>
                    <a:lstStyle/>
                    <a:p>
                      <a:r>
                        <a:rPr lang="en-GB" dirty="0"/>
                        <a:t>Normal</a:t>
                      </a:r>
                    </a:p>
                  </a:txBody>
                  <a:tcPr/>
                </a:tc>
                <a:tc>
                  <a:txBody>
                    <a:bodyPr/>
                    <a:lstStyle/>
                    <a:p>
                      <a:r>
                        <a:rPr lang="en-GB" dirty="0"/>
                        <a:t>13.4</a:t>
                      </a:r>
                    </a:p>
                  </a:txBody>
                  <a:tcPr/>
                </a:tc>
                <a:tc>
                  <a:txBody>
                    <a:bodyPr/>
                    <a:lstStyle/>
                    <a:p>
                      <a:r>
                        <a:rPr lang="en-GB" dirty="0"/>
                        <a:t>9</a:t>
                      </a:r>
                    </a:p>
                  </a:txBody>
                  <a:tcPr/>
                </a:tc>
                <a:extLst>
                  <a:ext uri="{0D108BD9-81ED-4DB2-BD59-A6C34878D82A}">
                    <a16:rowId xmlns="" xmlns:a16="http://schemas.microsoft.com/office/drawing/2014/main" val="741610871"/>
                  </a:ext>
                </a:extLst>
              </a:tr>
              <a:tr h="370840">
                <a:tc>
                  <a:txBody>
                    <a:bodyPr/>
                    <a:lstStyle/>
                    <a:p>
                      <a:r>
                        <a:rPr lang="en-GB" dirty="0">
                          <a:solidFill>
                            <a:srgbClr val="FF0000"/>
                          </a:solidFill>
                        </a:rPr>
                        <a:t>170</a:t>
                      </a:r>
                    </a:p>
                  </a:txBody>
                  <a:tcPr/>
                </a:tc>
                <a:tc>
                  <a:txBody>
                    <a:bodyPr/>
                    <a:lstStyle/>
                    <a:p>
                      <a:r>
                        <a:rPr lang="en-GB" dirty="0">
                          <a:solidFill>
                            <a:srgbClr val="FF0000"/>
                          </a:solidFill>
                        </a:rPr>
                        <a:t>57</a:t>
                      </a:r>
                    </a:p>
                  </a:txBody>
                  <a:tcPr/>
                </a:tc>
                <a:tc>
                  <a:txBody>
                    <a:bodyPr/>
                    <a:lstStyle/>
                    <a:p>
                      <a:r>
                        <a:rPr lang="en-GB" dirty="0">
                          <a:solidFill>
                            <a:srgbClr val="FF0000"/>
                          </a:solidFill>
                        </a:rPr>
                        <a:t>?</a:t>
                      </a:r>
                    </a:p>
                  </a:txBody>
                  <a:tcPr/>
                </a:tc>
                <a:tc>
                  <a:txBody>
                    <a:bodyPr/>
                    <a:lstStyle/>
                    <a:p>
                      <a:endParaRPr lang="en-GB" dirty="0">
                        <a:solidFill>
                          <a:srgbClr val="FF0000"/>
                        </a:solidFill>
                      </a:endParaRPr>
                    </a:p>
                  </a:txBody>
                  <a:tcPr/>
                </a:tc>
                <a:tc>
                  <a:txBody>
                    <a:bodyPr/>
                    <a:lstStyle/>
                    <a:p>
                      <a:endParaRPr lang="en-GB" dirty="0">
                        <a:solidFill>
                          <a:srgbClr val="FF0000"/>
                        </a:solidFill>
                      </a:endParaRPr>
                    </a:p>
                  </a:txBody>
                  <a:tcPr/>
                </a:tc>
                <a:extLst>
                  <a:ext uri="{0D108BD9-81ED-4DB2-BD59-A6C34878D82A}">
                    <a16:rowId xmlns="" xmlns:a16="http://schemas.microsoft.com/office/drawing/2014/main" val="2879317720"/>
                  </a:ext>
                </a:extLst>
              </a:tr>
            </a:tbl>
          </a:graphicData>
        </a:graphic>
      </p:graphicFrame>
      <p:sp>
        <p:nvSpPr>
          <p:cNvPr id="5" name="Right Brace 4">
            <a:extLst>
              <a:ext uri="{FF2B5EF4-FFF2-40B4-BE49-F238E27FC236}">
                <a16:creationId xmlns="" xmlns:a16="http://schemas.microsoft.com/office/drawing/2014/main" id="{BEF90EC4-CF0F-A1F1-CFD4-7C6ABCF0324D}"/>
              </a:ext>
            </a:extLst>
          </p:cNvPr>
          <p:cNvSpPr/>
          <p:nvPr/>
        </p:nvSpPr>
        <p:spPr>
          <a:xfrm>
            <a:off x="6324600" y="2362200"/>
            <a:ext cx="457200" cy="990600"/>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 xmlns:a16="http://schemas.microsoft.com/office/drawing/2014/main" id="{B12DC1CD-6F0C-4467-641C-03169C1ED117}"/>
              </a:ext>
            </a:extLst>
          </p:cNvPr>
          <p:cNvSpPr txBox="1"/>
          <p:nvPr/>
        </p:nvSpPr>
        <p:spPr>
          <a:xfrm>
            <a:off x="6781800" y="2672834"/>
            <a:ext cx="838200" cy="369332"/>
          </a:xfrm>
          <a:prstGeom prst="rect">
            <a:avLst/>
          </a:prstGeom>
          <a:noFill/>
        </p:spPr>
        <p:txBody>
          <a:bodyPr wrap="square">
            <a:spAutoFit/>
          </a:bodyPr>
          <a:lstStyle/>
          <a:p>
            <a:r>
              <a:rPr lang="en-GB" dirty="0"/>
              <a:t>K=3</a:t>
            </a:r>
          </a:p>
        </p:txBody>
      </p:sp>
    </p:spTree>
    <p:extLst>
      <p:ext uri="{BB962C8B-B14F-4D97-AF65-F5344CB8AC3E}">
        <p14:creationId xmlns:p14="http://schemas.microsoft.com/office/powerpoint/2010/main" val="1737511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E5B702E-FD4C-64E6-91DC-330D04544045}"/>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CC24EBE-1A79-E9AD-8399-EAAA4F58169F}"/>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KNN</a:t>
            </a:r>
          </a:p>
        </p:txBody>
      </p:sp>
      <p:sp>
        <p:nvSpPr>
          <p:cNvPr id="3" name="Subtitle 2">
            <a:extLst>
              <a:ext uri="{FF2B5EF4-FFF2-40B4-BE49-F238E27FC236}">
                <a16:creationId xmlns="" xmlns:a16="http://schemas.microsoft.com/office/drawing/2014/main" id="{8BD124D9-781E-F20F-F1A9-CC7AE43DE0D4}"/>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Example of KNN:</a:t>
            </a:r>
          </a:p>
          <a:p>
            <a:pPr algn="just"/>
            <a:endParaRPr lang="en-US" sz="1800" b="1" dirty="0">
              <a:solidFill>
                <a:schemeClr val="tx1"/>
              </a:solidFill>
              <a:latin typeface="Times New Roman" pitchFamily="18" charset="0"/>
              <a:cs typeface="Times New Roman" pitchFamily="18" charset="0"/>
            </a:endParaRPr>
          </a:p>
        </p:txBody>
      </p:sp>
      <p:graphicFrame>
        <p:nvGraphicFramePr>
          <p:cNvPr id="4" name="Table 3">
            <a:extLst>
              <a:ext uri="{FF2B5EF4-FFF2-40B4-BE49-F238E27FC236}">
                <a16:creationId xmlns="" xmlns:a16="http://schemas.microsoft.com/office/drawing/2014/main" id="{3BD0BEED-F4E1-AC89-E0D5-91AF1B08AC13}"/>
              </a:ext>
            </a:extLst>
          </p:cNvPr>
          <p:cNvGraphicFramePr>
            <a:graphicFrameLocks noGrp="1"/>
          </p:cNvGraphicFramePr>
          <p:nvPr>
            <p:extLst>
              <p:ext uri="{D42A27DB-BD31-4B8C-83A1-F6EECF244321}">
                <p14:modId xmlns:p14="http://schemas.microsoft.com/office/powerpoint/2010/main" val="3387777054"/>
              </p:ext>
            </p:extLst>
          </p:nvPr>
        </p:nvGraphicFramePr>
        <p:xfrm>
          <a:off x="685800" y="1918335"/>
          <a:ext cx="5500308" cy="4079240"/>
        </p:xfrm>
        <a:graphic>
          <a:graphicData uri="http://schemas.openxmlformats.org/drawingml/2006/table">
            <a:tbl>
              <a:tblPr firstRow="1" bandRow="1">
                <a:tableStyleId>{5C22544A-7EE6-4342-B048-85BDC9FD1C3A}</a:tableStyleId>
              </a:tblPr>
              <a:tblGrid>
                <a:gridCol w="1333310">
                  <a:extLst>
                    <a:ext uri="{9D8B030D-6E8A-4147-A177-3AD203B41FA5}">
                      <a16:colId xmlns="" xmlns:a16="http://schemas.microsoft.com/office/drawing/2014/main" val="1578106174"/>
                    </a:ext>
                  </a:extLst>
                </a:gridCol>
                <a:gridCol w="1370203">
                  <a:extLst>
                    <a:ext uri="{9D8B030D-6E8A-4147-A177-3AD203B41FA5}">
                      <a16:colId xmlns="" xmlns:a16="http://schemas.microsoft.com/office/drawing/2014/main" val="834031461"/>
                    </a:ext>
                  </a:extLst>
                </a:gridCol>
                <a:gridCol w="1448372">
                  <a:extLst>
                    <a:ext uri="{9D8B030D-6E8A-4147-A177-3AD203B41FA5}">
                      <a16:colId xmlns="" xmlns:a16="http://schemas.microsoft.com/office/drawing/2014/main" val="39674572"/>
                    </a:ext>
                  </a:extLst>
                </a:gridCol>
                <a:gridCol w="640080">
                  <a:extLst>
                    <a:ext uri="{9D8B030D-6E8A-4147-A177-3AD203B41FA5}">
                      <a16:colId xmlns="" xmlns:a16="http://schemas.microsoft.com/office/drawing/2014/main" val="2094978085"/>
                    </a:ext>
                  </a:extLst>
                </a:gridCol>
                <a:gridCol w="708343">
                  <a:extLst>
                    <a:ext uri="{9D8B030D-6E8A-4147-A177-3AD203B41FA5}">
                      <a16:colId xmlns="" xmlns:a16="http://schemas.microsoft.com/office/drawing/2014/main" val="2338902926"/>
                    </a:ext>
                  </a:extLst>
                </a:gridCol>
              </a:tblGrid>
              <a:tr h="370840">
                <a:tc>
                  <a:txBody>
                    <a:bodyPr/>
                    <a:lstStyle/>
                    <a:p>
                      <a:r>
                        <a:rPr lang="en-GB" dirty="0"/>
                        <a:t>Height (cm)</a:t>
                      </a:r>
                    </a:p>
                  </a:txBody>
                  <a:tcPr/>
                </a:tc>
                <a:tc>
                  <a:txBody>
                    <a:bodyPr/>
                    <a:lstStyle/>
                    <a:p>
                      <a:r>
                        <a:rPr lang="en-GB" dirty="0"/>
                        <a:t>Weight (KG)</a:t>
                      </a:r>
                    </a:p>
                  </a:txBody>
                  <a:tcPr/>
                </a:tc>
                <a:tc>
                  <a:txBody>
                    <a:bodyPr/>
                    <a:lstStyle/>
                    <a:p>
                      <a:r>
                        <a:rPr lang="en-GB" dirty="0"/>
                        <a:t>Class</a:t>
                      </a:r>
                    </a:p>
                  </a:txBody>
                  <a:tcPr/>
                </a:tc>
                <a:tc>
                  <a:txBody>
                    <a:bodyPr/>
                    <a:lstStyle/>
                    <a:p>
                      <a:r>
                        <a:rPr lang="en-GB" dirty="0"/>
                        <a:t>d</a:t>
                      </a:r>
                    </a:p>
                  </a:txBody>
                  <a:tcPr/>
                </a:tc>
                <a:tc>
                  <a:txBody>
                    <a:bodyPr/>
                    <a:lstStyle/>
                    <a:p>
                      <a:r>
                        <a:rPr lang="en-GB" dirty="0"/>
                        <a:t>Rank</a:t>
                      </a:r>
                    </a:p>
                  </a:txBody>
                  <a:tcPr/>
                </a:tc>
                <a:extLst>
                  <a:ext uri="{0D108BD9-81ED-4DB2-BD59-A6C34878D82A}">
                    <a16:rowId xmlns="" xmlns:a16="http://schemas.microsoft.com/office/drawing/2014/main" val="219217356"/>
                  </a:ext>
                </a:extLst>
              </a:tr>
              <a:tr h="370840">
                <a:tc>
                  <a:txBody>
                    <a:bodyPr/>
                    <a:lstStyle/>
                    <a:p>
                      <a:r>
                        <a:rPr lang="en-GB" dirty="0"/>
                        <a:t>169</a:t>
                      </a:r>
                    </a:p>
                  </a:txBody>
                  <a:tcPr/>
                </a:tc>
                <a:tc>
                  <a:txBody>
                    <a:bodyPr/>
                    <a:lstStyle/>
                    <a:p>
                      <a:r>
                        <a:rPr lang="en-GB" dirty="0"/>
                        <a:t>58</a:t>
                      </a:r>
                    </a:p>
                  </a:txBody>
                  <a:tcPr/>
                </a:tc>
                <a:tc>
                  <a:txBody>
                    <a:bodyPr/>
                    <a:lstStyle/>
                    <a:p>
                      <a:r>
                        <a:rPr lang="en-GB" dirty="0">
                          <a:solidFill>
                            <a:srgbClr val="00B050"/>
                          </a:solidFill>
                        </a:rPr>
                        <a:t>Normal</a:t>
                      </a:r>
                    </a:p>
                  </a:txBody>
                  <a:tcPr/>
                </a:tc>
                <a:tc>
                  <a:txBody>
                    <a:bodyPr/>
                    <a:lstStyle/>
                    <a:p>
                      <a:r>
                        <a:rPr lang="en-GB" dirty="0"/>
                        <a:t>1.4</a:t>
                      </a:r>
                    </a:p>
                  </a:txBody>
                  <a:tcPr/>
                </a:tc>
                <a:tc>
                  <a:txBody>
                    <a:bodyPr/>
                    <a:lstStyle/>
                    <a:p>
                      <a:r>
                        <a:rPr lang="en-GB" dirty="0"/>
                        <a:t>1</a:t>
                      </a:r>
                    </a:p>
                  </a:txBody>
                  <a:tcPr/>
                </a:tc>
                <a:extLst>
                  <a:ext uri="{0D108BD9-81ED-4DB2-BD59-A6C34878D82A}">
                    <a16:rowId xmlns="" xmlns:a16="http://schemas.microsoft.com/office/drawing/2014/main" val="3253395729"/>
                  </a:ext>
                </a:extLst>
              </a:tr>
              <a:tr h="370840">
                <a:tc>
                  <a:txBody>
                    <a:bodyPr/>
                    <a:lstStyle/>
                    <a:p>
                      <a:r>
                        <a:rPr lang="en-GB" dirty="0"/>
                        <a:t>170</a:t>
                      </a:r>
                    </a:p>
                  </a:txBody>
                  <a:tcPr/>
                </a:tc>
                <a:tc>
                  <a:txBody>
                    <a:bodyPr/>
                    <a:lstStyle/>
                    <a:p>
                      <a:r>
                        <a:rPr lang="en-GB" dirty="0"/>
                        <a:t>55</a:t>
                      </a:r>
                    </a:p>
                  </a:txBody>
                  <a:tcPr/>
                </a:tc>
                <a:tc>
                  <a:txBody>
                    <a:bodyPr/>
                    <a:lstStyle/>
                    <a:p>
                      <a:r>
                        <a:rPr lang="en-GB" dirty="0">
                          <a:solidFill>
                            <a:srgbClr val="00B050"/>
                          </a:solidFill>
                        </a:rPr>
                        <a:t>Normal</a:t>
                      </a:r>
                    </a:p>
                  </a:txBody>
                  <a:tcPr/>
                </a:tc>
                <a:tc>
                  <a:txBody>
                    <a:bodyPr/>
                    <a:lstStyle/>
                    <a:p>
                      <a:r>
                        <a:rPr lang="en-GB" dirty="0"/>
                        <a:t>2</a:t>
                      </a:r>
                    </a:p>
                  </a:txBody>
                  <a:tcPr/>
                </a:tc>
                <a:tc>
                  <a:txBody>
                    <a:bodyPr/>
                    <a:lstStyle/>
                    <a:p>
                      <a:r>
                        <a:rPr lang="en-GB" dirty="0"/>
                        <a:t>2</a:t>
                      </a:r>
                    </a:p>
                  </a:txBody>
                  <a:tcPr/>
                </a:tc>
                <a:extLst>
                  <a:ext uri="{0D108BD9-81ED-4DB2-BD59-A6C34878D82A}">
                    <a16:rowId xmlns="" xmlns:a16="http://schemas.microsoft.com/office/drawing/2014/main" val="354205492"/>
                  </a:ext>
                </a:extLst>
              </a:tr>
              <a:tr h="370840">
                <a:tc>
                  <a:txBody>
                    <a:bodyPr/>
                    <a:lstStyle/>
                    <a:p>
                      <a:r>
                        <a:rPr lang="en-GB" dirty="0"/>
                        <a:t>173</a:t>
                      </a:r>
                    </a:p>
                  </a:txBody>
                  <a:tcPr/>
                </a:tc>
                <a:tc>
                  <a:txBody>
                    <a:bodyPr/>
                    <a:lstStyle/>
                    <a:p>
                      <a:r>
                        <a:rPr lang="en-GB" dirty="0"/>
                        <a:t>57</a:t>
                      </a:r>
                    </a:p>
                  </a:txBody>
                  <a:tcPr/>
                </a:tc>
                <a:tc>
                  <a:txBody>
                    <a:bodyPr/>
                    <a:lstStyle/>
                    <a:p>
                      <a:r>
                        <a:rPr lang="en-GB" dirty="0">
                          <a:solidFill>
                            <a:srgbClr val="00B050"/>
                          </a:solidFill>
                        </a:rPr>
                        <a:t>Normal</a:t>
                      </a:r>
                    </a:p>
                  </a:txBody>
                  <a:tcPr/>
                </a:tc>
                <a:tc>
                  <a:txBody>
                    <a:bodyPr/>
                    <a:lstStyle/>
                    <a:p>
                      <a:r>
                        <a:rPr lang="en-GB" dirty="0"/>
                        <a:t>3</a:t>
                      </a:r>
                    </a:p>
                  </a:txBody>
                  <a:tcPr/>
                </a:tc>
                <a:tc>
                  <a:txBody>
                    <a:bodyPr/>
                    <a:lstStyle/>
                    <a:p>
                      <a:r>
                        <a:rPr lang="en-GB" dirty="0"/>
                        <a:t>3</a:t>
                      </a:r>
                    </a:p>
                  </a:txBody>
                  <a:tcPr/>
                </a:tc>
                <a:extLst>
                  <a:ext uri="{0D108BD9-81ED-4DB2-BD59-A6C34878D82A}">
                    <a16:rowId xmlns="" xmlns:a16="http://schemas.microsoft.com/office/drawing/2014/main" val="632520927"/>
                  </a:ext>
                </a:extLst>
              </a:tr>
              <a:tr h="370840">
                <a:tc>
                  <a:txBody>
                    <a:bodyPr/>
                    <a:lstStyle/>
                    <a:p>
                      <a:r>
                        <a:rPr lang="en-GB" dirty="0"/>
                        <a:t>174</a:t>
                      </a:r>
                    </a:p>
                  </a:txBody>
                  <a:tcPr/>
                </a:tc>
                <a:tc>
                  <a:txBody>
                    <a:bodyPr/>
                    <a:lstStyle/>
                    <a:p>
                      <a:r>
                        <a:rPr lang="en-GB" dirty="0"/>
                        <a:t>56</a:t>
                      </a:r>
                    </a:p>
                  </a:txBody>
                  <a:tcPr/>
                </a:tc>
                <a:tc>
                  <a:txBody>
                    <a:bodyPr/>
                    <a:lstStyle/>
                    <a:p>
                      <a:r>
                        <a:rPr lang="en-GB" dirty="0">
                          <a:solidFill>
                            <a:srgbClr val="00B050"/>
                          </a:solidFill>
                        </a:rPr>
                        <a:t>Underweight</a:t>
                      </a:r>
                    </a:p>
                  </a:txBody>
                  <a:tcPr/>
                </a:tc>
                <a:tc>
                  <a:txBody>
                    <a:bodyPr/>
                    <a:lstStyle/>
                    <a:p>
                      <a:r>
                        <a:rPr lang="en-GB" dirty="0"/>
                        <a:t>4.1</a:t>
                      </a:r>
                    </a:p>
                  </a:txBody>
                  <a:tcPr/>
                </a:tc>
                <a:tc>
                  <a:txBody>
                    <a:bodyPr/>
                    <a:lstStyle/>
                    <a:p>
                      <a:r>
                        <a:rPr lang="en-GB" dirty="0"/>
                        <a:t>4</a:t>
                      </a:r>
                    </a:p>
                  </a:txBody>
                  <a:tcPr/>
                </a:tc>
                <a:extLst>
                  <a:ext uri="{0D108BD9-81ED-4DB2-BD59-A6C34878D82A}">
                    <a16:rowId xmlns="" xmlns:a16="http://schemas.microsoft.com/office/drawing/2014/main" val="2153687132"/>
                  </a:ext>
                </a:extLst>
              </a:tr>
              <a:tr h="370840">
                <a:tc>
                  <a:txBody>
                    <a:bodyPr/>
                    <a:lstStyle/>
                    <a:p>
                      <a:r>
                        <a:rPr lang="en-GB" dirty="0"/>
                        <a:t>167</a:t>
                      </a:r>
                    </a:p>
                  </a:txBody>
                  <a:tcPr/>
                </a:tc>
                <a:tc>
                  <a:txBody>
                    <a:bodyPr/>
                    <a:lstStyle/>
                    <a:p>
                      <a:r>
                        <a:rPr lang="en-GB" dirty="0"/>
                        <a:t>51</a:t>
                      </a:r>
                    </a:p>
                  </a:txBody>
                  <a:tcPr/>
                </a:tc>
                <a:tc>
                  <a:txBody>
                    <a:bodyPr/>
                    <a:lstStyle/>
                    <a:p>
                      <a:r>
                        <a:rPr lang="en-GB" dirty="0"/>
                        <a:t>Underweight</a:t>
                      </a:r>
                    </a:p>
                  </a:txBody>
                  <a:tcPr/>
                </a:tc>
                <a:tc>
                  <a:txBody>
                    <a:bodyPr/>
                    <a:lstStyle/>
                    <a:p>
                      <a:r>
                        <a:rPr lang="en-GB" dirty="0"/>
                        <a:t>6.7</a:t>
                      </a:r>
                    </a:p>
                  </a:txBody>
                  <a:tcPr/>
                </a:tc>
                <a:tc>
                  <a:txBody>
                    <a:bodyPr/>
                    <a:lstStyle/>
                    <a:p>
                      <a:r>
                        <a:rPr lang="en-GB" dirty="0"/>
                        <a:t>5</a:t>
                      </a:r>
                    </a:p>
                  </a:txBody>
                  <a:tcPr/>
                </a:tc>
                <a:extLst>
                  <a:ext uri="{0D108BD9-81ED-4DB2-BD59-A6C34878D82A}">
                    <a16:rowId xmlns="" xmlns:a16="http://schemas.microsoft.com/office/drawing/2014/main" val="530062480"/>
                  </a:ext>
                </a:extLst>
              </a:tr>
              <a:tr h="370840">
                <a:tc>
                  <a:txBody>
                    <a:bodyPr/>
                    <a:lstStyle/>
                    <a:p>
                      <a:r>
                        <a:rPr lang="en-GB" dirty="0"/>
                        <a:t>173</a:t>
                      </a:r>
                    </a:p>
                  </a:txBody>
                  <a:tcPr/>
                </a:tc>
                <a:tc>
                  <a:txBody>
                    <a:bodyPr/>
                    <a:lstStyle/>
                    <a:p>
                      <a:r>
                        <a:rPr lang="en-GB" dirty="0"/>
                        <a:t>64</a:t>
                      </a:r>
                    </a:p>
                  </a:txBody>
                  <a:tcPr/>
                </a:tc>
                <a:tc>
                  <a:txBody>
                    <a:bodyPr/>
                    <a:lstStyle/>
                    <a:p>
                      <a:r>
                        <a:rPr lang="en-GB" dirty="0"/>
                        <a:t>Normal</a:t>
                      </a:r>
                    </a:p>
                  </a:txBody>
                  <a:tcPr/>
                </a:tc>
                <a:tc>
                  <a:txBody>
                    <a:bodyPr/>
                    <a:lstStyle/>
                    <a:p>
                      <a:r>
                        <a:rPr lang="en-GB" dirty="0"/>
                        <a:t>7.6</a:t>
                      </a:r>
                    </a:p>
                  </a:txBody>
                  <a:tcPr/>
                </a:tc>
                <a:tc>
                  <a:txBody>
                    <a:bodyPr/>
                    <a:lstStyle/>
                    <a:p>
                      <a:r>
                        <a:rPr lang="en-GB" dirty="0"/>
                        <a:t>6</a:t>
                      </a:r>
                    </a:p>
                  </a:txBody>
                  <a:tcPr/>
                </a:tc>
                <a:extLst>
                  <a:ext uri="{0D108BD9-81ED-4DB2-BD59-A6C34878D82A}">
                    <a16:rowId xmlns="" xmlns:a16="http://schemas.microsoft.com/office/drawing/2014/main" val="1324137150"/>
                  </a:ext>
                </a:extLst>
              </a:tr>
              <a:tr h="370840">
                <a:tc>
                  <a:txBody>
                    <a:bodyPr/>
                    <a:lstStyle/>
                    <a:p>
                      <a:r>
                        <a:rPr lang="en-GB" dirty="0"/>
                        <a:t>172</a:t>
                      </a:r>
                    </a:p>
                  </a:txBody>
                  <a:tcPr/>
                </a:tc>
                <a:tc>
                  <a:txBody>
                    <a:bodyPr/>
                    <a:lstStyle/>
                    <a:p>
                      <a:r>
                        <a:rPr lang="en-GB" dirty="0"/>
                        <a:t>65</a:t>
                      </a:r>
                    </a:p>
                  </a:txBody>
                  <a:tcPr/>
                </a:tc>
                <a:tc>
                  <a:txBody>
                    <a:bodyPr/>
                    <a:lstStyle/>
                    <a:p>
                      <a:r>
                        <a:rPr lang="en-GB" dirty="0"/>
                        <a:t>Normal</a:t>
                      </a:r>
                    </a:p>
                  </a:txBody>
                  <a:tcPr/>
                </a:tc>
                <a:tc>
                  <a:txBody>
                    <a:bodyPr/>
                    <a:lstStyle/>
                    <a:p>
                      <a:r>
                        <a:rPr lang="en-GB" dirty="0"/>
                        <a:t>8.2</a:t>
                      </a:r>
                    </a:p>
                  </a:txBody>
                  <a:tcPr/>
                </a:tc>
                <a:tc>
                  <a:txBody>
                    <a:bodyPr/>
                    <a:lstStyle/>
                    <a:p>
                      <a:r>
                        <a:rPr lang="en-GB" dirty="0"/>
                        <a:t>7</a:t>
                      </a:r>
                    </a:p>
                  </a:txBody>
                  <a:tcPr/>
                </a:tc>
                <a:extLst>
                  <a:ext uri="{0D108BD9-81ED-4DB2-BD59-A6C34878D82A}">
                    <a16:rowId xmlns="" xmlns:a16="http://schemas.microsoft.com/office/drawing/2014/main" val="302690275"/>
                  </a:ext>
                </a:extLst>
              </a:tr>
              <a:tr h="370840">
                <a:tc>
                  <a:txBody>
                    <a:bodyPr/>
                    <a:lstStyle/>
                    <a:p>
                      <a:r>
                        <a:rPr lang="en-GB" dirty="0"/>
                        <a:t>182</a:t>
                      </a:r>
                    </a:p>
                  </a:txBody>
                  <a:tcPr/>
                </a:tc>
                <a:tc>
                  <a:txBody>
                    <a:bodyPr/>
                    <a:lstStyle/>
                    <a:p>
                      <a:r>
                        <a:rPr lang="en-GB" dirty="0"/>
                        <a:t>62</a:t>
                      </a:r>
                    </a:p>
                  </a:txBody>
                  <a:tcPr/>
                </a:tc>
                <a:tc>
                  <a:txBody>
                    <a:bodyPr/>
                    <a:lstStyle/>
                    <a:p>
                      <a:r>
                        <a:rPr lang="en-GB" dirty="0"/>
                        <a:t>Normal</a:t>
                      </a:r>
                    </a:p>
                  </a:txBody>
                  <a:tcPr/>
                </a:tc>
                <a:tc>
                  <a:txBody>
                    <a:bodyPr/>
                    <a:lstStyle/>
                    <a:p>
                      <a:r>
                        <a:rPr lang="en-GB" dirty="0"/>
                        <a:t>13</a:t>
                      </a:r>
                    </a:p>
                  </a:txBody>
                  <a:tcPr/>
                </a:tc>
                <a:tc>
                  <a:txBody>
                    <a:bodyPr/>
                    <a:lstStyle/>
                    <a:p>
                      <a:r>
                        <a:rPr lang="en-GB" dirty="0"/>
                        <a:t>8</a:t>
                      </a:r>
                    </a:p>
                  </a:txBody>
                  <a:tcPr/>
                </a:tc>
                <a:extLst>
                  <a:ext uri="{0D108BD9-81ED-4DB2-BD59-A6C34878D82A}">
                    <a16:rowId xmlns="" xmlns:a16="http://schemas.microsoft.com/office/drawing/2014/main" val="2020881325"/>
                  </a:ext>
                </a:extLst>
              </a:tr>
              <a:tr h="370840">
                <a:tc>
                  <a:txBody>
                    <a:bodyPr/>
                    <a:lstStyle/>
                    <a:p>
                      <a:r>
                        <a:rPr lang="en-GB" dirty="0"/>
                        <a:t>176</a:t>
                      </a:r>
                    </a:p>
                  </a:txBody>
                  <a:tcPr/>
                </a:tc>
                <a:tc>
                  <a:txBody>
                    <a:bodyPr/>
                    <a:lstStyle/>
                    <a:p>
                      <a:r>
                        <a:rPr lang="en-GB" dirty="0"/>
                        <a:t>69</a:t>
                      </a:r>
                    </a:p>
                  </a:txBody>
                  <a:tcPr/>
                </a:tc>
                <a:tc>
                  <a:txBody>
                    <a:bodyPr/>
                    <a:lstStyle/>
                    <a:p>
                      <a:r>
                        <a:rPr lang="en-GB" dirty="0"/>
                        <a:t>Normal</a:t>
                      </a:r>
                    </a:p>
                  </a:txBody>
                  <a:tcPr/>
                </a:tc>
                <a:tc>
                  <a:txBody>
                    <a:bodyPr/>
                    <a:lstStyle/>
                    <a:p>
                      <a:r>
                        <a:rPr lang="en-GB" dirty="0"/>
                        <a:t>13.4</a:t>
                      </a:r>
                    </a:p>
                  </a:txBody>
                  <a:tcPr/>
                </a:tc>
                <a:tc>
                  <a:txBody>
                    <a:bodyPr/>
                    <a:lstStyle/>
                    <a:p>
                      <a:r>
                        <a:rPr lang="en-GB" dirty="0"/>
                        <a:t>9</a:t>
                      </a:r>
                    </a:p>
                  </a:txBody>
                  <a:tcPr/>
                </a:tc>
                <a:extLst>
                  <a:ext uri="{0D108BD9-81ED-4DB2-BD59-A6C34878D82A}">
                    <a16:rowId xmlns="" xmlns:a16="http://schemas.microsoft.com/office/drawing/2014/main" val="741610871"/>
                  </a:ext>
                </a:extLst>
              </a:tr>
              <a:tr h="370840">
                <a:tc>
                  <a:txBody>
                    <a:bodyPr/>
                    <a:lstStyle/>
                    <a:p>
                      <a:r>
                        <a:rPr lang="en-GB" dirty="0">
                          <a:solidFill>
                            <a:srgbClr val="FF0000"/>
                          </a:solidFill>
                        </a:rPr>
                        <a:t>170</a:t>
                      </a:r>
                    </a:p>
                  </a:txBody>
                  <a:tcPr/>
                </a:tc>
                <a:tc>
                  <a:txBody>
                    <a:bodyPr/>
                    <a:lstStyle/>
                    <a:p>
                      <a:r>
                        <a:rPr lang="en-GB" dirty="0">
                          <a:solidFill>
                            <a:srgbClr val="FF0000"/>
                          </a:solidFill>
                        </a:rPr>
                        <a:t>57</a:t>
                      </a:r>
                    </a:p>
                  </a:txBody>
                  <a:tcPr/>
                </a:tc>
                <a:tc>
                  <a:txBody>
                    <a:bodyPr/>
                    <a:lstStyle/>
                    <a:p>
                      <a:r>
                        <a:rPr lang="en-GB" dirty="0">
                          <a:solidFill>
                            <a:srgbClr val="FF0000"/>
                          </a:solidFill>
                        </a:rPr>
                        <a:t>?</a:t>
                      </a:r>
                    </a:p>
                  </a:txBody>
                  <a:tcPr/>
                </a:tc>
                <a:tc>
                  <a:txBody>
                    <a:bodyPr/>
                    <a:lstStyle/>
                    <a:p>
                      <a:endParaRPr lang="en-GB" dirty="0">
                        <a:solidFill>
                          <a:srgbClr val="FF0000"/>
                        </a:solidFill>
                      </a:endParaRPr>
                    </a:p>
                  </a:txBody>
                  <a:tcPr/>
                </a:tc>
                <a:tc>
                  <a:txBody>
                    <a:bodyPr/>
                    <a:lstStyle/>
                    <a:p>
                      <a:endParaRPr lang="en-GB" dirty="0">
                        <a:solidFill>
                          <a:srgbClr val="FF0000"/>
                        </a:solidFill>
                      </a:endParaRPr>
                    </a:p>
                  </a:txBody>
                  <a:tcPr/>
                </a:tc>
                <a:extLst>
                  <a:ext uri="{0D108BD9-81ED-4DB2-BD59-A6C34878D82A}">
                    <a16:rowId xmlns="" xmlns:a16="http://schemas.microsoft.com/office/drawing/2014/main" val="2879317720"/>
                  </a:ext>
                </a:extLst>
              </a:tr>
            </a:tbl>
          </a:graphicData>
        </a:graphic>
      </p:graphicFrame>
      <p:sp>
        <p:nvSpPr>
          <p:cNvPr id="5" name="Right Brace 4">
            <a:extLst>
              <a:ext uri="{FF2B5EF4-FFF2-40B4-BE49-F238E27FC236}">
                <a16:creationId xmlns="" xmlns:a16="http://schemas.microsoft.com/office/drawing/2014/main" id="{959F6993-6F5B-4483-4ADB-F62C220C9C01}"/>
              </a:ext>
            </a:extLst>
          </p:cNvPr>
          <p:cNvSpPr/>
          <p:nvPr/>
        </p:nvSpPr>
        <p:spPr>
          <a:xfrm>
            <a:off x="6324600" y="2362199"/>
            <a:ext cx="457200" cy="1453635"/>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 xmlns:a16="http://schemas.microsoft.com/office/drawing/2014/main" id="{D56683AA-A41B-48D4-EB2B-8E5A5969A1C4}"/>
              </a:ext>
            </a:extLst>
          </p:cNvPr>
          <p:cNvSpPr txBox="1"/>
          <p:nvPr/>
        </p:nvSpPr>
        <p:spPr>
          <a:xfrm>
            <a:off x="6781800" y="2895600"/>
            <a:ext cx="838200" cy="369332"/>
          </a:xfrm>
          <a:prstGeom prst="rect">
            <a:avLst/>
          </a:prstGeom>
          <a:noFill/>
        </p:spPr>
        <p:txBody>
          <a:bodyPr wrap="square">
            <a:spAutoFit/>
          </a:bodyPr>
          <a:lstStyle/>
          <a:p>
            <a:r>
              <a:rPr lang="en-GB" dirty="0"/>
              <a:t>K=4</a:t>
            </a:r>
          </a:p>
        </p:txBody>
      </p:sp>
    </p:spTree>
    <p:extLst>
      <p:ext uri="{BB962C8B-B14F-4D97-AF65-F5344CB8AC3E}">
        <p14:creationId xmlns:p14="http://schemas.microsoft.com/office/powerpoint/2010/main" val="4200410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85CFD8D-A9B2-A8BE-248B-4C2251BB753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70134862-3477-EEF3-8160-ECDC23DC5A37}"/>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KNN</a:t>
            </a:r>
          </a:p>
        </p:txBody>
      </p:sp>
      <p:sp>
        <p:nvSpPr>
          <p:cNvPr id="3" name="Subtitle 2">
            <a:extLst>
              <a:ext uri="{FF2B5EF4-FFF2-40B4-BE49-F238E27FC236}">
                <a16:creationId xmlns="" xmlns:a16="http://schemas.microsoft.com/office/drawing/2014/main" id="{C566F1B9-8253-C021-77D9-1BDF92B1B451}"/>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Example of KNN:</a:t>
            </a:r>
          </a:p>
          <a:p>
            <a:pPr algn="just"/>
            <a:endParaRPr lang="en-US" sz="1800" b="1" dirty="0">
              <a:solidFill>
                <a:schemeClr val="tx1"/>
              </a:solidFill>
              <a:latin typeface="Times New Roman" pitchFamily="18" charset="0"/>
              <a:cs typeface="Times New Roman" pitchFamily="18" charset="0"/>
            </a:endParaRPr>
          </a:p>
        </p:txBody>
      </p:sp>
      <p:graphicFrame>
        <p:nvGraphicFramePr>
          <p:cNvPr id="4" name="Table 3">
            <a:extLst>
              <a:ext uri="{FF2B5EF4-FFF2-40B4-BE49-F238E27FC236}">
                <a16:creationId xmlns="" xmlns:a16="http://schemas.microsoft.com/office/drawing/2014/main" id="{8D8175A7-5C74-9F18-9E93-DE90CEA4D78D}"/>
              </a:ext>
            </a:extLst>
          </p:cNvPr>
          <p:cNvGraphicFramePr>
            <a:graphicFrameLocks noGrp="1"/>
          </p:cNvGraphicFramePr>
          <p:nvPr>
            <p:extLst>
              <p:ext uri="{D42A27DB-BD31-4B8C-83A1-F6EECF244321}">
                <p14:modId xmlns:p14="http://schemas.microsoft.com/office/powerpoint/2010/main" val="2035618843"/>
              </p:ext>
            </p:extLst>
          </p:nvPr>
        </p:nvGraphicFramePr>
        <p:xfrm>
          <a:off x="685800" y="1918335"/>
          <a:ext cx="5500308" cy="4079240"/>
        </p:xfrm>
        <a:graphic>
          <a:graphicData uri="http://schemas.openxmlformats.org/drawingml/2006/table">
            <a:tbl>
              <a:tblPr firstRow="1" bandRow="1">
                <a:tableStyleId>{5C22544A-7EE6-4342-B048-85BDC9FD1C3A}</a:tableStyleId>
              </a:tblPr>
              <a:tblGrid>
                <a:gridCol w="1333310">
                  <a:extLst>
                    <a:ext uri="{9D8B030D-6E8A-4147-A177-3AD203B41FA5}">
                      <a16:colId xmlns="" xmlns:a16="http://schemas.microsoft.com/office/drawing/2014/main" val="1578106174"/>
                    </a:ext>
                  </a:extLst>
                </a:gridCol>
                <a:gridCol w="1370203">
                  <a:extLst>
                    <a:ext uri="{9D8B030D-6E8A-4147-A177-3AD203B41FA5}">
                      <a16:colId xmlns="" xmlns:a16="http://schemas.microsoft.com/office/drawing/2014/main" val="834031461"/>
                    </a:ext>
                  </a:extLst>
                </a:gridCol>
                <a:gridCol w="1448372">
                  <a:extLst>
                    <a:ext uri="{9D8B030D-6E8A-4147-A177-3AD203B41FA5}">
                      <a16:colId xmlns="" xmlns:a16="http://schemas.microsoft.com/office/drawing/2014/main" val="39674572"/>
                    </a:ext>
                  </a:extLst>
                </a:gridCol>
                <a:gridCol w="640080">
                  <a:extLst>
                    <a:ext uri="{9D8B030D-6E8A-4147-A177-3AD203B41FA5}">
                      <a16:colId xmlns="" xmlns:a16="http://schemas.microsoft.com/office/drawing/2014/main" val="2094978085"/>
                    </a:ext>
                  </a:extLst>
                </a:gridCol>
                <a:gridCol w="708343">
                  <a:extLst>
                    <a:ext uri="{9D8B030D-6E8A-4147-A177-3AD203B41FA5}">
                      <a16:colId xmlns="" xmlns:a16="http://schemas.microsoft.com/office/drawing/2014/main" val="2338902926"/>
                    </a:ext>
                  </a:extLst>
                </a:gridCol>
              </a:tblGrid>
              <a:tr h="370840">
                <a:tc>
                  <a:txBody>
                    <a:bodyPr/>
                    <a:lstStyle/>
                    <a:p>
                      <a:r>
                        <a:rPr lang="en-GB" dirty="0"/>
                        <a:t>Height (cm)</a:t>
                      </a:r>
                    </a:p>
                  </a:txBody>
                  <a:tcPr/>
                </a:tc>
                <a:tc>
                  <a:txBody>
                    <a:bodyPr/>
                    <a:lstStyle/>
                    <a:p>
                      <a:r>
                        <a:rPr lang="en-GB" dirty="0"/>
                        <a:t>Weight (KG)</a:t>
                      </a:r>
                    </a:p>
                  </a:txBody>
                  <a:tcPr/>
                </a:tc>
                <a:tc>
                  <a:txBody>
                    <a:bodyPr/>
                    <a:lstStyle/>
                    <a:p>
                      <a:r>
                        <a:rPr lang="en-GB" dirty="0"/>
                        <a:t>Class</a:t>
                      </a:r>
                    </a:p>
                  </a:txBody>
                  <a:tcPr/>
                </a:tc>
                <a:tc>
                  <a:txBody>
                    <a:bodyPr/>
                    <a:lstStyle/>
                    <a:p>
                      <a:r>
                        <a:rPr lang="en-GB" dirty="0"/>
                        <a:t>d</a:t>
                      </a:r>
                    </a:p>
                  </a:txBody>
                  <a:tcPr/>
                </a:tc>
                <a:tc>
                  <a:txBody>
                    <a:bodyPr/>
                    <a:lstStyle/>
                    <a:p>
                      <a:r>
                        <a:rPr lang="en-GB" dirty="0"/>
                        <a:t>Rank</a:t>
                      </a:r>
                    </a:p>
                  </a:txBody>
                  <a:tcPr/>
                </a:tc>
                <a:extLst>
                  <a:ext uri="{0D108BD9-81ED-4DB2-BD59-A6C34878D82A}">
                    <a16:rowId xmlns="" xmlns:a16="http://schemas.microsoft.com/office/drawing/2014/main" val="219217356"/>
                  </a:ext>
                </a:extLst>
              </a:tr>
              <a:tr h="370840">
                <a:tc>
                  <a:txBody>
                    <a:bodyPr/>
                    <a:lstStyle/>
                    <a:p>
                      <a:r>
                        <a:rPr lang="en-GB" dirty="0"/>
                        <a:t>169</a:t>
                      </a:r>
                    </a:p>
                  </a:txBody>
                  <a:tcPr/>
                </a:tc>
                <a:tc>
                  <a:txBody>
                    <a:bodyPr/>
                    <a:lstStyle/>
                    <a:p>
                      <a:r>
                        <a:rPr lang="en-GB" dirty="0"/>
                        <a:t>58</a:t>
                      </a:r>
                    </a:p>
                  </a:txBody>
                  <a:tcPr/>
                </a:tc>
                <a:tc>
                  <a:txBody>
                    <a:bodyPr/>
                    <a:lstStyle/>
                    <a:p>
                      <a:r>
                        <a:rPr lang="en-GB" dirty="0">
                          <a:solidFill>
                            <a:srgbClr val="00B050"/>
                          </a:solidFill>
                        </a:rPr>
                        <a:t>Normal</a:t>
                      </a:r>
                    </a:p>
                  </a:txBody>
                  <a:tcPr/>
                </a:tc>
                <a:tc>
                  <a:txBody>
                    <a:bodyPr/>
                    <a:lstStyle/>
                    <a:p>
                      <a:r>
                        <a:rPr lang="en-GB" dirty="0"/>
                        <a:t>1.4</a:t>
                      </a:r>
                    </a:p>
                  </a:txBody>
                  <a:tcPr/>
                </a:tc>
                <a:tc>
                  <a:txBody>
                    <a:bodyPr/>
                    <a:lstStyle/>
                    <a:p>
                      <a:r>
                        <a:rPr lang="en-GB" dirty="0"/>
                        <a:t>1</a:t>
                      </a:r>
                    </a:p>
                  </a:txBody>
                  <a:tcPr/>
                </a:tc>
                <a:extLst>
                  <a:ext uri="{0D108BD9-81ED-4DB2-BD59-A6C34878D82A}">
                    <a16:rowId xmlns="" xmlns:a16="http://schemas.microsoft.com/office/drawing/2014/main" val="3253395729"/>
                  </a:ext>
                </a:extLst>
              </a:tr>
              <a:tr h="370840">
                <a:tc>
                  <a:txBody>
                    <a:bodyPr/>
                    <a:lstStyle/>
                    <a:p>
                      <a:r>
                        <a:rPr lang="en-GB" dirty="0"/>
                        <a:t>170</a:t>
                      </a:r>
                    </a:p>
                  </a:txBody>
                  <a:tcPr/>
                </a:tc>
                <a:tc>
                  <a:txBody>
                    <a:bodyPr/>
                    <a:lstStyle/>
                    <a:p>
                      <a:r>
                        <a:rPr lang="en-GB" dirty="0"/>
                        <a:t>55</a:t>
                      </a:r>
                    </a:p>
                  </a:txBody>
                  <a:tcPr/>
                </a:tc>
                <a:tc>
                  <a:txBody>
                    <a:bodyPr/>
                    <a:lstStyle/>
                    <a:p>
                      <a:r>
                        <a:rPr lang="en-GB" dirty="0">
                          <a:solidFill>
                            <a:srgbClr val="00B050"/>
                          </a:solidFill>
                        </a:rPr>
                        <a:t>Normal</a:t>
                      </a:r>
                    </a:p>
                  </a:txBody>
                  <a:tcPr/>
                </a:tc>
                <a:tc>
                  <a:txBody>
                    <a:bodyPr/>
                    <a:lstStyle/>
                    <a:p>
                      <a:r>
                        <a:rPr lang="en-GB" dirty="0"/>
                        <a:t>2</a:t>
                      </a:r>
                    </a:p>
                  </a:txBody>
                  <a:tcPr/>
                </a:tc>
                <a:tc>
                  <a:txBody>
                    <a:bodyPr/>
                    <a:lstStyle/>
                    <a:p>
                      <a:r>
                        <a:rPr lang="en-GB" dirty="0"/>
                        <a:t>2</a:t>
                      </a:r>
                    </a:p>
                  </a:txBody>
                  <a:tcPr/>
                </a:tc>
                <a:extLst>
                  <a:ext uri="{0D108BD9-81ED-4DB2-BD59-A6C34878D82A}">
                    <a16:rowId xmlns="" xmlns:a16="http://schemas.microsoft.com/office/drawing/2014/main" val="354205492"/>
                  </a:ext>
                </a:extLst>
              </a:tr>
              <a:tr h="370840">
                <a:tc>
                  <a:txBody>
                    <a:bodyPr/>
                    <a:lstStyle/>
                    <a:p>
                      <a:r>
                        <a:rPr lang="en-GB" dirty="0"/>
                        <a:t>173</a:t>
                      </a:r>
                    </a:p>
                  </a:txBody>
                  <a:tcPr/>
                </a:tc>
                <a:tc>
                  <a:txBody>
                    <a:bodyPr/>
                    <a:lstStyle/>
                    <a:p>
                      <a:r>
                        <a:rPr lang="en-GB" dirty="0"/>
                        <a:t>57</a:t>
                      </a:r>
                    </a:p>
                  </a:txBody>
                  <a:tcPr/>
                </a:tc>
                <a:tc>
                  <a:txBody>
                    <a:bodyPr/>
                    <a:lstStyle/>
                    <a:p>
                      <a:r>
                        <a:rPr lang="en-GB" dirty="0">
                          <a:solidFill>
                            <a:srgbClr val="00B050"/>
                          </a:solidFill>
                        </a:rPr>
                        <a:t>Normal</a:t>
                      </a:r>
                    </a:p>
                  </a:txBody>
                  <a:tcPr/>
                </a:tc>
                <a:tc>
                  <a:txBody>
                    <a:bodyPr/>
                    <a:lstStyle/>
                    <a:p>
                      <a:r>
                        <a:rPr lang="en-GB" dirty="0"/>
                        <a:t>3</a:t>
                      </a:r>
                    </a:p>
                  </a:txBody>
                  <a:tcPr/>
                </a:tc>
                <a:tc>
                  <a:txBody>
                    <a:bodyPr/>
                    <a:lstStyle/>
                    <a:p>
                      <a:r>
                        <a:rPr lang="en-GB" dirty="0"/>
                        <a:t>3</a:t>
                      </a:r>
                    </a:p>
                  </a:txBody>
                  <a:tcPr/>
                </a:tc>
                <a:extLst>
                  <a:ext uri="{0D108BD9-81ED-4DB2-BD59-A6C34878D82A}">
                    <a16:rowId xmlns="" xmlns:a16="http://schemas.microsoft.com/office/drawing/2014/main" val="632520927"/>
                  </a:ext>
                </a:extLst>
              </a:tr>
              <a:tr h="370840">
                <a:tc>
                  <a:txBody>
                    <a:bodyPr/>
                    <a:lstStyle/>
                    <a:p>
                      <a:r>
                        <a:rPr lang="en-GB" dirty="0"/>
                        <a:t>174</a:t>
                      </a:r>
                    </a:p>
                  </a:txBody>
                  <a:tcPr/>
                </a:tc>
                <a:tc>
                  <a:txBody>
                    <a:bodyPr/>
                    <a:lstStyle/>
                    <a:p>
                      <a:r>
                        <a:rPr lang="en-GB" dirty="0"/>
                        <a:t>56</a:t>
                      </a:r>
                    </a:p>
                  </a:txBody>
                  <a:tcPr/>
                </a:tc>
                <a:tc>
                  <a:txBody>
                    <a:bodyPr/>
                    <a:lstStyle/>
                    <a:p>
                      <a:r>
                        <a:rPr lang="en-GB" dirty="0">
                          <a:solidFill>
                            <a:srgbClr val="00B050"/>
                          </a:solidFill>
                        </a:rPr>
                        <a:t>Underweight</a:t>
                      </a:r>
                    </a:p>
                  </a:txBody>
                  <a:tcPr/>
                </a:tc>
                <a:tc>
                  <a:txBody>
                    <a:bodyPr/>
                    <a:lstStyle/>
                    <a:p>
                      <a:r>
                        <a:rPr lang="en-GB" dirty="0"/>
                        <a:t>4.1</a:t>
                      </a:r>
                    </a:p>
                  </a:txBody>
                  <a:tcPr/>
                </a:tc>
                <a:tc>
                  <a:txBody>
                    <a:bodyPr/>
                    <a:lstStyle/>
                    <a:p>
                      <a:r>
                        <a:rPr lang="en-GB" dirty="0"/>
                        <a:t>4</a:t>
                      </a:r>
                    </a:p>
                  </a:txBody>
                  <a:tcPr/>
                </a:tc>
                <a:extLst>
                  <a:ext uri="{0D108BD9-81ED-4DB2-BD59-A6C34878D82A}">
                    <a16:rowId xmlns="" xmlns:a16="http://schemas.microsoft.com/office/drawing/2014/main" val="2153687132"/>
                  </a:ext>
                </a:extLst>
              </a:tr>
              <a:tr h="370840">
                <a:tc>
                  <a:txBody>
                    <a:bodyPr/>
                    <a:lstStyle/>
                    <a:p>
                      <a:r>
                        <a:rPr lang="en-GB" dirty="0"/>
                        <a:t>167</a:t>
                      </a:r>
                    </a:p>
                  </a:txBody>
                  <a:tcPr/>
                </a:tc>
                <a:tc>
                  <a:txBody>
                    <a:bodyPr/>
                    <a:lstStyle/>
                    <a:p>
                      <a:r>
                        <a:rPr lang="en-GB" dirty="0"/>
                        <a:t>51</a:t>
                      </a:r>
                    </a:p>
                  </a:txBody>
                  <a:tcPr/>
                </a:tc>
                <a:tc>
                  <a:txBody>
                    <a:bodyPr/>
                    <a:lstStyle/>
                    <a:p>
                      <a:r>
                        <a:rPr lang="en-GB" dirty="0">
                          <a:solidFill>
                            <a:srgbClr val="00B050"/>
                          </a:solidFill>
                        </a:rPr>
                        <a:t>Underweight</a:t>
                      </a:r>
                    </a:p>
                  </a:txBody>
                  <a:tcPr/>
                </a:tc>
                <a:tc>
                  <a:txBody>
                    <a:bodyPr/>
                    <a:lstStyle/>
                    <a:p>
                      <a:r>
                        <a:rPr lang="en-GB" dirty="0"/>
                        <a:t>6.7</a:t>
                      </a:r>
                    </a:p>
                  </a:txBody>
                  <a:tcPr/>
                </a:tc>
                <a:tc>
                  <a:txBody>
                    <a:bodyPr/>
                    <a:lstStyle/>
                    <a:p>
                      <a:r>
                        <a:rPr lang="en-GB" dirty="0"/>
                        <a:t>5</a:t>
                      </a:r>
                    </a:p>
                  </a:txBody>
                  <a:tcPr/>
                </a:tc>
                <a:extLst>
                  <a:ext uri="{0D108BD9-81ED-4DB2-BD59-A6C34878D82A}">
                    <a16:rowId xmlns="" xmlns:a16="http://schemas.microsoft.com/office/drawing/2014/main" val="530062480"/>
                  </a:ext>
                </a:extLst>
              </a:tr>
              <a:tr h="370840">
                <a:tc>
                  <a:txBody>
                    <a:bodyPr/>
                    <a:lstStyle/>
                    <a:p>
                      <a:r>
                        <a:rPr lang="en-GB" dirty="0"/>
                        <a:t>173</a:t>
                      </a:r>
                    </a:p>
                  </a:txBody>
                  <a:tcPr/>
                </a:tc>
                <a:tc>
                  <a:txBody>
                    <a:bodyPr/>
                    <a:lstStyle/>
                    <a:p>
                      <a:r>
                        <a:rPr lang="en-GB" dirty="0"/>
                        <a:t>64</a:t>
                      </a:r>
                    </a:p>
                  </a:txBody>
                  <a:tcPr/>
                </a:tc>
                <a:tc>
                  <a:txBody>
                    <a:bodyPr/>
                    <a:lstStyle/>
                    <a:p>
                      <a:r>
                        <a:rPr lang="en-GB" dirty="0"/>
                        <a:t>Normal</a:t>
                      </a:r>
                    </a:p>
                  </a:txBody>
                  <a:tcPr/>
                </a:tc>
                <a:tc>
                  <a:txBody>
                    <a:bodyPr/>
                    <a:lstStyle/>
                    <a:p>
                      <a:r>
                        <a:rPr lang="en-GB" dirty="0"/>
                        <a:t>7.6</a:t>
                      </a:r>
                    </a:p>
                  </a:txBody>
                  <a:tcPr/>
                </a:tc>
                <a:tc>
                  <a:txBody>
                    <a:bodyPr/>
                    <a:lstStyle/>
                    <a:p>
                      <a:r>
                        <a:rPr lang="en-GB" dirty="0"/>
                        <a:t>6</a:t>
                      </a:r>
                    </a:p>
                  </a:txBody>
                  <a:tcPr/>
                </a:tc>
                <a:extLst>
                  <a:ext uri="{0D108BD9-81ED-4DB2-BD59-A6C34878D82A}">
                    <a16:rowId xmlns="" xmlns:a16="http://schemas.microsoft.com/office/drawing/2014/main" val="1324137150"/>
                  </a:ext>
                </a:extLst>
              </a:tr>
              <a:tr h="370840">
                <a:tc>
                  <a:txBody>
                    <a:bodyPr/>
                    <a:lstStyle/>
                    <a:p>
                      <a:r>
                        <a:rPr lang="en-GB" dirty="0"/>
                        <a:t>172</a:t>
                      </a:r>
                    </a:p>
                  </a:txBody>
                  <a:tcPr/>
                </a:tc>
                <a:tc>
                  <a:txBody>
                    <a:bodyPr/>
                    <a:lstStyle/>
                    <a:p>
                      <a:r>
                        <a:rPr lang="en-GB" dirty="0"/>
                        <a:t>65</a:t>
                      </a:r>
                    </a:p>
                  </a:txBody>
                  <a:tcPr/>
                </a:tc>
                <a:tc>
                  <a:txBody>
                    <a:bodyPr/>
                    <a:lstStyle/>
                    <a:p>
                      <a:r>
                        <a:rPr lang="en-GB" dirty="0"/>
                        <a:t>Normal</a:t>
                      </a:r>
                    </a:p>
                  </a:txBody>
                  <a:tcPr/>
                </a:tc>
                <a:tc>
                  <a:txBody>
                    <a:bodyPr/>
                    <a:lstStyle/>
                    <a:p>
                      <a:r>
                        <a:rPr lang="en-GB" dirty="0"/>
                        <a:t>8.2</a:t>
                      </a:r>
                    </a:p>
                  </a:txBody>
                  <a:tcPr/>
                </a:tc>
                <a:tc>
                  <a:txBody>
                    <a:bodyPr/>
                    <a:lstStyle/>
                    <a:p>
                      <a:r>
                        <a:rPr lang="en-GB" dirty="0"/>
                        <a:t>7</a:t>
                      </a:r>
                    </a:p>
                  </a:txBody>
                  <a:tcPr/>
                </a:tc>
                <a:extLst>
                  <a:ext uri="{0D108BD9-81ED-4DB2-BD59-A6C34878D82A}">
                    <a16:rowId xmlns="" xmlns:a16="http://schemas.microsoft.com/office/drawing/2014/main" val="302690275"/>
                  </a:ext>
                </a:extLst>
              </a:tr>
              <a:tr h="370840">
                <a:tc>
                  <a:txBody>
                    <a:bodyPr/>
                    <a:lstStyle/>
                    <a:p>
                      <a:r>
                        <a:rPr lang="en-GB" dirty="0"/>
                        <a:t>182</a:t>
                      </a:r>
                    </a:p>
                  </a:txBody>
                  <a:tcPr/>
                </a:tc>
                <a:tc>
                  <a:txBody>
                    <a:bodyPr/>
                    <a:lstStyle/>
                    <a:p>
                      <a:r>
                        <a:rPr lang="en-GB" dirty="0"/>
                        <a:t>62</a:t>
                      </a:r>
                    </a:p>
                  </a:txBody>
                  <a:tcPr/>
                </a:tc>
                <a:tc>
                  <a:txBody>
                    <a:bodyPr/>
                    <a:lstStyle/>
                    <a:p>
                      <a:r>
                        <a:rPr lang="en-GB" dirty="0"/>
                        <a:t>Normal</a:t>
                      </a:r>
                    </a:p>
                  </a:txBody>
                  <a:tcPr/>
                </a:tc>
                <a:tc>
                  <a:txBody>
                    <a:bodyPr/>
                    <a:lstStyle/>
                    <a:p>
                      <a:r>
                        <a:rPr lang="en-GB" dirty="0"/>
                        <a:t>13</a:t>
                      </a:r>
                    </a:p>
                  </a:txBody>
                  <a:tcPr/>
                </a:tc>
                <a:tc>
                  <a:txBody>
                    <a:bodyPr/>
                    <a:lstStyle/>
                    <a:p>
                      <a:r>
                        <a:rPr lang="en-GB" dirty="0"/>
                        <a:t>8</a:t>
                      </a:r>
                    </a:p>
                  </a:txBody>
                  <a:tcPr/>
                </a:tc>
                <a:extLst>
                  <a:ext uri="{0D108BD9-81ED-4DB2-BD59-A6C34878D82A}">
                    <a16:rowId xmlns="" xmlns:a16="http://schemas.microsoft.com/office/drawing/2014/main" val="2020881325"/>
                  </a:ext>
                </a:extLst>
              </a:tr>
              <a:tr h="370840">
                <a:tc>
                  <a:txBody>
                    <a:bodyPr/>
                    <a:lstStyle/>
                    <a:p>
                      <a:r>
                        <a:rPr lang="en-GB" dirty="0"/>
                        <a:t>176</a:t>
                      </a:r>
                    </a:p>
                  </a:txBody>
                  <a:tcPr/>
                </a:tc>
                <a:tc>
                  <a:txBody>
                    <a:bodyPr/>
                    <a:lstStyle/>
                    <a:p>
                      <a:r>
                        <a:rPr lang="en-GB" dirty="0"/>
                        <a:t>69</a:t>
                      </a:r>
                    </a:p>
                  </a:txBody>
                  <a:tcPr/>
                </a:tc>
                <a:tc>
                  <a:txBody>
                    <a:bodyPr/>
                    <a:lstStyle/>
                    <a:p>
                      <a:r>
                        <a:rPr lang="en-GB" dirty="0"/>
                        <a:t>Normal</a:t>
                      </a:r>
                    </a:p>
                  </a:txBody>
                  <a:tcPr/>
                </a:tc>
                <a:tc>
                  <a:txBody>
                    <a:bodyPr/>
                    <a:lstStyle/>
                    <a:p>
                      <a:r>
                        <a:rPr lang="en-GB" dirty="0"/>
                        <a:t>13.4</a:t>
                      </a:r>
                    </a:p>
                  </a:txBody>
                  <a:tcPr/>
                </a:tc>
                <a:tc>
                  <a:txBody>
                    <a:bodyPr/>
                    <a:lstStyle/>
                    <a:p>
                      <a:r>
                        <a:rPr lang="en-GB" dirty="0"/>
                        <a:t>9</a:t>
                      </a:r>
                    </a:p>
                  </a:txBody>
                  <a:tcPr/>
                </a:tc>
                <a:extLst>
                  <a:ext uri="{0D108BD9-81ED-4DB2-BD59-A6C34878D82A}">
                    <a16:rowId xmlns="" xmlns:a16="http://schemas.microsoft.com/office/drawing/2014/main" val="741610871"/>
                  </a:ext>
                </a:extLst>
              </a:tr>
              <a:tr h="370840">
                <a:tc>
                  <a:txBody>
                    <a:bodyPr/>
                    <a:lstStyle/>
                    <a:p>
                      <a:r>
                        <a:rPr lang="en-GB" dirty="0">
                          <a:solidFill>
                            <a:srgbClr val="FF0000"/>
                          </a:solidFill>
                        </a:rPr>
                        <a:t>170</a:t>
                      </a:r>
                    </a:p>
                  </a:txBody>
                  <a:tcPr/>
                </a:tc>
                <a:tc>
                  <a:txBody>
                    <a:bodyPr/>
                    <a:lstStyle/>
                    <a:p>
                      <a:r>
                        <a:rPr lang="en-GB" dirty="0">
                          <a:solidFill>
                            <a:srgbClr val="FF0000"/>
                          </a:solidFill>
                        </a:rPr>
                        <a:t>57</a:t>
                      </a:r>
                    </a:p>
                  </a:txBody>
                  <a:tcPr/>
                </a:tc>
                <a:tc>
                  <a:txBody>
                    <a:bodyPr/>
                    <a:lstStyle/>
                    <a:p>
                      <a:r>
                        <a:rPr lang="en-GB" dirty="0">
                          <a:solidFill>
                            <a:srgbClr val="FF0000"/>
                          </a:solidFill>
                        </a:rPr>
                        <a:t>?</a:t>
                      </a:r>
                    </a:p>
                  </a:txBody>
                  <a:tcPr/>
                </a:tc>
                <a:tc>
                  <a:txBody>
                    <a:bodyPr/>
                    <a:lstStyle/>
                    <a:p>
                      <a:endParaRPr lang="en-GB" dirty="0">
                        <a:solidFill>
                          <a:srgbClr val="FF0000"/>
                        </a:solidFill>
                      </a:endParaRPr>
                    </a:p>
                  </a:txBody>
                  <a:tcPr/>
                </a:tc>
                <a:tc>
                  <a:txBody>
                    <a:bodyPr/>
                    <a:lstStyle/>
                    <a:p>
                      <a:endParaRPr lang="en-GB" dirty="0">
                        <a:solidFill>
                          <a:srgbClr val="FF0000"/>
                        </a:solidFill>
                      </a:endParaRPr>
                    </a:p>
                  </a:txBody>
                  <a:tcPr/>
                </a:tc>
                <a:extLst>
                  <a:ext uri="{0D108BD9-81ED-4DB2-BD59-A6C34878D82A}">
                    <a16:rowId xmlns="" xmlns:a16="http://schemas.microsoft.com/office/drawing/2014/main" val="2879317720"/>
                  </a:ext>
                </a:extLst>
              </a:tr>
            </a:tbl>
          </a:graphicData>
        </a:graphic>
      </p:graphicFrame>
      <p:sp>
        <p:nvSpPr>
          <p:cNvPr id="5" name="Right Brace 4">
            <a:extLst>
              <a:ext uri="{FF2B5EF4-FFF2-40B4-BE49-F238E27FC236}">
                <a16:creationId xmlns="" xmlns:a16="http://schemas.microsoft.com/office/drawing/2014/main" id="{5FD02436-660F-4F0C-4268-FD7883E86269}"/>
              </a:ext>
            </a:extLst>
          </p:cNvPr>
          <p:cNvSpPr/>
          <p:nvPr/>
        </p:nvSpPr>
        <p:spPr>
          <a:xfrm>
            <a:off x="6324600" y="2362199"/>
            <a:ext cx="457200" cy="1752601"/>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 xmlns:a16="http://schemas.microsoft.com/office/drawing/2014/main" id="{5F159376-9248-776C-C9A4-69AF93AA1BFA}"/>
              </a:ext>
            </a:extLst>
          </p:cNvPr>
          <p:cNvSpPr txBox="1"/>
          <p:nvPr/>
        </p:nvSpPr>
        <p:spPr>
          <a:xfrm>
            <a:off x="6781800" y="3059668"/>
            <a:ext cx="838200" cy="369332"/>
          </a:xfrm>
          <a:prstGeom prst="rect">
            <a:avLst/>
          </a:prstGeom>
          <a:noFill/>
        </p:spPr>
        <p:txBody>
          <a:bodyPr wrap="square">
            <a:spAutoFit/>
          </a:bodyPr>
          <a:lstStyle/>
          <a:p>
            <a:r>
              <a:rPr lang="en-GB" dirty="0"/>
              <a:t>K=5</a:t>
            </a:r>
          </a:p>
        </p:txBody>
      </p:sp>
    </p:spTree>
    <p:extLst>
      <p:ext uri="{BB962C8B-B14F-4D97-AF65-F5344CB8AC3E}">
        <p14:creationId xmlns:p14="http://schemas.microsoft.com/office/powerpoint/2010/main" val="2365000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KNN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KNN Code:</a:t>
            </a:r>
          </a:p>
          <a:p>
            <a:pPr algn="just"/>
            <a:r>
              <a:rPr lang="en-US" sz="1800" dirty="0">
                <a:solidFill>
                  <a:schemeClr val="tx1"/>
                </a:solidFill>
                <a:latin typeface="Times New Roman" pitchFamily="18" charset="0"/>
                <a:cs typeface="Times New Roman" pitchFamily="18" charset="0"/>
                <a:hlinkClick r:id="rId2"/>
              </a:rPr>
              <a:t>https://colab.research.google.com/drive/1WvzjLHrb2Yf0ocPfUPUAIL7lYTIAvGwl?usp=sharing</a:t>
            </a:r>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01266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KNN</a:t>
            </a:r>
          </a:p>
        </p:txBody>
      </p:sp>
      <p:sp>
        <p:nvSpPr>
          <p:cNvPr id="3" name="Subtitle 2"/>
          <p:cNvSpPr>
            <a:spLocks noGrp="1"/>
          </p:cNvSpPr>
          <p:nvPr>
            <p:ph type="subTitle" idx="1"/>
          </p:nvPr>
        </p:nvSpPr>
        <p:spPr>
          <a:xfrm>
            <a:off x="685800" y="1371600"/>
            <a:ext cx="7467600" cy="4343400"/>
          </a:xfrm>
        </p:spPr>
        <p:txBody>
          <a:bodyPr>
            <a:normAutofit lnSpcReduction="10000"/>
          </a:bodyPr>
          <a:lstStyle/>
          <a:p>
            <a:pPr algn="just"/>
            <a:r>
              <a:rPr lang="en-US" sz="1800" b="1" dirty="0">
                <a:solidFill>
                  <a:schemeClr val="tx1"/>
                </a:solidFill>
                <a:latin typeface="Times New Roman" pitchFamily="18" charset="0"/>
                <a:cs typeface="Times New Roman" pitchFamily="18" charset="0"/>
              </a:rPr>
              <a:t>Disadvantages of KNN:</a:t>
            </a:r>
          </a:p>
          <a:p>
            <a:pPr algn="just"/>
            <a:endParaRPr lang="en-US" sz="1800" b="1"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Computationally Expensive: </a:t>
            </a:r>
            <a:r>
              <a:rPr lang="en-US" sz="1800" dirty="0">
                <a:solidFill>
                  <a:schemeClr val="tx1"/>
                </a:solidFill>
                <a:latin typeface="Times New Roman" pitchFamily="18" charset="0"/>
                <a:cs typeface="Times New Roman" pitchFamily="18" charset="0"/>
              </a:rPr>
              <a:t>As the size of the dataset increases, the algorithm becomes slow because it has to calculate the distance for each test point with every training point.</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Sensitive to Noisy Data: </a:t>
            </a:r>
            <a:r>
              <a:rPr lang="en-US" sz="1800" dirty="0">
                <a:solidFill>
                  <a:schemeClr val="tx1"/>
                </a:solidFill>
                <a:latin typeface="Times New Roman" pitchFamily="18" charset="0"/>
                <a:cs typeface="Times New Roman" pitchFamily="18" charset="0"/>
              </a:rPr>
              <a:t>Outliers or irrelevant features can significantly affect predictions.</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Feature Scaling Required: </a:t>
            </a:r>
            <a:r>
              <a:rPr lang="en-US" sz="1800" dirty="0">
                <a:solidFill>
                  <a:schemeClr val="tx1"/>
                </a:solidFill>
                <a:latin typeface="Times New Roman" pitchFamily="18" charset="0"/>
                <a:cs typeface="Times New Roman" pitchFamily="18" charset="0"/>
              </a:rPr>
              <a:t>Since KNN relies on distance calculations, features must be scaled properly to prevent features with larger ranges from dominating the distance calculation.</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Memory-Intensive:</a:t>
            </a:r>
            <a:r>
              <a:rPr lang="en-US" sz="1800" dirty="0">
                <a:solidFill>
                  <a:schemeClr val="tx1"/>
                </a:solidFill>
                <a:latin typeface="Times New Roman" pitchFamily="18" charset="0"/>
                <a:cs typeface="Times New Roman" pitchFamily="18" charset="0"/>
              </a:rPr>
              <a:t> The algorithm needs to store the entire training dataset, making it less memory-efficient for large datasets.</a:t>
            </a:r>
          </a:p>
        </p:txBody>
      </p:sp>
    </p:spTree>
    <p:extLst>
      <p:ext uri="{BB962C8B-B14F-4D97-AF65-F5344CB8AC3E}">
        <p14:creationId xmlns:p14="http://schemas.microsoft.com/office/powerpoint/2010/main" val="979955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20C1C3D-3599-8613-3DC7-239C7E7BD77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4DD8D9B-3532-09DE-3201-EE78B3042A27}"/>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p:sp>
        <p:nvSpPr>
          <p:cNvPr id="3" name="Subtitle 2">
            <a:extLst>
              <a:ext uri="{FF2B5EF4-FFF2-40B4-BE49-F238E27FC236}">
                <a16:creationId xmlns="" xmlns:a16="http://schemas.microsoft.com/office/drawing/2014/main" id="{C40281CB-21B3-87AE-FB2E-76DEE75E7F56}"/>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Decision Trees</a:t>
            </a:r>
            <a:r>
              <a:rPr lang="en-US" sz="1800" dirty="0">
                <a:solidFill>
                  <a:schemeClr val="tx1"/>
                </a:solidFill>
                <a:latin typeface="Times New Roman" pitchFamily="18" charset="0"/>
                <a:cs typeface="Times New Roman" pitchFamily="18" charset="0"/>
              </a:rPr>
              <a:t> are a popular supervised machine learning algorithm used for both </a:t>
            </a:r>
            <a:r>
              <a:rPr lang="en-US" sz="1800" b="1" dirty="0">
                <a:solidFill>
                  <a:schemeClr val="tx1"/>
                </a:solidFill>
                <a:latin typeface="Times New Roman" pitchFamily="18" charset="0"/>
                <a:cs typeface="Times New Roman" pitchFamily="18" charset="0"/>
              </a:rPr>
              <a:t>classification</a:t>
            </a:r>
            <a:r>
              <a:rPr lang="en-US" sz="1800" dirty="0">
                <a:solidFill>
                  <a:schemeClr val="tx1"/>
                </a:solidFill>
                <a:latin typeface="Times New Roman" pitchFamily="18" charset="0"/>
                <a:cs typeface="Times New Roman" pitchFamily="18" charset="0"/>
              </a:rPr>
              <a:t> and regression tasks. They work by learning simple decision rules inferred from the data features to predict a target label. </a:t>
            </a:r>
          </a:p>
          <a:p>
            <a:pPr marL="285750" indent="-285750" algn="just">
              <a:lnSpc>
                <a:spcPct val="150000"/>
              </a:lnSpc>
              <a:buFont typeface="Arial" panose="020B0604020202020204" pitchFamily="34" charset="0"/>
              <a:buChar char="•"/>
            </a:pPr>
            <a:r>
              <a:rPr lang="en-US" sz="1800" dirty="0">
                <a:solidFill>
                  <a:schemeClr val="tx1"/>
                </a:solidFill>
                <a:latin typeface="Times New Roman" pitchFamily="18" charset="0"/>
                <a:cs typeface="Times New Roman" pitchFamily="18" charset="0"/>
              </a:rPr>
              <a:t>A Decision Tree is structured as a tree where each node represents a decision based on a feature of the data, and each branch represents an outcome of that decision.</a:t>
            </a:r>
          </a:p>
          <a:p>
            <a:pPr marL="285750" indent="-285750" algn="just">
              <a:lnSpc>
                <a:spcPct val="150000"/>
              </a:lnSpc>
              <a:buFont typeface="Arial" panose="020B0604020202020204" pitchFamily="34" charset="0"/>
              <a:buChar char="•"/>
            </a:pPr>
            <a:r>
              <a:rPr lang="en-US" sz="1800" dirty="0">
                <a:solidFill>
                  <a:schemeClr val="tx1"/>
                </a:solidFill>
                <a:latin typeface="Times New Roman" pitchFamily="18" charset="0"/>
                <a:cs typeface="Times New Roman" pitchFamily="18" charset="0"/>
              </a:rPr>
              <a:t>The root node is the topmost node, representing the first decision.</a:t>
            </a:r>
          </a:p>
          <a:p>
            <a:pPr marL="285750" indent="-285750" algn="just">
              <a:lnSpc>
                <a:spcPct val="150000"/>
              </a:lnSpc>
              <a:buFont typeface="Arial" panose="020B0604020202020204" pitchFamily="34" charset="0"/>
              <a:buChar char="•"/>
            </a:pPr>
            <a:r>
              <a:rPr lang="en-US" sz="1800" dirty="0">
                <a:solidFill>
                  <a:schemeClr val="tx1"/>
                </a:solidFill>
                <a:latin typeface="Times New Roman" pitchFamily="18" charset="0"/>
                <a:cs typeface="Times New Roman" pitchFamily="18" charset="0"/>
              </a:rPr>
              <a:t>The internal nodes are decision points, splitting based on feature values.</a:t>
            </a:r>
          </a:p>
          <a:p>
            <a:pPr marL="285750" indent="-285750" algn="just">
              <a:lnSpc>
                <a:spcPct val="150000"/>
              </a:lnSpc>
              <a:buFont typeface="Arial" panose="020B0604020202020204" pitchFamily="34" charset="0"/>
              <a:buChar char="•"/>
            </a:pPr>
            <a:r>
              <a:rPr lang="en-US" sz="1800" dirty="0">
                <a:solidFill>
                  <a:schemeClr val="tx1"/>
                </a:solidFill>
                <a:latin typeface="Times New Roman" pitchFamily="18" charset="0"/>
                <a:cs typeface="Times New Roman" pitchFamily="18" charset="0"/>
              </a:rPr>
              <a:t>Leaf nodes are the endpoints representing the final prediction or output.</a:t>
            </a:r>
          </a:p>
        </p:txBody>
      </p:sp>
    </p:spTree>
    <p:extLst>
      <p:ext uri="{BB962C8B-B14F-4D97-AF65-F5344CB8AC3E}">
        <p14:creationId xmlns:p14="http://schemas.microsoft.com/office/powerpoint/2010/main" val="1262064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E57E31C-6104-8D07-7A91-321DD4B3E815}"/>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7CED8F68-23DD-7B88-7117-6C5FA46A2D80}"/>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p:graphicFrame>
        <p:nvGraphicFramePr>
          <p:cNvPr id="4" name="Object 1024">
            <a:extLst>
              <a:ext uri="{FF2B5EF4-FFF2-40B4-BE49-F238E27FC236}">
                <a16:creationId xmlns="" xmlns:a16="http://schemas.microsoft.com/office/drawing/2014/main" id="{18005720-4F9D-8B5E-C4DF-1395E7CB816C}"/>
              </a:ext>
            </a:extLst>
          </p:cNvPr>
          <p:cNvGraphicFramePr>
            <a:graphicFrameLocks/>
          </p:cNvGraphicFramePr>
          <p:nvPr>
            <p:extLst>
              <p:ext uri="{D42A27DB-BD31-4B8C-83A1-F6EECF244321}">
                <p14:modId xmlns:p14="http://schemas.microsoft.com/office/powerpoint/2010/main" val="3316492392"/>
              </p:ext>
            </p:extLst>
          </p:nvPr>
        </p:nvGraphicFramePr>
        <p:xfrm>
          <a:off x="228600" y="990600"/>
          <a:ext cx="3951287" cy="3429000"/>
        </p:xfrm>
        <a:graphic>
          <a:graphicData uri="http://schemas.openxmlformats.org/presentationml/2006/ole">
            <mc:AlternateContent xmlns:mc="http://schemas.openxmlformats.org/markup-compatibility/2006">
              <mc:Choice xmlns:v="urn:schemas-microsoft-com:vml" Requires="v">
                <p:oleObj spid="_x0000_s1156" name="Worksheet" r:id="rId3" imgW="5772150" imgH="4457700" progId="Excel.Sheet.8">
                  <p:embed/>
                </p:oleObj>
              </mc:Choice>
              <mc:Fallback>
                <p:oleObj name="Worksheet" r:id="rId3" imgW="5772150" imgH="4457700" progId="Excel.Sheet.8">
                  <p:embed/>
                  <p:pic>
                    <p:nvPicPr>
                      <p:cNvPr id="5125" name="Object 1024">
                        <a:extLst>
                          <a:ext uri="{FF2B5EF4-FFF2-40B4-BE49-F238E27FC236}">
                            <a16:creationId xmlns="" xmlns:a16="http://schemas.microsoft.com/office/drawing/2014/main" id="{FCE77FEC-B384-9934-C8EA-8CA677F8971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990600"/>
                        <a:ext cx="3951287"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0" name="Picture 29">
            <a:extLst>
              <a:ext uri="{FF2B5EF4-FFF2-40B4-BE49-F238E27FC236}">
                <a16:creationId xmlns="" xmlns:a16="http://schemas.microsoft.com/office/drawing/2014/main" id="{5C554AE4-A212-9B1E-F597-563154E9E38C}"/>
              </a:ext>
            </a:extLst>
          </p:cNvPr>
          <p:cNvPicPr>
            <a:picLocks noChangeAspect="1"/>
          </p:cNvPicPr>
          <p:nvPr/>
        </p:nvPicPr>
        <p:blipFill>
          <a:blip r:embed="rId5"/>
          <a:stretch>
            <a:fillRect/>
          </a:stretch>
        </p:blipFill>
        <p:spPr>
          <a:xfrm>
            <a:off x="2728022" y="3543300"/>
            <a:ext cx="6224555" cy="3462828"/>
          </a:xfrm>
          <a:prstGeom prst="rect">
            <a:avLst/>
          </a:prstGeom>
        </p:spPr>
      </p:pic>
    </p:spTree>
    <p:extLst>
      <p:ext uri="{BB962C8B-B14F-4D97-AF65-F5344CB8AC3E}">
        <p14:creationId xmlns:p14="http://schemas.microsoft.com/office/powerpoint/2010/main" val="3844443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B5DF0C0-6689-7239-DC1A-794130424094}"/>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62F80D2-E7C0-AA3E-6DAF-4B2BA74AE19A}"/>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p:sp>
        <p:nvSpPr>
          <p:cNvPr id="3" name="Subtitle 2">
            <a:extLst>
              <a:ext uri="{FF2B5EF4-FFF2-40B4-BE49-F238E27FC236}">
                <a16:creationId xmlns="" xmlns:a16="http://schemas.microsoft.com/office/drawing/2014/main" id="{24CE82A3-2377-8F72-5D3B-11DA9B3DFA31}"/>
              </a:ext>
            </a:extLst>
          </p:cNvPr>
          <p:cNvSpPr>
            <a:spLocks noGrp="1"/>
          </p:cNvSpPr>
          <p:nvPr>
            <p:ph type="subTitle" idx="1"/>
          </p:nvPr>
        </p:nvSpPr>
        <p:spPr>
          <a:xfrm>
            <a:off x="685800" y="1371600"/>
            <a:ext cx="8229600" cy="2590800"/>
          </a:xfrm>
        </p:spPr>
        <p:txBody>
          <a:bodyPr>
            <a:normAutofit/>
          </a:bodyPr>
          <a:lstStyle/>
          <a:p>
            <a:pPr algn="just"/>
            <a:r>
              <a:rPr lang="en-US" sz="1800" b="1" dirty="0">
                <a:solidFill>
                  <a:schemeClr val="tx1"/>
                </a:solidFill>
                <a:latin typeface="Times New Roman" pitchFamily="18" charset="0"/>
                <a:cs typeface="Times New Roman" pitchFamily="18" charset="0"/>
              </a:rPr>
              <a:t>Basic algorithm </a:t>
            </a:r>
            <a:r>
              <a:rPr lang="en-US" sz="1800" b="1" dirty="0" smtClean="0">
                <a:solidFill>
                  <a:schemeClr val="tx1"/>
                </a:solidFill>
                <a:latin typeface="Times New Roman" pitchFamily="18" charset="0"/>
                <a:cs typeface="Times New Roman" pitchFamily="18" charset="0"/>
              </a:rPr>
              <a:t>(a greedy algorithm):</a:t>
            </a:r>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1700" dirty="0">
                <a:solidFill>
                  <a:schemeClr val="tx1"/>
                </a:solidFill>
                <a:latin typeface="Times New Roman" pitchFamily="18" charset="0"/>
                <a:cs typeface="Times New Roman" pitchFamily="18" charset="0"/>
              </a:rPr>
              <a:t>Tree is constructed in a </a:t>
            </a:r>
            <a:r>
              <a:rPr lang="en-US" sz="1700" dirty="0">
                <a:solidFill>
                  <a:srgbClr val="00B050"/>
                </a:solidFill>
                <a:latin typeface="Times New Roman" pitchFamily="18" charset="0"/>
                <a:cs typeface="Times New Roman" pitchFamily="18" charset="0"/>
              </a:rPr>
              <a:t>top-down recursive divide-and-conquer</a:t>
            </a:r>
            <a:r>
              <a:rPr lang="en-US" sz="1700" dirty="0">
                <a:solidFill>
                  <a:schemeClr val="tx1"/>
                </a:solidFill>
                <a:latin typeface="Times New Roman" pitchFamily="18" charset="0"/>
                <a:cs typeface="Times New Roman" pitchFamily="18" charset="0"/>
              </a:rPr>
              <a:t> manner</a:t>
            </a:r>
          </a:p>
          <a:p>
            <a:pPr marL="285750" indent="-285750" algn="just">
              <a:buFont typeface="Arial" panose="020B0604020202020204" pitchFamily="34" charset="0"/>
              <a:buChar char="•"/>
            </a:pPr>
            <a:r>
              <a:rPr lang="en-US" sz="1700" dirty="0">
                <a:solidFill>
                  <a:schemeClr val="tx1"/>
                </a:solidFill>
                <a:latin typeface="Times New Roman" pitchFamily="18" charset="0"/>
                <a:cs typeface="Times New Roman" pitchFamily="18" charset="0"/>
              </a:rPr>
              <a:t>At start, all the training examples are at the root</a:t>
            </a:r>
          </a:p>
          <a:p>
            <a:pPr marL="285750" indent="-285750" algn="just">
              <a:buFont typeface="Arial" panose="020B0604020202020204" pitchFamily="34" charset="0"/>
              <a:buChar char="•"/>
            </a:pPr>
            <a:r>
              <a:rPr lang="en-US" sz="1700" dirty="0">
                <a:solidFill>
                  <a:schemeClr val="tx1"/>
                </a:solidFill>
                <a:latin typeface="Times New Roman" pitchFamily="18" charset="0"/>
                <a:cs typeface="Times New Roman" pitchFamily="18" charset="0"/>
              </a:rPr>
              <a:t>Attributes are categorical (if continuous-valued, they are discretized in advance)</a:t>
            </a:r>
          </a:p>
          <a:p>
            <a:pPr marL="285750" indent="-285750" algn="just">
              <a:buFont typeface="Arial" panose="020B0604020202020204" pitchFamily="34" charset="0"/>
              <a:buChar char="•"/>
            </a:pPr>
            <a:r>
              <a:rPr lang="en-US" sz="1700" dirty="0">
                <a:solidFill>
                  <a:schemeClr val="tx1"/>
                </a:solidFill>
                <a:latin typeface="Times New Roman" pitchFamily="18" charset="0"/>
                <a:cs typeface="Times New Roman" pitchFamily="18" charset="0"/>
              </a:rPr>
              <a:t>Examples are partitioned recursively based on selected attributes</a:t>
            </a:r>
          </a:p>
          <a:p>
            <a:pPr marL="285750" indent="-285750" algn="just">
              <a:buFont typeface="Arial" panose="020B0604020202020204" pitchFamily="34" charset="0"/>
              <a:buChar char="•"/>
            </a:pPr>
            <a:r>
              <a:rPr lang="en-US" sz="1700" dirty="0">
                <a:solidFill>
                  <a:schemeClr val="tx1"/>
                </a:solidFill>
                <a:latin typeface="Times New Roman" pitchFamily="18" charset="0"/>
                <a:cs typeface="Times New Roman" pitchFamily="18" charset="0"/>
              </a:rPr>
              <a:t>Test attributes are selected based on a heuristic or statistical measure (e.g., </a:t>
            </a:r>
            <a:r>
              <a:rPr lang="en-US" sz="1700" dirty="0">
                <a:solidFill>
                  <a:srgbClr val="FF0000"/>
                </a:solidFill>
                <a:latin typeface="Times New Roman" pitchFamily="18" charset="0"/>
                <a:cs typeface="Times New Roman" pitchFamily="18" charset="0"/>
              </a:rPr>
              <a:t>information gain</a:t>
            </a:r>
            <a:r>
              <a:rPr lang="en-US" sz="1700" dirty="0">
                <a:solidFill>
                  <a:schemeClr val="tx1"/>
                </a:solidFill>
                <a:latin typeface="Times New Roman" pitchFamily="18" charset="0"/>
                <a:cs typeface="Times New Roman" pitchFamily="18" charset="0"/>
              </a:rPr>
              <a:t>)</a:t>
            </a:r>
          </a:p>
          <a:p>
            <a:pPr algn="just"/>
            <a:endParaRPr lang="en-US" sz="1800" b="1" dirty="0">
              <a:solidFill>
                <a:schemeClr val="tx1"/>
              </a:solidFill>
              <a:latin typeface="Times New Roman" pitchFamily="18" charset="0"/>
              <a:cs typeface="Times New Roman" pitchFamily="18" charset="0"/>
            </a:endParaRPr>
          </a:p>
        </p:txBody>
      </p:sp>
      <p:pic>
        <p:nvPicPr>
          <p:cNvPr id="30" name="Picture 29">
            <a:extLst>
              <a:ext uri="{FF2B5EF4-FFF2-40B4-BE49-F238E27FC236}">
                <a16:creationId xmlns="" xmlns:a16="http://schemas.microsoft.com/office/drawing/2014/main" id="{6599FD78-CAF7-CD77-710D-974A08890ACE}"/>
              </a:ext>
            </a:extLst>
          </p:cNvPr>
          <p:cNvPicPr>
            <a:picLocks noChangeAspect="1"/>
          </p:cNvPicPr>
          <p:nvPr/>
        </p:nvPicPr>
        <p:blipFill>
          <a:blip r:embed="rId2"/>
          <a:stretch>
            <a:fillRect/>
          </a:stretch>
        </p:blipFill>
        <p:spPr>
          <a:xfrm>
            <a:off x="2209800" y="3810000"/>
            <a:ext cx="5181600" cy="2882614"/>
          </a:xfrm>
          <a:prstGeom prst="rect">
            <a:avLst/>
          </a:prstGeom>
        </p:spPr>
      </p:pic>
    </p:spTree>
    <p:extLst>
      <p:ext uri="{BB962C8B-B14F-4D97-AF65-F5344CB8AC3E}">
        <p14:creationId xmlns:p14="http://schemas.microsoft.com/office/powerpoint/2010/main" val="596736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20C1C3D-3599-8613-3DC7-239C7E7BD77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4DD8D9B-3532-09DE-3201-EE78B3042A27}"/>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p:sp>
        <p:nvSpPr>
          <p:cNvPr id="3" name="Subtitle 2">
            <a:extLst>
              <a:ext uri="{FF2B5EF4-FFF2-40B4-BE49-F238E27FC236}">
                <a16:creationId xmlns="" xmlns:a16="http://schemas.microsoft.com/office/drawing/2014/main" id="{C40281CB-21B3-87AE-FB2E-76DEE75E7F56}"/>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ID3 (Iterative </a:t>
            </a:r>
            <a:r>
              <a:rPr lang="en-US" sz="1800" b="1" dirty="0" err="1">
                <a:solidFill>
                  <a:schemeClr val="tx1"/>
                </a:solidFill>
                <a:latin typeface="Times New Roman" pitchFamily="18" charset="0"/>
                <a:cs typeface="Times New Roman" pitchFamily="18" charset="0"/>
              </a:rPr>
              <a:t>Dichotomiser</a:t>
            </a:r>
            <a:r>
              <a:rPr lang="en-US" sz="1800" b="1" dirty="0">
                <a:solidFill>
                  <a:schemeClr val="tx1"/>
                </a:solidFill>
                <a:latin typeface="Times New Roman" pitchFamily="18" charset="0"/>
                <a:cs typeface="Times New Roman" pitchFamily="18" charset="0"/>
              </a:rPr>
              <a:t> 3) </a:t>
            </a:r>
            <a:r>
              <a:rPr lang="en-US" sz="1800" dirty="0">
                <a:solidFill>
                  <a:schemeClr val="tx1"/>
                </a:solidFill>
                <a:latin typeface="Times New Roman" pitchFamily="18" charset="0"/>
                <a:cs typeface="Times New Roman" pitchFamily="18" charset="0"/>
              </a:rPr>
              <a:t>is a classic algorithm used to construct a Decision Tree, primarily for classification tasks. It was developed by Ross Quinlan and serves as one of the earliest algorithms in Decision Tree-based models. </a:t>
            </a:r>
            <a:endParaRPr lang="en-US" sz="1800" dirty="0" smtClean="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D3 aims to create a Decision Tree by selecting the most </a:t>
            </a:r>
            <a:r>
              <a:rPr lang="en-US" sz="1800" b="1" dirty="0">
                <a:solidFill>
                  <a:schemeClr val="tx1"/>
                </a:solidFill>
                <a:latin typeface="Times New Roman" pitchFamily="18" charset="0"/>
                <a:cs typeface="Times New Roman" pitchFamily="18" charset="0"/>
              </a:rPr>
              <a:t>significant feature </a:t>
            </a:r>
            <a:r>
              <a:rPr lang="en-US" sz="1800" dirty="0">
                <a:solidFill>
                  <a:schemeClr val="tx1"/>
                </a:solidFill>
                <a:latin typeface="Times New Roman" pitchFamily="18" charset="0"/>
                <a:cs typeface="Times New Roman" pitchFamily="18" charset="0"/>
              </a:rPr>
              <a:t>at each step that best separates the data for classification</a:t>
            </a:r>
            <a:r>
              <a:rPr lang="en-US" sz="1800" dirty="0" smtClean="0">
                <a:solidFill>
                  <a:schemeClr val="tx1"/>
                </a:solidFill>
                <a:latin typeface="Times New Roman" pitchFamily="18" charset="0"/>
                <a:cs typeface="Times New Roman" pitchFamily="18" charset="0"/>
              </a:rPr>
              <a:t>.</a:t>
            </a: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It </a:t>
            </a:r>
            <a:r>
              <a:rPr lang="en-US" sz="1800" dirty="0">
                <a:solidFill>
                  <a:schemeClr val="tx1"/>
                </a:solidFill>
                <a:latin typeface="Times New Roman" pitchFamily="18" charset="0"/>
                <a:cs typeface="Times New Roman" pitchFamily="18" charset="0"/>
              </a:rPr>
              <a:t>does this by using </a:t>
            </a:r>
            <a:r>
              <a:rPr lang="en-US" sz="1800" b="1" dirty="0">
                <a:solidFill>
                  <a:schemeClr val="tx1"/>
                </a:solidFill>
                <a:latin typeface="Times New Roman" pitchFamily="18" charset="0"/>
                <a:cs typeface="Times New Roman" pitchFamily="18" charset="0"/>
              </a:rPr>
              <a:t>information gain </a:t>
            </a:r>
            <a:r>
              <a:rPr lang="en-US" sz="1800" dirty="0">
                <a:solidFill>
                  <a:schemeClr val="tx1"/>
                </a:solidFill>
                <a:latin typeface="Times New Roman" pitchFamily="18" charset="0"/>
                <a:cs typeface="Times New Roman" pitchFamily="18" charset="0"/>
              </a:rPr>
              <a:t>(based on entropy) as the criterion to determine the best feature to split on</a:t>
            </a:r>
            <a:r>
              <a:rPr lang="en-US" sz="1800" dirty="0" smtClean="0">
                <a:solidFill>
                  <a:schemeClr val="tx1"/>
                </a:solidFill>
                <a:latin typeface="Times New Roman" pitchFamily="18" charset="0"/>
                <a:cs typeface="Times New Roman" pitchFamily="18" charset="0"/>
              </a:rPr>
              <a:t>.</a:t>
            </a:r>
          </a:p>
          <a:p>
            <a:pPr marL="285750" indent="-285750" algn="just">
              <a:buFont typeface="Arial" pitchFamily="34" charset="0"/>
              <a:buChar char="•"/>
            </a:pPr>
            <a:endParaRPr lang="en-US" sz="1800" dirty="0" smtClean="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Conditions for stopping partitioning</a:t>
            </a:r>
            <a:r>
              <a:rPr lang="en-US" sz="1800" b="1" dirty="0" smtClean="0">
                <a:solidFill>
                  <a:schemeClr val="tx1"/>
                </a:solidFill>
                <a:latin typeface="Times New Roman" pitchFamily="18" charset="0"/>
                <a:cs typeface="Times New Roman" pitchFamily="18" charset="0"/>
              </a:rPr>
              <a:t>:</a:t>
            </a:r>
            <a:endParaRPr lang="en-US" sz="1800" b="1" dirty="0">
              <a:solidFill>
                <a:schemeClr val="tx1"/>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All records have the same target class (pure leaf node).</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No more features to split on (terminate as a leaf node).</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Reaching a specified maximum depth or minimum samples threshold to prevent </a:t>
            </a:r>
            <a:r>
              <a:rPr lang="en-US" sz="1800" dirty="0" err="1">
                <a:solidFill>
                  <a:schemeClr val="tx1"/>
                </a:solidFill>
                <a:latin typeface="Times New Roman" pitchFamily="18" charset="0"/>
                <a:cs typeface="Times New Roman" pitchFamily="18" charset="0"/>
              </a:rPr>
              <a:t>overfitting</a:t>
            </a:r>
            <a:r>
              <a:rPr lang="en-US" sz="1800" dirty="0" smtClean="0">
                <a:solidFill>
                  <a:schemeClr val="tx1"/>
                </a:solidFill>
                <a:latin typeface="Times New Roman" pitchFamily="18" charset="0"/>
                <a:cs typeface="Times New Roman" pitchFamily="18" charset="0"/>
              </a:rPr>
              <a:t>.</a:t>
            </a:r>
            <a:endParaRPr lang="en-US" sz="1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71518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D18E897-C3C6-A4CD-F1E6-698A6985CF03}"/>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E244A17-DE37-B8C0-BA6D-944D80AF1340}"/>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 xmlns:a16="http://schemas.microsoft.com/office/drawing/2014/main" id="{64FEA187-ACEB-8A44-D112-8C02DEADB13B}"/>
                  </a:ext>
                </a:extLst>
              </p:cNvPr>
              <p:cNvSpPr>
                <a:spLocks noGrp="1"/>
              </p:cNvSpPr>
              <p:nvPr>
                <p:ph type="subTitle" idx="1"/>
              </p:nvPr>
            </p:nvSpPr>
            <p:spPr>
              <a:xfrm>
                <a:off x="685800" y="1371600"/>
                <a:ext cx="3951287" cy="5257800"/>
              </a:xfrm>
            </p:spPr>
            <p:txBody>
              <a:bodyPr>
                <a:normAutofit/>
              </a:bodyPr>
              <a:lstStyle/>
              <a:p>
                <a:pPr algn="just"/>
                <a:r>
                  <a:rPr lang="en-US" sz="1800" b="1" dirty="0">
                    <a:solidFill>
                      <a:schemeClr val="tx1"/>
                    </a:solidFill>
                    <a:latin typeface="Times New Roman" pitchFamily="18" charset="0"/>
                    <a:cs typeface="Times New Roman" pitchFamily="18" charset="0"/>
                  </a:rPr>
                  <a:t>Attribute Selection Measure: Information Gain</a:t>
                </a:r>
              </a:p>
              <a:p>
                <a:pPr algn="just"/>
                <a:endParaRPr lang="en-US" sz="1800" b="1" dirty="0">
                  <a:solidFill>
                    <a:schemeClr val="tx1"/>
                  </a:solidFill>
                  <a:latin typeface="Times New Roman" pitchFamily="18" charset="0"/>
                  <a:cs typeface="Times New Roman" pitchFamily="18" charset="0"/>
                </a:endParaRPr>
              </a:p>
              <a:p>
                <a:pPr algn="just"/>
                <a14:m>
                  <m:oMath xmlns:m="http://schemas.openxmlformats.org/officeDocument/2006/math">
                    <m:r>
                      <a:rPr lang="en-US" sz="1800" b="1" i="1" dirty="0" smtClean="0">
                        <a:solidFill>
                          <a:schemeClr val="tx1"/>
                        </a:solidFill>
                        <a:latin typeface="Cambria Math" panose="02040503050406030204" pitchFamily="18" charset="0"/>
                        <a:cs typeface="Times New Roman" pitchFamily="18" charset="0"/>
                      </a:rPr>
                      <m:t>𝑫</m:t>
                    </m:r>
                  </m:oMath>
                </a14:m>
                <a:r>
                  <a:rPr lang="en-US" sz="1800" dirty="0">
                    <a:solidFill>
                      <a:schemeClr val="tx1"/>
                    </a:solidFill>
                    <a:latin typeface="Times New Roman" pitchFamily="18" charset="0"/>
                    <a:cs typeface="Times New Roman" pitchFamily="18" charset="0"/>
                  </a:rPr>
                  <a:t> = set of data instances</a:t>
                </a:r>
              </a:p>
              <a:p>
                <a:pPr algn="just"/>
                <a14:m>
                  <m:oMath xmlns:m="http://schemas.openxmlformats.org/officeDocument/2006/math">
                    <m:d>
                      <m:dPr>
                        <m:begChr m:val="|"/>
                        <m:endChr m:val="|"/>
                        <m:ctrlPr>
                          <a:rPr lang="en-US" sz="1800" b="1" i="1" dirty="0" smtClean="0">
                            <a:solidFill>
                              <a:schemeClr val="tx1"/>
                            </a:solidFill>
                            <a:latin typeface="Cambria Math"/>
                            <a:cs typeface="Times New Roman" pitchFamily="18" charset="0"/>
                          </a:rPr>
                        </m:ctrlPr>
                      </m:dPr>
                      <m:e>
                        <m:r>
                          <a:rPr lang="en-GB" sz="1800" b="1" i="1" dirty="0" smtClean="0">
                            <a:solidFill>
                              <a:schemeClr val="tx1"/>
                            </a:solidFill>
                            <a:latin typeface="Cambria Math" panose="02040503050406030204" pitchFamily="18" charset="0"/>
                            <a:cs typeface="Times New Roman" pitchFamily="18" charset="0"/>
                          </a:rPr>
                          <m:t>𝑫</m:t>
                        </m:r>
                      </m:e>
                    </m:d>
                  </m:oMath>
                </a14:m>
                <a:r>
                  <a:rPr lang="en-US" sz="1800" b="1"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 number of data instances (14)</a:t>
                </a:r>
              </a:p>
              <a:p>
                <a:pPr algn="just"/>
                <a:endParaRPr lang="en-US" sz="1800" dirty="0">
                  <a:solidFill>
                    <a:schemeClr val="tx1"/>
                  </a:solidFill>
                  <a:latin typeface="Times New Roman" pitchFamily="18" charset="0"/>
                  <a:cs typeface="Times New Roman" pitchFamily="18" charset="0"/>
                </a:endParaRPr>
              </a:p>
              <a:p>
                <a:pPr algn="just"/>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GB" sz="1800" b="1" i="1" smtClean="0">
                            <a:solidFill>
                              <a:schemeClr val="tx1"/>
                            </a:solidFill>
                            <a:latin typeface="Cambria Math" panose="02040503050406030204" pitchFamily="18" charset="0"/>
                            <a:cs typeface="Times New Roman" pitchFamily="18" charset="0"/>
                          </a:rPr>
                          <m:t>𝒑</m:t>
                        </m:r>
                      </m:e>
                      <m:sub>
                        <m:r>
                          <a:rPr lang="en-GB" sz="1800" b="1" i="1" smtClean="0">
                            <a:solidFill>
                              <a:schemeClr val="tx1"/>
                            </a:solidFill>
                            <a:latin typeface="Cambria Math" panose="02040503050406030204" pitchFamily="18" charset="0"/>
                            <a:cs typeface="Times New Roman" pitchFamily="18" charset="0"/>
                          </a:rPr>
                          <m:t>𝒊</m:t>
                        </m:r>
                      </m:sub>
                    </m:sSub>
                  </m:oMath>
                </a14:m>
                <a:r>
                  <a:rPr lang="en-US" sz="1800" dirty="0">
                    <a:solidFill>
                      <a:schemeClr val="tx1"/>
                    </a:solidFill>
                    <a:latin typeface="Times New Roman" pitchFamily="18" charset="0"/>
                    <a:cs typeface="Times New Roman" pitchFamily="18" charset="0"/>
                  </a:rPr>
                  <a:t>=the probability that an arbitrary tuple in </a:t>
                </a:r>
                <a14:m>
                  <m:oMath xmlns:m="http://schemas.openxmlformats.org/officeDocument/2006/math">
                    <m:r>
                      <a:rPr lang="en-US" sz="1800" b="1" i="1" dirty="0" smtClean="0">
                        <a:solidFill>
                          <a:schemeClr val="tx1"/>
                        </a:solidFill>
                        <a:latin typeface="Cambria Math" panose="02040503050406030204" pitchFamily="18" charset="0"/>
                        <a:cs typeface="Times New Roman" pitchFamily="18" charset="0"/>
                      </a:rPr>
                      <m:t>𝑫</m:t>
                    </m:r>
                  </m:oMath>
                </a14:m>
                <a:r>
                  <a:rPr lang="en-US" sz="1800" dirty="0">
                    <a:solidFill>
                      <a:schemeClr val="tx1"/>
                    </a:solidFill>
                    <a:latin typeface="Times New Roman" pitchFamily="18" charset="0"/>
                    <a:cs typeface="Times New Roman" pitchFamily="18" charset="0"/>
                  </a:rPr>
                  <a:t> belongs to class </a:t>
                </a:r>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GB" sz="1800" b="1" i="1" smtClean="0">
                            <a:solidFill>
                              <a:schemeClr val="tx1"/>
                            </a:solidFill>
                            <a:latin typeface="Cambria Math" panose="02040503050406030204" pitchFamily="18" charset="0"/>
                            <a:cs typeface="Times New Roman" pitchFamily="18" charset="0"/>
                          </a:rPr>
                          <m:t>𝑪</m:t>
                        </m:r>
                      </m:e>
                      <m:sub>
                        <m:r>
                          <a:rPr lang="en-GB" sz="1800" b="1" i="1" smtClean="0">
                            <a:solidFill>
                              <a:schemeClr val="tx1"/>
                            </a:solidFill>
                            <a:latin typeface="Cambria Math" panose="02040503050406030204" pitchFamily="18" charset="0"/>
                            <a:cs typeface="Times New Roman" pitchFamily="18" charset="0"/>
                          </a:rPr>
                          <m:t>𝒊</m:t>
                        </m:r>
                      </m:sub>
                    </m:sSub>
                  </m:oMath>
                </a14:m>
                <a:endParaRPr lang="en-US" sz="1800" b="1"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GB" sz="1800" b="1" i="1" smtClean="0">
                              <a:solidFill>
                                <a:schemeClr val="tx1"/>
                              </a:solidFill>
                              <a:latin typeface="Cambria Math" panose="02040503050406030204" pitchFamily="18" charset="0"/>
                              <a:cs typeface="Times New Roman" pitchFamily="18" charset="0"/>
                            </a:rPr>
                            <m:t>𝒑</m:t>
                          </m:r>
                        </m:e>
                        <m:sub>
                          <m:r>
                            <a:rPr lang="en-GB" sz="1800" b="1" i="1" smtClean="0">
                              <a:solidFill>
                                <a:schemeClr val="tx1"/>
                              </a:solidFill>
                              <a:latin typeface="Cambria Math" panose="02040503050406030204" pitchFamily="18" charset="0"/>
                              <a:cs typeface="Times New Roman" pitchFamily="18" charset="0"/>
                            </a:rPr>
                            <m:t>𝒊</m:t>
                          </m:r>
                        </m:sub>
                      </m:sSub>
                      <m:r>
                        <a:rPr lang="en-GB" sz="1800" b="1" i="1" smtClean="0">
                          <a:solidFill>
                            <a:schemeClr val="tx1"/>
                          </a:solidFill>
                          <a:latin typeface="Cambria Math" panose="02040503050406030204" pitchFamily="18" charset="0"/>
                          <a:cs typeface="Times New Roman" pitchFamily="18" charset="0"/>
                        </a:rPr>
                        <m:t>=</m:t>
                      </m:r>
                      <m:f>
                        <m:fPr>
                          <m:ctrlPr>
                            <a:rPr lang="en-GB" sz="1800" b="1" i="1" smtClean="0">
                              <a:solidFill>
                                <a:schemeClr val="tx1"/>
                              </a:solidFill>
                              <a:latin typeface="Cambria Math"/>
                              <a:cs typeface="Times New Roman" pitchFamily="18" charset="0"/>
                            </a:rPr>
                          </m:ctrlPr>
                        </m:fPr>
                        <m:num>
                          <m:d>
                            <m:dPr>
                              <m:begChr m:val="|"/>
                              <m:endChr m:val="|"/>
                              <m:ctrlPr>
                                <a:rPr lang="en-GB" sz="1800" b="1" i="1" smtClean="0">
                                  <a:solidFill>
                                    <a:schemeClr val="tx1"/>
                                  </a:solidFill>
                                  <a:latin typeface="Cambria Math"/>
                                  <a:cs typeface="Times New Roman" pitchFamily="18" charset="0"/>
                                </a:rPr>
                              </m:ctrlPr>
                            </m:dPr>
                            <m:e>
                              <m:sSub>
                                <m:sSubPr>
                                  <m:ctrlPr>
                                    <a:rPr lang="en-GB" sz="1800" b="1" i="1" smtClean="0">
                                      <a:solidFill>
                                        <a:schemeClr val="tx1"/>
                                      </a:solidFill>
                                      <a:latin typeface="Cambria Math"/>
                                      <a:cs typeface="Times New Roman" pitchFamily="18" charset="0"/>
                                    </a:rPr>
                                  </m:ctrlPr>
                                </m:sSubPr>
                                <m:e>
                                  <m:r>
                                    <a:rPr lang="en-GB" sz="1800" b="1" i="1" smtClean="0">
                                      <a:solidFill>
                                        <a:schemeClr val="tx1"/>
                                      </a:solidFill>
                                      <a:latin typeface="Cambria Math" panose="02040503050406030204" pitchFamily="18" charset="0"/>
                                      <a:cs typeface="Times New Roman" pitchFamily="18" charset="0"/>
                                    </a:rPr>
                                    <m:t>𝑪</m:t>
                                  </m:r>
                                </m:e>
                                <m:sub>
                                  <m:r>
                                    <a:rPr lang="en-GB" sz="1800" b="1" i="1" smtClean="0">
                                      <a:solidFill>
                                        <a:schemeClr val="tx1"/>
                                      </a:solidFill>
                                      <a:latin typeface="Cambria Math" panose="02040503050406030204" pitchFamily="18" charset="0"/>
                                      <a:cs typeface="Times New Roman" pitchFamily="18" charset="0"/>
                                    </a:rPr>
                                    <m:t>𝒊</m:t>
                                  </m:r>
                                  <m:r>
                                    <a:rPr lang="en-GB" sz="1800" b="1" i="1" smtClean="0">
                                      <a:solidFill>
                                        <a:schemeClr val="tx1"/>
                                      </a:solidFill>
                                      <a:latin typeface="Cambria Math" panose="02040503050406030204" pitchFamily="18" charset="0"/>
                                      <a:cs typeface="Times New Roman" pitchFamily="18" charset="0"/>
                                    </a:rPr>
                                    <m:t>,</m:t>
                                  </m:r>
                                  <m:r>
                                    <a:rPr lang="en-GB" sz="1800" b="1" i="1" smtClean="0">
                                      <a:solidFill>
                                        <a:schemeClr val="tx1"/>
                                      </a:solidFill>
                                      <a:latin typeface="Cambria Math" panose="02040503050406030204" pitchFamily="18" charset="0"/>
                                      <a:cs typeface="Times New Roman" pitchFamily="18" charset="0"/>
                                    </a:rPr>
                                    <m:t>𝑫</m:t>
                                  </m:r>
                                </m:sub>
                              </m:sSub>
                            </m:e>
                          </m:d>
                        </m:num>
                        <m:den>
                          <m:d>
                            <m:dPr>
                              <m:begChr m:val="|"/>
                              <m:endChr m:val="|"/>
                              <m:ctrlPr>
                                <a:rPr lang="en-GB" sz="1800" b="1" i="1" smtClean="0">
                                  <a:solidFill>
                                    <a:schemeClr val="tx1"/>
                                  </a:solidFill>
                                  <a:latin typeface="Cambria Math"/>
                                  <a:cs typeface="Times New Roman" pitchFamily="18" charset="0"/>
                                </a:rPr>
                              </m:ctrlPr>
                            </m:dPr>
                            <m:e>
                              <m:r>
                                <a:rPr lang="en-GB" sz="1800" b="1" i="1" smtClean="0">
                                  <a:solidFill>
                                    <a:schemeClr val="tx1"/>
                                  </a:solidFill>
                                  <a:latin typeface="Cambria Math" panose="02040503050406030204" pitchFamily="18" charset="0"/>
                                  <a:cs typeface="Times New Roman" pitchFamily="18" charset="0"/>
                                </a:rPr>
                                <m:t>𝑫</m:t>
                              </m:r>
                            </m:e>
                          </m:d>
                        </m:den>
                      </m:f>
                    </m:oMath>
                  </m:oMathPara>
                </a14:m>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Example: class yes is 1</a:t>
                </a:r>
              </a:p>
              <a:p>
                <a:pPr algn="just"/>
                <a14:m>
                  <m:oMathPara xmlns:m="http://schemas.openxmlformats.org/officeDocument/2006/math">
                    <m:oMathParaPr>
                      <m:jc m:val="left"/>
                    </m:oMathParaPr>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GB" sz="1800" b="1" i="1" smtClean="0">
                              <a:solidFill>
                                <a:schemeClr val="tx1"/>
                              </a:solidFill>
                              <a:latin typeface="Cambria Math" panose="02040503050406030204" pitchFamily="18" charset="0"/>
                              <a:cs typeface="Times New Roman" pitchFamily="18" charset="0"/>
                            </a:rPr>
                            <m:t>𝒑</m:t>
                          </m:r>
                        </m:e>
                        <m:sub>
                          <m:r>
                            <a:rPr lang="en-GB" sz="1800" b="1" i="1" smtClean="0">
                              <a:solidFill>
                                <a:schemeClr val="tx1"/>
                              </a:solidFill>
                              <a:latin typeface="Cambria Math" panose="02040503050406030204" pitchFamily="18" charset="0"/>
                              <a:cs typeface="Times New Roman" pitchFamily="18" charset="0"/>
                            </a:rPr>
                            <m:t>𝟏</m:t>
                          </m:r>
                        </m:sub>
                      </m:sSub>
                      <m:r>
                        <a:rPr lang="en-GB" sz="1800" b="1" i="1" smtClean="0">
                          <a:solidFill>
                            <a:schemeClr val="tx1"/>
                          </a:solidFill>
                          <a:latin typeface="Cambria Math" panose="02040503050406030204" pitchFamily="18" charset="0"/>
                          <a:cs typeface="Times New Roman" pitchFamily="18" charset="0"/>
                        </a:rPr>
                        <m:t>=</m:t>
                      </m:r>
                      <m:f>
                        <m:fPr>
                          <m:ctrlPr>
                            <a:rPr lang="en-GB" sz="1800" b="1" i="1" smtClean="0">
                              <a:solidFill>
                                <a:schemeClr val="tx1"/>
                              </a:solidFill>
                              <a:latin typeface="Cambria Math"/>
                              <a:cs typeface="Times New Roman" pitchFamily="18" charset="0"/>
                            </a:rPr>
                          </m:ctrlPr>
                        </m:fPr>
                        <m:num>
                          <m:d>
                            <m:dPr>
                              <m:begChr m:val="|"/>
                              <m:endChr m:val="|"/>
                              <m:ctrlPr>
                                <a:rPr lang="en-GB" sz="1800" b="1" i="1" smtClean="0">
                                  <a:solidFill>
                                    <a:schemeClr val="tx1"/>
                                  </a:solidFill>
                                  <a:latin typeface="Cambria Math"/>
                                  <a:cs typeface="Times New Roman" pitchFamily="18" charset="0"/>
                                </a:rPr>
                              </m:ctrlPr>
                            </m:dPr>
                            <m:e>
                              <m:sSub>
                                <m:sSubPr>
                                  <m:ctrlPr>
                                    <a:rPr lang="en-GB" sz="1800" b="1" i="1" smtClean="0">
                                      <a:solidFill>
                                        <a:schemeClr val="tx1"/>
                                      </a:solidFill>
                                      <a:latin typeface="Cambria Math"/>
                                      <a:cs typeface="Times New Roman" pitchFamily="18" charset="0"/>
                                    </a:rPr>
                                  </m:ctrlPr>
                                </m:sSubPr>
                                <m:e>
                                  <m:r>
                                    <a:rPr lang="en-GB" sz="1800" b="1" i="1" smtClean="0">
                                      <a:solidFill>
                                        <a:schemeClr val="tx1"/>
                                      </a:solidFill>
                                      <a:latin typeface="Cambria Math" panose="02040503050406030204" pitchFamily="18" charset="0"/>
                                      <a:cs typeface="Times New Roman" pitchFamily="18" charset="0"/>
                                    </a:rPr>
                                    <m:t>𝑪</m:t>
                                  </m:r>
                                </m:e>
                                <m:sub>
                                  <m:r>
                                    <a:rPr lang="en-GB" sz="1800" b="1" i="1" smtClean="0">
                                      <a:solidFill>
                                        <a:schemeClr val="tx1"/>
                                      </a:solidFill>
                                      <a:latin typeface="Cambria Math" panose="02040503050406030204" pitchFamily="18" charset="0"/>
                                      <a:cs typeface="Times New Roman" pitchFamily="18" charset="0"/>
                                    </a:rPr>
                                    <m:t>𝟏</m:t>
                                  </m:r>
                                  <m:r>
                                    <a:rPr lang="en-GB" sz="1800" b="1" i="1" smtClean="0">
                                      <a:solidFill>
                                        <a:schemeClr val="tx1"/>
                                      </a:solidFill>
                                      <a:latin typeface="Cambria Math" panose="02040503050406030204" pitchFamily="18" charset="0"/>
                                      <a:cs typeface="Times New Roman" pitchFamily="18" charset="0"/>
                                    </a:rPr>
                                    <m:t>,</m:t>
                                  </m:r>
                                  <m:r>
                                    <a:rPr lang="en-GB" sz="1800" b="1" i="1" smtClean="0">
                                      <a:solidFill>
                                        <a:schemeClr val="tx1"/>
                                      </a:solidFill>
                                      <a:latin typeface="Cambria Math" panose="02040503050406030204" pitchFamily="18" charset="0"/>
                                      <a:cs typeface="Times New Roman" pitchFamily="18" charset="0"/>
                                    </a:rPr>
                                    <m:t>𝑫</m:t>
                                  </m:r>
                                </m:sub>
                              </m:sSub>
                            </m:e>
                          </m:d>
                        </m:num>
                        <m:den>
                          <m:d>
                            <m:dPr>
                              <m:begChr m:val="|"/>
                              <m:endChr m:val="|"/>
                              <m:ctrlPr>
                                <a:rPr lang="en-GB" sz="1800" b="1" i="1" smtClean="0">
                                  <a:solidFill>
                                    <a:schemeClr val="tx1"/>
                                  </a:solidFill>
                                  <a:latin typeface="Cambria Math"/>
                                  <a:cs typeface="Times New Roman" pitchFamily="18" charset="0"/>
                                </a:rPr>
                              </m:ctrlPr>
                            </m:dPr>
                            <m:e>
                              <m:r>
                                <a:rPr lang="en-GB" sz="1800" b="1" i="1" smtClean="0">
                                  <a:solidFill>
                                    <a:schemeClr val="tx1"/>
                                  </a:solidFill>
                                  <a:latin typeface="Cambria Math" panose="02040503050406030204" pitchFamily="18" charset="0"/>
                                  <a:cs typeface="Times New Roman" pitchFamily="18" charset="0"/>
                                </a:rPr>
                                <m:t>𝑫</m:t>
                              </m:r>
                            </m:e>
                          </m:d>
                        </m:den>
                      </m:f>
                      <m:r>
                        <a:rPr lang="en-GB" sz="1800" b="1" i="1" smtClean="0">
                          <a:solidFill>
                            <a:schemeClr val="tx1"/>
                          </a:solidFill>
                          <a:latin typeface="Cambria Math" panose="02040503050406030204" pitchFamily="18" charset="0"/>
                          <a:cs typeface="Times New Roman" pitchFamily="18" charset="0"/>
                        </a:rPr>
                        <m:t>=</m:t>
                      </m:r>
                      <m:f>
                        <m:fPr>
                          <m:ctrlPr>
                            <a:rPr lang="en-GB" sz="1800" b="1" i="1" smtClean="0">
                              <a:solidFill>
                                <a:schemeClr val="tx1"/>
                              </a:solidFill>
                              <a:latin typeface="Cambria Math"/>
                              <a:cs typeface="Times New Roman" pitchFamily="18" charset="0"/>
                            </a:rPr>
                          </m:ctrlPr>
                        </m:fPr>
                        <m:num>
                          <m:r>
                            <a:rPr lang="en-GB" sz="1800" b="1" i="1" smtClean="0">
                              <a:solidFill>
                                <a:schemeClr val="tx1"/>
                              </a:solidFill>
                              <a:latin typeface="Cambria Math" panose="02040503050406030204" pitchFamily="18" charset="0"/>
                              <a:cs typeface="Times New Roman" pitchFamily="18" charset="0"/>
                            </a:rPr>
                            <m:t>𝟗</m:t>
                          </m:r>
                        </m:num>
                        <m:den>
                          <m:r>
                            <a:rPr lang="en-GB" sz="1800" b="1" i="1" smtClean="0">
                              <a:solidFill>
                                <a:schemeClr val="tx1"/>
                              </a:solidFill>
                              <a:latin typeface="Cambria Math" panose="02040503050406030204" pitchFamily="18" charset="0"/>
                              <a:cs typeface="Times New Roman" pitchFamily="18" charset="0"/>
                            </a:rPr>
                            <m:t>𝟏𝟒</m:t>
                          </m:r>
                        </m:den>
                      </m:f>
                    </m:oMath>
                  </m:oMathPara>
                </a14:m>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GB" sz="1800" b="1" i="1" smtClean="0">
                              <a:solidFill>
                                <a:schemeClr val="tx1"/>
                              </a:solidFill>
                              <a:latin typeface="Cambria Math" panose="02040503050406030204" pitchFamily="18" charset="0"/>
                              <a:cs typeface="Times New Roman" pitchFamily="18" charset="0"/>
                            </a:rPr>
                            <m:t>𝒑</m:t>
                          </m:r>
                        </m:e>
                        <m:sub>
                          <m:r>
                            <a:rPr lang="en-GB" sz="1800" b="1" i="1" smtClean="0">
                              <a:solidFill>
                                <a:schemeClr val="tx1"/>
                              </a:solidFill>
                              <a:latin typeface="Cambria Math" panose="02040503050406030204" pitchFamily="18" charset="0"/>
                              <a:cs typeface="Times New Roman" pitchFamily="18" charset="0"/>
                            </a:rPr>
                            <m:t>𝟐</m:t>
                          </m:r>
                        </m:sub>
                      </m:sSub>
                      <m:r>
                        <a:rPr lang="en-GB" sz="1800" b="1" i="1" smtClean="0">
                          <a:solidFill>
                            <a:schemeClr val="tx1"/>
                          </a:solidFill>
                          <a:latin typeface="Cambria Math" panose="02040503050406030204" pitchFamily="18" charset="0"/>
                          <a:cs typeface="Times New Roman" pitchFamily="18" charset="0"/>
                        </a:rPr>
                        <m:t>=</m:t>
                      </m:r>
                      <m:f>
                        <m:fPr>
                          <m:ctrlPr>
                            <a:rPr lang="en-GB" sz="1800" b="1" i="1" smtClean="0">
                              <a:solidFill>
                                <a:schemeClr val="tx1"/>
                              </a:solidFill>
                              <a:latin typeface="Cambria Math"/>
                              <a:cs typeface="Times New Roman" pitchFamily="18" charset="0"/>
                            </a:rPr>
                          </m:ctrlPr>
                        </m:fPr>
                        <m:num>
                          <m:d>
                            <m:dPr>
                              <m:begChr m:val="|"/>
                              <m:endChr m:val="|"/>
                              <m:ctrlPr>
                                <a:rPr lang="en-GB" sz="1800" b="1" i="1" smtClean="0">
                                  <a:solidFill>
                                    <a:schemeClr val="tx1"/>
                                  </a:solidFill>
                                  <a:latin typeface="Cambria Math"/>
                                  <a:cs typeface="Times New Roman" pitchFamily="18" charset="0"/>
                                </a:rPr>
                              </m:ctrlPr>
                            </m:dPr>
                            <m:e>
                              <m:sSub>
                                <m:sSubPr>
                                  <m:ctrlPr>
                                    <a:rPr lang="en-GB" sz="1800" b="1" i="1" smtClean="0">
                                      <a:solidFill>
                                        <a:schemeClr val="tx1"/>
                                      </a:solidFill>
                                      <a:latin typeface="Cambria Math"/>
                                      <a:cs typeface="Times New Roman" pitchFamily="18" charset="0"/>
                                    </a:rPr>
                                  </m:ctrlPr>
                                </m:sSubPr>
                                <m:e>
                                  <m:r>
                                    <a:rPr lang="en-GB" sz="1800" b="1" i="1" smtClean="0">
                                      <a:solidFill>
                                        <a:schemeClr val="tx1"/>
                                      </a:solidFill>
                                      <a:latin typeface="Cambria Math" panose="02040503050406030204" pitchFamily="18" charset="0"/>
                                      <a:cs typeface="Times New Roman" pitchFamily="18" charset="0"/>
                                    </a:rPr>
                                    <m:t>𝑪</m:t>
                                  </m:r>
                                </m:e>
                                <m:sub>
                                  <m:r>
                                    <a:rPr lang="en-GB" sz="1800" b="1" i="1" smtClean="0">
                                      <a:solidFill>
                                        <a:schemeClr val="tx1"/>
                                      </a:solidFill>
                                      <a:latin typeface="Cambria Math" panose="02040503050406030204" pitchFamily="18" charset="0"/>
                                      <a:cs typeface="Times New Roman" pitchFamily="18" charset="0"/>
                                    </a:rPr>
                                    <m:t>𝟐</m:t>
                                  </m:r>
                                  <m:r>
                                    <a:rPr lang="en-GB" sz="1800" b="1" i="1" smtClean="0">
                                      <a:solidFill>
                                        <a:schemeClr val="tx1"/>
                                      </a:solidFill>
                                      <a:latin typeface="Cambria Math" panose="02040503050406030204" pitchFamily="18" charset="0"/>
                                      <a:cs typeface="Times New Roman" pitchFamily="18" charset="0"/>
                                    </a:rPr>
                                    <m:t>,</m:t>
                                  </m:r>
                                  <m:r>
                                    <a:rPr lang="en-GB" sz="1800" b="1" i="1" smtClean="0">
                                      <a:solidFill>
                                        <a:schemeClr val="tx1"/>
                                      </a:solidFill>
                                      <a:latin typeface="Cambria Math" panose="02040503050406030204" pitchFamily="18" charset="0"/>
                                      <a:cs typeface="Times New Roman" pitchFamily="18" charset="0"/>
                                    </a:rPr>
                                    <m:t>𝑫</m:t>
                                  </m:r>
                                </m:sub>
                              </m:sSub>
                            </m:e>
                          </m:d>
                        </m:num>
                        <m:den>
                          <m:d>
                            <m:dPr>
                              <m:begChr m:val="|"/>
                              <m:endChr m:val="|"/>
                              <m:ctrlPr>
                                <a:rPr lang="en-GB" sz="1800" b="1" i="1" smtClean="0">
                                  <a:solidFill>
                                    <a:schemeClr val="tx1"/>
                                  </a:solidFill>
                                  <a:latin typeface="Cambria Math"/>
                                  <a:cs typeface="Times New Roman" pitchFamily="18" charset="0"/>
                                </a:rPr>
                              </m:ctrlPr>
                            </m:dPr>
                            <m:e>
                              <m:r>
                                <a:rPr lang="en-GB" sz="1800" b="1" i="1" smtClean="0">
                                  <a:solidFill>
                                    <a:schemeClr val="tx1"/>
                                  </a:solidFill>
                                  <a:latin typeface="Cambria Math" panose="02040503050406030204" pitchFamily="18" charset="0"/>
                                  <a:cs typeface="Times New Roman" pitchFamily="18" charset="0"/>
                                </a:rPr>
                                <m:t>𝑫</m:t>
                              </m:r>
                            </m:e>
                          </m:d>
                        </m:den>
                      </m:f>
                      <m:r>
                        <a:rPr lang="en-GB" sz="1800" b="1" i="1" smtClean="0">
                          <a:solidFill>
                            <a:schemeClr val="tx1"/>
                          </a:solidFill>
                          <a:latin typeface="Cambria Math" panose="02040503050406030204" pitchFamily="18" charset="0"/>
                          <a:cs typeface="Times New Roman" pitchFamily="18" charset="0"/>
                        </a:rPr>
                        <m:t>=</m:t>
                      </m:r>
                      <m:f>
                        <m:fPr>
                          <m:ctrlPr>
                            <a:rPr lang="en-GB" sz="1800" b="1" i="1" smtClean="0">
                              <a:solidFill>
                                <a:schemeClr val="tx1"/>
                              </a:solidFill>
                              <a:latin typeface="Cambria Math"/>
                              <a:cs typeface="Times New Roman" pitchFamily="18" charset="0"/>
                            </a:rPr>
                          </m:ctrlPr>
                        </m:fPr>
                        <m:num>
                          <m:r>
                            <a:rPr lang="en-GB" sz="1800" b="1" i="1" smtClean="0">
                              <a:solidFill>
                                <a:schemeClr val="tx1"/>
                              </a:solidFill>
                              <a:latin typeface="Cambria Math" panose="02040503050406030204" pitchFamily="18" charset="0"/>
                              <a:cs typeface="Times New Roman" pitchFamily="18" charset="0"/>
                            </a:rPr>
                            <m:t>𝟓</m:t>
                          </m:r>
                        </m:num>
                        <m:den>
                          <m:r>
                            <a:rPr lang="en-GB" sz="1800" b="1" i="1" smtClean="0">
                              <a:solidFill>
                                <a:schemeClr val="tx1"/>
                              </a:solidFill>
                              <a:latin typeface="Cambria Math" panose="02040503050406030204" pitchFamily="18" charset="0"/>
                              <a:cs typeface="Times New Roman" pitchFamily="18" charset="0"/>
                            </a:rPr>
                            <m:t>𝟏𝟒</m:t>
                          </m:r>
                        </m:den>
                      </m:f>
                    </m:oMath>
                  </m:oMathPara>
                </a14:m>
                <a:endParaRPr lang="en-US" sz="1800" dirty="0">
                  <a:solidFill>
                    <a:schemeClr val="tx1"/>
                  </a:solidFill>
                  <a:latin typeface="Times New Roman" pitchFamily="18" charset="0"/>
                  <a:cs typeface="Times New Roman" pitchFamily="18" charset="0"/>
                </a:endParaRPr>
              </a:p>
            </p:txBody>
          </p:sp>
        </mc:Choice>
        <mc:Fallback xmlns="">
          <p:sp>
            <p:nvSpPr>
              <p:cNvPr id="3" name="Subtitle 2">
                <a:extLst>
                  <a:ext uri="{FF2B5EF4-FFF2-40B4-BE49-F238E27FC236}">
                    <a16:creationId xmlns:a16="http://schemas.microsoft.com/office/drawing/2014/main" xmlns:a14="http://schemas.microsoft.com/office/drawing/2010/main" xmlns="" id="{64FEA187-ACEB-8A44-D112-8C02DEADB13B}"/>
                  </a:ext>
                </a:extLst>
              </p:cNvPr>
              <p:cNvSpPr>
                <a:spLocks noGrp="1" noRot="1" noChangeAspect="1" noMove="1" noResize="1" noEditPoints="1" noAdjustHandles="1" noChangeArrowheads="1" noChangeShapeType="1" noTextEdit="1"/>
              </p:cNvSpPr>
              <p:nvPr>
                <p:ph type="subTitle" idx="1"/>
              </p:nvPr>
            </p:nvSpPr>
            <p:spPr>
              <a:xfrm>
                <a:off x="685800" y="1371600"/>
                <a:ext cx="3951287" cy="5257800"/>
              </a:xfrm>
              <a:blipFill rotWithShape="1">
                <a:blip r:embed="rId3"/>
                <a:stretch>
                  <a:fillRect l="-1389" t="-579" r="-1235"/>
                </a:stretch>
              </a:blipFill>
            </p:spPr>
            <p:txBody>
              <a:bodyPr/>
              <a:lstStyle/>
              <a:p>
                <a:r>
                  <a:rPr lang="en-US">
                    <a:noFill/>
                  </a:rPr>
                  <a:t> </a:t>
                </a:r>
              </a:p>
            </p:txBody>
          </p:sp>
        </mc:Fallback>
      </mc:AlternateContent>
      <p:graphicFrame>
        <p:nvGraphicFramePr>
          <p:cNvPr id="5" name="Object 1024">
            <a:extLst>
              <a:ext uri="{FF2B5EF4-FFF2-40B4-BE49-F238E27FC236}">
                <a16:creationId xmlns="" xmlns:a16="http://schemas.microsoft.com/office/drawing/2014/main" id="{36FCF41C-F335-18FA-6F89-E7E158D7BE9E}"/>
              </a:ext>
            </a:extLst>
          </p:cNvPr>
          <p:cNvGraphicFramePr>
            <a:graphicFrameLocks/>
          </p:cNvGraphicFramePr>
          <p:nvPr>
            <p:extLst>
              <p:ext uri="{D42A27DB-BD31-4B8C-83A1-F6EECF244321}">
                <p14:modId xmlns:p14="http://schemas.microsoft.com/office/powerpoint/2010/main" val="29805084"/>
              </p:ext>
            </p:extLst>
          </p:nvPr>
        </p:nvGraphicFramePr>
        <p:xfrm>
          <a:off x="4637088" y="1371600"/>
          <a:ext cx="4474256" cy="5105400"/>
        </p:xfrm>
        <a:graphic>
          <a:graphicData uri="http://schemas.openxmlformats.org/presentationml/2006/ole">
            <mc:AlternateContent xmlns:mc="http://schemas.openxmlformats.org/markup-compatibility/2006">
              <mc:Choice xmlns:v="urn:schemas-microsoft-com:vml" Requires="v">
                <p:oleObj spid="_x0000_s2298" name="Worksheet" r:id="rId4" imgW="5772150" imgH="4457700" progId="Excel.Sheet.8">
                  <p:embed/>
                </p:oleObj>
              </mc:Choice>
              <mc:Fallback>
                <p:oleObj name="Worksheet" r:id="rId4" imgW="5772150" imgH="4457700" progId="Excel.Sheet.8">
                  <p:embed/>
                  <p:pic>
                    <p:nvPicPr>
                      <p:cNvPr id="4" name="Object 1024">
                        <a:extLst>
                          <a:ext uri="{FF2B5EF4-FFF2-40B4-BE49-F238E27FC236}">
                            <a16:creationId xmlns="" xmlns:a16="http://schemas.microsoft.com/office/drawing/2014/main" id="{18005720-4F9D-8B5E-C4DF-1395E7CB816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7088" y="1371600"/>
                        <a:ext cx="4474256" cy="5105400"/>
                      </a:xfrm>
                      <a:prstGeom prst="rect">
                        <a:avLst/>
                      </a:prstGeom>
                      <a:noFill/>
                      <a:ln>
                        <a:noFill/>
                      </a:ln>
                    </p:spPr>
                  </p:pic>
                </p:oleObj>
              </mc:Fallback>
            </mc:AlternateContent>
          </a:graphicData>
        </a:graphic>
      </p:graphicFrame>
      <p:graphicFrame>
        <p:nvGraphicFramePr>
          <p:cNvPr id="6" name="Object 1024">
            <a:extLst>
              <a:ext uri="{FF2B5EF4-FFF2-40B4-BE49-F238E27FC236}">
                <a16:creationId xmlns="" xmlns:a16="http://schemas.microsoft.com/office/drawing/2014/main" id="{4E136E52-60C9-0730-52F6-5B8A306335D8}"/>
              </a:ext>
            </a:extLst>
          </p:cNvPr>
          <p:cNvGraphicFramePr>
            <a:graphicFrameLocks/>
          </p:cNvGraphicFramePr>
          <p:nvPr>
            <p:extLst>
              <p:ext uri="{D42A27DB-BD31-4B8C-83A1-F6EECF244321}">
                <p14:modId xmlns:p14="http://schemas.microsoft.com/office/powerpoint/2010/main" val="2521153673"/>
              </p:ext>
            </p:extLst>
          </p:nvPr>
        </p:nvGraphicFramePr>
        <p:xfrm>
          <a:off x="4637088" y="1371600"/>
          <a:ext cx="4474256" cy="5105400"/>
        </p:xfrm>
        <a:graphic>
          <a:graphicData uri="http://schemas.openxmlformats.org/presentationml/2006/ole">
            <mc:AlternateContent xmlns:mc="http://schemas.openxmlformats.org/markup-compatibility/2006">
              <mc:Choice xmlns:v="urn:schemas-microsoft-com:vml" Requires="v">
                <p:oleObj spid="_x0000_s2299" name="Worksheet" r:id="rId6" imgW="5772150" imgH="4457700" progId="Excel.Sheet.8">
                  <p:embed/>
                </p:oleObj>
              </mc:Choice>
              <mc:Fallback>
                <p:oleObj name="Worksheet" r:id="rId6" imgW="5772150" imgH="4457700"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7088" y="1371600"/>
                        <a:ext cx="4474256" cy="5105400"/>
                      </a:xfrm>
                      <a:prstGeom prst="rect">
                        <a:avLst/>
                      </a:prstGeom>
                      <a:noFill/>
                      <a:ln>
                        <a:noFill/>
                      </a:ln>
                    </p:spPr>
                  </p:pic>
                </p:oleObj>
              </mc:Fallback>
            </mc:AlternateContent>
          </a:graphicData>
        </a:graphic>
      </p:graphicFrame>
      <p:sp>
        <p:nvSpPr>
          <p:cNvPr id="7" name="Oval 6">
            <a:extLst>
              <a:ext uri="{FF2B5EF4-FFF2-40B4-BE49-F238E27FC236}">
                <a16:creationId xmlns="" xmlns:a16="http://schemas.microsoft.com/office/drawing/2014/main" id="{D874F52E-6079-49BC-CA9E-7CC11A68D86A}"/>
              </a:ext>
            </a:extLst>
          </p:cNvPr>
          <p:cNvSpPr/>
          <p:nvPr/>
        </p:nvSpPr>
        <p:spPr>
          <a:xfrm>
            <a:off x="8139023" y="1752600"/>
            <a:ext cx="566058" cy="304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 xmlns:a16="http://schemas.microsoft.com/office/drawing/2014/main" id="{D874F52E-6079-49BC-CA9E-7CC11A68D86A}"/>
              </a:ext>
            </a:extLst>
          </p:cNvPr>
          <p:cNvSpPr/>
          <p:nvPr/>
        </p:nvSpPr>
        <p:spPr>
          <a:xfrm>
            <a:off x="8153400" y="2119223"/>
            <a:ext cx="566058" cy="304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 xmlns:a16="http://schemas.microsoft.com/office/drawing/2014/main" id="{D874F52E-6079-49BC-CA9E-7CC11A68D86A}"/>
              </a:ext>
            </a:extLst>
          </p:cNvPr>
          <p:cNvSpPr/>
          <p:nvPr/>
        </p:nvSpPr>
        <p:spPr>
          <a:xfrm>
            <a:off x="8183183" y="3429000"/>
            <a:ext cx="566058" cy="304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 xmlns:a16="http://schemas.microsoft.com/office/drawing/2014/main" id="{D874F52E-6079-49BC-CA9E-7CC11A68D86A}"/>
              </a:ext>
            </a:extLst>
          </p:cNvPr>
          <p:cNvSpPr/>
          <p:nvPr/>
        </p:nvSpPr>
        <p:spPr>
          <a:xfrm>
            <a:off x="8153400" y="4114800"/>
            <a:ext cx="566058" cy="304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 xmlns:a16="http://schemas.microsoft.com/office/drawing/2014/main" id="{D874F52E-6079-49BC-CA9E-7CC11A68D86A}"/>
              </a:ext>
            </a:extLst>
          </p:cNvPr>
          <p:cNvSpPr/>
          <p:nvPr/>
        </p:nvSpPr>
        <p:spPr>
          <a:xfrm>
            <a:off x="8153400" y="6172200"/>
            <a:ext cx="566058" cy="304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 xmlns:a16="http://schemas.microsoft.com/office/drawing/2014/main" id="{D874F52E-6079-49BC-CA9E-7CC11A68D86A}"/>
              </a:ext>
            </a:extLst>
          </p:cNvPr>
          <p:cNvSpPr/>
          <p:nvPr/>
        </p:nvSpPr>
        <p:spPr>
          <a:xfrm>
            <a:off x="8155456" y="2424023"/>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 xmlns:a16="http://schemas.microsoft.com/office/drawing/2014/main" id="{D874F52E-6079-49BC-CA9E-7CC11A68D86A}"/>
              </a:ext>
            </a:extLst>
          </p:cNvPr>
          <p:cNvSpPr/>
          <p:nvPr/>
        </p:nvSpPr>
        <p:spPr>
          <a:xfrm>
            <a:off x="8139023" y="2819400"/>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 xmlns:a16="http://schemas.microsoft.com/office/drawing/2014/main" id="{D874F52E-6079-49BC-CA9E-7CC11A68D86A}"/>
              </a:ext>
            </a:extLst>
          </p:cNvPr>
          <p:cNvSpPr/>
          <p:nvPr/>
        </p:nvSpPr>
        <p:spPr>
          <a:xfrm>
            <a:off x="8133481" y="3124200"/>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 xmlns:a16="http://schemas.microsoft.com/office/drawing/2014/main" id="{D874F52E-6079-49BC-CA9E-7CC11A68D86A}"/>
              </a:ext>
            </a:extLst>
          </p:cNvPr>
          <p:cNvSpPr/>
          <p:nvPr/>
        </p:nvSpPr>
        <p:spPr>
          <a:xfrm>
            <a:off x="8139023" y="3761117"/>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 xmlns:a16="http://schemas.microsoft.com/office/drawing/2014/main" id="{D874F52E-6079-49BC-CA9E-7CC11A68D86A}"/>
              </a:ext>
            </a:extLst>
          </p:cNvPr>
          <p:cNvSpPr/>
          <p:nvPr/>
        </p:nvSpPr>
        <p:spPr>
          <a:xfrm>
            <a:off x="8105754" y="4444042"/>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 xmlns:a16="http://schemas.microsoft.com/office/drawing/2014/main" id="{D874F52E-6079-49BC-CA9E-7CC11A68D86A}"/>
              </a:ext>
            </a:extLst>
          </p:cNvPr>
          <p:cNvSpPr/>
          <p:nvPr/>
        </p:nvSpPr>
        <p:spPr>
          <a:xfrm>
            <a:off x="8155456" y="4800600"/>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 xmlns:a16="http://schemas.microsoft.com/office/drawing/2014/main" id="{D874F52E-6079-49BC-CA9E-7CC11A68D86A}"/>
              </a:ext>
            </a:extLst>
          </p:cNvPr>
          <p:cNvSpPr/>
          <p:nvPr/>
        </p:nvSpPr>
        <p:spPr>
          <a:xfrm>
            <a:off x="8133481" y="5105400"/>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 xmlns:a16="http://schemas.microsoft.com/office/drawing/2014/main" id="{D874F52E-6079-49BC-CA9E-7CC11A68D86A}"/>
              </a:ext>
            </a:extLst>
          </p:cNvPr>
          <p:cNvSpPr/>
          <p:nvPr/>
        </p:nvSpPr>
        <p:spPr>
          <a:xfrm>
            <a:off x="8153400" y="5486400"/>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 xmlns:a16="http://schemas.microsoft.com/office/drawing/2014/main" id="{D874F52E-6079-49BC-CA9E-7CC11A68D86A}"/>
              </a:ext>
            </a:extLst>
          </p:cNvPr>
          <p:cNvSpPr/>
          <p:nvPr/>
        </p:nvSpPr>
        <p:spPr>
          <a:xfrm>
            <a:off x="8167986" y="5794076"/>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27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KNN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K-Nearest Neighbors (KNN)</a:t>
            </a:r>
          </a:p>
          <a:p>
            <a:pPr algn="just"/>
            <a:r>
              <a:rPr lang="en-US" sz="1800" dirty="0">
                <a:solidFill>
                  <a:schemeClr val="tx1"/>
                </a:solidFill>
                <a:latin typeface="Times New Roman" pitchFamily="18" charset="0"/>
                <a:cs typeface="Times New Roman" pitchFamily="18" charset="0"/>
              </a:rPr>
              <a:t>It is a simple, non-parametric, </a:t>
            </a:r>
            <a:r>
              <a:rPr lang="en-US" sz="1800" b="1" dirty="0">
                <a:solidFill>
                  <a:schemeClr val="tx1"/>
                </a:solidFill>
                <a:latin typeface="Times New Roman" pitchFamily="18" charset="0"/>
                <a:cs typeface="Times New Roman" pitchFamily="18" charset="0"/>
              </a:rPr>
              <a:t>instance-based</a:t>
            </a:r>
            <a:r>
              <a:rPr lang="en-US" sz="1800" dirty="0">
                <a:solidFill>
                  <a:schemeClr val="tx1"/>
                </a:solidFill>
                <a:latin typeface="Times New Roman" pitchFamily="18" charset="0"/>
                <a:cs typeface="Times New Roman" pitchFamily="18" charset="0"/>
              </a:rPr>
              <a:t> machine learning algorithm. It can be also used as regression tasks. </a:t>
            </a:r>
          </a:p>
          <a:p>
            <a:pPr algn="just"/>
            <a:r>
              <a:rPr lang="en-US" sz="1800" dirty="0">
                <a:solidFill>
                  <a:schemeClr val="tx1"/>
                </a:solidFill>
                <a:latin typeface="Times New Roman" pitchFamily="18" charset="0"/>
                <a:cs typeface="Times New Roman" pitchFamily="18" charset="0"/>
              </a:rPr>
              <a:t>KNN works by finding the "k" closest data points (neighbors) to a new, unknown data point and making predictions based on their classes.</a:t>
            </a:r>
          </a:p>
          <a:p>
            <a:pPr algn="just"/>
            <a:r>
              <a:rPr lang="en-US" sz="1800" dirty="0">
                <a:solidFill>
                  <a:schemeClr val="tx1"/>
                </a:solidFill>
                <a:latin typeface="Times New Roman" pitchFamily="18" charset="0"/>
                <a:cs typeface="Times New Roman" pitchFamily="18" charset="0"/>
              </a:rPr>
              <a:t>KNN </a:t>
            </a:r>
            <a:r>
              <a:rPr lang="en-US" sz="1800" b="1" dirty="0">
                <a:solidFill>
                  <a:schemeClr val="tx1"/>
                </a:solidFill>
                <a:latin typeface="Times New Roman" pitchFamily="18" charset="0"/>
                <a:cs typeface="Times New Roman" pitchFamily="18" charset="0"/>
              </a:rPr>
              <a:t>does not build a model </a:t>
            </a:r>
            <a:r>
              <a:rPr lang="en-US" sz="1800" dirty="0">
                <a:solidFill>
                  <a:schemeClr val="tx1"/>
                </a:solidFill>
                <a:latin typeface="Times New Roman" pitchFamily="18" charset="0"/>
                <a:cs typeface="Times New Roman" pitchFamily="18" charset="0"/>
              </a:rPr>
              <a:t>during the training phase. Instead, it stores the training data and makes predictions by referencing it directly during testing. This is why it is also called a </a:t>
            </a:r>
            <a:r>
              <a:rPr lang="en-US" sz="1800" b="1" dirty="0">
                <a:solidFill>
                  <a:schemeClr val="tx1"/>
                </a:solidFill>
                <a:latin typeface="Times New Roman" pitchFamily="18" charset="0"/>
                <a:cs typeface="Times New Roman" pitchFamily="18" charset="0"/>
              </a:rPr>
              <a:t>lazy learner</a:t>
            </a:r>
            <a:r>
              <a:rPr lang="en-US" sz="1800" dirty="0">
                <a:solidFill>
                  <a:schemeClr val="tx1"/>
                </a:solidFill>
                <a:latin typeface="Times New Roman" pitchFamily="18" charset="0"/>
                <a:cs typeface="Times New Roman" pitchFamily="18" charset="0"/>
              </a:rPr>
              <a:t>.</a:t>
            </a:r>
          </a:p>
          <a:p>
            <a:pPr algn="just"/>
            <a:endParaRPr lang="en-US" sz="1800" b="1"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Advantages of KNN:</a:t>
            </a:r>
          </a:p>
          <a:p>
            <a:pPr algn="just"/>
            <a:r>
              <a:rPr lang="en-US" sz="1800" dirty="0">
                <a:solidFill>
                  <a:schemeClr val="tx1"/>
                </a:solidFill>
                <a:latin typeface="Times New Roman" pitchFamily="18" charset="0"/>
                <a:cs typeface="Times New Roman" pitchFamily="18" charset="0"/>
              </a:rPr>
              <a:t>KNN is easy to understand and implement.  Since KNN doesn’t build a model, the training phase is </a:t>
            </a:r>
            <a:r>
              <a:rPr lang="en-US" sz="1800" b="1" dirty="0">
                <a:solidFill>
                  <a:schemeClr val="tx1"/>
                </a:solidFill>
                <a:latin typeface="Times New Roman" pitchFamily="18" charset="0"/>
                <a:cs typeface="Times New Roman" pitchFamily="18" charset="0"/>
              </a:rPr>
              <a:t>fast</a:t>
            </a:r>
            <a:r>
              <a:rPr lang="en-US" sz="1800" dirty="0">
                <a:solidFill>
                  <a:schemeClr val="tx1"/>
                </a:solidFill>
                <a:latin typeface="Times New Roman" pitchFamily="18" charset="0"/>
                <a:cs typeface="Times New Roman" pitchFamily="18" charset="0"/>
              </a:rPr>
              <a:t>. It can be used for both classification and regression problems. KNN doesn’t make assumptions about the underlying data distribution (Non-parametric).</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48240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DC84E11-46A9-373F-CD35-7662BC63E10F}"/>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5DB60B3-3383-9436-3B65-7B84B87A7C3E}"/>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 xmlns:a16="http://schemas.microsoft.com/office/drawing/2014/main" id="{061FB598-E4C5-66EC-DD14-03E5D1A9E365}"/>
                  </a:ext>
                </a:extLst>
              </p:cNvPr>
              <p:cNvSpPr>
                <a:spLocks noGrp="1"/>
              </p:cNvSpPr>
              <p:nvPr>
                <p:ph type="subTitle" idx="1"/>
              </p:nvPr>
            </p:nvSpPr>
            <p:spPr>
              <a:xfrm>
                <a:off x="685800" y="1371600"/>
                <a:ext cx="3951287" cy="5257800"/>
              </a:xfrm>
            </p:spPr>
            <p:txBody>
              <a:bodyPr>
                <a:normAutofit/>
              </a:bodyPr>
              <a:lstStyle/>
              <a:p>
                <a:pPr algn="just"/>
                <a:r>
                  <a:rPr lang="en-US" sz="1800" b="1" dirty="0" smtClean="0">
                    <a:solidFill>
                      <a:schemeClr val="tx1"/>
                    </a:solidFill>
                    <a:latin typeface="Times New Roman" pitchFamily="18" charset="0"/>
                    <a:cs typeface="Times New Roman" pitchFamily="18" charset="0"/>
                  </a:rPr>
                  <a:t>Expected information (entropy) needed to classify a tuple in D:</a:t>
                </a:r>
              </a:p>
              <a:p>
                <a:pPr algn="just"/>
                <a:endParaRPr lang="en-US" sz="1800" b="1"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1" i="1" dirty="0" smtClean="0">
                          <a:solidFill>
                            <a:schemeClr val="tx1"/>
                          </a:solidFill>
                          <a:latin typeface="Cambria Math" panose="02040503050406030204" pitchFamily="18" charset="0"/>
                          <a:cs typeface="Times New Roman" pitchFamily="18" charset="0"/>
                        </a:rPr>
                        <m:t>𝑰𝒏𝒇𝒐</m:t>
                      </m:r>
                      <m:d>
                        <m:dPr>
                          <m:ctrlPr>
                            <a:rPr lang="en-GB" sz="1800" b="1" i="1" dirty="0" smtClean="0">
                              <a:solidFill>
                                <a:schemeClr val="tx1"/>
                              </a:solidFill>
                              <a:latin typeface="Cambria Math"/>
                              <a:cs typeface="Times New Roman" pitchFamily="18" charset="0"/>
                            </a:rPr>
                          </m:ctrlPr>
                        </m:dPr>
                        <m:e>
                          <m:r>
                            <a:rPr lang="en-GB" sz="1800" b="1" i="1" dirty="0" smtClean="0">
                              <a:solidFill>
                                <a:schemeClr val="tx1"/>
                              </a:solidFill>
                              <a:latin typeface="Cambria Math" panose="02040503050406030204" pitchFamily="18" charset="0"/>
                              <a:cs typeface="Times New Roman" pitchFamily="18" charset="0"/>
                            </a:rPr>
                            <m:t>𝑫</m:t>
                          </m:r>
                        </m:e>
                      </m:d>
                      <m:r>
                        <a:rPr lang="en-GB" sz="1800" b="1" i="1" dirty="0" smtClean="0">
                          <a:solidFill>
                            <a:schemeClr val="tx1"/>
                          </a:solidFill>
                          <a:latin typeface="Cambria Math" panose="02040503050406030204" pitchFamily="18" charset="0"/>
                          <a:cs typeface="Times New Roman" pitchFamily="18" charset="0"/>
                        </a:rPr>
                        <m:t>=−</m:t>
                      </m:r>
                      <m:nary>
                        <m:naryPr>
                          <m:chr m:val="∑"/>
                          <m:ctrlPr>
                            <a:rPr lang="en-GB" sz="1800" b="1" i="1" dirty="0" smtClean="0">
                              <a:solidFill>
                                <a:schemeClr val="tx1"/>
                              </a:solidFill>
                              <a:latin typeface="Cambria Math"/>
                              <a:cs typeface="Times New Roman" pitchFamily="18" charset="0"/>
                            </a:rPr>
                          </m:ctrlPr>
                        </m:naryPr>
                        <m:sub>
                          <m:r>
                            <m:rPr>
                              <m:brk m:alnAt="23"/>
                            </m:rPr>
                            <a:rPr lang="en-GB" sz="1800" b="1" i="1" dirty="0" smtClean="0">
                              <a:solidFill>
                                <a:schemeClr val="tx1"/>
                              </a:solidFill>
                              <a:latin typeface="Cambria Math" panose="02040503050406030204" pitchFamily="18" charset="0"/>
                              <a:cs typeface="Times New Roman" pitchFamily="18" charset="0"/>
                            </a:rPr>
                            <m:t>𝒊</m:t>
                          </m:r>
                          <m:r>
                            <a:rPr lang="en-GB" sz="1800" b="1" i="1" dirty="0" smtClean="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𝟏</m:t>
                          </m:r>
                        </m:sub>
                        <m:sup>
                          <m:r>
                            <a:rPr lang="en-GB" sz="1800" b="1" i="1" dirty="0" smtClean="0">
                              <a:solidFill>
                                <a:schemeClr val="tx1"/>
                              </a:solidFill>
                              <a:latin typeface="Cambria Math" panose="02040503050406030204" pitchFamily="18" charset="0"/>
                              <a:cs typeface="Times New Roman" pitchFamily="18" charset="0"/>
                            </a:rPr>
                            <m:t>𝒎</m:t>
                          </m:r>
                        </m:sup>
                        <m:e>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𝒑</m:t>
                              </m:r>
                            </m:e>
                            <m:sub>
                              <m:r>
                                <a:rPr lang="en-GB" sz="1800" b="1" i="1" dirty="0" smtClean="0">
                                  <a:solidFill>
                                    <a:schemeClr val="tx1"/>
                                  </a:solidFill>
                                  <a:latin typeface="Cambria Math" panose="02040503050406030204" pitchFamily="18" charset="0"/>
                                  <a:cs typeface="Times New Roman" pitchFamily="18" charset="0"/>
                                </a:rPr>
                                <m:t>𝒊</m:t>
                              </m:r>
                            </m:sub>
                          </m:sSub>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𝒍𝒐𝒈</m:t>
                              </m:r>
                            </m:e>
                            <m:sub>
                              <m:r>
                                <a:rPr lang="en-GB" sz="1800" b="1" i="1" dirty="0" smtClean="0">
                                  <a:solidFill>
                                    <a:schemeClr val="tx1"/>
                                  </a:solidFill>
                                  <a:latin typeface="Cambria Math" panose="02040503050406030204" pitchFamily="18" charset="0"/>
                                  <a:cs typeface="Times New Roman" pitchFamily="18" charset="0"/>
                                </a:rPr>
                                <m:t>𝟐</m:t>
                              </m:r>
                            </m:sub>
                          </m:sSub>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𝒑</m:t>
                              </m:r>
                            </m:e>
                            <m:sub>
                              <m:r>
                                <a:rPr lang="en-GB" sz="1800" b="1" i="1" dirty="0">
                                  <a:solidFill>
                                    <a:schemeClr val="tx1"/>
                                  </a:solidFill>
                                  <a:latin typeface="Cambria Math" panose="02040503050406030204" pitchFamily="18" charset="0"/>
                                  <a:cs typeface="Times New Roman" pitchFamily="18" charset="0"/>
                                </a:rPr>
                                <m:t>𝒊</m:t>
                              </m:r>
                            </m:sub>
                          </m:sSub>
                        </m:e>
                      </m:nary>
                    </m:oMath>
                  </m:oMathPara>
                </a14:m>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For the given data</a:t>
                </a:r>
              </a:p>
              <a:p>
                <a:pPr algn="just"/>
                <a14:m>
                  <m:oMathPara xmlns:m="http://schemas.openxmlformats.org/officeDocument/2006/math">
                    <m:oMathParaPr>
                      <m:jc m:val="left"/>
                    </m:oMathParaPr>
                    <m:oMath xmlns:m="http://schemas.openxmlformats.org/officeDocument/2006/math">
                      <m:r>
                        <a:rPr lang="en-GB" sz="1800" b="1" i="1" dirty="0" smtClean="0">
                          <a:solidFill>
                            <a:schemeClr val="tx1"/>
                          </a:solidFill>
                          <a:latin typeface="Cambria Math" panose="02040503050406030204" pitchFamily="18" charset="0"/>
                          <a:cs typeface="Times New Roman" pitchFamily="18" charset="0"/>
                        </a:rPr>
                        <m:t>𝑰𝒏𝒇𝒐</m:t>
                      </m:r>
                      <m:d>
                        <m:dPr>
                          <m:ctrlPr>
                            <a:rPr lang="en-GB" sz="1800" b="1" i="1" dirty="0" smtClean="0">
                              <a:solidFill>
                                <a:schemeClr val="tx1"/>
                              </a:solidFill>
                              <a:latin typeface="Cambria Math"/>
                              <a:cs typeface="Times New Roman" pitchFamily="18" charset="0"/>
                            </a:rPr>
                          </m:ctrlPr>
                        </m:dPr>
                        <m:e>
                          <m:r>
                            <a:rPr lang="en-GB" sz="1800" b="1" i="1" dirty="0" smtClean="0">
                              <a:solidFill>
                                <a:schemeClr val="tx1"/>
                              </a:solidFill>
                              <a:latin typeface="Cambria Math" panose="02040503050406030204" pitchFamily="18" charset="0"/>
                              <a:cs typeface="Times New Roman" pitchFamily="18" charset="0"/>
                            </a:rPr>
                            <m:t>𝑫</m:t>
                          </m:r>
                        </m:e>
                      </m:d>
                      <m:r>
                        <a:rPr lang="en-GB" sz="1800" b="1" i="1" dirty="0" smtClean="0">
                          <a:solidFill>
                            <a:schemeClr val="tx1"/>
                          </a:solidFill>
                          <a:latin typeface="Cambria Math" panose="02040503050406030204" pitchFamily="18" charset="0"/>
                          <a:cs typeface="Times New Roman" pitchFamily="18" charset="0"/>
                        </a:rPr>
                        <m:t>=−</m:t>
                      </m:r>
                      <m:nary>
                        <m:naryPr>
                          <m:chr m:val="∑"/>
                          <m:ctrlPr>
                            <a:rPr lang="en-GB" sz="1800" b="1" i="1" dirty="0" smtClean="0">
                              <a:solidFill>
                                <a:schemeClr val="tx1"/>
                              </a:solidFill>
                              <a:latin typeface="Cambria Math"/>
                              <a:cs typeface="Times New Roman" pitchFamily="18" charset="0"/>
                            </a:rPr>
                          </m:ctrlPr>
                        </m:naryPr>
                        <m:sub>
                          <m:r>
                            <m:rPr>
                              <m:brk m:alnAt="23"/>
                            </m:rPr>
                            <a:rPr lang="en-GB" sz="1800" b="1" i="1" dirty="0" smtClean="0">
                              <a:solidFill>
                                <a:schemeClr val="tx1"/>
                              </a:solidFill>
                              <a:latin typeface="Cambria Math" panose="02040503050406030204" pitchFamily="18" charset="0"/>
                              <a:cs typeface="Times New Roman" pitchFamily="18" charset="0"/>
                            </a:rPr>
                            <m:t>𝒊</m:t>
                          </m:r>
                          <m:r>
                            <a:rPr lang="en-GB" sz="1800" b="1" i="1" dirty="0" smtClean="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𝟏</m:t>
                          </m:r>
                        </m:sub>
                        <m:sup>
                          <m:r>
                            <a:rPr lang="en-GB" sz="1800" b="1" i="1" dirty="0" smtClean="0">
                              <a:solidFill>
                                <a:schemeClr val="tx1"/>
                              </a:solidFill>
                              <a:latin typeface="Cambria Math" panose="02040503050406030204" pitchFamily="18" charset="0"/>
                              <a:cs typeface="Times New Roman" pitchFamily="18" charset="0"/>
                            </a:rPr>
                            <m:t>𝟐</m:t>
                          </m:r>
                        </m:sup>
                        <m:e>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𝒑</m:t>
                              </m:r>
                            </m:e>
                            <m:sub>
                              <m:r>
                                <a:rPr lang="en-GB" sz="1800" b="1" i="1" dirty="0" smtClean="0">
                                  <a:solidFill>
                                    <a:schemeClr val="tx1"/>
                                  </a:solidFill>
                                  <a:latin typeface="Cambria Math" panose="02040503050406030204" pitchFamily="18" charset="0"/>
                                  <a:cs typeface="Times New Roman" pitchFamily="18" charset="0"/>
                                </a:rPr>
                                <m:t>𝒊</m:t>
                              </m:r>
                            </m:sub>
                          </m:sSub>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𝒍𝒐𝒈</m:t>
                              </m:r>
                            </m:e>
                            <m:sub>
                              <m:r>
                                <a:rPr lang="en-GB" sz="1800" b="1" i="1" dirty="0" smtClean="0">
                                  <a:solidFill>
                                    <a:schemeClr val="tx1"/>
                                  </a:solidFill>
                                  <a:latin typeface="Cambria Math" panose="02040503050406030204" pitchFamily="18" charset="0"/>
                                  <a:cs typeface="Times New Roman" pitchFamily="18" charset="0"/>
                                </a:rPr>
                                <m:t>𝟐</m:t>
                              </m:r>
                            </m:sub>
                          </m:sSub>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𝒑</m:t>
                              </m:r>
                            </m:e>
                            <m:sub>
                              <m:r>
                                <a:rPr lang="en-GB" sz="1800" b="1" i="1" dirty="0">
                                  <a:solidFill>
                                    <a:schemeClr val="tx1"/>
                                  </a:solidFill>
                                  <a:latin typeface="Cambria Math" panose="02040503050406030204" pitchFamily="18" charset="0"/>
                                  <a:cs typeface="Times New Roman" pitchFamily="18" charset="0"/>
                                </a:rPr>
                                <m:t>𝒊</m:t>
                              </m:r>
                            </m:sub>
                          </m:sSub>
                        </m:e>
                      </m:nary>
                    </m:oMath>
                  </m:oMathPara>
                </a14:m>
                <a:endParaRPr lang="en-US" sz="1800" dirty="0">
                  <a:solidFill>
                    <a:schemeClr val="tx1"/>
                  </a:solidFill>
                  <a:latin typeface="Times New Roman" pitchFamily="18" charset="0"/>
                  <a:cs typeface="Times New Roman" pitchFamily="18" charset="0"/>
                </a:endParaRPr>
              </a:p>
              <a:p>
                <a:pPr algn="just"/>
                <a:endParaRPr lang="en-GB" sz="1800" b="1" i="1" dirty="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m:t>
                          </m:r>
                          <m:r>
                            <a:rPr lang="en-US" sz="1800" b="1" i="1" dirty="0" smtClean="0">
                              <a:solidFill>
                                <a:schemeClr val="tx1"/>
                              </a:solidFill>
                              <a:latin typeface="Cambria Math"/>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𝒑</m:t>
                          </m:r>
                        </m:e>
                        <m:sub>
                          <m:r>
                            <a:rPr lang="en-GB" sz="1800" b="1" i="1" dirty="0" smtClean="0">
                              <a:solidFill>
                                <a:schemeClr val="tx1"/>
                              </a:solidFill>
                              <a:latin typeface="Cambria Math" panose="02040503050406030204" pitchFamily="18" charset="0"/>
                              <a:cs typeface="Times New Roman" pitchFamily="18" charset="0"/>
                            </a:rPr>
                            <m:t>𝟏</m:t>
                          </m:r>
                        </m:sub>
                      </m:sSub>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𝒍𝒐𝒈</m:t>
                          </m:r>
                        </m:e>
                        <m:sub>
                          <m:r>
                            <a:rPr lang="en-GB" sz="1800" b="1" i="1" dirty="0" smtClean="0">
                              <a:solidFill>
                                <a:schemeClr val="tx1"/>
                              </a:solidFill>
                              <a:latin typeface="Cambria Math" panose="02040503050406030204" pitchFamily="18" charset="0"/>
                              <a:cs typeface="Times New Roman" pitchFamily="18" charset="0"/>
                            </a:rPr>
                            <m:t>𝟐</m:t>
                          </m:r>
                        </m:sub>
                      </m:sSub>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𝒑</m:t>
                          </m:r>
                        </m:e>
                        <m:sub>
                          <m:r>
                            <a:rPr lang="en-GB" sz="1800" b="1" i="1" dirty="0" smtClean="0">
                              <a:solidFill>
                                <a:schemeClr val="tx1"/>
                              </a:solidFill>
                              <a:latin typeface="Cambria Math" panose="02040503050406030204" pitchFamily="18" charset="0"/>
                              <a:cs typeface="Times New Roman" pitchFamily="18" charset="0"/>
                            </a:rPr>
                            <m:t>𝟏</m:t>
                          </m:r>
                        </m:sub>
                      </m:sSub>
                      <m:r>
                        <a:rPr lang="en-US" sz="1800" b="1" i="1" dirty="0" smtClean="0">
                          <a:solidFill>
                            <a:schemeClr val="tx1"/>
                          </a:solidFill>
                          <a:latin typeface="Cambria Math"/>
                          <a:cs typeface="Times New Roman" pitchFamily="18" charset="0"/>
                        </a:rPr>
                        <m:t>−</m:t>
                      </m:r>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𝒑</m:t>
                          </m:r>
                        </m:e>
                        <m:sub>
                          <m:r>
                            <a:rPr lang="en-GB" sz="1800" b="1" i="1" dirty="0" smtClean="0">
                              <a:solidFill>
                                <a:schemeClr val="tx1"/>
                              </a:solidFill>
                              <a:latin typeface="Cambria Math" panose="02040503050406030204" pitchFamily="18" charset="0"/>
                              <a:cs typeface="Times New Roman" pitchFamily="18" charset="0"/>
                            </a:rPr>
                            <m:t>𝟐</m:t>
                          </m:r>
                        </m:sub>
                      </m:sSub>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𝒍𝒐𝒈</m:t>
                          </m:r>
                        </m:e>
                        <m:sub>
                          <m:r>
                            <a:rPr lang="en-GB" sz="1800" b="1" i="1" dirty="0">
                              <a:solidFill>
                                <a:schemeClr val="tx1"/>
                              </a:solidFill>
                              <a:latin typeface="Cambria Math" panose="02040503050406030204" pitchFamily="18" charset="0"/>
                              <a:cs typeface="Times New Roman" pitchFamily="18" charset="0"/>
                            </a:rPr>
                            <m:t>𝟐</m:t>
                          </m:r>
                        </m:sub>
                      </m:sSub>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𝒑</m:t>
                          </m:r>
                        </m:e>
                        <m:sub>
                          <m:r>
                            <a:rPr lang="en-GB" sz="1800" b="1" i="1" dirty="0" smtClean="0">
                              <a:solidFill>
                                <a:schemeClr val="tx1"/>
                              </a:solidFill>
                              <a:latin typeface="Cambria Math" panose="02040503050406030204" pitchFamily="18" charset="0"/>
                              <a:cs typeface="Times New Roman" pitchFamily="18" charset="0"/>
                            </a:rPr>
                            <m:t>𝟐</m:t>
                          </m:r>
                        </m:sub>
                      </m:sSub>
                    </m:oMath>
                  </m:oMathPara>
                </a14:m>
                <a:endParaRPr lang="en-GB" sz="1800" b="1" dirty="0">
                  <a:solidFill>
                    <a:schemeClr val="tx1"/>
                  </a:solidFill>
                  <a:latin typeface="Times New Roman" pitchFamily="18" charset="0"/>
                  <a:cs typeface="Times New Roman" pitchFamily="18" charset="0"/>
                </a:endParaRPr>
              </a:p>
              <a:p>
                <a:pPr algn="just"/>
                <a:endParaRPr lang="en-GB" sz="1800" b="0" i="1" dirty="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m:t>
                      </m:r>
                      <m:r>
                        <a:rPr lang="en-US" sz="1800" b="0" i="1" smtClean="0">
                          <a:solidFill>
                            <a:schemeClr val="tx1"/>
                          </a:solidFill>
                          <a:latin typeface="Cambria Math"/>
                          <a:cs typeface="Times New Roman" pitchFamily="18" charset="0"/>
                        </a:rPr>
                        <m:t>−</m:t>
                      </m:r>
                      <m:f>
                        <m:fPr>
                          <m:ctrlPr>
                            <a:rPr lang="en-GB" sz="1800" b="0" i="1" smtClean="0">
                              <a:solidFill>
                                <a:srgbClr val="00B050"/>
                              </a:solidFill>
                              <a:latin typeface="Cambria Math"/>
                              <a:cs typeface="Times New Roman" pitchFamily="18" charset="0"/>
                            </a:rPr>
                          </m:ctrlPr>
                        </m:fPr>
                        <m:num>
                          <m:r>
                            <a:rPr lang="en-GB" sz="1800" b="0" i="1" smtClean="0">
                              <a:solidFill>
                                <a:srgbClr val="00B050"/>
                              </a:solidFill>
                              <a:latin typeface="Cambria Math" panose="02040503050406030204" pitchFamily="18" charset="0"/>
                              <a:cs typeface="Times New Roman" pitchFamily="18" charset="0"/>
                            </a:rPr>
                            <m:t>9</m:t>
                          </m:r>
                        </m:num>
                        <m:den>
                          <m:r>
                            <a:rPr lang="en-GB" sz="1800" b="0" i="1" smtClean="0">
                              <a:solidFill>
                                <a:srgbClr val="00B050"/>
                              </a:solidFill>
                              <a:latin typeface="Cambria Math" panose="02040503050406030204" pitchFamily="18" charset="0"/>
                              <a:cs typeface="Times New Roman" pitchFamily="18" charset="0"/>
                            </a:rPr>
                            <m:t>14</m:t>
                          </m:r>
                        </m:den>
                      </m:f>
                      <m:func>
                        <m:funcPr>
                          <m:ctrlPr>
                            <a:rPr lang="en-GB" sz="1800" b="0" i="1" smtClean="0">
                              <a:solidFill>
                                <a:srgbClr val="00B050"/>
                              </a:solidFill>
                              <a:latin typeface="Cambria Math"/>
                              <a:cs typeface="Times New Roman" pitchFamily="18" charset="0"/>
                            </a:rPr>
                          </m:ctrlPr>
                        </m:funcPr>
                        <m:fName>
                          <m:r>
                            <m:rPr>
                              <m:sty m:val="p"/>
                            </m:rPr>
                            <a:rPr lang="en-GB" sz="1800" b="0" i="0" smtClean="0">
                              <a:solidFill>
                                <a:srgbClr val="00B050"/>
                              </a:solidFill>
                              <a:latin typeface="Cambria Math" panose="02040503050406030204" pitchFamily="18" charset="0"/>
                              <a:cs typeface="Times New Roman" pitchFamily="18" charset="0"/>
                            </a:rPr>
                            <m:t>log</m:t>
                          </m:r>
                        </m:fName>
                        <m:e>
                          <m:f>
                            <m:fPr>
                              <m:ctrlPr>
                                <a:rPr lang="en-GB" sz="1800" b="0" i="1" smtClean="0">
                                  <a:solidFill>
                                    <a:srgbClr val="00B050"/>
                                  </a:solidFill>
                                  <a:latin typeface="Cambria Math"/>
                                  <a:cs typeface="Times New Roman" pitchFamily="18" charset="0"/>
                                </a:rPr>
                              </m:ctrlPr>
                            </m:fPr>
                            <m:num>
                              <m:r>
                                <a:rPr lang="en-GB" sz="1800" b="0" i="1" smtClean="0">
                                  <a:solidFill>
                                    <a:srgbClr val="00B050"/>
                                  </a:solidFill>
                                  <a:latin typeface="Cambria Math" panose="02040503050406030204" pitchFamily="18" charset="0"/>
                                  <a:cs typeface="Times New Roman" pitchFamily="18" charset="0"/>
                                </a:rPr>
                                <m:t>9</m:t>
                              </m:r>
                            </m:num>
                            <m:den>
                              <m:r>
                                <a:rPr lang="en-GB" sz="1800" b="0" i="1" smtClean="0">
                                  <a:solidFill>
                                    <a:srgbClr val="00B050"/>
                                  </a:solidFill>
                                  <a:latin typeface="Cambria Math" panose="02040503050406030204" pitchFamily="18" charset="0"/>
                                  <a:cs typeface="Times New Roman" pitchFamily="18" charset="0"/>
                                </a:rPr>
                                <m:t>14</m:t>
                              </m:r>
                            </m:den>
                          </m:f>
                        </m:e>
                      </m:func>
                      <m:r>
                        <a:rPr lang="en-US" sz="1800" b="0" i="1" smtClean="0">
                          <a:solidFill>
                            <a:schemeClr val="tx1"/>
                          </a:solidFill>
                          <a:latin typeface="Cambria Math"/>
                          <a:cs typeface="Times New Roman" pitchFamily="18" charset="0"/>
                        </a:rPr>
                        <m:t>−</m:t>
                      </m:r>
                      <m:f>
                        <m:fPr>
                          <m:ctrlPr>
                            <a:rPr lang="en-GB" sz="1800" i="1" smtClean="0">
                              <a:solidFill>
                                <a:srgbClr val="FF0000"/>
                              </a:solidFill>
                              <a:latin typeface="Cambria Math"/>
                              <a:cs typeface="Times New Roman" pitchFamily="18" charset="0"/>
                            </a:rPr>
                          </m:ctrlPr>
                        </m:fPr>
                        <m:num>
                          <m:r>
                            <a:rPr lang="en-GB" sz="1800" b="0" i="1" smtClean="0">
                              <a:solidFill>
                                <a:srgbClr val="FF0000"/>
                              </a:solidFill>
                              <a:latin typeface="Cambria Math" panose="02040503050406030204" pitchFamily="18" charset="0"/>
                              <a:cs typeface="Times New Roman" pitchFamily="18" charset="0"/>
                            </a:rPr>
                            <m:t>5</m:t>
                          </m:r>
                        </m:num>
                        <m:den>
                          <m:r>
                            <a:rPr lang="en-GB" sz="1800" i="1">
                              <a:solidFill>
                                <a:srgbClr val="FF0000"/>
                              </a:solidFill>
                              <a:latin typeface="Cambria Math" panose="02040503050406030204" pitchFamily="18" charset="0"/>
                              <a:cs typeface="Times New Roman" pitchFamily="18" charset="0"/>
                            </a:rPr>
                            <m:t>14</m:t>
                          </m:r>
                        </m:den>
                      </m:f>
                      <m:func>
                        <m:funcPr>
                          <m:ctrlPr>
                            <a:rPr lang="en-GB" sz="1800" i="1">
                              <a:solidFill>
                                <a:srgbClr val="FF0000"/>
                              </a:solidFill>
                              <a:latin typeface="Cambria Math"/>
                              <a:cs typeface="Times New Roman" pitchFamily="18" charset="0"/>
                            </a:rPr>
                          </m:ctrlPr>
                        </m:funcPr>
                        <m:fName>
                          <m:r>
                            <m:rPr>
                              <m:sty m:val="p"/>
                            </m:rPr>
                            <a:rPr lang="en-GB" sz="1800">
                              <a:solidFill>
                                <a:srgbClr val="FF0000"/>
                              </a:solidFill>
                              <a:latin typeface="Cambria Math" panose="02040503050406030204" pitchFamily="18" charset="0"/>
                              <a:cs typeface="Times New Roman" pitchFamily="18" charset="0"/>
                            </a:rPr>
                            <m:t>log</m:t>
                          </m:r>
                        </m:fName>
                        <m:e>
                          <m:f>
                            <m:fPr>
                              <m:ctrlPr>
                                <a:rPr lang="en-GB" sz="1800" i="1">
                                  <a:solidFill>
                                    <a:srgbClr val="FF0000"/>
                                  </a:solidFill>
                                  <a:latin typeface="Cambria Math"/>
                                  <a:cs typeface="Times New Roman" pitchFamily="18" charset="0"/>
                                </a:rPr>
                              </m:ctrlPr>
                            </m:fPr>
                            <m:num>
                              <m:r>
                                <a:rPr lang="en-GB" sz="1800" b="0" i="1" smtClean="0">
                                  <a:solidFill>
                                    <a:srgbClr val="FF0000"/>
                                  </a:solidFill>
                                  <a:latin typeface="Cambria Math" panose="02040503050406030204" pitchFamily="18" charset="0"/>
                                  <a:cs typeface="Times New Roman" pitchFamily="18" charset="0"/>
                                </a:rPr>
                                <m:t>5</m:t>
                              </m:r>
                            </m:num>
                            <m:den>
                              <m:r>
                                <a:rPr lang="en-GB" sz="1800" i="1">
                                  <a:solidFill>
                                    <a:srgbClr val="FF0000"/>
                                  </a:solidFill>
                                  <a:latin typeface="Cambria Math" panose="02040503050406030204" pitchFamily="18" charset="0"/>
                                  <a:cs typeface="Times New Roman" pitchFamily="18" charset="0"/>
                                </a:rPr>
                                <m:t>14</m:t>
                              </m:r>
                            </m:den>
                          </m:f>
                        </m:e>
                      </m:func>
                      <m:r>
                        <a:rPr lang="en-GB" sz="1800" b="0" i="1" smtClean="0">
                          <a:solidFill>
                            <a:schemeClr val="tx1"/>
                          </a:solidFill>
                          <a:latin typeface="Cambria Math" panose="02040503050406030204" pitchFamily="18" charset="0"/>
                          <a:cs typeface="Times New Roman" pitchFamily="18" charset="0"/>
                        </a:rPr>
                        <m:t>=0.940</m:t>
                      </m:r>
                    </m:oMath>
                  </m:oMathPara>
                </a14:m>
                <a:endParaRPr lang="en-GB" sz="1800" b="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mc:Choice>
        <mc:Fallback xmlns="">
          <p:sp>
            <p:nvSpPr>
              <p:cNvPr id="3" name="Subtitle 2">
                <a:extLst>
                  <a:ext uri="{FF2B5EF4-FFF2-40B4-BE49-F238E27FC236}">
                    <a16:creationId xmlns="" xmlns:a16="http://schemas.microsoft.com/office/drawing/2014/main" xmlns:a14="http://schemas.microsoft.com/office/drawing/2010/main" id="{061FB598-E4C5-66EC-DD14-03E5D1A9E365}"/>
                  </a:ext>
                </a:extLst>
              </p:cNvPr>
              <p:cNvSpPr>
                <a:spLocks noGrp="1" noRot="1" noChangeAspect="1" noMove="1" noResize="1" noEditPoints="1" noAdjustHandles="1" noChangeArrowheads="1" noChangeShapeType="1" noTextEdit="1"/>
              </p:cNvSpPr>
              <p:nvPr>
                <p:ph type="subTitle" idx="1"/>
              </p:nvPr>
            </p:nvSpPr>
            <p:spPr>
              <a:xfrm>
                <a:off x="685800" y="1371600"/>
                <a:ext cx="3951287" cy="5257800"/>
              </a:xfrm>
              <a:blipFill rotWithShape="1">
                <a:blip r:embed="rId3"/>
                <a:stretch>
                  <a:fillRect l="-1389" t="-579" r="-1235"/>
                </a:stretch>
              </a:blipFill>
            </p:spPr>
            <p:txBody>
              <a:bodyPr/>
              <a:lstStyle/>
              <a:p>
                <a:r>
                  <a:rPr lang="en-US">
                    <a:noFill/>
                  </a:rPr>
                  <a:t> </a:t>
                </a:r>
              </a:p>
            </p:txBody>
          </p:sp>
        </mc:Fallback>
      </mc:AlternateContent>
      <p:graphicFrame>
        <p:nvGraphicFramePr>
          <p:cNvPr id="5" name="Object 1024">
            <a:extLst>
              <a:ext uri="{FF2B5EF4-FFF2-40B4-BE49-F238E27FC236}">
                <a16:creationId xmlns="" xmlns:a16="http://schemas.microsoft.com/office/drawing/2014/main" id="{4E136E52-60C9-0730-52F6-5B8A306335D8}"/>
              </a:ext>
            </a:extLst>
          </p:cNvPr>
          <p:cNvGraphicFramePr>
            <a:graphicFrameLocks/>
          </p:cNvGraphicFramePr>
          <p:nvPr>
            <p:extLst>
              <p:ext uri="{D42A27DB-BD31-4B8C-83A1-F6EECF244321}">
                <p14:modId xmlns:p14="http://schemas.microsoft.com/office/powerpoint/2010/main" val="714012238"/>
              </p:ext>
            </p:extLst>
          </p:nvPr>
        </p:nvGraphicFramePr>
        <p:xfrm>
          <a:off x="4637088" y="1371600"/>
          <a:ext cx="4474256" cy="5105400"/>
        </p:xfrm>
        <a:graphic>
          <a:graphicData uri="http://schemas.openxmlformats.org/presentationml/2006/ole">
            <mc:AlternateContent xmlns:mc="http://schemas.openxmlformats.org/markup-compatibility/2006">
              <mc:Choice xmlns:v="urn:schemas-microsoft-com:vml" Requires="v">
                <p:oleObj spid="_x0000_s3204" name="Worksheet" r:id="rId4" imgW="5772150" imgH="4457700" progId="Excel.Sheet.8">
                  <p:embed/>
                </p:oleObj>
              </mc:Choice>
              <mc:Fallback>
                <p:oleObj name="Worksheet" r:id="rId4" imgW="5772150" imgH="4457700" progId="Excel.Sheet.8">
                  <p:embed/>
                  <p:pic>
                    <p:nvPicPr>
                      <p:cNvPr id="5" name="Object 1024">
                        <a:extLst>
                          <a:ext uri="{FF2B5EF4-FFF2-40B4-BE49-F238E27FC236}">
                            <a16:creationId xmlns="" xmlns:a16="http://schemas.microsoft.com/office/drawing/2014/main" id="{36FCF41C-F335-18FA-6F89-E7E158D7BE9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7088" y="1371600"/>
                        <a:ext cx="4474256" cy="5105400"/>
                      </a:xfrm>
                      <a:prstGeom prst="rect">
                        <a:avLst/>
                      </a:prstGeom>
                      <a:noFill/>
                      <a:ln>
                        <a:noFill/>
                      </a:ln>
                    </p:spPr>
                  </p:pic>
                </p:oleObj>
              </mc:Fallback>
            </mc:AlternateContent>
          </a:graphicData>
        </a:graphic>
      </p:graphicFrame>
      <p:sp>
        <p:nvSpPr>
          <p:cNvPr id="6" name="Oval 5">
            <a:extLst>
              <a:ext uri="{FF2B5EF4-FFF2-40B4-BE49-F238E27FC236}">
                <a16:creationId xmlns="" xmlns:a16="http://schemas.microsoft.com/office/drawing/2014/main" id="{D874F52E-6079-49BC-CA9E-7CC11A68D86A}"/>
              </a:ext>
            </a:extLst>
          </p:cNvPr>
          <p:cNvSpPr/>
          <p:nvPr/>
        </p:nvSpPr>
        <p:spPr>
          <a:xfrm>
            <a:off x="8139023" y="1752600"/>
            <a:ext cx="566058" cy="304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 xmlns:a16="http://schemas.microsoft.com/office/drawing/2014/main" id="{D874F52E-6079-49BC-CA9E-7CC11A68D86A}"/>
              </a:ext>
            </a:extLst>
          </p:cNvPr>
          <p:cNvSpPr/>
          <p:nvPr/>
        </p:nvSpPr>
        <p:spPr>
          <a:xfrm>
            <a:off x="8153400" y="2119223"/>
            <a:ext cx="566058" cy="304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 xmlns:a16="http://schemas.microsoft.com/office/drawing/2014/main" id="{D874F52E-6079-49BC-CA9E-7CC11A68D86A}"/>
              </a:ext>
            </a:extLst>
          </p:cNvPr>
          <p:cNvSpPr/>
          <p:nvPr/>
        </p:nvSpPr>
        <p:spPr>
          <a:xfrm>
            <a:off x="8183183" y="3429000"/>
            <a:ext cx="566058" cy="304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 xmlns:a16="http://schemas.microsoft.com/office/drawing/2014/main" id="{D874F52E-6079-49BC-CA9E-7CC11A68D86A}"/>
              </a:ext>
            </a:extLst>
          </p:cNvPr>
          <p:cNvSpPr/>
          <p:nvPr/>
        </p:nvSpPr>
        <p:spPr>
          <a:xfrm>
            <a:off x="8153400" y="4114800"/>
            <a:ext cx="566058" cy="304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 xmlns:a16="http://schemas.microsoft.com/office/drawing/2014/main" id="{D874F52E-6079-49BC-CA9E-7CC11A68D86A}"/>
              </a:ext>
            </a:extLst>
          </p:cNvPr>
          <p:cNvSpPr/>
          <p:nvPr/>
        </p:nvSpPr>
        <p:spPr>
          <a:xfrm>
            <a:off x="8153400" y="6172200"/>
            <a:ext cx="566058" cy="304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 xmlns:a16="http://schemas.microsoft.com/office/drawing/2014/main" id="{D874F52E-6079-49BC-CA9E-7CC11A68D86A}"/>
              </a:ext>
            </a:extLst>
          </p:cNvPr>
          <p:cNvSpPr/>
          <p:nvPr/>
        </p:nvSpPr>
        <p:spPr>
          <a:xfrm>
            <a:off x="8155456" y="2424023"/>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 xmlns:a16="http://schemas.microsoft.com/office/drawing/2014/main" id="{D874F52E-6079-49BC-CA9E-7CC11A68D86A}"/>
              </a:ext>
            </a:extLst>
          </p:cNvPr>
          <p:cNvSpPr/>
          <p:nvPr/>
        </p:nvSpPr>
        <p:spPr>
          <a:xfrm>
            <a:off x="8139023" y="2819400"/>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 xmlns:a16="http://schemas.microsoft.com/office/drawing/2014/main" id="{D874F52E-6079-49BC-CA9E-7CC11A68D86A}"/>
              </a:ext>
            </a:extLst>
          </p:cNvPr>
          <p:cNvSpPr/>
          <p:nvPr/>
        </p:nvSpPr>
        <p:spPr>
          <a:xfrm>
            <a:off x="8133481" y="3124200"/>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 xmlns:a16="http://schemas.microsoft.com/office/drawing/2014/main" id="{D874F52E-6079-49BC-CA9E-7CC11A68D86A}"/>
              </a:ext>
            </a:extLst>
          </p:cNvPr>
          <p:cNvSpPr/>
          <p:nvPr/>
        </p:nvSpPr>
        <p:spPr>
          <a:xfrm>
            <a:off x="8139023" y="3761117"/>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 xmlns:a16="http://schemas.microsoft.com/office/drawing/2014/main" id="{D874F52E-6079-49BC-CA9E-7CC11A68D86A}"/>
              </a:ext>
            </a:extLst>
          </p:cNvPr>
          <p:cNvSpPr/>
          <p:nvPr/>
        </p:nvSpPr>
        <p:spPr>
          <a:xfrm>
            <a:off x="8105754" y="4444042"/>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 xmlns:a16="http://schemas.microsoft.com/office/drawing/2014/main" id="{D874F52E-6079-49BC-CA9E-7CC11A68D86A}"/>
              </a:ext>
            </a:extLst>
          </p:cNvPr>
          <p:cNvSpPr/>
          <p:nvPr/>
        </p:nvSpPr>
        <p:spPr>
          <a:xfrm>
            <a:off x="8155456" y="4800600"/>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 xmlns:a16="http://schemas.microsoft.com/office/drawing/2014/main" id="{D874F52E-6079-49BC-CA9E-7CC11A68D86A}"/>
              </a:ext>
            </a:extLst>
          </p:cNvPr>
          <p:cNvSpPr/>
          <p:nvPr/>
        </p:nvSpPr>
        <p:spPr>
          <a:xfrm>
            <a:off x="8133481" y="5105400"/>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 xmlns:a16="http://schemas.microsoft.com/office/drawing/2014/main" id="{D874F52E-6079-49BC-CA9E-7CC11A68D86A}"/>
              </a:ext>
            </a:extLst>
          </p:cNvPr>
          <p:cNvSpPr/>
          <p:nvPr/>
        </p:nvSpPr>
        <p:spPr>
          <a:xfrm>
            <a:off x="8153400" y="5486400"/>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 xmlns:a16="http://schemas.microsoft.com/office/drawing/2014/main" id="{D874F52E-6079-49BC-CA9E-7CC11A68D86A}"/>
              </a:ext>
            </a:extLst>
          </p:cNvPr>
          <p:cNvSpPr/>
          <p:nvPr/>
        </p:nvSpPr>
        <p:spPr>
          <a:xfrm>
            <a:off x="8167986" y="5794076"/>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81159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870D7B3-1B86-ED3D-C67B-5208FC27031C}"/>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497749EE-374C-903D-D46F-555862829B86}"/>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 xmlns:a16="http://schemas.microsoft.com/office/drawing/2014/main" id="{6BF7D91A-9699-4491-9BBC-839E0B89A409}"/>
                  </a:ext>
                </a:extLst>
              </p:cNvPr>
              <p:cNvSpPr>
                <a:spLocks noGrp="1"/>
              </p:cNvSpPr>
              <p:nvPr>
                <p:ph type="subTitle" idx="1"/>
              </p:nvPr>
            </p:nvSpPr>
            <p:spPr>
              <a:xfrm>
                <a:off x="685800" y="1371600"/>
                <a:ext cx="3951287" cy="5257800"/>
              </a:xfrm>
            </p:spPr>
            <p:txBody>
              <a:bodyPr>
                <a:normAutofit/>
              </a:bodyPr>
              <a:lstStyle/>
              <a:p>
                <a:pPr algn="just"/>
                <a:r>
                  <a:rPr lang="en-US" sz="1800" b="1" dirty="0">
                    <a:solidFill>
                      <a:schemeClr val="tx1"/>
                    </a:solidFill>
                    <a:latin typeface="Times New Roman" pitchFamily="18" charset="0"/>
                    <a:cs typeface="Times New Roman" pitchFamily="18" charset="0"/>
                  </a:rPr>
                  <a:t>Information needed (after using A to split D into v partitions)</a:t>
                </a:r>
              </a:p>
              <a:p>
                <a:pPr algn="just"/>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𝐼𝑛𝑓𝑜</m:t>
                          </m:r>
                        </m:e>
                        <m:sub>
                          <m:r>
                            <a:rPr lang="en-GB" sz="1800" b="0" i="1" smtClean="0">
                              <a:solidFill>
                                <a:schemeClr val="tx1"/>
                              </a:solidFill>
                              <a:latin typeface="Cambria Math" panose="02040503050406030204" pitchFamily="18" charset="0"/>
                              <a:cs typeface="Times New Roman" pitchFamily="18" charset="0"/>
                            </a:rPr>
                            <m:t>𝐴</m:t>
                          </m:r>
                        </m:sub>
                      </m:sSub>
                      <m:d>
                        <m:dPr>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r>
                        <a:rPr lang="en-GB" sz="1800" b="0" i="1" smtClean="0">
                          <a:solidFill>
                            <a:schemeClr val="tx1"/>
                          </a:solidFill>
                          <a:latin typeface="Cambria Math" panose="02040503050406030204" pitchFamily="18" charset="0"/>
                          <a:cs typeface="Times New Roman" pitchFamily="18" charset="0"/>
                        </a:rPr>
                        <m:t>=</m:t>
                      </m:r>
                      <m:nary>
                        <m:naryPr>
                          <m:chr m:val="∑"/>
                          <m:ctrlPr>
                            <a:rPr lang="en-GB" sz="1800" b="0" i="1" smtClean="0">
                              <a:solidFill>
                                <a:schemeClr val="tx1"/>
                              </a:solidFill>
                              <a:latin typeface="Cambria Math"/>
                              <a:cs typeface="Times New Roman" pitchFamily="18" charset="0"/>
                            </a:rPr>
                          </m:ctrlPr>
                        </m:naryPr>
                        <m:sub>
                          <m:r>
                            <m:rPr>
                              <m:brk m:alnAt="23"/>
                            </m:rPr>
                            <a:rPr lang="en-GB" sz="1800" b="0" i="1" smtClean="0">
                              <a:solidFill>
                                <a:schemeClr val="tx1"/>
                              </a:solidFill>
                              <a:latin typeface="Cambria Math" panose="02040503050406030204" pitchFamily="18" charset="0"/>
                              <a:cs typeface="Times New Roman" pitchFamily="18" charset="0"/>
                            </a:rPr>
                            <m:t>𝑗</m:t>
                          </m:r>
                          <m:r>
                            <a:rPr lang="en-GB" sz="1800" b="0" i="1" smtClean="0">
                              <a:solidFill>
                                <a:schemeClr val="tx1"/>
                              </a:solidFill>
                              <a:latin typeface="Cambria Math" panose="02040503050406030204" pitchFamily="18" charset="0"/>
                              <a:cs typeface="Times New Roman" pitchFamily="18" charset="0"/>
                            </a:rPr>
                            <m:t>=1</m:t>
                          </m:r>
                        </m:sub>
                        <m:sup>
                          <m:r>
                            <a:rPr lang="en-GB" sz="1800" b="0" i="1" smtClean="0">
                              <a:solidFill>
                                <a:schemeClr val="tx1"/>
                              </a:solidFill>
                              <a:latin typeface="Cambria Math" panose="02040503050406030204" pitchFamily="18" charset="0"/>
                              <a:cs typeface="Times New Roman" pitchFamily="18" charset="0"/>
                            </a:rPr>
                            <m:t>𝑣</m:t>
                          </m:r>
                        </m:sup>
                        <m:e>
                          <m:f>
                            <m:fPr>
                              <m:ctrlPr>
                                <a:rPr lang="en-GB" sz="1800" b="0" i="1" smtClean="0">
                                  <a:solidFill>
                                    <a:schemeClr val="tx1"/>
                                  </a:solidFill>
                                  <a:latin typeface="Cambria Math"/>
                                  <a:cs typeface="Times New Roman" pitchFamily="18" charset="0"/>
                                </a:rPr>
                              </m:ctrlPr>
                            </m:fPr>
                            <m:num>
                              <m:d>
                                <m:dPr>
                                  <m:begChr m:val="|"/>
                                  <m:endChr m:val="|"/>
                                  <m:ctrlPr>
                                    <a:rPr lang="en-GB" sz="1800" b="0" i="1" smtClean="0">
                                      <a:solidFill>
                                        <a:schemeClr val="tx1"/>
                                      </a:solidFill>
                                      <a:latin typeface="Cambria Math"/>
                                      <a:cs typeface="Times New Roman" pitchFamily="18" charset="0"/>
                                    </a:rPr>
                                  </m:ctrlPr>
                                </m:dPr>
                                <m:e>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cs typeface="Times New Roman" pitchFamily="18" charset="0"/>
                                        </a:rPr>
                                        <m:t>𝑗</m:t>
                                      </m:r>
                                    </m:sub>
                                  </m:sSub>
                                </m:e>
                              </m:d>
                            </m:num>
                            <m:den>
                              <m:d>
                                <m:dPr>
                                  <m:begChr m:val="|"/>
                                  <m:endChr m:val="|"/>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den>
                          </m:f>
                        </m:e>
                      </m:nary>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𝐼𝑛𝑓𝑜</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𝑗</m:t>
                          </m:r>
                        </m:sub>
                      </m:s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a:p>
                <a:pPr algn="just"/>
                <a:endParaRPr lang="en-GB"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Example</a:t>
                </a: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𝐼𝑛𝑓𝑜</m:t>
                          </m:r>
                        </m:e>
                        <m:sub>
                          <m:r>
                            <a:rPr lang="en-GB" sz="1800" b="0" i="1" smtClean="0">
                              <a:solidFill>
                                <a:schemeClr val="tx1"/>
                              </a:solidFill>
                              <a:latin typeface="Cambria Math" panose="02040503050406030204" pitchFamily="18" charset="0"/>
                              <a:cs typeface="Times New Roman" pitchFamily="18" charset="0"/>
                            </a:rPr>
                            <m:t>𝑎𝑔𝑒</m:t>
                          </m:r>
                        </m:sub>
                      </m:sSub>
                      <m:d>
                        <m:dPr>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r>
                        <a:rPr lang="en-GB" sz="1800" b="0" i="1" smtClean="0">
                          <a:solidFill>
                            <a:schemeClr val="tx1"/>
                          </a:solidFill>
                          <a:latin typeface="Cambria Math" panose="02040503050406030204" pitchFamily="18" charset="0"/>
                          <a:cs typeface="Times New Roman" pitchFamily="18" charset="0"/>
                        </a:rPr>
                        <m:t>=</m:t>
                      </m:r>
                      <m:nary>
                        <m:naryPr>
                          <m:chr m:val="∑"/>
                          <m:ctrlPr>
                            <a:rPr lang="en-GB" sz="1800" b="0" i="1" smtClean="0">
                              <a:solidFill>
                                <a:schemeClr val="tx1"/>
                              </a:solidFill>
                              <a:latin typeface="Cambria Math"/>
                              <a:cs typeface="Times New Roman" pitchFamily="18" charset="0"/>
                            </a:rPr>
                          </m:ctrlPr>
                        </m:naryPr>
                        <m:sub>
                          <m:r>
                            <m:rPr>
                              <m:brk m:alnAt="23"/>
                            </m:rPr>
                            <a:rPr lang="en-GB" sz="1800" b="0" i="1" smtClean="0">
                              <a:solidFill>
                                <a:schemeClr val="tx1"/>
                              </a:solidFill>
                              <a:latin typeface="Cambria Math" panose="02040503050406030204" pitchFamily="18" charset="0"/>
                              <a:cs typeface="Times New Roman" pitchFamily="18" charset="0"/>
                            </a:rPr>
                            <m:t>𝑗</m:t>
                          </m:r>
                          <m:r>
                            <a:rPr lang="en-GB" sz="1800" b="0" i="1" smtClean="0">
                              <a:solidFill>
                                <a:schemeClr val="tx1"/>
                              </a:solidFill>
                              <a:latin typeface="Cambria Math" panose="02040503050406030204" pitchFamily="18" charset="0"/>
                              <a:cs typeface="Times New Roman" pitchFamily="18" charset="0"/>
                            </a:rPr>
                            <m:t>=1</m:t>
                          </m:r>
                        </m:sub>
                        <m:sup>
                          <m:r>
                            <a:rPr lang="en-GB" sz="1800" b="0" i="1" smtClean="0">
                              <a:solidFill>
                                <a:schemeClr val="tx1"/>
                              </a:solidFill>
                              <a:latin typeface="Cambria Math" panose="02040503050406030204" pitchFamily="18" charset="0"/>
                              <a:cs typeface="Times New Roman" pitchFamily="18" charset="0"/>
                            </a:rPr>
                            <m:t>3</m:t>
                          </m:r>
                        </m:sup>
                        <m:e>
                          <m:f>
                            <m:fPr>
                              <m:ctrlPr>
                                <a:rPr lang="en-GB" sz="1800" b="0" i="1" smtClean="0">
                                  <a:solidFill>
                                    <a:schemeClr val="tx1"/>
                                  </a:solidFill>
                                  <a:latin typeface="Cambria Math"/>
                                  <a:cs typeface="Times New Roman" pitchFamily="18" charset="0"/>
                                </a:rPr>
                              </m:ctrlPr>
                            </m:fPr>
                            <m:num>
                              <m:d>
                                <m:dPr>
                                  <m:begChr m:val="|"/>
                                  <m:endChr m:val="|"/>
                                  <m:ctrlPr>
                                    <a:rPr lang="en-GB" sz="1800" b="0" i="1" smtClean="0">
                                      <a:solidFill>
                                        <a:schemeClr val="tx1"/>
                                      </a:solidFill>
                                      <a:latin typeface="Cambria Math"/>
                                      <a:cs typeface="Times New Roman" pitchFamily="18" charset="0"/>
                                    </a:rPr>
                                  </m:ctrlPr>
                                </m:dPr>
                                <m:e>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cs typeface="Times New Roman" pitchFamily="18" charset="0"/>
                                        </a:rPr>
                                        <m:t>𝑗</m:t>
                                      </m:r>
                                    </m:sub>
                                  </m:sSub>
                                </m:e>
                              </m:d>
                            </m:num>
                            <m:den>
                              <m:d>
                                <m:dPr>
                                  <m:begChr m:val="|"/>
                                  <m:endChr m:val="|"/>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den>
                          </m:f>
                        </m:e>
                      </m:nary>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𝐼𝑛𝑓𝑜</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𝑗</m:t>
                          </m:r>
                        </m:sub>
                      </m:s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centerGroup"/>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m:t>
                      </m:r>
                      <m:f>
                        <m:fPr>
                          <m:ctrlPr>
                            <a:rPr lang="en-GB" sz="1800" i="1" smtClean="0">
                              <a:solidFill>
                                <a:srgbClr val="00B0F0"/>
                              </a:solidFill>
                              <a:latin typeface="Cambria Math"/>
                              <a:cs typeface="Times New Roman" pitchFamily="18" charset="0"/>
                            </a:rPr>
                          </m:ctrlPr>
                        </m:fPr>
                        <m:num>
                          <m:r>
                            <a:rPr lang="en-GB" sz="1800" i="1" smtClean="0">
                              <a:solidFill>
                                <a:srgbClr val="00B0F0"/>
                              </a:solidFill>
                              <a:latin typeface="Cambria Math" panose="02040503050406030204" pitchFamily="18" charset="0"/>
                              <a:cs typeface="Times New Roman" pitchFamily="18" charset="0"/>
                            </a:rPr>
                            <m:t>5</m:t>
                          </m:r>
                        </m:num>
                        <m:den>
                          <m:r>
                            <a:rPr lang="en-GB" sz="1800" b="0" i="1" smtClean="0">
                              <a:solidFill>
                                <a:srgbClr val="00B0F0"/>
                              </a:solidFill>
                              <a:latin typeface="Cambria Math" panose="02040503050406030204" pitchFamily="18" charset="0"/>
                              <a:cs typeface="Times New Roman" pitchFamily="18" charset="0"/>
                            </a:rPr>
                            <m:t>14</m:t>
                          </m:r>
                        </m:den>
                      </m:f>
                      <m:r>
                        <a:rPr lang="en-GB" sz="1800" i="1">
                          <a:solidFill>
                            <a:srgbClr val="00B0F0"/>
                          </a:solidFill>
                          <a:latin typeface="Cambria Math" panose="02040503050406030204" pitchFamily="18" charset="0"/>
                          <a:ea typeface="Cambria Math" panose="02040503050406030204" pitchFamily="18" charset="0"/>
                          <a:cs typeface="Times New Roman" pitchFamily="18" charset="0"/>
                        </a:rPr>
                        <m:t>×</m:t>
                      </m:r>
                      <m:r>
                        <a:rPr lang="en-GB" sz="1800" i="1" smtClean="0">
                          <a:solidFill>
                            <a:srgbClr val="00B0F0"/>
                          </a:solidFill>
                          <a:latin typeface="Cambria Math" panose="02040503050406030204" pitchFamily="18" charset="0"/>
                          <a:ea typeface="Cambria Math" panose="02040503050406030204" pitchFamily="18" charset="0"/>
                          <a:cs typeface="Times New Roman" pitchFamily="18" charset="0"/>
                        </a:rPr>
                        <m:t>𝐼</m:t>
                      </m:r>
                      <m:d>
                        <m:dPr>
                          <m:ctrlPr>
                            <a:rPr lang="en-GB" sz="1800" b="0" i="1" smtClean="0">
                              <a:solidFill>
                                <a:srgbClr val="00B0F0"/>
                              </a:solidFill>
                              <a:latin typeface="Cambria Math"/>
                              <a:ea typeface="Cambria Math" panose="02040503050406030204" pitchFamily="18" charset="0"/>
                              <a:cs typeface="Times New Roman" pitchFamily="18" charset="0"/>
                            </a:rPr>
                          </m:ctrlPr>
                        </m:dPr>
                        <m:e>
                          <m:r>
                            <a:rPr lang="en-GB" sz="1800" b="0" i="1" smtClean="0">
                              <a:solidFill>
                                <a:srgbClr val="00B0F0"/>
                              </a:solidFill>
                              <a:latin typeface="Cambria Math" panose="02040503050406030204" pitchFamily="18" charset="0"/>
                              <a:ea typeface="Cambria Math" panose="02040503050406030204" pitchFamily="18" charset="0"/>
                              <a:cs typeface="Times New Roman" pitchFamily="18" charset="0"/>
                            </a:rPr>
                            <m:t>2,3</m:t>
                          </m:r>
                        </m:e>
                      </m:d>
                      <m:r>
                        <a:rPr lang="en-US" sz="1800" i="1" dirty="0" smtClean="0">
                          <a:solidFill>
                            <a:schemeClr val="tx1"/>
                          </a:solidFill>
                          <a:latin typeface="Cambria Math" panose="02040503050406030204" pitchFamily="18" charset="0"/>
                          <a:cs typeface="Times New Roman" pitchFamily="18" charset="0"/>
                        </a:rPr>
                        <m:t>+</m:t>
                      </m:r>
                      <m:f>
                        <m:fPr>
                          <m:ctrlPr>
                            <a:rPr lang="en-GB" sz="1800" i="1">
                              <a:solidFill>
                                <a:schemeClr val="tx1"/>
                              </a:solidFill>
                              <a:latin typeface="Cambria Math"/>
                              <a:cs typeface="Times New Roman" pitchFamily="18" charset="0"/>
                            </a:rPr>
                          </m:ctrlPr>
                        </m:fPr>
                        <m:num>
                          <m:r>
                            <a:rPr lang="en-GB" sz="1800" b="0" i="1" smtClean="0">
                              <a:solidFill>
                                <a:schemeClr val="tx1"/>
                              </a:solidFill>
                              <a:latin typeface="Cambria Math" panose="02040503050406030204" pitchFamily="18" charset="0"/>
                              <a:cs typeface="Times New Roman" pitchFamily="18" charset="0"/>
                            </a:rPr>
                            <m:t>4</m:t>
                          </m:r>
                        </m:num>
                        <m:den>
                          <m:r>
                            <a:rPr lang="en-GB" sz="1800" i="1">
                              <a:solidFill>
                                <a:schemeClr val="tx1"/>
                              </a:solidFill>
                              <a:latin typeface="Cambria Math" panose="02040503050406030204" pitchFamily="18" charset="0"/>
                              <a:cs typeface="Times New Roman" pitchFamily="18" charset="0"/>
                            </a:rPr>
                            <m:t>14</m:t>
                          </m:r>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ea typeface="Cambria Math" panose="02040503050406030204" pitchFamily="18" charset="0"/>
                          <a:cs typeface="Times New Roman" pitchFamily="18" charset="0"/>
                        </a:rPr>
                        <m:t>𝐼</m:t>
                      </m:r>
                      <m:d>
                        <m:dPr>
                          <m:ctrlPr>
                            <a:rPr lang="en-GB" sz="1800" i="1">
                              <a:solidFill>
                                <a:schemeClr val="tx1"/>
                              </a:solidFill>
                              <a:latin typeface="Cambria Math"/>
                              <a:ea typeface="Cambria Math" panose="02040503050406030204" pitchFamily="18" charset="0"/>
                              <a:cs typeface="Times New Roman" pitchFamily="18" charset="0"/>
                            </a:rPr>
                          </m:ctrlPr>
                        </m:d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4,0</m:t>
                          </m:r>
                        </m:e>
                      </m:d>
                      <m:r>
                        <a:rPr lang="en-US" sz="1800" i="1" dirty="0" smtClean="0">
                          <a:solidFill>
                            <a:schemeClr val="tx1"/>
                          </a:solidFill>
                          <a:latin typeface="Cambria Math" panose="02040503050406030204" pitchFamily="18" charset="0"/>
                          <a:cs typeface="Times New Roman" pitchFamily="18" charset="0"/>
                        </a:rPr>
                        <m:t>+</m:t>
                      </m:r>
                      <m:f>
                        <m:fPr>
                          <m:ctrlPr>
                            <a:rPr lang="en-GB" sz="1800" i="1">
                              <a:solidFill>
                                <a:schemeClr val="tx1"/>
                              </a:solidFill>
                              <a:latin typeface="Cambria Math"/>
                              <a:cs typeface="Times New Roman" pitchFamily="18" charset="0"/>
                            </a:rPr>
                          </m:ctrlPr>
                        </m:fPr>
                        <m:num>
                          <m:r>
                            <a:rPr lang="en-GB" sz="1800" i="1">
                              <a:solidFill>
                                <a:schemeClr val="tx1"/>
                              </a:solidFill>
                              <a:latin typeface="Cambria Math" panose="02040503050406030204" pitchFamily="18" charset="0"/>
                              <a:cs typeface="Times New Roman" pitchFamily="18" charset="0"/>
                            </a:rPr>
                            <m:t>5</m:t>
                          </m:r>
                        </m:num>
                        <m:den>
                          <m:r>
                            <a:rPr lang="en-GB" sz="1800" i="1">
                              <a:solidFill>
                                <a:schemeClr val="tx1"/>
                              </a:solidFill>
                              <a:latin typeface="Cambria Math" panose="02040503050406030204" pitchFamily="18" charset="0"/>
                              <a:cs typeface="Times New Roman" pitchFamily="18" charset="0"/>
                            </a:rPr>
                            <m:t>14</m:t>
                          </m:r>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ea typeface="Cambria Math" panose="02040503050406030204" pitchFamily="18" charset="0"/>
                          <a:cs typeface="Times New Roman" pitchFamily="18" charset="0"/>
                        </a:rPr>
                        <m:t>𝐼</m:t>
                      </m:r>
                      <m:d>
                        <m:dPr>
                          <m:ctrlPr>
                            <a:rPr lang="en-GB" sz="1800" i="1">
                              <a:solidFill>
                                <a:schemeClr val="tx1"/>
                              </a:solidFill>
                              <a:latin typeface="Cambria Math"/>
                              <a:ea typeface="Cambria Math" panose="02040503050406030204" pitchFamily="18" charset="0"/>
                              <a:cs typeface="Times New Roman" pitchFamily="18" charset="0"/>
                            </a:rPr>
                          </m:ctrlPr>
                        </m:dPr>
                        <m:e>
                          <m:r>
                            <a:rPr lang="en-GB" sz="1800" i="1">
                              <a:solidFill>
                                <a:schemeClr val="tx1"/>
                              </a:solidFill>
                              <a:latin typeface="Cambria Math" panose="02040503050406030204" pitchFamily="18" charset="0"/>
                              <a:ea typeface="Cambria Math" panose="02040503050406030204" pitchFamily="18" charset="0"/>
                              <a:cs typeface="Times New Roman" pitchFamily="18" charset="0"/>
                            </a:rPr>
                            <m:t>2,3</m:t>
                          </m:r>
                        </m:e>
                      </m:d>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=0.694</m:t>
                      </m:r>
                    </m:oMath>
                  </m:oMathPara>
                </a14:m>
                <a:endParaRPr lang="en-US" sz="1800" dirty="0">
                  <a:solidFill>
                    <a:schemeClr val="tx1"/>
                  </a:solidFill>
                  <a:latin typeface="Times New Roman" pitchFamily="18" charset="0"/>
                  <a:cs typeface="Times New Roman" pitchFamily="18" charset="0"/>
                </a:endParaRPr>
              </a:p>
              <a:p>
                <a:pPr algn="just"/>
                <a14:m>
                  <m:oMath xmlns:m="http://schemas.openxmlformats.org/officeDocument/2006/math">
                    <m:f>
                      <m:fPr>
                        <m:ctrlPr>
                          <a:rPr lang="en-GB" sz="1800" b="1" i="1" smtClean="0">
                            <a:solidFill>
                              <a:schemeClr val="tx1"/>
                            </a:solidFill>
                            <a:latin typeface="Cambria Math"/>
                            <a:cs typeface="Times New Roman" pitchFamily="18" charset="0"/>
                          </a:rPr>
                        </m:ctrlPr>
                      </m:fPr>
                      <m:num>
                        <m:r>
                          <a:rPr lang="en-GB" sz="1800" b="1" i="1" smtClean="0">
                            <a:solidFill>
                              <a:schemeClr val="tx1"/>
                            </a:solidFill>
                            <a:latin typeface="Cambria Math" panose="02040503050406030204" pitchFamily="18" charset="0"/>
                            <a:cs typeface="Times New Roman" pitchFamily="18" charset="0"/>
                          </a:rPr>
                          <m:t>𝟓</m:t>
                        </m:r>
                      </m:num>
                      <m:den>
                        <m:r>
                          <a:rPr lang="en-GB" sz="1800" b="1" i="1" smtClean="0">
                            <a:solidFill>
                              <a:schemeClr val="tx1"/>
                            </a:solidFill>
                            <a:latin typeface="Cambria Math" panose="02040503050406030204" pitchFamily="18" charset="0"/>
                            <a:cs typeface="Times New Roman" pitchFamily="18" charset="0"/>
                          </a:rPr>
                          <m:t>𝟏𝟒</m:t>
                        </m:r>
                      </m:den>
                    </m:f>
                    <m:r>
                      <a:rPr lang="en-GB" sz="1800" b="1"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1" i="1" smtClean="0">
                        <a:solidFill>
                          <a:schemeClr val="tx1"/>
                        </a:solidFill>
                        <a:latin typeface="Cambria Math" panose="02040503050406030204" pitchFamily="18" charset="0"/>
                        <a:ea typeface="Cambria Math" panose="02040503050406030204" pitchFamily="18" charset="0"/>
                        <a:cs typeface="Times New Roman" pitchFamily="18" charset="0"/>
                      </a:rPr>
                      <m:t>𝑰</m:t>
                    </m:r>
                    <m:r>
                      <a:rPr lang="en-GB" sz="1800" b="1"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1" i="1" smtClean="0">
                        <a:solidFill>
                          <a:schemeClr val="tx1"/>
                        </a:solidFill>
                        <a:latin typeface="Cambria Math" panose="02040503050406030204" pitchFamily="18" charset="0"/>
                        <a:ea typeface="Cambria Math" panose="02040503050406030204" pitchFamily="18" charset="0"/>
                        <a:cs typeface="Times New Roman" pitchFamily="18" charset="0"/>
                      </a:rPr>
                      <m:t>𝟐</m:t>
                    </m:r>
                    <m:r>
                      <a:rPr lang="en-GB" sz="1800" b="1"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1" i="1" smtClean="0">
                        <a:solidFill>
                          <a:schemeClr val="tx1"/>
                        </a:solidFill>
                        <a:latin typeface="Cambria Math" panose="02040503050406030204" pitchFamily="18" charset="0"/>
                        <a:ea typeface="Cambria Math" panose="02040503050406030204" pitchFamily="18" charset="0"/>
                        <a:cs typeface="Times New Roman" pitchFamily="18" charset="0"/>
                      </a:rPr>
                      <m:t>𝟑</m:t>
                    </m:r>
                    <m:r>
                      <a:rPr lang="en-GB" sz="1800" b="1" i="1" smtClean="0">
                        <a:solidFill>
                          <a:schemeClr val="tx1"/>
                        </a:solidFill>
                        <a:latin typeface="Cambria Math" panose="02040503050406030204" pitchFamily="18" charset="0"/>
                        <a:ea typeface="Cambria Math" panose="02040503050406030204" pitchFamily="18" charset="0"/>
                        <a:cs typeface="Times New Roman" pitchFamily="18" charset="0"/>
                      </a:rPr>
                      <m:t>)</m:t>
                    </m:r>
                  </m:oMath>
                </a14:m>
                <a:r>
                  <a:rPr lang="en-US" sz="1800" b="1"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means “age &lt;=30” has 5 out of 14 samples, with 2 yes’es  and 3 no’s. </a:t>
                </a:r>
              </a:p>
            </p:txBody>
          </p:sp>
        </mc:Choice>
        <mc:Fallback xmlns="">
          <p:sp>
            <p:nvSpPr>
              <p:cNvPr id="3" name="Subtitle 2">
                <a:extLst>
                  <a:ext uri="{FF2B5EF4-FFF2-40B4-BE49-F238E27FC236}">
                    <a16:creationId xmlns="" xmlns:a16="http://schemas.microsoft.com/office/drawing/2014/main" xmlns:a14="http://schemas.microsoft.com/office/drawing/2010/main" id="{6BF7D91A-9699-4491-9BBC-839E0B89A409}"/>
                  </a:ext>
                </a:extLst>
              </p:cNvPr>
              <p:cNvSpPr>
                <a:spLocks noGrp="1" noRot="1" noChangeAspect="1" noMove="1" noResize="1" noEditPoints="1" noAdjustHandles="1" noChangeArrowheads="1" noChangeShapeType="1" noTextEdit="1"/>
              </p:cNvSpPr>
              <p:nvPr>
                <p:ph type="subTitle" idx="1"/>
              </p:nvPr>
            </p:nvSpPr>
            <p:spPr>
              <a:xfrm>
                <a:off x="685800" y="1371600"/>
                <a:ext cx="3951287" cy="5257800"/>
              </a:xfrm>
              <a:blipFill rotWithShape="1">
                <a:blip r:embed="rId3"/>
                <a:stretch>
                  <a:fillRect l="-1389" t="-579" r="-1235"/>
                </a:stretch>
              </a:blipFill>
            </p:spPr>
            <p:txBody>
              <a:bodyPr/>
              <a:lstStyle/>
              <a:p>
                <a:r>
                  <a:rPr lang="en-US">
                    <a:noFill/>
                  </a:rPr>
                  <a:t> </a:t>
                </a:r>
              </a:p>
            </p:txBody>
          </p:sp>
        </mc:Fallback>
      </mc:AlternateContent>
      <p:graphicFrame>
        <p:nvGraphicFramePr>
          <p:cNvPr id="5" name="Object 1024">
            <a:extLst>
              <a:ext uri="{FF2B5EF4-FFF2-40B4-BE49-F238E27FC236}">
                <a16:creationId xmlns="" xmlns:a16="http://schemas.microsoft.com/office/drawing/2014/main" id="{89BF7636-D3A4-C0CC-B4E9-1F927EFC3978}"/>
              </a:ext>
            </a:extLst>
          </p:cNvPr>
          <p:cNvGraphicFramePr>
            <a:graphicFrameLocks/>
          </p:cNvGraphicFramePr>
          <p:nvPr>
            <p:extLst>
              <p:ext uri="{D42A27DB-BD31-4B8C-83A1-F6EECF244321}">
                <p14:modId xmlns:p14="http://schemas.microsoft.com/office/powerpoint/2010/main" val="3262456339"/>
              </p:ext>
            </p:extLst>
          </p:nvPr>
        </p:nvGraphicFramePr>
        <p:xfrm>
          <a:off x="4637088" y="1371600"/>
          <a:ext cx="4474256" cy="5105400"/>
        </p:xfrm>
        <a:graphic>
          <a:graphicData uri="http://schemas.openxmlformats.org/presentationml/2006/ole">
            <mc:AlternateContent xmlns:mc="http://schemas.openxmlformats.org/markup-compatibility/2006">
              <mc:Choice xmlns:v="urn:schemas-microsoft-com:vml" Requires="v">
                <p:oleObj spid="_x0000_s4228" name="Worksheet" r:id="rId4" imgW="5772150" imgH="4457700" progId="Excel.Sheet.8">
                  <p:embed/>
                </p:oleObj>
              </mc:Choice>
              <mc:Fallback>
                <p:oleObj name="Worksheet" r:id="rId4" imgW="5772150" imgH="4457700" progId="Excel.Sheet.8">
                  <p:embed/>
                  <p:pic>
                    <p:nvPicPr>
                      <p:cNvPr id="5" name="Object 1024">
                        <a:extLst>
                          <a:ext uri="{FF2B5EF4-FFF2-40B4-BE49-F238E27FC236}">
                            <a16:creationId xmlns="" xmlns:a16="http://schemas.microsoft.com/office/drawing/2014/main" id="{4E136E52-60C9-0730-52F6-5B8A306335D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7088" y="1371600"/>
                        <a:ext cx="4474256" cy="5105400"/>
                      </a:xfrm>
                      <a:prstGeom prst="rect">
                        <a:avLst/>
                      </a:prstGeom>
                      <a:noFill/>
                      <a:ln>
                        <a:noFill/>
                      </a:ln>
                    </p:spPr>
                  </p:pic>
                </p:oleObj>
              </mc:Fallback>
            </mc:AlternateContent>
          </a:graphicData>
        </a:graphic>
      </p:graphicFrame>
      <p:sp>
        <p:nvSpPr>
          <p:cNvPr id="4" name="Oval 3">
            <a:extLst>
              <a:ext uri="{FF2B5EF4-FFF2-40B4-BE49-F238E27FC236}">
                <a16:creationId xmlns="" xmlns:a16="http://schemas.microsoft.com/office/drawing/2014/main" id="{D874F52E-6079-49BC-CA9E-7CC11A68D86A}"/>
              </a:ext>
            </a:extLst>
          </p:cNvPr>
          <p:cNvSpPr/>
          <p:nvPr/>
        </p:nvSpPr>
        <p:spPr>
          <a:xfrm>
            <a:off x="8153400" y="1752600"/>
            <a:ext cx="566058" cy="304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 xmlns:a16="http://schemas.microsoft.com/office/drawing/2014/main" id="{8CFF9810-6207-D7A0-09D1-ACBE97A904ED}"/>
              </a:ext>
            </a:extLst>
          </p:cNvPr>
          <p:cNvSpPr/>
          <p:nvPr/>
        </p:nvSpPr>
        <p:spPr>
          <a:xfrm>
            <a:off x="8142514" y="2057400"/>
            <a:ext cx="566058" cy="304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 xmlns:a16="http://schemas.microsoft.com/office/drawing/2014/main" id="{DD7CD11E-4C38-2A89-B8C2-1C04AC0AAA75}"/>
              </a:ext>
            </a:extLst>
          </p:cNvPr>
          <p:cNvSpPr/>
          <p:nvPr/>
        </p:nvSpPr>
        <p:spPr>
          <a:xfrm>
            <a:off x="8142514" y="4093029"/>
            <a:ext cx="566058" cy="304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 xmlns:a16="http://schemas.microsoft.com/office/drawing/2014/main" id="{610FAFF8-2CEA-350E-CFB8-A24A61C696F5}"/>
              </a:ext>
            </a:extLst>
          </p:cNvPr>
          <p:cNvSpPr/>
          <p:nvPr/>
        </p:nvSpPr>
        <p:spPr>
          <a:xfrm>
            <a:off x="8142514" y="4430486"/>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 xmlns:a16="http://schemas.microsoft.com/office/drawing/2014/main" id="{2D6E01D9-E78B-67B9-7C6C-CE4C004A939F}"/>
              </a:ext>
            </a:extLst>
          </p:cNvPr>
          <p:cNvSpPr/>
          <p:nvPr/>
        </p:nvSpPr>
        <p:spPr>
          <a:xfrm>
            <a:off x="8142514" y="5116286"/>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 xmlns:a16="http://schemas.microsoft.com/office/drawing/2014/main" id="{D874F52E-6079-49BC-CA9E-7CC11A68D86A}"/>
              </a:ext>
            </a:extLst>
          </p:cNvPr>
          <p:cNvSpPr/>
          <p:nvPr/>
        </p:nvSpPr>
        <p:spPr>
          <a:xfrm>
            <a:off x="4648200" y="1752600"/>
            <a:ext cx="533400" cy="3048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 xmlns:a16="http://schemas.microsoft.com/office/drawing/2014/main" id="{D874F52E-6079-49BC-CA9E-7CC11A68D86A}"/>
              </a:ext>
            </a:extLst>
          </p:cNvPr>
          <p:cNvSpPr/>
          <p:nvPr/>
        </p:nvSpPr>
        <p:spPr>
          <a:xfrm>
            <a:off x="4648200" y="2068902"/>
            <a:ext cx="533400" cy="3048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 xmlns:a16="http://schemas.microsoft.com/office/drawing/2014/main" id="{D874F52E-6079-49BC-CA9E-7CC11A68D86A}"/>
              </a:ext>
            </a:extLst>
          </p:cNvPr>
          <p:cNvSpPr/>
          <p:nvPr/>
        </p:nvSpPr>
        <p:spPr>
          <a:xfrm>
            <a:off x="4635260" y="4125686"/>
            <a:ext cx="533400" cy="3048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 xmlns:a16="http://schemas.microsoft.com/office/drawing/2014/main" id="{D874F52E-6079-49BC-CA9E-7CC11A68D86A}"/>
              </a:ext>
            </a:extLst>
          </p:cNvPr>
          <p:cNvSpPr/>
          <p:nvPr/>
        </p:nvSpPr>
        <p:spPr>
          <a:xfrm>
            <a:off x="4630947" y="4430486"/>
            <a:ext cx="533400" cy="3048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 xmlns:a16="http://schemas.microsoft.com/office/drawing/2014/main" id="{D874F52E-6079-49BC-CA9E-7CC11A68D86A}"/>
              </a:ext>
            </a:extLst>
          </p:cNvPr>
          <p:cNvSpPr/>
          <p:nvPr/>
        </p:nvSpPr>
        <p:spPr>
          <a:xfrm>
            <a:off x="4630947" y="5116286"/>
            <a:ext cx="533400" cy="3048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2032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870D7B3-1B86-ED3D-C67B-5208FC27031C}"/>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497749EE-374C-903D-D46F-555862829B86}"/>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 xmlns:a16="http://schemas.microsoft.com/office/drawing/2014/main" id="{6BF7D91A-9699-4491-9BBC-839E0B89A409}"/>
                  </a:ext>
                </a:extLst>
              </p:cNvPr>
              <p:cNvSpPr>
                <a:spLocks noGrp="1"/>
              </p:cNvSpPr>
              <p:nvPr>
                <p:ph type="subTitle" idx="1"/>
              </p:nvPr>
            </p:nvSpPr>
            <p:spPr>
              <a:xfrm>
                <a:off x="685800" y="1371600"/>
                <a:ext cx="3951287" cy="5257800"/>
              </a:xfrm>
            </p:spPr>
            <p:txBody>
              <a:bodyPr>
                <a:normAutofit/>
              </a:bodyPr>
              <a:lstStyle/>
              <a:p>
                <a:pPr algn="just"/>
                <a:r>
                  <a:rPr lang="en-US" sz="1800" b="1" dirty="0">
                    <a:solidFill>
                      <a:schemeClr val="tx1"/>
                    </a:solidFill>
                    <a:latin typeface="Times New Roman" pitchFamily="18" charset="0"/>
                    <a:cs typeface="Times New Roman" pitchFamily="18" charset="0"/>
                  </a:rPr>
                  <a:t>Information needed (after using A to split D into v partitions)</a:t>
                </a:r>
              </a:p>
              <a:p>
                <a:pPr algn="just"/>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𝐼𝑛𝑓𝑜</m:t>
                          </m:r>
                        </m:e>
                        <m:sub>
                          <m:r>
                            <a:rPr lang="en-GB" sz="1800" b="0" i="1" smtClean="0">
                              <a:solidFill>
                                <a:schemeClr val="tx1"/>
                              </a:solidFill>
                              <a:latin typeface="Cambria Math" panose="02040503050406030204" pitchFamily="18" charset="0"/>
                              <a:cs typeface="Times New Roman" pitchFamily="18" charset="0"/>
                            </a:rPr>
                            <m:t>𝐴</m:t>
                          </m:r>
                        </m:sub>
                      </m:sSub>
                      <m:d>
                        <m:dPr>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r>
                        <a:rPr lang="en-GB" sz="1800" b="0" i="1" smtClean="0">
                          <a:solidFill>
                            <a:schemeClr val="tx1"/>
                          </a:solidFill>
                          <a:latin typeface="Cambria Math" panose="02040503050406030204" pitchFamily="18" charset="0"/>
                          <a:cs typeface="Times New Roman" pitchFamily="18" charset="0"/>
                        </a:rPr>
                        <m:t>=</m:t>
                      </m:r>
                      <m:nary>
                        <m:naryPr>
                          <m:chr m:val="∑"/>
                          <m:ctrlPr>
                            <a:rPr lang="en-GB" sz="1800" b="0" i="1" smtClean="0">
                              <a:solidFill>
                                <a:schemeClr val="tx1"/>
                              </a:solidFill>
                              <a:latin typeface="Cambria Math"/>
                              <a:cs typeface="Times New Roman" pitchFamily="18" charset="0"/>
                            </a:rPr>
                          </m:ctrlPr>
                        </m:naryPr>
                        <m:sub>
                          <m:r>
                            <m:rPr>
                              <m:brk m:alnAt="23"/>
                            </m:rPr>
                            <a:rPr lang="en-GB" sz="1800" b="0" i="1" smtClean="0">
                              <a:solidFill>
                                <a:schemeClr val="tx1"/>
                              </a:solidFill>
                              <a:latin typeface="Cambria Math" panose="02040503050406030204" pitchFamily="18" charset="0"/>
                              <a:cs typeface="Times New Roman" pitchFamily="18" charset="0"/>
                            </a:rPr>
                            <m:t>𝑗</m:t>
                          </m:r>
                          <m:r>
                            <a:rPr lang="en-GB" sz="1800" b="0" i="1" smtClean="0">
                              <a:solidFill>
                                <a:schemeClr val="tx1"/>
                              </a:solidFill>
                              <a:latin typeface="Cambria Math" panose="02040503050406030204" pitchFamily="18" charset="0"/>
                              <a:cs typeface="Times New Roman" pitchFamily="18" charset="0"/>
                            </a:rPr>
                            <m:t>=1</m:t>
                          </m:r>
                        </m:sub>
                        <m:sup>
                          <m:r>
                            <a:rPr lang="en-GB" sz="1800" b="0" i="1" smtClean="0">
                              <a:solidFill>
                                <a:schemeClr val="tx1"/>
                              </a:solidFill>
                              <a:latin typeface="Cambria Math" panose="02040503050406030204" pitchFamily="18" charset="0"/>
                              <a:cs typeface="Times New Roman" pitchFamily="18" charset="0"/>
                            </a:rPr>
                            <m:t>𝑣</m:t>
                          </m:r>
                        </m:sup>
                        <m:e>
                          <m:f>
                            <m:fPr>
                              <m:ctrlPr>
                                <a:rPr lang="en-GB" sz="1800" b="0" i="1" smtClean="0">
                                  <a:solidFill>
                                    <a:schemeClr val="tx1"/>
                                  </a:solidFill>
                                  <a:latin typeface="Cambria Math"/>
                                  <a:cs typeface="Times New Roman" pitchFamily="18" charset="0"/>
                                </a:rPr>
                              </m:ctrlPr>
                            </m:fPr>
                            <m:num>
                              <m:d>
                                <m:dPr>
                                  <m:begChr m:val="|"/>
                                  <m:endChr m:val="|"/>
                                  <m:ctrlPr>
                                    <a:rPr lang="en-GB" sz="1800" b="0" i="1" smtClean="0">
                                      <a:solidFill>
                                        <a:schemeClr val="tx1"/>
                                      </a:solidFill>
                                      <a:latin typeface="Cambria Math"/>
                                      <a:cs typeface="Times New Roman" pitchFamily="18" charset="0"/>
                                    </a:rPr>
                                  </m:ctrlPr>
                                </m:dPr>
                                <m:e>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cs typeface="Times New Roman" pitchFamily="18" charset="0"/>
                                        </a:rPr>
                                        <m:t>𝑗</m:t>
                                      </m:r>
                                    </m:sub>
                                  </m:sSub>
                                </m:e>
                              </m:d>
                            </m:num>
                            <m:den>
                              <m:d>
                                <m:dPr>
                                  <m:begChr m:val="|"/>
                                  <m:endChr m:val="|"/>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den>
                          </m:f>
                        </m:e>
                      </m:nary>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𝐼𝑛𝑓𝑜</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𝑗</m:t>
                          </m:r>
                        </m:sub>
                      </m:s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a:p>
                <a:pPr algn="just"/>
                <a:endParaRPr lang="en-GB"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Example</a:t>
                </a: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𝐼𝑛𝑓𝑜</m:t>
                          </m:r>
                        </m:e>
                        <m:sub>
                          <m:r>
                            <a:rPr lang="en-GB" sz="1800" b="0" i="1" smtClean="0">
                              <a:solidFill>
                                <a:schemeClr val="tx1"/>
                              </a:solidFill>
                              <a:latin typeface="Cambria Math" panose="02040503050406030204" pitchFamily="18" charset="0"/>
                              <a:cs typeface="Times New Roman" pitchFamily="18" charset="0"/>
                            </a:rPr>
                            <m:t>𝑎𝑔𝑒</m:t>
                          </m:r>
                        </m:sub>
                      </m:sSub>
                      <m:d>
                        <m:dPr>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r>
                        <a:rPr lang="en-GB" sz="1800" b="0" i="1" smtClean="0">
                          <a:solidFill>
                            <a:schemeClr val="tx1"/>
                          </a:solidFill>
                          <a:latin typeface="Cambria Math" panose="02040503050406030204" pitchFamily="18" charset="0"/>
                          <a:cs typeface="Times New Roman" pitchFamily="18" charset="0"/>
                        </a:rPr>
                        <m:t>=</m:t>
                      </m:r>
                      <m:nary>
                        <m:naryPr>
                          <m:chr m:val="∑"/>
                          <m:ctrlPr>
                            <a:rPr lang="en-GB" sz="1800" b="0" i="1" smtClean="0">
                              <a:solidFill>
                                <a:schemeClr val="tx1"/>
                              </a:solidFill>
                              <a:latin typeface="Cambria Math"/>
                              <a:cs typeface="Times New Roman" pitchFamily="18" charset="0"/>
                            </a:rPr>
                          </m:ctrlPr>
                        </m:naryPr>
                        <m:sub>
                          <m:r>
                            <m:rPr>
                              <m:brk m:alnAt="23"/>
                            </m:rPr>
                            <a:rPr lang="en-GB" sz="1800" b="0" i="1" smtClean="0">
                              <a:solidFill>
                                <a:schemeClr val="tx1"/>
                              </a:solidFill>
                              <a:latin typeface="Cambria Math" panose="02040503050406030204" pitchFamily="18" charset="0"/>
                              <a:cs typeface="Times New Roman" pitchFamily="18" charset="0"/>
                            </a:rPr>
                            <m:t>𝑗</m:t>
                          </m:r>
                          <m:r>
                            <a:rPr lang="en-GB" sz="1800" b="0" i="1" smtClean="0">
                              <a:solidFill>
                                <a:schemeClr val="tx1"/>
                              </a:solidFill>
                              <a:latin typeface="Cambria Math" panose="02040503050406030204" pitchFamily="18" charset="0"/>
                              <a:cs typeface="Times New Roman" pitchFamily="18" charset="0"/>
                            </a:rPr>
                            <m:t>=1</m:t>
                          </m:r>
                        </m:sub>
                        <m:sup>
                          <m:r>
                            <a:rPr lang="en-GB" sz="1800" b="0" i="1" smtClean="0">
                              <a:solidFill>
                                <a:schemeClr val="tx1"/>
                              </a:solidFill>
                              <a:latin typeface="Cambria Math" panose="02040503050406030204" pitchFamily="18" charset="0"/>
                              <a:cs typeface="Times New Roman" pitchFamily="18" charset="0"/>
                            </a:rPr>
                            <m:t>3</m:t>
                          </m:r>
                        </m:sup>
                        <m:e>
                          <m:f>
                            <m:fPr>
                              <m:ctrlPr>
                                <a:rPr lang="en-GB" sz="1800" b="0" i="1" smtClean="0">
                                  <a:solidFill>
                                    <a:schemeClr val="tx1"/>
                                  </a:solidFill>
                                  <a:latin typeface="Cambria Math"/>
                                  <a:cs typeface="Times New Roman" pitchFamily="18" charset="0"/>
                                </a:rPr>
                              </m:ctrlPr>
                            </m:fPr>
                            <m:num>
                              <m:d>
                                <m:dPr>
                                  <m:begChr m:val="|"/>
                                  <m:endChr m:val="|"/>
                                  <m:ctrlPr>
                                    <a:rPr lang="en-GB" sz="1800" b="0" i="1" smtClean="0">
                                      <a:solidFill>
                                        <a:schemeClr val="tx1"/>
                                      </a:solidFill>
                                      <a:latin typeface="Cambria Math"/>
                                      <a:cs typeface="Times New Roman" pitchFamily="18" charset="0"/>
                                    </a:rPr>
                                  </m:ctrlPr>
                                </m:dPr>
                                <m:e>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cs typeface="Times New Roman" pitchFamily="18" charset="0"/>
                                        </a:rPr>
                                        <m:t>𝑗</m:t>
                                      </m:r>
                                    </m:sub>
                                  </m:sSub>
                                </m:e>
                              </m:d>
                            </m:num>
                            <m:den>
                              <m:d>
                                <m:dPr>
                                  <m:begChr m:val="|"/>
                                  <m:endChr m:val="|"/>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den>
                          </m:f>
                        </m:e>
                      </m:nary>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𝐼𝑛𝑓𝑜</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𝑗</m:t>
                          </m:r>
                        </m:sub>
                      </m:s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centerGroup"/>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m:t>
                      </m:r>
                      <m:f>
                        <m:fPr>
                          <m:ctrlPr>
                            <a:rPr lang="en-GB" sz="1800" i="1">
                              <a:solidFill>
                                <a:schemeClr val="tx1"/>
                              </a:solidFill>
                              <a:latin typeface="Cambria Math"/>
                              <a:cs typeface="Times New Roman" pitchFamily="18" charset="0"/>
                            </a:rPr>
                          </m:ctrlPr>
                        </m:fPr>
                        <m:num>
                          <m:r>
                            <a:rPr lang="en-GB" sz="1800" i="1" smtClean="0">
                              <a:solidFill>
                                <a:schemeClr val="tx1"/>
                              </a:solidFill>
                              <a:latin typeface="Cambria Math" panose="02040503050406030204" pitchFamily="18" charset="0"/>
                              <a:cs typeface="Times New Roman" pitchFamily="18" charset="0"/>
                            </a:rPr>
                            <m:t>5</m:t>
                          </m:r>
                        </m:num>
                        <m:den>
                          <m:r>
                            <a:rPr lang="en-GB" sz="1800" b="0" i="1" smtClean="0">
                              <a:solidFill>
                                <a:schemeClr val="tx1"/>
                              </a:solidFill>
                              <a:latin typeface="Cambria Math" panose="02040503050406030204" pitchFamily="18" charset="0"/>
                              <a:cs typeface="Times New Roman" pitchFamily="18" charset="0"/>
                            </a:rPr>
                            <m:t>14</m:t>
                          </m:r>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𝐼</m:t>
                      </m:r>
                      <m:d>
                        <m:dPr>
                          <m:ctrlPr>
                            <a:rPr lang="en-GB" sz="1800" b="0" i="1" smtClean="0">
                              <a:solidFill>
                                <a:schemeClr val="tx1"/>
                              </a:solidFill>
                              <a:latin typeface="Cambria Math"/>
                              <a:ea typeface="Cambria Math" panose="02040503050406030204" pitchFamily="18" charset="0"/>
                              <a:cs typeface="Times New Roman" pitchFamily="18" charset="0"/>
                            </a:rPr>
                          </m:ctrlPr>
                        </m:d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2,3</m:t>
                          </m:r>
                        </m:e>
                      </m:d>
                      <m:r>
                        <a:rPr lang="en-US" sz="1800" i="1" dirty="0" smtClean="0">
                          <a:solidFill>
                            <a:schemeClr val="tx1"/>
                          </a:solidFill>
                          <a:latin typeface="Cambria Math" panose="02040503050406030204" pitchFamily="18" charset="0"/>
                          <a:cs typeface="Times New Roman" pitchFamily="18" charset="0"/>
                        </a:rPr>
                        <m:t>+</m:t>
                      </m:r>
                      <m:f>
                        <m:fPr>
                          <m:ctrlPr>
                            <a:rPr lang="en-GB" sz="1800" i="1" smtClean="0">
                              <a:solidFill>
                                <a:srgbClr val="00B0F0"/>
                              </a:solidFill>
                              <a:latin typeface="Cambria Math"/>
                              <a:cs typeface="Times New Roman" pitchFamily="18" charset="0"/>
                            </a:rPr>
                          </m:ctrlPr>
                        </m:fPr>
                        <m:num>
                          <m:r>
                            <a:rPr lang="en-GB" sz="1800" b="0" i="1" smtClean="0">
                              <a:solidFill>
                                <a:srgbClr val="00B0F0"/>
                              </a:solidFill>
                              <a:latin typeface="Cambria Math" panose="02040503050406030204" pitchFamily="18" charset="0"/>
                              <a:cs typeface="Times New Roman" pitchFamily="18" charset="0"/>
                            </a:rPr>
                            <m:t>4</m:t>
                          </m:r>
                        </m:num>
                        <m:den>
                          <m:r>
                            <a:rPr lang="en-GB" sz="1800" i="1">
                              <a:solidFill>
                                <a:srgbClr val="00B0F0"/>
                              </a:solidFill>
                              <a:latin typeface="Cambria Math" panose="02040503050406030204" pitchFamily="18" charset="0"/>
                              <a:cs typeface="Times New Roman" pitchFamily="18" charset="0"/>
                            </a:rPr>
                            <m:t>14</m:t>
                          </m:r>
                        </m:den>
                      </m:f>
                      <m:r>
                        <a:rPr lang="en-GB" sz="1800" i="1">
                          <a:solidFill>
                            <a:srgbClr val="00B0F0"/>
                          </a:solidFill>
                          <a:latin typeface="Cambria Math" panose="02040503050406030204" pitchFamily="18" charset="0"/>
                          <a:ea typeface="Cambria Math" panose="02040503050406030204" pitchFamily="18" charset="0"/>
                          <a:cs typeface="Times New Roman" pitchFamily="18" charset="0"/>
                        </a:rPr>
                        <m:t>×</m:t>
                      </m:r>
                      <m:r>
                        <a:rPr lang="en-GB" sz="1800" i="1">
                          <a:solidFill>
                            <a:srgbClr val="00B0F0"/>
                          </a:solidFill>
                          <a:latin typeface="Cambria Math" panose="02040503050406030204" pitchFamily="18" charset="0"/>
                          <a:ea typeface="Cambria Math" panose="02040503050406030204" pitchFamily="18" charset="0"/>
                          <a:cs typeface="Times New Roman" pitchFamily="18" charset="0"/>
                        </a:rPr>
                        <m:t>𝐼</m:t>
                      </m:r>
                      <m:d>
                        <m:dPr>
                          <m:ctrlPr>
                            <a:rPr lang="en-GB" sz="1800" i="1">
                              <a:solidFill>
                                <a:srgbClr val="00B0F0"/>
                              </a:solidFill>
                              <a:latin typeface="Cambria Math"/>
                              <a:ea typeface="Cambria Math" panose="02040503050406030204" pitchFamily="18" charset="0"/>
                              <a:cs typeface="Times New Roman" pitchFamily="18" charset="0"/>
                            </a:rPr>
                          </m:ctrlPr>
                        </m:dPr>
                        <m:e>
                          <m:r>
                            <a:rPr lang="en-GB" sz="1800" b="0" i="1" smtClean="0">
                              <a:solidFill>
                                <a:srgbClr val="00B0F0"/>
                              </a:solidFill>
                              <a:latin typeface="Cambria Math" panose="02040503050406030204" pitchFamily="18" charset="0"/>
                              <a:ea typeface="Cambria Math" panose="02040503050406030204" pitchFamily="18" charset="0"/>
                              <a:cs typeface="Times New Roman" pitchFamily="18" charset="0"/>
                            </a:rPr>
                            <m:t>4,0</m:t>
                          </m:r>
                        </m:e>
                      </m:d>
                      <m:r>
                        <a:rPr lang="en-US" sz="1800" i="1" dirty="0" smtClean="0">
                          <a:solidFill>
                            <a:schemeClr val="tx1"/>
                          </a:solidFill>
                          <a:latin typeface="Cambria Math" panose="02040503050406030204" pitchFamily="18" charset="0"/>
                          <a:cs typeface="Times New Roman" pitchFamily="18" charset="0"/>
                        </a:rPr>
                        <m:t>+</m:t>
                      </m:r>
                      <m:f>
                        <m:fPr>
                          <m:ctrlPr>
                            <a:rPr lang="en-GB" sz="1800" i="1">
                              <a:solidFill>
                                <a:schemeClr val="tx1"/>
                              </a:solidFill>
                              <a:latin typeface="Cambria Math"/>
                              <a:cs typeface="Times New Roman" pitchFamily="18" charset="0"/>
                            </a:rPr>
                          </m:ctrlPr>
                        </m:fPr>
                        <m:num>
                          <m:r>
                            <a:rPr lang="en-GB" sz="1800" i="1">
                              <a:solidFill>
                                <a:schemeClr val="tx1"/>
                              </a:solidFill>
                              <a:latin typeface="Cambria Math" panose="02040503050406030204" pitchFamily="18" charset="0"/>
                              <a:cs typeface="Times New Roman" pitchFamily="18" charset="0"/>
                            </a:rPr>
                            <m:t>5</m:t>
                          </m:r>
                        </m:num>
                        <m:den>
                          <m:r>
                            <a:rPr lang="en-GB" sz="1800" i="1">
                              <a:solidFill>
                                <a:schemeClr val="tx1"/>
                              </a:solidFill>
                              <a:latin typeface="Cambria Math" panose="02040503050406030204" pitchFamily="18" charset="0"/>
                              <a:cs typeface="Times New Roman" pitchFamily="18" charset="0"/>
                            </a:rPr>
                            <m:t>14</m:t>
                          </m:r>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ea typeface="Cambria Math" panose="02040503050406030204" pitchFamily="18" charset="0"/>
                          <a:cs typeface="Times New Roman" pitchFamily="18" charset="0"/>
                        </a:rPr>
                        <m:t>𝐼</m:t>
                      </m:r>
                      <m:d>
                        <m:dPr>
                          <m:ctrlPr>
                            <a:rPr lang="en-GB" sz="1800" i="1">
                              <a:solidFill>
                                <a:schemeClr val="tx1"/>
                              </a:solidFill>
                              <a:latin typeface="Cambria Math"/>
                              <a:ea typeface="Cambria Math" panose="02040503050406030204" pitchFamily="18" charset="0"/>
                              <a:cs typeface="Times New Roman" pitchFamily="18" charset="0"/>
                            </a:rPr>
                          </m:ctrlPr>
                        </m:dPr>
                        <m:e>
                          <m:r>
                            <a:rPr lang="en-GB" sz="1800" i="1">
                              <a:solidFill>
                                <a:schemeClr val="tx1"/>
                              </a:solidFill>
                              <a:latin typeface="Cambria Math" panose="02040503050406030204" pitchFamily="18" charset="0"/>
                              <a:ea typeface="Cambria Math" panose="02040503050406030204" pitchFamily="18" charset="0"/>
                              <a:cs typeface="Times New Roman" pitchFamily="18" charset="0"/>
                            </a:rPr>
                            <m:t>2,3</m:t>
                          </m:r>
                        </m:e>
                      </m:d>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=0.694</m:t>
                      </m:r>
                    </m:oMath>
                  </m:oMathPara>
                </a14:m>
                <a:endParaRPr lang="en-US" sz="1800" dirty="0">
                  <a:solidFill>
                    <a:schemeClr val="tx1"/>
                  </a:solidFill>
                  <a:latin typeface="Times New Roman" pitchFamily="18" charset="0"/>
                  <a:cs typeface="Times New Roman" pitchFamily="18" charset="0"/>
                </a:endParaRPr>
              </a:p>
              <a:p>
                <a:pPr algn="just"/>
                <a14:m>
                  <m:oMath xmlns:m="http://schemas.openxmlformats.org/officeDocument/2006/math">
                    <m:f>
                      <m:fPr>
                        <m:ctrlPr>
                          <a:rPr lang="en-GB" sz="1800" b="1" i="1" smtClean="0">
                            <a:solidFill>
                              <a:schemeClr val="tx1"/>
                            </a:solidFill>
                            <a:latin typeface="Cambria Math"/>
                            <a:cs typeface="Times New Roman" pitchFamily="18" charset="0"/>
                          </a:rPr>
                        </m:ctrlPr>
                      </m:fPr>
                      <m:num>
                        <m:r>
                          <a:rPr lang="en-GB" sz="1800" b="1" i="1" smtClean="0">
                            <a:solidFill>
                              <a:schemeClr val="tx1"/>
                            </a:solidFill>
                            <a:latin typeface="Cambria Math" panose="02040503050406030204" pitchFamily="18" charset="0"/>
                            <a:cs typeface="Times New Roman" pitchFamily="18" charset="0"/>
                          </a:rPr>
                          <m:t>𝟓</m:t>
                        </m:r>
                      </m:num>
                      <m:den>
                        <m:r>
                          <a:rPr lang="en-GB" sz="1800" b="1" i="1" smtClean="0">
                            <a:solidFill>
                              <a:schemeClr val="tx1"/>
                            </a:solidFill>
                            <a:latin typeface="Cambria Math" panose="02040503050406030204" pitchFamily="18" charset="0"/>
                            <a:cs typeface="Times New Roman" pitchFamily="18" charset="0"/>
                          </a:rPr>
                          <m:t>𝟏𝟒</m:t>
                        </m:r>
                      </m:den>
                    </m:f>
                    <m:r>
                      <a:rPr lang="en-GB" sz="1800" b="1"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1" i="1" smtClean="0">
                        <a:solidFill>
                          <a:schemeClr val="tx1"/>
                        </a:solidFill>
                        <a:latin typeface="Cambria Math" panose="02040503050406030204" pitchFamily="18" charset="0"/>
                        <a:ea typeface="Cambria Math" panose="02040503050406030204" pitchFamily="18" charset="0"/>
                        <a:cs typeface="Times New Roman" pitchFamily="18" charset="0"/>
                      </a:rPr>
                      <m:t>𝑰</m:t>
                    </m:r>
                    <m:r>
                      <a:rPr lang="en-GB" sz="1800" b="1"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1" i="1" smtClean="0">
                        <a:solidFill>
                          <a:schemeClr val="tx1"/>
                        </a:solidFill>
                        <a:latin typeface="Cambria Math" panose="02040503050406030204" pitchFamily="18" charset="0"/>
                        <a:ea typeface="Cambria Math" panose="02040503050406030204" pitchFamily="18" charset="0"/>
                        <a:cs typeface="Times New Roman" pitchFamily="18" charset="0"/>
                      </a:rPr>
                      <m:t>𝟐</m:t>
                    </m:r>
                    <m:r>
                      <a:rPr lang="en-GB" sz="1800" b="1"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1" i="1" smtClean="0">
                        <a:solidFill>
                          <a:schemeClr val="tx1"/>
                        </a:solidFill>
                        <a:latin typeface="Cambria Math" panose="02040503050406030204" pitchFamily="18" charset="0"/>
                        <a:ea typeface="Cambria Math" panose="02040503050406030204" pitchFamily="18" charset="0"/>
                        <a:cs typeface="Times New Roman" pitchFamily="18" charset="0"/>
                      </a:rPr>
                      <m:t>𝟑</m:t>
                    </m:r>
                    <m:r>
                      <a:rPr lang="en-GB" sz="1800" b="1" i="1" smtClean="0">
                        <a:solidFill>
                          <a:schemeClr val="tx1"/>
                        </a:solidFill>
                        <a:latin typeface="Cambria Math" panose="02040503050406030204" pitchFamily="18" charset="0"/>
                        <a:ea typeface="Cambria Math" panose="02040503050406030204" pitchFamily="18" charset="0"/>
                        <a:cs typeface="Times New Roman" pitchFamily="18" charset="0"/>
                      </a:rPr>
                      <m:t>)</m:t>
                    </m:r>
                  </m:oMath>
                </a14:m>
                <a:r>
                  <a:rPr lang="en-US" sz="1800" b="1"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means “age &lt;=30” has 5 out of 14 samples, with 2 yes’es  and 3 no’s. </a:t>
                </a:r>
              </a:p>
            </p:txBody>
          </p:sp>
        </mc:Choice>
        <mc:Fallback xmlns="">
          <p:sp>
            <p:nvSpPr>
              <p:cNvPr id="3" name="Subtitle 2">
                <a:extLst>
                  <a:ext uri="{FF2B5EF4-FFF2-40B4-BE49-F238E27FC236}">
                    <a16:creationId xmlns="" xmlns:a16="http://schemas.microsoft.com/office/drawing/2014/main" xmlns:a14="http://schemas.microsoft.com/office/drawing/2010/main" id="{6BF7D91A-9699-4491-9BBC-839E0B89A409}"/>
                  </a:ext>
                </a:extLst>
              </p:cNvPr>
              <p:cNvSpPr>
                <a:spLocks noGrp="1" noRot="1" noChangeAspect="1" noMove="1" noResize="1" noEditPoints="1" noAdjustHandles="1" noChangeArrowheads="1" noChangeShapeType="1" noTextEdit="1"/>
              </p:cNvSpPr>
              <p:nvPr>
                <p:ph type="subTitle" idx="1"/>
              </p:nvPr>
            </p:nvSpPr>
            <p:spPr>
              <a:xfrm>
                <a:off x="685800" y="1371600"/>
                <a:ext cx="3951287" cy="5257800"/>
              </a:xfrm>
              <a:blipFill rotWithShape="1">
                <a:blip r:embed="rId3"/>
                <a:stretch>
                  <a:fillRect l="-1389" t="-579" r="-1235"/>
                </a:stretch>
              </a:blipFill>
            </p:spPr>
            <p:txBody>
              <a:bodyPr/>
              <a:lstStyle/>
              <a:p>
                <a:r>
                  <a:rPr lang="en-US">
                    <a:noFill/>
                  </a:rPr>
                  <a:t> </a:t>
                </a:r>
              </a:p>
            </p:txBody>
          </p:sp>
        </mc:Fallback>
      </mc:AlternateContent>
      <p:graphicFrame>
        <p:nvGraphicFramePr>
          <p:cNvPr id="5" name="Object 1024">
            <a:extLst>
              <a:ext uri="{FF2B5EF4-FFF2-40B4-BE49-F238E27FC236}">
                <a16:creationId xmlns="" xmlns:a16="http://schemas.microsoft.com/office/drawing/2014/main" id="{89BF7636-D3A4-C0CC-B4E9-1F927EFC3978}"/>
              </a:ext>
            </a:extLst>
          </p:cNvPr>
          <p:cNvGraphicFramePr>
            <a:graphicFrameLocks/>
          </p:cNvGraphicFramePr>
          <p:nvPr>
            <p:extLst>
              <p:ext uri="{D42A27DB-BD31-4B8C-83A1-F6EECF244321}">
                <p14:modId xmlns:p14="http://schemas.microsoft.com/office/powerpoint/2010/main" val="188157168"/>
              </p:ext>
            </p:extLst>
          </p:nvPr>
        </p:nvGraphicFramePr>
        <p:xfrm>
          <a:off x="4637088" y="1371600"/>
          <a:ext cx="4474256" cy="5105400"/>
        </p:xfrm>
        <a:graphic>
          <a:graphicData uri="http://schemas.openxmlformats.org/presentationml/2006/ole">
            <mc:AlternateContent xmlns:mc="http://schemas.openxmlformats.org/markup-compatibility/2006">
              <mc:Choice xmlns:v="urn:schemas-microsoft-com:vml" Requires="v">
                <p:oleObj spid="_x0000_s7297" name="Worksheet" r:id="rId4" imgW="5772300" imgH="4457700" progId="Excel.Sheet.8">
                  <p:embed/>
                </p:oleObj>
              </mc:Choice>
              <mc:Fallback>
                <p:oleObj name="Worksheet" r:id="rId4" imgW="5772300" imgH="4457700" progId="Excel.Sheet.8">
                  <p:embed/>
                  <p:pic>
                    <p:nvPicPr>
                      <p:cNvPr id="0" name=""/>
                      <p:cNvPicPr>
                        <a:picLocks noChangeArrowheads="1"/>
                      </p:cNvPicPr>
                      <p:nvPr/>
                    </p:nvPicPr>
                    <p:blipFill>
                      <a:blip r:embed="rId5"/>
                      <a:srcRect/>
                      <a:stretch>
                        <a:fillRect/>
                      </a:stretch>
                    </p:blipFill>
                    <p:spPr bwMode="auto">
                      <a:xfrm>
                        <a:off x="4637088" y="1371600"/>
                        <a:ext cx="4474256" cy="5105400"/>
                      </a:xfrm>
                      <a:prstGeom prst="rect">
                        <a:avLst/>
                      </a:prstGeom>
                      <a:noFill/>
                      <a:ln>
                        <a:noFill/>
                      </a:ln>
                    </p:spPr>
                  </p:pic>
                </p:oleObj>
              </mc:Fallback>
            </mc:AlternateContent>
          </a:graphicData>
        </a:graphic>
      </p:graphicFrame>
      <p:sp>
        <p:nvSpPr>
          <p:cNvPr id="4" name="Oval 3">
            <a:extLst>
              <a:ext uri="{FF2B5EF4-FFF2-40B4-BE49-F238E27FC236}">
                <a16:creationId xmlns="" xmlns:a16="http://schemas.microsoft.com/office/drawing/2014/main" id="{D874F52E-6079-49BC-CA9E-7CC11A68D86A}"/>
              </a:ext>
            </a:extLst>
          </p:cNvPr>
          <p:cNvSpPr/>
          <p:nvPr/>
        </p:nvSpPr>
        <p:spPr>
          <a:xfrm>
            <a:off x="8142514" y="2438400"/>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 xmlns:a16="http://schemas.microsoft.com/office/drawing/2014/main" id="{DD7CD11E-4C38-2A89-B8C2-1C04AC0AAA75}"/>
              </a:ext>
            </a:extLst>
          </p:cNvPr>
          <p:cNvSpPr/>
          <p:nvPr/>
        </p:nvSpPr>
        <p:spPr>
          <a:xfrm>
            <a:off x="8142514" y="3788229"/>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 xmlns:a16="http://schemas.microsoft.com/office/drawing/2014/main" id="{610FAFF8-2CEA-350E-CFB8-A24A61C696F5}"/>
              </a:ext>
            </a:extLst>
          </p:cNvPr>
          <p:cNvSpPr/>
          <p:nvPr/>
        </p:nvSpPr>
        <p:spPr>
          <a:xfrm>
            <a:off x="8135325" y="5457029"/>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 xmlns:a16="http://schemas.microsoft.com/office/drawing/2014/main" id="{2D6E01D9-E78B-67B9-7C6C-CE4C004A939F}"/>
              </a:ext>
            </a:extLst>
          </p:cNvPr>
          <p:cNvSpPr/>
          <p:nvPr/>
        </p:nvSpPr>
        <p:spPr>
          <a:xfrm>
            <a:off x="8135325" y="5791200"/>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 xmlns:a16="http://schemas.microsoft.com/office/drawing/2014/main" id="{D874F52E-6079-49BC-CA9E-7CC11A68D86A}"/>
              </a:ext>
            </a:extLst>
          </p:cNvPr>
          <p:cNvSpPr/>
          <p:nvPr/>
        </p:nvSpPr>
        <p:spPr>
          <a:xfrm>
            <a:off x="4572000" y="2428336"/>
            <a:ext cx="762000" cy="3048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 xmlns:a16="http://schemas.microsoft.com/office/drawing/2014/main" id="{D874F52E-6079-49BC-CA9E-7CC11A68D86A}"/>
              </a:ext>
            </a:extLst>
          </p:cNvPr>
          <p:cNvSpPr/>
          <p:nvPr/>
        </p:nvSpPr>
        <p:spPr>
          <a:xfrm>
            <a:off x="4572000" y="3788229"/>
            <a:ext cx="762000" cy="3048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 xmlns:a16="http://schemas.microsoft.com/office/drawing/2014/main" id="{D874F52E-6079-49BC-CA9E-7CC11A68D86A}"/>
              </a:ext>
            </a:extLst>
          </p:cNvPr>
          <p:cNvSpPr/>
          <p:nvPr/>
        </p:nvSpPr>
        <p:spPr>
          <a:xfrm>
            <a:off x="4572000" y="5457029"/>
            <a:ext cx="762000" cy="3048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 xmlns:a16="http://schemas.microsoft.com/office/drawing/2014/main" id="{D874F52E-6079-49BC-CA9E-7CC11A68D86A}"/>
              </a:ext>
            </a:extLst>
          </p:cNvPr>
          <p:cNvSpPr/>
          <p:nvPr/>
        </p:nvSpPr>
        <p:spPr>
          <a:xfrm>
            <a:off x="4572000" y="5791200"/>
            <a:ext cx="762000" cy="3048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19607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870D7B3-1B86-ED3D-C67B-5208FC27031C}"/>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497749EE-374C-903D-D46F-555862829B86}"/>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 xmlns:a16="http://schemas.microsoft.com/office/drawing/2014/main" id="{6BF7D91A-9699-4491-9BBC-839E0B89A409}"/>
                  </a:ext>
                </a:extLst>
              </p:cNvPr>
              <p:cNvSpPr>
                <a:spLocks noGrp="1"/>
              </p:cNvSpPr>
              <p:nvPr>
                <p:ph type="subTitle" idx="1"/>
              </p:nvPr>
            </p:nvSpPr>
            <p:spPr>
              <a:xfrm>
                <a:off x="685800" y="1371600"/>
                <a:ext cx="3951287" cy="5257800"/>
              </a:xfrm>
            </p:spPr>
            <p:txBody>
              <a:bodyPr>
                <a:normAutofit/>
              </a:bodyPr>
              <a:lstStyle/>
              <a:p>
                <a:pPr algn="just"/>
                <a:r>
                  <a:rPr lang="en-US" sz="1800" b="1" dirty="0" smtClean="0">
                    <a:solidFill>
                      <a:schemeClr val="tx1"/>
                    </a:solidFill>
                    <a:latin typeface="Times New Roman" pitchFamily="18" charset="0"/>
                    <a:cs typeface="Times New Roman" pitchFamily="18" charset="0"/>
                  </a:rPr>
                  <a:t>Information needed (after using A to split D into v partitions)</a:t>
                </a:r>
              </a:p>
              <a:p>
                <a:pPr algn="just"/>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𝐼𝑛𝑓𝑜</m:t>
                          </m:r>
                        </m:e>
                        <m:sub>
                          <m:r>
                            <a:rPr lang="en-GB" sz="1800" b="0" i="1" smtClean="0">
                              <a:solidFill>
                                <a:schemeClr val="tx1"/>
                              </a:solidFill>
                              <a:latin typeface="Cambria Math" panose="02040503050406030204" pitchFamily="18" charset="0"/>
                              <a:cs typeface="Times New Roman" pitchFamily="18" charset="0"/>
                            </a:rPr>
                            <m:t>𝐴</m:t>
                          </m:r>
                        </m:sub>
                      </m:sSub>
                      <m:d>
                        <m:dPr>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r>
                        <a:rPr lang="en-GB" sz="1800" b="0" i="1" smtClean="0">
                          <a:solidFill>
                            <a:schemeClr val="tx1"/>
                          </a:solidFill>
                          <a:latin typeface="Cambria Math" panose="02040503050406030204" pitchFamily="18" charset="0"/>
                          <a:cs typeface="Times New Roman" pitchFamily="18" charset="0"/>
                        </a:rPr>
                        <m:t>=</m:t>
                      </m:r>
                      <m:nary>
                        <m:naryPr>
                          <m:chr m:val="∑"/>
                          <m:ctrlPr>
                            <a:rPr lang="en-GB" sz="1800" b="0" i="1" smtClean="0">
                              <a:solidFill>
                                <a:schemeClr val="tx1"/>
                              </a:solidFill>
                              <a:latin typeface="Cambria Math"/>
                              <a:cs typeface="Times New Roman" pitchFamily="18" charset="0"/>
                            </a:rPr>
                          </m:ctrlPr>
                        </m:naryPr>
                        <m:sub>
                          <m:r>
                            <m:rPr>
                              <m:brk m:alnAt="23"/>
                            </m:rPr>
                            <a:rPr lang="en-GB" sz="1800" b="0" i="1" smtClean="0">
                              <a:solidFill>
                                <a:schemeClr val="tx1"/>
                              </a:solidFill>
                              <a:latin typeface="Cambria Math" panose="02040503050406030204" pitchFamily="18" charset="0"/>
                              <a:cs typeface="Times New Roman" pitchFamily="18" charset="0"/>
                            </a:rPr>
                            <m:t>𝑗</m:t>
                          </m:r>
                          <m:r>
                            <a:rPr lang="en-GB" sz="1800" b="0" i="1" smtClean="0">
                              <a:solidFill>
                                <a:schemeClr val="tx1"/>
                              </a:solidFill>
                              <a:latin typeface="Cambria Math" panose="02040503050406030204" pitchFamily="18" charset="0"/>
                              <a:cs typeface="Times New Roman" pitchFamily="18" charset="0"/>
                            </a:rPr>
                            <m:t>=1</m:t>
                          </m:r>
                        </m:sub>
                        <m:sup>
                          <m:r>
                            <a:rPr lang="en-GB" sz="1800" b="0" i="1" smtClean="0">
                              <a:solidFill>
                                <a:schemeClr val="tx1"/>
                              </a:solidFill>
                              <a:latin typeface="Cambria Math" panose="02040503050406030204" pitchFamily="18" charset="0"/>
                              <a:cs typeface="Times New Roman" pitchFamily="18" charset="0"/>
                            </a:rPr>
                            <m:t>𝑣</m:t>
                          </m:r>
                        </m:sup>
                        <m:e>
                          <m:f>
                            <m:fPr>
                              <m:ctrlPr>
                                <a:rPr lang="en-GB" sz="1800" b="0" i="1" smtClean="0">
                                  <a:solidFill>
                                    <a:schemeClr val="tx1"/>
                                  </a:solidFill>
                                  <a:latin typeface="Cambria Math"/>
                                  <a:cs typeface="Times New Roman" pitchFamily="18" charset="0"/>
                                </a:rPr>
                              </m:ctrlPr>
                            </m:fPr>
                            <m:num>
                              <m:d>
                                <m:dPr>
                                  <m:begChr m:val="|"/>
                                  <m:endChr m:val="|"/>
                                  <m:ctrlPr>
                                    <a:rPr lang="en-GB" sz="1800" b="0" i="1" smtClean="0">
                                      <a:solidFill>
                                        <a:schemeClr val="tx1"/>
                                      </a:solidFill>
                                      <a:latin typeface="Cambria Math"/>
                                      <a:cs typeface="Times New Roman" pitchFamily="18" charset="0"/>
                                    </a:rPr>
                                  </m:ctrlPr>
                                </m:dPr>
                                <m:e>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cs typeface="Times New Roman" pitchFamily="18" charset="0"/>
                                        </a:rPr>
                                        <m:t>𝑗</m:t>
                                      </m:r>
                                    </m:sub>
                                  </m:sSub>
                                </m:e>
                              </m:d>
                            </m:num>
                            <m:den>
                              <m:d>
                                <m:dPr>
                                  <m:begChr m:val="|"/>
                                  <m:endChr m:val="|"/>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den>
                          </m:f>
                        </m:e>
                      </m:nary>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𝐼𝑛𝑓𝑜</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𝑗</m:t>
                          </m:r>
                        </m:sub>
                      </m:s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a:p>
                <a:pPr algn="just"/>
                <a:endParaRPr lang="en-GB"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Example</a:t>
                </a: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𝐼𝑛𝑓𝑜</m:t>
                          </m:r>
                        </m:e>
                        <m:sub>
                          <m:r>
                            <a:rPr lang="en-GB" sz="1800" b="0" i="1" smtClean="0">
                              <a:solidFill>
                                <a:schemeClr val="tx1"/>
                              </a:solidFill>
                              <a:latin typeface="Cambria Math" panose="02040503050406030204" pitchFamily="18" charset="0"/>
                              <a:cs typeface="Times New Roman" pitchFamily="18" charset="0"/>
                            </a:rPr>
                            <m:t>𝑎𝑔𝑒</m:t>
                          </m:r>
                        </m:sub>
                      </m:sSub>
                      <m:d>
                        <m:dPr>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r>
                        <a:rPr lang="en-GB" sz="1800" b="0" i="1" smtClean="0">
                          <a:solidFill>
                            <a:schemeClr val="tx1"/>
                          </a:solidFill>
                          <a:latin typeface="Cambria Math" panose="02040503050406030204" pitchFamily="18" charset="0"/>
                          <a:cs typeface="Times New Roman" pitchFamily="18" charset="0"/>
                        </a:rPr>
                        <m:t>=</m:t>
                      </m:r>
                      <m:nary>
                        <m:naryPr>
                          <m:chr m:val="∑"/>
                          <m:ctrlPr>
                            <a:rPr lang="en-GB" sz="1800" b="0" i="1" smtClean="0">
                              <a:solidFill>
                                <a:schemeClr val="tx1"/>
                              </a:solidFill>
                              <a:latin typeface="Cambria Math"/>
                              <a:cs typeface="Times New Roman" pitchFamily="18" charset="0"/>
                            </a:rPr>
                          </m:ctrlPr>
                        </m:naryPr>
                        <m:sub>
                          <m:r>
                            <m:rPr>
                              <m:brk m:alnAt="23"/>
                            </m:rPr>
                            <a:rPr lang="en-GB" sz="1800" b="0" i="1" smtClean="0">
                              <a:solidFill>
                                <a:schemeClr val="tx1"/>
                              </a:solidFill>
                              <a:latin typeface="Cambria Math" panose="02040503050406030204" pitchFamily="18" charset="0"/>
                              <a:cs typeface="Times New Roman" pitchFamily="18" charset="0"/>
                            </a:rPr>
                            <m:t>𝑗</m:t>
                          </m:r>
                          <m:r>
                            <a:rPr lang="en-GB" sz="1800" b="0" i="1" smtClean="0">
                              <a:solidFill>
                                <a:schemeClr val="tx1"/>
                              </a:solidFill>
                              <a:latin typeface="Cambria Math" panose="02040503050406030204" pitchFamily="18" charset="0"/>
                              <a:cs typeface="Times New Roman" pitchFamily="18" charset="0"/>
                            </a:rPr>
                            <m:t>=1</m:t>
                          </m:r>
                        </m:sub>
                        <m:sup>
                          <m:r>
                            <a:rPr lang="en-GB" sz="1800" b="0" i="1" smtClean="0">
                              <a:solidFill>
                                <a:schemeClr val="tx1"/>
                              </a:solidFill>
                              <a:latin typeface="Cambria Math" panose="02040503050406030204" pitchFamily="18" charset="0"/>
                              <a:cs typeface="Times New Roman" pitchFamily="18" charset="0"/>
                            </a:rPr>
                            <m:t>3</m:t>
                          </m:r>
                        </m:sup>
                        <m:e>
                          <m:f>
                            <m:fPr>
                              <m:ctrlPr>
                                <a:rPr lang="en-GB" sz="1800" b="0" i="1" smtClean="0">
                                  <a:solidFill>
                                    <a:schemeClr val="tx1"/>
                                  </a:solidFill>
                                  <a:latin typeface="Cambria Math"/>
                                  <a:cs typeface="Times New Roman" pitchFamily="18" charset="0"/>
                                </a:rPr>
                              </m:ctrlPr>
                            </m:fPr>
                            <m:num>
                              <m:d>
                                <m:dPr>
                                  <m:begChr m:val="|"/>
                                  <m:endChr m:val="|"/>
                                  <m:ctrlPr>
                                    <a:rPr lang="en-GB" sz="1800" b="0" i="1" smtClean="0">
                                      <a:solidFill>
                                        <a:schemeClr val="tx1"/>
                                      </a:solidFill>
                                      <a:latin typeface="Cambria Math"/>
                                      <a:cs typeface="Times New Roman" pitchFamily="18" charset="0"/>
                                    </a:rPr>
                                  </m:ctrlPr>
                                </m:dPr>
                                <m:e>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cs typeface="Times New Roman" pitchFamily="18" charset="0"/>
                                        </a:rPr>
                                        <m:t>𝑗</m:t>
                                      </m:r>
                                    </m:sub>
                                  </m:sSub>
                                </m:e>
                              </m:d>
                            </m:num>
                            <m:den>
                              <m:d>
                                <m:dPr>
                                  <m:begChr m:val="|"/>
                                  <m:endChr m:val="|"/>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den>
                          </m:f>
                        </m:e>
                      </m:nary>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𝐼𝑛𝑓𝑜</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𝑗</m:t>
                          </m:r>
                        </m:sub>
                      </m:s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centerGroup"/>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m:t>
                      </m:r>
                      <m:f>
                        <m:fPr>
                          <m:ctrlPr>
                            <a:rPr lang="en-GB" sz="1800" i="1">
                              <a:solidFill>
                                <a:schemeClr val="tx1"/>
                              </a:solidFill>
                              <a:latin typeface="Cambria Math"/>
                              <a:cs typeface="Times New Roman" pitchFamily="18" charset="0"/>
                            </a:rPr>
                          </m:ctrlPr>
                        </m:fPr>
                        <m:num>
                          <m:r>
                            <a:rPr lang="en-GB" sz="1800" i="1" smtClean="0">
                              <a:solidFill>
                                <a:schemeClr val="tx1"/>
                              </a:solidFill>
                              <a:latin typeface="Cambria Math" panose="02040503050406030204" pitchFamily="18" charset="0"/>
                              <a:cs typeface="Times New Roman" pitchFamily="18" charset="0"/>
                            </a:rPr>
                            <m:t>5</m:t>
                          </m:r>
                        </m:num>
                        <m:den>
                          <m:r>
                            <a:rPr lang="en-GB" sz="1800" b="0" i="1" smtClean="0">
                              <a:solidFill>
                                <a:schemeClr val="tx1"/>
                              </a:solidFill>
                              <a:latin typeface="Cambria Math" panose="02040503050406030204" pitchFamily="18" charset="0"/>
                              <a:cs typeface="Times New Roman" pitchFamily="18" charset="0"/>
                            </a:rPr>
                            <m:t>14</m:t>
                          </m:r>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𝐼</m:t>
                      </m:r>
                      <m:d>
                        <m:dPr>
                          <m:ctrlPr>
                            <a:rPr lang="en-GB" sz="1800" b="0" i="1" smtClean="0">
                              <a:solidFill>
                                <a:schemeClr val="tx1"/>
                              </a:solidFill>
                              <a:latin typeface="Cambria Math"/>
                              <a:ea typeface="Cambria Math" panose="02040503050406030204" pitchFamily="18" charset="0"/>
                              <a:cs typeface="Times New Roman" pitchFamily="18" charset="0"/>
                            </a:rPr>
                          </m:ctrlPr>
                        </m:d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2,3</m:t>
                          </m:r>
                        </m:e>
                      </m:d>
                      <m:r>
                        <a:rPr lang="en-US" sz="1800" i="1" dirty="0" smtClean="0">
                          <a:solidFill>
                            <a:schemeClr val="tx1"/>
                          </a:solidFill>
                          <a:latin typeface="Cambria Math" panose="02040503050406030204" pitchFamily="18" charset="0"/>
                          <a:cs typeface="Times New Roman" pitchFamily="18" charset="0"/>
                        </a:rPr>
                        <m:t>+</m:t>
                      </m:r>
                      <m:f>
                        <m:fPr>
                          <m:ctrlPr>
                            <a:rPr lang="en-GB" sz="1800" i="1" smtClean="0">
                              <a:solidFill>
                                <a:schemeClr val="tx1"/>
                              </a:solidFill>
                              <a:latin typeface="Cambria Math"/>
                              <a:cs typeface="Times New Roman" pitchFamily="18" charset="0"/>
                            </a:rPr>
                          </m:ctrlPr>
                        </m:fPr>
                        <m:num>
                          <m:r>
                            <a:rPr lang="en-GB" sz="1800" b="0" i="1" smtClean="0">
                              <a:solidFill>
                                <a:schemeClr val="tx1"/>
                              </a:solidFill>
                              <a:latin typeface="Cambria Math" panose="02040503050406030204" pitchFamily="18" charset="0"/>
                              <a:cs typeface="Times New Roman" pitchFamily="18" charset="0"/>
                            </a:rPr>
                            <m:t>4</m:t>
                          </m:r>
                        </m:num>
                        <m:den>
                          <m:r>
                            <a:rPr lang="en-GB" sz="1800" i="1">
                              <a:solidFill>
                                <a:schemeClr val="tx1"/>
                              </a:solidFill>
                              <a:latin typeface="Cambria Math" panose="02040503050406030204" pitchFamily="18" charset="0"/>
                              <a:cs typeface="Times New Roman" pitchFamily="18" charset="0"/>
                            </a:rPr>
                            <m:t>14</m:t>
                          </m:r>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ea typeface="Cambria Math" panose="02040503050406030204" pitchFamily="18" charset="0"/>
                          <a:cs typeface="Times New Roman" pitchFamily="18" charset="0"/>
                        </a:rPr>
                        <m:t>𝐼</m:t>
                      </m:r>
                      <m:d>
                        <m:dPr>
                          <m:ctrlPr>
                            <a:rPr lang="en-GB" sz="1800" i="1">
                              <a:solidFill>
                                <a:schemeClr val="tx1"/>
                              </a:solidFill>
                              <a:latin typeface="Cambria Math"/>
                              <a:ea typeface="Cambria Math" panose="02040503050406030204" pitchFamily="18" charset="0"/>
                              <a:cs typeface="Times New Roman" pitchFamily="18" charset="0"/>
                            </a:rPr>
                          </m:ctrlPr>
                        </m:d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4,0</m:t>
                          </m:r>
                        </m:e>
                      </m:d>
                      <m:r>
                        <a:rPr lang="en-US" sz="1800" i="1" dirty="0" smtClean="0">
                          <a:solidFill>
                            <a:schemeClr val="tx1"/>
                          </a:solidFill>
                          <a:latin typeface="Cambria Math" panose="02040503050406030204" pitchFamily="18" charset="0"/>
                          <a:cs typeface="Times New Roman" pitchFamily="18" charset="0"/>
                        </a:rPr>
                        <m:t>+</m:t>
                      </m:r>
                      <m:f>
                        <m:fPr>
                          <m:ctrlPr>
                            <a:rPr lang="en-GB" sz="1800" i="1" smtClean="0">
                              <a:solidFill>
                                <a:srgbClr val="00B0F0"/>
                              </a:solidFill>
                              <a:latin typeface="Cambria Math"/>
                              <a:cs typeface="Times New Roman" pitchFamily="18" charset="0"/>
                            </a:rPr>
                          </m:ctrlPr>
                        </m:fPr>
                        <m:num>
                          <m:r>
                            <a:rPr lang="en-GB" sz="1800" i="1">
                              <a:solidFill>
                                <a:srgbClr val="00B0F0"/>
                              </a:solidFill>
                              <a:latin typeface="Cambria Math" panose="02040503050406030204" pitchFamily="18" charset="0"/>
                              <a:cs typeface="Times New Roman" pitchFamily="18" charset="0"/>
                            </a:rPr>
                            <m:t>5</m:t>
                          </m:r>
                        </m:num>
                        <m:den>
                          <m:r>
                            <a:rPr lang="en-GB" sz="1800" i="1">
                              <a:solidFill>
                                <a:srgbClr val="00B0F0"/>
                              </a:solidFill>
                              <a:latin typeface="Cambria Math" panose="02040503050406030204" pitchFamily="18" charset="0"/>
                              <a:cs typeface="Times New Roman" pitchFamily="18" charset="0"/>
                            </a:rPr>
                            <m:t>14</m:t>
                          </m:r>
                        </m:den>
                      </m:f>
                      <m:r>
                        <a:rPr lang="en-GB" sz="1800" i="1">
                          <a:solidFill>
                            <a:srgbClr val="00B0F0"/>
                          </a:solidFill>
                          <a:latin typeface="Cambria Math" panose="02040503050406030204" pitchFamily="18" charset="0"/>
                          <a:ea typeface="Cambria Math" panose="02040503050406030204" pitchFamily="18" charset="0"/>
                          <a:cs typeface="Times New Roman" pitchFamily="18" charset="0"/>
                        </a:rPr>
                        <m:t>×</m:t>
                      </m:r>
                      <m:r>
                        <a:rPr lang="en-GB" sz="1800" i="1">
                          <a:solidFill>
                            <a:srgbClr val="00B0F0"/>
                          </a:solidFill>
                          <a:latin typeface="Cambria Math" panose="02040503050406030204" pitchFamily="18" charset="0"/>
                          <a:ea typeface="Cambria Math" panose="02040503050406030204" pitchFamily="18" charset="0"/>
                          <a:cs typeface="Times New Roman" pitchFamily="18" charset="0"/>
                        </a:rPr>
                        <m:t>𝐼</m:t>
                      </m:r>
                      <m:d>
                        <m:dPr>
                          <m:ctrlPr>
                            <a:rPr lang="en-GB" sz="1800" i="1">
                              <a:solidFill>
                                <a:srgbClr val="00B0F0"/>
                              </a:solidFill>
                              <a:latin typeface="Cambria Math"/>
                              <a:ea typeface="Cambria Math" panose="02040503050406030204" pitchFamily="18" charset="0"/>
                              <a:cs typeface="Times New Roman" pitchFamily="18" charset="0"/>
                            </a:rPr>
                          </m:ctrlPr>
                        </m:dPr>
                        <m:e>
                          <m:r>
                            <a:rPr lang="en-US" sz="1800" b="0" i="1" smtClean="0">
                              <a:solidFill>
                                <a:srgbClr val="00B0F0"/>
                              </a:solidFill>
                              <a:latin typeface="Cambria Math"/>
                              <a:ea typeface="Cambria Math" panose="02040503050406030204" pitchFamily="18" charset="0"/>
                              <a:cs typeface="Times New Roman" pitchFamily="18" charset="0"/>
                            </a:rPr>
                            <m:t>3</m:t>
                          </m:r>
                          <m:r>
                            <a:rPr lang="en-GB" sz="1800" i="1">
                              <a:solidFill>
                                <a:srgbClr val="00B0F0"/>
                              </a:solidFill>
                              <a:latin typeface="Cambria Math" panose="02040503050406030204" pitchFamily="18" charset="0"/>
                              <a:ea typeface="Cambria Math" panose="02040503050406030204" pitchFamily="18" charset="0"/>
                              <a:cs typeface="Times New Roman" pitchFamily="18" charset="0"/>
                            </a:rPr>
                            <m:t>,</m:t>
                          </m:r>
                          <m:r>
                            <a:rPr lang="en-US" sz="1800" b="0" i="1" smtClean="0">
                              <a:solidFill>
                                <a:srgbClr val="00B0F0"/>
                              </a:solidFill>
                              <a:latin typeface="Cambria Math"/>
                              <a:ea typeface="Cambria Math" panose="02040503050406030204" pitchFamily="18" charset="0"/>
                              <a:cs typeface="Times New Roman" pitchFamily="18" charset="0"/>
                            </a:rPr>
                            <m:t>2</m:t>
                          </m:r>
                        </m:e>
                      </m:d>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=0.694</m:t>
                      </m:r>
                    </m:oMath>
                  </m:oMathPara>
                </a14:m>
                <a:endParaRPr lang="en-US" sz="1800" dirty="0">
                  <a:solidFill>
                    <a:schemeClr val="tx1"/>
                  </a:solidFill>
                  <a:latin typeface="Times New Roman" pitchFamily="18" charset="0"/>
                  <a:cs typeface="Times New Roman" pitchFamily="18" charset="0"/>
                </a:endParaRPr>
              </a:p>
              <a:p>
                <a:pPr algn="just"/>
                <a14:m>
                  <m:oMath xmlns:m="http://schemas.openxmlformats.org/officeDocument/2006/math">
                    <m:f>
                      <m:fPr>
                        <m:ctrlPr>
                          <a:rPr lang="en-GB" sz="1800" b="1" i="1" smtClean="0">
                            <a:solidFill>
                              <a:schemeClr val="tx1"/>
                            </a:solidFill>
                            <a:latin typeface="Cambria Math"/>
                            <a:cs typeface="Times New Roman" pitchFamily="18" charset="0"/>
                          </a:rPr>
                        </m:ctrlPr>
                      </m:fPr>
                      <m:num>
                        <m:r>
                          <a:rPr lang="en-GB" sz="1800" b="1" i="1" smtClean="0">
                            <a:solidFill>
                              <a:schemeClr val="tx1"/>
                            </a:solidFill>
                            <a:latin typeface="Cambria Math" panose="02040503050406030204" pitchFamily="18" charset="0"/>
                            <a:cs typeface="Times New Roman" pitchFamily="18" charset="0"/>
                          </a:rPr>
                          <m:t>𝟓</m:t>
                        </m:r>
                      </m:num>
                      <m:den>
                        <m:r>
                          <a:rPr lang="en-GB" sz="1800" b="1" i="1" smtClean="0">
                            <a:solidFill>
                              <a:schemeClr val="tx1"/>
                            </a:solidFill>
                            <a:latin typeface="Cambria Math" panose="02040503050406030204" pitchFamily="18" charset="0"/>
                            <a:cs typeface="Times New Roman" pitchFamily="18" charset="0"/>
                          </a:rPr>
                          <m:t>𝟏𝟒</m:t>
                        </m:r>
                      </m:den>
                    </m:f>
                    <m:r>
                      <a:rPr lang="en-GB" sz="1800" b="1"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1" i="1" smtClean="0">
                        <a:solidFill>
                          <a:schemeClr val="tx1"/>
                        </a:solidFill>
                        <a:latin typeface="Cambria Math" panose="02040503050406030204" pitchFamily="18" charset="0"/>
                        <a:ea typeface="Cambria Math" panose="02040503050406030204" pitchFamily="18" charset="0"/>
                        <a:cs typeface="Times New Roman" pitchFamily="18" charset="0"/>
                      </a:rPr>
                      <m:t>𝑰</m:t>
                    </m:r>
                    <m:r>
                      <a:rPr lang="en-GB" sz="1800" b="1"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1" i="1" smtClean="0">
                        <a:solidFill>
                          <a:schemeClr val="tx1"/>
                        </a:solidFill>
                        <a:latin typeface="Cambria Math" panose="02040503050406030204" pitchFamily="18" charset="0"/>
                        <a:ea typeface="Cambria Math" panose="02040503050406030204" pitchFamily="18" charset="0"/>
                        <a:cs typeface="Times New Roman" pitchFamily="18" charset="0"/>
                      </a:rPr>
                      <m:t>𝟐</m:t>
                    </m:r>
                    <m:r>
                      <a:rPr lang="en-GB" sz="1800" b="1"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1" i="1" smtClean="0">
                        <a:solidFill>
                          <a:schemeClr val="tx1"/>
                        </a:solidFill>
                        <a:latin typeface="Cambria Math" panose="02040503050406030204" pitchFamily="18" charset="0"/>
                        <a:ea typeface="Cambria Math" panose="02040503050406030204" pitchFamily="18" charset="0"/>
                        <a:cs typeface="Times New Roman" pitchFamily="18" charset="0"/>
                      </a:rPr>
                      <m:t>𝟑</m:t>
                    </m:r>
                    <m:r>
                      <a:rPr lang="en-GB" sz="1800" b="1" i="1" smtClean="0">
                        <a:solidFill>
                          <a:schemeClr val="tx1"/>
                        </a:solidFill>
                        <a:latin typeface="Cambria Math" panose="02040503050406030204" pitchFamily="18" charset="0"/>
                        <a:ea typeface="Cambria Math" panose="02040503050406030204" pitchFamily="18" charset="0"/>
                        <a:cs typeface="Times New Roman" pitchFamily="18" charset="0"/>
                      </a:rPr>
                      <m:t>)</m:t>
                    </m:r>
                  </m:oMath>
                </a14:m>
                <a:r>
                  <a:rPr lang="en-US" sz="1800" b="1"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means “age &lt;=30” has 5 out of 14 samples, with 2 yes’es  and 3 no’s. </a:t>
                </a:r>
              </a:p>
            </p:txBody>
          </p:sp>
        </mc:Choice>
        <mc:Fallback xmlns="">
          <p:sp>
            <p:nvSpPr>
              <p:cNvPr id="3" name="Subtitle 2">
                <a:extLst>
                  <a:ext uri="{FF2B5EF4-FFF2-40B4-BE49-F238E27FC236}">
                    <a16:creationId xmlns:a16="http://schemas.microsoft.com/office/drawing/2014/main" xmlns="" xmlns:a14="http://schemas.microsoft.com/office/drawing/2010/main" id="{6BF7D91A-9699-4491-9BBC-839E0B89A409}"/>
                  </a:ext>
                </a:extLst>
              </p:cNvPr>
              <p:cNvSpPr>
                <a:spLocks noGrp="1" noRot="1" noChangeAspect="1" noMove="1" noResize="1" noEditPoints="1" noAdjustHandles="1" noChangeArrowheads="1" noChangeShapeType="1" noTextEdit="1"/>
              </p:cNvSpPr>
              <p:nvPr>
                <p:ph type="subTitle" idx="1"/>
              </p:nvPr>
            </p:nvSpPr>
            <p:spPr>
              <a:xfrm>
                <a:off x="685800" y="1371600"/>
                <a:ext cx="3951287" cy="5257800"/>
              </a:xfrm>
              <a:blipFill rotWithShape="1">
                <a:blip r:embed="rId3"/>
                <a:stretch>
                  <a:fillRect l="-1389" t="-579" r="-1235"/>
                </a:stretch>
              </a:blipFill>
            </p:spPr>
            <p:txBody>
              <a:bodyPr/>
              <a:lstStyle/>
              <a:p>
                <a:r>
                  <a:rPr lang="en-US">
                    <a:noFill/>
                  </a:rPr>
                  <a:t> </a:t>
                </a:r>
              </a:p>
            </p:txBody>
          </p:sp>
        </mc:Fallback>
      </mc:AlternateContent>
      <p:graphicFrame>
        <p:nvGraphicFramePr>
          <p:cNvPr id="5" name="Object 1024">
            <a:extLst>
              <a:ext uri="{FF2B5EF4-FFF2-40B4-BE49-F238E27FC236}">
                <a16:creationId xmlns="" xmlns:a16="http://schemas.microsoft.com/office/drawing/2014/main" id="{89BF7636-D3A4-C0CC-B4E9-1F927EFC3978}"/>
              </a:ext>
            </a:extLst>
          </p:cNvPr>
          <p:cNvGraphicFramePr>
            <a:graphicFrameLocks/>
          </p:cNvGraphicFramePr>
          <p:nvPr>
            <p:extLst>
              <p:ext uri="{D42A27DB-BD31-4B8C-83A1-F6EECF244321}">
                <p14:modId xmlns:p14="http://schemas.microsoft.com/office/powerpoint/2010/main" val="316819668"/>
              </p:ext>
            </p:extLst>
          </p:nvPr>
        </p:nvGraphicFramePr>
        <p:xfrm>
          <a:off x="4637088" y="1371600"/>
          <a:ext cx="4474256" cy="5105400"/>
        </p:xfrm>
        <a:graphic>
          <a:graphicData uri="http://schemas.openxmlformats.org/presentationml/2006/ole">
            <mc:AlternateContent xmlns:mc="http://schemas.openxmlformats.org/markup-compatibility/2006">
              <mc:Choice xmlns:v="urn:schemas-microsoft-com:vml" Requires="v">
                <p:oleObj spid="_x0000_s8312" name="Worksheet" r:id="rId4" imgW="5772150" imgH="4457700" progId="Excel.Sheet.8">
                  <p:embed/>
                </p:oleObj>
              </mc:Choice>
              <mc:Fallback>
                <p:oleObj name="Worksheet" r:id="rId4" imgW="5772150" imgH="4457700"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7088" y="1371600"/>
                        <a:ext cx="4474256" cy="5105400"/>
                      </a:xfrm>
                      <a:prstGeom prst="rect">
                        <a:avLst/>
                      </a:prstGeom>
                      <a:noFill/>
                      <a:ln>
                        <a:noFill/>
                      </a:ln>
                    </p:spPr>
                  </p:pic>
                </p:oleObj>
              </mc:Fallback>
            </mc:AlternateContent>
          </a:graphicData>
        </a:graphic>
      </p:graphicFrame>
      <p:sp>
        <p:nvSpPr>
          <p:cNvPr id="4" name="Oval 3">
            <a:extLst>
              <a:ext uri="{FF2B5EF4-FFF2-40B4-BE49-F238E27FC236}">
                <a16:creationId xmlns="" xmlns:a16="http://schemas.microsoft.com/office/drawing/2014/main" id="{D874F52E-6079-49BC-CA9E-7CC11A68D86A}"/>
              </a:ext>
            </a:extLst>
          </p:cNvPr>
          <p:cNvSpPr/>
          <p:nvPr/>
        </p:nvSpPr>
        <p:spPr>
          <a:xfrm>
            <a:off x="8142514" y="2743200"/>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 xmlns:a16="http://schemas.microsoft.com/office/drawing/2014/main" id="{8CFF9810-6207-D7A0-09D1-ACBE97A904ED}"/>
              </a:ext>
            </a:extLst>
          </p:cNvPr>
          <p:cNvSpPr/>
          <p:nvPr/>
        </p:nvSpPr>
        <p:spPr>
          <a:xfrm>
            <a:off x="8142514" y="3124200"/>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 xmlns:a16="http://schemas.microsoft.com/office/drawing/2014/main" id="{DD7CD11E-4C38-2A89-B8C2-1C04AC0AAA75}"/>
              </a:ext>
            </a:extLst>
          </p:cNvPr>
          <p:cNvSpPr/>
          <p:nvPr/>
        </p:nvSpPr>
        <p:spPr>
          <a:xfrm>
            <a:off x="8142514" y="3429000"/>
            <a:ext cx="566058" cy="304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 xmlns:a16="http://schemas.microsoft.com/office/drawing/2014/main" id="{610FAFF8-2CEA-350E-CFB8-A24A61C696F5}"/>
              </a:ext>
            </a:extLst>
          </p:cNvPr>
          <p:cNvSpPr/>
          <p:nvPr/>
        </p:nvSpPr>
        <p:spPr>
          <a:xfrm>
            <a:off x="8118072" y="4800600"/>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 xmlns:a16="http://schemas.microsoft.com/office/drawing/2014/main" id="{2D6E01D9-E78B-67B9-7C6C-CE4C004A939F}"/>
              </a:ext>
            </a:extLst>
          </p:cNvPr>
          <p:cNvSpPr/>
          <p:nvPr/>
        </p:nvSpPr>
        <p:spPr>
          <a:xfrm>
            <a:off x="8124028" y="6172200"/>
            <a:ext cx="566058" cy="304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 xmlns:a16="http://schemas.microsoft.com/office/drawing/2014/main" id="{D874F52E-6079-49BC-CA9E-7CC11A68D86A}"/>
              </a:ext>
            </a:extLst>
          </p:cNvPr>
          <p:cNvSpPr/>
          <p:nvPr/>
        </p:nvSpPr>
        <p:spPr>
          <a:xfrm>
            <a:off x="4572000" y="2773392"/>
            <a:ext cx="566058" cy="3048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 xmlns:a16="http://schemas.microsoft.com/office/drawing/2014/main" id="{D874F52E-6079-49BC-CA9E-7CC11A68D86A}"/>
              </a:ext>
            </a:extLst>
          </p:cNvPr>
          <p:cNvSpPr/>
          <p:nvPr/>
        </p:nvSpPr>
        <p:spPr>
          <a:xfrm>
            <a:off x="4572000" y="3124200"/>
            <a:ext cx="566058" cy="3048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 xmlns:a16="http://schemas.microsoft.com/office/drawing/2014/main" id="{D874F52E-6079-49BC-CA9E-7CC11A68D86A}"/>
              </a:ext>
            </a:extLst>
          </p:cNvPr>
          <p:cNvSpPr/>
          <p:nvPr/>
        </p:nvSpPr>
        <p:spPr>
          <a:xfrm>
            <a:off x="4561936" y="3429000"/>
            <a:ext cx="566058" cy="3048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 xmlns:a16="http://schemas.microsoft.com/office/drawing/2014/main" id="{D874F52E-6079-49BC-CA9E-7CC11A68D86A}"/>
              </a:ext>
            </a:extLst>
          </p:cNvPr>
          <p:cNvSpPr/>
          <p:nvPr/>
        </p:nvSpPr>
        <p:spPr>
          <a:xfrm>
            <a:off x="4606712" y="4758905"/>
            <a:ext cx="566058" cy="3048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 xmlns:a16="http://schemas.microsoft.com/office/drawing/2014/main" id="{D874F52E-6079-49BC-CA9E-7CC11A68D86A}"/>
              </a:ext>
            </a:extLst>
          </p:cNvPr>
          <p:cNvSpPr/>
          <p:nvPr/>
        </p:nvSpPr>
        <p:spPr>
          <a:xfrm>
            <a:off x="4580833" y="6139132"/>
            <a:ext cx="566058" cy="3048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13401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6A95F06-7CC3-BA12-3585-F295B2BF1F0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0173478-5F13-1A52-A0C4-4A7A179E2030}"/>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 xmlns:a16="http://schemas.microsoft.com/office/drawing/2014/main" id="{4FABF2A3-3801-1558-0428-BA50959181C7}"/>
                  </a:ext>
                </a:extLst>
              </p:cNvPr>
              <p:cNvSpPr>
                <a:spLocks noGrp="1"/>
              </p:cNvSpPr>
              <p:nvPr>
                <p:ph type="subTitle" idx="1"/>
              </p:nvPr>
            </p:nvSpPr>
            <p:spPr>
              <a:xfrm>
                <a:off x="685800" y="1371600"/>
                <a:ext cx="3951287" cy="5257800"/>
              </a:xfrm>
            </p:spPr>
            <p:txBody>
              <a:bodyPr>
                <a:normAutofit/>
              </a:bodyPr>
              <a:lstStyle/>
              <a:p>
                <a:pPr algn="just"/>
                <a:r>
                  <a:rPr lang="en-US" sz="1800" b="1" dirty="0">
                    <a:solidFill>
                      <a:schemeClr val="tx1"/>
                    </a:solidFill>
                    <a:latin typeface="Times New Roman" pitchFamily="18" charset="0"/>
                    <a:cs typeface="Times New Roman" pitchFamily="18" charset="0"/>
                  </a:rPr>
                  <a:t>Information needed (after using A to split D into v partitions)</a:t>
                </a:r>
              </a:p>
              <a:p>
                <a:pPr algn="just"/>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𝐼𝑛𝑓𝑜</m:t>
                          </m:r>
                        </m:e>
                        <m:sub>
                          <m:r>
                            <a:rPr lang="en-GB" sz="1800" b="0" i="1" smtClean="0">
                              <a:solidFill>
                                <a:schemeClr val="tx1"/>
                              </a:solidFill>
                              <a:latin typeface="Cambria Math" panose="02040503050406030204" pitchFamily="18" charset="0"/>
                              <a:cs typeface="Times New Roman" pitchFamily="18" charset="0"/>
                            </a:rPr>
                            <m:t>𝐴</m:t>
                          </m:r>
                        </m:sub>
                      </m:sSub>
                      <m:d>
                        <m:dPr>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r>
                        <a:rPr lang="en-GB" sz="1800" b="0" i="1" smtClean="0">
                          <a:solidFill>
                            <a:schemeClr val="tx1"/>
                          </a:solidFill>
                          <a:latin typeface="Cambria Math" panose="02040503050406030204" pitchFamily="18" charset="0"/>
                          <a:cs typeface="Times New Roman" pitchFamily="18" charset="0"/>
                        </a:rPr>
                        <m:t>=</m:t>
                      </m:r>
                      <m:nary>
                        <m:naryPr>
                          <m:chr m:val="∑"/>
                          <m:ctrlPr>
                            <a:rPr lang="en-GB" sz="1800" b="0" i="1" smtClean="0">
                              <a:solidFill>
                                <a:schemeClr val="tx1"/>
                              </a:solidFill>
                              <a:latin typeface="Cambria Math"/>
                              <a:cs typeface="Times New Roman" pitchFamily="18" charset="0"/>
                            </a:rPr>
                          </m:ctrlPr>
                        </m:naryPr>
                        <m:sub>
                          <m:r>
                            <m:rPr>
                              <m:brk m:alnAt="23"/>
                            </m:rPr>
                            <a:rPr lang="en-GB" sz="1800" b="0" i="1" smtClean="0">
                              <a:solidFill>
                                <a:schemeClr val="tx1"/>
                              </a:solidFill>
                              <a:latin typeface="Cambria Math" panose="02040503050406030204" pitchFamily="18" charset="0"/>
                              <a:cs typeface="Times New Roman" pitchFamily="18" charset="0"/>
                            </a:rPr>
                            <m:t>𝑗</m:t>
                          </m:r>
                          <m:r>
                            <a:rPr lang="en-GB" sz="1800" b="0" i="1" smtClean="0">
                              <a:solidFill>
                                <a:schemeClr val="tx1"/>
                              </a:solidFill>
                              <a:latin typeface="Cambria Math" panose="02040503050406030204" pitchFamily="18" charset="0"/>
                              <a:cs typeface="Times New Roman" pitchFamily="18" charset="0"/>
                            </a:rPr>
                            <m:t>=1</m:t>
                          </m:r>
                        </m:sub>
                        <m:sup>
                          <m:r>
                            <a:rPr lang="en-GB" sz="1800" b="0" i="1" smtClean="0">
                              <a:solidFill>
                                <a:schemeClr val="tx1"/>
                              </a:solidFill>
                              <a:latin typeface="Cambria Math" panose="02040503050406030204" pitchFamily="18" charset="0"/>
                              <a:cs typeface="Times New Roman" pitchFamily="18" charset="0"/>
                            </a:rPr>
                            <m:t>𝑣</m:t>
                          </m:r>
                        </m:sup>
                        <m:e>
                          <m:f>
                            <m:fPr>
                              <m:ctrlPr>
                                <a:rPr lang="en-GB" sz="1800" b="0" i="1" smtClean="0">
                                  <a:solidFill>
                                    <a:schemeClr val="tx1"/>
                                  </a:solidFill>
                                  <a:latin typeface="Cambria Math"/>
                                  <a:cs typeface="Times New Roman" pitchFamily="18" charset="0"/>
                                </a:rPr>
                              </m:ctrlPr>
                            </m:fPr>
                            <m:num>
                              <m:d>
                                <m:dPr>
                                  <m:begChr m:val="|"/>
                                  <m:endChr m:val="|"/>
                                  <m:ctrlPr>
                                    <a:rPr lang="en-GB" sz="1800" b="0" i="1" smtClean="0">
                                      <a:solidFill>
                                        <a:schemeClr val="tx1"/>
                                      </a:solidFill>
                                      <a:latin typeface="Cambria Math"/>
                                      <a:cs typeface="Times New Roman" pitchFamily="18" charset="0"/>
                                    </a:rPr>
                                  </m:ctrlPr>
                                </m:dPr>
                                <m:e>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cs typeface="Times New Roman" pitchFamily="18" charset="0"/>
                                        </a:rPr>
                                        <m:t>𝑗</m:t>
                                      </m:r>
                                    </m:sub>
                                  </m:sSub>
                                </m:e>
                              </m:d>
                            </m:num>
                            <m:den>
                              <m:d>
                                <m:dPr>
                                  <m:begChr m:val="|"/>
                                  <m:endChr m:val="|"/>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den>
                          </m:f>
                        </m:e>
                      </m:nary>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𝐼𝑛𝑓𝑜</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𝑗</m:t>
                          </m:r>
                        </m:sub>
                      </m:s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a:p>
                <a:pPr algn="just"/>
                <a:endParaRPr lang="en-GB" sz="1800" dirty="0">
                  <a:solidFill>
                    <a:schemeClr val="tx1"/>
                  </a:solidFill>
                  <a:latin typeface="Times New Roman" pitchFamily="18" charset="0"/>
                  <a:cs typeface="Times New Roman" pitchFamily="18" charset="0"/>
                </a:endParaRPr>
              </a:p>
              <a:p>
                <a:pPr algn="just"/>
                <a:r>
                  <a:rPr lang="en-US" sz="1800" b="1" dirty="0" smtClean="0">
                    <a:solidFill>
                      <a:schemeClr val="tx1"/>
                    </a:solidFill>
                    <a:latin typeface="Times New Roman" pitchFamily="18" charset="0"/>
                    <a:cs typeface="Times New Roman" pitchFamily="18" charset="0"/>
                  </a:rPr>
                  <a:t>Similarly</a:t>
                </a:r>
                <a:endParaRPr lang="en-US" sz="1800" b="1"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𝐼𝑛𝑓𝑜</m:t>
                          </m:r>
                        </m:e>
                        <m:sub>
                          <m:r>
                            <a:rPr lang="en-GB" sz="1800" b="0" i="1" smtClean="0">
                              <a:solidFill>
                                <a:schemeClr val="tx1"/>
                              </a:solidFill>
                              <a:latin typeface="Cambria Math" panose="02040503050406030204" pitchFamily="18" charset="0"/>
                              <a:cs typeface="Times New Roman" pitchFamily="18" charset="0"/>
                            </a:rPr>
                            <m:t>𝑖𝑛𝑐𝑜𝑚𝑒</m:t>
                          </m:r>
                        </m:sub>
                      </m:sSub>
                      <m:d>
                        <m:dPr>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r>
                        <a:rPr lang="en-GB" sz="1800" b="0" i="1" smtClean="0">
                          <a:solidFill>
                            <a:schemeClr val="tx1"/>
                          </a:solidFill>
                          <a:latin typeface="Cambria Math" panose="02040503050406030204" pitchFamily="18" charset="0"/>
                          <a:cs typeface="Times New Roman" pitchFamily="18" charset="0"/>
                        </a:rPr>
                        <m:t>=</m:t>
                      </m:r>
                      <m:nary>
                        <m:naryPr>
                          <m:chr m:val="∑"/>
                          <m:ctrlPr>
                            <a:rPr lang="en-GB" sz="1800" b="0" i="1" smtClean="0">
                              <a:solidFill>
                                <a:schemeClr val="tx1"/>
                              </a:solidFill>
                              <a:latin typeface="Cambria Math"/>
                              <a:cs typeface="Times New Roman" pitchFamily="18" charset="0"/>
                            </a:rPr>
                          </m:ctrlPr>
                        </m:naryPr>
                        <m:sub>
                          <m:r>
                            <m:rPr>
                              <m:brk m:alnAt="23"/>
                            </m:rPr>
                            <a:rPr lang="en-GB" sz="1800" b="0" i="1" smtClean="0">
                              <a:solidFill>
                                <a:schemeClr val="tx1"/>
                              </a:solidFill>
                              <a:latin typeface="Cambria Math" panose="02040503050406030204" pitchFamily="18" charset="0"/>
                              <a:cs typeface="Times New Roman" pitchFamily="18" charset="0"/>
                            </a:rPr>
                            <m:t>𝑗</m:t>
                          </m:r>
                          <m:r>
                            <a:rPr lang="en-GB" sz="1800" b="0" i="1" smtClean="0">
                              <a:solidFill>
                                <a:schemeClr val="tx1"/>
                              </a:solidFill>
                              <a:latin typeface="Cambria Math" panose="02040503050406030204" pitchFamily="18" charset="0"/>
                              <a:cs typeface="Times New Roman" pitchFamily="18" charset="0"/>
                            </a:rPr>
                            <m:t>=1</m:t>
                          </m:r>
                        </m:sub>
                        <m:sup>
                          <m:r>
                            <a:rPr lang="en-GB" sz="1800" b="0" i="1" smtClean="0">
                              <a:solidFill>
                                <a:schemeClr val="tx1"/>
                              </a:solidFill>
                              <a:latin typeface="Cambria Math" panose="02040503050406030204" pitchFamily="18" charset="0"/>
                              <a:cs typeface="Times New Roman" pitchFamily="18" charset="0"/>
                            </a:rPr>
                            <m:t>3</m:t>
                          </m:r>
                        </m:sup>
                        <m:e>
                          <m:f>
                            <m:fPr>
                              <m:ctrlPr>
                                <a:rPr lang="en-GB" sz="1800" b="0" i="1" smtClean="0">
                                  <a:solidFill>
                                    <a:schemeClr val="tx1"/>
                                  </a:solidFill>
                                  <a:latin typeface="Cambria Math"/>
                                  <a:cs typeface="Times New Roman" pitchFamily="18" charset="0"/>
                                </a:rPr>
                              </m:ctrlPr>
                            </m:fPr>
                            <m:num>
                              <m:d>
                                <m:dPr>
                                  <m:begChr m:val="|"/>
                                  <m:endChr m:val="|"/>
                                  <m:ctrlPr>
                                    <a:rPr lang="en-GB" sz="1800" b="0" i="1" smtClean="0">
                                      <a:solidFill>
                                        <a:schemeClr val="tx1"/>
                                      </a:solidFill>
                                      <a:latin typeface="Cambria Math"/>
                                      <a:cs typeface="Times New Roman" pitchFamily="18" charset="0"/>
                                    </a:rPr>
                                  </m:ctrlPr>
                                </m:dPr>
                                <m:e>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cs typeface="Times New Roman" pitchFamily="18" charset="0"/>
                                        </a:rPr>
                                        <m:t>𝑗</m:t>
                                      </m:r>
                                    </m:sub>
                                  </m:sSub>
                                </m:e>
                              </m:d>
                            </m:num>
                            <m:den>
                              <m:d>
                                <m:dPr>
                                  <m:begChr m:val="|"/>
                                  <m:endChr m:val="|"/>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den>
                          </m:f>
                        </m:e>
                      </m:nary>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𝐼𝑛𝑓𝑜</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𝑗</m:t>
                          </m:r>
                        </m:sub>
                      </m:s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centerGroup"/>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m:t>
                      </m:r>
                      <m:f>
                        <m:fPr>
                          <m:ctrlPr>
                            <a:rPr lang="en-GB" sz="1800" i="1" smtClean="0">
                              <a:solidFill>
                                <a:srgbClr val="0070C0"/>
                              </a:solidFill>
                              <a:latin typeface="Cambria Math"/>
                              <a:cs typeface="Times New Roman" pitchFamily="18" charset="0"/>
                            </a:rPr>
                          </m:ctrlPr>
                        </m:fPr>
                        <m:num>
                          <m:r>
                            <a:rPr lang="en-GB" sz="1800" b="0" i="1" smtClean="0">
                              <a:solidFill>
                                <a:srgbClr val="0070C0"/>
                              </a:solidFill>
                              <a:latin typeface="Cambria Math" panose="02040503050406030204" pitchFamily="18" charset="0"/>
                              <a:cs typeface="Times New Roman" pitchFamily="18" charset="0"/>
                            </a:rPr>
                            <m:t>4</m:t>
                          </m:r>
                        </m:num>
                        <m:den>
                          <m:r>
                            <a:rPr lang="en-GB" sz="1800" b="0" i="1" smtClean="0">
                              <a:solidFill>
                                <a:srgbClr val="0070C0"/>
                              </a:solidFill>
                              <a:latin typeface="Cambria Math" panose="02040503050406030204" pitchFamily="18" charset="0"/>
                              <a:cs typeface="Times New Roman" pitchFamily="18" charset="0"/>
                            </a:rPr>
                            <m:t>14</m:t>
                          </m:r>
                        </m:den>
                      </m:f>
                      <m:r>
                        <a:rPr lang="en-GB" sz="1800" i="1">
                          <a:solidFill>
                            <a:srgbClr val="0070C0"/>
                          </a:solidFill>
                          <a:latin typeface="Cambria Math" panose="02040503050406030204" pitchFamily="18" charset="0"/>
                          <a:ea typeface="Cambria Math" panose="02040503050406030204" pitchFamily="18" charset="0"/>
                          <a:cs typeface="Times New Roman" pitchFamily="18" charset="0"/>
                        </a:rPr>
                        <m:t>×</m:t>
                      </m:r>
                      <m:r>
                        <a:rPr lang="en-GB" sz="1800" i="1" smtClean="0">
                          <a:solidFill>
                            <a:srgbClr val="0070C0"/>
                          </a:solidFill>
                          <a:latin typeface="Cambria Math" panose="02040503050406030204" pitchFamily="18" charset="0"/>
                          <a:ea typeface="Cambria Math" panose="02040503050406030204" pitchFamily="18" charset="0"/>
                          <a:cs typeface="Times New Roman" pitchFamily="18" charset="0"/>
                        </a:rPr>
                        <m:t>𝐼</m:t>
                      </m:r>
                      <m:d>
                        <m:dPr>
                          <m:ctrlPr>
                            <a:rPr lang="en-GB" sz="1800" b="0" i="1" smtClean="0">
                              <a:solidFill>
                                <a:srgbClr val="0070C0"/>
                              </a:solidFill>
                              <a:latin typeface="Cambria Math"/>
                              <a:ea typeface="Cambria Math" panose="02040503050406030204" pitchFamily="18" charset="0"/>
                              <a:cs typeface="Times New Roman" pitchFamily="18" charset="0"/>
                            </a:rPr>
                          </m:ctrlPr>
                        </m:dPr>
                        <m:e>
                          <m:r>
                            <a:rPr lang="en-GB" sz="1800" b="0" i="1" smtClean="0">
                              <a:solidFill>
                                <a:srgbClr val="0070C0"/>
                              </a:solidFill>
                              <a:latin typeface="Cambria Math" panose="02040503050406030204" pitchFamily="18" charset="0"/>
                              <a:ea typeface="Cambria Math" panose="02040503050406030204" pitchFamily="18" charset="0"/>
                              <a:cs typeface="Times New Roman" pitchFamily="18" charset="0"/>
                            </a:rPr>
                            <m:t>2,2</m:t>
                          </m:r>
                        </m:e>
                      </m:d>
                      <m:r>
                        <a:rPr lang="en-US" sz="1800" i="1" dirty="0" smtClean="0">
                          <a:solidFill>
                            <a:schemeClr val="tx1"/>
                          </a:solidFill>
                          <a:latin typeface="Cambria Math" panose="02040503050406030204" pitchFamily="18" charset="0"/>
                          <a:cs typeface="Times New Roman" pitchFamily="18" charset="0"/>
                        </a:rPr>
                        <m:t>+</m:t>
                      </m:r>
                      <m:f>
                        <m:fPr>
                          <m:ctrlPr>
                            <a:rPr lang="en-GB" sz="1800" i="1">
                              <a:solidFill>
                                <a:schemeClr val="tx1"/>
                              </a:solidFill>
                              <a:latin typeface="Cambria Math"/>
                              <a:cs typeface="Times New Roman" pitchFamily="18" charset="0"/>
                            </a:rPr>
                          </m:ctrlPr>
                        </m:fPr>
                        <m:num>
                          <m:r>
                            <a:rPr lang="en-GB" sz="1800" b="0" i="1" smtClean="0">
                              <a:solidFill>
                                <a:schemeClr val="tx1"/>
                              </a:solidFill>
                              <a:latin typeface="Cambria Math" panose="02040503050406030204" pitchFamily="18" charset="0"/>
                              <a:cs typeface="Times New Roman" pitchFamily="18" charset="0"/>
                            </a:rPr>
                            <m:t>6</m:t>
                          </m:r>
                        </m:num>
                        <m:den>
                          <m:r>
                            <a:rPr lang="en-GB" sz="1800" i="1">
                              <a:solidFill>
                                <a:schemeClr val="tx1"/>
                              </a:solidFill>
                              <a:latin typeface="Cambria Math" panose="02040503050406030204" pitchFamily="18" charset="0"/>
                              <a:cs typeface="Times New Roman" pitchFamily="18" charset="0"/>
                            </a:rPr>
                            <m:t>14</m:t>
                          </m:r>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ea typeface="Cambria Math" panose="02040503050406030204" pitchFamily="18" charset="0"/>
                          <a:cs typeface="Times New Roman" pitchFamily="18" charset="0"/>
                        </a:rPr>
                        <m:t>𝐼</m:t>
                      </m:r>
                      <m:d>
                        <m:dPr>
                          <m:ctrlPr>
                            <a:rPr lang="en-GB" sz="1800" i="1">
                              <a:solidFill>
                                <a:schemeClr val="tx1"/>
                              </a:solidFill>
                              <a:latin typeface="Cambria Math"/>
                              <a:ea typeface="Cambria Math" panose="02040503050406030204" pitchFamily="18" charset="0"/>
                              <a:cs typeface="Times New Roman" pitchFamily="18" charset="0"/>
                            </a:rPr>
                          </m:ctrlPr>
                        </m:d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4,2</m:t>
                          </m:r>
                        </m:e>
                      </m:d>
                      <m:r>
                        <a:rPr lang="en-US" sz="1800" i="1" dirty="0" smtClean="0">
                          <a:solidFill>
                            <a:schemeClr val="tx1"/>
                          </a:solidFill>
                          <a:latin typeface="Cambria Math" panose="02040503050406030204" pitchFamily="18" charset="0"/>
                          <a:cs typeface="Times New Roman" pitchFamily="18" charset="0"/>
                        </a:rPr>
                        <m:t>+</m:t>
                      </m:r>
                      <m:f>
                        <m:fPr>
                          <m:ctrlPr>
                            <a:rPr lang="en-GB" sz="1800" i="1">
                              <a:solidFill>
                                <a:schemeClr val="tx1"/>
                              </a:solidFill>
                              <a:latin typeface="Cambria Math"/>
                              <a:cs typeface="Times New Roman" pitchFamily="18" charset="0"/>
                            </a:rPr>
                          </m:ctrlPr>
                        </m:fPr>
                        <m:num>
                          <m:r>
                            <a:rPr lang="en-GB" sz="1800" b="0" i="1" smtClean="0">
                              <a:solidFill>
                                <a:schemeClr val="tx1"/>
                              </a:solidFill>
                              <a:latin typeface="Cambria Math" panose="02040503050406030204" pitchFamily="18" charset="0"/>
                              <a:cs typeface="Times New Roman" pitchFamily="18" charset="0"/>
                            </a:rPr>
                            <m:t>4</m:t>
                          </m:r>
                        </m:num>
                        <m:den>
                          <m:r>
                            <a:rPr lang="en-GB" sz="1800" i="1">
                              <a:solidFill>
                                <a:schemeClr val="tx1"/>
                              </a:solidFill>
                              <a:latin typeface="Cambria Math" panose="02040503050406030204" pitchFamily="18" charset="0"/>
                              <a:cs typeface="Times New Roman" pitchFamily="18" charset="0"/>
                            </a:rPr>
                            <m:t>14</m:t>
                          </m:r>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ea typeface="Cambria Math" panose="02040503050406030204" pitchFamily="18" charset="0"/>
                          <a:cs typeface="Times New Roman" pitchFamily="18" charset="0"/>
                        </a:rPr>
                        <m:t>𝐼</m:t>
                      </m:r>
                      <m:d>
                        <m:dPr>
                          <m:ctrlPr>
                            <a:rPr lang="en-GB" sz="1800" i="1">
                              <a:solidFill>
                                <a:schemeClr val="tx1"/>
                              </a:solidFill>
                              <a:latin typeface="Cambria Math"/>
                              <a:ea typeface="Cambria Math" panose="02040503050406030204" pitchFamily="18" charset="0"/>
                              <a:cs typeface="Times New Roman" pitchFamily="18" charset="0"/>
                            </a:rPr>
                          </m:ctrlPr>
                        </m:d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3</m:t>
                          </m:r>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e>
                      </m:d>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=0.911</m:t>
                      </m:r>
                    </m:oMath>
                  </m:oMathPara>
                </a14:m>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mc:Choice>
        <mc:Fallback xmlns="">
          <p:sp>
            <p:nvSpPr>
              <p:cNvPr id="3" name="Subtitle 2">
                <a:extLst>
                  <a:ext uri="{FF2B5EF4-FFF2-40B4-BE49-F238E27FC236}">
                    <a16:creationId xmlns:a16="http://schemas.microsoft.com/office/drawing/2014/main" xmlns="" xmlns:a14="http://schemas.microsoft.com/office/drawing/2010/main" id="{4FABF2A3-3801-1558-0428-BA50959181C7}"/>
                  </a:ext>
                </a:extLst>
              </p:cNvPr>
              <p:cNvSpPr>
                <a:spLocks noGrp="1" noRot="1" noChangeAspect="1" noMove="1" noResize="1" noEditPoints="1" noAdjustHandles="1" noChangeArrowheads="1" noChangeShapeType="1" noTextEdit="1"/>
              </p:cNvSpPr>
              <p:nvPr>
                <p:ph type="subTitle" idx="1"/>
              </p:nvPr>
            </p:nvSpPr>
            <p:spPr>
              <a:xfrm>
                <a:off x="685800" y="1371600"/>
                <a:ext cx="3951287" cy="5257800"/>
              </a:xfrm>
              <a:blipFill rotWithShape="1">
                <a:blip r:embed="rId3"/>
                <a:stretch>
                  <a:fillRect l="-1389" t="-579" r="-1235"/>
                </a:stretch>
              </a:blipFill>
            </p:spPr>
            <p:txBody>
              <a:bodyPr/>
              <a:lstStyle/>
              <a:p>
                <a:r>
                  <a:rPr lang="en-US">
                    <a:noFill/>
                  </a:rPr>
                  <a:t> </a:t>
                </a:r>
              </a:p>
            </p:txBody>
          </p:sp>
        </mc:Fallback>
      </mc:AlternateContent>
      <p:graphicFrame>
        <p:nvGraphicFramePr>
          <p:cNvPr id="5" name="Object 1024">
            <a:extLst>
              <a:ext uri="{FF2B5EF4-FFF2-40B4-BE49-F238E27FC236}">
                <a16:creationId xmlns="" xmlns:a16="http://schemas.microsoft.com/office/drawing/2014/main" id="{2E99C7F1-6C91-8E0F-D25E-ACA836202DC5}"/>
              </a:ext>
            </a:extLst>
          </p:cNvPr>
          <p:cNvGraphicFramePr>
            <a:graphicFrameLocks/>
          </p:cNvGraphicFramePr>
          <p:nvPr>
            <p:extLst>
              <p:ext uri="{D42A27DB-BD31-4B8C-83A1-F6EECF244321}">
                <p14:modId xmlns:p14="http://schemas.microsoft.com/office/powerpoint/2010/main" val="1202036319"/>
              </p:ext>
            </p:extLst>
          </p:nvPr>
        </p:nvGraphicFramePr>
        <p:xfrm>
          <a:off x="4637088" y="1371600"/>
          <a:ext cx="4474256" cy="5105400"/>
        </p:xfrm>
        <a:graphic>
          <a:graphicData uri="http://schemas.openxmlformats.org/presentationml/2006/ole">
            <mc:AlternateContent xmlns:mc="http://schemas.openxmlformats.org/markup-compatibility/2006">
              <mc:Choice xmlns:v="urn:schemas-microsoft-com:vml" Requires="v">
                <p:oleObj spid="_x0000_s5251" name="Worksheet" r:id="rId4" imgW="5772150" imgH="4457700" progId="Excel.Sheet.8">
                  <p:embed/>
                </p:oleObj>
              </mc:Choice>
              <mc:Fallback>
                <p:oleObj name="Worksheet" r:id="rId4" imgW="5772150" imgH="4457700" progId="Excel.Sheet.8">
                  <p:embed/>
                  <p:pic>
                    <p:nvPicPr>
                      <p:cNvPr id="5" name="Object 1024">
                        <a:extLst>
                          <a:ext uri="{FF2B5EF4-FFF2-40B4-BE49-F238E27FC236}">
                            <a16:creationId xmlns="" xmlns:a16="http://schemas.microsoft.com/office/drawing/2014/main" id="{89BF7636-D3A4-C0CC-B4E9-1F927EFC397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7088" y="1371600"/>
                        <a:ext cx="4474256" cy="5105400"/>
                      </a:xfrm>
                      <a:prstGeom prst="rect">
                        <a:avLst/>
                      </a:prstGeom>
                      <a:noFill/>
                      <a:ln>
                        <a:noFill/>
                      </a:ln>
                    </p:spPr>
                  </p:pic>
                </p:oleObj>
              </mc:Fallback>
            </mc:AlternateContent>
          </a:graphicData>
        </a:graphic>
      </p:graphicFrame>
      <p:sp>
        <p:nvSpPr>
          <p:cNvPr id="10" name="Oval 9">
            <a:extLst>
              <a:ext uri="{FF2B5EF4-FFF2-40B4-BE49-F238E27FC236}">
                <a16:creationId xmlns="" xmlns:a16="http://schemas.microsoft.com/office/drawing/2014/main" id="{D874F52E-6079-49BC-CA9E-7CC11A68D86A}"/>
              </a:ext>
            </a:extLst>
          </p:cNvPr>
          <p:cNvSpPr/>
          <p:nvPr/>
        </p:nvSpPr>
        <p:spPr>
          <a:xfrm>
            <a:off x="5257800" y="1752600"/>
            <a:ext cx="566058" cy="3048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 xmlns:a16="http://schemas.microsoft.com/office/drawing/2014/main" id="{D874F52E-6079-49BC-CA9E-7CC11A68D86A}"/>
              </a:ext>
            </a:extLst>
          </p:cNvPr>
          <p:cNvSpPr/>
          <p:nvPr/>
        </p:nvSpPr>
        <p:spPr>
          <a:xfrm>
            <a:off x="5257800" y="2133600"/>
            <a:ext cx="566058" cy="3048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 xmlns:a16="http://schemas.microsoft.com/office/drawing/2014/main" id="{D874F52E-6079-49BC-CA9E-7CC11A68D86A}"/>
              </a:ext>
            </a:extLst>
          </p:cNvPr>
          <p:cNvSpPr/>
          <p:nvPr/>
        </p:nvSpPr>
        <p:spPr>
          <a:xfrm>
            <a:off x="5257800" y="2438400"/>
            <a:ext cx="566058" cy="3048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 xmlns:a16="http://schemas.microsoft.com/office/drawing/2014/main" id="{D874F52E-6079-49BC-CA9E-7CC11A68D86A}"/>
              </a:ext>
            </a:extLst>
          </p:cNvPr>
          <p:cNvSpPr/>
          <p:nvPr/>
        </p:nvSpPr>
        <p:spPr>
          <a:xfrm>
            <a:off x="5276491" y="5791200"/>
            <a:ext cx="566058" cy="3048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 xmlns:a16="http://schemas.microsoft.com/office/drawing/2014/main" id="{D874F52E-6079-49BC-CA9E-7CC11A68D86A}"/>
              </a:ext>
            </a:extLst>
          </p:cNvPr>
          <p:cNvSpPr/>
          <p:nvPr/>
        </p:nvSpPr>
        <p:spPr>
          <a:xfrm>
            <a:off x="8142514" y="1752600"/>
            <a:ext cx="566058" cy="304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 xmlns:a16="http://schemas.microsoft.com/office/drawing/2014/main" id="{D874F52E-6079-49BC-CA9E-7CC11A68D86A}"/>
              </a:ext>
            </a:extLst>
          </p:cNvPr>
          <p:cNvSpPr/>
          <p:nvPr/>
        </p:nvSpPr>
        <p:spPr>
          <a:xfrm>
            <a:off x="8142514" y="2107721"/>
            <a:ext cx="566058" cy="304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 xmlns:a16="http://schemas.microsoft.com/office/drawing/2014/main" id="{D874F52E-6079-49BC-CA9E-7CC11A68D86A}"/>
              </a:ext>
            </a:extLst>
          </p:cNvPr>
          <p:cNvSpPr/>
          <p:nvPr/>
        </p:nvSpPr>
        <p:spPr>
          <a:xfrm>
            <a:off x="8142514" y="2438400"/>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 xmlns:a16="http://schemas.microsoft.com/office/drawing/2014/main" id="{D874F52E-6079-49BC-CA9E-7CC11A68D86A}"/>
              </a:ext>
            </a:extLst>
          </p:cNvPr>
          <p:cNvSpPr/>
          <p:nvPr/>
        </p:nvSpPr>
        <p:spPr>
          <a:xfrm>
            <a:off x="8142514" y="5791200"/>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84415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6A95F06-7CC3-BA12-3585-F295B2BF1F0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0173478-5F13-1A52-A0C4-4A7A179E2030}"/>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 xmlns:a16="http://schemas.microsoft.com/office/drawing/2014/main" id="{4FABF2A3-3801-1558-0428-BA50959181C7}"/>
                  </a:ext>
                </a:extLst>
              </p:cNvPr>
              <p:cNvSpPr>
                <a:spLocks noGrp="1"/>
              </p:cNvSpPr>
              <p:nvPr>
                <p:ph type="subTitle" idx="1"/>
              </p:nvPr>
            </p:nvSpPr>
            <p:spPr>
              <a:xfrm>
                <a:off x="685800" y="1371600"/>
                <a:ext cx="3951287" cy="5257800"/>
              </a:xfrm>
            </p:spPr>
            <p:txBody>
              <a:bodyPr>
                <a:normAutofit/>
              </a:bodyPr>
              <a:lstStyle/>
              <a:p>
                <a:pPr algn="just"/>
                <a:r>
                  <a:rPr lang="en-US" sz="1800" b="1" dirty="0">
                    <a:solidFill>
                      <a:schemeClr val="tx1"/>
                    </a:solidFill>
                    <a:latin typeface="Times New Roman" pitchFamily="18" charset="0"/>
                    <a:cs typeface="Times New Roman" pitchFamily="18" charset="0"/>
                  </a:rPr>
                  <a:t>Information needed (after using A to split D into v partitions)</a:t>
                </a:r>
              </a:p>
              <a:p>
                <a:pPr algn="just"/>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𝐼𝑛𝑓𝑜</m:t>
                          </m:r>
                        </m:e>
                        <m:sub>
                          <m:r>
                            <a:rPr lang="en-GB" sz="1800" b="0" i="1" smtClean="0">
                              <a:solidFill>
                                <a:schemeClr val="tx1"/>
                              </a:solidFill>
                              <a:latin typeface="Cambria Math" panose="02040503050406030204" pitchFamily="18" charset="0"/>
                              <a:cs typeface="Times New Roman" pitchFamily="18" charset="0"/>
                            </a:rPr>
                            <m:t>𝐴</m:t>
                          </m:r>
                        </m:sub>
                      </m:sSub>
                      <m:d>
                        <m:dPr>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r>
                        <a:rPr lang="en-GB" sz="1800" b="0" i="1" smtClean="0">
                          <a:solidFill>
                            <a:schemeClr val="tx1"/>
                          </a:solidFill>
                          <a:latin typeface="Cambria Math" panose="02040503050406030204" pitchFamily="18" charset="0"/>
                          <a:cs typeface="Times New Roman" pitchFamily="18" charset="0"/>
                        </a:rPr>
                        <m:t>=</m:t>
                      </m:r>
                      <m:nary>
                        <m:naryPr>
                          <m:chr m:val="∑"/>
                          <m:ctrlPr>
                            <a:rPr lang="en-GB" sz="1800" b="0" i="1" smtClean="0">
                              <a:solidFill>
                                <a:schemeClr val="tx1"/>
                              </a:solidFill>
                              <a:latin typeface="Cambria Math"/>
                              <a:cs typeface="Times New Roman" pitchFamily="18" charset="0"/>
                            </a:rPr>
                          </m:ctrlPr>
                        </m:naryPr>
                        <m:sub>
                          <m:r>
                            <m:rPr>
                              <m:brk m:alnAt="23"/>
                            </m:rPr>
                            <a:rPr lang="en-GB" sz="1800" b="0" i="1" smtClean="0">
                              <a:solidFill>
                                <a:schemeClr val="tx1"/>
                              </a:solidFill>
                              <a:latin typeface="Cambria Math" panose="02040503050406030204" pitchFamily="18" charset="0"/>
                              <a:cs typeface="Times New Roman" pitchFamily="18" charset="0"/>
                            </a:rPr>
                            <m:t>𝑗</m:t>
                          </m:r>
                          <m:r>
                            <a:rPr lang="en-GB" sz="1800" b="0" i="1" smtClean="0">
                              <a:solidFill>
                                <a:schemeClr val="tx1"/>
                              </a:solidFill>
                              <a:latin typeface="Cambria Math" panose="02040503050406030204" pitchFamily="18" charset="0"/>
                              <a:cs typeface="Times New Roman" pitchFamily="18" charset="0"/>
                            </a:rPr>
                            <m:t>=1</m:t>
                          </m:r>
                        </m:sub>
                        <m:sup>
                          <m:r>
                            <a:rPr lang="en-GB" sz="1800" b="0" i="1" smtClean="0">
                              <a:solidFill>
                                <a:schemeClr val="tx1"/>
                              </a:solidFill>
                              <a:latin typeface="Cambria Math" panose="02040503050406030204" pitchFamily="18" charset="0"/>
                              <a:cs typeface="Times New Roman" pitchFamily="18" charset="0"/>
                            </a:rPr>
                            <m:t>𝑣</m:t>
                          </m:r>
                        </m:sup>
                        <m:e>
                          <m:f>
                            <m:fPr>
                              <m:ctrlPr>
                                <a:rPr lang="en-GB" sz="1800" b="0" i="1" smtClean="0">
                                  <a:solidFill>
                                    <a:schemeClr val="tx1"/>
                                  </a:solidFill>
                                  <a:latin typeface="Cambria Math"/>
                                  <a:cs typeface="Times New Roman" pitchFamily="18" charset="0"/>
                                </a:rPr>
                              </m:ctrlPr>
                            </m:fPr>
                            <m:num>
                              <m:d>
                                <m:dPr>
                                  <m:begChr m:val="|"/>
                                  <m:endChr m:val="|"/>
                                  <m:ctrlPr>
                                    <a:rPr lang="en-GB" sz="1800" b="0" i="1" smtClean="0">
                                      <a:solidFill>
                                        <a:schemeClr val="tx1"/>
                                      </a:solidFill>
                                      <a:latin typeface="Cambria Math"/>
                                      <a:cs typeface="Times New Roman" pitchFamily="18" charset="0"/>
                                    </a:rPr>
                                  </m:ctrlPr>
                                </m:dPr>
                                <m:e>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cs typeface="Times New Roman" pitchFamily="18" charset="0"/>
                                        </a:rPr>
                                        <m:t>𝑗</m:t>
                                      </m:r>
                                    </m:sub>
                                  </m:sSub>
                                </m:e>
                              </m:d>
                            </m:num>
                            <m:den>
                              <m:d>
                                <m:dPr>
                                  <m:begChr m:val="|"/>
                                  <m:endChr m:val="|"/>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den>
                          </m:f>
                        </m:e>
                      </m:nary>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𝐼𝑛𝑓𝑜</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𝑗</m:t>
                          </m:r>
                        </m:sub>
                      </m:s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a:p>
                <a:pPr algn="just"/>
                <a:endParaRPr lang="en-GB" sz="1800" dirty="0">
                  <a:solidFill>
                    <a:schemeClr val="tx1"/>
                  </a:solidFill>
                  <a:latin typeface="Times New Roman" pitchFamily="18" charset="0"/>
                  <a:cs typeface="Times New Roman" pitchFamily="18" charset="0"/>
                </a:endParaRPr>
              </a:p>
              <a:p>
                <a:pPr algn="just"/>
                <a:r>
                  <a:rPr lang="en-US" sz="1800" b="1" dirty="0" smtClean="0">
                    <a:solidFill>
                      <a:schemeClr val="tx1"/>
                    </a:solidFill>
                    <a:latin typeface="Times New Roman" pitchFamily="18" charset="0"/>
                    <a:cs typeface="Times New Roman" pitchFamily="18" charset="0"/>
                  </a:rPr>
                  <a:t>Similarly</a:t>
                </a:r>
                <a:endParaRPr lang="en-US" sz="1800" b="1"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𝐼𝑛𝑓𝑜</m:t>
                          </m:r>
                        </m:e>
                        <m:sub>
                          <m:r>
                            <a:rPr lang="en-GB" sz="1800" b="0" i="1" smtClean="0">
                              <a:solidFill>
                                <a:schemeClr val="tx1"/>
                              </a:solidFill>
                              <a:latin typeface="Cambria Math" panose="02040503050406030204" pitchFamily="18" charset="0"/>
                              <a:cs typeface="Times New Roman" pitchFamily="18" charset="0"/>
                            </a:rPr>
                            <m:t>𝑖𝑛𝑐𝑜𝑚𝑒</m:t>
                          </m:r>
                        </m:sub>
                      </m:sSub>
                      <m:d>
                        <m:dPr>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r>
                        <a:rPr lang="en-GB" sz="1800" b="0" i="1" smtClean="0">
                          <a:solidFill>
                            <a:schemeClr val="tx1"/>
                          </a:solidFill>
                          <a:latin typeface="Cambria Math" panose="02040503050406030204" pitchFamily="18" charset="0"/>
                          <a:cs typeface="Times New Roman" pitchFamily="18" charset="0"/>
                        </a:rPr>
                        <m:t>=</m:t>
                      </m:r>
                      <m:nary>
                        <m:naryPr>
                          <m:chr m:val="∑"/>
                          <m:ctrlPr>
                            <a:rPr lang="en-GB" sz="1800" b="0" i="1" smtClean="0">
                              <a:solidFill>
                                <a:schemeClr val="tx1"/>
                              </a:solidFill>
                              <a:latin typeface="Cambria Math"/>
                              <a:cs typeface="Times New Roman" pitchFamily="18" charset="0"/>
                            </a:rPr>
                          </m:ctrlPr>
                        </m:naryPr>
                        <m:sub>
                          <m:r>
                            <m:rPr>
                              <m:brk m:alnAt="23"/>
                            </m:rPr>
                            <a:rPr lang="en-GB" sz="1800" b="0" i="1" smtClean="0">
                              <a:solidFill>
                                <a:schemeClr val="tx1"/>
                              </a:solidFill>
                              <a:latin typeface="Cambria Math" panose="02040503050406030204" pitchFamily="18" charset="0"/>
                              <a:cs typeface="Times New Roman" pitchFamily="18" charset="0"/>
                            </a:rPr>
                            <m:t>𝑗</m:t>
                          </m:r>
                          <m:r>
                            <a:rPr lang="en-GB" sz="1800" b="0" i="1" smtClean="0">
                              <a:solidFill>
                                <a:schemeClr val="tx1"/>
                              </a:solidFill>
                              <a:latin typeface="Cambria Math" panose="02040503050406030204" pitchFamily="18" charset="0"/>
                              <a:cs typeface="Times New Roman" pitchFamily="18" charset="0"/>
                            </a:rPr>
                            <m:t>=1</m:t>
                          </m:r>
                        </m:sub>
                        <m:sup>
                          <m:r>
                            <a:rPr lang="en-GB" sz="1800" b="0" i="1" smtClean="0">
                              <a:solidFill>
                                <a:schemeClr val="tx1"/>
                              </a:solidFill>
                              <a:latin typeface="Cambria Math" panose="02040503050406030204" pitchFamily="18" charset="0"/>
                              <a:cs typeface="Times New Roman" pitchFamily="18" charset="0"/>
                            </a:rPr>
                            <m:t>3</m:t>
                          </m:r>
                        </m:sup>
                        <m:e>
                          <m:f>
                            <m:fPr>
                              <m:ctrlPr>
                                <a:rPr lang="en-GB" sz="1800" b="0" i="1" smtClean="0">
                                  <a:solidFill>
                                    <a:schemeClr val="tx1"/>
                                  </a:solidFill>
                                  <a:latin typeface="Cambria Math"/>
                                  <a:cs typeface="Times New Roman" pitchFamily="18" charset="0"/>
                                </a:rPr>
                              </m:ctrlPr>
                            </m:fPr>
                            <m:num>
                              <m:d>
                                <m:dPr>
                                  <m:begChr m:val="|"/>
                                  <m:endChr m:val="|"/>
                                  <m:ctrlPr>
                                    <a:rPr lang="en-GB" sz="1800" b="0" i="1" smtClean="0">
                                      <a:solidFill>
                                        <a:schemeClr val="tx1"/>
                                      </a:solidFill>
                                      <a:latin typeface="Cambria Math"/>
                                      <a:cs typeface="Times New Roman" pitchFamily="18" charset="0"/>
                                    </a:rPr>
                                  </m:ctrlPr>
                                </m:dPr>
                                <m:e>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cs typeface="Times New Roman" pitchFamily="18" charset="0"/>
                                        </a:rPr>
                                        <m:t>𝑗</m:t>
                                      </m:r>
                                    </m:sub>
                                  </m:sSub>
                                </m:e>
                              </m:d>
                            </m:num>
                            <m:den>
                              <m:d>
                                <m:dPr>
                                  <m:begChr m:val="|"/>
                                  <m:endChr m:val="|"/>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den>
                          </m:f>
                        </m:e>
                      </m:nary>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𝐼𝑛𝑓𝑜</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𝑗</m:t>
                          </m:r>
                        </m:sub>
                      </m:s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centerGroup"/>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m:t>
                      </m:r>
                      <m:f>
                        <m:fPr>
                          <m:ctrlPr>
                            <a:rPr lang="en-GB" sz="1800" i="1">
                              <a:solidFill>
                                <a:schemeClr val="tx1"/>
                              </a:solidFill>
                              <a:latin typeface="Cambria Math"/>
                              <a:cs typeface="Times New Roman" pitchFamily="18" charset="0"/>
                            </a:rPr>
                          </m:ctrlPr>
                        </m:fPr>
                        <m:num>
                          <m:r>
                            <a:rPr lang="en-GB" sz="1800" b="0" i="1" smtClean="0">
                              <a:solidFill>
                                <a:schemeClr val="tx1"/>
                              </a:solidFill>
                              <a:latin typeface="Cambria Math" panose="02040503050406030204" pitchFamily="18" charset="0"/>
                              <a:cs typeface="Times New Roman" pitchFamily="18" charset="0"/>
                            </a:rPr>
                            <m:t>4</m:t>
                          </m:r>
                        </m:num>
                        <m:den>
                          <m:r>
                            <a:rPr lang="en-GB" sz="1800" b="0" i="1" smtClean="0">
                              <a:solidFill>
                                <a:schemeClr val="tx1"/>
                              </a:solidFill>
                              <a:latin typeface="Cambria Math" panose="02040503050406030204" pitchFamily="18" charset="0"/>
                              <a:cs typeface="Times New Roman" pitchFamily="18" charset="0"/>
                            </a:rPr>
                            <m:t>14</m:t>
                          </m:r>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𝐼</m:t>
                      </m:r>
                      <m:d>
                        <m:dPr>
                          <m:ctrlPr>
                            <a:rPr lang="en-GB" sz="1800" b="0" i="1" smtClean="0">
                              <a:solidFill>
                                <a:schemeClr val="tx1"/>
                              </a:solidFill>
                              <a:latin typeface="Cambria Math"/>
                              <a:ea typeface="Cambria Math" panose="02040503050406030204" pitchFamily="18" charset="0"/>
                              <a:cs typeface="Times New Roman" pitchFamily="18" charset="0"/>
                            </a:rPr>
                          </m:ctrlPr>
                        </m:d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2,2</m:t>
                          </m:r>
                        </m:e>
                      </m:d>
                      <m:r>
                        <a:rPr lang="en-US" sz="1800" i="1" dirty="0" smtClean="0">
                          <a:solidFill>
                            <a:schemeClr val="tx1"/>
                          </a:solidFill>
                          <a:latin typeface="Cambria Math" panose="02040503050406030204" pitchFamily="18" charset="0"/>
                          <a:cs typeface="Times New Roman" pitchFamily="18" charset="0"/>
                        </a:rPr>
                        <m:t>+</m:t>
                      </m:r>
                      <m:f>
                        <m:fPr>
                          <m:ctrlPr>
                            <a:rPr lang="en-GB" sz="1800" i="1" smtClean="0">
                              <a:solidFill>
                                <a:srgbClr val="0070C0"/>
                              </a:solidFill>
                              <a:latin typeface="Cambria Math"/>
                              <a:cs typeface="Times New Roman" pitchFamily="18" charset="0"/>
                            </a:rPr>
                          </m:ctrlPr>
                        </m:fPr>
                        <m:num>
                          <m:r>
                            <a:rPr lang="en-GB" sz="1800" b="0" i="1" smtClean="0">
                              <a:solidFill>
                                <a:srgbClr val="0070C0"/>
                              </a:solidFill>
                              <a:latin typeface="Cambria Math" panose="02040503050406030204" pitchFamily="18" charset="0"/>
                              <a:cs typeface="Times New Roman" pitchFamily="18" charset="0"/>
                            </a:rPr>
                            <m:t>6</m:t>
                          </m:r>
                        </m:num>
                        <m:den>
                          <m:r>
                            <a:rPr lang="en-GB" sz="1800" i="1">
                              <a:solidFill>
                                <a:srgbClr val="0070C0"/>
                              </a:solidFill>
                              <a:latin typeface="Cambria Math" panose="02040503050406030204" pitchFamily="18" charset="0"/>
                              <a:cs typeface="Times New Roman" pitchFamily="18" charset="0"/>
                            </a:rPr>
                            <m:t>14</m:t>
                          </m:r>
                        </m:den>
                      </m:f>
                      <m:r>
                        <a:rPr lang="en-GB" sz="1800" i="1">
                          <a:solidFill>
                            <a:srgbClr val="0070C0"/>
                          </a:solidFill>
                          <a:latin typeface="Cambria Math" panose="02040503050406030204" pitchFamily="18" charset="0"/>
                          <a:ea typeface="Cambria Math" panose="02040503050406030204" pitchFamily="18" charset="0"/>
                          <a:cs typeface="Times New Roman" pitchFamily="18" charset="0"/>
                        </a:rPr>
                        <m:t>×</m:t>
                      </m:r>
                      <m:r>
                        <a:rPr lang="en-GB" sz="1800" i="1">
                          <a:solidFill>
                            <a:srgbClr val="0070C0"/>
                          </a:solidFill>
                          <a:latin typeface="Cambria Math" panose="02040503050406030204" pitchFamily="18" charset="0"/>
                          <a:ea typeface="Cambria Math" panose="02040503050406030204" pitchFamily="18" charset="0"/>
                          <a:cs typeface="Times New Roman" pitchFamily="18" charset="0"/>
                        </a:rPr>
                        <m:t>𝐼</m:t>
                      </m:r>
                      <m:d>
                        <m:dPr>
                          <m:ctrlPr>
                            <a:rPr lang="en-GB" sz="1800" i="1">
                              <a:solidFill>
                                <a:srgbClr val="0070C0"/>
                              </a:solidFill>
                              <a:latin typeface="Cambria Math"/>
                              <a:ea typeface="Cambria Math" panose="02040503050406030204" pitchFamily="18" charset="0"/>
                              <a:cs typeface="Times New Roman" pitchFamily="18" charset="0"/>
                            </a:rPr>
                          </m:ctrlPr>
                        </m:dPr>
                        <m:e>
                          <m:r>
                            <a:rPr lang="en-GB" sz="1800" b="0" i="1" smtClean="0">
                              <a:solidFill>
                                <a:srgbClr val="0070C0"/>
                              </a:solidFill>
                              <a:latin typeface="Cambria Math" panose="02040503050406030204" pitchFamily="18" charset="0"/>
                              <a:ea typeface="Cambria Math" panose="02040503050406030204" pitchFamily="18" charset="0"/>
                              <a:cs typeface="Times New Roman" pitchFamily="18" charset="0"/>
                            </a:rPr>
                            <m:t>4,2</m:t>
                          </m:r>
                        </m:e>
                      </m:d>
                      <m:r>
                        <a:rPr lang="en-US" sz="1800" i="1" dirty="0" smtClean="0">
                          <a:solidFill>
                            <a:schemeClr val="tx1"/>
                          </a:solidFill>
                          <a:latin typeface="Cambria Math" panose="02040503050406030204" pitchFamily="18" charset="0"/>
                          <a:cs typeface="Times New Roman" pitchFamily="18" charset="0"/>
                        </a:rPr>
                        <m:t>+</m:t>
                      </m:r>
                      <m:f>
                        <m:fPr>
                          <m:ctrlPr>
                            <a:rPr lang="en-GB" sz="1800" i="1">
                              <a:solidFill>
                                <a:schemeClr val="tx1"/>
                              </a:solidFill>
                              <a:latin typeface="Cambria Math"/>
                              <a:cs typeface="Times New Roman" pitchFamily="18" charset="0"/>
                            </a:rPr>
                          </m:ctrlPr>
                        </m:fPr>
                        <m:num>
                          <m:r>
                            <a:rPr lang="en-GB" sz="1800" b="0" i="1" smtClean="0">
                              <a:solidFill>
                                <a:schemeClr val="tx1"/>
                              </a:solidFill>
                              <a:latin typeface="Cambria Math" panose="02040503050406030204" pitchFamily="18" charset="0"/>
                              <a:cs typeface="Times New Roman" pitchFamily="18" charset="0"/>
                            </a:rPr>
                            <m:t>4</m:t>
                          </m:r>
                        </m:num>
                        <m:den>
                          <m:r>
                            <a:rPr lang="en-GB" sz="1800" i="1">
                              <a:solidFill>
                                <a:schemeClr val="tx1"/>
                              </a:solidFill>
                              <a:latin typeface="Cambria Math" panose="02040503050406030204" pitchFamily="18" charset="0"/>
                              <a:cs typeface="Times New Roman" pitchFamily="18" charset="0"/>
                            </a:rPr>
                            <m:t>14</m:t>
                          </m:r>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ea typeface="Cambria Math" panose="02040503050406030204" pitchFamily="18" charset="0"/>
                          <a:cs typeface="Times New Roman" pitchFamily="18" charset="0"/>
                        </a:rPr>
                        <m:t>𝐼</m:t>
                      </m:r>
                      <m:d>
                        <m:dPr>
                          <m:ctrlPr>
                            <a:rPr lang="en-GB" sz="1800" i="1">
                              <a:solidFill>
                                <a:schemeClr val="tx1"/>
                              </a:solidFill>
                              <a:latin typeface="Cambria Math"/>
                              <a:ea typeface="Cambria Math" panose="02040503050406030204" pitchFamily="18" charset="0"/>
                              <a:cs typeface="Times New Roman" pitchFamily="18" charset="0"/>
                            </a:rPr>
                          </m:ctrlPr>
                        </m:d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3</m:t>
                          </m:r>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e>
                      </m:d>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=0.911</m:t>
                      </m:r>
                    </m:oMath>
                  </m:oMathPara>
                </a14:m>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mc:Choice>
        <mc:Fallback xmlns="">
          <p:sp>
            <p:nvSpPr>
              <p:cNvPr id="3" name="Subtitle 2">
                <a:extLst>
                  <a:ext uri="{FF2B5EF4-FFF2-40B4-BE49-F238E27FC236}">
                    <a16:creationId xmlns:a16="http://schemas.microsoft.com/office/drawing/2014/main" xmlns="" xmlns:a14="http://schemas.microsoft.com/office/drawing/2010/main" id="{4FABF2A3-3801-1558-0428-BA50959181C7}"/>
                  </a:ext>
                </a:extLst>
              </p:cNvPr>
              <p:cNvSpPr>
                <a:spLocks noGrp="1" noRot="1" noChangeAspect="1" noMove="1" noResize="1" noEditPoints="1" noAdjustHandles="1" noChangeArrowheads="1" noChangeShapeType="1" noTextEdit="1"/>
              </p:cNvSpPr>
              <p:nvPr>
                <p:ph type="subTitle" idx="1"/>
              </p:nvPr>
            </p:nvSpPr>
            <p:spPr>
              <a:xfrm>
                <a:off x="685800" y="1371600"/>
                <a:ext cx="3951287" cy="5257800"/>
              </a:xfrm>
              <a:blipFill rotWithShape="1">
                <a:blip r:embed="rId3"/>
                <a:stretch>
                  <a:fillRect l="-1389" t="-579" r="-1235"/>
                </a:stretch>
              </a:blipFill>
            </p:spPr>
            <p:txBody>
              <a:bodyPr/>
              <a:lstStyle/>
              <a:p>
                <a:r>
                  <a:rPr lang="en-US">
                    <a:noFill/>
                  </a:rPr>
                  <a:t> </a:t>
                </a:r>
              </a:p>
            </p:txBody>
          </p:sp>
        </mc:Fallback>
      </mc:AlternateContent>
      <p:graphicFrame>
        <p:nvGraphicFramePr>
          <p:cNvPr id="5" name="Object 1024">
            <a:extLst>
              <a:ext uri="{FF2B5EF4-FFF2-40B4-BE49-F238E27FC236}">
                <a16:creationId xmlns="" xmlns:a16="http://schemas.microsoft.com/office/drawing/2014/main" id="{2E99C7F1-6C91-8E0F-D25E-ACA836202DC5}"/>
              </a:ext>
            </a:extLst>
          </p:cNvPr>
          <p:cNvGraphicFramePr>
            <a:graphicFrameLocks/>
          </p:cNvGraphicFramePr>
          <p:nvPr>
            <p:extLst>
              <p:ext uri="{D42A27DB-BD31-4B8C-83A1-F6EECF244321}">
                <p14:modId xmlns:p14="http://schemas.microsoft.com/office/powerpoint/2010/main" val="2812744842"/>
              </p:ext>
            </p:extLst>
          </p:nvPr>
        </p:nvGraphicFramePr>
        <p:xfrm>
          <a:off x="4637088" y="1371600"/>
          <a:ext cx="4474256" cy="5105400"/>
        </p:xfrm>
        <a:graphic>
          <a:graphicData uri="http://schemas.openxmlformats.org/presentationml/2006/ole">
            <mc:AlternateContent xmlns:mc="http://schemas.openxmlformats.org/markup-compatibility/2006">
              <mc:Choice xmlns:v="urn:schemas-microsoft-com:vml" Requires="v">
                <p:oleObj spid="_x0000_s9328" name="Worksheet" r:id="rId4" imgW="5772150" imgH="4457700" progId="Excel.Sheet.8">
                  <p:embed/>
                </p:oleObj>
              </mc:Choice>
              <mc:Fallback>
                <p:oleObj name="Worksheet" r:id="rId4" imgW="5772150" imgH="4457700"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7088" y="1371600"/>
                        <a:ext cx="4474256" cy="5105400"/>
                      </a:xfrm>
                      <a:prstGeom prst="rect">
                        <a:avLst/>
                      </a:prstGeom>
                      <a:noFill/>
                      <a:ln>
                        <a:noFill/>
                      </a:ln>
                    </p:spPr>
                  </p:pic>
                </p:oleObj>
              </mc:Fallback>
            </mc:AlternateContent>
          </a:graphicData>
        </a:graphic>
      </p:graphicFrame>
      <p:sp>
        <p:nvSpPr>
          <p:cNvPr id="6" name="Oval 5">
            <a:extLst>
              <a:ext uri="{FF2B5EF4-FFF2-40B4-BE49-F238E27FC236}">
                <a16:creationId xmlns="" xmlns:a16="http://schemas.microsoft.com/office/drawing/2014/main" id="{D874F52E-6079-49BC-CA9E-7CC11A68D86A}"/>
              </a:ext>
            </a:extLst>
          </p:cNvPr>
          <p:cNvSpPr/>
          <p:nvPr/>
        </p:nvSpPr>
        <p:spPr>
          <a:xfrm>
            <a:off x="5257800" y="2743200"/>
            <a:ext cx="762000" cy="3810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 xmlns:a16="http://schemas.microsoft.com/office/drawing/2014/main" id="{D874F52E-6079-49BC-CA9E-7CC11A68D86A}"/>
              </a:ext>
            </a:extLst>
          </p:cNvPr>
          <p:cNvSpPr/>
          <p:nvPr/>
        </p:nvSpPr>
        <p:spPr>
          <a:xfrm>
            <a:off x="5334000" y="4038600"/>
            <a:ext cx="762000" cy="3810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 xmlns:a16="http://schemas.microsoft.com/office/drawing/2014/main" id="{D874F52E-6079-49BC-CA9E-7CC11A68D86A}"/>
              </a:ext>
            </a:extLst>
          </p:cNvPr>
          <p:cNvSpPr/>
          <p:nvPr/>
        </p:nvSpPr>
        <p:spPr>
          <a:xfrm>
            <a:off x="5313872" y="4724400"/>
            <a:ext cx="762000" cy="3810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 xmlns:a16="http://schemas.microsoft.com/office/drawing/2014/main" id="{D874F52E-6079-49BC-CA9E-7CC11A68D86A}"/>
              </a:ext>
            </a:extLst>
          </p:cNvPr>
          <p:cNvSpPr/>
          <p:nvPr/>
        </p:nvSpPr>
        <p:spPr>
          <a:xfrm>
            <a:off x="5334000" y="5029200"/>
            <a:ext cx="762000" cy="3810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 xmlns:a16="http://schemas.microsoft.com/office/drawing/2014/main" id="{D874F52E-6079-49BC-CA9E-7CC11A68D86A}"/>
              </a:ext>
            </a:extLst>
          </p:cNvPr>
          <p:cNvSpPr/>
          <p:nvPr/>
        </p:nvSpPr>
        <p:spPr>
          <a:xfrm>
            <a:off x="5313872" y="5410200"/>
            <a:ext cx="762000" cy="3810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 xmlns:a16="http://schemas.microsoft.com/office/drawing/2014/main" id="{D874F52E-6079-49BC-CA9E-7CC11A68D86A}"/>
              </a:ext>
            </a:extLst>
          </p:cNvPr>
          <p:cNvSpPr/>
          <p:nvPr/>
        </p:nvSpPr>
        <p:spPr>
          <a:xfrm>
            <a:off x="5334000" y="6096000"/>
            <a:ext cx="762000" cy="3810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 xmlns:a16="http://schemas.microsoft.com/office/drawing/2014/main" id="{D874F52E-6079-49BC-CA9E-7CC11A68D86A}"/>
              </a:ext>
            </a:extLst>
          </p:cNvPr>
          <p:cNvSpPr/>
          <p:nvPr/>
        </p:nvSpPr>
        <p:spPr>
          <a:xfrm>
            <a:off x="8142514" y="2781300"/>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 xmlns:a16="http://schemas.microsoft.com/office/drawing/2014/main" id="{D874F52E-6079-49BC-CA9E-7CC11A68D86A}"/>
              </a:ext>
            </a:extLst>
          </p:cNvPr>
          <p:cNvSpPr/>
          <p:nvPr/>
        </p:nvSpPr>
        <p:spPr>
          <a:xfrm>
            <a:off x="8142514" y="4114800"/>
            <a:ext cx="566058" cy="304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 xmlns:a16="http://schemas.microsoft.com/office/drawing/2014/main" id="{D874F52E-6079-49BC-CA9E-7CC11A68D86A}"/>
              </a:ext>
            </a:extLst>
          </p:cNvPr>
          <p:cNvSpPr/>
          <p:nvPr/>
        </p:nvSpPr>
        <p:spPr>
          <a:xfrm>
            <a:off x="8153400" y="4800600"/>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 xmlns:a16="http://schemas.microsoft.com/office/drawing/2014/main" id="{D874F52E-6079-49BC-CA9E-7CC11A68D86A}"/>
              </a:ext>
            </a:extLst>
          </p:cNvPr>
          <p:cNvSpPr/>
          <p:nvPr/>
        </p:nvSpPr>
        <p:spPr>
          <a:xfrm>
            <a:off x="8133478" y="5105400"/>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 xmlns:a16="http://schemas.microsoft.com/office/drawing/2014/main" id="{D874F52E-6079-49BC-CA9E-7CC11A68D86A}"/>
              </a:ext>
            </a:extLst>
          </p:cNvPr>
          <p:cNvSpPr/>
          <p:nvPr/>
        </p:nvSpPr>
        <p:spPr>
          <a:xfrm>
            <a:off x="8133478" y="5486400"/>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 xmlns:a16="http://schemas.microsoft.com/office/drawing/2014/main" id="{D874F52E-6079-49BC-CA9E-7CC11A68D86A}"/>
              </a:ext>
            </a:extLst>
          </p:cNvPr>
          <p:cNvSpPr/>
          <p:nvPr/>
        </p:nvSpPr>
        <p:spPr>
          <a:xfrm>
            <a:off x="8163464" y="6172200"/>
            <a:ext cx="566058" cy="304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32465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6A95F06-7CC3-BA12-3585-F295B2BF1F0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0173478-5F13-1A52-A0C4-4A7A179E2030}"/>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 xmlns:a16="http://schemas.microsoft.com/office/drawing/2014/main" id="{4FABF2A3-3801-1558-0428-BA50959181C7}"/>
                  </a:ext>
                </a:extLst>
              </p:cNvPr>
              <p:cNvSpPr>
                <a:spLocks noGrp="1"/>
              </p:cNvSpPr>
              <p:nvPr>
                <p:ph type="subTitle" idx="1"/>
              </p:nvPr>
            </p:nvSpPr>
            <p:spPr>
              <a:xfrm>
                <a:off x="685800" y="1371600"/>
                <a:ext cx="3951287" cy="5257800"/>
              </a:xfrm>
            </p:spPr>
            <p:txBody>
              <a:bodyPr>
                <a:normAutofit/>
              </a:bodyPr>
              <a:lstStyle/>
              <a:p>
                <a:pPr algn="just"/>
                <a:r>
                  <a:rPr lang="en-US" sz="1800" b="1" dirty="0">
                    <a:solidFill>
                      <a:schemeClr val="tx1"/>
                    </a:solidFill>
                    <a:latin typeface="Times New Roman" pitchFamily="18" charset="0"/>
                    <a:cs typeface="Times New Roman" pitchFamily="18" charset="0"/>
                  </a:rPr>
                  <a:t>Information needed (after using A to split D into v partitions)</a:t>
                </a:r>
              </a:p>
              <a:p>
                <a:pPr algn="just"/>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𝐼𝑛𝑓𝑜</m:t>
                          </m:r>
                        </m:e>
                        <m:sub>
                          <m:r>
                            <a:rPr lang="en-GB" sz="1800" b="0" i="1" smtClean="0">
                              <a:solidFill>
                                <a:schemeClr val="tx1"/>
                              </a:solidFill>
                              <a:latin typeface="Cambria Math" panose="02040503050406030204" pitchFamily="18" charset="0"/>
                              <a:cs typeface="Times New Roman" pitchFamily="18" charset="0"/>
                            </a:rPr>
                            <m:t>𝐴</m:t>
                          </m:r>
                        </m:sub>
                      </m:sSub>
                      <m:d>
                        <m:dPr>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r>
                        <a:rPr lang="en-GB" sz="1800" b="0" i="1" smtClean="0">
                          <a:solidFill>
                            <a:schemeClr val="tx1"/>
                          </a:solidFill>
                          <a:latin typeface="Cambria Math" panose="02040503050406030204" pitchFamily="18" charset="0"/>
                          <a:cs typeface="Times New Roman" pitchFamily="18" charset="0"/>
                        </a:rPr>
                        <m:t>=</m:t>
                      </m:r>
                      <m:nary>
                        <m:naryPr>
                          <m:chr m:val="∑"/>
                          <m:ctrlPr>
                            <a:rPr lang="en-GB" sz="1800" b="0" i="1" smtClean="0">
                              <a:solidFill>
                                <a:schemeClr val="tx1"/>
                              </a:solidFill>
                              <a:latin typeface="Cambria Math"/>
                              <a:cs typeface="Times New Roman" pitchFamily="18" charset="0"/>
                            </a:rPr>
                          </m:ctrlPr>
                        </m:naryPr>
                        <m:sub>
                          <m:r>
                            <m:rPr>
                              <m:brk m:alnAt="23"/>
                            </m:rPr>
                            <a:rPr lang="en-GB" sz="1800" b="0" i="1" smtClean="0">
                              <a:solidFill>
                                <a:schemeClr val="tx1"/>
                              </a:solidFill>
                              <a:latin typeface="Cambria Math" panose="02040503050406030204" pitchFamily="18" charset="0"/>
                              <a:cs typeface="Times New Roman" pitchFamily="18" charset="0"/>
                            </a:rPr>
                            <m:t>𝑗</m:t>
                          </m:r>
                          <m:r>
                            <a:rPr lang="en-GB" sz="1800" b="0" i="1" smtClean="0">
                              <a:solidFill>
                                <a:schemeClr val="tx1"/>
                              </a:solidFill>
                              <a:latin typeface="Cambria Math" panose="02040503050406030204" pitchFamily="18" charset="0"/>
                              <a:cs typeface="Times New Roman" pitchFamily="18" charset="0"/>
                            </a:rPr>
                            <m:t>=1</m:t>
                          </m:r>
                        </m:sub>
                        <m:sup>
                          <m:r>
                            <a:rPr lang="en-GB" sz="1800" b="0" i="1" smtClean="0">
                              <a:solidFill>
                                <a:schemeClr val="tx1"/>
                              </a:solidFill>
                              <a:latin typeface="Cambria Math" panose="02040503050406030204" pitchFamily="18" charset="0"/>
                              <a:cs typeface="Times New Roman" pitchFamily="18" charset="0"/>
                            </a:rPr>
                            <m:t>𝑣</m:t>
                          </m:r>
                        </m:sup>
                        <m:e>
                          <m:f>
                            <m:fPr>
                              <m:ctrlPr>
                                <a:rPr lang="en-GB" sz="1800" b="0" i="1" smtClean="0">
                                  <a:solidFill>
                                    <a:schemeClr val="tx1"/>
                                  </a:solidFill>
                                  <a:latin typeface="Cambria Math"/>
                                  <a:cs typeface="Times New Roman" pitchFamily="18" charset="0"/>
                                </a:rPr>
                              </m:ctrlPr>
                            </m:fPr>
                            <m:num>
                              <m:d>
                                <m:dPr>
                                  <m:begChr m:val="|"/>
                                  <m:endChr m:val="|"/>
                                  <m:ctrlPr>
                                    <a:rPr lang="en-GB" sz="1800" b="0" i="1" smtClean="0">
                                      <a:solidFill>
                                        <a:schemeClr val="tx1"/>
                                      </a:solidFill>
                                      <a:latin typeface="Cambria Math"/>
                                      <a:cs typeface="Times New Roman" pitchFamily="18" charset="0"/>
                                    </a:rPr>
                                  </m:ctrlPr>
                                </m:dPr>
                                <m:e>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cs typeface="Times New Roman" pitchFamily="18" charset="0"/>
                                        </a:rPr>
                                        <m:t>𝑗</m:t>
                                      </m:r>
                                    </m:sub>
                                  </m:sSub>
                                </m:e>
                              </m:d>
                            </m:num>
                            <m:den>
                              <m:d>
                                <m:dPr>
                                  <m:begChr m:val="|"/>
                                  <m:endChr m:val="|"/>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den>
                          </m:f>
                        </m:e>
                      </m:nary>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𝐼𝑛𝑓𝑜</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𝑗</m:t>
                          </m:r>
                        </m:sub>
                      </m:s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a:p>
                <a:pPr algn="just"/>
                <a:endParaRPr lang="en-GB" sz="1800" dirty="0">
                  <a:solidFill>
                    <a:schemeClr val="tx1"/>
                  </a:solidFill>
                  <a:latin typeface="Times New Roman" pitchFamily="18" charset="0"/>
                  <a:cs typeface="Times New Roman" pitchFamily="18" charset="0"/>
                </a:endParaRPr>
              </a:p>
              <a:p>
                <a:pPr algn="just"/>
                <a:r>
                  <a:rPr lang="en-US" sz="1800" b="1" dirty="0" smtClean="0">
                    <a:solidFill>
                      <a:schemeClr val="tx1"/>
                    </a:solidFill>
                    <a:latin typeface="Times New Roman" pitchFamily="18" charset="0"/>
                    <a:cs typeface="Times New Roman" pitchFamily="18" charset="0"/>
                  </a:rPr>
                  <a:t>Similarly</a:t>
                </a:r>
                <a:endParaRPr lang="en-US" sz="1800" b="1"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𝐼𝑛𝑓𝑜</m:t>
                          </m:r>
                        </m:e>
                        <m:sub>
                          <m:r>
                            <a:rPr lang="en-GB" sz="1800" b="0" i="1" smtClean="0">
                              <a:solidFill>
                                <a:schemeClr val="tx1"/>
                              </a:solidFill>
                              <a:latin typeface="Cambria Math" panose="02040503050406030204" pitchFamily="18" charset="0"/>
                              <a:cs typeface="Times New Roman" pitchFamily="18" charset="0"/>
                            </a:rPr>
                            <m:t>𝑖𝑛𝑐𝑜𝑚𝑒</m:t>
                          </m:r>
                        </m:sub>
                      </m:sSub>
                      <m:d>
                        <m:dPr>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r>
                        <a:rPr lang="en-GB" sz="1800" b="0" i="1" smtClean="0">
                          <a:solidFill>
                            <a:schemeClr val="tx1"/>
                          </a:solidFill>
                          <a:latin typeface="Cambria Math" panose="02040503050406030204" pitchFamily="18" charset="0"/>
                          <a:cs typeface="Times New Roman" pitchFamily="18" charset="0"/>
                        </a:rPr>
                        <m:t>=</m:t>
                      </m:r>
                      <m:nary>
                        <m:naryPr>
                          <m:chr m:val="∑"/>
                          <m:ctrlPr>
                            <a:rPr lang="en-GB" sz="1800" b="0" i="1" smtClean="0">
                              <a:solidFill>
                                <a:schemeClr val="tx1"/>
                              </a:solidFill>
                              <a:latin typeface="Cambria Math"/>
                              <a:cs typeface="Times New Roman" pitchFamily="18" charset="0"/>
                            </a:rPr>
                          </m:ctrlPr>
                        </m:naryPr>
                        <m:sub>
                          <m:r>
                            <m:rPr>
                              <m:brk m:alnAt="23"/>
                            </m:rPr>
                            <a:rPr lang="en-GB" sz="1800" b="0" i="1" smtClean="0">
                              <a:solidFill>
                                <a:schemeClr val="tx1"/>
                              </a:solidFill>
                              <a:latin typeface="Cambria Math" panose="02040503050406030204" pitchFamily="18" charset="0"/>
                              <a:cs typeface="Times New Roman" pitchFamily="18" charset="0"/>
                            </a:rPr>
                            <m:t>𝑗</m:t>
                          </m:r>
                          <m:r>
                            <a:rPr lang="en-GB" sz="1800" b="0" i="1" smtClean="0">
                              <a:solidFill>
                                <a:schemeClr val="tx1"/>
                              </a:solidFill>
                              <a:latin typeface="Cambria Math" panose="02040503050406030204" pitchFamily="18" charset="0"/>
                              <a:cs typeface="Times New Roman" pitchFamily="18" charset="0"/>
                            </a:rPr>
                            <m:t>=1</m:t>
                          </m:r>
                        </m:sub>
                        <m:sup>
                          <m:r>
                            <a:rPr lang="en-GB" sz="1800" b="0" i="1" smtClean="0">
                              <a:solidFill>
                                <a:schemeClr val="tx1"/>
                              </a:solidFill>
                              <a:latin typeface="Cambria Math" panose="02040503050406030204" pitchFamily="18" charset="0"/>
                              <a:cs typeface="Times New Roman" pitchFamily="18" charset="0"/>
                            </a:rPr>
                            <m:t>3</m:t>
                          </m:r>
                        </m:sup>
                        <m:e>
                          <m:f>
                            <m:fPr>
                              <m:ctrlPr>
                                <a:rPr lang="en-GB" sz="1800" b="0" i="1" smtClean="0">
                                  <a:solidFill>
                                    <a:schemeClr val="tx1"/>
                                  </a:solidFill>
                                  <a:latin typeface="Cambria Math"/>
                                  <a:cs typeface="Times New Roman" pitchFamily="18" charset="0"/>
                                </a:rPr>
                              </m:ctrlPr>
                            </m:fPr>
                            <m:num>
                              <m:d>
                                <m:dPr>
                                  <m:begChr m:val="|"/>
                                  <m:endChr m:val="|"/>
                                  <m:ctrlPr>
                                    <a:rPr lang="en-GB" sz="1800" b="0" i="1" smtClean="0">
                                      <a:solidFill>
                                        <a:schemeClr val="tx1"/>
                                      </a:solidFill>
                                      <a:latin typeface="Cambria Math"/>
                                      <a:cs typeface="Times New Roman" pitchFamily="18" charset="0"/>
                                    </a:rPr>
                                  </m:ctrlPr>
                                </m:dPr>
                                <m:e>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cs typeface="Times New Roman" pitchFamily="18" charset="0"/>
                                        </a:rPr>
                                        <m:t>𝑗</m:t>
                                      </m:r>
                                    </m:sub>
                                  </m:sSub>
                                </m:e>
                              </m:d>
                            </m:num>
                            <m:den>
                              <m:d>
                                <m:dPr>
                                  <m:begChr m:val="|"/>
                                  <m:endChr m:val="|"/>
                                  <m:ctrlPr>
                                    <a:rPr lang="en-GB" sz="1800" b="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den>
                          </m:f>
                        </m:e>
                      </m:nary>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𝐼𝑛𝑓𝑜</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𝐷</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𝑗</m:t>
                          </m:r>
                        </m:sub>
                      </m:s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centerGroup"/>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m:t>
                      </m:r>
                      <m:f>
                        <m:fPr>
                          <m:ctrlPr>
                            <a:rPr lang="en-GB" sz="1800" i="1">
                              <a:solidFill>
                                <a:schemeClr val="tx1"/>
                              </a:solidFill>
                              <a:latin typeface="Cambria Math"/>
                              <a:cs typeface="Times New Roman" pitchFamily="18" charset="0"/>
                            </a:rPr>
                          </m:ctrlPr>
                        </m:fPr>
                        <m:num>
                          <m:r>
                            <a:rPr lang="en-GB" sz="1800" b="0" i="1" smtClean="0">
                              <a:solidFill>
                                <a:schemeClr val="tx1"/>
                              </a:solidFill>
                              <a:latin typeface="Cambria Math" panose="02040503050406030204" pitchFamily="18" charset="0"/>
                              <a:cs typeface="Times New Roman" pitchFamily="18" charset="0"/>
                            </a:rPr>
                            <m:t>4</m:t>
                          </m:r>
                        </m:num>
                        <m:den>
                          <m:r>
                            <a:rPr lang="en-GB" sz="1800" b="0" i="1" smtClean="0">
                              <a:solidFill>
                                <a:schemeClr val="tx1"/>
                              </a:solidFill>
                              <a:latin typeface="Cambria Math" panose="02040503050406030204" pitchFamily="18" charset="0"/>
                              <a:cs typeface="Times New Roman" pitchFamily="18" charset="0"/>
                            </a:rPr>
                            <m:t>14</m:t>
                          </m:r>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𝐼</m:t>
                      </m:r>
                      <m:d>
                        <m:dPr>
                          <m:ctrlPr>
                            <a:rPr lang="en-GB" sz="1800" b="0" i="1" smtClean="0">
                              <a:solidFill>
                                <a:schemeClr val="tx1"/>
                              </a:solidFill>
                              <a:latin typeface="Cambria Math"/>
                              <a:ea typeface="Cambria Math" panose="02040503050406030204" pitchFamily="18" charset="0"/>
                              <a:cs typeface="Times New Roman" pitchFamily="18" charset="0"/>
                            </a:rPr>
                          </m:ctrlPr>
                        </m:d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2,2</m:t>
                          </m:r>
                        </m:e>
                      </m:d>
                      <m:r>
                        <a:rPr lang="en-US" sz="1800" i="1" dirty="0" smtClean="0">
                          <a:solidFill>
                            <a:schemeClr val="tx1"/>
                          </a:solidFill>
                          <a:latin typeface="Cambria Math" panose="02040503050406030204" pitchFamily="18" charset="0"/>
                          <a:cs typeface="Times New Roman" pitchFamily="18" charset="0"/>
                        </a:rPr>
                        <m:t>+</m:t>
                      </m:r>
                      <m:f>
                        <m:fPr>
                          <m:ctrlPr>
                            <a:rPr lang="en-GB" sz="1800" i="1">
                              <a:solidFill>
                                <a:schemeClr val="tx1"/>
                              </a:solidFill>
                              <a:latin typeface="Cambria Math"/>
                              <a:cs typeface="Times New Roman" pitchFamily="18" charset="0"/>
                            </a:rPr>
                          </m:ctrlPr>
                        </m:fPr>
                        <m:num>
                          <m:r>
                            <a:rPr lang="en-GB" sz="1800" b="0" i="1" smtClean="0">
                              <a:solidFill>
                                <a:schemeClr val="tx1"/>
                              </a:solidFill>
                              <a:latin typeface="Cambria Math" panose="02040503050406030204" pitchFamily="18" charset="0"/>
                              <a:cs typeface="Times New Roman" pitchFamily="18" charset="0"/>
                            </a:rPr>
                            <m:t>6</m:t>
                          </m:r>
                        </m:num>
                        <m:den>
                          <m:r>
                            <a:rPr lang="en-GB" sz="1800" i="1">
                              <a:solidFill>
                                <a:schemeClr val="tx1"/>
                              </a:solidFill>
                              <a:latin typeface="Cambria Math" panose="02040503050406030204" pitchFamily="18" charset="0"/>
                              <a:cs typeface="Times New Roman" pitchFamily="18" charset="0"/>
                            </a:rPr>
                            <m:t>14</m:t>
                          </m:r>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ea typeface="Cambria Math" panose="02040503050406030204" pitchFamily="18" charset="0"/>
                          <a:cs typeface="Times New Roman" pitchFamily="18" charset="0"/>
                        </a:rPr>
                        <m:t>𝐼</m:t>
                      </m:r>
                      <m:d>
                        <m:dPr>
                          <m:ctrlPr>
                            <a:rPr lang="en-GB" sz="1800" i="1">
                              <a:solidFill>
                                <a:schemeClr val="tx1"/>
                              </a:solidFill>
                              <a:latin typeface="Cambria Math"/>
                              <a:ea typeface="Cambria Math" panose="02040503050406030204" pitchFamily="18" charset="0"/>
                              <a:cs typeface="Times New Roman" pitchFamily="18" charset="0"/>
                            </a:rPr>
                          </m:ctrlPr>
                        </m:d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4,2</m:t>
                          </m:r>
                        </m:e>
                      </m:d>
                      <m:r>
                        <a:rPr lang="en-US" sz="1800" i="1" dirty="0" smtClean="0">
                          <a:solidFill>
                            <a:schemeClr val="tx1"/>
                          </a:solidFill>
                          <a:latin typeface="Cambria Math" panose="02040503050406030204" pitchFamily="18" charset="0"/>
                          <a:cs typeface="Times New Roman" pitchFamily="18" charset="0"/>
                        </a:rPr>
                        <m:t>+</m:t>
                      </m:r>
                      <m:f>
                        <m:fPr>
                          <m:ctrlPr>
                            <a:rPr lang="en-GB" sz="1800" i="1" smtClean="0">
                              <a:solidFill>
                                <a:srgbClr val="0070C0"/>
                              </a:solidFill>
                              <a:latin typeface="Cambria Math"/>
                              <a:cs typeface="Times New Roman" pitchFamily="18" charset="0"/>
                            </a:rPr>
                          </m:ctrlPr>
                        </m:fPr>
                        <m:num>
                          <m:r>
                            <a:rPr lang="en-GB" sz="1800" b="0" i="1" smtClean="0">
                              <a:solidFill>
                                <a:srgbClr val="0070C0"/>
                              </a:solidFill>
                              <a:latin typeface="Cambria Math" panose="02040503050406030204" pitchFamily="18" charset="0"/>
                              <a:cs typeface="Times New Roman" pitchFamily="18" charset="0"/>
                            </a:rPr>
                            <m:t>4</m:t>
                          </m:r>
                        </m:num>
                        <m:den>
                          <m:r>
                            <a:rPr lang="en-GB" sz="1800" i="1">
                              <a:solidFill>
                                <a:srgbClr val="0070C0"/>
                              </a:solidFill>
                              <a:latin typeface="Cambria Math" panose="02040503050406030204" pitchFamily="18" charset="0"/>
                              <a:cs typeface="Times New Roman" pitchFamily="18" charset="0"/>
                            </a:rPr>
                            <m:t>14</m:t>
                          </m:r>
                        </m:den>
                      </m:f>
                      <m:r>
                        <a:rPr lang="en-GB" sz="1800" i="1">
                          <a:solidFill>
                            <a:srgbClr val="0070C0"/>
                          </a:solidFill>
                          <a:latin typeface="Cambria Math" panose="02040503050406030204" pitchFamily="18" charset="0"/>
                          <a:ea typeface="Cambria Math" panose="02040503050406030204" pitchFamily="18" charset="0"/>
                          <a:cs typeface="Times New Roman" pitchFamily="18" charset="0"/>
                        </a:rPr>
                        <m:t>×</m:t>
                      </m:r>
                      <m:r>
                        <a:rPr lang="en-GB" sz="1800" i="1">
                          <a:solidFill>
                            <a:srgbClr val="0070C0"/>
                          </a:solidFill>
                          <a:latin typeface="Cambria Math" panose="02040503050406030204" pitchFamily="18" charset="0"/>
                          <a:ea typeface="Cambria Math" panose="02040503050406030204" pitchFamily="18" charset="0"/>
                          <a:cs typeface="Times New Roman" pitchFamily="18" charset="0"/>
                        </a:rPr>
                        <m:t>𝐼</m:t>
                      </m:r>
                      <m:d>
                        <m:dPr>
                          <m:ctrlPr>
                            <a:rPr lang="en-GB" sz="1800" i="1">
                              <a:solidFill>
                                <a:srgbClr val="0070C0"/>
                              </a:solidFill>
                              <a:latin typeface="Cambria Math"/>
                              <a:ea typeface="Cambria Math" panose="02040503050406030204" pitchFamily="18" charset="0"/>
                              <a:cs typeface="Times New Roman" pitchFamily="18" charset="0"/>
                            </a:rPr>
                          </m:ctrlPr>
                        </m:dPr>
                        <m:e>
                          <m:r>
                            <a:rPr lang="en-GB" sz="1800" b="0" i="1" smtClean="0">
                              <a:solidFill>
                                <a:srgbClr val="0070C0"/>
                              </a:solidFill>
                              <a:latin typeface="Cambria Math" panose="02040503050406030204" pitchFamily="18" charset="0"/>
                              <a:ea typeface="Cambria Math" panose="02040503050406030204" pitchFamily="18" charset="0"/>
                              <a:cs typeface="Times New Roman" pitchFamily="18" charset="0"/>
                            </a:rPr>
                            <m:t>3</m:t>
                          </m:r>
                          <m:r>
                            <a:rPr lang="en-GB" sz="1800" i="1">
                              <a:solidFill>
                                <a:srgbClr val="0070C0"/>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rgbClr val="0070C0"/>
                              </a:solidFill>
                              <a:latin typeface="Cambria Math" panose="02040503050406030204" pitchFamily="18" charset="0"/>
                              <a:ea typeface="Cambria Math" panose="02040503050406030204" pitchFamily="18" charset="0"/>
                              <a:cs typeface="Times New Roman" pitchFamily="18" charset="0"/>
                            </a:rPr>
                            <m:t>1</m:t>
                          </m:r>
                        </m:e>
                      </m:d>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=0.911</m:t>
                      </m:r>
                    </m:oMath>
                  </m:oMathPara>
                </a14:m>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mc:Choice>
        <mc:Fallback xmlns="">
          <p:sp>
            <p:nvSpPr>
              <p:cNvPr id="3" name="Subtitle 2">
                <a:extLst>
                  <a:ext uri="{FF2B5EF4-FFF2-40B4-BE49-F238E27FC236}">
                    <a16:creationId xmlns:a16="http://schemas.microsoft.com/office/drawing/2014/main" xmlns="" xmlns:a14="http://schemas.microsoft.com/office/drawing/2010/main" id="{4FABF2A3-3801-1558-0428-BA50959181C7}"/>
                  </a:ext>
                </a:extLst>
              </p:cNvPr>
              <p:cNvSpPr>
                <a:spLocks noGrp="1" noRot="1" noChangeAspect="1" noMove="1" noResize="1" noEditPoints="1" noAdjustHandles="1" noChangeArrowheads="1" noChangeShapeType="1" noTextEdit="1"/>
              </p:cNvSpPr>
              <p:nvPr>
                <p:ph type="subTitle" idx="1"/>
              </p:nvPr>
            </p:nvSpPr>
            <p:spPr>
              <a:xfrm>
                <a:off x="685800" y="1371600"/>
                <a:ext cx="3951287" cy="5257800"/>
              </a:xfrm>
              <a:blipFill rotWithShape="1">
                <a:blip r:embed="rId3"/>
                <a:stretch>
                  <a:fillRect l="-1389" t="-579" r="-1235"/>
                </a:stretch>
              </a:blipFill>
            </p:spPr>
            <p:txBody>
              <a:bodyPr/>
              <a:lstStyle/>
              <a:p>
                <a:r>
                  <a:rPr lang="en-US">
                    <a:noFill/>
                  </a:rPr>
                  <a:t> </a:t>
                </a:r>
              </a:p>
            </p:txBody>
          </p:sp>
        </mc:Fallback>
      </mc:AlternateContent>
      <p:graphicFrame>
        <p:nvGraphicFramePr>
          <p:cNvPr id="5" name="Object 1024">
            <a:extLst>
              <a:ext uri="{FF2B5EF4-FFF2-40B4-BE49-F238E27FC236}">
                <a16:creationId xmlns="" xmlns:a16="http://schemas.microsoft.com/office/drawing/2014/main" id="{2E99C7F1-6C91-8E0F-D25E-ACA836202DC5}"/>
              </a:ext>
            </a:extLst>
          </p:cNvPr>
          <p:cNvGraphicFramePr>
            <a:graphicFrameLocks/>
          </p:cNvGraphicFramePr>
          <p:nvPr>
            <p:extLst>
              <p:ext uri="{D42A27DB-BD31-4B8C-83A1-F6EECF244321}">
                <p14:modId xmlns:p14="http://schemas.microsoft.com/office/powerpoint/2010/main" val="413771345"/>
              </p:ext>
            </p:extLst>
          </p:nvPr>
        </p:nvGraphicFramePr>
        <p:xfrm>
          <a:off x="4637088" y="1371600"/>
          <a:ext cx="4474256" cy="5105400"/>
        </p:xfrm>
        <a:graphic>
          <a:graphicData uri="http://schemas.openxmlformats.org/presentationml/2006/ole">
            <mc:AlternateContent xmlns:mc="http://schemas.openxmlformats.org/markup-compatibility/2006">
              <mc:Choice xmlns:v="urn:schemas-microsoft-com:vml" Requires="v">
                <p:oleObj spid="_x0000_s10352" name="Worksheet" r:id="rId4" imgW="5772150" imgH="4457700" progId="Excel.Sheet.8">
                  <p:embed/>
                </p:oleObj>
              </mc:Choice>
              <mc:Fallback>
                <p:oleObj name="Worksheet" r:id="rId4" imgW="5772150" imgH="4457700"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7088" y="1371600"/>
                        <a:ext cx="4474256" cy="5105400"/>
                      </a:xfrm>
                      <a:prstGeom prst="rect">
                        <a:avLst/>
                      </a:prstGeom>
                      <a:noFill/>
                      <a:ln>
                        <a:noFill/>
                      </a:ln>
                    </p:spPr>
                  </p:pic>
                </p:oleObj>
              </mc:Fallback>
            </mc:AlternateContent>
          </a:graphicData>
        </a:graphic>
      </p:graphicFrame>
      <p:sp>
        <p:nvSpPr>
          <p:cNvPr id="6" name="Oval 5">
            <a:extLst>
              <a:ext uri="{FF2B5EF4-FFF2-40B4-BE49-F238E27FC236}">
                <a16:creationId xmlns="" xmlns:a16="http://schemas.microsoft.com/office/drawing/2014/main" id="{D874F52E-6079-49BC-CA9E-7CC11A68D86A}"/>
              </a:ext>
            </a:extLst>
          </p:cNvPr>
          <p:cNvSpPr/>
          <p:nvPr/>
        </p:nvSpPr>
        <p:spPr>
          <a:xfrm>
            <a:off x="5257800" y="3124200"/>
            <a:ext cx="566058" cy="3048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 xmlns:a16="http://schemas.microsoft.com/office/drawing/2014/main" id="{D874F52E-6079-49BC-CA9E-7CC11A68D86A}"/>
              </a:ext>
            </a:extLst>
          </p:cNvPr>
          <p:cNvSpPr/>
          <p:nvPr/>
        </p:nvSpPr>
        <p:spPr>
          <a:xfrm>
            <a:off x="5264989" y="3429000"/>
            <a:ext cx="566058" cy="3048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 xmlns:a16="http://schemas.microsoft.com/office/drawing/2014/main" id="{D874F52E-6079-49BC-CA9E-7CC11A68D86A}"/>
              </a:ext>
            </a:extLst>
          </p:cNvPr>
          <p:cNvSpPr/>
          <p:nvPr/>
        </p:nvSpPr>
        <p:spPr>
          <a:xfrm>
            <a:off x="5286761" y="3788434"/>
            <a:ext cx="566058" cy="3048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 xmlns:a16="http://schemas.microsoft.com/office/drawing/2014/main" id="{D874F52E-6079-49BC-CA9E-7CC11A68D86A}"/>
              </a:ext>
            </a:extLst>
          </p:cNvPr>
          <p:cNvSpPr/>
          <p:nvPr/>
        </p:nvSpPr>
        <p:spPr>
          <a:xfrm>
            <a:off x="8142514" y="3119887"/>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 xmlns:a16="http://schemas.microsoft.com/office/drawing/2014/main" id="{D874F52E-6079-49BC-CA9E-7CC11A68D86A}"/>
              </a:ext>
            </a:extLst>
          </p:cNvPr>
          <p:cNvSpPr/>
          <p:nvPr/>
        </p:nvSpPr>
        <p:spPr>
          <a:xfrm>
            <a:off x="8142514" y="3463506"/>
            <a:ext cx="566058" cy="304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 xmlns:a16="http://schemas.microsoft.com/office/drawing/2014/main" id="{D874F52E-6079-49BC-CA9E-7CC11A68D86A}"/>
              </a:ext>
            </a:extLst>
          </p:cNvPr>
          <p:cNvSpPr/>
          <p:nvPr/>
        </p:nvSpPr>
        <p:spPr>
          <a:xfrm>
            <a:off x="8142514" y="3759679"/>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 xmlns:a16="http://schemas.microsoft.com/office/drawing/2014/main" id="{D874F52E-6079-49BC-CA9E-7CC11A68D86A}"/>
              </a:ext>
            </a:extLst>
          </p:cNvPr>
          <p:cNvSpPr/>
          <p:nvPr/>
        </p:nvSpPr>
        <p:spPr>
          <a:xfrm>
            <a:off x="8109446" y="4495800"/>
            <a:ext cx="566058" cy="3048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 xmlns:a16="http://schemas.microsoft.com/office/drawing/2014/main" id="{D874F52E-6079-49BC-CA9E-7CC11A68D86A}"/>
              </a:ext>
            </a:extLst>
          </p:cNvPr>
          <p:cNvSpPr/>
          <p:nvPr/>
        </p:nvSpPr>
        <p:spPr>
          <a:xfrm>
            <a:off x="5309971" y="4475672"/>
            <a:ext cx="566058" cy="3048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80749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617CF93-A7AE-CC25-CAA5-B656CC82910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48372BD-09D7-39C9-9AF1-53192EFBA58C}"/>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 xmlns:a16="http://schemas.microsoft.com/office/drawing/2014/main" id="{C84F5B74-D5AC-443A-2D7F-155384100D7E}"/>
                  </a:ext>
                </a:extLst>
              </p:cNvPr>
              <p:cNvSpPr>
                <a:spLocks noGrp="1"/>
              </p:cNvSpPr>
              <p:nvPr>
                <p:ph type="subTitle" idx="1"/>
              </p:nvPr>
            </p:nvSpPr>
            <p:spPr>
              <a:xfrm>
                <a:off x="685800" y="1371600"/>
                <a:ext cx="3951287" cy="5257800"/>
              </a:xfrm>
            </p:spPr>
            <p:txBody>
              <a:bodyPr>
                <a:normAutofit/>
              </a:bodyPr>
              <a:lstStyle/>
              <a:p>
                <a:pPr algn="just"/>
                <a:r>
                  <a:rPr lang="en-US" sz="1800" b="1" dirty="0" smtClean="0">
                    <a:solidFill>
                      <a:schemeClr val="tx1"/>
                    </a:solidFill>
                    <a:latin typeface="Times New Roman" pitchFamily="18" charset="0"/>
                    <a:cs typeface="Times New Roman" pitchFamily="18" charset="0"/>
                  </a:rPr>
                  <a:t>Information gained by branching on attribute A</a:t>
                </a:r>
              </a:p>
              <a:p>
                <a:pPr algn="just"/>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1" i="1" smtClean="0">
                          <a:solidFill>
                            <a:schemeClr val="tx1"/>
                          </a:solidFill>
                          <a:latin typeface="Cambria Math" panose="02040503050406030204" pitchFamily="18" charset="0"/>
                          <a:cs typeface="Times New Roman" pitchFamily="18" charset="0"/>
                        </a:rPr>
                        <m:t>𝑮𝒂𝒊𝒏</m:t>
                      </m:r>
                      <m:d>
                        <m:dPr>
                          <m:ctrlPr>
                            <a:rPr lang="en-GB" sz="1800" b="1" i="1" smtClean="0">
                              <a:solidFill>
                                <a:schemeClr val="tx1"/>
                              </a:solidFill>
                              <a:latin typeface="Cambria Math"/>
                              <a:cs typeface="Times New Roman" pitchFamily="18" charset="0"/>
                            </a:rPr>
                          </m:ctrlPr>
                        </m:dPr>
                        <m:e>
                          <m:r>
                            <a:rPr lang="en-GB" sz="1800" b="1" i="1" smtClean="0">
                              <a:solidFill>
                                <a:schemeClr val="tx1"/>
                              </a:solidFill>
                              <a:latin typeface="Cambria Math" panose="02040503050406030204" pitchFamily="18" charset="0"/>
                              <a:cs typeface="Times New Roman" pitchFamily="18" charset="0"/>
                            </a:rPr>
                            <m:t>𝑨</m:t>
                          </m:r>
                        </m:e>
                      </m:d>
                      <m:r>
                        <a:rPr lang="en-GB" sz="1800" b="1" i="1" smtClean="0">
                          <a:solidFill>
                            <a:schemeClr val="tx1"/>
                          </a:solidFill>
                          <a:latin typeface="Cambria Math" panose="02040503050406030204" pitchFamily="18" charset="0"/>
                          <a:cs typeface="Times New Roman" pitchFamily="18" charset="0"/>
                        </a:rPr>
                        <m:t>=</m:t>
                      </m:r>
                      <m:r>
                        <a:rPr lang="en-GB" sz="1800" b="1" i="1" smtClean="0">
                          <a:solidFill>
                            <a:schemeClr val="tx1"/>
                          </a:solidFill>
                          <a:latin typeface="Cambria Math" panose="02040503050406030204" pitchFamily="18" charset="0"/>
                          <a:cs typeface="Times New Roman" pitchFamily="18" charset="0"/>
                        </a:rPr>
                        <m:t>𝑰𝒏𝒇𝒐</m:t>
                      </m:r>
                      <m:d>
                        <m:dPr>
                          <m:ctrlPr>
                            <a:rPr lang="en-GB" sz="1800" b="1" i="1" smtClean="0">
                              <a:solidFill>
                                <a:schemeClr val="tx1"/>
                              </a:solidFill>
                              <a:latin typeface="Cambria Math"/>
                              <a:cs typeface="Times New Roman" pitchFamily="18" charset="0"/>
                            </a:rPr>
                          </m:ctrlPr>
                        </m:dPr>
                        <m:e>
                          <m:r>
                            <a:rPr lang="en-GB" sz="1800" b="1" i="1" smtClean="0">
                              <a:solidFill>
                                <a:schemeClr val="tx1"/>
                              </a:solidFill>
                              <a:latin typeface="Cambria Math" panose="02040503050406030204" pitchFamily="18" charset="0"/>
                              <a:cs typeface="Times New Roman" pitchFamily="18" charset="0"/>
                            </a:rPr>
                            <m:t>𝑫</m:t>
                          </m:r>
                        </m:e>
                      </m:d>
                      <m:r>
                        <a:rPr lang="en-GB" sz="1800" b="1" i="1" smtClean="0">
                          <a:solidFill>
                            <a:schemeClr val="tx1"/>
                          </a:solidFill>
                          <a:latin typeface="Cambria Math" panose="02040503050406030204" pitchFamily="18" charset="0"/>
                          <a:cs typeface="Times New Roman" pitchFamily="18" charset="0"/>
                        </a:rPr>
                        <m:t>−</m:t>
                      </m:r>
                      <m:sSub>
                        <m:sSubPr>
                          <m:ctrlPr>
                            <a:rPr lang="en-GB" sz="1800" b="1" i="1" smtClean="0">
                              <a:solidFill>
                                <a:schemeClr val="tx1"/>
                              </a:solidFill>
                              <a:latin typeface="Cambria Math"/>
                              <a:cs typeface="Times New Roman" pitchFamily="18" charset="0"/>
                            </a:rPr>
                          </m:ctrlPr>
                        </m:sSubPr>
                        <m:e>
                          <m:r>
                            <a:rPr lang="en-GB" sz="1800" b="1" i="1" smtClean="0">
                              <a:solidFill>
                                <a:schemeClr val="tx1"/>
                              </a:solidFill>
                              <a:latin typeface="Cambria Math" panose="02040503050406030204" pitchFamily="18" charset="0"/>
                              <a:cs typeface="Times New Roman" pitchFamily="18" charset="0"/>
                            </a:rPr>
                            <m:t>𝑰𝒏𝒇𝒐</m:t>
                          </m:r>
                        </m:e>
                        <m:sub>
                          <m:r>
                            <a:rPr lang="en-GB" sz="1800" b="1" i="1" smtClean="0">
                              <a:solidFill>
                                <a:schemeClr val="tx1"/>
                              </a:solidFill>
                              <a:latin typeface="Cambria Math" panose="02040503050406030204" pitchFamily="18" charset="0"/>
                              <a:cs typeface="Times New Roman" pitchFamily="18" charset="0"/>
                            </a:rPr>
                            <m:t>𝑨</m:t>
                          </m:r>
                        </m:sub>
                      </m:sSub>
                      <m:r>
                        <a:rPr lang="en-GB" sz="1800" b="1" i="1" smtClean="0">
                          <a:solidFill>
                            <a:schemeClr val="tx1"/>
                          </a:solidFill>
                          <a:latin typeface="Cambria Math" panose="02040503050406030204" pitchFamily="18" charset="0"/>
                          <a:cs typeface="Times New Roman" pitchFamily="18" charset="0"/>
                        </a:rPr>
                        <m:t>(</m:t>
                      </m:r>
                      <m:r>
                        <a:rPr lang="en-GB" sz="1800" b="1" i="1" smtClean="0">
                          <a:solidFill>
                            <a:schemeClr val="tx1"/>
                          </a:solidFill>
                          <a:latin typeface="Cambria Math" panose="02040503050406030204" pitchFamily="18" charset="0"/>
                          <a:cs typeface="Times New Roman" pitchFamily="18" charset="0"/>
                        </a:rPr>
                        <m:t>𝑫</m:t>
                      </m:r>
                      <m:r>
                        <a:rPr lang="en-GB" sz="1800" b="1" i="1" smtClean="0">
                          <a:solidFill>
                            <a:schemeClr val="tx1"/>
                          </a:solidFill>
                          <a:latin typeface="Cambria Math" panose="02040503050406030204" pitchFamily="18" charset="0"/>
                          <a:cs typeface="Times New Roman" pitchFamily="18" charset="0"/>
                        </a:rPr>
                        <m:t>)</m:t>
                      </m:r>
                    </m:oMath>
                  </m:oMathPara>
                </a14:m>
                <a:endParaRPr lang="en-US"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 </a:t>
                </a: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𝐺𝑎𝑖𝑛</m:t>
                      </m:r>
                      <m:d>
                        <m:dPr>
                          <m:ctrlPr>
                            <a:rPr lang="en-GB" sz="180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𝑎𝑔𝑒</m:t>
                          </m:r>
                        </m:e>
                      </m:d>
                      <m:r>
                        <a:rPr lang="en-GB" sz="1800" b="0" i="1" smtClean="0">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𝐼𝑛𝑓𝑜</m:t>
                      </m:r>
                      <m:d>
                        <m:dPr>
                          <m:ctrlPr>
                            <a:rPr lang="en-GB" sz="180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r>
                        <a:rPr lang="en-GB" sz="1800" b="0" i="1" smtClean="0">
                          <a:solidFill>
                            <a:schemeClr val="tx1"/>
                          </a:solidFill>
                          <a:latin typeface="Cambria Math" panose="02040503050406030204" pitchFamily="18" charset="0"/>
                          <a:cs typeface="Times New Roman" pitchFamily="18" charset="0"/>
                        </a:rPr>
                        <m:t>−</m:t>
                      </m:r>
                      <m:sSub>
                        <m:sSubPr>
                          <m:ctrlPr>
                            <a:rPr lang="en-GB"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𝐼𝑛𝑓𝑜</m:t>
                          </m:r>
                        </m:e>
                        <m:sub>
                          <m:r>
                            <a:rPr lang="en-GB" sz="1800" b="0" i="1" smtClean="0">
                              <a:solidFill>
                                <a:schemeClr val="tx1"/>
                              </a:solidFill>
                              <a:latin typeface="Cambria Math" panose="02040503050406030204" pitchFamily="18" charset="0"/>
                              <a:cs typeface="Times New Roman" pitchFamily="18" charset="0"/>
                            </a:rPr>
                            <m:t>𝑎𝑔𝑒</m:t>
                          </m:r>
                        </m:sub>
                      </m:sSub>
                      <m:r>
                        <a:rPr lang="en-GB" sz="1800" b="0" i="1" smtClean="0">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𝐷</m:t>
                      </m:r>
                      <m:r>
                        <a:rPr lang="en-GB" sz="1800" b="0" i="1" smtClean="0">
                          <a:solidFill>
                            <a:schemeClr val="tx1"/>
                          </a:solidFill>
                          <a:latin typeface="Cambria Math" panose="02040503050406030204" pitchFamily="18" charset="0"/>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=0.940−0.694=0.246</m:t>
                      </m:r>
                    </m:oMath>
                  </m:oMathPara>
                </a14:m>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𝐺𝑎𝑖𝑛</m:t>
                      </m:r>
                      <m:d>
                        <m:dPr>
                          <m:ctrlPr>
                            <a:rPr lang="en-GB" sz="180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𝑖𝑛𝑐𝑜𝑚𝑒</m:t>
                          </m:r>
                        </m:e>
                      </m:d>
                      <m:r>
                        <a:rPr lang="en-GB" sz="1800" b="0" i="1" smtClean="0">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𝐼𝑛𝑓𝑜</m:t>
                      </m:r>
                      <m:d>
                        <m:dPr>
                          <m:ctrlPr>
                            <a:rPr lang="en-GB" sz="180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r>
                        <a:rPr lang="en-GB" sz="1800" b="0" i="1" smtClean="0">
                          <a:solidFill>
                            <a:schemeClr val="tx1"/>
                          </a:solidFill>
                          <a:latin typeface="Cambria Math" panose="02040503050406030204" pitchFamily="18" charset="0"/>
                          <a:cs typeface="Times New Roman" pitchFamily="18" charset="0"/>
                        </a:rPr>
                        <m:t>−</m:t>
                      </m:r>
                      <m:sSub>
                        <m:sSubPr>
                          <m:ctrlPr>
                            <a:rPr lang="en-GB"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𝐼𝑛𝑓𝑜</m:t>
                          </m:r>
                        </m:e>
                        <m:sub>
                          <m:r>
                            <a:rPr lang="en-GB" sz="1800" b="0" i="1" smtClean="0">
                              <a:solidFill>
                                <a:schemeClr val="tx1"/>
                              </a:solidFill>
                              <a:latin typeface="Cambria Math" panose="02040503050406030204" pitchFamily="18" charset="0"/>
                              <a:cs typeface="Times New Roman" pitchFamily="18" charset="0"/>
                            </a:rPr>
                            <m:t>𝑖𝑛𝑐𝑜𝑚𝑒</m:t>
                          </m:r>
                        </m:sub>
                      </m:sSub>
                      <m:r>
                        <a:rPr lang="en-GB" sz="1800" b="0" i="1" smtClean="0">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𝐷</m:t>
                      </m:r>
                      <m:r>
                        <a:rPr lang="en-GB" sz="1800" b="0" i="1" smtClean="0">
                          <a:solidFill>
                            <a:schemeClr val="tx1"/>
                          </a:solidFill>
                          <a:latin typeface="Cambria Math" panose="02040503050406030204" pitchFamily="18" charset="0"/>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=0.940−0.</m:t>
                      </m:r>
                      <m:r>
                        <a:rPr lang="en-US" sz="1800" b="0" i="1" smtClean="0">
                          <a:solidFill>
                            <a:schemeClr val="tx1"/>
                          </a:solidFill>
                          <a:latin typeface="Cambria Math"/>
                          <a:cs typeface="Times New Roman" pitchFamily="18" charset="0"/>
                        </a:rPr>
                        <m:t>911</m:t>
                      </m:r>
                      <m:r>
                        <a:rPr lang="en-GB" sz="1800" b="0" i="1" smtClean="0">
                          <a:solidFill>
                            <a:schemeClr val="tx1"/>
                          </a:solidFill>
                          <a:latin typeface="Cambria Math" panose="02040503050406030204" pitchFamily="18" charset="0"/>
                          <a:cs typeface="Times New Roman" pitchFamily="18" charset="0"/>
                        </a:rPr>
                        <m:t>=0.</m:t>
                      </m:r>
                      <m:r>
                        <a:rPr lang="en-US" sz="1800" b="0" i="1" smtClean="0">
                          <a:solidFill>
                            <a:schemeClr val="tx1"/>
                          </a:solidFill>
                          <a:latin typeface="Cambria Math"/>
                          <a:cs typeface="Times New Roman" pitchFamily="18" charset="0"/>
                        </a:rPr>
                        <m:t>029</m:t>
                      </m:r>
                    </m:oMath>
                  </m:oMathPara>
                </a14:m>
                <a:endParaRPr lang="en-US" sz="1800" dirty="0">
                  <a:solidFill>
                    <a:schemeClr val="tx1"/>
                  </a:solidFill>
                  <a:latin typeface="Times New Roman" pitchFamily="18" charset="0"/>
                  <a:cs typeface="Times New Roman" pitchFamily="18" charset="0"/>
                </a:endParaRPr>
              </a:p>
              <a:p>
                <a:pPr algn="just"/>
                <a:endParaRPr lang="en-US" sz="1800" dirty="0" smtClean="0">
                  <a:solidFill>
                    <a:schemeClr val="tx1"/>
                  </a:solidFill>
                  <a:latin typeface="Times New Roman" pitchFamily="18" charset="0"/>
                  <a:cs typeface="Times New Roman" pitchFamily="18" charset="0"/>
                </a:endParaRPr>
              </a:p>
              <a:p>
                <a:pPr algn="just"/>
                <a:r>
                  <a:rPr lang="en-US" sz="1800" b="1" dirty="0" smtClean="0">
                    <a:solidFill>
                      <a:schemeClr val="tx1"/>
                    </a:solidFill>
                    <a:latin typeface="Times New Roman" pitchFamily="18" charset="0"/>
                    <a:cs typeface="Times New Roman" pitchFamily="18" charset="0"/>
                  </a:rPr>
                  <a:t>Similarly,</a:t>
                </a:r>
                <a:endParaRPr lang="en-US" sz="1800" b="1"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a:solidFill>
                            <a:schemeClr val="tx1"/>
                          </a:solidFill>
                          <a:latin typeface="Cambria Math" panose="02040503050406030204" pitchFamily="18" charset="0"/>
                          <a:cs typeface="Times New Roman" pitchFamily="18" charset="0"/>
                        </a:rPr>
                        <m:t>𝐺𝑎𝑖𝑛</m:t>
                      </m:r>
                      <m:d>
                        <m:dPr>
                          <m:ctrlPr>
                            <a:rPr lang="en-GB" sz="1800" i="1">
                              <a:solidFill>
                                <a:schemeClr val="tx1"/>
                              </a:solidFill>
                              <a:latin typeface="Cambria Math"/>
                              <a:cs typeface="Times New Roman" pitchFamily="18" charset="0"/>
                            </a:rPr>
                          </m:ctrlPr>
                        </m:dPr>
                        <m:e>
                          <m:r>
                            <a:rPr lang="en-US" sz="1800" b="0" i="1" smtClean="0">
                              <a:solidFill>
                                <a:schemeClr val="tx1"/>
                              </a:solidFill>
                              <a:latin typeface="Cambria Math"/>
                              <a:cs typeface="Times New Roman" pitchFamily="18" charset="0"/>
                            </a:rPr>
                            <m:t>𝑠𝑡𝑢𝑑𝑒𝑛𝑡</m:t>
                          </m:r>
                        </m:e>
                      </m:d>
                      <m:r>
                        <a:rPr lang="en-US" sz="1800" b="0" i="1" smtClean="0">
                          <a:solidFill>
                            <a:schemeClr val="tx1"/>
                          </a:solidFill>
                          <a:latin typeface="Cambria Math"/>
                          <a:cs typeface="Times New Roman" pitchFamily="18" charset="0"/>
                        </a:rPr>
                        <m:t>=0.151</m:t>
                      </m:r>
                    </m:oMath>
                  </m:oMathPara>
                </a14:m>
                <a:endParaRPr lang="en-US" sz="1800" dirty="0" smtClean="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a:solidFill>
                            <a:schemeClr val="tx1"/>
                          </a:solidFill>
                          <a:latin typeface="Cambria Math" panose="02040503050406030204" pitchFamily="18" charset="0"/>
                          <a:cs typeface="Times New Roman" pitchFamily="18" charset="0"/>
                        </a:rPr>
                        <m:t>𝐺𝑎𝑖𝑛</m:t>
                      </m:r>
                      <m:d>
                        <m:dPr>
                          <m:ctrlPr>
                            <a:rPr lang="en-GB" sz="1800" i="1">
                              <a:solidFill>
                                <a:schemeClr val="tx1"/>
                              </a:solidFill>
                              <a:latin typeface="Cambria Math"/>
                              <a:cs typeface="Times New Roman" pitchFamily="18" charset="0"/>
                            </a:rPr>
                          </m:ctrlPr>
                        </m:dPr>
                        <m:e>
                          <m:r>
                            <a:rPr lang="en-US" sz="1800" b="0" i="1" smtClean="0">
                              <a:solidFill>
                                <a:schemeClr val="tx1"/>
                              </a:solidFill>
                              <a:latin typeface="Cambria Math"/>
                              <a:cs typeface="Times New Roman" pitchFamily="18" charset="0"/>
                            </a:rPr>
                            <m:t>𝑐𝑟𝑒𝑑𝑖𝑡</m:t>
                          </m:r>
                          <m:r>
                            <a:rPr lang="en-US" sz="1800" b="0" i="1" smtClean="0">
                              <a:solidFill>
                                <a:schemeClr val="tx1"/>
                              </a:solidFill>
                              <a:latin typeface="Cambria Math"/>
                              <a:cs typeface="Times New Roman" pitchFamily="18" charset="0"/>
                            </a:rPr>
                            <m:t>_</m:t>
                          </m:r>
                          <m:r>
                            <a:rPr lang="en-US" sz="1800" b="0" i="1" smtClean="0">
                              <a:solidFill>
                                <a:schemeClr val="tx1"/>
                              </a:solidFill>
                              <a:latin typeface="Cambria Math"/>
                              <a:cs typeface="Times New Roman" pitchFamily="18" charset="0"/>
                            </a:rPr>
                            <m:t>𝑟𝑎𝑡𝑖𝑛𝑔</m:t>
                          </m:r>
                        </m:e>
                      </m:d>
                      <m:r>
                        <a:rPr lang="en-US" sz="1800" b="0" i="1" smtClean="0">
                          <a:solidFill>
                            <a:schemeClr val="tx1"/>
                          </a:solidFill>
                          <a:latin typeface="Cambria Math"/>
                          <a:cs typeface="Times New Roman" pitchFamily="18" charset="0"/>
                        </a:rPr>
                        <m:t>=0.048</m:t>
                      </m:r>
                    </m:oMath>
                  </m:oMathPara>
                </a14:m>
                <a:endParaRPr lang="en-US" sz="1800" dirty="0">
                  <a:solidFill>
                    <a:schemeClr val="tx1"/>
                  </a:solidFill>
                  <a:latin typeface="Times New Roman" pitchFamily="18" charset="0"/>
                  <a:cs typeface="Times New Roman" pitchFamily="18" charset="0"/>
                </a:endParaRPr>
              </a:p>
            </p:txBody>
          </p:sp>
        </mc:Choice>
        <mc:Fallback xmlns="">
          <p:sp>
            <p:nvSpPr>
              <p:cNvPr id="3" name="Subtitle 2">
                <a:extLst>
                  <a:ext uri="{FF2B5EF4-FFF2-40B4-BE49-F238E27FC236}">
                    <a16:creationId xmlns:a16="http://schemas.microsoft.com/office/drawing/2014/main" xmlns="" xmlns:a14="http://schemas.microsoft.com/office/drawing/2010/main" id="{C84F5B74-D5AC-443A-2D7F-155384100D7E}"/>
                  </a:ext>
                </a:extLst>
              </p:cNvPr>
              <p:cNvSpPr>
                <a:spLocks noGrp="1" noRot="1" noChangeAspect="1" noMove="1" noResize="1" noEditPoints="1" noAdjustHandles="1" noChangeArrowheads="1" noChangeShapeType="1" noTextEdit="1"/>
              </p:cNvSpPr>
              <p:nvPr>
                <p:ph type="subTitle" idx="1"/>
              </p:nvPr>
            </p:nvSpPr>
            <p:spPr>
              <a:xfrm>
                <a:off x="685800" y="1371600"/>
                <a:ext cx="3951287" cy="5257800"/>
              </a:xfrm>
              <a:blipFill rotWithShape="1">
                <a:blip r:embed="rId3"/>
                <a:stretch>
                  <a:fillRect l="-1389" t="-579" r="-1235"/>
                </a:stretch>
              </a:blipFill>
            </p:spPr>
            <p:txBody>
              <a:bodyPr/>
              <a:lstStyle/>
              <a:p>
                <a:r>
                  <a:rPr lang="en-US">
                    <a:noFill/>
                  </a:rPr>
                  <a:t> </a:t>
                </a:r>
              </a:p>
            </p:txBody>
          </p:sp>
        </mc:Fallback>
      </mc:AlternateContent>
      <p:graphicFrame>
        <p:nvGraphicFramePr>
          <p:cNvPr id="5" name="Object 1024">
            <a:extLst>
              <a:ext uri="{FF2B5EF4-FFF2-40B4-BE49-F238E27FC236}">
                <a16:creationId xmlns="" xmlns:a16="http://schemas.microsoft.com/office/drawing/2014/main" id="{AA3FF751-CCD1-9EF0-33FA-C2B082207B3B}"/>
              </a:ext>
            </a:extLst>
          </p:cNvPr>
          <p:cNvGraphicFramePr>
            <a:graphicFrameLocks/>
          </p:cNvGraphicFramePr>
          <p:nvPr/>
        </p:nvGraphicFramePr>
        <p:xfrm>
          <a:off x="4637088" y="1371600"/>
          <a:ext cx="4474256" cy="5105400"/>
        </p:xfrm>
        <a:graphic>
          <a:graphicData uri="http://schemas.openxmlformats.org/presentationml/2006/ole">
            <mc:AlternateContent xmlns:mc="http://schemas.openxmlformats.org/markup-compatibility/2006">
              <mc:Choice xmlns:v="urn:schemas-microsoft-com:vml" Requires="v">
                <p:oleObj spid="_x0000_s6275" name="Worksheet" r:id="rId4" imgW="5772150" imgH="4457700" progId="Excel.Sheet.8">
                  <p:embed/>
                </p:oleObj>
              </mc:Choice>
              <mc:Fallback>
                <p:oleObj name="Worksheet" r:id="rId4" imgW="5772150" imgH="4457700" progId="Excel.Sheet.8">
                  <p:embed/>
                  <p:pic>
                    <p:nvPicPr>
                      <p:cNvPr id="5" name="Object 1024">
                        <a:extLst>
                          <a:ext uri="{FF2B5EF4-FFF2-40B4-BE49-F238E27FC236}">
                            <a16:creationId xmlns="" xmlns:a16="http://schemas.microsoft.com/office/drawing/2014/main" id="{89BF7636-D3A4-C0CC-B4E9-1F927EFC397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7088" y="1371600"/>
                        <a:ext cx="4474256" cy="51054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87196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617CF93-A7AE-CC25-CAA5-B656CC82910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48372BD-09D7-39C9-9AF1-53192EFBA58C}"/>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 xmlns:a16="http://schemas.microsoft.com/office/drawing/2014/main" id="{C84F5B74-D5AC-443A-2D7F-155384100D7E}"/>
                  </a:ext>
                </a:extLst>
              </p:cNvPr>
              <p:cNvSpPr>
                <a:spLocks noGrp="1"/>
              </p:cNvSpPr>
              <p:nvPr>
                <p:ph type="subTitle" idx="1"/>
              </p:nvPr>
            </p:nvSpPr>
            <p:spPr>
              <a:xfrm>
                <a:off x="685800" y="1371600"/>
                <a:ext cx="3951287" cy="5257800"/>
              </a:xfrm>
            </p:spPr>
            <p:txBody>
              <a:bodyPr>
                <a:normAutofit/>
              </a:bodyPr>
              <a:lstStyle/>
              <a:p>
                <a:pPr algn="just"/>
                <a:r>
                  <a:rPr lang="en-US" sz="1800" b="1" dirty="0" smtClean="0">
                    <a:solidFill>
                      <a:schemeClr val="tx1"/>
                    </a:solidFill>
                    <a:latin typeface="Times New Roman" pitchFamily="18" charset="0"/>
                    <a:cs typeface="Times New Roman" pitchFamily="18" charset="0"/>
                  </a:rPr>
                  <a:t>Information gained by branching on attribute A</a:t>
                </a:r>
              </a:p>
              <a:p>
                <a:pPr algn="just"/>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1" i="1" smtClean="0">
                          <a:solidFill>
                            <a:schemeClr val="tx1"/>
                          </a:solidFill>
                          <a:latin typeface="Cambria Math" panose="02040503050406030204" pitchFamily="18" charset="0"/>
                          <a:cs typeface="Times New Roman" pitchFamily="18" charset="0"/>
                        </a:rPr>
                        <m:t>𝑮𝒂𝒊𝒏</m:t>
                      </m:r>
                      <m:d>
                        <m:dPr>
                          <m:ctrlPr>
                            <a:rPr lang="en-GB" sz="1800" b="1" i="1" smtClean="0">
                              <a:solidFill>
                                <a:schemeClr val="tx1"/>
                              </a:solidFill>
                              <a:latin typeface="Cambria Math"/>
                              <a:cs typeface="Times New Roman" pitchFamily="18" charset="0"/>
                            </a:rPr>
                          </m:ctrlPr>
                        </m:dPr>
                        <m:e>
                          <m:r>
                            <a:rPr lang="en-GB" sz="1800" b="1" i="1" smtClean="0">
                              <a:solidFill>
                                <a:schemeClr val="tx1"/>
                              </a:solidFill>
                              <a:latin typeface="Cambria Math" panose="02040503050406030204" pitchFamily="18" charset="0"/>
                              <a:cs typeface="Times New Roman" pitchFamily="18" charset="0"/>
                            </a:rPr>
                            <m:t>𝑨</m:t>
                          </m:r>
                        </m:e>
                      </m:d>
                      <m:r>
                        <a:rPr lang="en-GB" sz="1800" b="1" i="1" smtClean="0">
                          <a:solidFill>
                            <a:schemeClr val="tx1"/>
                          </a:solidFill>
                          <a:latin typeface="Cambria Math" panose="02040503050406030204" pitchFamily="18" charset="0"/>
                          <a:cs typeface="Times New Roman" pitchFamily="18" charset="0"/>
                        </a:rPr>
                        <m:t>=</m:t>
                      </m:r>
                      <m:r>
                        <a:rPr lang="en-GB" sz="1800" b="1" i="1" smtClean="0">
                          <a:solidFill>
                            <a:schemeClr val="tx1"/>
                          </a:solidFill>
                          <a:latin typeface="Cambria Math" panose="02040503050406030204" pitchFamily="18" charset="0"/>
                          <a:cs typeface="Times New Roman" pitchFamily="18" charset="0"/>
                        </a:rPr>
                        <m:t>𝑰𝒏𝒇𝒐</m:t>
                      </m:r>
                      <m:d>
                        <m:dPr>
                          <m:ctrlPr>
                            <a:rPr lang="en-GB" sz="1800" b="1" i="1" smtClean="0">
                              <a:solidFill>
                                <a:schemeClr val="tx1"/>
                              </a:solidFill>
                              <a:latin typeface="Cambria Math"/>
                              <a:cs typeface="Times New Roman" pitchFamily="18" charset="0"/>
                            </a:rPr>
                          </m:ctrlPr>
                        </m:dPr>
                        <m:e>
                          <m:r>
                            <a:rPr lang="en-GB" sz="1800" b="1" i="1" smtClean="0">
                              <a:solidFill>
                                <a:schemeClr val="tx1"/>
                              </a:solidFill>
                              <a:latin typeface="Cambria Math" panose="02040503050406030204" pitchFamily="18" charset="0"/>
                              <a:cs typeface="Times New Roman" pitchFamily="18" charset="0"/>
                            </a:rPr>
                            <m:t>𝑫</m:t>
                          </m:r>
                        </m:e>
                      </m:d>
                      <m:r>
                        <a:rPr lang="en-GB" sz="1800" b="1" i="1" smtClean="0">
                          <a:solidFill>
                            <a:schemeClr val="tx1"/>
                          </a:solidFill>
                          <a:latin typeface="Cambria Math" panose="02040503050406030204" pitchFamily="18" charset="0"/>
                          <a:cs typeface="Times New Roman" pitchFamily="18" charset="0"/>
                        </a:rPr>
                        <m:t>−</m:t>
                      </m:r>
                      <m:sSub>
                        <m:sSubPr>
                          <m:ctrlPr>
                            <a:rPr lang="en-GB" sz="1800" b="1" i="1" smtClean="0">
                              <a:solidFill>
                                <a:schemeClr val="tx1"/>
                              </a:solidFill>
                              <a:latin typeface="Cambria Math"/>
                              <a:cs typeface="Times New Roman" pitchFamily="18" charset="0"/>
                            </a:rPr>
                          </m:ctrlPr>
                        </m:sSubPr>
                        <m:e>
                          <m:r>
                            <a:rPr lang="en-GB" sz="1800" b="1" i="1" smtClean="0">
                              <a:solidFill>
                                <a:schemeClr val="tx1"/>
                              </a:solidFill>
                              <a:latin typeface="Cambria Math" panose="02040503050406030204" pitchFamily="18" charset="0"/>
                              <a:cs typeface="Times New Roman" pitchFamily="18" charset="0"/>
                            </a:rPr>
                            <m:t>𝑰𝒏𝒇𝒐</m:t>
                          </m:r>
                        </m:e>
                        <m:sub>
                          <m:r>
                            <a:rPr lang="en-GB" sz="1800" b="1" i="1" smtClean="0">
                              <a:solidFill>
                                <a:schemeClr val="tx1"/>
                              </a:solidFill>
                              <a:latin typeface="Cambria Math" panose="02040503050406030204" pitchFamily="18" charset="0"/>
                              <a:cs typeface="Times New Roman" pitchFamily="18" charset="0"/>
                            </a:rPr>
                            <m:t>𝑨</m:t>
                          </m:r>
                        </m:sub>
                      </m:sSub>
                      <m:r>
                        <a:rPr lang="en-GB" sz="1800" b="1" i="1" smtClean="0">
                          <a:solidFill>
                            <a:schemeClr val="tx1"/>
                          </a:solidFill>
                          <a:latin typeface="Cambria Math" panose="02040503050406030204" pitchFamily="18" charset="0"/>
                          <a:cs typeface="Times New Roman" pitchFamily="18" charset="0"/>
                        </a:rPr>
                        <m:t>(</m:t>
                      </m:r>
                      <m:r>
                        <a:rPr lang="en-GB" sz="1800" b="1" i="1" smtClean="0">
                          <a:solidFill>
                            <a:schemeClr val="tx1"/>
                          </a:solidFill>
                          <a:latin typeface="Cambria Math" panose="02040503050406030204" pitchFamily="18" charset="0"/>
                          <a:cs typeface="Times New Roman" pitchFamily="18" charset="0"/>
                        </a:rPr>
                        <m:t>𝑫</m:t>
                      </m:r>
                      <m:r>
                        <a:rPr lang="en-GB" sz="1800" b="1" i="1" smtClean="0">
                          <a:solidFill>
                            <a:schemeClr val="tx1"/>
                          </a:solidFill>
                          <a:latin typeface="Cambria Math" panose="02040503050406030204" pitchFamily="18" charset="0"/>
                          <a:cs typeface="Times New Roman" pitchFamily="18" charset="0"/>
                        </a:rPr>
                        <m:t>)</m:t>
                      </m:r>
                    </m:oMath>
                  </m:oMathPara>
                </a14:m>
                <a:endParaRPr lang="en-US"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 </a:t>
                </a:r>
              </a:p>
              <a:p>
                <a:pPr algn="just"/>
                <a14:m>
                  <m:oMathPara xmlns:m="http://schemas.openxmlformats.org/officeDocument/2006/math">
                    <m:oMathParaPr>
                      <m:jc m:val="left"/>
                    </m:oMathParaPr>
                    <m:oMath xmlns:m="http://schemas.openxmlformats.org/officeDocument/2006/math">
                      <m:r>
                        <a:rPr lang="en-GB" sz="1800" b="1" i="1" smtClean="0">
                          <a:solidFill>
                            <a:srgbClr val="00B050"/>
                          </a:solidFill>
                          <a:latin typeface="Cambria Math" panose="02040503050406030204" pitchFamily="18" charset="0"/>
                          <a:cs typeface="Times New Roman" pitchFamily="18" charset="0"/>
                        </a:rPr>
                        <m:t>𝑮𝒂𝒊𝒏</m:t>
                      </m:r>
                      <m:d>
                        <m:dPr>
                          <m:ctrlPr>
                            <a:rPr lang="en-GB" sz="1800" b="1" i="1" smtClean="0">
                              <a:solidFill>
                                <a:srgbClr val="00B050"/>
                              </a:solidFill>
                              <a:latin typeface="Cambria Math"/>
                              <a:cs typeface="Times New Roman" pitchFamily="18" charset="0"/>
                            </a:rPr>
                          </m:ctrlPr>
                        </m:dPr>
                        <m:e>
                          <m:r>
                            <a:rPr lang="en-GB" sz="1800" b="1" i="1" smtClean="0">
                              <a:solidFill>
                                <a:srgbClr val="00B050"/>
                              </a:solidFill>
                              <a:latin typeface="Cambria Math" panose="02040503050406030204" pitchFamily="18" charset="0"/>
                              <a:cs typeface="Times New Roman" pitchFamily="18" charset="0"/>
                            </a:rPr>
                            <m:t>𝒂𝒈𝒆</m:t>
                          </m:r>
                        </m:e>
                      </m:d>
                      <m:r>
                        <a:rPr lang="en-GB" sz="1800" b="0" i="1" smtClean="0">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𝐼𝑛𝑓𝑜</m:t>
                      </m:r>
                      <m:d>
                        <m:dPr>
                          <m:ctrlPr>
                            <a:rPr lang="en-GB" sz="180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r>
                        <a:rPr lang="en-GB" sz="1800" b="0" i="1" smtClean="0">
                          <a:solidFill>
                            <a:schemeClr val="tx1"/>
                          </a:solidFill>
                          <a:latin typeface="Cambria Math" panose="02040503050406030204" pitchFamily="18" charset="0"/>
                          <a:cs typeface="Times New Roman" pitchFamily="18" charset="0"/>
                        </a:rPr>
                        <m:t>−</m:t>
                      </m:r>
                      <m:sSub>
                        <m:sSubPr>
                          <m:ctrlPr>
                            <a:rPr lang="en-GB"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𝐼𝑛𝑓𝑜</m:t>
                          </m:r>
                        </m:e>
                        <m:sub>
                          <m:r>
                            <a:rPr lang="en-GB" sz="1800" b="0" i="1" smtClean="0">
                              <a:solidFill>
                                <a:schemeClr val="tx1"/>
                              </a:solidFill>
                              <a:latin typeface="Cambria Math" panose="02040503050406030204" pitchFamily="18" charset="0"/>
                              <a:cs typeface="Times New Roman" pitchFamily="18" charset="0"/>
                            </a:rPr>
                            <m:t>𝑎𝑔𝑒</m:t>
                          </m:r>
                        </m:sub>
                      </m:sSub>
                      <m:r>
                        <a:rPr lang="en-GB" sz="1800" b="0" i="1" smtClean="0">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𝐷</m:t>
                      </m:r>
                      <m:r>
                        <a:rPr lang="en-GB" sz="1800" b="0" i="1" smtClean="0">
                          <a:solidFill>
                            <a:schemeClr val="tx1"/>
                          </a:solidFill>
                          <a:latin typeface="Cambria Math" panose="02040503050406030204" pitchFamily="18" charset="0"/>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=0.940−0.694=</m:t>
                      </m:r>
                      <m:r>
                        <a:rPr lang="en-GB" sz="1800" b="1" i="1" smtClean="0">
                          <a:solidFill>
                            <a:srgbClr val="00B050"/>
                          </a:solidFill>
                          <a:latin typeface="Cambria Math" panose="02040503050406030204" pitchFamily="18" charset="0"/>
                          <a:cs typeface="Times New Roman" pitchFamily="18" charset="0"/>
                        </a:rPr>
                        <m:t>𝟎</m:t>
                      </m:r>
                      <m:r>
                        <a:rPr lang="en-GB" sz="1800" b="1" i="1" smtClean="0">
                          <a:solidFill>
                            <a:srgbClr val="00B050"/>
                          </a:solidFill>
                          <a:latin typeface="Cambria Math" panose="02040503050406030204" pitchFamily="18" charset="0"/>
                          <a:cs typeface="Times New Roman" pitchFamily="18" charset="0"/>
                        </a:rPr>
                        <m:t>.</m:t>
                      </m:r>
                      <m:r>
                        <a:rPr lang="en-GB" sz="1800" b="1" i="1" smtClean="0">
                          <a:solidFill>
                            <a:srgbClr val="00B050"/>
                          </a:solidFill>
                          <a:latin typeface="Cambria Math" panose="02040503050406030204" pitchFamily="18" charset="0"/>
                          <a:cs typeface="Times New Roman" pitchFamily="18" charset="0"/>
                        </a:rPr>
                        <m:t>𝟐𝟒𝟔</m:t>
                      </m:r>
                    </m:oMath>
                  </m:oMathPara>
                </a14:m>
                <a:endParaRPr lang="en-US" sz="1800" b="1"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𝐺𝑎𝑖𝑛</m:t>
                      </m:r>
                      <m:d>
                        <m:dPr>
                          <m:ctrlPr>
                            <a:rPr lang="en-GB" sz="180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𝑖𝑛𝑐𝑜𝑚𝑒</m:t>
                          </m:r>
                        </m:e>
                      </m:d>
                      <m:r>
                        <a:rPr lang="en-GB" sz="1800" b="0" i="1" smtClean="0">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𝐼𝑛𝑓𝑜</m:t>
                      </m:r>
                      <m:d>
                        <m:dPr>
                          <m:ctrlPr>
                            <a:rPr lang="en-GB" sz="1800" i="1" smtClean="0">
                              <a:solidFill>
                                <a:schemeClr val="tx1"/>
                              </a:solidFill>
                              <a:latin typeface="Cambria Math"/>
                              <a:cs typeface="Times New Roman" pitchFamily="18" charset="0"/>
                            </a:rPr>
                          </m:ctrlPr>
                        </m:dPr>
                        <m:e>
                          <m:r>
                            <a:rPr lang="en-GB" sz="1800" b="0" i="1" smtClean="0">
                              <a:solidFill>
                                <a:schemeClr val="tx1"/>
                              </a:solidFill>
                              <a:latin typeface="Cambria Math" panose="02040503050406030204" pitchFamily="18" charset="0"/>
                              <a:cs typeface="Times New Roman" pitchFamily="18" charset="0"/>
                            </a:rPr>
                            <m:t>𝐷</m:t>
                          </m:r>
                        </m:e>
                      </m:d>
                      <m:r>
                        <a:rPr lang="en-GB" sz="1800" b="0" i="1" smtClean="0">
                          <a:solidFill>
                            <a:schemeClr val="tx1"/>
                          </a:solidFill>
                          <a:latin typeface="Cambria Math" panose="02040503050406030204" pitchFamily="18" charset="0"/>
                          <a:cs typeface="Times New Roman" pitchFamily="18" charset="0"/>
                        </a:rPr>
                        <m:t>−</m:t>
                      </m:r>
                      <m:sSub>
                        <m:sSubPr>
                          <m:ctrlPr>
                            <a:rPr lang="en-GB"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𝐼𝑛𝑓𝑜</m:t>
                          </m:r>
                        </m:e>
                        <m:sub>
                          <m:r>
                            <a:rPr lang="en-GB" sz="1800" b="0" i="1" smtClean="0">
                              <a:solidFill>
                                <a:schemeClr val="tx1"/>
                              </a:solidFill>
                              <a:latin typeface="Cambria Math" panose="02040503050406030204" pitchFamily="18" charset="0"/>
                              <a:cs typeface="Times New Roman" pitchFamily="18" charset="0"/>
                            </a:rPr>
                            <m:t>𝑖𝑛𝑐𝑜𝑚𝑒</m:t>
                          </m:r>
                        </m:sub>
                      </m:sSub>
                      <m:r>
                        <a:rPr lang="en-GB" sz="1800" b="0" i="1" smtClean="0">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𝐷</m:t>
                      </m:r>
                      <m:r>
                        <a:rPr lang="en-GB" sz="1800" b="0" i="1" smtClean="0">
                          <a:solidFill>
                            <a:schemeClr val="tx1"/>
                          </a:solidFill>
                          <a:latin typeface="Cambria Math" panose="02040503050406030204" pitchFamily="18" charset="0"/>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=0.940−0.</m:t>
                      </m:r>
                      <m:r>
                        <a:rPr lang="en-US" sz="1800" b="0" i="1" smtClean="0">
                          <a:solidFill>
                            <a:schemeClr val="tx1"/>
                          </a:solidFill>
                          <a:latin typeface="Cambria Math"/>
                          <a:cs typeface="Times New Roman" pitchFamily="18" charset="0"/>
                        </a:rPr>
                        <m:t>911</m:t>
                      </m:r>
                      <m:r>
                        <a:rPr lang="en-GB" sz="1800" b="0" i="1" smtClean="0">
                          <a:solidFill>
                            <a:schemeClr val="tx1"/>
                          </a:solidFill>
                          <a:latin typeface="Cambria Math" panose="02040503050406030204" pitchFamily="18" charset="0"/>
                          <a:cs typeface="Times New Roman" pitchFamily="18" charset="0"/>
                        </a:rPr>
                        <m:t>=0.</m:t>
                      </m:r>
                      <m:r>
                        <a:rPr lang="en-US" sz="1800" b="0" i="1" smtClean="0">
                          <a:solidFill>
                            <a:schemeClr val="tx1"/>
                          </a:solidFill>
                          <a:latin typeface="Cambria Math"/>
                          <a:cs typeface="Times New Roman" pitchFamily="18" charset="0"/>
                        </a:rPr>
                        <m:t>029</m:t>
                      </m:r>
                    </m:oMath>
                  </m:oMathPara>
                </a14:m>
                <a:endParaRPr lang="en-US" sz="1800" dirty="0">
                  <a:solidFill>
                    <a:schemeClr val="tx1"/>
                  </a:solidFill>
                  <a:latin typeface="Times New Roman" pitchFamily="18" charset="0"/>
                  <a:cs typeface="Times New Roman" pitchFamily="18" charset="0"/>
                </a:endParaRPr>
              </a:p>
              <a:p>
                <a:pPr algn="just"/>
                <a:endParaRPr lang="en-US" sz="1800" dirty="0" smtClean="0">
                  <a:solidFill>
                    <a:schemeClr val="tx1"/>
                  </a:solidFill>
                  <a:latin typeface="Times New Roman" pitchFamily="18" charset="0"/>
                  <a:cs typeface="Times New Roman" pitchFamily="18" charset="0"/>
                </a:endParaRPr>
              </a:p>
              <a:p>
                <a:pPr algn="just"/>
                <a:r>
                  <a:rPr lang="en-US" sz="1800" b="1" dirty="0" smtClean="0">
                    <a:solidFill>
                      <a:schemeClr val="tx1"/>
                    </a:solidFill>
                    <a:latin typeface="Times New Roman" pitchFamily="18" charset="0"/>
                    <a:cs typeface="Times New Roman" pitchFamily="18" charset="0"/>
                  </a:rPr>
                  <a:t>Similarly,</a:t>
                </a:r>
                <a:endParaRPr lang="en-US" sz="1800" b="1"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a:solidFill>
                            <a:schemeClr val="tx1"/>
                          </a:solidFill>
                          <a:latin typeface="Cambria Math" panose="02040503050406030204" pitchFamily="18" charset="0"/>
                          <a:cs typeface="Times New Roman" pitchFamily="18" charset="0"/>
                        </a:rPr>
                        <m:t>𝐺𝑎𝑖𝑛</m:t>
                      </m:r>
                      <m:d>
                        <m:dPr>
                          <m:ctrlPr>
                            <a:rPr lang="en-GB" sz="1800" i="1">
                              <a:solidFill>
                                <a:schemeClr val="tx1"/>
                              </a:solidFill>
                              <a:latin typeface="Cambria Math"/>
                              <a:cs typeface="Times New Roman" pitchFamily="18" charset="0"/>
                            </a:rPr>
                          </m:ctrlPr>
                        </m:dPr>
                        <m:e>
                          <m:r>
                            <a:rPr lang="en-US" sz="1800" b="0" i="1" smtClean="0">
                              <a:solidFill>
                                <a:schemeClr val="tx1"/>
                              </a:solidFill>
                              <a:latin typeface="Cambria Math"/>
                              <a:cs typeface="Times New Roman" pitchFamily="18" charset="0"/>
                            </a:rPr>
                            <m:t>𝑠𝑡𝑢𝑑𝑒𝑛𝑡</m:t>
                          </m:r>
                        </m:e>
                      </m:d>
                      <m:r>
                        <a:rPr lang="en-US" sz="1800" b="0" i="1" smtClean="0">
                          <a:solidFill>
                            <a:schemeClr val="tx1"/>
                          </a:solidFill>
                          <a:latin typeface="Cambria Math"/>
                          <a:cs typeface="Times New Roman" pitchFamily="18" charset="0"/>
                        </a:rPr>
                        <m:t>=0.151</m:t>
                      </m:r>
                    </m:oMath>
                  </m:oMathPara>
                </a14:m>
                <a:endParaRPr lang="en-US" sz="1800" dirty="0" smtClean="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a:solidFill>
                            <a:schemeClr val="tx1"/>
                          </a:solidFill>
                          <a:latin typeface="Cambria Math" panose="02040503050406030204" pitchFamily="18" charset="0"/>
                          <a:cs typeface="Times New Roman" pitchFamily="18" charset="0"/>
                        </a:rPr>
                        <m:t>𝐺𝑎𝑖𝑛</m:t>
                      </m:r>
                      <m:d>
                        <m:dPr>
                          <m:ctrlPr>
                            <a:rPr lang="en-GB" sz="1800" i="1">
                              <a:solidFill>
                                <a:schemeClr val="tx1"/>
                              </a:solidFill>
                              <a:latin typeface="Cambria Math"/>
                              <a:cs typeface="Times New Roman" pitchFamily="18" charset="0"/>
                            </a:rPr>
                          </m:ctrlPr>
                        </m:dPr>
                        <m:e>
                          <m:r>
                            <a:rPr lang="en-US" sz="1800" b="0" i="1" smtClean="0">
                              <a:solidFill>
                                <a:schemeClr val="tx1"/>
                              </a:solidFill>
                              <a:latin typeface="Cambria Math"/>
                              <a:cs typeface="Times New Roman" pitchFamily="18" charset="0"/>
                            </a:rPr>
                            <m:t>𝑐𝑟𝑒𝑑𝑖𝑡</m:t>
                          </m:r>
                          <m:r>
                            <a:rPr lang="en-US" sz="1800" b="0" i="1" smtClean="0">
                              <a:solidFill>
                                <a:schemeClr val="tx1"/>
                              </a:solidFill>
                              <a:latin typeface="Cambria Math"/>
                              <a:cs typeface="Times New Roman" pitchFamily="18" charset="0"/>
                            </a:rPr>
                            <m:t>_</m:t>
                          </m:r>
                          <m:r>
                            <a:rPr lang="en-US" sz="1800" b="0" i="1" smtClean="0">
                              <a:solidFill>
                                <a:schemeClr val="tx1"/>
                              </a:solidFill>
                              <a:latin typeface="Cambria Math"/>
                              <a:cs typeface="Times New Roman" pitchFamily="18" charset="0"/>
                            </a:rPr>
                            <m:t>𝑟𝑎𝑡𝑖𝑛𝑔</m:t>
                          </m:r>
                        </m:e>
                      </m:d>
                      <m:r>
                        <a:rPr lang="en-US" sz="1800" b="0" i="1" smtClean="0">
                          <a:solidFill>
                            <a:schemeClr val="tx1"/>
                          </a:solidFill>
                          <a:latin typeface="Cambria Math"/>
                          <a:cs typeface="Times New Roman" pitchFamily="18" charset="0"/>
                        </a:rPr>
                        <m:t>=0.048</m:t>
                      </m:r>
                    </m:oMath>
                  </m:oMathPara>
                </a14:m>
                <a:endParaRPr lang="en-US" sz="1800" dirty="0">
                  <a:solidFill>
                    <a:schemeClr val="tx1"/>
                  </a:solidFill>
                  <a:latin typeface="Times New Roman" pitchFamily="18" charset="0"/>
                  <a:cs typeface="Times New Roman" pitchFamily="18" charset="0"/>
                </a:endParaRPr>
              </a:p>
            </p:txBody>
          </p:sp>
        </mc:Choice>
        <mc:Fallback xmlns="">
          <p:sp>
            <p:nvSpPr>
              <p:cNvPr id="3" name="Subtitle 2">
                <a:extLst>
                  <a:ext uri="{FF2B5EF4-FFF2-40B4-BE49-F238E27FC236}">
                    <a16:creationId xmlns:a16="http://schemas.microsoft.com/office/drawing/2014/main" xmlns="" xmlns:a14="http://schemas.microsoft.com/office/drawing/2010/main" id="{C84F5B74-D5AC-443A-2D7F-155384100D7E}"/>
                  </a:ext>
                </a:extLst>
              </p:cNvPr>
              <p:cNvSpPr>
                <a:spLocks noGrp="1" noRot="1" noChangeAspect="1" noMove="1" noResize="1" noEditPoints="1" noAdjustHandles="1" noChangeArrowheads="1" noChangeShapeType="1" noTextEdit="1"/>
              </p:cNvSpPr>
              <p:nvPr>
                <p:ph type="subTitle" idx="1"/>
              </p:nvPr>
            </p:nvSpPr>
            <p:spPr>
              <a:xfrm>
                <a:off x="685800" y="1371600"/>
                <a:ext cx="3951287" cy="5257800"/>
              </a:xfrm>
              <a:blipFill rotWithShape="1">
                <a:blip r:embed="rId3"/>
                <a:stretch>
                  <a:fillRect l="-1389" t="-579" r="-1235"/>
                </a:stretch>
              </a:blipFill>
            </p:spPr>
            <p:txBody>
              <a:bodyPr/>
              <a:lstStyle/>
              <a:p>
                <a:r>
                  <a:rPr lang="en-US">
                    <a:noFill/>
                  </a:rPr>
                  <a:t> </a:t>
                </a:r>
              </a:p>
            </p:txBody>
          </p:sp>
        </mc:Fallback>
      </mc:AlternateContent>
      <p:graphicFrame>
        <p:nvGraphicFramePr>
          <p:cNvPr id="5" name="Object 1024">
            <a:extLst>
              <a:ext uri="{FF2B5EF4-FFF2-40B4-BE49-F238E27FC236}">
                <a16:creationId xmlns="" xmlns:a16="http://schemas.microsoft.com/office/drawing/2014/main" id="{AA3FF751-CCD1-9EF0-33FA-C2B082207B3B}"/>
              </a:ext>
            </a:extLst>
          </p:cNvPr>
          <p:cNvGraphicFramePr>
            <a:graphicFrameLocks/>
          </p:cNvGraphicFramePr>
          <p:nvPr/>
        </p:nvGraphicFramePr>
        <p:xfrm>
          <a:off x="4637088" y="1371600"/>
          <a:ext cx="4474256" cy="5105400"/>
        </p:xfrm>
        <a:graphic>
          <a:graphicData uri="http://schemas.openxmlformats.org/presentationml/2006/ole">
            <mc:AlternateContent xmlns:mc="http://schemas.openxmlformats.org/markup-compatibility/2006">
              <mc:Choice xmlns:v="urn:schemas-microsoft-com:vml" Requires="v">
                <p:oleObj spid="_x0000_s11374" name="Worksheet" r:id="rId4" imgW="5772150" imgH="4457700" progId="Excel.Sheet.8">
                  <p:embed/>
                </p:oleObj>
              </mc:Choice>
              <mc:Fallback>
                <p:oleObj name="Worksheet" r:id="rId4" imgW="5772150" imgH="4457700"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7088" y="1371600"/>
                        <a:ext cx="4474256" cy="5105400"/>
                      </a:xfrm>
                      <a:prstGeom prst="rect">
                        <a:avLst/>
                      </a:prstGeom>
                      <a:noFill/>
                      <a:ln>
                        <a:noFill/>
                      </a:ln>
                    </p:spPr>
                  </p:pic>
                </p:oleObj>
              </mc:Fallback>
            </mc:AlternateContent>
          </a:graphicData>
        </a:graphic>
      </p:graphicFrame>
      <p:sp>
        <p:nvSpPr>
          <p:cNvPr id="4" name="Down Arrow 3"/>
          <p:cNvSpPr/>
          <p:nvPr/>
        </p:nvSpPr>
        <p:spPr>
          <a:xfrm>
            <a:off x="4800600" y="1012166"/>
            <a:ext cx="304800" cy="435634"/>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6174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617CF93-A7AE-CC25-CAA5-B656CC82910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48372BD-09D7-39C9-9AF1-53192EFBA58C}"/>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p:sp>
        <p:nvSpPr>
          <p:cNvPr id="3" name="Subtitle 2">
            <a:extLst>
              <a:ext uri="{FF2B5EF4-FFF2-40B4-BE49-F238E27FC236}">
                <a16:creationId xmlns:mc="http://schemas.openxmlformats.org/markup-compatibility/2006" xmlns:a14="http://schemas.microsoft.com/office/drawing/2010/main" xmlns="" xmlns:a16="http://schemas.microsoft.com/office/drawing/2014/main" id="{C84F5B74-D5AC-443A-2D7F-155384100D7E}"/>
              </a:ext>
            </a:extLst>
          </p:cNvPr>
          <p:cNvSpPr>
            <a:spLocks noGrp="1"/>
          </p:cNvSpPr>
          <p:nvPr>
            <p:ph type="subTitle" idx="1"/>
          </p:nvPr>
        </p:nvSpPr>
        <p:spPr>
          <a:xfrm>
            <a:off x="685800" y="1371600"/>
            <a:ext cx="4038600" cy="533400"/>
          </a:xfrm>
        </p:spPr>
        <p:txBody>
          <a:bodyPr>
            <a:normAutofit/>
          </a:bodyPr>
          <a:lstStyle/>
          <a:p>
            <a:pPr algn="just"/>
            <a:r>
              <a:rPr lang="en-US" sz="1800" dirty="0" smtClean="0">
                <a:solidFill>
                  <a:schemeClr val="tx1"/>
                </a:solidFill>
                <a:latin typeface="Times New Roman" pitchFamily="18" charset="0"/>
                <a:cs typeface="Times New Roman" pitchFamily="18" charset="0"/>
              </a:rPr>
              <a:t>So, the first split is on the </a:t>
            </a:r>
            <a:r>
              <a:rPr lang="en-US" sz="1800" b="1" dirty="0" smtClean="0">
                <a:solidFill>
                  <a:schemeClr val="tx1"/>
                </a:solidFill>
                <a:latin typeface="Times New Roman" pitchFamily="18" charset="0"/>
                <a:cs typeface="Times New Roman" pitchFamily="18" charset="0"/>
              </a:rPr>
              <a:t>age </a:t>
            </a:r>
            <a:r>
              <a:rPr lang="en-US" sz="1800" dirty="0" smtClean="0">
                <a:solidFill>
                  <a:schemeClr val="tx1"/>
                </a:solidFill>
                <a:latin typeface="Times New Roman" pitchFamily="18" charset="0"/>
                <a:cs typeface="Times New Roman" pitchFamily="18" charset="0"/>
              </a:rPr>
              <a:t>attribute</a:t>
            </a:r>
            <a:endParaRPr lang="en-US" sz="1800" b="1" dirty="0">
              <a:solidFill>
                <a:schemeClr val="tx1"/>
              </a:solidFill>
              <a:latin typeface="Times New Roman" pitchFamily="18" charset="0"/>
              <a:cs typeface="Times New Roman" pitchFamily="18" charset="0"/>
            </a:endParaRPr>
          </a:p>
        </p:txBody>
      </p:sp>
      <p:sp>
        <p:nvSpPr>
          <p:cNvPr id="8" name="Subtitle 2">
            <a:extLst>
              <a:ext uri="{FF2B5EF4-FFF2-40B4-BE49-F238E27FC236}">
                <a16:creationId xmlns:mc="http://schemas.openxmlformats.org/markup-compatibility/2006" xmlns:a14="http://schemas.microsoft.com/office/drawing/2010/main" xmlns="" xmlns:a16="http://schemas.microsoft.com/office/drawing/2014/main" id="{C84F5B74-D5AC-443A-2D7F-155384100D7E}"/>
              </a:ext>
            </a:extLst>
          </p:cNvPr>
          <p:cNvSpPr txBox="1">
            <a:spLocks/>
          </p:cNvSpPr>
          <p:nvPr/>
        </p:nvSpPr>
        <p:spPr>
          <a:xfrm>
            <a:off x="6172200" y="1172812"/>
            <a:ext cx="2667000" cy="10369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smtClean="0">
                <a:solidFill>
                  <a:schemeClr val="tx1"/>
                </a:solidFill>
                <a:latin typeface="Times New Roman" pitchFamily="18" charset="0"/>
                <a:cs typeface="Times New Roman" pitchFamily="18" charset="0"/>
              </a:rPr>
              <a:t>Next, repeat the same process with the other nodes with smaller dataset.</a:t>
            </a:r>
          </a:p>
          <a:p>
            <a:pPr algn="just"/>
            <a:endParaRPr lang="en-US" sz="1800" b="1" dirty="0">
              <a:solidFill>
                <a:schemeClr val="tx1"/>
              </a:solidFill>
              <a:latin typeface="Times New Roman" pitchFamily="18" charset="0"/>
              <a:cs typeface="Times New Roman" pitchFamily="18" charset="0"/>
            </a:endParaRP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81200"/>
            <a:ext cx="622935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411753"/>
            <a:ext cx="2855194" cy="1447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371785"/>
            <a:ext cx="2876550" cy="1595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3512817"/>
            <a:ext cx="2519063" cy="1348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451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KNN</a:t>
            </a:r>
          </a:p>
        </p:txBody>
      </p:sp>
      <p:sp>
        <p:nvSpPr>
          <p:cNvPr id="3" name="Subtitle 2"/>
          <p:cNvSpPr>
            <a:spLocks noGrp="1"/>
          </p:cNvSpPr>
          <p:nvPr>
            <p:ph type="subTitle" idx="1"/>
          </p:nvPr>
        </p:nvSpPr>
        <p:spPr>
          <a:xfrm>
            <a:off x="685800" y="1371600"/>
            <a:ext cx="7467600" cy="4343400"/>
          </a:xfrm>
        </p:spPr>
        <p:txBody>
          <a:bodyPr>
            <a:normAutofit lnSpcReduction="10000"/>
          </a:bodyPr>
          <a:lstStyle/>
          <a:p>
            <a:pPr algn="just"/>
            <a:r>
              <a:rPr lang="en-US" sz="1800" b="1" dirty="0">
                <a:solidFill>
                  <a:schemeClr val="tx1"/>
                </a:solidFill>
                <a:latin typeface="Times New Roman" pitchFamily="18" charset="0"/>
                <a:cs typeface="Times New Roman" pitchFamily="18" charset="0"/>
              </a:rPr>
              <a:t>How KNN Works:</a:t>
            </a:r>
          </a:p>
          <a:p>
            <a:pPr algn="just"/>
            <a:endParaRPr lang="en-US" sz="1800" b="1"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Select k Neighbors: </a:t>
            </a:r>
            <a:r>
              <a:rPr lang="en-US" sz="1800" dirty="0">
                <a:solidFill>
                  <a:schemeClr val="tx1"/>
                </a:solidFill>
                <a:latin typeface="Times New Roman" pitchFamily="18" charset="0"/>
                <a:cs typeface="Times New Roman" pitchFamily="18" charset="0"/>
              </a:rPr>
              <a:t>The parameter "k" refers to the number of nearest neighbors to consider when making a prediction.</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Calculate Distance: </a:t>
            </a:r>
            <a:r>
              <a:rPr lang="en-US" sz="1800" dirty="0">
                <a:solidFill>
                  <a:schemeClr val="tx1"/>
                </a:solidFill>
                <a:latin typeface="Times New Roman" pitchFamily="18" charset="0"/>
                <a:cs typeface="Times New Roman" pitchFamily="18" charset="0"/>
              </a:rPr>
              <a:t>The algorithm calculates the distance between the new data point and all other points in the training dataset. Common distance metrics include: Euclidean Distance, Manhattan Distance.</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Identify Nearest Neighbors: </a:t>
            </a:r>
            <a:r>
              <a:rPr lang="en-US" sz="1800" dirty="0">
                <a:solidFill>
                  <a:schemeClr val="tx1"/>
                </a:solidFill>
                <a:latin typeface="Times New Roman" pitchFamily="18" charset="0"/>
                <a:cs typeface="Times New Roman" pitchFamily="18" charset="0"/>
              </a:rPr>
              <a:t>After calculating the distances, the algorithm selects the k nearest points (neighbors) from the training set.</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Make a Prediction: </a:t>
            </a:r>
            <a:r>
              <a:rPr lang="en-US" sz="1800" dirty="0">
                <a:solidFill>
                  <a:schemeClr val="tx1"/>
                </a:solidFill>
                <a:latin typeface="Times New Roman" pitchFamily="18" charset="0"/>
                <a:cs typeface="Times New Roman" pitchFamily="18" charset="0"/>
              </a:rPr>
              <a:t>Classification: The new point is assigned to the class that is most common among its k nearest neighbors (majority voting).</a:t>
            </a:r>
          </a:p>
        </p:txBody>
      </p:sp>
    </p:spTree>
    <p:extLst>
      <p:ext uri="{BB962C8B-B14F-4D97-AF65-F5344CB8AC3E}">
        <p14:creationId xmlns:p14="http://schemas.microsoft.com/office/powerpoint/2010/main" val="517407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617CF93-A7AE-CC25-CAA5-B656CC82910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48372BD-09D7-39C9-9AF1-53192EFBA58C}"/>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p:sp>
        <p:nvSpPr>
          <p:cNvPr id="3" name="Subtitle 2">
            <a:extLst>
              <a:ext uri="{FF2B5EF4-FFF2-40B4-BE49-F238E27FC236}">
                <a16:creationId xmlns:mc="http://schemas.openxmlformats.org/markup-compatibility/2006" xmlns:a14="http://schemas.microsoft.com/office/drawing/2010/main" xmlns="" xmlns:a16="http://schemas.microsoft.com/office/drawing/2014/main" id="{C84F5B74-D5AC-443A-2D7F-155384100D7E}"/>
              </a:ext>
            </a:extLst>
          </p:cNvPr>
          <p:cNvSpPr>
            <a:spLocks noGrp="1"/>
          </p:cNvSpPr>
          <p:nvPr>
            <p:ph type="subTitle" idx="1"/>
          </p:nvPr>
        </p:nvSpPr>
        <p:spPr>
          <a:xfrm>
            <a:off x="685800" y="1371600"/>
            <a:ext cx="3657600" cy="533400"/>
          </a:xfrm>
        </p:spPr>
        <p:txBody>
          <a:bodyPr>
            <a:normAutofit/>
          </a:bodyPr>
          <a:lstStyle/>
          <a:p>
            <a:pPr algn="just"/>
            <a:r>
              <a:rPr lang="en-US" sz="1800" dirty="0" smtClean="0">
                <a:solidFill>
                  <a:schemeClr val="tx1"/>
                </a:solidFill>
                <a:latin typeface="Times New Roman" pitchFamily="18" charset="0"/>
                <a:cs typeface="Times New Roman" pitchFamily="18" charset="0"/>
              </a:rPr>
              <a:t>Next split is on </a:t>
            </a:r>
            <a:r>
              <a:rPr lang="en-US" sz="1800" b="1" dirty="0" smtClean="0">
                <a:solidFill>
                  <a:schemeClr val="tx1"/>
                </a:solidFill>
                <a:latin typeface="Times New Roman" pitchFamily="18" charset="0"/>
                <a:cs typeface="Times New Roman" pitchFamily="18" charset="0"/>
              </a:rPr>
              <a:t>student </a:t>
            </a:r>
            <a:r>
              <a:rPr lang="en-US" sz="1800" dirty="0" smtClean="0">
                <a:solidFill>
                  <a:schemeClr val="tx1"/>
                </a:solidFill>
                <a:latin typeface="Times New Roman" pitchFamily="18" charset="0"/>
                <a:cs typeface="Times New Roman" pitchFamily="18" charset="0"/>
              </a:rPr>
              <a:t>at </a:t>
            </a:r>
            <a:r>
              <a:rPr lang="en-US" sz="1800" dirty="0">
                <a:solidFill>
                  <a:schemeClr val="tx1"/>
                </a:solidFill>
                <a:latin typeface="Times New Roman" pitchFamily="18" charset="0"/>
                <a:cs typeface="Times New Roman" pitchFamily="18" charset="0"/>
              </a:rPr>
              <a:t>node </a:t>
            </a:r>
            <a:r>
              <a:rPr lang="en-US" sz="1800" b="1" dirty="0" smtClean="0">
                <a:solidFill>
                  <a:schemeClr val="tx1"/>
                </a:solidFill>
                <a:latin typeface="Times New Roman" pitchFamily="18" charset="0"/>
                <a:cs typeface="Times New Roman" pitchFamily="18" charset="0"/>
              </a:rPr>
              <a:t>&lt;=30</a:t>
            </a:r>
            <a:endParaRPr lang="en-US" sz="1800" b="1" dirty="0">
              <a:solidFill>
                <a:schemeClr val="tx1"/>
              </a:solidFill>
              <a:latin typeface="Times New Roman" pitchFamily="18" charset="0"/>
              <a:cs typeface="Times New Roman" pitchFamily="18" charset="0"/>
            </a:endParaRPr>
          </a:p>
          <a:p>
            <a:pPr algn="just"/>
            <a:endParaRPr lang="en-US" sz="1800" b="1" dirty="0">
              <a:solidFill>
                <a:schemeClr val="tx1"/>
              </a:solidFill>
              <a:latin typeface="Times New Roman" pitchFamily="18" charset="0"/>
              <a:cs typeface="Times New Roman" pitchFamily="18"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857" y="2057400"/>
            <a:ext cx="853440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302528"/>
            <a:ext cx="1295400" cy="818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104126"/>
            <a:ext cx="2190750" cy="1215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Subtitle 2">
            <a:extLst>
              <a:ext uri="{FF2B5EF4-FFF2-40B4-BE49-F238E27FC236}">
                <a16:creationId xmlns:mc="http://schemas.openxmlformats.org/markup-compatibility/2006" xmlns:a14="http://schemas.microsoft.com/office/drawing/2010/main" xmlns="" xmlns:a16="http://schemas.microsoft.com/office/drawing/2014/main" id="{C84F5B74-D5AC-443A-2D7F-155384100D7E}"/>
              </a:ext>
            </a:extLst>
          </p:cNvPr>
          <p:cNvSpPr txBox="1">
            <a:spLocks/>
          </p:cNvSpPr>
          <p:nvPr/>
        </p:nvSpPr>
        <p:spPr>
          <a:xfrm>
            <a:off x="381000" y="5629453"/>
            <a:ext cx="2398143" cy="780151"/>
          </a:xfrm>
          <a:prstGeom prst="rect">
            <a:avLst/>
          </a:prstGeom>
          <a:solidFill>
            <a:schemeClr val="bg1">
              <a:lumMod val="75000"/>
            </a:schemeClr>
          </a:solidFill>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smtClean="0">
                <a:solidFill>
                  <a:schemeClr val="tx1"/>
                </a:solidFill>
                <a:latin typeface="Times New Roman" pitchFamily="18" charset="0"/>
                <a:cs typeface="Times New Roman" pitchFamily="18" charset="0"/>
              </a:rPr>
              <a:t>All are </a:t>
            </a:r>
            <a:r>
              <a:rPr lang="en-US" sz="1800" b="1" dirty="0" smtClean="0">
                <a:solidFill>
                  <a:schemeClr val="tx1"/>
                </a:solidFill>
                <a:latin typeface="Times New Roman" pitchFamily="18" charset="0"/>
                <a:cs typeface="Times New Roman" pitchFamily="18" charset="0"/>
              </a:rPr>
              <a:t>no</a:t>
            </a:r>
          </a:p>
          <a:p>
            <a:pPr algn="just"/>
            <a:r>
              <a:rPr lang="en-US" sz="1800" dirty="0" smtClean="0">
                <a:solidFill>
                  <a:schemeClr val="tx1"/>
                </a:solidFill>
                <a:latin typeface="Times New Roman" pitchFamily="18" charset="0"/>
                <a:cs typeface="Times New Roman" pitchFamily="18" charset="0"/>
              </a:rPr>
              <a:t>So, no further split here</a:t>
            </a:r>
            <a:endParaRPr lang="en-US" sz="1800" dirty="0">
              <a:solidFill>
                <a:schemeClr val="tx1"/>
              </a:solidFill>
              <a:latin typeface="Times New Roman" pitchFamily="18" charset="0"/>
              <a:cs typeface="Times New Roman" pitchFamily="18" charset="0"/>
            </a:endParaRPr>
          </a:p>
        </p:txBody>
      </p:sp>
      <p:sp>
        <p:nvSpPr>
          <p:cNvPr id="20" name="Subtitle 2">
            <a:extLst>
              <a:ext uri="{FF2B5EF4-FFF2-40B4-BE49-F238E27FC236}">
                <a16:creationId xmlns:mc="http://schemas.openxmlformats.org/markup-compatibility/2006" xmlns:a14="http://schemas.microsoft.com/office/drawing/2010/main" xmlns="" xmlns:a16="http://schemas.microsoft.com/office/drawing/2014/main" id="{C84F5B74-D5AC-443A-2D7F-155384100D7E}"/>
              </a:ext>
            </a:extLst>
          </p:cNvPr>
          <p:cNvSpPr txBox="1">
            <a:spLocks/>
          </p:cNvSpPr>
          <p:nvPr/>
        </p:nvSpPr>
        <p:spPr>
          <a:xfrm>
            <a:off x="3644661" y="5359426"/>
            <a:ext cx="2398143" cy="780151"/>
          </a:xfrm>
          <a:prstGeom prst="rect">
            <a:avLst/>
          </a:prstGeom>
          <a:solidFill>
            <a:schemeClr val="bg1">
              <a:lumMod val="75000"/>
            </a:schemeClr>
          </a:solidFill>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smtClean="0">
                <a:solidFill>
                  <a:schemeClr val="tx1"/>
                </a:solidFill>
                <a:latin typeface="Times New Roman" pitchFamily="18" charset="0"/>
                <a:cs typeface="Times New Roman" pitchFamily="18" charset="0"/>
              </a:rPr>
              <a:t>All are </a:t>
            </a:r>
            <a:r>
              <a:rPr lang="en-US" sz="1800" b="1" dirty="0" smtClean="0">
                <a:solidFill>
                  <a:schemeClr val="tx1"/>
                </a:solidFill>
                <a:latin typeface="Times New Roman" pitchFamily="18" charset="0"/>
                <a:cs typeface="Times New Roman" pitchFamily="18" charset="0"/>
              </a:rPr>
              <a:t>yes</a:t>
            </a:r>
          </a:p>
          <a:p>
            <a:pPr algn="just"/>
            <a:r>
              <a:rPr lang="en-US" sz="1800" dirty="0" smtClean="0">
                <a:solidFill>
                  <a:schemeClr val="tx1"/>
                </a:solidFill>
                <a:latin typeface="Times New Roman" pitchFamily="18" charset="0"/>
                <a:cs typeface="Times New Roman" pitchFamily="18" charset="0"/>
              </a:rPr>
              <a:t>So, no further split here</a:t>
            </a:r>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37477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617CF93-A7AE-CC25-CAA5-B656CC82910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48372BD-09D7-39C9-9AF1-53192EFBA58C}"/>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6000"/>
            <a:ext cx="578167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741664"/>
            <a:ext cx="2133599" cy="1348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9275" y="3200400"/>
            <a:ext cx="2190750" cy="1215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ubtitle 2">
            <a:extLst>
              <a:ext uri="{FF2B5EF4-FFF2-40B4-BE49-F238E27FC236}">
                <a16:creationId xmlns:mc="http://schemas.openxmlformats.org/markup-compatibility/2006" xmlns:a14="http://schemas.microsoft.com/office/drawing/2010/main" xmlns="" xmlns:a16="http://schemas.microsoft.com/office/drawing/2014/main" id="{C84F5B74-D5AC-443A-2D7F-155384100D7E}"/>
              </a:ext>
            </a:extLst>
          </p:cNvPr>
          <p:cNvSpPr txBox="1">
            <a:spLocks/>
          </p:cNvSpPr>
          <p:nvPr/>
        </p:nvSpPr>
        <p:spPr>
          <a:xfrm>
            <a:off x="3644660" y="5181600"/>
            <a:ext cx="2398143" cy="780151"/>
          </a:xfrm>
          <a:prstGeom prst="rect">
            <a:avLst/>
          </a:prstGeom>
          <a:solidFill>
            <a:schemeClr val="bg1">
              <a:lumMod val="75000"/>
            </a:schemeClr>
          </a:solidFill>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smtClean="0">
                <a:solidFill>
                  <a:schemeClr val="tx1"/>
                </a:solidFill>
                <a:latin typeface="Times New Roman" pitchFamily="18" charset="0"/>
                <a:cs typeface="Times New Roman" pitchFamily="18" charset="0"/>
              </a:rPr>
              <a:t>All are </a:t>
            </a:r>
            <a:r>
              <a:rPr lang="en-US" sz="1800" b="1" dirty="0" smtClean="0">
                <a:solidFill>
                  <a:schemeClr val="tx1"/>
                </a:solidFill>
                <a:latin typeface="Times New Roman" pitchFamily="18" charset="0"/>
                <a:cs typeface="Times New Roman" pitchFamily="18" charset="0"/>
              </a:rPr>
              <a:t>yes</a:t>
            </a:r>
          </a:p>
          <a:p>
            <a:pPr algn="just"/>
            <a:r>
              <a:rPr lang="en-US" sz="1800" dirty="0" smtClean="0">
                <a:solidFill>
                  <a:schemeClr val="tx1"/>
                </a:solidFill>
                <a:latin typeface="Times New Roman" pitchFamily="18" charset="0"/>
                <a:cs typeface="Times New Roman" pitchFamily="18" charset="0"/>
              </a:rPr>
              <a:t>So, no further split here</a:t>
            </a:r>
            <a:endParaRPr lang="en-US" sz="1800" dirty="0">
              <a:solidFill>
                <a:schemeClr val="tx1"/>
              </a:solidFill>
              <a:latin typeface="Times New Roman" pitchFamily="18" charset="0"/>
              <a:cs typeface="Times New Roman" pitchFamily="18" charset="0"/>
            </a:endParaRPr>
          </a:p>
        </p:txBody>
      </p:sp>
      <p:sp>
        <p:nvSpPr>
          <p:cNvPr id="13" name="Subtitle 2">
            <a:extLst>
              <a:ext uri="{FF2B5EF4-FFF2-40B4-BE49-F238E27FC236}">
                <a16:creationId xmlns:mc="http://schemas.openxmlformats.org/markup-compatibility/2006" xmlns:a14="http://schemas.microsoft.com/office/drawing/2010/main" xmlns="" xmlns:a16="http://schemas.microsoft.com/office/drawing/2014/main" id="{C84F5B74-D5AC-443A-2D7F-155384100D7E}"/>
              </a:ext>
            </a:extLst>
          </p:cNvPr>
          <p:cNvSpPr>
            <a:spLocks noGrp="1"/>
          </p:cNvSpPr>
          <p:nvPr>
            <p:ph type="subTitle" idx="1"/>
          </p:nvPr>
        </p:nvSpPr>
        <p:spPr>
          <a:xfrm>
            <a:off x="685800" y="1371600"/>
            <a:ext cx="4114800" cy="533400"/>
          </a:xfrm>
        </p:spPr>
        <p:txBody>
          <a:bodyPr>
            <a:normAutofit/>
          </a:bodyPr>
          <a:lstStyle/>
          <a:p>
            <a:pPr algn="just"/>
            <a:r>
              <a:rPr lang="en-US" sz="1800" dirty="0" smtClean="0">
                <a:solidFill>
                  <a:schemeClr val="tx1"/>
                </a:solidFill>
                <a:latin typeface="Times New Roman" pitchFamily="18" charset="0"/>
                <a:cs typeface="Times New Roman" pitchFamily="18" charset="0"/>
              </a:rPr>
              <a:t>No split is required at </a:t>
            </a:r>
            <a:r>
              <a:rPr lang="en-US" sz="1800" dirty="0">
                <a:solidFill>
                  <a:schemeClr val="tx1"/>
                </a:solidFill>
                <a:latin typeface="Times New Roman" pitchFamily="18" charset="0"/>
                <a:cs typeface="Times New Roman" pitchFamily="18" charset="0"/>
              </a:rPr>
              <a:t>node </a:t>
            </a:r>
            <a:r>
              <a:rPr lang="en-US" sz="1800" b="1" dirty="0" smtClean="0">
                <a:solidFill>
                  <a:schemeClr val="tx1"/>
                </a:solidFill>
                <a:latin typeface="Times New Roman" pitchFamily="18" charset="0"/>
                <a:cs typeface="Times New Roman" pitchFamily="18" charset="0"/>
              </a:rPr>
              <a:t>31..40</a:t>
            </a:r>
            <a:endParaRPr lang="en-US" sz="1800" b="1" dirty="0">
              <a:solidFill>
                <a:schemeClr val="tx1"/>
              </a:solidFill>
              <a:latin typeface="Times New Roman" pitchFamily="18" charset="0"/>
              <a:cs typeface="Times New Roman" pitchFamily="18" charset="0"/>
            </a:endParaRPr>
          </a:p>
          <a:p>
            <a:pPr algn="just"/>
            <a:endParaRPr lang="en-US" sz="1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559967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617CF93-A7AE-CC25-CAA5-B656CC82910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48372BD-09D7-39C9-9AF1-53192EFBA58C}"/>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438400"/>
            <a:ext cx="70580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399" y="4038600"/>
            <a:ext cx="3158989"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9438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617CF93-A7AE-CC25-CAA5-B656CC82910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48372BD-09D7-39C9-9AF1-53192EFBA58C}"/>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p:sp>
        <p:nvSpPr>
          <p:cNvPr id="8" name="Subtitle 2">
            <a:extLst>
              <a:ext uri="{FF2B5EF4-FFF2-40B4-BE49-F238E27FC236}">
                <a16:creationId xmlns:mc="http://schemas.openxmlformats.org/markup-compatibility/2006" xmlns:a14="http://schemas.microsoft.com/office/drawing/2010/main" xmlns="" xmlns:a16="http://schemas.microsoft.com/office/drawing/2014/main" id="{C84F5B74-D5AC-443A-2D7F-155384100D7E}"/>
              </a:ext>
            </a:extLst>
          </p:cNvPr>
          <p:cNvSpPr txBox="1">
            <a:spLocks/>
          </p:cNvSpPr>
          <p:nvPr/>
        </p:nvSpPr>
        <p:spPr>
          <a:xfrm>
            <a:off x="685800" y="1371600"/>
            <a:ext cx="4114800" cy="533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smtClean="0">
                <a:solidFill>
                  <a:schemeClr val="tx1"/>
                </a:solidFill>
                <a:latin typeface="Times New Roman" pitchFamily="18" charset="0"/>
                <a:cs typeface="Times New Roman" pitchFamily="18" charset="0"/>
              </a:rPr>
              <a:t>Next split is on </a:t>
            </a:r>
            <a:r>
              <a:rPr lang="en-US" sz="1800" b="1" smtClean="0">
                <a:solidFill>
                  <a:schemeClr val="tx1"/>
                </a:solidFill>
                <a:latin typeface="Times New Roman" pitchFamily="18" charset="0"/>
                <a:cs typeface="Times New Roman" pitchFamily="18" charset="0"/>
              </a:rPr>
              <a:t>credit_rating </a:t>
            </a:r>
            <a:r>
              <a:rPr lang="en-US" sz="1800" smtClean="0">
                <a:solidFill>
                  <a:schemeClr val="tx1"/>
                </a:solidFill>
                <a:latin typeface="Times New Roman" pitchFamily="18" charset="0"/>
                <a:cs typeface="Times New Roman" pitchFamily="18" charset="0"/>
              </a:rPr>
              <a:t>at node </a:t>
            </a:r>
            <a:r>
              <a:rPr lang="en-US" sz="1800" b="1" smtClean="0">
                <a:solidFill>
                  <a:schemeClr val="tx1"/>
                </a:solidFill>
                <a:latin typeface="Times New Roman" pitchFamily="18" charset="0"/>
                <a:cs typeface="Times New Roman" pitchFamily="18" charset="0"/>
              </a:rPr>
              <a:t>&gt;40 </a:t>
            </a:r>
          </a:p>
          <a:p>
            <a:pPr algn="just"/>
            <a:endParaRPr lang="en-US" sz="1800" b="1" dirty="0">
              <a:solidFill>
                <a:schemeClr val="tx1"/>
              </a:solidFill>
              <a:latin typeface="Times New Roman" pitchFamily="18" charset="0"/>
              <a:cs typeface="Times New Roman" pitchFamily="18" charset="0"/>
            </a:endParaRP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6057900"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648200"/>
            <a:ext cx="2895599"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4529137"/>
            <a:ext cx="2600325"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4082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617CF93-A7AE-CC25-CAA5-B656CC82910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48372BD-09D7-39C9-9AF1-53192EFBA58C}"/>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52600"/>
            <a:ext cx="6238875"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95399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617CF93-A7AE-CC25-CAA5-B656CC82910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48372BD-09D7-39C9-9AF1-53192EFBA58C}"/>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19400"/>
            <a:ext cx="6238875"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62000" y="1115221"/>
            <a:ext cx="7543800" cy="646331"/>
          </a:xfrm>
          <a:prstGeom prst="rect">
            <a:avLst/>
          </a:prstGeom>
        </p:spPr>
        <p:txBody>
          <a:bodyPr wrap="square">
            <a:spAutoFit/>
          </a:bodyPr>
          <a:lstStyle/>
          <a:p>
            <a:r>
              <a:rPr lang="en-US" b="1" dirty="0" smtClean="0"/>
              <a:t>Classify a new instance</a:t>
            </a:r>
          </a:p>
          <a:p>
            <a:r>
              <a:rPr lang="en-US" dirty="0" smtClean="0"/>
              <a:t>(</a:t>
            </a:r>
            <a:r>
              <a:rPr lang="en-US" b="1" dirty="0" smtClean="0"/>
              <a:t>age</a:t>
            </a:r>
            <a:r>
              <a:rPr lang="en-US" dirty="0" smtClean="0"/>
              <a:t>: &lt;=30, </a:t>
            </a:r>
            <a:r>
              <a:rPr lang="en-US" b="1" dirty="0" smtClean="0"/>
              <a:t>income</a:t>
            </a:r>
            <a:r>
              <a:rPr lang="en-US" dirty="0" smtClean="0"/>
              <a:t>: low, </a:t>
            </a:r>
            <a:r>
              <a:rPr lang="en-US" b="1" dirty="0" smtClean="0"/>
              <a:t>student</a:t>
            </a:r>
            <a:r>
              <a:rPr lang="en-US" dirty="0" smtClean="0"/>
              <a:t>: yes, </a:t>
            </a:r>
            <a:r>
              <a:rPr lang="en-US" b="1" dirty="0" err="1" smtClean="0"/>
              <a:t>credit_rating</a:t>
            </a:r>
            <a:r>
              <a:rPr lang="en-US" dirty="0" smtClean="0"/>
              <a:t>: fair) = </a:t>
            </a:r>
            <a:r>
              <a:rPr lang="en-US" dirty="0" err="1" smtClean="0">
                <a:solidFill>
                  <a:srgbClr val="FF0000"/>
                </a:solidFill>
              </a:rPr>
              <a:t>buys_computer</a:t>
            </a:r>
            <a:r>
              <a:rPr lang="en-US" dirty="0" smtClean="0">
                <a:solidFill>
                  <a:srgbClr val="FF0000"/>
                </a:solidFill>
              </a:rPr>
              <a:t>?</a:t>
            </a:r>
            <a:endParaRPr lang="en-US" dirty="0">
              <a:solidFill>
                <a:srgbClr val="FF0000"/>
              </a:solidFill>
            </a:endParaRPr>
          </a:p>
        </p:txBody>
      </p:sp>
      <p:cxnSp>
        <p:nvCxnSpPr>
          <p:cNvPr id="5" name="Straight Arrow Connector 4"/>
          <p:cNvCxnSpPr/>
          <p:nvPr/>
        </p:nvCxnSpPr>
        <p:spPr>
          <a:xfrm>
            <a:off x="2286000" y="5105400"/>
            <a:ext cx="609600" cy="914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flipH="1">
            <a:off x="2133600" y="2895600"/>
            <a:ext cx="1219200" cy="129540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46638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617CF93-A7AE-CC25-CAA5-B656CC82910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48372BD-09D7-39C9-9AF1-53192EFBA58C}"/>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3505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133600"/>
            <a:ext cx="5065321" cy="284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62000" y="1115221"/>
            <a:ext cx="7543800" cy="369332"/>
          </a:xfrm>
          <a:prstGeom prst="rect">
            <a:avLst/>
          </a:prstGeom>
        </p:spPr>
        <p:txBody>
          <a:bodyPr wrap="square">
            <a:spAutoFit/>
          </a:bodyPr>
          <a:lstStyle/>
          <a:p>
            <a:r>
              <a:rPr lang="en-US" b="1" dirty="0" smtClean="0"/>
              <a:t>Exercise</a:t>
            </a:r>
          </a:p>
        </p:txBody>
      </p:sp>
    </p:spTree>
    <p:extLst>
      <p:ext uri="{BB962C8B-B14F-4D97-AF65-F5344CB8AC3E}">
        <p14:creationId xmlns:p14="http://schemas.microsoft.com/office/powerpoint/2010/main" val="34080789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617CF93-A7AE-CC25-CAA5-B656CC82910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48372BD-09D7-39C9-9AF1-53192EFBA58C}"/>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p:sp>
        <p:nvSpPr>
          <p:cNvPr id="3" name="Rectangle 2"/>
          <p:cNvSpPr/>
          <p:nvPr/>
        </p:nvSpPr>
        <p:spPr>
          <a:xfrm>
            <a:off x="1295400" y="1581834"/>
            <a:ext cx="6096000" cy="923330"/>
          </a:xfrm>
          <a:prstGeom prst="rect">
            <a:avLst/>
          </a:prstGeom>
        </p:spPr>
        <p:txBody>
          <a:bodyPr wrap="square">
            <a:spAutoFit/>
          </a:bodyPr>
          <a:lstStyle/>
          <a:p>
            <a:pPr algn="ctr"/>
            <a:r>
              <a:rPr lang="en-US" b="1" dirty="0" smtClean="0"/>
              <a:t>Code</a:t>
            </a:r>
          </a:p>
          <a:p>
            <a:r>
              <a:rPr lang="en-US" dirty="0" smtClean="0"/>
              <a:t>https</a:t>
            </a:r>
            <a:r>
              <a:rPr lang="en-US" dirty="0"/>
              <a:t>://colab.research.google.com/drive/1YsHFA55DZ5iQBNq7S11qoS-_WVYtxUYH?usp=sharing</a:t>
            </a:r>
          </a:p>
        </p:txBody>
      </p:sp>
    </p:spTree>
    <p:extLst>
      <p:ext uri="{BB962C8B-B14F-4D97-AF65-F5344CB8AC3E}">
        <p14:creationId xmlns:p14="http://schemas.microsoft.com/office/powerpoint/2010/main" val="1096663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20C1C3D-3599-8613-3DC7-239C7E7BD77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4DD8D9B-3532-09DE-3201-EE78B3042A27}"/>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 xmlns:a16="http://schemas.microsoft.com/office/drawing/2014/main" id="{C40281CB-21B3-87AE-FB2E-76DEE75E7F56}"/>
                  </a:ext>
                </a:extLst>
              </p:cNvPr>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itchFamily="18" charset="0"/>
                    <a:cs typeface="Times New Roman" pitchFamily="18" charset="0"/>
                  </a:rPr>
                  <a:t>Computing Information-Gain for Continuous-Valued Attributes</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Let attribute </a:t>
                </a:r>
                <a:r>
                  <a:rPr lang="en-US" sz="1800" b="1" dirty="0">
                    <a:solidFill>
                      <a:schemeClr val="tx1"/>
                    </a:solidFill>
                    <a:latin typeface="Times New Roman" pitchFamily="18" charset="0"/>
                    <a:cs typeface="Times New Roman" pitchFamily="18" charset="0"/>
                  </a:rPr>
                  <a:t>A</a:t>
                </a:r>
                <a:r>
                  <a:rPr lang="en-US" sz="1800" dirty="0">
                    <a:solidFill>
                      <a:schemeClr val="tx1"/>
                    </a:solidFill>
                    <a:latin typeface="Times New Roman" pitchFamily="18" charset="0"/>
                    <a:cs typeface="Times New Roman" pitchFamily="18" charset="0"/>
                  </a:rPr>
                  <a:t> be a continuous-valued attribute</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Must determine the best split point for </a:t>
                </a:r>
                <a:r>
                  <a:rPr lang="en-US" sz="1800" b="1" dirty="0">
                    <a:solidFill>
                      <a:schemeClr val="tx1"/>
                    </a:solidFill>
                    <a:latin typeface="Times New Roman" pitchFamily="18" charset="0"/>
                    <a:cs typeface="Times New Roman" pitchFamily="18" charset="0"/>
                  </a:rPr>
                  <a:t>A</a:t>
                </a:r>
              </a:p>
              <a:p>
                <a:pPr marL="742950" lvl="1" indent="-285750" algn="just">
                  <a:buFont typeface="Arial" pitchFamily="34" charset="0"/>
                  <a:buChar char="•"/>
                </a:pPr>
                <a:r>
                  <a:rPr lang="en-US" sz="1800" dirty="0">
                    <a:solidFill>
                      <a:schemeClr val="tx1"/>
                    </a:solidFill>
                    <a:latin typeface="Times New Roman" pitchFamily="18" charset="0"/>
                    <a:cs typeface="Times New Roman" pitchFamily="18" charset="0"/>
                  </a:rPr>
                  <a:t>Sort the value A in increasing order</a:t>
                </a:r>
              </a:p>
              <a:p>
                <a:pPr marL="742950" lvl="1" indent="-285750" algn="just">
                  <a:buFont typeface="Arial" pitchFamily="34" charset="0"/>
                  <a:buChar char="•"/>
                </a:pPr>
                <a:r>
                  <a:rPr lang="en-US" sz="1800" dirty="0">
                    <a:solidFill>
                      <a:schemeClr val="tx1"/>
                    </a:solidFill>
                    <a:latin typeface="Times New Roman" pitchFamily="18" charset="0"/>
                    <a:cs typeface="Times New Roman" pitchFamily="18" charset="0"/>
                  </a:rPr>
                  <a:t>Typically, the midpoint between each pair of adjacent values is considered as a possible split point</a:t>
                </a:r>
              </a:p>
              <a:p>
                <a:pPr marL="1200150" lvl="2" indent="-285750" algn="just">
                  <a:buFont typeface="Arial" pitchFamily="34" charset="0"/>
                  <a:buChar char="•"/>
                </a:pPr>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𝒂</m:t>
                        </m:r>
                      </m:e>
                      <m:sub>
                        <m:r>
                          <a:rPr lang="en-US" sz="1800" b="1" i="1" smtClean="0">
                            <a:solidFill>
                              <a:schemeClr val="tx1"/>
                            </a:solidFill>
                            <a:latin typeface="Cambria Math"/>
                            <a:cs typeface="Times New Roman" pitchFamily="18" charset="0"/>
                          </a:rPr>
                          <m:t>𝒊</m:t>
                        </m:r>
                      </m:sub>
                    </m:sSub>
                    <m:r>
                      <a:rPr lang="en-US" sz="1800" b="1" i="1" smtClean="0">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𝒂</m:t>
                        </m:r>
                      </m:e>
                      <m:sub>
                        <m:r>
                          <a:rPr lang="en-US" sz="1800" b="1" i="1">
                            <a:solidFill>
                              <a:schemeClr val="tx1"/>
                            </a:solidFill>
                            <a:latin typeface="Cambria Math"/>
                            <a:cs typeface="Times New Roman" pitchFamily="18" charset="0"/>
                          </a:rPr>
                          <m:t>𝒊</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𝟏</m:t>
                        </m:r>
                      </m:sub>
                    </m:sSub>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𝟐</m:t>
                    </m:r>
                  </m:oMath>
                </a14:m>
                <a:r>
                  <a:rPr lang="en-US" sz="1800" b="1" dirty="0" smtClean="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is the midpoint between the values of </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𝒂</m:t>
                        </m:r>
                      </m:e>
                      <m:sub>
                        <m:r>
                          <a:rPr lang="en-US" sz="1800" b="1" i="1">
                            <a:solidFill>
                              <a:schemeClr val="tx1"/>
                            </a:solidFill>
                            <a:latin typeface="Cambria Math"/>
                            <a:cs typeface="Times New Roman" pitchFamily="18" charset="0"/>
                          </a:rPr>
                          <m:t>𝒊</m:t>
                        </m:r>
                      </m:sub>
                    </m:sSub>
                  </m:oMath>
                </a14:m>
                <a:r>
                  <a:rPr lang="en-US" sz="1800" b="1"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and </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𝒂</m:t>
                        </m:r>
                      </m:e>
                      <m:sub>
                        <m: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Sub>
                  </m:oMath>
                </a14:m>
                <a:endParaRPr lang="en-US" sz="1800" b="1" dirty="0" smtClean="0">
                  <a:solidFill>
                    <a:schemeClr val="tx1"/>
                  </a:solidFill>
                  <a:latin typeface="Times New Roman" pitchFamily="18" charset="0"/>
                  <a:cs typeface="Times New Roman" pitchFamily="18" charset="0"/>
                </a:endParaRPr>
              </a:p>
              <a:p>
                <a:pPr marL="1200150" lvl="2" indent="-285750" algn="just">
                  <a:buFont typeface="Arial" pitchFamily="34" charset="0"/>
                  <a:buChar char="•"/>
                </a:pPr>
                <a:r>
                  <a:rPr lang="en-US" sz="1800" dirty="0" smtClean="0">
                    <a:solidFill>
                      <a:schemeClr val="tx1"/>
                    </a:solidFill>
                    <a:latin typeface="Times New Roman" pitchFamily="18" charset="0"/>
                    <a:cs typeface="Times New Roman" pitchFamily="18" charset="0"/>
                  </a:rPr>
                  <a:t>The </a:t>
                </a:r>
                <a:r>
                  <a:rPr lang="en-US" sz="1800" dirty="0">
                    <a:solidFill>
                      <a:schemeClr val="tx1"/>
                    </a:solidFill>
                    <a:latin typeface="Times New Roman" pitchFamily="18" charset="0"/>
                    <a:cs typeface="Times New Roman" pitchFamily="18" charset="0"/>
                  </a:rPr>
                  <a:t>point with the minimum expected information requirement for </a:t>
                </a:r>
                <a:r>
                  <a:rPr lang="en-US" sz="1800" b="1" dirty="0">
                    <a:solidFill>
                      <a:schemeClr val="tx1"/>
                    </a:solidFill>
                    <a:latin typeface="Times New Roman" pitchFamily="18" charset="0"/>
                    <a:cs typeface="Times New Roman" pitchFamily="18" charset="0"/>
                  </a:rPr>
                  <a:t>A</a:t>
                </a:r>
                <a:r>
                  <a:rPr lang="en-US" sz="1800" dirty="0">
                    <a:solidFill>
                      <a:schemeClr val="tx1"/>
                    </a:solidFill>
                    <a:latin typeface="Times New Roman" pitchFamily="18" charset="0"/>
                    <a:cs typeface="Times New Roman" pitchFamily="18" charset="0"/>
                  </a:rPr>
                  <a:t> is selected as the split-point for </a:t>
                </a:r>
                <a:r>
                  <a:rPr lang="en-US" sz="1800" b="1" dirty="0">
                    <a:solidFill>
                      <a:schemeClr val="tx1"/>
                    </a:solidFill>
                    <a:latin typeface="Times New Roman" pitchFamily="18" charset="0"/>
                    <a:cs typeface="Times New Roman" pitchFamily="18" charset="0"/>
                  </a:rPr>
                  <a:t>A</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Split:</a:t>
                </a:r>
              </a:p>
              <a:p>
                <a:pPr marL="742950" lvl="1" indent="-285750" algn="just">
                  <a:buFont typeface="Arial" pitchFamily="34" charset="0"/>
                  <a:buChar char="•"/>
                </a:pPr>
                <a:r>
                  <a:rPr lang="en-US" sz="1800" b="1" dirty="0">
                    <a:solidFill>
                      <a:schemeClr val="tx1"/>
                    </a:solidFill>
                    <a:latin typeface="Times New Roman" pitchFamily="18" charset="0"/>
                    <a:cs typeface="Times New Roman" pitchFamily="18" charset="0"/>
                  </a:rPr>
                  <a:t>D1</a:t>
                </a:r>
                <a:r>
                  <a:rPr lang="en-US" sz="1800" dirty="0">
                    <a:solidFill>
                      <a:schemeClr val="tx1"/>
                    </a:solidFill>
                    <a:latin typeface="Times New Roman" pitchFamily="18" charset="0"/>
                    <a:cs typeface="Times New Roman" pitchFamily="18" charset="0"/>
                  </a:rPr>
                  <a:t> is the set of tuples in </a:t>
                </a:r>
                <a:r>
                  <a:rPr lang="en-US" sz="1800" b="1" dirty="0">
                    <a:solidFill>
                      <a:schemeClr val="tx1"/>
                    </a:solidFill>
                    <a:latin typeface="Times New Roman" pitchFamily="18" charset="0"/>
                    <a:cs typeface="Times New Roman" pitchFamily="18" charset="0"/>
                  </a:rPr>
                  <a:t>D</a:t>
                </a:r>
                <a:r>
                  <a:rPr lang="en-US" sz="1800" dirty="0">
                    <a:solidFill>
                      <a:schemeClr val="tx1"/>
                    </a:solidFill>
                    <a:latin typeface="Times New Roman" pitchFamily="18" charset="0"/>
                    <a:cs typeface="Times New Roman" pitchFamily="18" charset="0"/>
                  </a:rPr>
                  <a:t> satisfying </a:t>
                </a:r>
                <a:r>
                  <a:rPr lang="en-US" sz="1800" b="1" dirty="0">
                    <a:solidFill>
                      <a:schemeClr val="tx1"/>
                    </a:solidFill>
                    <a:latin typeface="Times New Roman" pitchFamily="18" charset="0"/>
                    <a:cs typeface="Times New Roman" pitchFamily="18" charset="0"/>
                  </a:rPr>
                  <a:t>A ≤ split-point</a:t>
                </a:r>
                <a:r>
                  <a:rPr lang="en-US" sz="1800" dirty="0">
                    <a:solidFill>
                      <a:schemeClr val="tx1"/>
                    </a:solidFill>
                    <a:latin typeface="Times New Roman" pitchFamily="18" charset="0"/>
                    <a:cs typeface="Times New Roman" pitchFamily="18" charset="0"/>
                  </a:rPr>
                  <a:t>, and </a:t>
                </a:r>
                <a:r>
                  <a:rPr lang="en-US" sz="1800" b="1" dirty="0">
                    <a:solidFill>
                      <a:schemeClr val="tx1"/>
                    </a:solidFill>
                    <a:latin typeface="Times New Roman" pitchFamily="18" charset="0"/>
                    <a:cs typeface="Times New Roman" pitchFamily="18" charset="0"/>
                  </a:rPr>
                  <a:t>D2</a:t>
                </a:r>
                <a:r>
                  <a:rPr lang="en-US" sz="1800" dirty="0">
                    <a:solidFill>
                      <a:schemeClr val="tx1"/>
                    </a:solidFill>
                    <a:latin typeface="Times New Roman" pitchFamily="18" charset="0"/>
                    <a:cs typeface="Times New Roman" pitchFamily="18" charset="0"/>
                  </a:rPr>
                  <a:t> is the set of tuples in </a:t>
                </a:r>
                <a:r>
                  <a:rPr lang="en-US" sz="1800" b="1" dirty="0">
                    <a:solidFill>
                      <a:schemeClr val="tx1"/>
                    </a:solidFill>
                    <a:latin typeface="Times New Roman" pitchFamily="18" charset="0"/>
                    <a:cs typeface="Times New Roman" pitchFamily="18" charset="0"/>
                  </a:rPr>
                  <a:t>D</a:t>
                </a:r>
                <a:r>
                  <a:rPr lang="en-US" sz="1800" dirty="0">
                    <a:solidFill>
                      <a:schemeClr val="tx1"/>
                    </a:solidFill>
                    <a:latin typeface="Times New Roman" pitchFamily="18" charset="0"/>
                    <a:cs typeface="Times New Roman" pitchFamily="18" charset="0"/>
                  </a:rPr>
                  <a:t> satisfying </a:t>
                </a:r>
                <a:r>
                  <a:rPr lang="en-US" sz="1800" b="1" dirty="0">
                    <a:solidFill>
                      <a:schemeClr val="tx1"/>
                    </a:solidFill>
                    <a:latin typeface="Times New Roman" pitchFamily="18" charset="0"/>
                    <a:cs typeface="Times New Roman" pitchFamily="18" charset="0"/>
                  </a:rPr>
                  <a:t>A &gt; split-point</a:t>
                </a:r>
              </a:p>
              <a:p>
                <a:pPr algn="just"/>
                <a:endParaRPr lang="en-US" sz="1800" dirty="0">
                  <a:solidFill>
                    <a:schemeClr val="tx1"/>
                  </a:solidFill>
                  <a:latin typeface="Times New Roman" pitchFamily="18" charset="0"/>
                  <a:cs typeface="Times New Roman" pitchFamily="18" charset="0"/>
                </a:endParaRPr>
              </a:p>
            </p:txBody>
          </p:sp>
        </mc:Choice>
        <mc:Fallback xmlns="">
          <p:sp>
            <p:nvSpPr>
              <p:cNvPr id="3" name="Subtitle 2">
                <a:extLst>
                  <a:ext uri="{FF2B5EF4-FFF2-40B4-BE49-F238E27FC236}">
                    <a16:creationId xmlns:a16="http://schemas.microsoft.com/office/drawing/2014/main" xmlns="" id="{C40281CB-21B3-87AE-FB2E-76DEE75E7F56}"/>
                  </a:ext>
                </a:extLst>
              </p:cNvPr>
              <p:cNvSpPr>
                <a:spLocks noGrp="1" noRot="1" noChangeAspect="1" noMove="1" noResize="1" noEditPoints="1" noAdjustHandles="1" noChangeArrowheads="1" noChangeShapeType="1" noTextEdit="1"/>
              </p:cNvSpPr>
              <p:nvPr>
                <p:ph type="subTitle" idx="1"/>
              </p:nvPr>
            </p:nvSpPr>
            <p:spPr>
              <a:xfrm>
                <a:off x="685800" y="1371600"/>
                <a:ext cx="7467600" cy="4343400"/>
              </a:xfrm>
              <a:blipFill rotWithShape="1">
                <a:blip r:embed="rId2"/>
                <a:stretch>
                  <a:fillRect l="-735" t="-701" r="-653"/>
                </a:stretch>
              </a:blipFill>
            </p:spPr>
            <p:txBody>
              <a:bodyPr/>
              <a:lstStyle/>
              <a:p>
                <a:r>
                  <a:rPr lang="en-US">
                    <a:noFill/>
                  </a:rPr>
                  <a:t> </a:t>
                </a:r>
              </a:p>
            </p:txBody>
          </p:sp>
        </mc:Fallback>
      </mc:AlternateContent>
    </p:spTree>
    <p:extLst>
      <p:ext uri="{BB962C8B-B14F-4D97-AF65-F5344CB8AC3E}">
        <p14:creationId xmlns:p14="http://schemas.microsoft.com/office/powerpoint/2010/main" val="35332894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20C1C3D-3599-8613-3DC7-239C7E7BD77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4DD8D9B-3532-09DE-3201-EE78B3042A27}"/>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p:sp>
        <p:nvSpPr>
          <p:cNvPr id="3" name="Subtitle 2">
            <a:extLst>
              <a:ext uri="{FF2B5EF4-FFF2-40B4-BE49-F238E27FC236}">
                <a16:creationId xmlns="" xmlns:a16="http://schemas.microsoft.com/office/drawing/2014/main" id="{C40281CB-21B3-87AE-FB2E-76DEE75E7F56}"/>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Gain Ratio for Attribute Selection (C4.5</a:t>
            </a:r>
            <a:r>
              <a:rPr lang="en-US" sz="1800" b="1" dirty="0" smtClean="0">
                <a:solidFill>
                  <a:schemeClr val="tx1"/>
                </a:solidFill>
                <a:latin typeface="Times New Roman" pitchFamily="18" charset="0"/>
                <a:cs typeface="Times New Roman" pitchFamily="18" charset="0"/>
              </a:rPr>
              <a:t>)</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Information gain measure is biased towards attributes with many values</a:t>
            </a:r>
          </a:p>
          <a:p>
            <a:pPr marL="285750" indent="-285750" algn="just">
              <a:buFont typeface="Arial" pitchFamily="34" charset="0"/>
              <a:buChar char="•"/>
            </a:pPr>
            <a:r>
              <a:rPr lang="en-US" sz="1800" b="1" dirty="0">
                <a:solidFill>
                  <a:schemeClr val="tx1"/>
                </a:solidFill>
                <a:latin typeface="Times New Roman" pitchFamily="18" charset="0"/>
                <a:cs typeface="Times New Roman" pitchFamily="18" charset="0"/>
              </a:rPr>
              <a:t>C4.5</a:t>
            </a:r>
            <a:r>
              <a:rPr lang="en-US" sz="1800" dirty="0">
                <a:solidFill>
                  <a:schemeClr val="tx1"/>
                </a:solidFill>
                <a:latin typeface="Times New Roman" pitchFamily="18" charset="0"/>
                <a:cs typeface="Times New Roman" pitchFamily="18" charset="0"/>
              </a:rPr>
              <a:t> (a successor of ID3) uses gain ratio to overcome the problem (normalization to information gain)</a:t>
            </a:r>
          </a:p>
          <a:p>
            <a:pPr marL="742950" lvl="1" indent="-285750" algn="just">
              <a:buFont typeface="Arial" pitchFamily="34" charset="0"/>
              <a:buChar char="•"/>
            </a:pPr>
            <a:r>
              <a:rPr lang="en-US" sz="1800" dirty="0" err="1">
                <a:solidFill>
                  <a:schemeClr val="tx1"/>
                </a:solidFill>
                <a:latin typeface="Times New Roman" pitchFamily="18" charset="0"/>
                <a:cs typeface="Times New Roman" pitchFamily="18" charset="0"/>
              </a:rPr>
              <a:t>GainRatio</a:t>
            </a:r>
            <a:r>
              <a:rPr lang="en-US" sz="1800" dirty="0">
                <a:solidFill>
                  <a:schemeClr val="tx1"/>
                </a:solidFill>
                <a:latin typeface="Times New Roman" pitchFamily="18" charset="0"/>
                <a:cs typeface="Times New Roman" pitchFamily="18" charset="0"/>
              </a:rPr>
              <a:t>(A) = Gain(A)/</a:t>
            </a:r>
            <a:r>
              <a:rPr lang="en-US" sz="1800" dirty="0" err="1">
                <a:solidFill>
                  <a:schemeClr val="tx1"/>
                </a:solidFill>
                <a:latin typeface="Times New Roman" pitchFamily="18" charset="0"/>
                <a:cs typeface="Times New Roman" pitchFamily="18" charset="0"/>
              </a:rPr>
              <a:t>SplitInfo</a:t>
            </a:r>
            <a:r>
              <a:rPr lang="en-US" sz="1800" dirty="0">
                <a:solidFill>
                  <a:schemeClr val="tx1"/>
                </a:solidFill>
                <a:latin typeface="Times New Roman" pitchFamily="18" charset="0"/>
                <a:cs typeface="Times New Roman" pitchFamily="18" charset="0"/>
              </a:rPr>
              <a:t>(A</a:t>
            </a:r>
            <a:r>
              <a:rPr lang="en-US" sz="1800" dirty="0" smtClean="0">
                <a:solidFill>
                  <a:schemeClr val="tx1"/>
                </a:solidFill>
                <a:latin typeface="Times New Roman" pitchFamily="18" charset="0"/>
                <a:cs typeface="Times New Roman" pitchFamily="18" charset="0"/>
              </a:rPr>
              <a:t>)</a:t>
            </a:r>
          </a:p>
          <a:p>
            <a:pPr marL="742950" lvl="1" indent="-285750" algn="just">
              <a:buFont typeface="Arial" pitchFamily="34" charset="0"/>
              <a:buChar char="•"/>
            </a:pPr>
            <a:endParaRPr lang="en-US" sz="1800" dirty="0">
              <a:solidFill>
                <a:schemeClr val="tx1"/>
              </a:solidFill>
              <a:latin typeface="Times New Roman" pitchFamily="18" charset="0"/>
              <a:cs typeface="Times New Roman" pitchFamily="18" charset="0"/>
            </a:endParaRPr>
          </a:p>
          <a:p>
            <a:pPr marL="742950" lvl="1" indent="-285750" algn="just">
              <a:buFont typeface="Arial" pitchFamily="34" charset="0"/>
              <a:buChar char="•"/>
            </a:pPr>
            <a:endParaRPr lang="en-US" sz="1800" dirty="0" smtClean="0">
              <a:solidFill>
                <a:schemeClr val="tx1"/>
              </a:solidFill>
              <a:latin typeface="Times New Roman" pitchFamily="18" charset="0"/>
              <a:cs typeface="Times New Roman" pitchFamily="18" charset="0"/>
            </a:endParaRPr>
          </a:p>
          <a:p>
            <a:pPr marL="742950" lvl="1" indent="-285750" algn="just">
              <a:buFont typeface="Arial" pitchFamily="34" charset="0"/>
              <a:buChar char="•"/>
            </a:pPr>
            <a:endParaRPr lang="en-US" sz="1800" dirty="0" smtClean="0">
              <a:solidFill>
                <a:schemeClr val="tx1"/>
              </a:solidFill>
              <a:latin typeface="Times New Roman" pitchFamily="18" charset="0"/>
              <a:cs typeface="Times New Roman" pitchFamily="18" charset="0"/>
            </a:endParaRPr>
          </a:p>
          <a:p>
            <a:pPr marL="742950" lvl="1" indent="-285750" algn="just">
              <a:buFont typeface="Arial" pitchFamily="34" charset="0"/>
              <a:buChar char="•"/>
            </a:pPr>
            <a:endParaRPr lang="en-US" sz="1800" dirty="0">
              <a:solidFill>
                <a:schemeClr val="tx1"/>
              </a:solidFill>
              <a:latin typeface="Times New Roman" pitchFamily="18" charset="0"/>
              <a:cs typeface="Times New Roman" pitchFamily="18" charset="0"/>
            </a:endParaRPr>
          </a:p>
          <a:p>
            <a:pPr marL="742950" lvl="1" indent="-285750" algn="just">
              <a:buFont typeface="Arial" pitchFamily="34" charset="0"/>
              <a:buChar char="•"/>
            </a:pPr>
            <a:endParaRPr lang="en-US" sz="1800" dirty="0" smtClean="0">
              <a:solidFill>
                <a:schemeClr val="tx1"/>
              </a:solidFill>
              <a:latin typeface="Times New Roman" pitchFamily="18" charset="0"/>
              <a:cs typeface="Times New Roman" pitchFamily="18" charset="0"/>
            </a:endParaRPr>
          </a:p>
          <a:p>
            <a:pPr marL="742950" lvl="1" indent="-285750" algn="just">
              <a:buFont typeface="Arial" pitchFamily="34" charset="0"/>
              <a:buChar char="•"/>
            </a:pPr>
            <a:r>
              <a:rPr lang="en-US" sz="1800" dirty="0" err="1" smtClean="0">
                <a:solidFill>
                  <a:schemeClr val="tx1"/>
                </a:solidFill>
                <a:latin typeface="Times New Roman" pitchFamily="18" charset="0"/>
                <a:cs typeface="Times New Roman" pitchFamily="18" charset="0"/>
              </a:rPr>
              <a:t>gain_ratio</a:t>
            </a:r>
            <a:r>
              <a:rPr lang="en-US" sz="1800" dirty="0" smtClean="0">
                <a:solidFill>
                  <a:schemeClr val="tx1"/>
                </a:solidFill>
                <a:latin typeface="Times New Roman" pitchFamily="18" charset="0"/>
                <a:cs typeface="Times New Roman" pitchFamily="18" charset="0"/>
              </a:rPr>
              <a:t>(income</a:t>
            </a:r>
            <a:r>
              <a:rPr lang="en-US" sz="1800" dirty="0">
                <a:solidFill>
                  <a:schemeClr val="tx1"/>
                </a:solidFill>
                <a:latin typeface="Times New Roman" pitchFamily="18" charset="0"/>
                <a:cs typeface="Times New Roman" pitchFamily="18" charset="0"/>
              </a:rPr>
              <a:t>) = 0.029/1.557 = 0.019</a:t>
            </a:r>
          </a:p>
          <a:p>
            <a:pPr marL="742950" lvl="1" indent="-285750" algn="just">
              <a:buFont typeface="Arial" pitchFamily="34" charset="0"/>
              <a:buChar char="•"/>
            </a:pPr>
            <a:endParaRPr lang="en-US" sz="1800" dirty="0" smtClean="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p:graphicFrame>
        <p:nvGraphicFramePr>
          <p:cNvPr id="4" name="Object 3"/>
          <p:cNvGraphicFramePr>
            <a:graphicFrameLocks/>
          </p:cNvGraphicFramePr>
          <p:nvPr>
            <p:extLst>
              <p:ext uri="{D42A27DB-BD31-4B8C-83A1-F6EECF244321}">
                <p14:modId xmlns:p14="http://schemas.microsoft.com/office/powerpoint/2010/main" val="1265866478"/>
              </p:ext>
            </p:extLst>
          </p:nvPr>
        </p:nvGraphicFramePr>
        <p:xfrm>
          <a:off x="5638800" y="2438400"/>
          <a:ext cx="3432175" cy="2667000"/>
        </p:xfrm>
        <a:graphic>
          <a:graphicData uri="http://schemas.openxmlformats.org/presentationml/2006/ole">
            <mc:AlternateContent xmlns:mc="http://schemas.openxmlformats.org/markup-compatibility/2006">
              <mc:Choice xmlns:v="urn:schemas-microsoft-com:vml" Requires="v">
                <p:oleObj spid="_x0000_s20594" name="Worksheet" r:id="rId3" imgW="6115431" imgH="4458208" progId="Excel.Sheet.8">
                  <p:embed/>
                </p:oleObj>
              </mc:Choice>
              <mc:Fallback>
                <p:oleObj name="Worksheet" r:id="rId3" imgW="6115431" imgH="4458208" progId="Excel.Sheet.8">
                  <p:embed/>
                  <p:pic>
                    <p:nvPicPr>
                      <p:cNvPr id="0" name="Object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2438400"/>
                        <a:ext cx="3432175" cy="2667000"/>
                      </a:xfrm>
                      <a:prstGeom prst="rect">
                        <a:avLst/>
                      </a:prstGeom>
                      <a:noFill/>
                      <a:ln>
                        <a:noFill/>
                      </a:ln>
                      <a:effectLst/>
                    </p:spPr>
                  </p:pic>
                </p:oleObj>
              </mc:Fallback>
            </mc:AlternateContent>
          </a:graphicData>
        </a:graphic>
      </p:graphicFrame>
      <p:pic>
        <p:nvPicPr>
          <p:cNvPr id="5" name="Picture 10" descr="8splitinf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848100"/>
            <a:ext cx="52546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1159144019"/>
              </p:ext>
            </p:extLst>
          </p:nvPr>
        </p:nvGraphicFramePr>
        <p:xfrm>
          <a:off x="609600" y="2973118"/>
          <a:ext cx="4343400" cy="831850"/>
        </p:xfrm>
        <a:graphic>
          <a:graphicData uri="http://schemas.openxmlformats.org/presentationml/2006/ole">
            <mc:AlternateContent xmlns:mc="http://schemas.openxmlformats.org/markup-compatibility/2006">
              <mc:Choice xmlns:v="urn:schemas-microsoft-com:vml" Requires="v">
                <p:oleObj spid="_x0000_s20595" name="Equation" r:id="rId6" imgW="2387600" imgH="457200" progId="Equation.3">
                  <p:embed/>
                </p:oleObj>
              </mc:Choice>
              <mc:Fallback>
                <p:oleObj name="Equation" r:id="rId6" imgW="2387600" imgH="457200" progId="Equation.3">
                  <p:embed/>
                  <p:pic>
                    <p:nvPicPr>
                      <p:cNvPr id="0" name="Object 20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2973118"/>
                        <a:ext cx="4343400"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32592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KNN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How KNN Works:</a:t>
            </a:r>
          </a:p>
          <a:p>
            <a:pPr algn="just"/>
            <a:r>
              <a:rPr lang="en-US" sz="1800" dirty="0">
                <a:solidFill>
                  <a:schemeClr val="tx1"/>
                </a:solidFill>
                <a:latin typeface="Times New Roman" pitchFamily="18" charset="0"/>
                <a:cs typeface="Times New Roman" pitchFamily="18" charset="0"/>
              </a:rPr>
              <a:t>To  classify  a  new  input  vector  x,  examine  the  k‐closest  training  data  points  to  x  and  assign  the  object  to  the  most  frequently  occurring  class.</a:t>
            </a:r>
          </a:p>
          <a:p>
            <a:pPr algn="just"/>
            <a:endParaRPr lang="en-US" sz="1800" dirty="0">
              <a:solidFill>
                <a:schemeClr val="tx1"/>
              </a:solidFill>
              <a:latin typeface="Times New Roman" pitchFamily="18" charset="0"/>
              <a:cs typeface="Times New Roman" pitchFamily="18" charset="0"/>
            </a:endParaRPr>
          </a:p>
        </p:txBody>
      </p:sp>
      <p:pic>
        <p:nvPicPr>
          <p:cNvPr id="4" name="Picture 3">
            <a:extLst>
              <a:ext uri="{FF2B5EF4-FFF2-40B4-BE49-F238E27FC236}">
                <a16:creationId xmlns="" xmlns:a16="http://schemas.microsoft.com/office/drawing/2014/main" id="{1E3D6780-860C-45A9-A75F-F217DD97EF58}"/>
              </a:ext>
            </a:extLst>
          </p:cNvPr>
          <p:cNvPicPr>
            <a:picLocks noChangeAspect="1"/>
          </p:cNvPicPr>
          <p:nvPr/>
        </p:nvPicPr>
        <p:blipFill>
          <a:blip r:embed="rId2"/>
          <a:stretch>
            <a:fillRect/>
          </a:stretch>
        </p:blipFill>
        <p:spPr>
          <a:xfrm>
            <a:off x="1676400" y="2438400"/>
            <a:ext cx="5042131" cy="3781598"/>
          </a:xfrm>
          <a:prstGeom prst="rect">
            <a:avLst/>
          </a:prstGeom>
        </p:spPr>
      </p:pic>
    </p:spTree>
    <p:extLst>
      <p:ext uri="{BB962C8B-B14F-4D97-AF65-F5344CB8AC3E}">
        <p14:creationId xmlns:p14="http://schemas.microsoft.com/office/powerpoint/2010/main" val="12051039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20C1C3D-3599-8613-3DC7-239C7E7BD77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4DD8D9B-3532-09DE-3201-EE78B3042A27}"/>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p:sp>
        <p:nvSpPr>
          <p:cNvPr id="3" name="Subtitle 2">
            <a:extLst>
              <a:ext uri="{FF2B5EF4-FFF2-40B4-BE49-F238E27FC236}">
                <a16:creationId xmlns="" xmlns:a16="http://schemas.microsoft.com/office/drawing/2014/main" id="{C40281CB-21B3-87AE-FB2E-76DEE75E7F56}"/>
              </a:ext>
            </a:extLst>
          </p:cNvPr>
          <p:cNvSpPr>
            <a:spLocks noGrp="1"/>
          </p:cNvSpPr>
          <p:nvPr>
            <p:ph type="subTitle" idx="1"/>
          </p:nvPr>
        </p:nvSpPr>
        <p:spPr>
          <a:xfrm>
            <a:off x="685800" y="1371600"/>
            <a:ext cx="7467600" cy="4343400"/>
          </a:xfrm>
        </p:spPr>
        <p:txBody>
          <a:bodyPr>
            <a:normAutofit/>
          </a:bodyPr>
          <a:lstStyle/>
          <a:p>
            <a:pPr algn="just"/>
            <a:r>
              <a:rPr lang="en-US" sz="1800" b="1" dirty="0" err="1">
                <a:solidFill>
                  <a:schemeClr val="tx1"/>
                </a:solidFill>
                <a:latin typeface="Times New Roman" pitchFamily="18" charset="0"/>
                <a:cs typeface="Times New Roman" pitchFamily="18" charset="0"/>
              </a:rPr>
              <a:t>Gini</a:t>
            </a:r>
            <a:r>
              <a:rPr lang="en-US" sz="1800" b="1" dirty="0">
                <a:solidFill>
                  <a:schemeClr val="tx1"/>
                </a:solidFill>
                <a:latin typeface="Times New Roman" pitchFamily="18" charset="0"/>
                <a:cs typeface="Times New Roman" pitchFamily="18" charset="0"/>
              </a:rPr>
              <a:t> Index (CART-Classification and Regression Trees)</a:t>
            </a:r>
            <a:endParaRPr lang="en-US" sz="1800" b="1" dirty="0" smtClean="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Information Gain </a:t>
            </a:r>
            <a:r>
              <a:rPr lang="en-US" sz="1800" dirty="0">
                <a:solidFill>
                  <a:schemeClr val="tx1"/>
                </a:solidFill>
                <a:latin typeface="Times New Roman" pitchFamily="18" charset="0"/>
                <a:cs typeface="Times New Roman" pitchFamily="18" charset="0"/>
              </a:rPr>
              <a:t>and Gain Ratio can sometimes exhibit a bias toward features with many unique values. For example, if a feature has many unique categories, Information Gain might prefer it because it creates more distinct subsets</a:t>
            </a:r>
            <a:r>
              <a:rPr lang="en-US" sz="1800" dirty="0" smtClean="0">
                <a:solidFill>
                  <a:schemeClr val="tx1"/>
                </a:solidFill>
                <a:latin typeface="Times New Roman" pitchFamily="18" charset="0"/>
                <a:cs typeface="Times New Roman" pitchFamily="18" charset="0"/>
              </a:rPr>
              <a:t>.</a:t>
            </a:r>
          </a:p>
          <a:p>
            <a:pPr algn="just"/>
            <a:r>
              <a:rPr lang="en-US" sz="1800" dirty="0" smtClean="0">
                <a:solidFill>
                  <a:schemeClr val="tx1"/>
                </a:solidFill>
                <a:latin typeface="Times New Roman" pitchFamily="18" charset="0"/>
                <a:cs typeface="Times New Roman" pitchFamily="18" charset="0"/>
              </a:rPr>
              <a:t>To </a:t>
            </a:r>
            <a:r>
              <a:rPr lang="en-US" sz="1800" dirty="0">
                <a:solidFill>
                  <a:schemeClr val="tx1"/>
                </a:solidFill>
                <a:latin typeface="Times New Roman" pitchFamily="18" charset="0"/>
                <a:cs typeface="Times New Roman" pitchFamily="18" charset="0"/>
              </a:rPr>
              <a:t>address this, </a:t>
            </a:r>
            <a:r>
              <a:rPr lang="en-US" sz="1800" b="1" dirty="0">
                <a:solidFill>
                  <a:schemeClr val="tx1"/>
                </a:solidFill>
                <a:latin typeface="Times New Roman" pitchFamily="18" charset="0"/>
                <a:cs typeface="Times New Roman" pitchFamily="18" charset="0"/>
              </a:rPr>
              <a:t>Gain Ratio </a:t>
            </a:r>
            <a:r>
              <a:rPr lang="en-US" sz="1800" dirty="0">
                <a:solidFill>
                  <a:schemeClr val="tx1"/>
                </a:solidFill>
                <a:latin typeface="Times New Roman" pitchFamily="18" charset="0"/>
                <a:cs typeface="Times New Roman" pitchFamily="18" charset="0"/>
              </a:rPr>
              <a:t>(an adaptation of Information Gain) is used in algorithms like C4.5 to counter this bias, but this additional step adds complexity</a:t>
            </a:r>
            <a:r>
              <a:rPr lang="en-US" sz="1800" dirty="0" smtClean="0">
                <a:solidFill>
                  <a:schemeClr val="tx1"/>
                </a:solidFill>
                <a:latin typeface="Times New Roman" pitchFamily="18" charset="0"/>
                <a:cs typeface="Times New Roman" pitchFamily="18" charset="0"/>
              </a:rPr>
              <a:t>.</a:t>
            </a:r>
          </a:p>
          <a:p>
            <a:pPr algn="just"/>
            <a:r>
              <a:rPr lang="en-US" sz="1800" b="1" dirty="0" err="1" smtClean="0">
                <a:solidFill>
                  <a:schemeClr val="tx1"/>
                </a:solidFill>
                <a:latin typeface="Times New Roman" pitchFamily="18" charset="0"/>
                <a:cs typeface="Times New Roman" pitchFamily="18" charset="0"/>
              </a:rPr>
              <a:t>Gini</a:t>
            </a:r>
            <a:r>
              <a:rPr lang="en-US" sz="1800" b="1" dirty="0" smtClean="0">
                <a:solidFill>
                  <a:schemeClr val="tx1"/>
                </a:solidFill>
                <a:latin typeface="Times New Roman" pitchFamily="18" charset="0"/>
                <a:cs typeface="Times New Roman" pitchFamily="18" charset="0"/>
              </a:rPr>
              <a:t> </a:t>
            </a:r>
            <a:r>
              <a:rPr lang="en-US" sz="1800" b="1" dirty="0">
                <a:solidFill>
                  <a:schemeClr val="tx1"/>
                </a:solidFill>
                <a:latin typeface="Times New Roman" pitchFamily="18" charset="0"/>
                <a:cs typeface="Times New Roman" pitchFamily="18" charset="0"/>
              </a:rPr>
              <a:t>Index</a:t>
            </a:r>
            <a:r>
              <a:rPr lang="en-US" sz="1800" dirty="0">
                <a:solidFill>
                  <a:schemeClr val="tx1"/>
                </a:solidFill>
                <a:latin typeface="Times New Roman" pitchFamily="18" charset="0"/>
                <a:cs typeface="Times New Roman" pitchFamily="18" charset="0"/>
              </a:rPr>
              <a:t>, on the other hand, is less sensitive to the number of categories in a feature, reducing the need for an additional adjustment like Gain Ratio.</a:t>
            </a:r>
            <a:endParaRPr lang="en-US" sz="1800" dirty="0" smtClean="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419600"/>
            <a:ext cx="6057900" cy="1133475"/>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491" y="5657714"/>
            <a:ext cx="4724400" cy="1162500"/>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4529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20C1C3D-3599-8613-3DC7-239C7E7BD77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4DD8D9B-3532-09DE-3201-EE78B3042A27}"/>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p:sp>
        <p:nvSpPr>
          <p:cNvPr id="3" name="Subtitle 2">
            <a:extLst>
              <a:ext uri="{FF2B5EF4-FFF2-40B4-BE49-F238E27FC236}">
                <a16:creationId xmlns="" xmlns:a16="http://schemas.microsoft.com/office/drawing/2014/main" id="{C40281CB-21B3-87AE-FB2E-76DEE75E7F56}"/>
              </a:ext>
            </a:extLst>
          </p:cNvPr>
          <p:cNvSpPr>
            <a:spLocks noGrp="1"/>
          </p:cNvSpPr>
          <p:nvPr>
            <p:ph type="subTitle" idx="1"/>
          </p:nvPr>
        </p:nvSpPr>
        <p:spPr>
          <a:xfrm>
            <a:off x="685800" y="1371600"/>
            <a:ext cx="7467600" cy="4343400"/>
          </a:xfrm>
        </p:spPr>
        <p:txBody>
          <a:bodyPr>
            <a:normAutofit/>
          </a:bodyPr>
          <a:lstStyle/>
          <a:p>
            <a:pPr algn="just"/>
            <a:r>
              <a:rPr lang="en-US" sz="1800" b="1" dirty="0" err="1">
                <a:solidFill>
                  <a:schemeClr val="tx1"/>
                </a:solidFill>
                <a:latin typeface="Times New Roman" pitchFamily="18" charset="0"/>
                <a:cs typeface="Times New Roman" pitchFamily="18" charset="0"/>
              </a:rPr>
              <a:t>Overfitting</a:t>
            </a:r>
            <a:r>
              <a:rPr lang="en-US" sz="1800" b="1" dirty="0">
                <a:solidFill>
                  <a:schemeClr val="tx1"/>
                </a:solidFill>
                <a:latin typeface="Times New Roman" pitchFamily="18" charset="0"/>
                <a:cs typeface="Times New Roman" pitchFamily="18" charset="0"/>
              </a:rPr>
              <a:t> in Decision </a:t>
            </a:r>
            <a:r>
              <a:rPr lang="en-US" sz="1800" b="1" dirty="0" smtClean="0">
                <a:solidFill>
                  <a:schemeClr val="tx1"/>
                </a:solidFill>
                <a:latin typeface="Times New Roman" pitchFamily="18" charset="0"/>
                <a:cs typeface="Times New Roman" pitchFamily="18" charset="0"/>
              </a:rPr>
              <a:t>Trees</a:t>
            </a:r>
          </a:p>
          <a:p>
            <a:pPr marL="285750" indent="-285750" algn="just">
              <a:buFont typeface="Arial" pitchFamily="34" charset="0"/>
              <a:buChar char="•"/>
            </a:pPr>
            <a:r>
              <a:rPr lang="en-US" sz="1800" dirty="0" err="1" smtClean="0">
                <a:solidFill>
                  <a:schemeClr val="tx1"/>
                </a:solidFill>
                <a:latin typeface="Times New Roman" pitchFamily="18" charset="0"/>
                <a:cs typeface="Times New Roman" pitchFamily="18" charset="0"/>
              </a:rPr>
              <a:t>Overfitting</a:t>
            </a:r>
            <a:r>
              <a:rPr lang="en-US" sz="1800" dirty="0" smtClean="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happens when a Decision Tree model becomes too complex, fitting too closely to the noise and specific details of the training data, resulting in poor generalization to new data</a:t>
            </a:r>
            <a:r>
              <a:rPr lang="en-US" sz="1800" dirty="0" smtClean="0">
                <a:solidFill>
                  <a:schemeClr val="tx1"/>
                </a:solidFill>
                <a:latin typeface="Times New Roman" pitchFamily="18" charset="0"/>
                <a:cs typeface="Times New Roman" pitchFamily="18" charset="0"/>
              </a:rPr>
              <a:t>.</a:t>
            </a: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Signs </a:t>
            </a:r>
            <a:r>
              <a:rPr lang="en-US" sz="1800" dirty="0">
                <a:solidFill>
                  <a:schemeClr val="tx1"/>
                </a:solidFill>
                <a:latin typeface="Times New Roman" pitchFamily="18" charset="0"/>
                <a:cs typeface="Times New Roman" pitchFamily="18" charset="0"/>
              </a:rPr>
              <a:t>of </a:t>
            </a:r>
            <a:r>
              <a:rPr lang="en-US" sz="1800" dirty="0" err="1">
                <a:solidFill>
                  <a:schemeClr val="tx1"/>
                </a:solidFill>
                <a:latin typeface="Times New Roman" pitchFamily="18" charset="0"/>
                <a:cs typeface="Times New Roman" pitchFamily="18" charset="0"/>
              </a:rPr>
              <a:t>Overfitting</a:t>
            </a:r>
            <a:r>
              <a:rPr lang="en-US" sz="1800" dirty="0">
                <a:solidFill>
                  <a:schemeClr val="tx1"/>
                </a:solidFill>
                <a:latin typeface="Times New Roman" pitchFamily="18" charset="0"/>
                <a:cs typeface="Times New Roman" pitchFamily="18" charset="0"/>
              </a:rPr>
              <a:t>: A decision tree that </a:t>
            </a:r>
            <a:r>
              <a:rPr lang="en-US" sz="1800" dirty="0" err="1">
                <a:solidFill>
                  <a:schemeClr val="tx1"/>
                </a:solidFill>
                <a:latin typeface="Times New Roman" pitchFamily="18" charset="0"/>
                <a:cs typeface="Times New Roman" pitchFamily="18" charset="0"/>
              </a:rPr>
              <a:t>overfits</a:t>
            </a:r>
            <a:r>
              <a:rPr lang="en-US" sz="1800" dirty="0">
                <a:solidFill>
                  <a:schemeClr val="tx1"/>
                </a:solidFill>
                <a:latin typeface="Times New Roman" pitchFamily="18" charset="0"/>
                <a:cs typeface="Times New Roman" pitchFamily="18" charset="0"/>
              </a:rPr>
              <a:t> will often have a </a:t>
            </a:r>
            <a:r>
              <a:rPr lang="en-US" sz="1800" b="1" dirty="0">
                <a:solidFill>
                  <a:schemeClr val="tx1"/>
                </a:solidFill>
                <a:latin typeface="Times New Roman" pitchFamily="18" charset="0"/>
                <a:cs typeface="Times New Roman" pitchFamily="18" charset="0"/>
              </a:rPr>
              <a:t>high accuracy on the training set but performs poorly on the test set</a:t>
            </a:r>
            <a:r>
              <a:rPr lang="en-US" sz="1800" dirty="0" smtClean="0">
                <a:solidFill>
                  <a:schemeClr val="tx1"/>
                </a:solidFill>
                <a:latin typeface="Times New Roman" pitchFamily="18" charset="0"/>
                <a:cs typeface="Times New Roman" pitchFamily="18" charset="0"/>
              </a:rPr>
              <a:t>.</a:t>
            </a: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Causes </a:t>
            </a:r>
            <a:r>
              <a:rPr lang="en-US" sz="1800" dirty="0">
                <a:solidFill>
                  <a:schemeClr val="tx1"/>
                </a:solidFill>
                <a:latin typeface="Times New Roman" pitchFamily="18" charset="0"/>
                <a:cs typeface="Times New Roman" pitchFamily="18" charset="0"/>
              </a:rPr>
              <a:t>of </a:t>
            </a:r>
            <a:r>
              <a:rPr lang="en-US" sz="1800" dirty="0" err="1">
                <a:solidFill>
                  <a:schemeClr val="tx1"/>
                </a:solidFill>
                <a:latin typeface="Times New Roman" pitchFamily="18" charset="0"/>
                <a:cs typeface="Times New Roman" pitchFamily="18" charset="0"/>
              </a:rPr>
              <a:t>Overfitting</a:t>
            </a:r>
            <a:r>
              <a:rPr lang="en-US" sz="1800" dirty="0" smtClean="0">
                <a:solidFill>
                  <a:schemeClr val="tx1"/>
                </a:solidFill>
                <a:latin typeface="Times New Roman" pitchFamily="18" charset="0"/>
                <a:cs typeface="Times New Roman" pitchFamily="18" charset="0"/>
              </a:rPr>
              <a:t>: </a:t>
            </a:r>
          </a:p>
          <a:p>
            <a:pPr marL="742950" lvl="1" indent="-285750" algn="just">
              <a:buFont typeface="Arial" pitchFamily="34" charset="0"/>
              <a:buChar char="•"/>
            </a:pPr>
            <a:r>
              <a:rPr lang="en-US" sz="1600" dirty="0" smtClean="0">
                <a:solidFill>
                  <a:schemeClr val="tx1"/>
                </a:solidFill>
                <a:latin typeface="Times New Roman" pitchFamily="18" charset="0"/>
                <a:cs typeface="Times New Roman" pitchFamily="18" charset="0"/>
              </a:rPr>
              <a:t>Allowing </a:t>
            </a:r>
            <a:r>
              <a:rPr lang="en-US" sz="1600" dirty="0">
                <a:solidFill>
                  <a:schemeClr val="tx1"/>
                </a:solidFill>
                <a:latin typeface="Times New Roman" pitchFamily="18" charset="0"/>
                <a:cs typeface="Times New Roman" pitchFamily="18" charset="0"/>
              </a:rPr>
              <a:t>the tree to grow too deep, with many nodes and branches</a:t>
            </a:r>
            <a:r>
              <a:rPr lang="en-US" sz="1600" dirty="0" smtClean="0">
                <a:solidFill>
                  <a:schemeClr val="tx1"/>
                </a:solidFill>
                <a:latin typeface="Times New Roman" pitchFamily="18" charset="0"/>
                <a:cs typeface="Times New Roman" pitchFamily="18" charset="0"/>
              </a:rPr>
              <a:t>.</a:t>
            </a:r>
          </a:p>
          <a:p>
            <a:pPr marL="742950" lvl="1" indent="-285750" algn="just">
              <a:buFont typeface="Arial" pitchFamily="34" charset="0"/>
              <a:buChar char="•"/>
            </a:pPr>
            <a:r>
              <a:rPr lang="en-US" sz="1600" dirty="0" smtClean="0">
                <a:solidFill>
                  <a:schemeClr val="tx1"/>
                </a:solidFill>
                <a:latin typeface="Times New Roman" pitchFamily="18" charset="0"/>
                <a:cs typeface="Times New Roman" pitchFamily="18" charset="0"/>
              </a:rPr>
              <a:t>Having </a:t>
            </a:r>
            <a:r>
              <a:rPr lang="en-US" sz="1600" dirty="0">
                <a:solidFill>
                  <a:schemeClr val="tx1"/>
                </a:solidFill>
                <a:latin typeface="Times New Roman" pitchFamily="18" charset="0"/>
                <a:cs typeface="Times New Roman" pitchFamily="18" charset="0"/>
              </a:rPr>
              <a:t>very specific branches (splits) that capture the </a:t>
            </a:r>
            <a:r>
              <a:rPr lang="en-US" sz="1600" dirty="0" smtClean="0">
                <a:solidFill>
                  <a:schemeClr val="tx1"/>
                </a:solidFill>
                <a:latin typeface="Times New Roman" pitchFamily="18" charset="0"/>
                <a:cs typeface="Times New Roman" pitchFamily="18" charset="0"/>
              </a:rPr>
              <a:t>peculiarities </a:t>
            </a:r>
            <a:r>
              <a:rPr lang="en-US" sz="1600" dirty="0">
                <a:solidFill>
                  <a:schemeClr val="tx1"/>
                </a:solidFill>
                <a:latin typeface="Times New Roman" pitchFamily="18" charset="0"/>
                <a:cs typeface="Times New Roman" pitchFamily="18" charset="0"/>
              </a:rPr>
              <a:t>of the training data rather than general patterns</a:t>
            </a:r>
            <a:r>
              <a:rPr lang="en-US" sz="1600" dirty="0" smtClean="0">
                <a:solidFill>
                  <a:schemeClr val="tx1"/>
                </a:solidFill>
                <a:latin typeface="Times New Roman" pitchFamily="18" charset="0"/>
                <a:cs typeface="Times New Roman" pitchFamily="18" charset="0"/>
              </a:rPr>
              <a:t>.</a:t>
            </a: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Consequences</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Overfitting</a:t>
            </a:r>
            <a:r>
              <a:rPr lang="en-US" sz="1800" dirty="0">
                <a:solidFill>
                  <a:schemeClr val="tx1"/>
                </a:solidFill>
                <a:latin typeface="Times New Roman" pitchFamily="18" charset="0"/>
                <a:cs typeface="Times New Roman" pitchFamily="18" charset="0"/>
              </a:rPr>
              <a:t> leads to a lack of model generalization, where the model captures random fluctuations instead of meaningful trends.</a:t>
            </a:r>
            <a:endParaRPr lang="en-US" sz="1800" dirty="0" smtClean="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929778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20C1C3D-3599-8613-3DC7-239C7E7BD77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4DD8D9B-3532-09DE-3201-EE78B3042A27}"/>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Decision Tree</a:t>
            </a:r>
          </a:p>
        </p:txBody>
      </p:sp>
      <p:sp>
        <p:nvSpPr>
          <p:cNvPr id="3" name="Subtitle 2">
            <a:extLst>
              <a:ext uri="{FF2B5EF4-FFF2-40B4-BE49-F238E27FC236}">
                <a16:creationId xmlns="" xmlns:a16="http://schemas.microsoft.com/office/drawing/2014/main" id="{C40281CB-21B3-87AE-FB2E-76DEE75E7F56}"/>
              </a:ext>
            </a:extLst>
          </p:cNvPr>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itchFamily="18" charset="0"/>
                <a:cs typeface="Times New Roman" pitchFamily="18" charset="0"/>
              </a:rPr>
              <a:t>Pre-Pruning </a:t>
            </a:r>
            <a:r>
              <a:rPr lang="en-US" sz="1800" b="1" dirty="0">
                <a:solidFill>
                  <a:schemeClr val="tx1"/>
                </a:solidFill>
                <a:latin typeface="Times New Roman" pitchFamily="18" charset="0"/>
                <a:cs typeface="Times New Roman" pitchFamily="18" charset="0"/>
              </a:rPr>
              <a:t>(Early Stopping): </a:t>
            </a:r>
            <a:endParaRPr lang="en-US" sz="1800" b="1" dirty="0" smtClean="0">
              <a:solidFill>
                <a:schemeClr val="tx1"/>
              </a:solidFill>
              <a:latin typeface="Times New Roman" pitchFamily="18" charset="0"/>
              <a:cs typeface="Times New Roman" pitchFamily="18" charset="0"/>
            </a:endParaRPr>
          </a:p>
          <a:p>
            <a:pPr algn="just"/>
            <a:r>
              <a:rPr lang="en-US" sz="1800" dirty="0" smtClean="0">
                <a:solidFill>
                  <a:schemeClr val="tx1"/>
                </a:solidFill>
                <a:latin typeface="Times New Roman" pitchFamily="18" charset="0"/>
                <a:cs typeface="Times New Roman" pitchFamily="18" charset="0"/>
              </a:rPr>
              <a:t>This </a:t>
            </a:r>
            <a:r>
              <a:rPr lang="en-US" sz="1800" dirty="0">
                <a:solidFill>
                  <a:schemeClr val="tx1"/>
                </a:solidFill>
                <a:latin typeface="Times New Roman" pitchFamily="18" charset="0"/>
                <a:cs typeface="Times New Roman" pitchFamily="18" charset="0"/>
              </a:rPr>
              <a:t>approach stops the tree from growing once it meets certain conditions, such as reaching a maximum depth, minimum number of samples per leaf, or minimum information gain threshold. This prevents the tree from developing complex branches that might lead to </a:t>
            </a:r>
            <a:endParaRPr lang="en-US" sz="1800" dirty="0" smtClean="0">
              <a:solidFill>
                <a:schemeClr val="tx1"/>
              </a:solidFill>
              <a:latin typeface="Times New Roman" pitchFamily="18" charset="0"/>
              <a:cs typeface="Times New Roman" pitchFamily="18" charset="0"/>
            </a:endParaRPr>
          </a:p>
          <a:p>
            <a:pPr algn="just"/>
            <a:endParaRPr lang="en-US" sz="1800" dirty="0" smtClean="0">
              <a:solidFill>
                <a:schemeClr val="tx1"/>
              </a:solidFill>
              <a:latin typeface="Times New Roman" pitchFamily="18" charset="0"/>
              <a:cs typeface="Times New Roman" pitchFamily="18" charset="0"/>
            </a:endParaRPr>
          </a:p>
          <a:p>
            <a:pPr algn="just"/>
            <a:r>
              <a:rPr lang="en-US" sz="1800" b="1" dirty="0" smtClean="0">
                <a:solidFill>
                  <a:schemeClr val="tx1"/>
                </a:solidFill>
                <a:latin typeface="Times New Roman" pitchFamily="18" charset="0"/>
                <a:cs typeface="Times New Roman" pitchFamily="18" charset="0"/>
              </a:rPr>
              <a:t>Post-Pruning </a:t>
            </a:r>
            <a:r>
              <a:rPr lang="en-US" sz="1800" b="1" dirty="0">
                <a:solidFill>
                  <a:schemeClr val="tx1"/>
                </a:solidFill>
                <a:latin typeface="Times New Roman" pitchFamily="18" charset="0"/>
                <a:cs typeface="Times New Roman" pitchFamily="18" charset="0"/>
              </a:rPr>
              <a:t>(Cost Complexity Pruning): </a:t>
            </a:r>
            <a:endParaRPr lang="en-US" sz="1800" b="1" dirty="0" smtClean="0">
              <a:solidFill>
                <a:schemeClr val="tx1"/>
              </a:solidFill>
              <a:latin typeface="Times New Roman" pitchFamily="18" charset="0"/>
              <a:cs typeface="Times New Roman" pitchFamily="18" charset="0"/>
            </a:endParaRPr>
          </a:p>
          <a:p>
            <a:pPr algn="just"/>
            <a:r>
              <a:rPr lang="en-US" sz="1800" dirty="0" smtClean="0">
                <a:solidFill>
                  <a:schemeClr val="tx1"/>
                </a:solidFill>
                <a:latin typeface="Times New Roman" pitchFamily="18" charset="0"/>
                <a:cs typeface="Times New Roman" pitchFamily="18" charset="0"/>
              </a:rPr>
              <a:t>This </a:t>
            </a:r>
            <a:r>
              <a:rPr lang="en-US" sz="1800" dirty="0">
                <a:solidFill>
                  <a:schemeClr val="tx1"/>
                </a:solidFill>
                <a:latin typeface="Times New Roman" pitchFamily="18" charset="0"/>
                <a:cs typeface="Times New Roman" pitchFamily="18" charset="0"/>
              </a:rPr>
              <a:t>technique first grows the tree to its full depth, then prunes back branches that provide minimal value. Post-pruning can be based on measures like cross-validation to determine the optimal structure that minimizes errors on new data.</a:t>
            </a:r>
          </a:p>
        </p:txBody>
      </p:sp>
    </p:spTree>
    <p:extLst>
      <p:ext uri="{BB962C8B-B14F-4D97-AF65-F5344CB8AC3E}">
        <p14:creationId xmlns:p14="http://schemas.microsoft.com/office/powerpoint/2010/main" val="26361934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20C1C3D-3599-8613-3DC7-239C7E7BD77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4DD8D9B-3532-09DE-3201-EE78B3042A27}"/>
              </a:ext>
            </a:extLst>
          </p:cNvPr>
          <p:cNvSpPr>
            <a:spLocks noGrp="1"/>
          </p:cNvSpPr>
          <p:nvPr>
            <p:ph type="ctrTitle"/>
          </p:nvPr>
        </p:nvSpPr>
        <p:spPr>
          <a:xfrm>
            <a:off x="1600200" y="381000"/>
            <a:ext cx="6096000" cy="708025"/>
          </a:xfrm>
        </p:spPr>
        <p:txBody>
          <a:bodyPr>
            <a:normAutofit/>
          </a:bodyPr>
          <a:lstStyle/>
          <a:p>
            <a:r>
              <a:rPr lang="en-US" sz="3200" dirty="0" smtClean="0">
                <a:latin typeface="Times New Roman" pitchFamily="18" charset="0"/>
                <a:cs typeface="Times New Roman" pitchFamily="18" charset="0"/>
              </a:rPr>
              <a:t>Model Evaluation</a:t>
            </a:r>
            <a:endParaRPr lang="en-US" sz="3200" dirty="0">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C40281CB-21B3-87AE-FB2E-76DEE75E7F56}"/>
              </a:ext>
            </a:extLst>
          </p:cNvPr>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Model evaluation metrics are used to measure the quality and performance of your machine learning models. The choice of metric depends on the type of problem you're solving, primarily </a:t>
            </a:r>
            <a:r>
              <a:rPr lang="en-US" sz="1800" b="1" dirty="0">
                <a:solidFill>
                  <a:schemeClr val="tx1"/>
                </a:solidFill>
                <a:latin typeface="Times New Roman" pitchFamily="18" charset="0"/>
                <a:cs typeface="Times New Roman" pitchFamily="18" charset="0"/>
              </a:rPr>
              <a:t>classification</a:t>
            </a:r>
            <a:r>
              <a:rPr lang="en-US" sz="1800" dirty="0">
                <a:solidFill>
                  <a:schemeClr val="tx1"/>
                </a:solidFill>
                <a:latin typeface="Times New Roman" pitchFamily="18" charset="0"/>
                <a:cs typeface="Times New Roman" pitchFamily="18" charset="0"/>
              </a:rPr>
              <a:t> or </a:t>
            </a:r>
            <a:r>
              <a:rPr lang="en-US" sz="1800" b="1" dirty="0">
                <a:solidFill>
                  <a:schemeClr val="tx1"/>
                </a:solidFill>
                <a:latin typeface="Times New Roman" pitchFamily="18" charset="0"/>
                <a:cs typeface="Times New Roman" pitchFamily="18" charset="0"/>
              </a:rPr>
              <a:t>regression</a:t>
            </a:r>
            <a:r>
              <a:rPr lang="en-US" sz="1800" dirty="0" smtClean="0">
                <a:solidFill>
                  <a:schemeClr val="tx1"/>
                </a:solidFill>
                <a:latin typeface="Times New Roman" pitchFamily="18" charset="0"/>
                <a:cs typeface="Times New Roman" pitchFamily="18" charset="0"/>
              </a:rPr>
              <a:t>.</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p:pic>
        <p:nvPicPr>
          <p:cNvPr id="4" name="Picture 3">
            <a:extLst>
              <a:ext uri="{FF2B5EF4-FFF2-40B4-BE49-F238E27FC236}">
                <a16:creationId xmlns="" xmlns:a16="http://schemas.microsoft.com/office/drawing/2014/main" id="{2AF4AB84-1FF6-1771-6545-46B0D79A5F3A}"/>
              </a:ext>
            </a:extLst>
          </p:cNvPr>
          <p:cNvPicPr>
            <a:picLocks noChangeAspect="1"/>
          </p:cNvPicPr>
          <p:nvPr/>
        </p:nvPicPr>
        <p:blipFill rotWithShape="1">
          <a:blip r:embed="rId2"/>
          <a:srcRect l="15389" b="17403"/>
          <a:stretch/>
        </p:blipFill>
        <p:spPr>
          <a:xfrm>
            <a:off x="1981200" y="2833777"/>
            <a:ext cx="4996057" cy="2287438"/>
          </a:xfrm>
          <a:prstGeom prst="rect">
            <a:avLst/>
          </a:prstGeom>
        </p:spPr>
      </p:pic>
    </p:spTree>
    <p:extLst>
      <p:ext uri="{BB962C8B-B14F-4D97-AF65-F5344CB8AC3E}">
        <p14:creationId xmlns:p14="http://schemas.microsoft.com/office/powerpoint/2010/main" val="364806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20C1C3D-3599-8613-3DC7-239C7E7BD77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4DD8D9B-3532-09DE-3201-EE78B3042A27}"/>
              </a:ext>
            </a:extLst>
          </p:cNvPr>
          <p:cNvSpPr>
            <a:spLocks noGrp="1"/>
          </p:cNvSpPr>
          <p:nvPr>
            <p:ph type="ctrTitle"/>
          </p:nvPr>
        </p:nvSpPr>
        <p:spPr>
          <a:xfrm>
            <a:off x="1600200" y="381000"/>
            <a:ext cx="6858000" cy="708025"/>
          </a:xfrm>
        </p:spPr>
        <p:txBody>
          <a:bodyPr>
            <a:normAutofit fontScale="90000"/>
          </a:bodyPr>
          <a:lstStyle/>
          <a:p>
            <a:r>
              <a:rPr lang="en-US" sz="3200" dirty="0">
                <a:latin typeface="Times New Roman" pitchFamily="18" charset="0"/>
                <a:cs typeface="Times New Roman" pitchFamily="18" charset="0"/>
              </a:rPr>
              <a:t>Model Evaluation: Classification Metrics</a:t>
            </a:r>
          </a:p>
        </p:txBody>
      </p:sp>
      <p:sp>
        <p:nvSpPr>
          <p:cNvPr id="3" name="Subtitle 2">
            <a:extLst>
              <a:ext uri="{FF2B5EF4-FFF2-40B4-BE49-F238E27FC236}">
                <a16:creationId xmlns="" xmlns:a16="http://schemas.microsoft.com/office/drawing/2014/main" id="{C40281CB-21B3-87AE-FB2E-76DEE75E7F56}"/>
              </a:ext>
            </a:extLst>
          </p:cNvPr>
          <p:cNvSpPr>
            <a:spLocks noGrp="1"/>
          </p:cNvSpPr>
          <p:nvPr>
            <p:ph type="subTitle" idx="1"/>
          </p:nvPr>
        </p:nvSpPr>
        <p:spPr>
          <a:xfrm>
            <a:off x="685800" y="1371600"/>
            <a:ext cx="7467600" cy="1524000"/>
          </a:xfrm>
        </p:spPr>
        <p:txBody>
          <a:bodyPr>
            <a:normAutofit/>
          </a:bodyPr>
          <a:lstStyle/>
          <a:p>
            <a:pPr algn="just"/>
            <a:r>
              <a:rPr lang="en-US" sz="1800" dirty="0">
                <a:solidFill>
                  <a:schemeClr val="tx1"/>
                </a:solidFill>
                <a:latin typeface="Times New Roman" pitchFamily="18" charset="0"/>
                <a:cs typeface="Times New Roman" pitchFamily="18" charset="0"/>
              </a:rPr>
              <a:t>These are used when the goal is to predict a category or class (e.g., "Spam" vs. "Not Spam," "Cat" vs. "Dog"). They are often calculated from a Confusion Matrix</a:t>
            </a:r>
            <a:r>
              <a:rPr lang="en-US" sz="1800" dirty="0" smtClean="0">
                <a:solidFill>
                  <a:schemeClr val="tx1"/>
                </a:solidFill>
                <a:latin typeface="Times New Roman" pitchFamily="18" charset="0"/>
                <a:cs typeface="Times New Roman" pitchFamily="18" charset="0"/>
              </a:rPr>
              <a:t>. A </a:t>
            </a:r>
            <a:r>
              <a:rPr lang="en-US" sz="1800" dirty="0">
                <a:solidFill>
                  <a:schemeClr val="tx1"/>
                </a:solidFill>
                <a:latin typeface="Times New Roman" pitchFamily="18" charset="0"/>
                <a:cs typeface="Times New Roman" pitchFamily="18" charset="0"/>
              </a:rPr>
              <a:t>Confusion Matrix is a table that summarizes the performance of a classification model:</a:t>
            </a:r>
          </a:p>
          <a:p>
            <a:pPr algn="just"/>
            <a:endParaRPr lang="en-US" sz="1800" dirty="0">
              <a:solidFill>
                <a:schemeClr val="tx1"/>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53566951"/>
              </p:ext>
            </p:extLst>
          </p:nvPr>
        </p:nvGraphicFramePr>
        <p:xfrm>
          <a:off x="2057400" y="2689716"/>
          <a:ext cx="5870576" cy="1097280"/>
        </p:xfrm>
        <a:graphic>
          <a:graphicData uri="http://schemas.openxmlformats.org/drawingml/2006/table">
            <a:tbl>
              <a:tblPr>
                <a:tableStyleId>{D7AC3CCA-C797-4891-BE02-D94E43425B78}</a:tableStyleId>
              </a:tblPr>
              <a:tblGrid>
                <a:gridCol w="1789240"/>
                <a:gridCol w="2087118"/>
                <a:gridCol w="1994218"/>
              </a:tblGrid>
              <a:tr h="365760">
                <a:tc>
                  <a:txBody>
                    <a:bodyPr/>
                    <a:lstStyle/>
                    <a:p>
                      <a:pPr algn="ctr"/>
                      <a:endParaRPr lang="en-US" b="1" dirty="0"/>
                    </a:p>
                  </a:txBody>
                  <a:tcPr anchor="ctr"/>
                </a:tc>
                <a:tc>
                  <a:txBody>
                    <a:bodyPr/>
                    <a:lstStyle/>
                    <a:p>
                      <a:pPr algn="ctr"/>
                      <a:r>
                        <a:rPr lang="en-US" b="1"/>
                        <a:t>Predicted: Negative</a:t>
                      </a:r>
                    </a:p>
                  </a:txBody>
                  <a:tcPr anchor="ctr"/>
                </a:tc>
                <a:tc>
                  <a:txBody>
                    <a:bodyPr/>
                    <a:lstStyle/>
                    <a:p>
                      <a:pPr algn="ctr"/>
                      <a:r>
                        <a:rPr lang="en-US" b="1" dirty="0"/>
                        <a:t>Predicted: Positive</a:t>
                      </a:r>
                    </a:p>
                  </a:txBody>
                  <a:tcPr anchor="ctr"/>
                </a:tc>
              </a:tr>
              <a:tr h="0">
                <a:tc>
                  <a:txBody>
                    <a:bodyPr/>
                    <a:lstStyle/>
                    <a:p>
                      <a:pPr algn="ctr"/>
                      <a:r>
                        <a:rPr lang="en-US" b="1"/>
                        <a:t>Actual: Negative</a:t>
                      </a:r>
                    </a:p>
                  </a:txBody>
                  <a:tcPr anchor="ctr"/>
                </a:tc>
                <a:tc>
                  <a:txBody>
                    <a:bodyPr/>
                    <a:lstStyle/>
                    <a:p>
                      <a:pPr algn="ctr"/>
                      <a:r>
                        <a:rPr lang="en-US"/>
                        <a:t>True Negative (TN)</a:t>
                      </a:r>
                    </a:p>
                  </a:txBody>
                  <a:tcPr anchor="ctr"/>
                </a:tc>
                <a:tc>
                  <a:txBody>
                    <a:bodyPr/>
                    <a:lstStyle/>
                    <a:p>
                      <a:pPr algn="ctr"/>
                      <a:r>
                        <a:rPr lang="en-US"/>
                        <a:t>False Positive (FP)</a:t>
                      </a:r>
                    </a:p>
                  </a:txBody>
                  <a:tcPr anchor="ctr"/>
                </a:tc>
              </a:tr>
              <a:tr h="0">
                <a:tc>
                  <a:txBody>
                    <a:bodyPr/>
                    <a:lstStyle/>
                    <a:p>
                      <a:pPr algn="ctr"/>
                      <a:r>
                        <a:rPr lang="en-US" b="1" dirty="0"/>
                        <a:t>Actual: Positive</a:t>
                      </a:r>
                    </a:p>
                  </a:txBody>
                  <a:tcPr anchor="ctr"/>
                </a:tc>
                <a:tc>
                  <a:txBody>
                    <a:bodyPr/>
                    <a:lstStyle/>
                    <a:p>
                      <a:pPr algn="ctr"/>
                      <a:r>
                        <a:rPr lang="en-US"/>
                        <a:t>False Negative (FN)</a:t>
                      </a:r>
                    </a:p>
                  </a:txBody>
                  <a:tcPr anchor="ctr"/>
                </a:tc>
                <a:tc>
                  <a:txBody>
                    <a:bodyPr/>
                    <a:lstStyle/>
                    <a:p>
                      <a:pPr algn="ctr"/>
                      <a:r>
                        <a:rPr lang="en-US" dirty="0"/>
                        <a:t>True Positive (TP)</a:t>
                      </a:r>
                    </a:p>
                  </a:txBody>
                  <a:tcPr anchor="ctr"/>
                </a:tc>
              </a:tr>
            </a:tbl>
          </a:graphicData>
        </a:graphic>
      </p:graphicFrame>
      <mc:AlternateContent xmlns:mc="http://schemas.openxmlformats.org/markup-compatibility/2006" xmlns:a14="http://schemas.microsoft.com/office/drawing/2010/main">
        <mc:Choice Requires="a14">
          <p:sp>
            <p:nvSpPr>
              <p:cNvPr id="6" name="Subtitle 2">
                <a:extLst>
                  <a:ext uri="{FF2B5EF4-FFF2-40B4-BE49-F238E27FC236}">
                    <a16:creationId xmlns="" xmlns:a16="http://schemas.microsoft.com/office/drawing/2014/main" id="{C40281CB-21B3-87AE-FB2E-76DEE75E7F56}"/>
                  </a:ext>
                </a:extLst>
              </p:cNvPr>
              <p:cNvSpPr txBox="1">
                <a:spLocks/>
              </p:cNvSpPr>
              <p:nvPr/>
            </p:nvSpPr>
            <p:spPr>
              <a:xfrm>
                <a:off x="762000" y="3810000"/>
                <a:ext cx="7772400" cy="2514600"/>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Here are the key metrics derived from it</a:t>
                </a:r>
                <a:r>
                  <a:rPr lang="en-US" sz="1800" dirty="0" smtClean="0">
                    <a:solidFill>
                      <a:schemeClr val="tx1"/>
                    </a:solidFill>
                    <a:latin typeface="Times New Roman" pitchFamily="18" charset="0"/>
                    <a:cs typeface="Times New Roman" pitchFamily="18" charset="0"/>
                  </a:rPr>
                  <a:t>:</a:t>
                </a:r>
              </a:p>
              <a:p>
                <a:pPr algn="just"/>
                <a:r>
                  <a:rPr lang="en-US" sz="1800" b="1" dirty="0" smtClean="0">
                    <a:solidFill>
                      <a:schemeClr val="tx1"/>
                    </a:solidFill>
                    <a:latin typeface="Times New Roman" pitchFamily="18" charset="0"/>
                    <a:cs typeface="Times New Roman" pitchFamily="18" charset="0"/>
                  </a:rPr>
                  <a:t>Accuracy</a:t>
                </a:r>
                <a:r>
                  <a:rPr lang="en-US" sz="1800" b="1"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The most intuitive metric. It's the ratio of correct predictions to the total number of predictions</a:t>
                </a:r>
                <a:r>
                  <a:rPr lang="en-US" sz="1800" dirty="0" smtClean="0">
                    <a:solidFill>
                      <a:schemeClr val="tx1"/>
                    </a:solidFill>
                    <a:latin typeface="Times New Roman" pitchFamily="18" charset="0"/>
                    <a:cs typeface="Times New Roman" pitchFamily="18" charset="0"/>
                  </a:rPr>
                  <a:t>.</a:t>
                </a: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Formula</a:t>
                </a:r>
                <a:r>
                  <a:rPr lang="en-US" sz="1800" dirty="0">
                    <a:solidFill>
                      <a:schemeClr val="tx1"/>
                    </a:solidFill>
                    <a:latin typeface="Times New Roman" pitchFamily="18" charset="0"/>
                    <a:cs typeface="Times New Roman" pitchFamily="18" charset="0"/>
                  </a:rPr>
                  <a:t>: </a:t>
                </a:r>
                <a14:m>
                  <m:oMath xmlns:m="http://schemas.openxmlformats.org/officeDocument/2006/math">
                    <m:r>
                      <a:rPr lang="en-US" sz="1800" i="1" dirty="0" smtClean="0">
                        <a:solidFill>
                          <a:schemeClr val="tx1"/>
                        </a:solidFill>
                        <a:latin typeface="Cambria Math"/>
                        <a:cs typeface="Times New Roman" pitchFamily="18" charset="0"/>
                      </a:rPr>
                      <m:t>(</m:t>
                    </m:r>
                    <m:r>
                      <a:rPr lang="en-US" sz="1800" i="1" dirty="0" smtClean="0">
                        <a:solidFill>
                          <a:schemeClr val="tx1"/>
                        </a:solidFill>
                        <a:latin typeface="Cambria Math"/>
                        <a:cs typeface="Times New Roman" pitchFamily="18" charset="0"/>
                      </a:rPr>
                      <m:t>𝑇𝑃</m:t>
                    </m:r>
                    <m:r>
                      <a:rPr lang="en-US" sz="1800" i="1" dirty="0" smtClean="0">
                        <a:solidFill>
                          <a:schemeClr val="tx1"/>
                        </a:solidFill>
                        <a:latin typeface="Cambria Math"/>
                        <a:cs typeface="Times New Roman" pitchFamily="18" charset="0"/>
                      </a:rPr>
                      <m:t> + </m:t>
                    </m:r>
                    <m:r>
                      <a:rPr lang="en-US" sz="1800" i="1" dirty="0" smtClean="0">
                        <a:solidFill>
                          <a:schemeClr val="tx1"/>
                        </a:solidFill>
                        <a:latin typeface="Cambria Math"/>
                        <a:cs typeface="Times New Roman" pitchFamily="18" charset="0"/>
                      </a:rPr>
                      <m:t>𝑇𝑁</m:t>
                    </m:r>
                    <m:r>
                      <a:rPr lang="en-US" sz="1800" i="1" dirty="0" smtClean="0">
                        <a:solidFill>
                          <a:schemeClr val="tx1"/>
                        </a:solidFill>
                        <a:latin typeface="Cambria Math"/>
                        <a:cs typeface="Times New Roman" pitchFamily="18" charset="0"/>
                      </a:rPr>
                      <m:t>) / (</m:t>
                    </m:r>
                    <m:r>
                      <a:rPr lang="en-US" sz="1800" i="1" dirty="0" smtClean="0">
                        <a:solidFill>
                          <a:schemeClr val="tx1"/>
                        </a:solidFill>
                        <a:latin typeface="Cambria Math"/>
                        <a:cs typeface="Times New Roman" pitchFamily="18" charset="0"/>
                      </a:rPr>
                      <m:t>𝑇𝑃</m:t>
                    </m:r>
                    <m:r>
                      <a:rPr lang="en-US" sz="1800" i="1" dirty="0" smtClean="0">
                        <a:solidFill>
                          <a:schemeClr val="tx1"/>
                        </a:solidFill>
                        <a:latin typeface="Cambria Math"/>
                        <a:cs typeface="Times New Roman" pitchFamily="18" charset="0"/>
                      </a:rPr>
                      <m:t> + </m:t>
                    </m:r>
                    <m:r>
                      <a:rPr lang="en-US" sz="1800" i="1" dirty="0" smtClean="0">
                        <a:solidFill>
                          <a:schemeClr val="tx1"/>
                        </a:solidFill>
                        <a:latin typeface="Cambria Math"/>
                        <a:cs typeface="Times New Roman" pitchFamily="18" charset="0"/>
                      </a:rPr>
                      <m:t>𝑇𝑁</m:t>
                    </m:r>
                    <m:r>
                      <a:rPr lang="en-US" sz="1800" i="1" dirty="0" smtClean="0">
                        <a:solidFill>
                          <a:schemeClr val="tx1"/>
                        </a:solidFill>
                        <a:latin typeface="Cambria Math"/>
                        <a:cs typeface="Times New Roman" pitchFamily="18" charset="0"/>
                      </a:rPr>
                      <m:t> + </m:t>
                    </m:r>
                    <m:r>
                      <a:rPr lang="en-US" sz="1800" i="1" dirty="0" smtClean="0">
                        <a:solidFill>
                          <a:schemeClr val="tx1"/>
                        </a:solidFill>
                        <a:latin typeface="Cambria Math"/>
                        <a:cs typeface="Times New Roman" pitchFamily="18" charset="0"/>
                      </a:rPr>
                      <m:t>𝐹𝑃</m:t>
                    </m:r>
                    <m:r>
                      <a:rPr lang="en-US" sz="1800" i="1" dirty="0" smtClean="0">
                        <a:solidFill>
                          <a:schemeClr val="tx1"/>
                        </a:solidFill>
                        <a:latin typeface="Cambria Math"/>
                        <a:cs typeface="Times New Roman" pitchFamily="18" charset="0"/>
                      </a:rPr>
                      <m:t> + </m:t>
                    </m:r>
                    <m:r>
                      <a:rPr lang="en-US" sz="1800" i="1" dirty="0" smtClean="0">
                        <a:solidFill>
                          <a:schemeClr val="tx1"/>
                        </a:solidFill>
                        <a:latin typeface="Cambria Math"/>
                        <a:cs typeface="Times New Roman" pitchFamily="18" charset="0"/>
                      </a:rPr>
                      <m:t>𝐹𝑁</m:t>
                    </m:r>
                    <m:r>
                      <a:rPr lang="en-US" sz="1800" i="1" dirty="0" smtClean="0">
                        <a:solidFill>
                          <a:schemeClr val="tx1"/>
                        </a:solidFill>
                        <a:latin typeface="Cambria Math"/>
                        <a:cs typeface="Times New Roman" pitchFamily="18" charset="0"/>
                      </a:rPr>
                      <m:t>)</m:t>
                    </m:r>
                  </m:oMath>
                </a14:m>
                <a:endParaRPr lang="en-US" sz="1800" dirty="0" smtClean="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Example</a:t>
                </a:r>
                <a:r>
                  <a:rPr lang="en-US" sz="1800" dirty="0">
                    <a:solidFill>
                      <a:schemeClr val="tx1"/>
                    </a:solidFill>
                    <a:latin typeface="Times New Roman" pitchFamily="18" charset="0"/>
                    <a:cs typeface="Times New Roman" pitchFamily="18" charset="0"/>
                  </a:rPr>
                  <a:t>: If a model correctly predicts 95 out of 100 emails, the accuracy is 95</a:t>
                </a:r>
                <a:r>
                  <a:rPr lang="en-US" sz="1800" dirty="0" smtClean="0">
                    <a:solidFill>
                      <a:schemeClr val="tx1"/>
                    </a:solidFill>
                    <a:latin typeface="Times New Roman" pitchFamily="18" charset="0"/>
                    <a:cs typeface="Times New Roman" pitchFamily="18" charset="0"/>
                  </a:rPr>
                  <a:t>%.</a:t>
                </a: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Caution</a:t>
                </a:r>
                <a:r>
                  <a:rPr lang="en-US" sz="1800" dirty="0">
                    <a:solidFill>
                      <a:schemeClr val="tx1"/>
                    </a:solidFill>
                    <a:latin typeface="Times New Roman" pitchFamily="18" charset="0"/>
                    <a:cs typeface="Times New Roman" pitchFamily="18" charset="0"/>
                  </a:rPr>
                  <a:t>: Can be misleading for imbalanced datasets. If 99% of emails are not spam, a model that always predicts "Not Spam" will have 99% accuracy but is useless.</a:t>
                </a:r>
              </a:p>
            </p:txBody>
          </p:sp>
        </mc:Choice>
        <mc:Fallback xmlns="">
          <p:sp>
            <p:nvSpPr>
              <p:cNvPr id="6" name="Subtitle 2">
                <a:extLst>
                  <a:ext uri="{FF2B5EF4-FFF2-40B4-BE49-F238E27FC236}">
                    <a16:creationId xmlns:a16="http://schemas.microsoft.com/office/drawing/2014/main" xmlns="" id="{C40281CB-21B3-87AE-FB2E-76DEE75E7F56}"/>
                  </a:ext>
                </a:extLst>
              </p:cNvPr>
              <p:cNvSpPr txBox="1">
                <a:spLocks noRot="1" noChangeAspect="1" noMove="1" noResize="1" noEditPoints="1" noAdjustHandles="1" noChangeArrowheads="1" noChangeShapeType="1" noTextEdit="1"/>
              </p:cNvSpPr>
              <p:nvPr/>
            </p:nvSpPr>
            <p:spPr>
              <a:xfrm>
                <a:off x="762000" y="3810000"/>
                <a:ext cx="7772400" cy="2514600"/>
              </a:xfrm>
              <a:prstGeom prst="rect">
                <a:avLst/>
              </a:prstGeom>
              <a:blipFill rotWithShape="1">
                <a:blip r:embed="rId2"/>
                <a:stretch>
                  <a:fillRect l="-471" t="-484" r="-471"/>
                </a:stretch>
              </a:blipFill>
            </p:spPr>
            <p:txBody>
              <a:bodyPr/>
              <a:lstStyle/>
              <a:p>
                <a:r>
                  <a:rPr lang="en-US">
                    <a:noFill/>
                  </a:rPr>
                  <a:t> </a:t>
                </a:r>
              </a:p>
            </p:txBody>
          </p:sp>
        </mc:Fallback>
      </mc:AlternateContent>
    </p:spTree>
    <p:extLst>
      <p:ext uri="{BB962C8B-B14F-4D97-AF65-F5344CB8AC3E}">
        <p14:creationId xmlns:p14="http://schemas.microsoft.com/office/powerpoint/2010/main" val="16337011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20C1C3D-3599-8613-3DC7-239C7E7BD77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4DD8D9B-3532-09DE-3201-EE78B3042A27}"/>
              </a:ext>
            </a:extLst>
          </p:cNvPr>
          <p:cNvSpPr>
            <a:spLocks noGrp="1"/>
          </p:cNvSpPr>
          <p:nvPr>
            <p:ph type="ctrTitle"/>
          </p:nvPr>
        </p:nvSpPr>
        <p:spPr>
          <a:xfrm>
            <a:off x="1600200" y="381000"/>
            <a:ext cx="6858000" cy="708025"/>
          </a:xfrm>
        </p:spPr>
        <p:txBody>
          <a:bodyPr>
            <a:normAutofit fontScale="90000"/>
          </a:bodyPr>
          <a:lstStyle/>
          <a:p>
            <a:r>
              <a:rPr lang="en-US" sz="3200" dirty="0">
                <a:latin typeface="Times New Roman" pitchFamily="18" charset="0"/>
                <a:cs typeface="Times New Roman" pitchFamily="18" charset="0"/>
              </a:rPr>
              <a:t>Model Evaluation: Classification Metrics</a:t>
            </a:r>
          </a:p>
        </p:txBody>
      </p:sp>
      <p:sp>
        <p:nvSpPr>
          <p:cNvPr id="3" name="Subtitle 2">
            <a:extLst>
              <a:ext uri="{FF2B5EF4-FFF2-40B4-BE49-F238E27FC236}">
                <a16:creationId xmlns="" xmlns:a16="http://schemas.microsoft.com/office/drawing/2014/main" id="{C40281CB-21B3-87AE-FB2E-76DEE75E7F56}"/>
              </a:ext>
            </a:extLst>
          </p:cNvPr>
          <p:cNvSpPr>
            <a:spLocks noGrp="1"/>
          </p:cNvSpPr>
          <p:nvPr>
            <p:ph type="subTitle" idx="1"/>
          </p:nvPr>
        </p:nvSpPr>
        <p:spPr>
          <a:xfrm>
            <a:off x="685800" y="1371600"/>
            <a:ext cx="7467600" cy="1524000"/>
          </a:xfrm>
        </p:spPr>
        <p:txBody>
          <a:bodyPr>
            <a:normAutofit/>
          </a:bodyPr>
          <a:lstStyle/>
          <a:p>
            <a:pPr algn="just"/>
            <a:r>
              <a:rPr lang="en-US" sz="1800" dirty="0">
                <a:solidFill>
                  <a:schemeClr val="tx1"/>
                </a:solidFill>
                <a:latin typeface="Times New Roman" pitchFamily="18" charset="0"/>
                <a:cs typeface="Times New Roman" pitchFamily="18" charset="0"/>
              </a:rPr>
              <a:t>These are used when the goal is to predict a category or class (e.g., "Spam" vs. "Not Spam," "Cat" vs. "Dog"). They are often calculated from a Confusion Matrix</a:t>
            </a:r>
            <a:r>
              <a:rPr lang="en-US" sz="1800" dirty="0" smtClean="0">
                <a:solidFill>
                  <a:schemeClr val="tx1"/>
                </a:solidFill>
                <a:latin typeface="Times New Roman" pitchFamily="18" charset="0"/>
                <a:cs typeface="Times New Roman" pitchFamily="18" charset="0"/>
              </a:rPr>
              <a:t>. A </a:t>
            </a:r>
            <a:r>
              <a:rPr lang="en-US" sz="1800" dirty="0">
                <a:solidFill>
                  <a:schemeClr val="tx1"/>
                </a:solidFill>
                <a:latin typeface="Times New Roman" pitchFamily="18" charset="0"/>
                <a:cs typeface="Times New Roman" pitchFamily="18" charset="0"/>
              </a:rPr>
              <a:t>Confusion Matrix is a table that summarizes the performance of a classification model:</a:t>
            </a:r>
          </a:p>
          <a:p>
            <a:pPr algn="just"/>
            <a:endParaRPr lang="en-US" sz="1800" dirty="0">
              <a:solidFill>
                <a:schemeClr val="tx1"/>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691965989"/>
              </p:ext>
            </p:extLst>
          </p:nvPr>
        </p:nvGraphicFramePr>
        <p:xfrm>
          <a:off x="2057400" y="2689716"/>
          <a:ext cx="5870576" cy="1097280"/>
        </p:xfrm>
        <a:graphic>
          <a:graphicData uri="http://schemas.openxmlformats.org/drawingml/2006/table">
            <a:tbl>
              <a:tblPr>
                <a:tableStyleId>{D7AC3CCA-C797-4891-BE02-D94E43425B78}</a:tableStyleId>
              </a:tblPr>
              <a:tblGrid>
                <a:gridCol w="1789240"/>
                <a:gridCol w="2087118"/>
                <a:gridCol w="1994218"/>
              </a:tblGrid>
              <a:tr h="365760">
                <a:tc>
                  <a:txBody>
                    <a:bodyPr/>
                    <a:lstStyle/>
                    <a:p>
                      <a:pPr algn="ctr"/>
                      <a:endParaRPr lang="en-US" b="1" dirty="0"/>
                    </a:p>
                  </a:txBody>
                  <a:tcPr anchor="ctr"/>
                </a:tc>
                <a:tc>
                  <a:txBody>
                    <a:bodyPr/>
                    <a:lstStyle/>
                    <a:p>
                      <a:pPr algn="ctr"/>
                      <a:r>
                        <a:rPr lang="en-US" b="1"/>
                        <a:t>Predicted: Negative</a:t>
                      </a:r>
                    </a:p>
                  </a:txBody>
                  <a:tcPr anchor="ctr"/>
                </a:tc>
                <a:tc>
                  <a:txBody>
                    <a:bodyPr/>
                    <a:lstStyle/>
                    <a:p>
                      <a:pPr algn="ctr"/>
                      <a:r>
                        <a:rPr lang="en-US" b="1" dirty="0"/>
                        <a:t>Predicted: Positive</a:t>
                      </a:r>
                    </a:p>
                  </a:txBody>
                  <a:tcPr anchor="ctr"/>
                </a:tc>
              </a:tr>
              <a:tr h="0">
                <a:tc>
                  <a:txBody>
                    <a:bodyPr/>
                    <a:lstStyle/>
                    <a:p>
                      <a:pPr algn="ctr"/>
                      <a:r>
                        <a:rPr lang="en-US" b="1"/>
                        <a:t>Actual: Negative</a:t>
                      </a:r>
                    </a:p>
                  </a:txBody>
                  <a:tcPr anchor="ctr"/>
                </a:tc>
                <a:tc>
                  <a:txBody>
                    <a:bodyPr/>
                    <a:lstStyle/>
                    <a:p>
                      <a:pPr algn="ctr"/>
                      <a:r>
                        <a:rPr lang="en-US"/>
                        <a:t>True Negative (TN)</a:t>
                      </a:r>
                    </a:p>
                  </a:txBody>
                  <a:tcPr anchor="ctr"/>
                </a:tc>
                <a:tc>
                  <a:txBody>
                    <a:bodyPr/>
                    <a:lstStyle/>
                    <a:p>
                      <a:pPr algn="ctr"/>
                      <a:r>
                        <a:rPr lang="en-US"/>
                        <a:t>False Positive (FP)</a:t>
                      </a:r>
                    </a:p>
                  </a:txBody>
                  <a:tcPr anchor="ctr"/>
                </a:tc>
              </a:tr>
              <a:tr h="0">
                <a:tc>
                  <a:txBody>
                    <a:bodyPr/>
                    <a:lstStyle/>
                    <a:p>
                      <a:pPr algn="ctr"/>
                      <a:r>
                        <a:rPr lang="en-US" b="1" dirty="0"/>
                        <a:t>Actual: Positive</a:t>
                      </a:r>
                    </a:p>
                  </a:txBody>
                  <a:tcPr anchor="ctr"/>
                </a:tc>
                <a:tc>
                  <a:txBody>
                    <a:bodyPr/>
                    <a:lstStyle/>
                    <a:p>
                      <a:pPr algn="ctr"/>
                      <a:r>
                        <a:rPr lang="en-US"/>
                        <a:t>False Negative (FN)</a:t>
                      </a:r>
                    </a:p>
                  </a:txBody>
                  <a:tcPr anchor="ctr"/>
                </a:tc>
                <a:tc>
                  <a:txBody>
                    <a:bodyPr/>
                    <a:lstStyle/>
                    <a:p>
                      <a:pPr algn="ctr"/>
                      <a:r>
                        <a:rPr lang="en-US" dirty="0"/>
                        <a:t>True Positive (TP)</a:t>
                      </a:r>
                    </a:p>
                  </a:txBody>
                  <a:tcPr anchor="ctr"/>
                </a:tc>
              </a:tr>
            </a:tbl>
          </a:graphicData>
        </a:graphic>
      </p:graphicFrame>
      <mc:AlternateContent xmlns:mc="http://schemas.openxmlformats.org/markup-compatibility/2006" xmlns:a14="http://schemas.microsoft.com/office/drawing/2010/main">
        <mc:Choice Requires="a14">
          <p:sp>
            <p:nvSpPr>
              <p:cNvPr id="6" name="Subtitle 2">
                <a:extLst>
                  <a:ext uri="{FF2B5EF4-FFF2-40B4-BE49-F238E27FC236}">
                    <a16:creationId xmlns="" xmlns:a16="http://schemas.microsoft.com/office/drawing/2014/main" id="{C40281CB-21B3-87AE-FB2E-76DEE75E7F56}"/>
                  </a:ext>
                </a:extLst>
              </p:cNvPr>
              <p:cNvSpPr txBox="1">
                <a:spLocks/>
              </p:cNvSpPr>
              <p:nvPr/>
            </p:nvSpPr>
            <p:spPr>
              <a:xfrm>
                <a:off x="762000" y="3810000"/>
                <a:ext cx="7772400" cy="2514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Here are the key metrics derived from it</a:t>
                </a:r>
                <a:r>
                  <a:rPr lang="en-US" sz="1800" dirty="0" smtClean="0">
                    <a:solidFill>
                      <a:schemeClr val="tx1"/>
                    </a:solidFill>
                    <a:latin typeface="Times New Roman" pitchFamily="18" charset="0"/>
                    <a:cs typeface="Times New Roman" pitchFamily="18" charset="0"/>
                  </a:rPr>
                  <a:t>:</a:t>
                </a:r>
              </a:p>
              <a:p>
                <a:pPr algn="just"/>
                <a:r>
                  <a:rPr lang="en-US" sz="1800" b="1" dirty="0">
                    <a:solidFill>
                      <a:schemeClr val="tx1"/>
                    </a:solidFill>
                    <a:latin typeface="Times New Roman" pitchFamily="18" charset="0"/>
                    <a:cs typeface="Times New Roman" pitchFamily="18" charset="0"/>
                  </a:rPr>
                  <a:t>Precision</a:t>
                </a:r>
                <a:r>
                  <a:rPr lang="en-US" sz="1800" dirty="0">
                    <a:solidFill>
                      <a:schemeClr val="tx1"/>
                    </a:solidFill>
                    <a:latin typeface="Times New Roman" pitchFamily="18" charset="0"/>
                    <a:cs typeface="Times New Roman" pitchFamily="18" charset="0"/>
                  </a:rPr>
                  <a:t>: Measures the accuracy of positive predictions. Of all the predictions the model made as "Positive," how many were actually positive</a:t>
                </a:r>
                <a:r>
                  <a:rPr lang="en-US" sz="1800" dirty="0" smtClean="0">
                    <a:solidFill>
                      <a:schemeClr val="tx1"/>
                    </a:solidFill>
                    <a:latin typeface="Times New Roman" pitchFamily="18" charset="0"/>
                    <a:cs typeface="Times New Roman" pitchFamily="18" charset="0"/>
                  </a:rPr>
                  <a:t>?</a:t>
                </a: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Formula</a:t>
                </a:r>
                <a:r>
                  <a:rPr lang="en-US" sz="1800" dirty="0">
                    <a:solidFill>
                      <a:schemeClr val="tx1"/>
                    </a:solidFill>
                    <a:latin typeface="Times New Roman" pitchFamily="18" charset="0"/>
                    <a:cs typeface="Times New Roman" pitchFamily="18" charset="0"/>
                  </a:rPr>
                  <a:t>: </a:t>
                </a:r>
                <a14:m>
                  <m:oMath xmlns:m="http://schemas.openxmlformats.org/officeDocument/2006/math">
                    <m:r>
                      <a:rPr lang="en-US" sz="1800" i="1" dirty="0" smtClean="0">
                        <a:solidFill>
                          <a:schemeClr val="tx1"/>
                        </a:solidFill>
                        <a:latin typeface="Cambria Math"/>
                        <a:cs typeface="Times New Roman" pitchFamily="18" charset="0"/>
                      </a:rPr>
                      <m:t>𝑇𝑃</m:t>
                    </m:r>
                    <m:r>
                      <a:rPr lang="en-US" sz="1800" i="1" dirty="0" smtClean="0">
                        <a:solidFill>
                          <a:schemeClr val="tx1"/>
                        </a:solidFill>
                        <a:latin typeface="Cambria Math"/>
                        <a:cs typeface="Times New Roman" pitchFamily="18" charset="0"/>
                      </a:rPr>
                      <m:t> / (</m:t>
                    </m:r>
                    <m:r>
                      <a:rPr lang="en-US" sz="1800" i="1" dirty="0" smtClean="0">
                        <a:solidFill>
                          <a:schemeClr val="tx1"/>
                        </a:solidFill>
                        <a:latin typeface="Cambria Math"/>
                        <a:cs typeface="Times New Roman" pitchFamily="18" charset="0"/>
                      </a:rPr>
                      <m:t>𝑇𝑃</m:t>
                    </m:r>
                    <m:r>
                      <a:rPr lang="en-US" sz="1800" i="1" dirty="0" smtClean="0">
                        <a:solidFill>
                          <a:schemeClr val="tx1"/>
                        </a:solidFill>
                        <a:latin typeface="Cambria Math"/>
                        <a:cs typeface="Times New Roman" pitchFamily="18" charset="0"/>
                      </a:rPr>
                      <m:t> + </m:t>
                    </m:r>
                    <m:r>
                      <a:rPr lang="en-US" sz="1800" i="1" dirty="0" smtClean="0">
                        <a:solidFill>
                          <a:schemeClr val="tx1"/>
                        </a:solidFill>
                        <a:latin typeface="Cambria Math"/>
                        <a:cs typeface="Times New Roman" pitchFamily="18" charset="0"/>
                      </a:rPr>
                      <m:t>𝐹𝑃</m:t>
                    </m:r>
                    <m:r>
                      <a:rPr lang="en-US" sz="1800" i="1" dirty="0" smtClean="0">
                        <a:solidFill>
                          <a:schemeClr val="tx1"/>
                        </a:solidFill>
                        <a:latin typeface="Cambria Math"/>
                        <a:cs typeface="Times New Roman" pitchFamily="18" charset="0"/>
                      </a:rPr>
                      <m:t>)</m:t>
                    </m:r>
                  </m:oMath>
                </a14:m>
                <a:endParaRPr lang="en-US" sz="1800" dirty="0" smtClean="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Example</a:t>
                </a:r>
                <a:r>
                  <a:rPr lang="en-US" sz="1800" dirty="0">
                    <a:solidFill>
                      <a:schemeClr val="tx1"/>
                    </a:solidFill>
                    <a:latin typeface="Times New Roman" pitchFamily="18" charset="0"/>
                    <a:cs typeface="Times New Roman" pitchFamily="18" charset="0"/>
                  </a:rPr>
                  <a:t>: In spam detection, high precision means that when an email is flagged as spam, it is very likely to actually be spam. This is important for minimizing false positives (e.g., not sending important emails to the spam folder).</a:t>
                </a:r>
              </a:p>
            </p:txBody>
          </p:sp>
        </mc:Choice>
        <mc:Fallback xmlns="">
          <p:sp>
            <p:nvSpPr>
              <p:cNvPr id="6" name="Subtitle 2">
                <a:extLst>
                  <a:ext uri="{FF2B5EF4-FFF2-40B4-BE49-F238E27FC236}">
                    <a16:creationId xmlns:a16="http://schemas.microsoft.com/office/drawing/2014/main" xmlns="" id="{C40281CB-21B3-87AE-FB2E-76DEE75E7F56}"/>
                  </a:ext>
                </a:extLst>
              </p:cNvPr>
              <p:cNvSpPr txBox="1">
                <a:spLocks noRot="1" noChangeAspect="1" noMove="1" noResize="1" noEditPoints="1" noAdjustHandles="1" noChangeArrowheads="1" noChangeShapeType="1" noTextEdit="1"/>
              </p:cNvSpPr>
              <p:nvPr/>
            </p:nvSpPr>
            <p:spPr>
              <a:xfrm>
                <a:off x="762000" y="3810000"/>
                <a:ext cx="7772400" cy="2514600"/>
              </a:xfrm>
              <a:prstGeom prst="rect">
                <a:avLst/>
              </a:prstGeom>
              <a:blipFill rotWithShape="1">
                <a:blip r:embed="rId2"/>
                <a:stretch>
                  <a:fillRect l="-627" t="-1211" r="-627" b="-1211"/>
                </a:stretch>
              </a:blipFill>
            </p:spPr>
            <p:txBody>
              <a:bodyPr/>
              <a:lstStyle/>
              <a:p>
                <a:r>
                  <a:rPr lang="en-US">
                    <a:noFill/>
                  </a:rPr>
                  <a:t> </a:t>
                </a:r>
              </a:p>
            </p:txBody>
          </p:sp>
        </mc:Fallback>
      </mc:AlternateContent>
    </p:spTree>
    <p:extLst>
      <p:ext uri="{BB962C8B-B14F-4D97-AF65-F5344CB8AC3E}">
        <p14:creationId xmlns:p14="http://schemas.microsoft.com/office/powerpoint/2010/main" val="4077053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20C1C3D-3599-8613-3DC7-239C7E7BD77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4DD8D9B-3532-09DE-3201-EE78B3042A27}"/>
              </a:ext>
            </a:extLst>
          </p:cNvPr>
          <p:cNvSpPr>
            <a:spLocks noGrp="1"/>
          </p:cNvSpPr>
          <p:nvPr>
            <p:ph type="ctrTitle"/>
          </p:nvPr>
        </p:nvSpPr>
        <p:spPr>
          <a:xfrm>
            <a:off x="1600200" y="381000"/>
            <a:ext cx="6858000" cy="708025"/>
          </a:xfrm>
        </p:spPr>
        <p:txBody>
          <a:bodyPr>
            <a:normAutofit fontScale="90000"/>
          </a:bodyPr>
          <a:lstStyle/>
          <a:p>
            <a:r>
              <a:rPr lang="en-US" sz="3200" dirty="0">
                <a:latin typeface="Times New Roman" pitchFamily="18" charset="0"/>
                <a:cs typeface="Times New Roman" pitchFamily="18" charset="0"/>
              </a:rPr>
              <a:t>Model Evaluation: Classification Metrics</a:t>
            </a:r>
          </a:p>
        </p:txBody>
      </p:sp>
      <mc:AlternateContent xmlns:mc="http://schemas.openxmlformats.org/markup-compatibility/2006" xmlns:a14="http://schemas.microsoft.com/office/drawing/2010/main">
        <mc:Choice Requires="a14">
          <p:sp>
            <p:nvSpPr>
              <p:cNvPr id="3" name="Subtitle 2">
                <a:extLst>
                  <a:ext uri="{FF2B5EF4-FFF2-40B4-BE49-F238E27FC236}">
                    <a16:creationId xmlns="" xmlns:a16="http://schemas.microsoft.com/office/drawing/2014/main" id="{C40281CB-21B3-87AE-FB2E-76DEE75E7F56}"/>
                  </a:ext>
                </a:extLst>
              </p:cNvPr>
              <p:cNvSpPr>
                <a:spLocks noGrp="1"/>
              </p:cNvSpPr>
              <p:nvPr>
                <p:ph type="subTitle" idx="1"/>
              </p:nvPr>
            </p:nvSpPr>
            <p:spPr>
              <a:xfrm>
                <a:off x="685800" y="1371600"/>
                <a:ext cx="7467600" cy="4953000"/>
              </a:xfrm>
            </p:spPr>
            <p:txBody>
              <a:bodyPr>
                <a:normAutofit/>
              </a:bodyPr>
              <a:lstStyle/>
              <a:p>
                <a:pPr algn="just"/>
                <a:r>
                  <a:rPr lang="en-US" sz="1800" b="1" dirty="0">
                    <a:solidFill>
                      <a:schemeClr val="tx1"/>
                    </a:solidFill>
                    <a:latin typeface="Times New Roman" pitchFamily="18" charset="0"/>
                    <a:cs typeface="Times New Roman" pitchFamily="18" charset="0"/>
                  </a:rPr>
                  <a:t>F1-Score: </a:t>
                </a:r>
                <a:r>
                  <a:rPr lang="en-US" sz="1800" dirty="0">
                    <a:solidFill>
                      <a:schemeClr val="tx1"/>
                    </a:solidFill>
                    <a:latin typeface="Times New Roman" pitchFamily="18" charset="0"/>
                    <a:cs typeface="Times New Roman" pitchFamily="18" charset="0"/>
                  </a:rPr>
                  <a:t>The harmonic mean of Precision and Recall. It provides a single score that balances both metrics</a:t>
                </a:r>
                <a:r>
                  <a:rPr lang="en-US" sz="1800" dirty="0" smtClean="0">
                    <a:solidFill>
                      <a:schemeClr val="tx1"/>
                    </a:solidFill>
                    <a:latin typeface="Times New Roman" pitchFamily="18" charset="0"/>
                    <a:cs typeface="Times New Roman" pitchFamily="18" charset="0"/>
                  </a:rPr>
                  <a:t>.</a:t>
                </a: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Formula</a:t>
                </a:r>
                <a:r>
                  <a:rPr lang="en-US" sz="1800" dirty="0">
                    <a:solidFill>
                      <a:schemeClr val="tx1"/>
                    </a:solidFill>
                    <a:latin typeface="Times New Roman" pitchFamily="18" charset="0"/>
                    <a:cs typeface="Times New Roman" pitchFamily="18" charset="0"/>
                  </a:rPr>
                  <a:t>: </a:t>
                </a:r>
                <a14:m>
                  <m:oMath xmlns:m="http://schemas.openxmlformats.org/officeDocument/2006/math">
                    <m:r>
                      <a:rPr lang="en-US" sz="1800" i="1" dirty="0" smtClean="0">
                        <a:solidFill>
                          <a:schemeClr val="tx1"/>
                        </a:solidFill>
                        <a:latin typeface="Cambria Math"/>
                        <a:cs typeface="Times New Roman" pitchFamily="18" charset="0"/>
                      </a:rPr>
                      <m:t>2 ∗ (</m:t>
                    </m:r>
                    <m:r>
                      <a:rPr lang="en-US" sz="1800" i="1" dirty="0" smtClean="0">
                        <a:solidFill>
                          <a:schemeClr val="tx1"/>
                        </a:solidFill>
                        <a:latin typeface="Cambria Math"/>
                        <a:cs typeface="Times New Roman" pitchFamily="18" charset="0"/>
                      </a:rPr>
                      <m:t>𝑃𝑟𝑒𝑐𝑖𝑠𝑖𝑜𝑛</m:t>
                    </m:r>
                    <m:r>
                      <a:rPr lang="en-US" sz="1800" i="1" dirty="0" smtClean="0">
                        <a:solidFill>
                          <a:schemeClr val="tx1"/>
                        </a:solidFill>
                        <a:latin typeface="Cambria Math"/>
                        <a:cs typeface="Times New Roman" pitchFamily="18" charset="0"/>
                      </a:rPr>
                      <m:t> ∗ </m:t>
                    </m:r>
                    <m:r>
                      <a:rPr lang="en-US" sz="1800" i="1" dirty="0" smtClean="0">
                        <a:solidFill>
                          <a:schemeClr val="tx1"/>
                        </a:solidFill>
                        <a:latin typeface="Cambria Math"/>
                        <a:cs typeface="Times New Roman" pitchFamily="18" charset="0"/>
                      </a:rPr>
                      <m:t>𝑅𝑒𝑐𝑎𝑙𝑙</m:t>
                    </m:r>
                    <m:r>
                      <a:rPr lang="en-US" sz="1800" i="1" dirty="0" smtClean="0">
                        <a:solidFill>
                          <a:schemeClr val="tx1"/>
                        </a:solidFill>
                        <a:latin typeface="Cambria Math"/>
                        <a:cs typeface="Times New Roman" pitchFamily="18" charset="0"/>
                      </a:rPr>
                      <m:t>) / (</m:t>
                    </m:r>
                    <m:r>
                      <a:rPr lang="en-US" sz="1800" i="1" dirty="0" smtClean="0">
                        <a:solidFill>
                          <a:schemeClr val="tx1"/>
                        </a:solidFill>
                        <a:latin typeface="Cambria Math"/>
                        <a:cs typeface="Times New Roman" pitchFamily="18" charset="0"/>
                      </a:rPr>
                      <m:t>𝑃𝑟𝑒𝑐𝑖𝑠𝑖𝑜𝑛</m:t>
                    </m:r>
                    <m:r>
                      <a:rPr lang="en-US" sz="1800" i="1" dirty="0" smtClean="0">
                        <a:solidFill>
                          <a:schemeClr val="tx1"/>
                        </a:solidFill>
                        <a:latin typeface="Cambria Math"/>
                        <a:cs typeface="Times New Roman" pitchFamily="18" charset="0"/>
                      </a:rPr>
                      <m:t> + </m:t>
                    </m:r>
                    <m:r>
                      <a:rPr lang="en-US" sz="1800" i="1" dirty="0" smtClean="0">
                        <a:solidFill>
                          <a:schemeClr val="tx1"/>
                        </a:solidFill>
                        <a:latin typeface="Cambria Math"/>
                        <a:cs typeface="Times New Roman" pitchFamily="18" charset="0"/>
                      </a:rPr>
                      <m:t>𝑅𝑒𝑐𝑎𝑙𝑙</m:t>
                    </m:r>
                    <m:r>
                      <a:rPr lang="en-US" sz="1800" i="1" dirty="0" smtClean="0">
                        <a:solidFill>
                          <a:schemeClr val="tx1"/>
                        </a:solidFill>
                        <a:latin typeface="Cambria Math"/>
                        <a:cs typeface="Times New Roman" pitchFamily="18" charset="0"/>
                      </a:rPr>
                      <m:t>)</m:t>
                    </m:r>
                  </m:oMath>
                </a14:m>
                <a:endParaRPr lang="en-US" sz="1800" dirty="0" smtClean="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Example</a:t>
                </a:r>
                <a:r>
                  <a:rPr lang="en-US" sz="1800" dirty="0">
                    <a:solidFill>
                      <a:schemeClr val="tx1"/>
                    </a:solidFill>
                    <a:latin typeface="Times New Roman" pitchFamily="18" charset="0"/>
                    <a:cs typeface="Times New Roman" pitchFamily="18" charset="0"/>
                  </a:rPr>
                  <a:t>: Useful when you need to find a balance between minimizing false positives and minimizing false negatives, especially in imbalanced datasets</a:t>
                </a:r>
                <a:r>
                  <a:rPr lang="en-US" sz="1800" dirty="0" smtClean="0">
                    <a:solidFill>
                      <a:schemeClr val="tx1"/>
                    </a:solidFill>
                    <a:latin typeface="Times New Roman" pitchFamily="18" charset="0"/>
                    <a:cs typeface="Times New Roman" pitchFamily="18" charset="0"/>
                  </a:rPr>
                  <a:t>.</a:t>
                </a:r>
              </a:p>
              <a:p>
                <a:pPr algn="just"/>
                <a:endParaRPr lang="en-US" sz="1800" dirty="0">
                  <a:solidFill>
                    <a:schemeClr val="tx1"/>
                  </a:solidFill>
                  <a:latin typeface="Times New Roman" pitchFamily="18" charset="0"/>
                  <a:cs typeface="Times New Roman" pitchFamily="18" charset="0"/>
                </a:endParaRPr>
              </a:p>
              <a:p>
                <a:pPr algn="just"/>
                <a:r>
                  <a:rPr lang="en-US" sz="1800" b="1" dirty="0" smtClean="0">
                    <a:solidFill>
                      <a:schemeClr val="tx1"/>
                    </a:solidFill>
                    <a:latin typeface="Times New Roman" pitchFamily="18" charset="0"/>
                    <a:cs typeface="Times New Roman" pitchFamily="18" charset="0"/>
                  </a:rPr>
                  <a:t>AUC-ROC </a:t>
                </a:r>
                <a:r>
                  <a:rPr lang="en-US" sz="1800" b="1" dirty="0">
                    <a:solidFill>
                      <a:schemeClr val="tx1"/>
                    </a:solidFill>
                    <a:latin typeface="Times New Roman" pitchFamily="18" charset="0"/>
                    <a:cs typeface="Times New Roman" pitchFamily="18" charset="0"/>
                  </a:rPr>
                  <a:t>Curve: </a:t>
                </a:r>
                <a:r>
                  <a:rPr lang="en-US" sz="1800" dirty="0">
                    <a:solidFill>
                      <a:schemeClr val="tx1"/>
                    </a:solidFill>
                    <a:latin typeface="Times New Roman" pitchFamily="18" charset="0"/>
                    <a:cs typeface="Times New Roman" pitchFamily="18" charset="0"/>
                  </a:rPr>
                  <a:t>The Area Under the Receiver Operating Characteristic Curve. It measures a model's ability to distinguish between classes</a:t>
                </a:r>
                <a:r>
                  <a:rPr lang="en-US" sz="1800" dirty="0" smtClean="0">
                    <a:solidFill>
                      <a:schemeClr val="tx1"/>
                    </a:solidFill>
                    <a:latin typeface="Times New Roman" pitchFamily="18" charset="0"/>
                    <a:cs typeface="Times New Roman" pitchFamily="18" charset="0"/>
                  </a:rPr>
                  <a:t>.</a:t>
                </a: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Interpretation</a:t>
                </a:r>
                <a:r>
                  <a:rPr lang="en-US" sz="1800" dirty="0">
                    <a:solidFill>
                      <a:schemeClr val="tx1"/>
                    </a:solidFill>
                    <a:latin typeface="Times New Roman" pitchFamily="18" charset="0"/>
                    <a:cs typeface="Times New Roman" pitchFamily="18" charset="0"/>
                  </a:rPr>
                  <a:t>: A score of 1.0 represents a perfect model; a score of 0.5 represents a model that is no better than random guessing.</a:t>
                </a:r>
              </a:p>
            </p:txBody>
          </p:sp>
        </mc:Choice>
        <mc:Fallback xmlns="">
          <p:sp>
            <p:nvSpPr>
              <p:cNvPr id="3" name="Subtitle 2">
                <a:extLst>
                  <a:ext uri="{FF2B5EF4-FFF2-40B4-BE49-F238E27FC236}">
                    <a16:creationId xmlns:a16="http://schemas.microsoft.com/office/drawing/2014/main" xmlns="" id="{C40281CB-21B3-87AE-FB2E-76DEE75E7F56}"/>
                  </a:ext>
                </a:extLst>
              </p:cNvPr>
              <p:cNvSpPr>
                <a:spLocks noGrp="1" noRot="1" noChangeAspect="1" noMove="1" noResize="1" noEditPoints="1" noAdjustHandles="1" noChangeArrowheads="1" noChangeShapeType="1" noTextEdit="1"/>
              </p:cNvSpPr>
              <p:nvPr>
                <p:ph type="subTitle" idx="1"/>
              </p:nvPr>
            </p:nvSpPr>
            <p:spPr>
              <a:xfrm>
                <a:off x="685800" y="1371600"/>
                <a:ext cx="7467600" cy="4953000"/>
              </a:xfrm>
              <a:blipFill rotWithShape="1">
                <a:blip r:embed="rId2"/>
                <a:stretch>
                  <a:fillRect l="-735" t="-615" r="-653"/>
                </a:stretch>
              </a:blipFill>
            </p:spPr>
            <p:txBody>
              <a:bodyPr/>
              <a:lstStyle/>
              <a:p>
                <a:r>
                  <a:rPr lang="en-US">
                    <a:noFill/>
                  </a:rPr>
                  <a:t> </a:t>
                </a:r>
              </a:p>
            </p:txBody>
          </p:sp>
        </mc:Fallback>
      </mc:AlternateContent>
    </p:spTree>
    <p:extLst>
      <p:ext uri="{BB962C8B-B14F-4D97-AF65-F5344CB8AC3E}">
        <p14:creationId xmlns:p14="http://schemas.microsoft.com/office/powerpoint/2010/main" val="31280898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20C1C3D-3599-8613-3DC7-239C7E7BD77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4DD8D9B-3532-09DE-3201-EE78B3042A27}"/>
              </a:ext>
            </a:extLst>
          </p:cNvPr>
          <p:cNvSpPr>
            <a:spLocks noGrp="1"/>
          </p:cNvSpPr>
          <p:nvPr>
            <p:ph type="ctrTitle"/>
          </p:nvPr>
        </p:nvSpPr>
        <p:spPr>
          <a:xfrm>
            <a:off x="1600200" y="381000"/>
            <a:ext cx="6858000" cy="708025"/>
          </a:xfrm>
        </p:spPr>
        <p:txBody>
          <a:bodyPr>
            <a:normAutofit/>
          </a:bodyPr>
          <a:lstStyle/>
          <a:p>
            <a:r>
              <a:rPr lang="en-US" sz="3200" dirty="0">
                <a:latin typeface="Times New Roman" pitchFamily="18" charset="0"/>
                <a:cs typeface="Times New Roman" pitchFamily="18" charset="0"/>
              </a:rPr>
              <a:t>Model Evaluation: Regression Metrics</a:t>
            </a:r>
          </a:p>
        </p:txBody>
      </p:sp>
      <p:sp>
        <p:nvSpPr>
          <p:cNvPr id="3" name="Subtitle 2">
            <a:extLst>
              <a:ext uri="{FF2B5EF4-FFF2-40B4-BE49-F238E27FC236}">
                <a16:creationId xmlns="" xmlns:a16="http://schemas.microsoft.com/office/drawing/2014/main" id="{C40281CB-21B3-87AE-FB2E-76DEE75E7F56}"/>
              </a:ext>
            </a:extLst>
          </p:cNvPr>
          <p:cNvSpPr>
            <a:spLocks noGrp="1"/>
          </p:cNvSpPr>
          <p:nvPr>
            <p:ph type="subTitle" idx="1"/>
          </p:nvPr>
        </p:nvSpPr>
        <p:spPr>
          <a:xfrm>
            <a:off x="685800" y="1371600"/>
            <a:ext cx="7467600" cy="4953000"/>
          </a:xfrm>
        </p:spPr>
        <p:txBody>
          <a:bodyPr>
            <a:normAutofit/>
          </a:bodyPr>
          <a:lstStyle/>
          <a:p>
            <a:pPr algn="just"/>
            <a:r>
              <a:rPr lang="en-US" sz="1800" dirty="0">
                <a:solidFill>
                  <a:schemeClr val="tx1"/>
                </a:solidFill>
                <a:latin typeface="Times New Roman" pitchFamily="18" charset="0"/>
                <a:cs typeface="Times New Roman" pitchFamily="18" charset="0"/>
              </a:rPr>
              <a:t>These are used when the goal is to predict a continuous numerical value (e.g., a house price, a person's age</a:t>
            </a:r>
            <a:r>
              <a:rPr lang="en-US" sz="1800" dirty="0" smtClean="0">
                <a:solidFill>
                  <a:schemeClr val="tx1"/>
                </a:solidFill>
                <a:latin typeface="Times New Roman" pitchFamily="18" charset="0"/>
                <a:cs typeface="Times New Roman" pitchFamily="18" charset="0"/>
              </a:rPr>
              <a:t>).</a:t>
            </a:r>
          </a:p>
          <a:p>
            <a:pPr marL="285750" indent="-285750" algn="just">
              <a:buFont typeface="Arial" pitchFamily="34" charset="0"/>
              <a:buChar char="•"/>
            </a:pPr>
            <a:r>
              <a:rPr lang="en-US" sz="1800" b="1" dirty="0" smtClean="0">
                <a:solidFill>
                  <a:schemeClr val="tx1"/>
                </a:solidFill>
                <a:latin typeface="Times New Roman" pitchFamily="18" charset="0"/>
                <a:cs typeface="Times New Roman" pitchFamily="18" charset="0"/>
              </a:rPr>
              <a:t>Mean </a:t>
            </a:r>
            <a:r>
              <a:rPr lang="en-US" sz="1800" b="1" dirty="0">
                <a:solidFill>
                  <a:schemeClr val="tx1"/>
                </a:solidFill>
                <a:latin typeface="Times New Roman" pitchFamily="18" charset="0"/>
                <a:cs typeface="Times New Roman" pitchFamily="18" charset="0"/>
              </a:rPr>
              <a:t>Absolute Error (MAE): </a:t>
            </a:r>
            <a:r>
              <a:rPr lang="en-US" sz="1800" dirty="0">
                <a:solidFill>
                  <a:schemeClr val="tx1"/>
                </a:solidFill>
                <a:latin typeface="Times New Roman" pitchFamily="18" charset="0"/>
                <a:cs typeface="Times New Roman" pitchFamily="18" charset="0"/>
              </a:rPr>
              <a:t>The average of the absolute differences between the predicted and actual values</a:t>
            </a:r>
            <a:r>
              <a:rPr lang="en-US" sz="1800" dirty="0" smtClean="0">
                <a:solidFill>
                  <a:schemeClr val="tx1"/>
                </a:solidFill>
                <a:latin typeface="Times New Roman" pitchFamily="18" charset="0"/>
                <a:cs typeface="Times New Roman" pitchFamily="18" charset="0"/>
              </a:rPr>
              <a:t>.</a:t>
            </a:r>
          </a:p>
          <a:p>
            <a:pPr marL="742950" lvl="1" indent="-285750" algn="just">
              <a:buFont typeface="Arial" pitchFamily="34" charset="0"/>
              <a:buChar char="•"/>
            </a:pPr>
            <a:r>
              <a:rPr lang="en-US" sz="1800" dirty="0">
                <a:solidFill>
                  <a:schemeClr val="tx1"/>
                </a:solidFill>
                <a:latin typeface="Times New Roman" pitchFamily="18" charset="0"/>
                <a:cs typeface="Times New Roman" pitchFamily="18" charset="0"/>
              </a:rPr>
              <a:t>Example</a:t>
            </a:r>
            <a:r>
              <a:rPr lang="en-US" sz="1800" dirty="0">
                <a:solidFill>
                  <a:schemeClr val="tx1"/>
                </a:solidFill>
                <a:latin typeface="Times New Roman" pitchFamily="18" charset="0"/>
                <a:cs typeface="Times New Roman" pitchFamily="18" charset="0"/>
              </a:rPr>
              <a:t>: If you are predicting house prices and your MAE is $10,000, it means that, on average, your model's prediction is off by $10,000. It's easy to interpret because it's in the same units as the output</a:t>
            </a:r>
            <a:r>
              <a:rPr lang="en-US" sz="1800" dirty="0">
                <a:solidFill>
                  <a:schemeClr val="tx1"/>
                </a:solidFill>
                <a:latin typeface="Times New Roman" pitchFamily="18" charset="0"/>
                <a:cs typeface="Times New Roman" pitchFamily="18" charset="0"/>
              </a:rPr>
              <a:t>.</a:t>
            </a:r>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endParaRPr lang="en-US" sz="1800" b="1" dirty="0" smtClean="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b="1" dirty="0" smtClean="0">
                <a:solidFill>
                  <a:schemeClr val="tx1"/>
                </a:solidFill>
                <a:latin typeface="Times New Roman" pitchFamily="18" charset="0"/>
                <a:cs typeface="Times New Roman" pitchFamily="18" charset="0"/>
              </a:rPr>
              <a:t>Mean </a:t>
            </a:r>
            <a:r>
              <a:rPr lang="en-US" sz="1800" b="1" dirty="0">
                <a:solidFill>
                  <a:schemeClr val="tx1"/>
                </a:solidFill>
                <a:latin typeface="Times New Roman" pitchFamily="18" charset="0"/>
                <a:cs typeface="Times New Roman" pitchFamily="18" charset="0"/>
              </a:rPr>
              <a:t>Squared Error (MSE): </a:t>
            </a:r>
            <a:r>
              <a:rPr lang="en-US" sz="1800" dirty="0">
                <a:solidFill>
                  <a:schemeClr val="tx1"/>
                </a:solidFill>
                <a:latin typeface="Times New Roman" pitchFamily="18" charset="0"/>
                <a:cs typeface="Times New Roman" pitchFamily="18" charset="0"/>
              </a:rPr>
              <a:t>The average of the squared differences between the predicted and actual values</a:t>
            </a:r>
            <a:r>
              <a:rPr lang="en-US" sz="1800" dirty="0" smtClean="0">
                <a:solidFill>
                  <a:schemeClr val="tx1"/>
                </a:solidFill>
                <a:latin typeface="Times New Roman" pitchFamily="18" charset="0"/>
                <a:cs typeface="Times New Roman" pitchFamily="18" charset="0"/>
              </a:rPr>
              <a:t>.</a:t>
            </a:r>
          </a:p>
          <a:p>
            <a:pPr marL="742950" lvl="1" indent="-285750" algn="just">
              <a:buFont typeface="Arial" pitchFamily="34" charset="0"/>
              <a:buChar char="•"/>
            </a:pPr>
            <a:r>
              <a:rPr lang="en-US" sz="1800" dirty="0">
                <a:solidFill>
                  <a:schemeClr val="tx1"/>
                </a:solidFill>
                <a:latin typeface="Times New Roman" pitchFamily="18" charset="0"/>
                <a:cs typeface="Times New Roman" pitchFamily="18" charset="0"/>
              </a:rPr>
              <a:t>Example</a:t>
            </a:r>
            <a:r>
              <a:rPr lang="en-US" sz="1800" dirty="0">
                <a:solidFill>
                  <a:schemeClr val="tx1"/>
                </a:solidFill>
                <a:latin typeface="Times New Roman" pitchFamily="18" charset="0"/>
                <a:cs typeface="Times New Roman" pitchFamily="18" charset="0"/>
              </a:rPr>
              <a:t>: Similar to MAE but punishes larger errors more heavily because it squares the difference. If your model predicts a price that is off by $50,000, the squared error is huge, which significantly raises the MSE.</a:t>
            </a:r>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650368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20C1C3D-3599-8613-3DC7-239C7E7BD77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4DD8D9B-3532-09DE-3201-EE78B3042A27}"/>
              </a:ext>
            </a:extLst>
          </p:cNvPr>
          <p:cNvSpPr>
            <a:spLocks noGrp="1"/>
          </p:cNvSpPr>
          <p:nvPr>
            <p:ph type="ctrTitle"/>
          </p:nvPr>
        </p:nvSpPr>
        <p:spPr>
          <a:xfrm>
            <a:off x="1600200" y="381000"/>
            <a:ext cx="6858000" cy="708025"/>
          </a:xfrm>
        </p:spPr>
        <p:txBody>
          <a:bodyPr>
            <a:normAutofit/>
          </a:bodyPr>
          <a:lstStyle/>
          <a:p>
            <a:r>
              <a:rPr lang="en-US" sz="3200" dirty="0">
                <a:latin typeface="Times New Roman" pitchFamily="18" charset="0"/>
                <a:cs typeface="Times New Roman" pitchFamily="18" charset="0"/>
              </a:rPr>
              <a:t>Model Evaluation: Regression Metrics</a:t>
            </a:r>
          </a:p>
        </p:txBody>
      </p:sp>
      <p:sp>
        <p:nvSpPr>
          <p:cNvPr id="3" name="Subtitle 2">
            <a:extLst>
              <a:ext uri="{FF2B5EF4-FFF2-40B4-BE49-F238E27FC236}">
                <a16:creationId xmlns="" xmlns:a16="http://schemas.microsoft.com/office/drawing/2014/main" id="{C40281CB-21B3-87AE-FB2E-76DEE75E7F56}"/>
              </a:ext>
            </a:extLst>
          </p:cNvPr>
          <p:cNvSpPr>
            <a:spLocks noGrp="1"/>
          </p:cNvSpPr>
          <p:nvPr>
            <p:ph type="subTitle" idx="1"/>
          </p:nvPr>
        </p:nvSpPr>
        <p:spPr>
          <a:xfrm>
            <a:off x="685800" y="1371600"/>
            <a:ext cx="7467600" cy="4953000"/>
          </a:xfrm>
        </p:spPr>
        <p:txBody>
          <a:bodyPr>
            <a:normAutofit/>
          </a:bodyPr>
          <a:lstStyle/>
          <a:p>
            <a:pPr algn="just"/>
            <a:r>
              <a:rPr lang="en-US" sz="1800" b="1" dirty="0">
                <a:solidFill>
                  <a:schemeClr val="tx1"/>
                </a:solidFill>
                <a:latin typeface="Times New Roman" pitchFamily="18" charset="0"/>
                <a:cs typeface="Times New Roman" pitchFamily="18" charset="0"/>
              </a:rPr>
              <a:t>Root Mean Squared Error (RMSE): </a:t>
            </a:r>
            <a:r>
              <a:rPr lang="en-US" sz="1800" dirty="0">
                <a:solidFill>
                  <a:schemeClr val="tx1"/>
                </a:solidFill>
                <a:latin typeface="Times New Roman" pitchFamily="18" charset="0"/>
                <a:cs typeface="Times New Roman" pitchFamily="18" charset="0"/>
              </a:rPr>
              <a:t>The square root of the MSE</a:t>
            </a:r>
            <a:r>
              <a:rPr lang="en-US" sz="1800" dirty="0" smtClean="0">
                <a:solidFill>
                  <a:schemeClr val="tx1"/>
                </a:solidFill>
                <a:latin typeface="Times New Roman" pitchFamily="18" charset="0"/>
                <a:cs typeface="Times New Roman" pitchFamily="18" charset="0"/>
              </a:rPr>
              <a:t>.</a:t>
            </a: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Example</a:t>
            </a:r>
            <a:r>
              <a:rPr lang="en-US" sz="1800" dirty="0">
                <a:solidFill>
                  <a:schemeClr val="tx1"/>
                </a:solidFill>
                <a:latin typeface="Times New Roman" pitchFamily="18" charset="0"/>
                <a:cs typeface="Times New Roman" pitchFamily="18" charset="0"/>
              </a:rPr>
              <a:t>: This is often preferred over MSE because taking the square root brings the metric back into the same units as the original target variable (e.g., dollars for house prices), making it more interpretable. It still penalizes large errors more than MAE</a:t>
            </a:r>
            <a:r>
              <a:rPr lang="en-US" sz="1800" dirty="0" smtClean="0">
                <a:solidFill>
                  <a:schemeClr val="tx1"/>
                </a:solidFill>
                <a:latin typeface="Times New Roman" pitchFamily="18" charset="0"/>
                <a:cs typeface="Times New Roman" pitchFamily="18" charset="0"/>
              </a:rPr>
              <a:t>.</a:t>
            </a:r>
          </a:p>
          <a:p>
            <a:pPr algn="just"/>
            <a:endParaRPr lang="en-US" sz="1800" dirty="0">
              <a:solidFill>
                <a:schemeClr val="tx1"/>
              </a:solidFill>
              <a:latin typeface="Times New Roman" pitchFamily="18" charset="0"/>
              <a:cs typeface="Times New Roman" pitchFamily="18" charset="0"/>
            </a:endParaRPr>
          </a:p>
          <a:p>
            <a:pPr algn="just"/>
            <a:r>
              <a:rPr lang="en-US" sz="1800" b="1" dirty="0" smtClean="0">
                <a:solidFill>
                  <a:schemeClr val="tx1"/>
                </a:solidFill>
                <a:latin typeface="Times New Roman" pitchFamily="18" charset="0"/>
                <a:cs typeface="Times New Roman" pitchFamily="18" charset="0"/>
              </a:rPr>
              <a:t>R-Squared </a:t>
            </a:r>
            <a:r>
              <a:rPr lang="en-US" sz="1800" b="1" dirty="0">
                <a:solidFill>
                  <a:schemeClr val="tx1"/>
                </a:solidFill>
                <a:latin typeface="Times New Roman" pitchFamily="18" charset="0"/>
                <a:cs typeface="Times New Roman" pitchFamily="18" charset="0"/>
              </a:rPr>
              <a:t>(R²): </a:t>
            </a:r>
            <a:r>
              <a:rPr lang="en-US" sz="1800" dirty="0">
                <a:solidFill>
                  <a:schemeClr val="tx1"/>
                </a:solidFill>
                <a:latin typeface="Times New Roman" pitchFamily="18" charset="0"/>
                <a:cs typeface="Times New Roman" pitchFamily="18" charset="0"/>
              </a:rPr>
              <a:t>Also known as the coefficient of determination. It represents the proportion of the variance in the dependent variable that is predictable from the independent variables</a:t>
            </a:r>
            <a:r>
              <a:rPr lang="en-US" sz="1800" dirty="0" smtClean="0">
                <a:solidFill>
                  <a:schemeClr val="tx1"/>
                </a:solidFill>
                <a:latin typeface="Times New Roman" pitchFamily="18" charset="0"/>
                <a:cs typeface="Times New Roman" pitchFamily="18" charset="0"/>
              </a:rPr>
              <a:t>.</a:t>
            </a: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Interpretation</a:t>
            </a:r>
            <a:r>
              <a:rPr lang="en-US" sz="1800" dirty="0">
                <a:solidFill>
                  <a:schemeClr val="tx1"/>
                </a:solidFill>
                <a:latin typeface="Times New Roman" pitchFamily="18" charset="0"/>
                <a:cs typeface="Times New Roman" pitchFamily="18" charset="0"/>
              </a:rPr>
              <a:t>: It ranges from 0 to 1. An R² of 0.82 means that 82% of the variance in the output variable can be explained by the model's inputs. A higher R² generally indicates a better fit.</a:t>
            </a:r>
          </a:p>
        </p:txBody>
      </p:sp>
    </p:spTree>
    <p:extLst>
      <p:ext uri="{BB962C8B-B14F-4D97-AF65-F5344CB8AC3E}">
        <p14:creationId xmlns:p14="http://schemas.microsoft.com/office/powerpoint/2010/main" val="3431962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KNN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How KNN Works:</a:t>
            </a:r>
          </a:p>
          <a:p>
            <a:pPr algn="just"/>
            <a:endParaRPr lang="en-US" sz="1800" dirty="0">
              <a:solidFill>
                <a:schemeClr val="tx1"/>
              </a:solidFill>
              <a:latin typeface="Times New Roman" pitchFamily="18" charset="0"/>
              <a:cs typeface="Times New Roman" pitchFamily="18" charset="0"/>
            </a:endParaRPr>
          </a:p>
        </p:txBody>
      </p:sp>
      <p:pic>
        <p:nvPicPr>
          <p:cNvPr id="5" name="Picture 4">
            <a:extLst>
              <a:ext uri="{FF2B5EF4-FFF2-40B4-BE49-F238E27FC236}">
                <a16:creationId xmlns="" xmlns:a16="http://schemas.microsoft.com/office/drawing/2014/main" id="{64FE1820-BA3F-493B-94D3-653ACFE70008}"/>
              </a:ext>
            </a:extLst>
          </p:cNvPr>
          <p:cNvPicPr>
            <a:picLocks noChangeAspect="1"/>
          </p:cNvPicPr>
          <p:nvPr/>
        </p:nvPicPr>
        <p:blipFill>
          <a:blip r:embed="rId2"/>
          <a:stretch>
            <a:fillRect/>
          </a:stretch>
        </p:blipFill>
        <p:spPr>
          <a:xfrm>
            <a:off x="609600" y="1905000"/>
            <a:ext cx="7089156" cy="3932958"/>
          </a:xfrm>
          <a:prstGeom prst="rect">
            <a:avLst/>
          </a:prstGeom>
        </p:spPr>
      </p:pic>
    </p:spTree>
    <p:extLst>
      <p:ext uri="{BB962C8B-B14F-4D97-AF65-F5344CB8AC3E}">
        <p14:creationId xmlns:p14="http://schemas.microsoft.com/office/powerpoint/2010/main" val="4091646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KNN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Example of KNN:</a:t>
            </a:r>
          </a:p>
        </p:txBody>
      </p:sp>
      <p:graphicFrame>
        <p:nvGraphicFramePr>
          <p:cNvPr id="4" name="Table 3">
            <a:extLst>
              <a:ext uri="{FF2B5EF4-FFF2-40B4-BE49-F238E27FC236}">
                <a16:creationId xmlns="" xmlns:a16="http://schemas.microsoft.com/office/drawing/2014/main" id="{A8D95DA3-DACC-0EAD-D75F-DD8B3038498E}"/>
              </a:ext>
            </a:extLst>
          </p:cNvPr>
          <p:cNvGraphicFramePr>
            <a:graphicFrameLocks noGrp="1"/>
          </p:cNvGraphicFramePr>
          <p:nvPr>
            <p:extLst>
              <p:ext uri="{D42A27DB-BD31-4B8C-83A1-F6EECF244321}">
                <p14:modId xmlns:p14="http://schemas.microsoft.com/office/powerpoint/2010/main" val="2314371220"/>
              </p:ext>
            </p:extLst>
          </p:nvPr>
        </p:nvGraphicFramePr>
        <p:xfrm>
          <a:off x="4724400" y="1503680"/>
          <a:ext cx="4151885" cy="4079240"/>
        </p:xfrm>
        <a:graphic>
          <a:graphicData uri="http://schemas.openxmlformats.org/drawingml/2006/table">
            <a:tbl>
              <a:tblPr firstRow="1" bandRow="1">
                <a:tableStyleId>{5C22544A-7EE6-4342-B048-85BDC9FD1C3A}</a:tableStyleId>
              </a:tblPr>
              <a:tblGrid>
                <a:gridCol w="1333310">
                  <a:extLst>
                    <a:ext uri="{9D8B030D-6E8A-4147-A177-3AD203B41FA5}">
                      <a16:colId xmlns="" xmlns:a16="http://schemas.microsoft.com/office/drawing/2014/main" val="1578106174"/>
                    </a:ext>
                  </a:extLst>
                </a:gridCol>
                <a:gridCol w="1370203">
                  <a:extLst>
                    <a:ext uri="{9D8B030D-6E8A-4147-A177-3AD203B41FA5}">
                      <a16:colId xmlns="" xmlns:a16="http://schemas.microsoft.com/office/drawing/2014/main" val="834031461"/>
                    </a:ext>
                  </a:extLst>
                </a:gridCol>
                <a:gridCol w="1448372">
                  <a:extLst>
                    <a:ext uri="{9D8B030D-6E8A-4147-A177-3AD203B41FA5}">
                      <a16:colId xmlns="" xmlns:a16="http://schemas.microsoft.com/office/drawing/2014/main" val="39674572"/>
                    </a:ext>
                  </a:extLst>
                </a:gridCol>
              </a:tblGrid>
              <a:tr h="370840">
                <a:tc>
                  <a:txBody>
                    <a:bodyPr/>
                    <a:lstStyle/>
                    <a:p>
                      <a:r>
                        <a:rPr lang="en-GB" dirty="0"/>
                        <a:t>Height (cm)</a:t>
                      </a:r>
                    </a:p>
                  </a:txBody>
                  <a:tcPr/>
                </a:tc>
                <a:tc>
                  <a:txBody>
                    <a:bodyPr/>
                    <a:lstStyle/>
                    <a:p>
                      <a:r>
                        <a:rPr lang="en-GB" dirty="0"/>
                        <a:t>Weight (KG)</a:t>
                      </a:r>
                    </a:p>
                  </a:txBody>
                  <a:tcPr/>
                </a:tc>
                <a:tc>
                  <a:txBody>
                    <a:bodyPr/>
                    <a:lstStyle/>
                    <a:p>
                      <a:r>
                        <a:rPr lang="en-GB" dirty="0"/>
                        <a:t>Class</a:t>
                      </a:r>
                    </a:p>
                  </a:txBody>
                  <a:tcPr/>
                </a:tc>
                <a:extLst>
                  <a:ext uri="{0D108BD9-81ED-4DB2-BD59-A6C34878D82A}">
                    <a16:rowId xmlns="" xmlns:a16="http://schemas.microsoft.com/office/drawing/2014/main" val="219217356"/>
                  </a:ext>
                </a:extLst>
              </a:tr>
              <a:tr h="370840">
                <a:tc>
                  <a:txBody>
                    <a:bodyPr/>
                    <a:lstStyle/>
                    <a:p>
                      <a:r>
                        <a:rPr lang="en-GB" dirty="0"/>
                        <a:t>167</a:t>
                      </a:r>
                    </a:p>
                  </a:txBody>
                  <a:tcPr/>
                </a:tc>
                <a:tc>
                  <a:txBody>
                    <a:bodyPr/>
                    <a:lstStyle/>
                    <a:p>
                      <a:r>
                        <a:rPr lang="en-GB" dirty="0"/>
                        <a:t>51</a:t>
                      </a:r>
                    </a:p>
                  </a:txBody>
                  <a:tcPr/>
                </a:tc>
                <a:tc>
                  <a:txBody>
                    <a:bodyPr/>
                    <a:lstStyle/>
                    <a:p>
                      <a:r>
                        <a:rPr lang="en-GB" dirty="0"/>
                        <a:t>Underweight</a:t>
                      </a:r>
                    </a:p>
                  </a:txBody>
                  <a:tcPr/>
                </a:tc>
                <a:extLst>
                  <a:ext uri="{0D108BD9-81ED-4DB2-BD59-A6C34878D82A}">
                    <a16:rowId xmlns="" xmlns:a16="http://schemas.microsoft.com/office/drawing/2014/main" val="530062480"/>
                  </a:ext>
                </a:extLst>
              </a:tr>
              <a:tr h="370840">
                <a:tc>
                  <a:txBody>
                    <a:bodyPr/>
                    <a:lstStyle/>
                    <a:p>
                      <a:r>
                        <a:rPr lang="en-GB" dirty="0"/>
                        <a:t>182</a:t>
                      </a:r>
                    </a:p>
                  </a:txBody>
                  <a:tcPr/>
                </a:tc>
                <a:tc>
                  <a:txBody>
                    <a:bodyPr/>
                    <a:lstStyle/>
                    <a:p>
                      <a:r>
                        <a:rPr lang="en-GB" dirty="0"/>
                        <a:t>62</a:t>
                      </a:r>
                    </a:p>
                  </a:txBody>
                  <a:tcPr/>
                </a:tc>
                <a:tc>
                  <a:txBody>
                    <a:bodyPr/>
                    <a:lstStyle/>
                    <a:p>
                      <a:r>
                        <a:rPr lang="en-GB" dirty="0"/>
                        <a:t>Normal</a:t>
                      </a:r>
                    </a:p>
                  </a:txBody>
                  <a:tcPr/>
                </a:tc>
                <a:extLst>
                  <a:ext uri="{0D108BD9-81ED-4DB2-BD59-A6C34878D82A}">
                    <a16:rowId xmlns="" xmlns:a16="http://schemas.microsoft.com/office/drawing/2014/main" val="2020881325"/>
                  </a:ext>
                </a:extLst>
              </a:tr>
              <a:tr h="370840">
                <a:tc>
                  <a:txBody>
                    <a:bodyPr/>
                    <a:lstStyle/>
                    <a:p>
                      <a:r>
                        <a:rPr lang="en-GB" dirty="0"/>
                        <a:t>176</a:t>
                      </a:r>
                    </a:p>
                  </a:txBody>
                  <a:tcPr/>
                </a:tc>
                <a:tc>
                  <a:txBody>
                    <a:bodyPr/>
                    <a:lstStyle/>
                    <a:p>
                      <a:r>
                        <a:rPr lang="en-GB" dirty="0"/>
                        <a:t>69</a:t>
                      </a:r>
                    </a:p>
                  </a:txBody>
                  <a:tcPr/>
                </a:tc>
                <a:tc>
                  <a:txBody>
                    <a:bodyPr/>
                    <a:lstStyle/>
                    <a:p>
                      <a:r>
                        <a:rPr lang="en-GB" dirty="0"/>
                        <a:t>Normal</a:t>
                      </a:r>
                    </a:p>
                  </a:txBody>
                  <a:tcPr/>
                </a:tc>
                <a:extLst>
                  <a:ext uri="{0D108BD9-81ED-4DB2-BD59-A6C34878D82A}">
                    <a16:rowId xmlns="" xmlns:a16="http://schemas.microsoft.com/office/drawing/2014/main" val="741610871"/>
                  </a:ext>
                </a:extLst>
              </a:tr>
              <a:tr h="370840">
                <a:tc>
                  <a:txBody>
                    <a:bodyPr/>
                    <a:lstStyle/>
                    <a:p>
                      <a:r>
                        <a:rPr lang="en-GB" dirty="0"/>
                        <a:t>173</a:t>
                      </a:r>
                    </a:p>
                  </a:txBody>
                  <a:tcPr/>
                </a:tc>
                <a:tc>
                  <a:txBody>
                    <a:bodyPr/>
                    <a:lstStyle/>
                    <a:p>
                      <a:r>
                        <a:rPr lang="en-GB" dirty="0"/>
                        <a:t>64</a:t>
                      </a:r>
                    </a:p>
                  </a:txBody>
                  <a:tcPr/>
                </a:tc>
                <a:tc>
                  <a:txBody>
                    <a:bodyPr/>
                    <a:lstStyle/>
                    <a:p>
                      <a:r>
                        <a:rPr lang="en-GB" dirty="0"/>
                        <a:t>Normal</a:t>
                      </a:r>
                    </a:p>
                  </a:txBody>
                  <a:tcPr/>
                </a:tc>
                <a:extLst>
                  <a:ext uri="{0D108BD9-81ED-4DB2-BD59-A6C34878D82A}">
                    <a16:rowId xmlns="" xmlns:a16="http://schemas.microsoft.com/office/drawing/2014/main" val="3297758044"/>
                  </a:ext>
                </a:extLst>
              </a:tr>
              <a:tr h="370840">
                <a:tc>
                  <a:txBody>
                    <a:bodyPr/>
                    <a:lstStyle/>
                    <a:p>
                      <a:r>
                        <a:rPr lang="en-GB" dirty="0"/>
                        <a:t>172</a:t>
                      </a:r>
                    </a:p>
                  </a:txBody>
                  <a:tcPr/>
                </a:tc>
                <a:tc>
                  <a:txBody>
                    <a:bodyPr/>
                    <a:lstStyle/>
                    <a:p>
                      <a:r>
                        <a:rPr lang="en-GB" dirty="0"/>
                        <a:t>65</a:t>
                      </a:r>
                    </a:p>
                  </a:txBody>
                  <a:tcPr/>
                </a:tc>
                <a:tc>
                  <a:txBody>
                    <a:bodyPr/>
                    <a:lstStyle/>
                    <a:p>
                      <a:r>
                        <a:rPr lang="en-GB" dirty="0"/>
                        <a:t>Normal</a:t>
                      </a:r>
                    </a:p>
                  </a:txBody>
                  <a:tcPr/>
                </a:tc>
                <a:extLst>
                  <a:ext uri="{0D108BD9-81ED-4DB2-BD59-A6C34878D82A}">
                    <a16:rowId xmlns="" xmlns:a16="http://schemas.microsoft.com/office/drawing/2014/main" val="334849981"/>
                  </a:ext>
                </a:extLst>
              </a:tr>
              <a:tr h="370840">
                <a:tc>
                  <a:txBody>
                    <a:bodyPr/>
                    <a:lstStyle/>
                    <a:p>
                      <a:r>
                        <a:rPr lang="en-GB" dirty="0"/>
                        <a:t>174</a:t>
                      </a:r>
                    </a:p>
                  </a:txBody>
                  <a:tcPr/>
                </a:tc>
                <a:tc>
                  <a:txBody>
                    <a:bodyPr/>
                    <a:lstStyle/>
                    <a:p>
                      <a:r>
                        <a:rPr lang="en-GB" dirty="0"/>
                        <a:t>56</a:t>
                      </a:r>
                    </a:p>
                  </a:txBody>
                  <a:tcPr/>
                </a:tc>
                <a:tc>
                  <a:txBody>
                    <a:bodyPr/>
                    <a:lstStyle/>
                    <a:p>
                      <a:r>
                        <a:rPr lang="en-GB" dirty="0"/>
                        <a:t>Underweight</a:t>
                      </a:r>
                    </a:p>
                  </a:txBody>
                  <a:tcPr/>
                </a:tc>
                <a:extLst>
                  <a:ext uri="{0D108BD9-81ED-4DB2-BD59-A6C34878D82A}">
                    <a16:rowId xmlns="" xmlns:a16="http://schemas.microsoft.com/office/drawing/2014/main" val="3332858614"/>
                  </a:ext>
                </a:extLst>
              </a:tr>
              <a:tr h="370840">
                <a:tc>
                  <a:txBody>
                    <a:bodyPr/>
                    <a:lstStyle/>
                    <a:p>
                      <a:r>
                        <a:rPr lang="en-GB" dirty="0"/>
                        <a:t>169</a:t>
                      </a:r>
                    </a:p>
                  </a:txBody>
                  <a:tcPr/>
                </a:tc>
                <a:tc>
                  <a:txBody>
                    <a:bodyPr/>
                    <a:lstStyle/>
                    <a:p>
                      <a:r>
                        <a:rPr lang="en-GB" dirty="0"/>
                        <a:t>58</a:t>
                      </a:r>
                    </a:p>
                  </a:txBody>
                  <a:tcPr/>
                </a:tc>
                <a:tc>
                  <a:txBody>
                    <a:bodyPr/>
                    <a:lstStyle/>
                    <a:p>
                      <a:r>
                        <a:rPr lang="en-GB" dirty="0"/>
                        <a:t>Normal</a:t>
                      </a:r>
                    </a:p>
                  </a:txBody>
                  <a:tcPr/>
                </a:tc>
                <a:extLst>
                  <a:ext uri="{0D108BD9-81ED-4DB2-BD59-A6C34878D82A}">
                    <a16:rowId xmlns="" xmlns:a16="http://schemas.microsoft.com/office/drawing/2014/main" val="1442658761"/>
                  </a:ext>
                </a:extLst>
              </a:tr>
              <a:tr h="370840">
                <a:tc>
                  <a:txBody>
                    <a:bodyPr/>
                    <a:lstStyle/>
                    <a:p>
                      <a:r>
                        <a:rPr lang="en-GB" dirty="0"/>
                        <a:t>173</a:t>
                      </a:r>
                    </a:p>
                  </a:txBody>
                  <a:tcPr/>
                </a:tc>
                <a:tc>
                  <a:txBody>
                    <a:bodyPr/>
                    <a:lstStyle/>
                    <a:p>
                      <a:r>
                        <a:rPr lang="en-GB" dirty="0"/>
                        <a:t>57</a:t>
                      </a:r>
                    </a:p>
                  </a:txBody>
                  <a:tcPr/>
                </a:tc>
                <a:tc>
                  <a:txBody>
                    <a:bodyPr/>
                    <a:lstStyle/>
                    <a:p>
                      <a:r>
                        <a:rPr lang="en-GB" dirty="0"/>
                        <a:t>Normal</a:t>
                      </a:r>
                    </a:p>
                  </a:txBody>
                  <a:tcPr/>
                </a:tc>
                <a:extLst>
                  <a:ext uri="{0D108BD9-81ED-4DB2-BD59-A6C34878D82A}">
                    <a16:rowId xmlns="" xmlns:a16="http://schemas.microsoft.com/office/drawing/2014/main" val="3800743947"/>
                  </a:ext>
                </a:extLst>
              </a:tr>
              <a:tr h="370840">
                <a:tc>
                  <a:txBody>
                    <a:bodyPr/>
                    <a:lstStyle/>
                    <a:p>
                      <a:r>
                        <a:rPr lang="en-GB" dirty="0"/>
                        <a:t>170</a:t>
                      </a:r>
                    </a:p>
                  </a:txBody>
                  <a:tcPr/>
                </a:tc>
                <a:tc>
                  <a:txBody>
                    <a:bodyPr/>
                    <a:lstStyle/>
                    <a:p>
                      <a:r>
                        <a:rPr lang="en-GB" dirty="0"/>
                        <a:t>55</a:t>
                      </a:r>
                    </a:p>
                  </a:txBody>
                  <a:tcPr/>
                </a:tc>
                <a:tc>
                  <a:txBody>
                    <a:bodyPr/>
                    <a:lstStyle/>
                    <a:p>
                      <a:r>
                        <a:rPr lang="en-GB" dirty="0"/>
                        <a:t>Normal</a:t>
                      </a:r>
                    </a:p>
                  </a:txBody>
                  <a:tcPr/>
                </a:tc>
                <a:extLst>
                  <a:ext uri="{0D108BD9-81ED-4DB2-BD59-A6C34878D82A}">
                    <a16:rowId xmlns="" xmlns:a16="http://schemas.microsoft.com/office/drawing/2014/main" val="1994628311"/>
                  </a:ext>
                </a:extLst>
              </a:tr>
              <a:tr h="370840">
                <a:tc>
                  <a:txBody>
                    <a:bodyPr/>
                    <a:lstStyle/>
                    <a:p>
                      <a:r>
                        <a:rPr lang="en-GB" dirty="0">
                          <a:solidFill>
                            <a:srgbClr val="FF0000"/>
                          </a:solidFill>
                        </a:rPr>
                        <a:t>170</a:t>
                      </a:r>
                    </a:p>
                  </a:txBody>
                  <a:tcPr/>
                </a:tc>
                <a:tc>
                  <a:txBody>
                    <a:bodyPr/>
                    <a:lstStyle/>
                    <a:p>
                      <a:r>
                        <a:rPr lang="en-GB" dirty="0">
                          <a:solidFill>
                            <a:srgbClr val="FF0000"/>
                          </a:solidFill>
                        </a:rPr>
                        <a:t>57</a:t>
                      </a:r>
                    </a:p>
                  </a:txBody>
                  <a:tcPr/>
                </a:tc>
                <a:tc>
                  <a:txBody>
                    <a:bodyPr/>
                    <a:lstStyle/>
                    <a:p>
                      <a:r>
                        <a:rPr lang="en-GB" dirty="0">
                          <a:solidFill>
                            <a:srgbClr val="FF0000"/>
                          </a:solidFill>
                        </a:rPr>
                        <a:t>?</a:t>
                      </a:r>
                    </a:p>
                  </a:txBody>
                  <a:tcPr/>
                </a:tc>
                <a:extLst>
                  <a:ext uri="{0D108BD9-81ED-4DB2-BD59-A6C34878D82A}">
                    <a16:rowId xmlns="" xmlns:a16="http://schemas.microsoft.com/office/drawing/2014/main" val="2879317720"/>
                  </a:ext>
                </a:extLst>
              </a:tr>
            </a:tbl>
          </a:graphicData>
        </a:graphic>
      </p:graphicFrame>
    </p:spTree>
    <p:extLst>
      <p:ext uri="{BB962C8B-B14F-4D97-AF65-F5344CB8AC3E}">
        <p14:creationId xmlns:p14="http://schemas.microsoft.com/office/powerpoint/2010/main" val="1111796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AB1DC5B-417E-5709-BA3C-6EE3B32575A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F687580E-6D83-9767-FAA5-C667A7B75308}"/>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KNN</a:t>
            </a:r>
          </a:p>
        </p:txBody>
      </p:sp>
      <mc:AlternateContent xmlns:mc="http://schemas.openxmlformats.org/markup-compatibility/2006" xmlns:a14="http://schemas.microsoft.com/office/drawing/2010/main">
        <mc:Choice Requires="a14">
          <p:sp>
            <p:nvSpPr>
              <p:cNvPr id="3" name="Subtitle 2">
                <a:extLst>
                  <a:ext uri="{FF2B5EF4-FFF2-40B4-BE49-F238E27FC236}">
                    <a16:creationId xmlns="" xmlns:a16="http://schemas.microsoft.com/office/drawing/2014/main" id="{854B707D-1896-E1CB-006B-1C4CE1A2574A}"/>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Example of KNN:</a:t>
                </a:r>
              </a:p>
              <a:p>
                <a:pPr algn="just"/>
                <a14:m>
                  <m:oMathPara xmlns:m="http://schemas.openxmlformats.org/officeDocument/2006/math">
                    <m:oMathParaPr>
                      <m:jc m:val="left"/>
                    </m:oMathParaPr>
                    <m:oMath xmlns:m="http://schemas.openxmlformats.org/officeDocument/2006/math">
                      <m:r>
                        <a:rPr lang="en-GB" sz="1800" b="1" i="1" smtClean="0">
                          <a:solidFill>
                            <a:schemeClr val="tx1"/>
                          </a:solidFill>
                          <a:latin typeface="Cambria Math" panose="02040503050406030204" pitchFamily="18" charset="0"/>
                          <a:cs typeface="Times New Roman" pitchFamily="18" charset="0"/>
                        </a:rPr>
                        <m:t>𝒅</m:t>
                      </m:r>
                      <m:r>
                        <a:rPr lang="en-GB" sz="1800" b="1" i="1" smtClean="0">
                          <a:solidFill>
                            <a:schemeClr val="tx1"/>
                          </a:solidFill>
                          <a:latin typeface="Cambria Math" panose="02040503050406030204" pitchFamily="18" charset="0"/>
                          <a:cs typeface="Times New Roman" pitchFamily="18" charset="0"/>
                        </a:rPr>
                        <m:t>=</m:t>
                      </m:r>
                      <m:rad>
                        <m:radPr>
                          <m:degHide m:val="on"/>
                          <m:ctrlPr>
                            <a:rPr lang="en-GB" sz="1800" b="1" i="1" smtClean="0">
                              <a:solidFill>
                                <a:schemeClr val="tx1"/>
                              </a:solidFill>
                              <a:latin typeface="Cambria Math"/>
                              <a:cs typeface="Times New Roman" pitchFamily="18" charset="0"/>
                            </a:rPr>
                          </m:ctrlPr>
                        </m:radPr>
                        <m:deg/>
                        <m:e>
                          <m:sSup>
                            <m:sSupPr>
                              <m:ctrlPr>
                                <a:rPr lang="en-GB" sz="1800" b="1" i="1" smtClean="0">
                                  <a:solidFill>
                                    <a:schemeClr val="tx1"/>
                                  </a:solidFill>
                                  <a:latin typeface="Cambria Math"/>
                                  <a:cs typeface="Times New Roman" pitchFamily="18" charset="0"/>
                                </a:rPr>
                              </m:ctrlPr>
                            </m:sSupPr>
                            <m:e>
                              <m:d>
                                <m:dPr>
                                  <m:ctrlPr>
                                    <a:rPr lang="en-GB" sz="1800" b="1" i="1" smtClean="0">
                                      <a:solidFill>
                                        <a:schemeClr val="tx1"/>
                                      </a:solidFill>
                                      <a:latin typeface="Cambria Math"/>
                                      <a:cs typeface="Times New Roman" pitchFamily="18" charset="0"/>
                                    </a:rPr>
                                  </m:ctrlPr>
                                </m:dPr>
                                <m:e>
                                  <m:sSub>
                                    <m:sSubPr>
                                      <m:ctrlPr>
                                        <a:rPr lang="en-GB" sz="1800" b="1" i="1" smtClean="0">
                                          <a:solidFill>
                                            <a:schemeClr val="tx1"/>
                                          </a:solidFill>
                                          <a:latin typeface="Cambria Math"/>
                                          <a:cs typeface="Times New Roman" pitchFamily="18" charset="0"/>
                                        </a:rPr>
                                      </m:ctrlPr>
                                    </m:sSubPr>
                                    <m:e>
                                      <m:r>
                                        <a:rPr lang="en-GB" sz="1800" b="1" i="1" smtClean="0">
                                          <a:solidFill>
                                            <a:schemeClr val="tx1"/>
                                          </a:solidFill>
                                          <a:latin typeface="Cambria Math" panose="02040503050406030204" pitchFamily="18" charset="0"/>
                                          <a:cs typeface="Times New Roman" pitchFamily="18" charset="0"/>
                                        </a:rPr>
                                        <m:t>𝒙</m:t>
                                      </m:r>
                                    </m:e>
                                    <m:sub>
                                      <m:r>
                                        <a:rPr lang="en-GB" sz="1800" b="1" i="1" smtClean="0">
                                          <a:solidFill>
                                            <a:schemeClr val="tx1"/>
                                          </a:solidFill>
                                          <a:latin typeface="Cambria Math" panose="02040503050406030204" pitchFamily="18" charset="0"/>
                                          <a:cs typeface="Times New Roman" pitchFamily="18" charset="0"/>
                                        </a:rPr>
                                        <m:t>𝟐</m:t>
                                      </m:r>
                                    </m:sub>
                                  </m:sSub>
                                  <m:r>
                                    <a:rPr lang="en-GB" sz="1800" b="1" i="1" smtClean="0">
                                      <a:solidFill>
                                        <a:schemeClr val="tx1"/>
                                      </a:solidFill>
                                      <a:latin typeface="Cambria Math" panose="02040503050406030204" pitchFamily="18" charset="0"/>
                                      <a:cs typeface="Times New Roman" pitchFamily="18" charset="0"/>
                                    </a:rPr>
                                    <m:t>−</m:t>
                                  </m:r>
                                  <m:sSub>
                                    <m:sSubPr>
                                      <m:ctrlPr>
                                        <a:rPr lang="en-GB" sz="1800" b="1" i="1">
                                          <a:solidFill>
                                            <a:schemeClr val="tx1"/>
                                          </a:solidFill>
                                          <a:latin typeface="Cambria Math"/>
                                          <a:cs typeface="Times New Roman" pitchFamily="18" charset="0"/>
                                        </a:rPr>
                                      </m:ctrlPr>
                                    </m:sSubPr>
                                    <m:e>
                                      <m:r>
                                        <a:rPr lang="en-GB" sz="1800" b="1" i="1">
                                          <a:solidFill>
                                            <a:schemeClr val="tx1"/>
                                          </a:solidFill>
                                          <a:latin typeface="Cambria Math" panose="02040503050406030204" pitchFamily="18" charset="0"/>
                                          <a:cs typeface="Times New Roman" pitchFamily="18" charset="0"/>
                                        </a:rPr>
                                        <m:t>𝒙</m:t>
                                      </m:r>
                                    </m:e>
                                    <m:sub>
                                      <m:r>
                                        <a:rPr lang="en-GB" sz="1800" b="1" i="1" smtClean="0">
                                          <a:solidFill>
                                            <a:schemeClr val="tx1"/>
                                          </a:solidFill>
                                          <a:latin typeface="Cambria Math" panose="02040503050406030204" pitchFamily="18" charset="0"/>
                                          <a:cs typeface="Times New Roman" pitchFamily="18" charset="0"/>
                                        </a:rPr>
                                        <m:t>𝟏</m:t>
                                      </m:r>
                                    </m:sub>
                                  </m:sSub>
                                </m:e>
                              </m:d>
                            </m:e>
                            <m:sup>
                              <m:r>
                                <a:rPr lang="en-GB" sz="1800" b="1" i="1" smtClean="0">
                                  <a:solidFill>
                                    <a:schemeClr val="tx1"/>
                                  </a:solidFill>
                                  <a:latin typeface="Cambria Math" panose="02040503050406030204" pitchFamily="18" charset="0"/>
                                  <a:cs typeface="Times New Roman" pitchFamily="18" charset="0"/>
                                </a:rPr>
                                <m:t>𝟐</m:t>
                              </m:r>
                            </m:sup>
                          </m:sSup>
                          <m:r>
                            <a:rPr lang="en-GB" sz="1800" b="1" i="1" smtClean="0">
                              <a:solidFill>
                                <a:schemeClr val="tx1"/>
                              </a:solidFill>
                              <a:latin typeface="Cambria Math" panose="02040503050406030204" pitchFamily="18" charset="0"/>
                              <a:cs typeface="Times New Roman" pitchFamily="18" charset="0"/>
                            </a:rPr>
                            <m:t>+</m:t>
                          </m:r>
                          <m:sSup>
                            <m:sSupPr>
                              <m:ctrlPr>
                                <a:rPr lang="en-GB" sz="1800" b="1" i="1">
                                  <a:solidFill>
                                    <a:schemeClr val="tx1"/>
                                  </a:solidFill>
                                  <a:latin typeface="Cambria Math"/>
                                  <a:cs typeface="Times New Roman" pitchFamily="18" charset="0"/>
                                </a:rPr>
                              </m:ctrlPr>
                            </m:sSupPr>
                            <m:e>
                              <m:d>
                                <m:dPr>
                                  <m:ctrlPr>
                                    <a:rPr lang="en-GB" sz="1800" b="1" i="1">
                                      <a:solidFill>
                                        <a:schemeClr val="tx1"/>
                                      </a:solidFill>
                                      <a:latin typeface="Cambria Math"/>
                                      <a:cs typeface="Times New Roman" pitchFamily="18" charset="0"/>
                                    </a:rPr>
                                  </m:ctrlPr>
                                </m:dPr>
                                <m:e>
                                  <m:sSub>
                                    <m:sSubPr>
                                      <m:ctrlPr>
                                        <a:rPr lang="en-GB" sz="1800" b="1" i="1">
                                          <a:solidFill>
                                            <a:schemeClr val="tx1"/>
                                          </a:solidFill>
                                          <a:latin typeface="Cambria Math"/>
                                          <a:cs typeface="Times New Roman" pitchFamily="18" charset="0"/>
                                        </a:rPr>
                                      </m:ctrlPr>
                                    </m:sSubPr>
                                    <m:e>
                                      <m:r>
                                        <a:rPr lang="en-GB" sz="1800" b="1" i="1" smtClean="0">
                                          <a:solidFill>
                                            <a:schemeClr val="tx1"/>
                                          </a:solidFill>
                                          <a:latin typeface="Cambria Math" panose="02040503050406030204" pitchFamily="18" charset="0"/>
                                          <a:cs typeface="Times New Roman" pitchFamily="18" charset="0"/>
                                        </a:rPr>
                                        <m:t>𝒚</m:t>
                                      </m:r>
                                    </m:e>
                                    <m:sub>
                                      <m:r>
                                        <a:rPr lang="en-GB" sz="1800" b="1" i="1">
                                          <a:solidFill>
                                            <a:schemeClr val="tx1"/>
                                          </a:solidFill>
                                          <a:latin typeface="Cambria Math" panose="02040503050406030204" pitchFamily="18" charset="0"/>
                                          <a:cs typeface="Times New Roman" pitchFamily="18" charset="0"/>
                                        </a:rPr>
                                        <m:t>𝟐</m:t>
                                      </m:r>
                                    </m:sub>
                                  </m:sSub>
                                  <m:r>
                                    <a:rPr lang="en-GB" sz="1800" b="1" i="1">
                                      <a:solidFill>
                                        <a:schemeClr val="tx1"/>
                                      </a:solidFill>
                                      <a:latin typeface="Cambria Math" panose="02040503050406030204" pitchFamily="18" charset="0"/>
                                      <a:cs typeface="Times New Roman" pitchFamily="18" charset="0"/>
                                    </a:rPr>
                                    <m:t>−</m:t>
                                  </m:r>
                                  <m:sSub>
                                    <m:sSubPr>
                                      <m:ctrlPr>
                                        <a:rPr lang="en-GB" sz="1800" b="1" i="1">
                                          <a:solidFill>
                                            <a:schemeClr val="tx1"/>
                                          </a:solidFill>
                                          <a:latin typeface="Cambria Math"/>
                                          <a:cs typeface="Times New Roman" pitchFamily="18" charset="0"/>
                                        </a:rPr>
                                      </m:ctrlPr>
                                    </m:sSubPr>
                                    <m:e>
                                      <m:r>
                                        <a:rPr lang="en-GB" sz="1800" b="1" i="1" smtClean="0">
                                          <a:solidFill>
                                            <a:schemeClr val="tx1"/>
                                          </a:solidFill>
                                          <a:latin typeface="Cambria Math" panose="02040503050406030204" pitchFamily="18" charset="0"/>
                                          <a:cs typeface="Times New Roman" pitchFamily="18" charset="0"/>
                                        </a:rPr>
                                        <m:t>𝒚</m:t>
                                      </m:r>
                                    </m:e>
                                    <m:sub>
                                      <m:r>
                                        <a:rPr lang="en-GB" sz="1800" b="1" i="1">
                                          <a:solidFill>
                                            <a:schemeClr val="tx1"/>
                                          </a:solidFill>
                                          <a:latin typeface="Cambria Math" panose="02040503050406030204" pitchFamily="18" charset="0"/>
                                          <a:cs typeface="Times New Roman" pitchFamily="18" charset="0"/>
                                        </a:rPr>
                                        <m:t>𝟏</m:t>
                                      </m:r>
                                    </m:sub>
                                  </m:sSub>
                                </m:e>
                              </m:d>
                            </m:e>
                            <m:sup>
                              <m:r>
                                <a:rPr lang="en-GB" sz="1800" b="1" i="1">
                                  <a:solidFill>
                                    <a:schemeClr val="tx1"/>
                                  </a:solidFill>
                                  <a:latin typeface="Cambria Math" panose="02040503050406030204" pitchFamily="18" charset="0"/>
                                  <a:cs typeface="Times New Roman" pitchFamily="18" charset="0"/>
                                </a:rPr>
                                <m:t>𝟐</m:t>
                              </m:r>
                            </m:sup>
                          </m:sSup>
                        </m:e>
                      </m:rad>
                    </m:oMath>
                  </m:oMathPara>
                </a14:m>
                <a:endParaRPr lang="en-US" sz="1800" b="1" dirty="0">
                  <a:solidFill>
                    <a:schemeClr val="tx1"/>
                  </a:solidFill>
                  <a:latin typeface="Times New Roman" pitchFamily="18" charset="0"/>
                  <a:cs typeface="Times New Roman" pitchFamily="18" charset="0"/>
                </a:endParaRPr>
              </a:p>
              <a:p>
                <a:pPr algn="just"/>
                <a:endParaRPr lang="en-GB" sz="1800" b="1" i="1" dirty="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GB" sz="1800" b="1" i="1" smtClean="0">
                              <a:solidFill>
                                <a:schemeClr val="tx1"/>
                              </a:solidFill>
                              <a:latin typeface="Cambria Math"/>
                              <a:cs typeface="Times New Roman" pitchFamily="18" charset="0"/>
                            </a:rPr>
                          </m:ctrlPr>
                        </m:sSubPr>
                        <m:e>
                          <m:r>
                            <a:rPr lang="en-GB" sz="1800" b="1" i="1" smtClean="0">
                              <a:solidFill>
                                <a:schemeClr val="tx1"/>
                              </a:solidFill>
                              <a:latin typeface="Cambria Math" panose="02040503050406030204" pitchFamily="18" charset="0"/>
                              <a:cs typeface="Times New Roman" pitchFamily="18" charset="0"/>
                            </a:rPr>
                            <m:t>𝒅</m:t>
                          </m:r>
                        </m:e>
                        <m:sub>
                          <m:r>
                            <a:rPr lang="en-GB" sz="1800" b="1" i="1" smtClean="0">
                              <a:solidFill>
                                <a:schemeClr val="tx1"/>
                              </a:solidFill>
                              <a:latin typeface="Cambria Math" panose="02040503050406030204" pitchFamily="18" charset="0"/>
                              <a:cs typeface="Times New Roman" pitchFamily="18" charset="0"/>
                            </a:rPr>
                            <m:t>𝟏</m:t>
                          </m:r>
                        </m:sub>
                      </m:sSub>
                      <m:r>
                        <a:rPr lang="en-GB" sz="1800" b="1" i="1" smtClean="0">
                          <a:solidFill>
                            <a:schemeClr val="tx1"/>
                          </a:solidFill>
                          <a:latin typeface="Cambria Math" panose="02040503050406030204" pitchFamily="18" charset="0"/>
                          <a:cs typeface="Times New Roman" pitchFamily="18" charset="0"/>
                        </a:rPr>
                        <m:t>=</m:t>
                      </m:r>
                      <m:rad>
                        <m:radPr>
                          <m:degHide m:val="on"/>
                          <m:ctrlPr>
                            <a:rPr lang="en-GB" sz="1800" b="1" i="1" smtClean="0">
                              <a:solidFill>
                                <a:schemeClr val="tx1"/>
                              </a:solidFill>
                              <a:latin typeface="Cambria Math"/>
                              <a:cs typeface="Times New Roman" pitchFamily="18" charset="0"/>
                            </a:rPr>
                          </m:ctrlPr>
                        </m:radPr>
                        <m:deg/>
                        <m:e>
                          <m:sSup>
                            <m:sSupPr>
                              <m:ctrlPr>
                                <a:rPr lang="en-GB" sz="1800" b="1" i="1" smtClean="0">
                                  <a:solidFill>
                                    <a:schemeClr val="tx1"/>
                                  </a:solidFill>
                                  <a:latin typeface="Cambria Math"/>
                                  <a:cs typeface="Times New Roman" pitchFamily="18" charset="0"/>
                                </a:rPr>
                              </m:ctrlPr>
                            </m:sSupPr>
                            <m:e>
                              <m:d>
                                <m:dPr>
                                  <m:ctrlPr>
                                    <a:rPr lang="en-GB" sz="1800" b="1" i="1" smtClean="0">
                                      <a:solidFill>
                                        <a:schemeClr val="tx1"/>
                                      </a:solidFill>
                                      <a:latin typeface="Cambria Math"/>
                                      <a:cs typeface="Times New Roman" pitchFamily="18" charset="0"/>
                                    </a:rPr>
                                  </m:ctrlPr>
                                </m:dPr>
                                <m:e>
                                  <m:r>
                                    <a:rPr lang="en-GB" sz="1800" b="1" i="1" smtClean="0">
                                      <a:solidFill>
                                        <a:schemeClr val="tx1"/>
                                      </a:solidFill>
                                      <a:latin typeface="Cambria Math" panose="02040503050406030204" pitchFamily="18" charset="0"/>
                                      <a:cs typeface="Times New Roman" pitchFamily="18" charset="0"/>
                                    </a:rPr>
                                    <m:t>𝟏𝟕𝟎</m:t>
                                  </m:r>
                                  <m:r>
                                    <a:rPr lang="en-GB" sz="1800" b="1" i="1" smtClean="0">
                                      <a:solidFill>
                                        <a:schemeClr val="tx1"/>
                                      </a:solidFill>
                                      <a:latin typeface="Cambria Math" panose="02040503050406030204" pitchFamily="18" charset="0"/>
                                      <a:cs typeface="Times New Roman" pitchFamily="18" charset="0"/>
                                    </a:rPr>
                                    <m:t>−</m:t>
                                  </m:r>
                                  <m:r>
                                    <a:rPr lang="en-GB" sz="1800" b="1" i="1" smtClean="0">
                                      <a:solidFill>
                                        <a:schemeClr val="tx1"/>
                                      </a:solidFill>
                                      <a:latin typeface="Cambria Math" panose="02040503050406030204" pitchFamily="18" charset="0"/>
                                      <a:cs typeface="Times New Roman" pitchFamily="18" charset="0"/>
                                    </a:rPr>
                                    <m:t>𝟏𝟔𝟕</m:t>
                                  </m:r>
                                </m:e>
                              </m:d>
                            </m:e>
                            <m:sup>
                              <m:r>
                                <a:rPr lang="en-GB" sz="1800" b="1" i="1" smtClean="0">
                                  <a:solidFill>
                                    <a:schemeClr val="tx1"/>
                                  </a:solidFill>
                                  <a:latin typeface="Cambria Math" panose="02040503050406030204" pitchFamily="18" charset="0"/>
                                  <a:cs typeface="Times New Roman" pitchFamily="18" charset="0"/>
                                </a:rPr>
                                <m:t>𝟐</m:t>
                              </m:r>
                            </m:sup>
                          </m:sSup>
                          <m:r>
                            <a:rPr lang="en-GB" sz="1800" b="1" i="1" smtClean="0">
                              <a:solidFill>
                                <a:schemeClr val="tx1"/>
                              </a:solidFill>
                              <a:latin typeface="Cambria Math" panose="02040503050406030204" pitchFamily="18" charset="0"/>
                              <a:cs typeface="Times New Roman" pitchFamily="18" charset="0"/>
                            </a:rPr>
                            <m:t>+</m:t>
                          </m:r>
                          <m:sSup>
                            <m:sSupPr>
                              <m:ctrlPr>
                                <a:rPr lang="en-GB" sz="1800" b="1" i="1">
                                  <a:solidFill>
                                    <a:schemeClr val="tx1"/>
                                  </a:solidFill>
                                  <a:latin typeface="Cambria Math"/>
                                  <a:cs typeface="Times New Roman" pitchFamily="18" charset="0"/>
                                </a:rPr>
                              </m:ctrlPr>
                            </m:sSupPr>
                            <m:e>
                              <m:d>
                                <m:dPr>
                                  <m:ctrlPr>
                                    <a:rPr lang="en-GB" sz="1800" b="1" i="1">
                                      <a:solidFill>
                                        <a:schemeClr val="tx1"/>
                                      </a:solidFill>
                                      <a:latin typeface="Cambria Math"/>
                                      <a:cs typeface="Times New Roman" pitchFamily="18" charset="0"/>
                                    </a:rPr>
                                  </m:ctrlPr>
                                </m:dPr>
                                <m:e>
                                  <m:r>
                                    <a:rPr lang="en-GB" sz="1800" b="1" i="1" smtClean="0">
                                      <a:solidFill>
                                        <a:schemeClr val="tx1"/>
                                      </a:solidFill>
                                      <a:latin typeface="Cambria Math" panose="02040503050406030204" pitchFamily="18" charset="0"/>
                                      <a:cs typeface="Times New Roman" pitchFamily="18" charset="0"/>
                                    </a:rPr>
                                    <m:t>𝟓𝟕</m:t>
                                  </m:r>
                                  <m:r>
                                    <a:rPr lang="en-GB" sz="1800" b="1" i="1">
                                      <a:solidFill>
                                        <a:schemeClr val="tx1"/>
                                      </a:solidFill>
                                      <a:latin typeface="Cambria Math" panose="02040503050406030204" pitchFamily="18" charset="0"/>
                                      <a:cs typeface="Times New Roman" pitchFamily="18" charset="0"/>
                                    </a:rPr>
                                    <m:t>−</m:t>
                                  </m:r>
                                  <m:r>
                                    <a:rPr lang="en-GB" sz="1800" b="1" i="1" smtClean="0">
                                      <a:solidFill>
                                        <a:schemeClr val="tx1"/>
                                      </a:solidFill>
                                      <a:latin typeface="Cambria Math" panose="02040503050406030204" pitchFamily="18" charset="0"/>
                                      <a:cs typeface="Times New Roman" pitchFamily="18" charset="0"/>
                                    </a:rPr>
                                    <m:t>𝟓𝟏</m:t>
                                  </m:r>
                                </m:e>
                              </m:d>
                            </m:e>
                            <m:sup>
                              <m:r>
                                <a:rPr lang="en-GB" sz="1800" b="1" i="1">
                                  <a:solidFill>
                                    <a:schemeClr val="tx1"/>
                                  </a:solidFill>
                                  <a:latin typeface="Cambria Math" panose="02040503050406030204" pitchFamily="18" charset="0"/>
                                  <a:cs typeface="Times New Roman" pitchFamily="18" charset="0"/>
                                </a:rPr>
                                <m:t>𝟐</m:t>
                              </m:r>
                            </m:sup>
                          </m:sSup>
                        </m:e>
                      </m:rad>
                    </m:oMath>
                  </m:oMathPara>
                </a14:m>
                <a:endParaRPr lang="en-GB" sz="1800" b="1"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GB" sz="1800" b="1" i="1" smtClean="0">
                              <a:solidFill>
                                <a:schemeClr val="tx1"/>
                              </a:solidFill>
                              <a:latin typeface="Cambria Math"/>
                              <a:cs typeface="Times New Roman" pitchFamily="18" charset="0"/>
                            </a:rPr>
                          </m:ctrlPr>
                        </m:sSubPr>
                        <m:e>
                          <m:r>
                            <a:rPr lang="en-GB" sz="1800" b="1" i="1" smtClean="0">
                              <a:solidFill>
                                <a:schemeClr val="tx1"/>
                              </a:solidFill>
                              <a:latin typeface="Cambria Math" panose="02040503050406030204" pitchFamily="18" charset="0"/>
                              <a:cs typeface="Times New Roman" pitchFamily="18" charset="0"/>
                            </a:rPr>
                            <m:t>𝒅</m:t>
                          </m:r>
                        </m:e>
                        <m:sub>
                          <m:r>
                            <a:rPr lang="en-GB" sz="1800" b="1" i="1" smtClean="0">
                              <a:solidFill>
                                <a:schemeClr val="tx1"/>
                              </a:solidFill>
                              <a:latin typeface="Cambria Math" panose="02040503050406030204" pitchFamily="18" charset="0"/>
                              <a:cs typeface="Times New Roman" pitchFamily="18" charset="0"/>
                            </a:rPr>
                            <m:t>𝟐</m:t>
                          </m:r>
                        </m:sub>
                      </m:sSub>
                      <m:r>
                        <a:rPr lang="en-GB" sz="1800" b="1" i="1" smtClean="0">
                          <a:solidFill>
                            <a:schemeClr val="tx1"/>
                          </a:solidFill>
                          <a:latin typeface="Cambria Math" panose="02040503050406030204" pitchFamily="18" charset="0"/>
                          <a:cs typeface="Times New Roman" pitchFamily="18" charset="0"/>
                        </a:rPr>
                        <m:t>=</m:t>
                      </m:r>
                      <m:rad>
                        <m:radPr>
                          <m:degHide m:val="on"/>
                          <m:ctrlPr>
                            <a:rPr lang="en-GB" sz="1800" b="1" i="1" smtClean="0">
                              <a:solidFill>
                                <a:schemeClr val="tx1"/>
                              </a:solidFill>
                              <a:latin typeface="Cambria Math"/>
                              <a:cs typeface="Times New Roman" pitchFamily="18" charset="0"/>
                            </a:rPr>
                          </m:ctrlPr>
                        </m:radPr>
                        <m:deg/>
                        <m:e>
                          <m:sSup>
                            <m:sSupPr>
                              <m:ctrlPr>
                                <a:rPr lang="en-GB" sz="1800" b="1" i="1" smtClean="0">
                                  <a:solidFill>
                                    <a:schemeClr val="tx1"/>
                                  </a:solidFill>
                                  <a:latin typeface="Cambria Math"/>
                                  <a:cs typeface="Times New Roman" pitchFamily="18" charset="0"/>
                                </a:rPr>
                              </m:ctrlPr>
                            </m:sSupPr>
                            <m:e>
                              <m:d>
                                <m:dPr>
                                  <m:ctrlPr>
                                    <a:rPr lang="en-GB" sz="1800" b="1" i="1" smtClean="0">
                                      <a:solidFill>
                                        <a:schemeClr val="tx1"/>
                                      </a:solidFill>
                                      <a:latin typeface="Cambria Math"/>
                                      <a:cs typeface="Times New Roman" pitchFamily="18" charset="0"/>
                                    </a:rPr>
                                  </m:ctrlPr>
                                </m:dPr>
                                <m:e>
                                  <m:r>
                                    <a:rPr lang="en-GB" sz="1800" b="1" i="1" smtClean="0">
                                      <a:solidFill>
                                        <a:schemeClr val="tx1"/>
                                      </a:solidFill>
                                      <a:latin typeface="Cambria Math" panose="02040503050406030204" pitchFamily="18" charset="0"/>
                                      <a:cs typeface="Times New Roman" pitchFamily="18" charset="0"/>
                                    </a:rPr>
                                    <m:t>𝟏𝟕𝟎</m:t>
                                  </m:r>
                                  <m:r>
                                    <a:rPr lang="en-GB" sz="1800" b="1" i="1" smtClean="0">
                                      <a:solidFill>
                                        <a:schemeClr val="tx1"/>
                                      </a:solidFill>
                                      <a:latin typeface="Cambria Math" panose="02040503050406030204" pitchFamily="18" charset="0"/>
                                      <a:cs typeface="Times New Roman" pitchFamily="18" charset="0"/>
                                    </a:rPr>
                                    <m:t>−</m:t>
                                  </m:r>
                                  <m:r>
                                    <a:rPr lang="en-GB" sz="1800" b="1" i="1" smtClean="0">
                                      <a:solidFill>
                                        <a:schemeClr val="tx1"/>
                                      </a:solidFill>
                                      <a:latin typeface="Cambria Math" panose="02040503050406030204" pitchFamily="18" charset="0"/>
                                      <a:cs typeface="Times New Roman" pitchFamily="18" charset="0"/>
                                    </a:rPr>
                                    <m:t>𝟏𝟖𝟐</m:t>
                                  </m:r>
                                </m:e>
                              </m:d>
                            </m:e>
                            <m:sup>
                              <m:r>
                                <a:rPr lang="en-GB" sz="1800" b="1" i="1" smtClean="0">
                                  <a:solidFill>
                                    <a:schemeClr val="tx1"/>
                                  </a:solidFill>
                                  <a:latin typeface="Cambria Math" panose="02040503050406030204" pitchFamily="18" charset="0"/>
                                  <a:cs typeface="Times New Roman" pitchFamily="18" charset="0"/>
                                </a:rPr>
                                <m:t>𝟐</m:t>
                              </m:r>
                            </m:sup>
                          </m:sSup>
                          <m:r>
                            <a:rPr lang="en-GB" sz="1800" b="1" i="1" smtClean="0">
                              <a:solidFill>
                                <a:schemeClr val="tx1"/>
                              </a:solidFill>
                              <a:latin typeface="Cambria Math" panose="02040503050406030204" pitchFamily="18" charset="0"/>
                              <a:cs typeface="Times New Roman" pitchFamily="18" charset="0"/>
                            </a:rPr>
                            <m:t>+</m:t>
                          </m:r>
                          <m:sSup>
                            <m:sSupPr>
                              <m:ctrlPr>
                                <a:rPr lang="en-GB" sz="1800" b="1" i="1">
                                  <a:solidFill>
                                    <a:schemeClr val="tx1"/>
                                  </a:solidFill>
                                  <a:latin typeface="Cambria Math"/>
                                  <a:cs typeface="Times New Roman" pitchFamily="18" charset="0"/>
                                </a:rPr>
                              </m:ctrlPr>
                            </m:sSupPr>
                            <m:e>
                              <m:d>
                                <m:dPr>
                                  <m:ctrlPr>
                                    <a:rPr lang="en-GB" sz="1800" b="1" i="1">
                                      <a:solidFill>
                                        <a:schemeClr val="tx1"/>
                                      </a:solidFill>
                                      <a:latin typeface="Cambria Math"/>
                                      <a:cs typeface="Times New Roman" pitchFamily="18" charset="0"/>
                                    </a:rPr>
                                  </m:ctrlPr>
                                </m:dPr>
                                <m:e>
                                  <m:r>
                                    <a:rPr lang="en-GB" sz="1800" b="1" i="1" smtClean="0">
                                      <a:solidFill>
                                        <a:schemeClr val="tx1"/>
                                      </a:solidFill>
                                      <a:latin typeface="Cambria Math" panose="02040503050406030204" pitchFamily="18" charset="0"/>
                                      <a:cs typeface="Times New Roman" pitchFamily="18" charset="0"/>
                                    </a:rPr>
                                    <m:t>𝟓𝟕</m:t>
                                  </m:r>
                                  <m:r>
                                    <a:rPr lang="en-GB" sz="1800" b="1" i="1">
                                      <a:solidFill>
                                        <a:schemeClr val="tx1"/>
                                      </a:solidFill>
                                      <a:latin typeface="Cambria Math" panose="02040503050406030204" pitchFamily="18" charset="0"/>
                                      <a:cs typeface="Times New Roman" pitchFamily="18" charset="0"/>
                                    </a:rPr>
                                    <m:t>−</m:t>
                                  </m:r>
                                  <m:r>
                                    <a:rPr lang="en-GB" sz="1800" b="1" i="1" smtClean="0">
                                      <a:solidFill>
                                        <a:schemeClr val="tx1"/>
                                      </a:solidFill>
                                      <a:latin typeface="Cambria Math" panose="02040503050406030204" pitchFamily="18" charset="0"/>
                                      <a:cs typeface="Times New Roman" pitchFamily="18" charset="0"/>
                                    </a:rPr>
                                    <m:t>𝟔𝟐</m:t>
                                  </m:r>
                                </m:e>
                              </m:d>
                            </m:e>
                            <m:sup>
                              <m:r>
                                <a:rPr lang="en-GB" sz="1800" b="1" i="1">
                                  <a:solidFill>
                                    <a:schemeClr val="tx1"/>
                                  </a:solidFill>
                                  <a:latin typeface="Cambria Math" panose="02040503050406030204" pitchFamily="18" charset="0"/>
                                  <a:cs typeface="Times New Roman" pitchFamily="18" charset="0"/>
                                </a:rPr>
                                <m:t>𝟐</m:t>
                              </m:r>
                            </m:sup>
                          </m:sSup>
                        </m:e>
                      </m:rad>
                    </m:oMath>
                  </m:oMathPara>
                </a14:m>
                <a:endParaRPr lang="en-GB" sz="1800" b="1"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a:t>
                </a:r>
              </a:p>
              <a:p>
                <a:pPr algn="just"/>
                <a:r>
                  <a:rPr lang="en-US" sz="1800" b="1" dirty="0">
                    <a:solidFill>
                      <a:schemeClr val="tx1"/>
                    </a:solidFill>
                    <a:latin typeface="Times New Roman" pitchFamily="18" charset="0"/>
                    <a:cs typeface="Times New Roman" pitchFamily="18" charset="0"/>
                  </a:rPr>
                  <a:t>.</a:t>
                </a:r>
              </a:p>
              <a:p>
                <a:pPr algn="just"/>
                <a:r>
                  <a:rPr lang="en-US" sz="1800" b="1" dirty="0">
                    <a:solidFill>
                      <a:schemeClr val="tx1"/>
                    </a:solidFill>
                    <a:latin typeface="Times New Roman" pitchFamily="18" charset="0"/>
                    <a:cs typeface="Times New Roman" pitchFamily="18" charset="0"/>
                  </a:rPr>
                  <a:t>.</a:t>
                </a:r>
              </a:p>
              <a:p>
                <a:pPr algn="just"/>
                <a14:m>
                  <m:oMathPara xmlns:m="http://schemas.openxmlformats.org/officeDocument/2006/math">
                    <m:oMathParaPr>
                      <m:jc m:val="left"/>
                    </m:oMathParaPr>
                    <m:oMath xmlns:m="http://schemas.openxmlformats.org/officeDocument/2006/math">
                      <m:sSub>
                        <m:sSubPr>
                          <m:ctrlPr>
                            <a:rPr lang="en-GB" sz="1800" b="1" i="1" smtClean="0">
                              <a:solidFill>
                                <a:schemeClr val="tx1"/>
                              </a:solidFill>
                              <a:latin typeface="Cambria Math"/>
                              <a:cs typeface="Times New Roman" pitchFamily="18" charset="0"/>
                            </a:rPr>
                          </m:ctrlPr>
                        </m:sSubPr>
                        <m:e>
                          <m:r>
                            <a:rPr lang="en-GB" sz="1800" b="1" i="1" smtClean="0">
                              <a:solidFill>
                                <a:schemeClr val="tx1"/>
                              </a:solidFill>
                              <a:latin typeface="Cambria Math" panose="02040503050406030204" pitchFamily="18" charset="0"/>
                              <a:cs typeface="Times New Roman" pitchFamily="18" charset="0"/>
                            </a:rPr>
                            <m:t>𝒅</m:t>
                          </m:r>
                        </m:e>
                        <m:sub>
                          <m:r>
                            <a:rPr lang="en-GB" sz="1800" b="1" i="1" smtClean="0">
                              <a:solidFill>
                                <a:schemeClr val="tx1"/>
                              </a:solidFill>
                              <a:latin typeface="Cambria Math" panose="02040503050406030204" pitchFamily="18" charset="0"/>
                              <a:cs typeface="Times New Roman" pitchFamily="18" charset="0"/>
                            </a:rPr>
                            <m:t>𝟗</m:t>
                          </m:r>
                        </m:sub>
                      </m:sSub>
                      <m:r>
                        <a:rPr lang="en-GB" sz="1800" b="1" i="1" smtClean="0">
                          <a:solidFill>
                            <a:schemeClr val="tx1"/>
                          </a:solidFill>
                          <a:latin typeface="Cambria Math" panose="02040503050406030204" pitchFamily="18" charset="0"/>
                          <a:cs typeface="Times New Roman" pitchFamily="18" charset="0"/>
                        </a:rPr>
                        <m:t>=</m:t>
                      </m:r>
                      <m:rad>
                        <m:radPr>
                          <m:degHide m:val="on"/>
                          <m:ctrlPr>
                            <a:rPr lang="en-GB" sz="1800" b="1" i="1" smtClean="0">
                              <a:solidFill>
                                <a:schemeClr val="tx1"/>
                              </a:solidFill>
                              <a:latin typeface="Cambria Math"/>
                              <a:cs typeface="Times New Roman" pitchFamily="18" charset="0"/>
                            </a:rPr>
                          </m:ctrlPr>
                        </m:radPr>
                        <m:deg/>
                        <m:e>
                          <m:sSup>
                            <m:sSupPr>
                              <m:ctrlPr>
                                <a:rPr lang="en-GB" sz="1800" b="1" i="1" smtClean="0">
                                  <a:solidFill>
                                    <a:schemeClr val="tx1"/>
                                  </a:solidFill>
                                  <a:latin typeface="Cambria Math"/>
                                  <a:cs typeface="Times New Roman" pitchFamily="18" charset="0"/>
                                </a:rPr>
                              </m:ctrlPr>
                            </m:sSupPr>
                            <m:e>
                              <m:d>
                                <m:dPr>
                                  <m:ctrlPr>
                                    <a:rPr lang="en-GB" sz="1800" b="1" i="1" smtClean="0">
                                      <a:solidFill>
                                        <a:schemeClr val="tx1"/>
                                      </a:solidFill>
                                      <a:latin typeface="Cambria Math"/>
                                      <a:cs typeface="Times New Roman" pitchFamily="18" charset="0"/>
                                    </a:rPr>
                                  </m:ctrlPr>
                                </m:dPr>
                                <m:e>
                                  <m:r>
                                    <a:rPr lang="en-GB" sz="1800" b="1" i="1" smtClean="0">
                                      <a:solidFill>
                                        <a:schemeClr val="tx1"/>
                                      </a:solidFill>
                                      <a:latin typeface="Cambria Math" panose="02040503050406030204" pitchFamily="18" charset="0"/>
                                      <a:cs typeface="Times New Roman" pitchFamily="18" charset="0"/>
                                    </a:rPr>
                                    <m:t>𝟏𝟕𝟎</m:t>
                                  </m:r>
                                  <m:r>
                                    <a:rPr lang="en-GB" sz="1800" b="1" i="1" smtClean="0">
                                      <a:solidFill>
                                        <a:schemeClr val="tx1"/>
                                      </a:solidFill>
                                      <a:latin typeface="Cambria Math" panose="02040503050406030204" pitchFamily="18" charset="0"/>
                                      <a:cs typeface="Times New Roman" pitchFamily="18" charset="0"/>
                                    </a:rPr>
                                    <m:t>−</m:t>
                                  </m:r>
                                  <m:r>
                                    <a:rPr lang="en-GB" sz="1800" b="1" i="1" smtClean="0">
                                      <a:solidFill>
                                        <a:schemeClr val="tx1"/>
                                      </a:solidFill>
                                      <a:latin typeface="Cambria Math" panose="02040503050406030204" pitchFamily="18" charset="0"/>
                                      <a:cs typeface="Times New Roman" pitchFamily="18" charset="0"/>
                                    </a:rPr>
                                    <m:t>𝟏𝟕𝟎</m:t>
                                  </m:r>
                                </m:e>
                              </m:d>
                            </m:e>
                            <m:sup>
                              <m:r>
                                <a:rPr lang="en-GB" sz="1800" b="1" i="1" smtClean="0">
                                  <a:solidFill>
                                    <a:schemeClr val="tx1"/>
                                  </a:solidFill>
                                  <a:latin typeface="Cambria Math" panose="02040503050406030204" pitchFamily="18" charset="0"/>
                                  <a:cs typeface="Times New Roman" pitchFamily="18" charset="0"/>
                                </a:rPr>
                                <m:t>𝟐</m:t>
                              </m:r>
                            </m:sup>
                          </m:sSup>
                          <m:r>
                            <a:rPr lang="en-GB" sz="1800" b="1" i="1" smtClean="0">
                              <a:solidFill>
                                <a:schemeClr val="tx1"/>
                              </a:solidFill>
                              <a:latin typeface="Cambria Math" panose="02040503050406030204" pitchFamily="18" charset="0"/>
                              <a:cs typeface="Times New Roman" pitchFamily="18" charset="0"/>
                            </a:rPr>
                            <m:t>+</m:t>
                          </m:r>
                          <m:sSup>
                            <m:sSupPr>
                              <m:ctrlPr>
                                <a:rPr lang="en-GB" sz="1800" b="1" i="1">
                                  <a:solidFill>
                                    <a:schemeClr val="tx1"/>
                                  </a:solidFill>
                                  <a:latin typeface="Cambria Math"/>
                                  <a:cs typeface="Times New Roman" pitchFamily="18" charset="0"/>
                                </a:rPr>
                              </m:ctrlPr>
                            </m:sSupPr>
                            <m:e>
                              <m:d>
                                <m:dPr>
                                  <m:ctrlPr>
                                    <a:rPr lang="en-GB" sz="1800" b="1" i="1">
                                      <a:solidFill>
                                        <a:schemeClr val="tx1"/>
                                      </a:solidFill>
                                      <a:latin typeface="Cambria Math"/>
                                      <a:cs typeface="Times New Roman" pitchFamily="18" charset="0"/>
                                    </a:rPr>
                                  </m:ctrlPr>
                                </m:dPr>
                                <m:e>
                                  <m:r>
                                    <a:rPr lang="en-GB" sz="1800" b="1" i="1" smtClean="0">
                                      <a:solidFill>
                                        <a:schemeClr val="tx1"/>
                                      </a:solidFill>
                                      <a:latin typeface="Cambria Math" panose="02040503050406030204" pitchFamily="18" charset="0"/>
                                      <a:cs typeface="Times New Roman" pitchFamily="18" charset="0"/>
                                    </a:rPr>
                                    <m:t>𝟓𝟕</m:t>
                                  </m:r>
                                  <m:r>
                                    <a:rPr lang="en-GB" sz="1800" b="1" i="1">
                                      <a:solidFill>
                                        <a:schemeClr val="tx1"/>
                                      </a:solidFill>
                                      <a:latin typeface="Cambria Math" panose="02040503050406030204" pitchFamily="18" charset="0"/>
                                      <a:cs typeface="Times New Roman" pitchFamily="18" charset="0"/>
                                    </a:rPr>
                                    <m:t>−</m:t>
                                  </m:r>
                                  <m:r>
                                    <a:rPr lang="en-GB" sz="1800" b="1" i="1" smtClean="0">
                                      <a:solidFill>
                                        <a:schemeClr val="tx1"/>
                                      </a:solidFill>
                                      <a:latin typeface="Cambria Math" panose="02040503050406030204" pitchFamily="18" charset="0"/>
                                      <a:cs typeface="Times New Roman" pitchFamily="18" charset="0"/>
                                    </a:rPr>
                                    <m:t>𝟓𝟓</m:t>
                                  </m:r>
                                </m:e>
                              </m:d>
                            </m:e>
                            <m:sup>
                              <m:r>
                                <a:rPr lang="en-GB" sz="1800" b="1" i="1">
                                  <a:solidFill>
                                    <a:schemeClr val="tx1"/>
                                  </a:solidFill>
                                  <a:latin typeface="Cambria Math" panose="02040503050406030204" pitchFamily="18" charset="0"/>
                                  <a:cs typeface="Times New Roman" pitchFamily="18" charset="0"/>
                                </a:rPr>
                                <m:t>𝟐</m:t>
                              </m:r>
                            </m:sup>
                          </m:sSup>
                        </m:e>
                      </m:rad>
                    </m:oMath>
                  </m:oMathPara>
                </a14:m>
                <a:endParaRPr lang="en-US" sz="1800" b="1" dirty="0">
                  <a:solidFill>
                    <a:schemeClr val="tx1"/>
                  </a:solidFill>
                  <a:latin typeface="Times New Roman" pitchFamily="18" charset="0"/>
                  <a:cs typeface="Times New Roman" pitchFamily="18" charset="0"/>
                </a:endParaRPr>
              </a:p>
              <a:p>
                <a:pPr algn="just"/>
                <a:endParaRPr lang="en-US" sz="1800" b="1" dirty="0">
                  <a:solidFill>
                    <a:schemeClr val="tx1"/>
                  </a:solidFill>
                  <a:latin typeface="Times New Roman" pitchFamily="18" charset="0"/>
                  <a:cs typeface="Times New Roman" pitchFamily="18" charset="0"/>
                </a:endParaRPr>
              </a:p>
            </p:txBody>
          </p:sp>
        </mc:Choice>
        <mc:Fallback xmlns="">
          <p:sp>
            <p:nvSpPr>
              <p:cNvPr id="3" name="Subtitle 2">
                <a:extLst>
                  <a:ext uri="{FF2B5EF4-FFF2-40B4-BE49-F238E27FC236}">
                    <a16:creationId xmlns:a16="http://schemas.microsoft.com/office/drawing/2014/main" id="{854B707D-1896-E1CB-006B-1C4CE1A2574A}"/>
                  </a:ext>
                </a:extLst>
              </p:cNvPr>
              <p:cNvSpPr>
                <a:spLocks noGrp="1" noRot="1" noChangeAspect="1" noMove="1" noResize="1" noEditPoints="1" noAdjustHandles="1" noChangeArrowheads="1" noChangeShapeType="1" noTextEdit="1"/>
              </p:cNvSpPr>
              <p:nvPr>
                <p:ph type="subTitle" idx="1"/>
              </p:nvPr>
            </p:nvSpPr>
            <p:spPr>
              <a:xfrm>
                <a:off x="685800" y="1371600"/>
                <a:ext cx="7467600" cy="4343400"/>
              </a:xfrm>
              <a:blipFill>
                <a:blip r:embed="rId2"/>
                <a:stretch>
                  <a:fillRect l="-735" t="-701"/>
                </a:stretch>
              </a:blipFill>
            </p:spPr>
            <p:txBody>
              <a:bodyPr/>
              <a:lstStyle/>
              <a:p>
                <a:r>
                  <a:rPr lang="en-GB">
                    <a:noFill/>
                  </a:rPr>
                  <a:t> </a:t>
                </a:r>
              </a:p>
            </p:txBody>
          </p:sp>
        </mc:Fallback>
      </mc:AlternateContent>
      <p:graphicFrame>
        <p:nvGraphicFramePr>
          <p:cNvPr id="4" name="Table 3">
            <a:extLst>
              <a:ext uri="{FF2B5EF4-FFF2-40B4-BE49-F238E27FC236}">
                <a16:creationId xmlns="" xmlns:a16="http://schemas.microsoft.com/office/drawing/2014/main" id="{CBB29222-B351-5699-BB5C-9A37BD8DB9B5}"/>
              </a:ext>
            </a:extLst>
          </p:cNvPr>
          <p:cNvGraphicFramePr>
            <a:graphicFrameLocks noGrp="1"/>
          </p:cNvGraphicFramePr>
          <p:nvPr/>
        </p:nvGraphicFramePr>
        <p:xfrm>
          <a:off x="4724400" y="1503680"/>
          <a:ext cx="4151885" cy="4079240"/>
        </p:xfrm>
        <a:graphic>
          <a:graphicData uri="http://schemas.openxmlformats.org/drawingml/2006/table">
            <a:tbl>
              <a:tblPr firstRow="1" bandRow="1">
                <a:tableStyleId>{5C22544A-7EE6-4342-B048-85BDC9FD1C3A}</a:tableStyleId>
              </a:tblPr>
              <a:tblGrid>
                <a:gridCol w="1333310">
                  <a:extLst>
                    <a:ext uri="{9D8B030D-6E8A-4147-A177-3AD203B41FA5}">
                      <a16:colId xmlns="" xmlns:a16="http://schemas.microsoft.com/office/drawing/2014/main" val="1578106174"/>
                    </a:ext>
                  </a:extLst>
                </a:gridCol>
                <a:gridCol w="1370203">
                  <a:extLst>
                    <a:ext uri="{9D8B030D-6E8A-4147-A177-3AD203B41FA5}">
                      <a16:colId xmlns="" xmlns:a16="http://schemas.microsoft.com/office/drawing/2014/main" val="834031461"/>
                    </a:ext>
                  </a:extLst>
                </a:gridCol>
                <a:gridCol w="1448372">
                  <a:extLst>
                    <a:ext uri="{9D8B030D-6E8A-4147-A177-3AD203B41FA5}">
                      <a16:colId xmlns="" xmlns:a16="http://schemas.microsoft.com/office/drawing/2014/main" val="39674572"/>
                    </a:ext>
                  </a:extLst>
                </a:gridCol>
              </a:tblGrid>
              <a:tr h="370840">
                <a:tc>
                  <a:txBody>
                    <a:bodyPr/>
                    <a:lstStyle/>
                    <a:p>
                      <a:r>
                        <a:rPr lang="en-GB" dirty="0"/>
                        <a:t>Height (cm)</a:t>
                      </a:r>
                    </a:p>
                  </a:txBody>
                  <a:tcPr/>
                </a:tc>
                <a:tc>
                  <a:txBody>
                    <a:bodyPr/>
                    <a:lstStyle/>
                    <a:p>
                      <a:r>
                        <a:rPr lang="en-GB" dirty="0"/>
                        <a:t>Weight (KG)</a:t>
                      </a:r>
                    </a:p>
                  </a:txBody>
                  <a:tcPr/>
                </a:tc>
                <a:tc>
                  <a:txBody>
                    <a:bodyPr/>
                    <a:lstStyle/>
                    <a:p>
                      <a:r>
                        <a:rPr lang="en-GB" dirty="0"/>
                        <a:t>Class</a:t>
                      </a:r>
                    </a:p>
                  </a:txBody>
                  <a:tcPr/>
                </a:tc>
                <a:extLst>
                  <a:ext uri="{0D108BD9-81ED-4DB2-BD59-A6C34878D82A}">
                    <a16:rowId xmlns="" xmlns:a16="http://schemas.microsoft.com/office/drawing/2014/main" val="219217356"/>
                  </a:ext>
                </a:extLst>
              </a:tr>
              <a:tr h="370840">
                <a:tc>
                  <a:txBody>
                    <a:bodyPr/>
                    <a:lstStyle/>
                    <a:p>
                      <a:r>
                        <a:rPr lang="en-GB" dirty="0"/>
                        <a:t>167</a:t>
                      </a:r>
                    </a:p>
                  </a:txBody>
                  <a:tcPr/>
                </a:tc>
                <a:tc>
                  <a:txBody>
                    <a:bodyPr/>
                    <a:lstStyle/>
                    <a:p>
                      <a:r>
                        <a:rPr lang="en-GB" dirty="0"/>
                        <a:t>51</a:t>
                      </a:r>
                    </a:p>
                  </a:txBody>
                  <a:tcPr/>
                </a:tc>
                <a:tc>
                  <a:txBody>
                    <a:bodyPr/>
                    <a:lstStyle/>
                    <a:p>
                      <a:r>
                        <a:rPr lang="en-GB" dirty="0"/>
                        <a:t>Underweight</a:t>
                      </a:r>
                    </a:p>
                  </a:txBody>
                  <a:tcPr/>
                </a:tc>
                <a:extLst>
                  <a:ext uri="{0D108BD9-81ED-4DB2-BD59-A6C34878D82A}">
                    <a16:rowId xmlns="" xmlns:a16="http://schemas.microsoft.com/office/drawing/2014/main" val="530062480"/>
                  </a:ext>
                </a:extLst>
              </a:tr>
              <a:tr h="370840">
                <a:tc>
                  <a:txBody>
                    <a:bodyPr/>
                    <a:lstStyle/>
                    <a:p>
                      <a:r>
                        <a:rPr lang="en-GB" dirty="0"/>
                        <a:t>182</a:t>
                      </a:r>
                    </a:p>
                  </a:txBody>
                  <a:tcPr/>
                </a:tc>
                <a:tc>
                  <a:txBody>
                    <a:bodyPr/>
                    <a:lstStyle/>
                    <a:p>
                      <a:r>
                        <a:rPr lang="en-GB" dirty="0"/>
                        <a:t>62</a:t>
                      </a:r>
                    </a:p>
                  </a:txBody>
                  <a:tcPr/>
                </a:tc>
                <a:tc>
                  <a:txBody>
                    <a:bodyPr/>
                    <a:lstStyle/>
                    <a:p>
                      <a:r>
                        <a:rPr lang="en-GB" dirty="0"/>
                        <a:t>Normal</a:t>
                      </a:r>
                    </a:p>
                  </a:txBody>
                  <a:tcPr/>
                </a:tc>
                <a:extLst>
                  <a:ext uri="{0D108BD9-81ED-4DB2-BD59-A6C34878D82A}">
                    <a16:rowId xmlns="" xmlns:a16="http://schemas.microsoft.com/office/drawing/2014/main" val="2020881325"/>
                  </a:ext>
                </a:extLst>
              </a:tr>
              <a:tr h="370840">
                <a:tc>
                  <a:txBody>
                    <a:bodyPr/>
                    <a:lstStyle/>
                    <a:p>
                      <a:r>
                        <a:rPr lang="en-GB" dirty="0"/>
                        <a:t>176</a:t>
                      </a:r>
                    </a:p>
                  </a:txBody>
                  <a:tcPr/>
                </a:tc>
                <a:tc>
                  <a:txBody>
                    <a:bodyPr/>
                    <a:lstStyle/>
                    <a:p>
                      <a:r>
                        <a:rPr lang="en-GB" dirty="0"/>
                        <a:t>69</a:t>
                      </a:r>
                    </a:p>
                  </a:txBody>
                  <a:tcPr/>
                </a:tc>
                <a:tc>
                  <a:txBody>
                    <a:bodyPr/>
                    <a:lstStyle/>
                    <a:p>
                      <a:r>
                        <a:rPr lang="en-GB" dirty="0"/>
                        <a:t>Normal</a:t>
                      </a:r>
                    </a:p>
                  </a:txBody>
                  <a:tcPr/>
                </a:tc>
                <a:extLst>
                  <a:ext uri="{0D108BD9-81ED-4DB2-BD59-A6C34878D82A}">
                    <a16:rowId xmlns="" xmlns:a16="http://schemas.microsoft.com/office/drawing/2014/main" val="741610871"/>
                  </a:ext>
                </a:extLst>
              </a:tr>
              <a:tr h="370840">
                <a:tc>
                  <a:txBody>
                    <a:bodyPr/>
                    <a:lstStyle/>
                    <a:p>
                      <a:r>
                        <a:rPr lang="en-GB" dirty="0"/>
                        <a:t>173</a:t>
                      </a:r>
                    </a:p>
                  </a:txBody>
                  <a:tcPr/>
                </a:tc>
                <a:tc>
                  <a:txBody>
                    <a:bodyPr/>
                    <a:lstStyle/>
                    <a:p>
                      <a:r>
                        <a:rPr lang="en-GB" dirty="0"/>
                        <a:t>64</a:t>
                      </a:r>
                    </a:p>
                  </a:txBody>
                  <a:tcPr/>
                </a:tc>
                <a:tc>
                  <a:txBody>
                    <a:bodyPr/>
                    <a:lstStyle/>
                    <a:p>
                      <a:r>
                        <a:rPr lang="en-GB" dirty="0"/>
                        <a:t>Normal</a:t>
                      </a:r>
                    </a:p>
                  </a:txBody>
                  <a:tcPr/>
                </a:tc>
                <a:extLst>
                  <a:ext uri="{0D108BD9-81ED-4DB2-BD59-A6C34878D82A}">
                    <a16:rowId xmlns="" xmlns:a16="http://schemas.microsoft.com/office/drawing/2014/main" val="3297758044"/>
                  </a:ext>
                </a:extLst>
              </a:tr>
              <a:tr h="370840">
                <a:tc>
                  <a:txBody>
                    <a:bodyPr/>
                    <a:lstStyle/>
                    <a:p>
                      <a:r>
                        <a:rPr lang="en-GB" dirty="0"/>
                        <a:t>172</a:t>
                      </a:r>
                    </a:p>
                  </a:txBody>
                  <a:tcPr/>
                </a:tc>
                <a:tc>
                  <a:txBody>
                    <a:bodyPr/>
                    <a:lstStyle/>
                    <a:p>
                      <a:r>
                        <a:rPr lang="en-GB" dirty="0"/>
                        <a:t>65</a:t>
                      </a:r>
                    </a:p>
                  </a:txBody>
                  <a:tcPr/>
                </a:tc>
                <a:tc>
                  <a:txBody>
                    <a:bodyPr/>
                    <a:lstStyle/>
                    <a:p>
                      <a:r>
                        <a:rPr lang="en-GB" dirty="0"/>
                        <a:t>Normal</a:t>
                      </a:r>
                    </a:p>
                  </a:txBody>
                  <a:tcPr/>
                </a:tc>
                <a:extLst>
                  <a:ext uri="{0D108BD9-81ED-4DB2-BD59-A6C34878D82A}">
                    <a16:rowId xmlns="" xmlns:a16="http://schemas.microsoft.com/office/drawing/2014/main" val="334849981"/>
                  </a:ext>
                </a:extLst>
              </a:tr>
              <a:tr h="370840">
                <a:tc>
                  <a:txBody>
                    <a:bodyPr/>
                    <a:lstStyle/>
                    <a:p>
                      <a:r>
                        <a:rPr lang="en-GB" dirty="0"/>
                        <a:t>174</a:t>
                      </a:r>
                    </a:p>
                  </a:txBody>
                  <a:tcPr/>
                </a:tc>
                <a:tc>
                  <a:txBody>
                    <a:bodyPr/>
                    <a:lstStyle/>
                    <a:p>
                      <a:r>
                        <a:rPr lang="en-GB" dirty="0"/>
                        <a:t>56</a:t>
                      </a:r>
                    </a:p>
                  </a:txBody>
                  <a:tcPr/>
                </a:tc>
                <a:tc>
                  <a:txBody>
                    <a:bodyPr/>
                    <a:lstStyle/>
                    <a:p>
                      <a:r>
                        <a:rPr lang="en-GB" dirty="0"/>
                        <a:t>Underweight</a:t>
                      </a:r>
                    </a:p>
                  </a:txBody>
                  <a:tcPr/>
                </a:tc>
                <a:extLst>
                  <a:ext uri="{0D108BD9-81ED-4DB2-BD59-A6C34878D82A}">
                    <a16:rowId xmlns="" xmlns:a16="http://schemas.microsoft.com/office/drawing/2014/main" val="3332858614"/>
                  </a:ext>
                </a:extLst>
              </a:tr>
              <a:tr h="370840">
                <a:tc>
                  <a:txBody>
                    <a:bodyPr/>
                    <a:lstStyle/>
                    <a:p>
                      <a:r>
                        <a:rPr lang="en-GB" dirty="0"/>
                        <a:t>169</a:t>
                      </a:r>
                    </a:p>
                  </a:txBody>
                  <a:tcPr/>
                </a:tc>
                <a:tc>
                  <a:txBody>
                    <a:bodyPr/>
                    <a:lstStyle/>
                    <a:p>
                      <a:r>
                        <a:rPr lang="en-GB" dirty="0"/>
                        <a:t>58</a:t>
                      </a:r>
                    </a:p>
                  </a:txBody>
                  <a:tcPr/>
                </a:tc>
                <a:tc>
                  <a:txBody>
                    <a:bodyPr/>
                    <a:lstStyle/>
                    <a:p>
                      <a:r>
                        <a:rPr lang="en-GB" dirty="0"/>
                        <a:t>Normal</a:t>
                      </a:r>
                    </a:p>
                  </a:txBody>
                  <a:tcPr/>
                </a:tc>
                <a:extLst>
                  <a:ext uri="{0D108BD9-81ED-4DB2-BD59-A6C34878D82A}">
                    <a16:rowId xmlns="" xmlns:a16="http://schemas.microsoft.com/office/drawing/2014/main" val="1442658761"/>
                  </a:ext>
                </a:extLst>
              </a:tr>
              <a:tr h="370840">
                <a:tc>
                  <a:txBody>
                    <a:bodyPr/>
                    <a:lstStyle/>
                    <a:p>
                      <a:r>
                        <a:rPr lang="en-GB" dirty="0"/>
                        <a:t>173</a:t>
                      </a:r>
                    </a:p>
                  </a:txBody>
                  <a:tcPr/>
                </a:tc>
                <a:tc>
                  <a:txBody>
                    <a:bodyPr/>
                    <a:lstStyle/>
                    <a:p>
                      <a:r>
                        <a:rPr lang="en-GB" dirty="0"/>
                        <a:t>57</a:t>
                      </a:r>
                    </a:p>
                  </a:txBody>
                  <a:tcPr/>
                </a:tc>
                <a:tc>
                  <a:txBody>
                    <a:bodyPr/>
                    <a:lstStyle/>
                    <a:p>
                      <a:r>
                        <a:rPr lang="en-GB" dirty="0"/>
                        <a:t>Normal</a:t>
                      </a:r>
                    </a:p>
                  </a:txBody>
                  <a:tcPr/>
                </a:tc>
                <a:extLst>
                  <a:ext uri="{0D108BD9-81ED-4DB2-BD59-A6C34878D82A}">
                    <a16:rowId xmlns="" xmlns:a16="http://schemas.microsoft.com/office/drawing/2014/main" val="3800743947"/>
                  </a:ext>
                </a:extLst>
              </a:tr>
              <a:tr h="370840">
                <a:tc>
                  <a:txBody>
                    <a:bodyPr/>
                    <a:lstStyle/>
                    <a:p>
                      <a:r>
                        <a:rPr lang="en-GB" dirty="0"/>
                        <a:t>170</a:t>
                      </a:r>
                    </a:p>
                  </a:txBody>
                  <a:tcPr/>
                </a:tc>
                <a:tc>
                  <a:txBody>
                    <a:bodyPr/>
                    <a:lstStyle/>
                    <a:p>
                      <a:r>
                        <a:rPr lang="en-GB" dirty="0"/>
                        <a:t>55</a:t>
                      </a:r>
                    </a:p>
                  </a:txBody>
                  <a:tcPr/>
                </a:tc>
                <a:tc>
                  <a:txBody>
                    <a:bodyPr/>
                    <a:lstStyle/>
                    <a:p>
                      <a:r>
                        <a:rPr lang="en-GB" dirty="0"/>
                        <a:t>Normal</a:t>
                      </a:r>
                    </a:p>
                  </a:txBody>
                  <a:tcPr/>
                </a:tc>
                <a:extLst>
                  <a:ext uri="{0D108BD9-81ED-4DB2-BD59-A6C34878D82A}">
                    <a16:rowId xmlns="" xmlns:a16="http://schemas.microsoft.com/office/drawing/2014/main" val="1994628311"/>
                  </a:ext>
                </a:extLst>
              </a:tr>
              <a:tr h="370840">
                <a:tc>
                  <a:txBody>
                    <a:bodyPr/>
                    <a:lstStyle/>
                    <a:p>
                      <a:r>
                        <a:rPr lang="en-GB" dirty="0">
                          <a:solidFill>
                            <a:srgbClr val="FF0000"/>
                          </a:solidFill>
                        </a:rPr>
                        <a:t>170</a:t>
                      </a:r>
                    </a:p>
                  </a:txBody>
                  <a:tcPr/>
                </a:tc>
                <a:tc>
                  <a:txBody>
                    <a:bodyPr/>
                    <a:lstStyle/>
                    <a:p>
                      <a:r>
                        <a:rPr lang="en-GB" dirty="0">
                          <a:solidFill>
                            <a:srgbClr val="FF0000"/>
                          </a:solidFill>
                        </a:rPr>
                        <a:t>57</a:t>
                      </a:r>
                    </a:p>
                  </a:txBody>
                  <a:tcPr/>
                </a:tc>
                <a:tc>
                  <a:txBody>
                    <a:bodyPr/>
                    <a:lstStyle/>
                    <a:p>
                      <a:r>
                        <a:rPr lang="en-GB" dirty="0">
                          <a:solidFill>
                            <a:srgbClr val="FF0000"/>
                          </a:solidFill>
                        </a:rPr>
                        <a:t>?</a:t>
                      </a:r>
                    </a:p>
                  </a:txBody>
                  <a:tcPr/>
                </a:tc>
                <a:extLst>
                  <a:ext uri="{0D108BD9-81ED-4DB2-BD59-A6C34878D82A}">
                    <a16:rowId xmlns="" xmlns:a16="http://schemas.microsoft.com/office/drawing/2014/main" val="2879317720"/>
                  </a:ext>
                </a:extLst>
              </a:tr>
            </a:tbl>
          </a:graphicData>
        </a:graphic>
      </p:graphicFrame>
    </p:spTree>
    <p:extLst>
      <p:ext uri="{BB962C8B-B14F-4D97-AF65-F5344CB8AC3E}">
        <p14:creationId xmlns:p14="http://schemas.microsoft.com/office/powerpoint/2010/main" val="3359769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9CA2800-D0D6-E703-BAB7-17A4D08B5BD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5279D92-03E9-738F-BA1D-0E437F822134}"/>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KNN</a:t>
            </a:r>
          </a:p>
        </p:txBody>
      </p:sp>
      <p:sp>
        <p:nvSpPr>
          <p:cNvPr id="3" name="Subtitle 2">
            <a:extLst>
              <a:ext uri="{FF2B5EF4-FFF2-40B4-BE49-F238E27FC236}">
                <a16:creationId xmlns="" xmlns:a16="http://schemas.microsoft.com/office/drawing/2014/main" id="{E3315430-4C99-1FB2-6FC7-8624B485C55C}"/>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Example of KNN:</a:t>
            </a:r>
          </a:p>
          <a:p>
            <a:pPr algn="just"/>
            <a:endParaRPr lang="en-US" sz="1800" b="1" dirty="0">
              <a:solidFill>
                <a:schemeClr val="tx1"/>
              </a:solidFill>
              <a:latin typeface="Times New Roman" pitchFamily="18" charset="0"/>
              <a:cs typeface="Times New Roman" pitchFamily="18" charset="0"/>
            </a:endParaRPr>
          </a:p>
        </p:txBody>
      </p:sp>
      <p:graphicFrame>
        <p:nvGraphicFramePr>
          <p:cNvPr id="4" name="Table 3">
            <a:extLst>
              <a:ext uri="{FF2B5EF4-FFF2-40B4-BE49-F238E27FC236}">
                <a16:creationId xmlns="" xmlns:a16="http://schemas.microsoft.com/office/drawing/2014/main" id="{0F12A66B-4E18-D582-0227-3F6510273B45}"/>
              </a:ext>
            </a:extLst>
          </p:cNvPr>
          <p:cNvGraphicFramePr>
            <a:graphicFrameLocks noGrp="1"/>
          </p:cNvGraphicFramePr>
          <p:nvPr>
            <p:extLst>
              <p:ext uri="{D42A27DB-BD31-4B8C-83A1-F6EECF244321}">
                <p14:modId xmlns:p14="http://schemas.microsoft.com/office/powerpoint/2010/main" val="533159578"/>
              </p:ext>
            </p:extLst>
          </p:nvPr>
        </p:nvGraphicFramePr>
        <p:xfrm>
          <a:off x="685800" y="1828800"/>
          <a:ext cx="4876071" cy="4079240"/>
        </p:xfrm>
        <a:graphic>
          <a:graphicData uri="http://schemas.openxmlformats.org/drawingml/2006/table">
            <a:tbl>
              <a:tblPr firstRow="1" bandRow="1">
                <a:tableStyleId>{5C22544A-7EE6-4342-B048-85BDC9FD1C3A}</a:tableStyleId>
              </a:tblPr>
              <a:tblGrid>
                <a:gridCol w="1333310">
                  <a:extLst>
                    <a:ext uri="{9D8B030D-6E8A-4147-A177-3AD203B41FA5}">
                      <a16:colId xmlns="" xmlns:a16="http://schemas.microsoft.com/office/drawing/2014/main" val="1578106174"/>
                    </a:ext>
                  </a:extLst>
                </a:gridCol>
                <a:gridCol w="1370203">
                  <a:extLst>
                    <a:ext uri="{9D8B030D-6E8A-4147-A177-3AD203B41FA5}">
                      <a16:colId xmlns="" xmlns:a16="http://schemas.microsoft.com/office/drawing/2014/main" val="834031461"/>
                    </a:ext>
                  </a:extLst>
                </a:gridCol>
                <a:gridCol w="1448372">
                  <a:extLst>
                    <a:ext uri="{9D8B030D-6E8A-4147-A177-3AD203B41FA5}">
                      <a16:colId xmlns="" xmlns:a16="http://schemas.microsoft.com/office/drawing/2014/main" val="39674572"/>
                    </a:ext>
                  </a:extLst>
                </a:gridCol>
                <a:gridCol w="724186">
                  <a:extLst>
                    <a:ext uri="{9D8B030D-6E8A-4147-A177-3AD203B41FA5}">
                      <a16:colId xmlns="" xmlns:a16="http://schemas.microsoft.com/office/drawing/2014/main" val="2094978085"/>
                    </a:ext>
                  </a:extLst>
                </a:gridCol>
              </a:tblGrid>
              <a:tr h="370840">
                <a:tc>
                  <a:txBody>
                    <a:bodyPr/>
                    <a:lstStyle/>
                    <a:p>
                      <a:r>
                        <a:rPr lang="en-GB" dirty="0"/>
                        <a:t>Height (cm)</a:t>
                      </a:r>
                    </a:p>
                  </a:txBody>
                  <a:tcPr/>
                </a:tc>
                <a:tc>
                  <a:txBody>
                    <a:bodyPr/>
                    <a:lstStyle/>
                    <a:p>
                      <a:r>
                        <a:rPr lang="en-GB" dirty="0"/>
                        <a:t>Weight (KG)</a:t>
                      </a:r>
                    </a:p>
                  </a:txBody>
                  <a:tcPr/>
                </a:tc>
                <a:tc>
                  <a:txBody>
                    <a:bodyPr/>
                    <a:lstStyle/>
                    <a:p>
                      <a:r>
                        <a:rPr lang="en-GB" dirty="0"/>
                        <a:t>Class</a:t>
                      </a:r>
                    </a:p>
                  </a:txBody>
                  <a:tcPr/>
                </a:tc>
                <a:tc>
                  <a:txBody>
                    <a:bodyPr/>
                    <a:lstStyle/>
                    <a:p>
                      <a:r>
                        <a:rPr lang="en-GB" dirty="0"/>
                        <a:t>d</a:t>
                      </a:r>
                    </a:p>
                  </a:txBody>
                  <a:tcPr/>
                </a:tc>
                <a:extLst>
                  <a:ext uri="{0D108BD9-81ED-4DB2-BD59-A6C34878D82A}">
                    <a16:rowId xmlns="" xmlns:a16="http://schemas.microsoft.com/office/drawing/2014/main" val="219217356"/>
                  </a:ext>
                </a:extLst>
              </a:tr>
              <a:tr h="370840">
                <a:tc>
                  <a:txBody>
                    <a:bodyPr/>
                    <a:lstStyle/>
                    <a:p>
                      <a:r>
                        <a:rPr lang="en-GB" dirty="0"/>
                        <a:t>167</a:t>
                      </a:r>
                    </a:p>
                  </a:txBody>
                  <a:tcPr/>
                </a:tc>
                <a:tc>
                  <a:txBody>
                    <a:bodyPr/>
                    <a:lstStyle/>
                    <a:p>
                      <a:r>
                        <a:rPr lang="en-GB" dirty="0"/>
                        <a:t>51</a:t>
                      </a:r>
                    </a:p>
                  </a:txBody>
                  <a:tcPr/>
                </a:tc>
                <a:tc>
                  <a:txBody>
                    <a:bodyPr/>
                    <a:lstStyle/>
                    <a:p>
                      <a:r>
                        <a:rPr lang="en-GB" dirty="0"/>
                        <a:t>Underweight</a:t>
                      </a:r>
                    </a:p>
                  </a:txBody>
                  <a:tcPr/>
                </a:tc>
                <a:tc>
                  <a:txBody>
                    <a:bodyPr/>
                    <a:lstStyle/>
                    <a:p>
                      <a:r>
                        <a:rPr lang="en-GB" dirty="0"/>
                        <a:t>6.7</a:t>
                      </a:r>
                    </a:p>
                  </a:txBody>
                  <a:tcPr/>
                </a:tc>
                <a:extLst>
                  <a:ext uri="{0D108BD9-81ED-4DB2-BD59-A6C34878D82A}">
                    <a16:rowId xmlns="" xmlns:a16="http://schemas.microsoft.com/office/drawing/2014/main" val="530062480"/>
                  </a:ext>
                </a:extLst>
              </a:tr>
              <a:tr h="370840">
                <a:tc>
                  <a:txBody>
                    <a:bodyPr/>
                    <a:lstStyle/>
                    <a:p>
                      <a:r>
                        <a:rPr lang="en-GB" dirty="0"/>
                        <a:t>182</a:t>
                      </a:r>
                    </a:p>
                  </a:txBody>
                  <a:tcPr/>
                </a:tc>
                <a:tc>
                  <a:txBody>
                    <a:bodyPr/>
                    <a:lstStyle/>
                    <a:p>
                      <a:r>
                        <a:rPr lang="en-GB" dirty="0"/>
                        <a:t>62</a:t>
                      </a:r>
                    </a:p>
                  </a:txBody>
                  <a:tcPr/>
                </a:tc>
                <a:tc>
                  <a:txBody>
                    <a:bodyPr/>
                    <a:lstStyle/>
                    <a:p>
                      <a:r>
                        <a:rPr lang="en-GB" dirty="0"/>
                        <a:t>Normal</a:t>
                      </a:r>
                    </a:p>
                  </a:txBody>
                  <a:tcPr/>
                </a:tc>
                <a:tc>
                  <a:txBody>
                    <a:bodyPr/>
                    <a:lstStyle/>
                    <a:p>
                      <a:r>
                        <a:rPr lang="en-GB" dirty="0"/>
                        <a:t>13</a:t>
                      </a:r>
                    </a:p>
                  </a:txBody>
                  <a:tcPr/>
                </a:tc>
                <a:extLst>
                  <a:ext uri="{0D108BD9-81ED-4DB2-BD59-A6C34878D82A}">
                    <a16:rowId xmlns="" xmlns:a16="http://schemas.microsoft.com/office/drawing/2014/main" val="2020881325"/>
                  </a:ext>
                </a:extLst>
              </a:tr>
              <a:tr h="370840">
                <a:tc>
                  <a:txBody>
                    <a:bodyPr/>
                    <a:lstStyle/>
                    <a:p>
                      <a:r>
                        <a:rPr lang="en-GB" dirty="0"/>
                        <a:t>176</a:t>
                      </a:r>
                    </a:p>
                  </a:txBody>
                  <a:tcPr/>
                </a:tc>
                <a:tc>
                  <a:txBody>
                    <a:bodyPr/>
                    <a:lstStyle/>
                    <a:p>
                      <a:r>
                        <a:rPr lang="en-GB" dirty="0"/>
                        <a:t>69</a:t>
                      </a:r>
                    </a:p>
                  </a:txBody>
                  <a:tcPr/>
                </a:tc>
                <a:tc>
                  <a:txBody>
                    <a:bodyPr/>
                    <a:lstStyle/>
                    <a:p>
                      <a:r>
                        <a:rPr lang="en-GB" dirty="0"/>
                        <a:t>Normal</a:t>
                      </a:r>
                    </a:p>
                  </a:txBody>
                  <a:tcPr/>
                </a:tc>
                <a:tc>
                  <a:txBody>
                    <a:bodyPr/>
                    <a:lstStyle/>
                    <a:p>
                      <a:r>
                        <a:rPr lang="en-GB" dirty="0"/>
                        <a:t>13.4</a:t>
                      </a:r>
                    </a:p>
                  </a:txBody>
                  <a:tcPr/>
                </a:tc>
                <a:extLst>
                  <a:ext uri="{0D108BD9-81ED-4DB2-BD59-A6C34878D82A}">
                    <a16:rowId xmlns="" xmlns:a16="http://schemas.microsoft.com/office/drawing/2014/main" val="741610871"/>
                  </a:ext>
                </a:extLst>
              </a:tr>
              <a:tr h="370840">
                <a:tc>
                  <a:txBody>
                    <a:bodyPr/>
                    <a:lstStyle/>
                    <a:p>
                      <a:r>
                        <a:rPr lang="en-GB" dirty="0"/>
                        <a:t>173</a:t>
                      </a:r>
                    </a:p>
                  </a:txBody>
                  <a:tcPr/>
                </a:tc>
                <a:tc>
                  <a:txBody>
                    <a:bodyPr/>
                    <a:lstStyle/>
                    <a:p>
                      <a:r>
                        <a:rPr lang="en-GB" dirty="0"/>
                        <a:t>64</a:t>
                      </a:r>
                    </a:p>
                  </a:txBody>
                  <a:tcPr/>
                </a:tc>
                <a:tc>
                  <a:txBody>
                    <a:bodyPr/>
                    <a:lstStyle/>
                    <a:p>
                      <a:r>
                        <a:rPr lang="en-GB" dirty="0"/>
                        <a:t>Normal</a:t>
                      </a:r>
                    </a:p>
                  </a:txBody>
                  <a:tcPr/>
                </a:tc>
                <a:tc>
                  <a:txBody>
                    <a:bodyPr/>
                    <a:lstStyle/>
                    <a:p>
                      <a:r>
                        <a:rPr lang="en-GB" dirty="0"/>
                        <a:t>7.6</a:t>
                      </a:r>
                    </a:p>
                  </a:txBody>
                  <a:tcPr/>
                </a:tc>
                <a:extLst>
                  <a:ext uri="{0D108BD9-81ED-4DB2-BD59-A6C34878D82A}">
                    <a16:rowId xmlns="" xmlns:a16="http://schemas.microsoft.com/office/drawing/2014/main" val="3297758044"/>
                  </a:ext>
                </a:extLst>
              </a:tr>
              <a:tr h="370840">
                <a:tc>
                  <a:txBody>
                    <a:bodyPr/>
                    <a:lstStyle/>
                    <a:p>
                      <a:r>
                        <a:rPr lang="en-GB" dirty="0"/>
                        <a:t>172</a:t>
                      </a:r>
                    </a:p>
                  </a:txBody>
                  <a:tcPr/>
                </a:tc>
                <a:tc>
                  <a:txBody>
                    <a:bodyPr/>
                    <a:lstStyle/>
                    <a:p>
                      <a:r>
                        <a:rPr lang="en-GB" dirty="0"/>
                        <a:t>65</a:t>
                      </a:r>
                    </a:p>
                  </a:txBody>
                  <a:tcPr/>
                </a:tc>
                <a:tc>
                  <a:txBody>
                    <a:bodyPr/>
                    <a:lstStyle/>
                    <a:p>
                      <a:r>
                        <a:rPr lang="en-GB" dirty="0"/>
                        <a:t>Normal</a:t>
                      </a:r>
                    </a:p>
                  </a:txBody>
                  <a:tcPr/>
                </a:tc>
                <a:tc>
                  <a:txBody>
                    <a:bodyPr/>
                    <a:lstStyle/>
                    <a:p>
                      <a:r>
                        <a:rPr lang="en-GB" dirty="0"/>
                        <a:t>8.2</a:t>
                      </a:r>
                    </a:p>
                  </a:txBody>
                  <a:tcPr/>
                </a:tc>
                <a:extLst>
                  <a:ext uri="{0D108BD9-81ED-4DB2-BD59-A6C34878D82A}">
                    <a16:rowId xmlns="" xmlns:a16="http://schemas.microsoft.com/office/drawing/2014/main" val="334849981"/>
                  </a:ext>
                </a:extLst>
              </a:tr>
              <a:tr h="370840">
                <a:tc>
                  <a:txBody>
                    <a:bodyPr/>
                    <a:lstStyle/>
                    <a:p>
                      <a:r>
                        <a:rPr lang="en-GB" dirty="0"/>
                        <a:t>174</a:t>
                      </a:r>
                    </a:p>
                  </a:txBody>
                  <a:tcPr/>
                </a:tc>
                <a:tc>
                  <a:txBody>
                    <a:bodyPr/>
                    <a:lstStyle/>
                    <a:p>
                      <a:r>
                        <a:rPr lang="en-GB" dirty="0"/>
                        <a:t>56</a:t>
                      </a:r>
                    </a:p>
                  </a:txBody>
                  <a:tcPr/>
                </a:tc>
                <a:tc>
                  <a:txBody>
                    <a:bodyPr/>
                    <a:lstStyle/>
                    <a:p>
                      <a:r>
                        <a:rPr lang="en-GB" dirty="0"/>
                        <a:t>Underweight</a:t>
                      </a:r>
                    </a:p>
                  </a:txBody>
                  <a:tcPr/>
                </a:tc>
                <a:tc>
                  <a:txBody>
                    <a:bodyPr/>
                    <a:lstStyle/>
                    <a:p>
                      <a:r>
                        <a:rPr lang="en-GB" dirty="0"/>
                        <a:t>4.1</a:t>
                      </a:r>
                    </a:p>
                  </a:txBody>
                  <a:tcPr/>
                </a:tc>
                <a:extLst>
                  <a:ext uri="{0D108BD9-81ED-4DB2-BD59-A6C34878D82A}">
                    <a16:rowId xmlns="" xmlns:a16="http://schemas.microsoft.com/office/drawing/2014/main" val="3332858614"/>
                  </a:ext>
                </a:extLst>
              </a:tr>
              <a:tr h="370840">
                <a:tc>
                  <a:txBody>
                    <a:bodyPr/>
                    <a:lstStyle/>
                    <a:p>
                      <a:r>
                        <a:rPr lang="en-GB" dirty="0"/>
                        <a:t>169</a:t>
                      </a:r>
                    </a:p>
                  </a:txBody>
                  <a:tcPr/>
                </a:tc>
                <a:tc>
                  <a:txBody>
                    <a:bodyPr/>
                    <a:lstStyle/>
                    <a:p>
                      <a:r>
                        <a:rPr lang="en-GB" dirty="0"/>
                        <a:t>58</a:t>
                      </a:r>
                    </a:p>
                  </a:txBody>
                  <a:tcPr/>
                </a:tc>
                <a:tc>
                  <a:txBody>
                    <a:bodyPr/>
                    <a:lstStyle/>
                    <a:p>
                      <a:r>
                        <a:rPr lang="en-GB" dirty="0"/>
                        <a:t>Normal</a:t>
                      </a:r>
                    </a:p>
                  </a:txBody>
                  <a:tcPr/>
                </a:tc>
                <a:tc>
                  <a:txBody>
                    <a:bodyPr/>
                    <a:lstStyle/>
                    <a:p>
                      <a:r>
                        <a:rPr lang="en-GB" dirty="0"/>
                        <a:t>1.4</a:t>
                      </a:r>
                    </a:p>
                  </a:txBody>
                  <a:tcPr/>
                </a:tc>
                <a:extLst>
                  <a:ext uri="{0D108BD9-81ED-4DB2-BD59-A6C34878D82A}">
                    <a16:rowId xmlns="" xmlns:a16="http://schemas.microsoft.com/office/drawing/2014/main" val="1442658761"/>
                  </a:ext>
                </a:extLst>
              </a:tr>
              <a:tr h="370840">
                <a:tc>
                  <a:txBody>
                    <a:bodyPr/>
                    <a:lstStyle/>
                    <a:p>
                      <a:r>
                        <a:rPr lang="en-GB" dirty="0"/>
                        <a:t>173</a:t>
                      </a:r>
                    </a:p>
                  </a:txBody>
                  <a:tcPr/>
                </a:tc>
                <a:tc>
                  <a:txBody>
                    <a:bodyPr/>
                    <a:lstStyle/>
                    <a:p>
                      <a:r>
                        <a:rPr lang="en-GB" dirty="0"/>
                        <a:t>57</a:t>
                      </a:r>
                    </a:p>
                  </a:txBody>
                  <a:tcPr/>
                </a:tc>
                <a:tc>
                  <a:txBody>
                    <a:bodyPr/>
                    <a:lstStyle/>
                    <a:p>
                      <a:r>
                        <a:rPr lang="en-GB" dirty="0"/>
                        <a:t>Normal</a:t>
                      </a:r>
                    </a:p>
                  </a:txBody>
                  <a:tcPr/>
                </a:tc>
                <a:tc>
                  <a:txBody>
                    <a:bodyPr/>
                    <a:lstStyle/>
                    <a:p>
                      <a:r>
                        <a:rPr lang="en-GB" dirty="0"/>
                        <a:t>3</a:t>
                      </a:r>
                    </a:p>
                  </a:txBody>
                  <a:tcPr/>
                </a:tc>
                <a:extLst>
                  <a:ext uri="{0D108BD9-81ED-4DB2-BD59-A6C34878D82A}">
                    <a16:rowId xmlns="" xmlns:a16="http://schemas.microsoft.com/office/drawing/2014/main" val="3800743947"/>
                  </a:ext>
                </a:extLst>
              </a:tr>
              <a:tr h="370840">
                <a:tc>
                  <a:txBody>
                    <a:bodyPr/>
                    <a:lstStyle/>
                    <a:p>
                      <a:r>
                        <a:rPr lang="en-GB" dirty="0"/>
                        <a:t>170</a:t>
                      </a:r>
                    </a:p>
                  </a:txBody>
                  <a:tcPr/>
                </a:tc>
                <a:tc>
                  <a:txBody>
                    <a:bodyPr/>
                    <a:lstStyle/>
                    <a:p>
                      <a:r>
                        <a:rPr lang="en-GB" dirty="0"/>
                        <a:t>55</a:t>
                      </a:r>
                    </a:p>
                  </a:txBody>
                  <a:tcPr/>
                </a:tc>
                <a:tc>
                  <a:txBody>
                    <a:bodyPr/>
                    <a:lstStyle/>
                    <a:p>
                      <a:r>
                        <a:rPr lang="en-GB" dirty="0"/>
                        <a:t>Normal</a:t>
                      </a:r>
                    </a:p>
                  </a:txBody>
                  <a:tcPr/>
                </a:tc>
                <a:tc>
                  <a:txBody>
                    <a:bodyPr/>
                    <a:lstStyle/>
                    <a:p>
                      <a:r>
                        <a:rPr lang="en-GB" dirty="0"/>
                        <a:t>2</a:t>
                      </a:r>
                    </a:p>
                  </a:txBody>
                  <a:tcPr/>
                </a:tc>
                <a:extLst>
                  <a:ext uri="{0D108BD9-81ED-4DB2-BD59-A6C34878D82A}">
                    <a16:rowId xmlns="" xmlns:a16="http://schemas.microsoft.com/office/drawing/2014/main" val="1994628311"/>
                  </a:ext>
                </a:extLst>
              </a:tr>
              <a:tr h="370840">
                <a:tc>
                  <a:txBody>
                    <a:bodyPr/>
                    <a:lstStyle/>
                    <a:p>
                      <a:r>
                        <a:rPr lang="en-GB" dirty="0">
                          <a:solidFill>
                            <a:srgbClr val="FF0000"/>
                          </a:solidFill>
                        </a:rPr>
                        <a:t>170</a:t>
                      </a:r>
                    </a:p>
                  </a:txBody>
                  <a:tcPr/>
                </a:tc>
                <a:tc>
                  <a:txBody>
                    <a:bodyPr/>
                    <a:lstStyle/>
                    <a:p>
                      <a:r>
                        <a:rPr lang="en-GB" dirty="0">
                          <a:solidFill>
                            <a:srgbClr val="FF0000"/>
                          </a:solidFill>
                        </a:rPr>
                        <a:t>57</a:t>
                      </a:r>
                    </a:p>
                  </a:txBody>
                  <a:tcPr/>
                </a:tc>
                <a:tc>
                  <a:txBody>
                    <a:bodyPr/>
                    <a:lstStyle/>
                    <a:p>
                      <a:r>
                        <a:rPr lang="en-GB" dirty="0">
                          <a:solidFill>
                            <a:srgbClr val="FF0000"/>
                          </a:solidFill>
                        </a:rPr>
                        <a:t>?</a:t>
                      </a:r>
                    </a:p>
                  </a:txBody>
                  <a:tcPr/>
                </a:tc>
                <a:tc>
                  <a:txBody>
                    <a:bodyPr/>
                    <a:lstStyle/>
                    <a:p>
                      <a:endParaRPr lang="en-GB" dirty="0">
                        <a:solidFill>
                          <a:srgbClr val="FF0000"/>
                        </a:solidFill>
                      </a:endParaRPr>
                    </a:p>
                  </a:txBody>
                  <a:tcPr/>
                </a:tc>
                <a:extLst>
                  <a:ext uri="{0D108BD9-81ED-4DB2-BD59-A6C34878D82A}">
                    <a16:rowId xmlns="" xmlns:a16="http://schemas.microsoft.com/office/drawing/2014/main" val="2879317720"/>
                  </a:ext>
                </a:extLst>
              </a:tr>
            </a:tbl>
          </a:graphicData>
        </a:graphic>
      </p:graphicFrame>
    </p:spTree>
    <p:extLst>
      <p:ext uri="{BB962C8B-B14F-4D97-AF65-F5344CB8AC3E}">
        <p14:creationId xmlns:p14="http://schemas.microsoft.com/office/powerpoint/2010/main" val="123210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D7023C8-F1CA-F52A-B031-15AD2C281284}"/>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9382CF48-E879-47E0-6799-DE74A513E9AA}"/>
              </a:ext>
            </a:extLst>
          </p:cNvPr>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Classification : KNN</a:t>
            </a:r>
          </a:p>
        </p:txBody>
      </p:sp>
      <p:sp>
        <p:nvSpPr>
          <p:cNvPr id="3" name="Subtitle 2">
            <a:extLst>
              <a:ext uri="{FF2B5EF4-FFF2-40B4-BE49-F238E27FC236}">
                <a16:creationId xmlns="" xmlns:a16="http://schemas.microsoft.com/office/drawing/2014/main" id="{36868FA5-065D-BC31-2440-0531901BDAC6}"/>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Example of KNN:</a:t>
            </a:r>
          </a:p>
          <a:p>
            <a:pPr algn="just"/>
            <a:endParaRPr lang="en-US" sz="1800" b="1" dirty="0">
              <a:solidFill>
                <a:schemeClr val="tx1"/>
              </a:solidFill>
              <a:latin typeface="Times New Roman" pitchFamily="18" charset="0"/>
              <a:cs typeface="Times New Roman" pitchFamily="18" charset="0"/>
            </a:endParaRPr>
          </a:p>
        </p:txBody>
      </p:sp>
      <p:graphicFrame>
        <p:nvGraphicFramePr>
          <p:cNvPr id="4" name="Table 3">
            <a:extLst>
              <a:ext uri="{FF2B5EF4-FFF2-40B4-BE49-F238E27FC236}">
                <a16:creationId xmlns="" xmlns:a16="http://schemas.microsoft.com/office/drawing/2014/main" id="{1B0574EF-EBBF-2932-D9A3-5750CB901F76}"/>
              </a:ext>
            </a:extLst>
          </p:cNvPr>
          <p:cNvGraphicFramePr>
            <a:graphicFrameLocks noGrp="1"/>
          </p:cNvGraphicFramePr>
          <p:nvPr>
            <p:extLst>
              <p:ext uri="{D42A27DB-BD31-4B8C-83A1-F6EECF244321}">
                <p14:modId xmlns:p14="http://schemas.microsoft.com/office/powerpoint/2010/main" val="1413351548"/>
              </p:ext>
            </p:extLst>
          </p:nvPr>
        </p:nvGraphicFramePr>
        <p:xfrm>
          <a:off x="685800" y="1918335"/>
          <a:ext cx="5500308" cy="4079240"/>
        </p:xfrm>
        <a:graphic>
          <a:graphicData uri="http://schemas.openxmlformats.org/drawingml/2006/table">
            <a:tbl>
              <a:tblPr firstRow="1" bandRow="1">
                <a:tableStyleId>{5C22544A-7EE6-4342-B048-85BDC9FD1C3A}</a:tableStyleId>
              </a:tblPr>
              <a:tblGrid>
                <a:gridCol w="1333310">
                  <a:extLst>
                    <a:ext uri="{9D8B030D-6E8A-4147-A177-3AD203B41FA5}">
                      <a16:colId xmlns="" xmlns:a16="http://schemas.microsoft.com/office/drawing/2014/main" val="1578106174"/>
                    </a:ext>
                  </a:extLst>
                </a:gridCol>
                <a:gridCol w="1370203">
                  <a:extLst>
                    <a:ext uri="{9D8B030D-6E8A-4147-A177-3AD203B41FA5}">
                      <a16:colId xmlns="" xmlns:a16="http://schemas.microsoft.com/office/drawing/2014/main" val="834031461"/>
                    </a:ext>
                  </a:extLst>
                </a:gridCol>
                <a:gridCol w="1448372">
                  <a:extLst>
                    <a:ext uri="{9D8B030D-6E8A-4147-A177-3AD203B41FA5}">
                      <a16:colId xmlns="" xmlns:a16="http://schemas.microsoft.com/office/drawing/2014/main" val="39674572"/>
                    </a:ext>
                  </a:extLst>
                </a:gridCol>
                <a:gridCol w="640080">
                  <a:extLst>
                    <a:ext uri="{9D8B030D-6E8A-4147-A177-3AD203B41FA5}">
                      <a16:colId xmlns="" xmlns:a16="http://schemas.microsoft.com/office/drawing/2014/main" val="2094978085"/>
                    </a:ext>
                  </a:extLst>
                </a:gridCol>
                <a:gridCol w="708343">
                  <a:extLst>
                    <a:ext uri="{9D8B030D-6E8A-4147-A177-3AD203B41FA5}">
                      <a16:colId xmlns="" xmlns:a16="http://schemas.microsoft.com/office/drawing/2014/main" val="2338902926"/>
                    </a:ext>
                  </a:extLst>
                </a:gridCol>
              </a:tblGrid>
              <a:tr h="370840">
                <a:tc>
                  <a:txBody>
                    <a:bodyPr/>
                    <a:lstStyle/>
                    <a:p>
                      <a:r>
                        <a:rPr lang="en-GB" dirty="0"/>
                        <a:t>Height (cm)</a:t>
                      </a:r>
                    </a:p>
                  </a:txBody>
                  <a:tcPr/>
                </a:tc>
                <a:tc>
                  <a:txBody>
                    <a:bodyPr/>
                    <a:lstStyle/>
                    <a:p>
                      <a:r>
                        <a:rPr lang="en-GB" dirty="0"/>
                        <a:t>Weight (KG)</a:t>
                      </a:r>
                    </a:p>
                  </a:txBody>
                  <a:tcPr/>
                </a:tc>
                <a:tc>
                  <a:txBody>
                    <a:bodyPr/>
                    <a:lstStyle/>
                    <a:p>
                      <a:r>
                        <a:rPr lang="en-GB" dirty="0"/>
                        <a:t>Class</a:t>
                      </a:r>
                    </a:p>
                  </a:txBody>
                  <a:tcPr/>
                </a:tc>
                <a:tc>
                  <a:txBody>
                    <a:bodyPr/>
                    <a:lstStyle/>
                    <a:p>
                      <a:r>
                        <a:rPr lang="en-GB" dirty="0"/>
                        <a:t>d</a:t>
                      </a:r>
                    </a:p>
                  </a:txBody>
                  <a:tcPr/>
                </a:tc>
                <a:tc>
                  <a:txBody>
                    <a:bodyPr/>
                    <a:lstStyle/>
                    <a:p>
                      <a:r>
                        <a:rPr lang="en-GB" dirty="0"/>
                        <a:t>Rank</a:t>
                      </a:r>
                    </a:p>
                  </a:txBody>
                  <a:tcPr/>
                </a:tc>
                <a:extLst>
                  <a:ext uri="{0D108BD9-81ED-4DB2-BD59-A6C34878D82A}">
                    <a16:rowId xmlns="" xmlns:a16="http://schemas.microsoft.com/office/drawing/2014/main" val="219217356"/>
                  </a:ext>
                </a:extLst>
              </a:tr>
              <a:tr h="370840">
                <a:tc>
                  <a:txBody>
                    <a:bodyPr/>
                    <a:lstStyle/>
                    <a:p>
                      <a:r>
                        <a:rPr lang="en-GB" dirty="0"/>
                        <a:t>169</a:t>
                      </a:r>
                    </a:p>
                  </a:txBody>
                  <a:tcPr/>
                </a:tc>
                <a:tc>
                  <a:txBody>
                    <a:bodyPr/>
                    <a:lstStyle/>
                    <a:p>
                      <a:r>
                        <a:rPr lang="en-GB" dirty="0"/>
                        <a:t>58</a:t>
                      </a:r>
                    </a:p>
                  </a:txBody>
                  <a:tcPr/>
                </a:tc>
                <a:tc>
                  <a:txBody>
                    <a:bodyPr/>
                    <a:lstStyle/>
                    <a:p>
                      <a:r>
                        <a:rPr lang="en-GB" dirty="0"/>
                        <a:t>Normal</a:t>
                      </a:r>
                    </a:p>
                  </a:txBody>
                  <a:tcPr/>
                </a:tc>
                <a:tc>
                  <a:txBody>
                    <a:bodyPr/>
                    <a:lstStyle/>
                    <a:p>
                      <a:r>
                        <a:rPr lang="en-GB" dirty="0"/>
                        <a:t>1.4</a:t>
                      </a:r>
                    </a:p>
                  </a:txBody>
                  <a:tcPr/>
                </a:tc>
                <a:tc>
                  <a:txBody>
                    <a:bodyPr/>
                    <a:lstStyle/>
                    <a:p>
                      <a:r>
                        <a:rPr lang="en-GB" dirty="0"/>
                        <a:t>1</a:t>
                      </a:r>
                    </a:p>
                  </a:txBody>
                  <a:tcPr/>
                </a:tc>
                <a:extLst>
                  <a:ext uri="{0D108BD9-81ED-4DB2-BD59-A6C34878D82A}">
                    <a16:rowId xmlns="" xmlns:a16="http://schemas.microsoft.com/office/drawing/2014/main" val="3253395729"/>
                  </a:ext>
                </a:extLst>
              </a:tr>
              <a:tr h="370840">
                <a:tc>
                  <a:txBody>
                    <a:bodyPr/>
                    <a:lstStyle/>
                    <a:p>
                      <a:r>
                        <a:rPr lang="en-GB" dirty="0"/>
                        <a:t>170</a:t>
                      </a:r>
                    </a:p>
                  </a:txBody>
                  <a:tcPr/>
                </a:tc>
                <a:tc>
                  <a:txBody>
                    <a:bodyPr/>
                    <a:lstStyle/>
                    <a:p>
                      <a:r>
                        <a:rPr lang="en-GB" dirty="0"/>
                        <a:t>55</a:t>
                      </a:r>
                    </a:p>
                  </a:txBody>
                  <a:tcPr/>
                </a:tc>
                <a:tc>
                  <a:txBody>
                    <a:bodyPr/>
                    <a:lstStyle/>
                    <a:p>
                      <a:r>
                        <a:rPr lang="en-GB" dirty="0"/>
                        <a:t>Normal</a:t>
                      </a:r>
                    </a:p>
                  </a:txBody>
                  <a:tcPr/>
                </a:tc>
                <a:tc>
                  <a:txBody>
                    <a:bodyPr/>
                    <a:lstStyle/>
                    <a:p>
                      <a:r>
                        <a:rPr lang="en-GB" dirty="0"/>
                        <a:t>2</a:t>
                      </a:r>
                    </a:p>
                  </a:txBody>
                  <a:tcPr/>
                </a:tc>
                <a:tc>
                  <a:txBody>
                    <a:bodyPr/>
                    <a:lstStyle/>
                    <a:p>
                      <a:r>
                        <a:rPr lang="en-GB" dirty="0"/>
                        <a:t>2</a:t>
                      </a:r>
                    </a:p>
                  </a:txBody>
                  <a:tcPr/>
                </a:tc>
                <a:extLst>
                  <a:ext uri="{0D108BD9-81ED-4DB2-BD59-A6C34878D82A}">
                    <a16:rowId xmlns="" xmlns:a16="http://schemas.microsoft.com/office/drawing/2014/main" val="354205492"/>
                  </a:ext>
                </a:extLst>
              </a:tr>
              <a:tr h="370840">
                <a:tc>
                  <a:txBody>
                    <a:bodyPr/>
                    <a:lstStyle/>
                    <a:p>
                      <a:r>
                        <a:rPr lang="en-GB" dirty="0"/>
                        <a:t>173</a:t>
                      </a:r>
                    </a:p>
                  </a:txBody>
                  <a:tcPr/>
                </a:tc>
                <a:tc>
                  <a:txBody>
                    <a:bodyPr/>
                    <a:lstStyle/>
                    <a:p>
                      <a:r>
                        <a:rPr lang="en-GB" dirty="0"/>
                        <a:t>57</a:t>
                      </a:r>
                    </a:p>
                  </a:txBody>
                  <a:tcPr/>
                </a:tc>
                <a:tc>
                  <a:txBody>
                    <a:bodyPr/>
                    <a:lstStyle/>
                    <a:p>
                      <a:r>
                        <a:rPr lang="en-GB" dirty="0"/>
                        <a:t>Normal</a:t>
                      </a:r>
                    </a:p>
                  </a:txBody>
                  <a:tcPr/>
                </a:tc>
                <a:tc>
                  <a:txBody>
                    <a:bodyPr/>
                    <a:lstStyle/>
                    <a:p>
                      <a:r>
                        <a:rPr lang="en-GB" dirty="0"/>
                        <a:t>3</a:t>
                      </a:r>
                    </a:p>
                  </a:txBody>
                  <a:tcPr/>
                </a:tc>
                <a:tc>
                  <a:txBody>
                    <a:bodyPr/>
                    <a:lstStyle/>
                    <a:p>
                      <a:r>
                        <a:rPr lang="en-GB" dirty="0"/>
                        <a:t>3</a:t>
                      </a:r>
                    </a:p>
                  </a:txBody>
                  <a:tcPr/>
                </a:tc>
                <a:extLst>
                  <a:ext uri="{0D108BD9-81ED-4DB2-BD59-A6C34878D82A}">
                    <a16:rowId xmlns="" xmlns:a16="http://schemas.microsoft.com/office/drawing/2014/main" val="632520927"/>
                  </a:ext>
                </a:extLst>
              </a:tr>
              <a:tr h="370840">
                <a:tc>
                  <a:txBody>
                    <a:bodyPr/>
                    <a:lstStyle/>
                    <a:p>
                      <a:r>
                        <a:rPr lang="en-GB" dirty="0"/>
                        <a:t>174</a:t>
                      </a:r>
                    </a:p>
                  </a:txBody>
                  <a:tcPr/>
                </a:tc>
                <a:tc>
                  <a:txBody>
                    <a:bodyPr/>
                    <a:lstStyle/>
                    <a:p>
                      <a:r>
                        <a:rPr lang="en-GB" dirty="0"/>
                        <a:t>56</a:t>
                      </a:r>
                    </a:p>
                  </a:txBody>
                  <a:tcPr/>
                </a:tc>
                <a:tc>
                  <a:txBody>
                    <a:bodyPr/>
                    <a:lstStyle/>
                    <a:p>
                      <a:r>
                        <a:rPr lang="en-GB" dirty="0"/>
                        <a:t>Underweight</a:t>
                      </a:r>
                    </a:p>
                  </a:txBody>
                  <a:tcPr/>
                </a:tc>
                <a:tc>
                  <a:txBody>
                    <a:bodyPr/>
                    <a:lstStyle/>
                    <a:p>
                      <a:r>
                        <a:rPr lang="en-GB" dirty="0"/>
                        <a:t>4.1</a:t>
                      </a:r>
                    </a:p>
                  </a:txBody>
                  <a:tcPr/>
                </a:tc>
                <a:tc>
                  <a:txBody>
                    <a:bodyPr/>
                    <a:lstStyle/>
                    <a:p>
                      <a:r>
                        <a:rPr lang="en-GB" dirty="0"/>
                        <a:t>4</a:t>
                      </a:r>
                    </a:p>
                  </a:txBody>
                  <a:tcPr/>
                </a:tc>
                <a:extLst>
                  <a:ext uri="{0D108BD9-81ED-4DB2-BD59-A6C34878D82A}">
                    <a16:rowId xmlns="" xmlns:a16="http://schemas.microsoft.com/office/drawing/2014/main" val="2153687132"/>
                  </a:ext>
                </a:extLst>
              </a:tr>
              <a:tr h="370840">
                <a:tc>
                  <a:txBody>
                    <a:bodyPr/>
                    <a:lstStyle/>
                    <a:p>
                      <a:r>
                        <a:rPr lang="en-GB" dirty="0"/>
                        <a:t>167</a:t>
                      </a:r>
                    </a:p>
                  </a:txBody>
                  <a:tcPr/>
                </a:tc>
                <a:tc>
                  <a:txBody>
                    <a:bodyPr/>
                    <a:lstStyle/>
                    <a:p>
                      <a:r>
                        <a:rPr lang="en-GB" dirty="0"/>
                        <a:t>51</a:t>
                      </a:r>
                    </a:p>
                  </a:txBody>
                  <a:tcPr/>
                </a:tc>
                <a:tc>
                  <a:txBody>
                    <a:bodyPr/>
                    <a:lstStyle/>
                    <a:p>
                      <a:r>
                        <a:rPr lang="en-GB" dirty="0"/>
                        <a:t>Underweight</a:t>
                      </a:r>
                    </a:p>
                  </a:txBody>
                  <a:tcPr/>
                </a:tc>
                <a:tc>
                  <a:txBody>
                    <a:bodyPr/>
                    <a:lstStyle/>
                    <a:p>
                      <a:r>
                        <a:rPr lang="en-GB" dirty="0"/>
                        <a:t>6.7</a:t>
                      </a:r>
                    </a:p>
                  </a:txBody>
                  <a:tcPr/>
                </a:tc>
                <a:tc>
                  <a:txBody>
                    <a:bodyPr/>
                    <a:lstStyle/>
                    <a:p>
                      <a:r>
                        <a:rPr lang="en-GB" dirty="0"/>
                        <a:t>5</a:t>
                      </a:r>
                    </a:p>
                  </a:txBody>
                  <a:tcPr/>
                </a:tc>
                <a:extLst>
                  <a:ext uri="{0D108BD9-81ED-4DB2-BD59-A6C34878D82A}">
                    <a16:rowId xmlns="" xmlns:a16="http://schemas.microsoft.com/office/drawing/2014/main" val="530062480"/>
                  </a:ext>
                </a:extLst>
              </a:tr>
              <a:tr h="370840">
                <a:tc>
                  <a:txBody>
                    <a:bodyPr/>
                    <a:lstStyle/>
                    <a:p>
                      <a:r>
                        <a:rPr lang="en-GB" dirty="0"/>
                        <a:t>173</a:t>
                      </a:r>
                    </a:p>
                  </a:txBody>
                  <a:tcPr/>
                </a:tc>
                <a:tc>
                  <a:txBody>
                    <a:bodyPr/>
                    <a:lstStyle/>
                    <a:p>
                      <a:r>
                        <a:rPr lang="en-GB" dirty="0"/>
                        <a:t>64</a:t>
                      </a:r>
                    </a:p>
                  </a:txBody>
                  <a:tcPr/>
                </a:tc>
                <a:tc>
                  <a:txBody>
                    <a:bodyPr/>
                    <a:lstStyle/>
                    <a:p>
                      <a:r>
                        <a:rPr lang="en-GB" dirty="0"/>
                        <a:t>Normal</a:t>
                      </a:r>
                    </a:p>
                  </a:txBody>
                  <a:tcPr/>
                </a:tc>
                <a:tc>
                  <a:txBody>
                    <a:bodyPr/>
                    <a:lstStyle/>
                    <a:p>
                      <a:r>
                        <a:rPr lang="en-GB" dirty="0"/>
                        <a:t>7.6</a:t>
                      </a:r>
                    </a:p>
                  </a:txBody>
                  <a:tcPr/>
                </a:tc>
                <a:tc>
                  <a:txBody>
                    <a:bodyPr/>
                    <a:lstStyle/>
                    <a:p>
                      <a:r>
                        <a:rPr lang="en-GB" dirty="0"/>
                        <a:t>6</a:t>
                      </a:r>
                    </a:p>
                  </a:txBody>
                  <a:tcPr/>
                </a:tc>
                <a:extLst>
                  <a:ext uri="{0D108BD9-81ED-4DB2-BD59-A6C34878D82A}">
                    <a16:rowId xmlns="" xmlns:a16="http://schemas.microsoft.com/office/drawing/2014/main" val="1324137150"/>
                  </a:ext>
                </a:extLst>
              </a:tr>
              <a:tr h="370840">
                <a:tc>
                  <a:txBody>
                    <a:bodyPr/>
                    <a:lstStyle/>
                    <a:p>
                      <a:r>
                        <a:rPr lang="en-GB" dirty="0"/>
                        <a:t>172</a:t>
                      </a:r>
                    </a:p>
                  </a:txBody>
                  <a:tcPr/>
                </a:tc>
                <a:tc>
                  <a:txBody>
                    <a:bodyPr/>
                    <a:lstStyle/>
                    <a:p>
                      <a:r>
                        <a:rPr lang="en-GB" dirty="0"/>
                        <a:t>65</a:t>
                      </a:r>
                    </a:p>
                  </a:txBody>
                  <a:tcPr/>
                </a:tc>
                <a:tc>
                  <a:txBody>
                    <a:bodyPr/>
                    <a:lstStyle/>
                    <a:p>
                      <a:r>
                        <a:rPr lang="en-GB" dirty="0"/>
                        <a:t>Normal</a:t>
                      </a:r>
                    </a:p>
                  </a:txBody>
                  <a:tcPr/>
                </a:tc>
                <a:tc>
                  <a:txBody>
                    <a:bodyPr/>
                    <a:lstStyle/>
                    <a:p>
                      <a:r>
                        <a:rPr lang="en-GB" dirty="0"/>
                        <a:t>8.2</a:t>
                      </a:r>
                    </a:p>
                  </a:txBody>
                  <a:tcPr/>
                </a:tc>
                <a:tc>
                  <a:txBody>
                    <a:bodyPr/>
                    <a:lstStyle/>
                    <a:p>
                      <a:r>
                        <a:rPr lang="en-GB" dirty="0"/>
                        <a:t>7</a:t>
                      </a:r>
                    </a:p>
                  </a:txBody>
                  <a:tcPr/>
                </a:tc>
                <a:extLst>
                  <a:ext uri="{0D108BD9-81ED-4DB2-BD59-A6C34878D82A}">
                    <a16:rowId xmlns="" xmlns:a16="http://schemas.microsoft.com/office/drawing/2014/main" val="302690275"/>
                  </a:ext>
                </a:extLst>
              </a:tr>
              <a:tr h="370840">
                <a:tc>
                  <a:txBody>
                    <a:bodyPr/>
                    <a:lstStyle/>
                    <a:p>
                      <a:r>
                        <a:rPr lang="en-GB" dirty="0"/>
                        <a:t>182</a:t>
                      </a:r>
                    </a:p>
                  </a:txBody>
                  <a:tcPr/>
                </a:tc>
                <a:tc>
                  <a:txBody>
                    <a:bodyPr/>
                    <a:lstStyle/>
                    <a:p>
                      <a:r>
                        <a:rPr lang="en-GB" dirty="0"/>
                        <a:t>62</a:t>
                      </a:r>
                    </a:p>
                  </a:txBody>
                  <a:tcPr/>
                </a:tc>
                <a:tc>
                  <a:txBody>
                    <a:bodyPr/>
                    <a:lstStyle/>
                    <a:p>
                      <a:r>
                        <a:rPr lang="en-GB" dirty="0"/>
                        <a:t>Normal</a:t>
                      </a:r>
                    </a:p>
                  </a:txBody>
                  <a:tcPr/>
                </a:tc>
                <a:tc>
                  <a:txBody>
                    <a:bodyPr/>
                    <a:lstStyle/>
                    <a:p>
                      <a:r>
                        <a:rPr lang="en-GB" dirty="0"/>
                        <a:t>13</a:t>
                      </a:r>
                    </a:p>
                  </a:txBody>
                  <a:tcPr/>
                </a:tc>
                <a:tc>
                  <a:txBody>
                    <a:bodyPr/>
                    <a:lstStyle/>
                    <a:p>
                      <a:r>
                        <a:rPr lang="en-GB" dirty="0"/>
                        <a:t>8</a:t>
                      </a:r>
                    </a:p>
                  </a:txBody>
                  <a:tcPr/>
                </a:tc>
                <a:extLst>
                  <a:ext uri="{0D108BD9-81ED-4DB2-BD59-A6C34878D82A}">
                    <a16:rowId xmlns="" xmlns:a16="http://schemas.microsoft.com/office/drawing/2014/main" val="2020881325"/>
                  </a:ext>
                </a:extLst>
              </a:tr>
              <a:tr h="370840">
                <a:tc>
                  <a:txBody>
                    <a:bodyPr/>
                    <a:lstStyle/>
                    <a:p>
                      <a:r>
                        <a:rPr lang="en-GB" dirty="0"/>
                        <a:t>176</a:t>
                      </a:r>
                    </a:p>
                  </a:txBody>
                  <a:tcPr/>
                </a:tc>
                <a:tc>
                  <a:txBody>
                    <a:bodyPr/>
                    <a:lstStyle/>
                    <a:p>
                      <a:r>
                        <a:rPr lang="en-GB" dirty="0"/>
                        <a:t>69</a:t>
                      </a:r>
                    </a:p>
                  </a:txBody>
                  <a:tcPr/>
                </a:tc>
                <a:tc>
                  <a:txBody>
                    <a:bodyPr/>
                    <a:lstStyle/>
                    <a:p>
                      <a:r>
                        <a:rPr lang="en-GB" dirty="0"/>
                        <a:t>Normal</a:t>
                      </a:r>
                    </a:p>
                  </a:txBody>
                  <a:tcPr/>
                </a:tc>
                <a:tc>
                  <a:txBody>
                    <a:bodyPr/>
                    <a:lstStyle/>
                    <a:p>
                      <a:r>
                        <a:rPr lang="en-GB" dirty="0"/>
                        <a:t>13.4</a:t>
                      </a:r>
                    </a:p>
                  </a:txBody>
                  <a:tcPr/>
                </a:tc>
                <a:tc>
                  <a:txBody>
                    <a:bodyPr/>
                    <a:lstStyle/>
                    <a:p>
                      <a:r>
                        <a:rPr lang="en-GB" dirty="0"/>
                        <a:t>9</a:t>
                      </a:r>
                    </a:p>
                  </a:txBody>
                  <a:tcPr/>
                </a:tc>
                <a:extLst>
                  <a:ext uri="{0D108BD9-81ED-4DB2-BD59-A6C34878D82A}">
                    <a16:rowId xmlns="" xmlns:a16="http://schemas.microsoft.com/office/drawing/2014/main" val="741610871"/>
                  </a:ext>
                </a:extLst>
              </a:tr>
              <a:tr h="370840">
                <a:tc>
                  <a:txBody>
                    <a:bodyPr/>
                    <a:lstStyle/>
                    <a:p>
                      <a:r>
                        <a:rPr lang="en-GB" dirty="0">
                          <a:solidFill>
                            <a:srgbClr val="FF0000"/>
                          </a:solidFill>
                        </a:rPr>
                        <a:t>170</a:t>
                      </a:r>
                    </a:p>
                  </a:txBody>
                  <a:tcPr/>
                </a:tc>
                <a:tc>
                  <a:txBody>
                    <a:bodyPr/>
                    <a:lstStyle/>
                    <a:p>
                      <a:r>
                        <a:rPr lang="en-GB" dirty="0">
                          <a:solidFill>
                            <a:srgbClr val="FF0000"/>
                          </a:solidFill>
                        </a:rPr>
                        <a:t>57</a:t>
                      </a:r>
                    </a:p>
                  </a:txBody>
                  <a:tcPr/>
                </a:tc>
                <a:tc>
                  <a:txBody>
                    <a:bodyPr/>
                    <a:lstStyle/>
                    <a:p>
                      <a:r>
                        <a:rPr lang="en-GB" dirty="0">
                          <a:solidFill>
                            <a:srgbClr val="FF0000"/>
                          </a:solidFill>
                        </a:rPr>
                        <a:t>?</a:t>
                      </a:r>
                    </a:p>
                  </a:txBody>
                  <a:tcPr/>
                </a:tc>
                <a:tc>
                  <a:txBody>
                    <a:bodyPr/>
                    <a:lstStyle/>
                    <a:p>
                      <a:endParaRPr lang="en-GB" dirty="0">
                        <a:solidFill>
                          <a:srgbClr val="FF0000"/>
                        </a:solidFill>
                      </a:endParaRPr>
                    </a:p>
                  </a:txBody>
                  <a:tcPr/>
                </a:tc>
                <a:tc>
                  <a:txBody>
                    <a:bodyPr/>
                    <a:lstStyle/>
                    <a:p>
                      <a:endParaRPr lang="en-GB" dirty="0">
                        <a:solidFill>
                          <a:srgbClr val="FF0000"/>
                        </a:solidFill>
                      </a:endParaRPr>
                    </a:p>
                  </a:txBody>
                  <a:tcPr/>
                </a:tc>
                <a:extLst>
                  <a:ext uri="{0D108BD9-81ED-4DB2-BD59-A6C34878D82A}">
                    <a16:rowId xmlns="" xmlns:a16="http://schemas.microsoft.com/office/drawing/2014/main" val="2879317720"/>
                  </a:ext>
                </a:extLst>
              </a:tr>
            </a:tbl>
          </a:graphicData>
        </a:graphic>
      </p:graphicFrame>
    </p:spTree>
    <p:extLst>
      <p:ext uri="{BB962C8B-B14F-4D97-AF65-F5344CB8AC3E}">
        <p14:creationId xmlns:p14="http://schemas.microsoft.com/office/powerpoint/2010/main" val="1265044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915</TotalTime>
  <Words>3874</Words>
  <Application>Microsoft Office PowerPoint</Application>
  <PresentationFormat>On-screen Show (4:3)</PresentationFormat>
  <Paragraphs>637</Paragraphs>
  <Slides>48</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48</vt:i4>
      </vt:variant>
    </vt:vector>
  </HeadingPairs>
  <TitlesOfParts>
    <vt:vector size="51" baseType="lpstr">
      <vt:lpstr>Office Theme</vt:lpstr>
      <vt:lpstr>Worksheet</vt:lpstr>
      <vt:lpstr>Equation</vt:lpstr>
      <vt:lpstr>Supervised Learning: Classification</vt:lpstr>
      <vt:lpstr>Classification : KNN</vt:lpstr>
      <vt:lpstr>Classification : KNN</vt:lpstr>
      <vt:lpstr>Classification : KNN</vt:lpstr>
      <vt:lpstr>Classification : KNN</vt:lpstr>
      <vt:lpstr>Classification : KNN</vt:lpstr>
      <vt:lpstr>Classification : KNN</vt:lpstr>
      <vt:lpstr>Classification : KNN</vt:lpstr>
      <vt:lpstr>Classification : KNN</vt:lpstr>
      <vt:lpstr>Classification : KNN</vt:lpstr>
      <vt:lpstr>Classification : KNN</vt:lpstr>
      <vt:lpstr>Classification : KNN</vt:lpstr>
      <vt:lpstr>Classification : KNN</vt:lpstr>
      <vt:lpstr>Classification : KNN</vt:lpstr>
      <vt:lpstr>Classification : Decision Tree</vt:lpstr>
      <vt:lpstr>Classification : Decision Tree</vt:lpstr>
      <vt:lpstr>Classification : Decision Tree</vt:lpstr>
      <vt:lpstr>Classification : Decision Tree</vt:lpstr>
      <vt:lpstr>Classification : Decision Tree</vt:lpstr>
      <vt:lpstr>Classification : Decision Tree</vt:lpstr>
      <vt:lpstr>Classification : Decision Tree</vt:lpstr>
      <vt:lpstr>Classification : Decision Tree</vt:lpstr>
      <vt:lpstr>Classification : Decision Tree</vt:lpstr>
      <vt:lpstr>Classification : Decision Tree</vt:lpstr>
      <vt:lpstr>Classification : Decision Tree</vt:lpstr>
      <vt:lpstr>Classification : Decision Tree</vt:lpstr>
      <vt:lpstr>Classification : Decision Tree</vt:lpstr>
      <vt:lpstr>Classification : Decision Tree</vt:lpstr>
      <vt:lpstr>Classification : Decision Tree</vt:lpstr>
      <vt:lpstr>Classification : Decision Tree</vt:lpstr>
      <vt:lpstr>Classification : Decision Tree</vt:lpstr>
      <vt:lpstr>Classification : Decision Tree</vt:lpstr>
      <vt:lpstr>Classification : Decision Tree</vt:lpstr>
      <vt:lpstr>Classification : Decision Tree</vt:lpstr>
      <vt:lpstr>Classification : Decision Tree</vt:lpstr>
      <vt:lpstr>Classification : Decision Tree</vt:lpstr>
      <vt:lpstr>Classification : Decision Tree</vt:lpstr>
      <vt:lpstr>Classification : Decision Tree</vt:lpstr>
      <vt:lpstr>Classification : Decision Tree</vt:lpstr>
      <vt:lpstr>Classification : Decision Tree</vt:lpstr>
      <vt:lpstr>Classification : Decision Tree</vt:lpstr>
      <vt:lpstr>Classification : Decision Tree</vt:lpstr>
      <vt:lpstr>Model Evaluation</vt:lpstr>
      <vt:lpstr>Model Evaluation: Classification Metrics</vt:lpstr>
      <vt:lpstr>Model Evaluation: Classification Metrics</vt:lpstr>
      <vt:lpstr>Model Evaluation: Classification Metrics</vt:lpstr>
      <vt:lpstr>Model Evaluation: Regression Metrics</vt:lpstr>
      <vt:lpstr>Model Evaluation: Regression Metrics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Ashraf</dc:creator>
  <cp:lastModifiedBy>Ashraf</cp:lastModifiedBy>
  <cp:revision>394</cp:revision>
  <dcterms:created xsi:type="dcterms:W3CDTF">2024-10-19T07:49:00Z</dcterms:created>
  <dcterms:modified xsi:type="dcterms:W3CDTF">2025-08-01T23:36:29Z</dcterms:modified>
</cp:coreProperties>
</file>