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86" r:id="rId1"/>
  </p:sldMasterIdLst>
  <p:notesMasterIdLst>
    <p:notesMasterId r:id="rId35"/>
  </p:notesMasterIdLst>
  <p:sldIdLst>
    <p:sldId id="271" r:id="rId2"/>
    <p:sldId id="273" r:id="rId3"/>
    <p:sldId id="272" r:id="rId4"/>
    <p:sldId id="274" r:id="rId5"/>
    <p:sldId id="275" r:id="rId6"/>
    <p:sldId id="276" r:id="rId7"/>
    <p:sldId id="277" r:id="rId8"/>
    <p:sldId id="278" r:id="rId9"/>
    <p:sldId id="279" r:id="rId10"/>
    <p:sldId id="280" r:id="rId11"/>
    <p:sldId id="283" r:id="rId12"/>
    <p:sldId id="285" r:id="rId13"/>
    <p:sldId id="284" r:id="rId14"/>
    <p:sldId id="286" r:id="rId15"/>
    <p:sldId id="287" r:id="rId16"/>
    <p:sldId id="288" r:id="rId17"/>
    <p:sldId id="289" r:id="rId18"/>
    <p:sldId id="281" r:id="rId19"/>
    <p:sldId id="282"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305" autoAdjust="0"/>
  </p:normalViewPr>
  <p:slideViewPr>
    <p:cSldViewPr snapToGrid="0">
      <p:cViewPr varScale="1">
        <p:scale>
          <a:sx n="117" d="100"/>
          <a:sy n="117" d="100"/>
        </p:scale>
        <p:origin x="-342"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7EF9875-2DB4-4C6F-B83C-C76708619D1E}" type="datetimeFigureOut">
              <a:rPr lang="en-US"/>
              <a:pPr>
                <a:defRPr/>
              </a:pPr>
              <a:t>25-Aug-25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988E72-CD23-49C4-B2A0-C33710F52C24}" type="slidenum">
              <a:rPr lang="en-US" altLang="en-US"/>
              <a:pPr/>
              <a:t>‹#›</a:t>
            </a:fld>
            <a:endParaRPr lang="en-US" altLang="en-US"/>
          </a:p>
        </p:txBody>
      </p:sp>
    </p:spTree>
    <p:extLst>
      <p:ext uri="{BB962C8B-B14F-4D97-AF65-F5344CB8AC3E}">
        <p14:creationId xmlns:p14="http://schemas.microsoft.com/office/powerpoint/2010/main" val="3468747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smtClean="0">
                <a:solidFill>
                  <a:schemeClr val="tx1"/>
                </a:solidFill>
              </a:defRPr>
            </a:lvl1pPr>
          </a:lstStyle>
          <a:p>
            <a:pPr>
              <a:defRPr/>
            </a:pPr>
            <a:fld id="{D4E545B9-CBBD-4805-BC31-184291741C21}" type="datetime1">
              <a:rPr lang="en-US"/>
              <a:pPr>
                <a:defRPr/>
              </a:pPr>
              <a:t>25-Aug-25</a:t>
            </a:fld>
            <a:endParaRPr lang="en-US"/>
          </a:p>
        </p:txBody>
      </p:sp>
      <p:sp>
        <p:nvSpPr>
          <p:cNvPr id="7"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9F2D0695-B42D-4CAC-8357-3ABCF9C05796}" type="slidenum">
              <a:rPr lang="en-US" altLang="en-US"/>
              <a:pPr/>
              <a:t>‹#›</a:t>
            </a:fld>
            <a:endParaRPr lang="en-US" altLang="en-US"/>
          </a:p>
        </p:txBody>
      </p:sp>
    </p:spTree>
    <p:extLst>
      <p:ext uri="{BB962C8B-B14F-4D97-AF65-F5344CB8AC3E}">
        <p14:creationId xmlns:p14="http://schemas.microsoft.com/office/powerpoint/2010/main" val="5711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94D5753-074A-47F3-9801-6A409ECF4411}" type="datetime1">
              <a:rPr lang="en-US"/>
              <a:pPr>
                <a:defRPr/>
              </a:pPr>
              <a:t>25-Aug-25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6869A35-BB42-4C43-904B-9701C8B0AE06}" type="slidenum">
              <a:rPr lang="en-US" altLang="en-US"/>
              <a:pPr/>
              <a:t>‹#›</a:t>
            </a:fld>
            <a:endParaRPr lang="en-US" altLang="en-US"/>
          </a:p>
        </p:txBody>
      </p:sp>
    </p:spTree>
    <p:extLst>
      <p:ext uri="{BB962C8B-B14F-4D97-AF65-F5344CB8AC3E}">
        <p14:creationId xmlns:p14="http://schemas.microsoft.com/office/powerpoint/2010/main" val="318881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C27D0F4-DFA9-44DF-A419-68F3F7180314}" type="datetime1">
              <a:rPr lang="en-US"/>
              <a:pPr>
                <a:defRPr/>
              </a:pPr>
              <a:t>25-Aug-25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897C926-65E1-4015-B207-1B494B411635}" type="slidenum">
              <a:rPr lang="en-US" altLang="en-US"/>
              <a:pPr/>
              <a:t>‹#›</a:t>
            </a:fld>
            <a:endParaRPr lang="en-US" altLang="en-US"/>
          </a:p>
        </p:txBody>
      </p:sp>
    </p:spTree>
    <p:extLst>
      <p:ext uri="{BB962C8B-B14F-4D97-AF65-F5344CB8AC3E}">
        <p14:creationId xmlns:p14="http://schemas.microsoft.com/office/powerpoint/2010/main" val="35958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4751505-161F-44B9-A77C-2FEC0FEA1A96}" type="datetime1">
              <a:rPr lang="en-US"/>
              <a:pPr>
                <a:defRPr/>
              </a:pPr>
              <a:t>25-Aug-25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09723EA-68F5-47AF-83F8-4C789BBDAC23}" type="slidenum">
              <a:rPr lang="en-US" altLang="en-US"/>
              <a:pPr/>
              <a:t>‹#›</a:t>
            </a:fld>
            <a:endParaRPr lang="en-US" altLang="en-US"/>
          </a:p>
        </p:txBody>
      </p:sp>
    </p:spTree>
    <p:extLst>
      <p:ext uri="{BB962C8B-B14F-4D97-AF65-F5344CB8AC3E}">
        <p14:creationId xmlns:p14="http://schemas.microsoft.com/office/powerpoint/2010/main" val="186471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9DDEBD24-68CB-421F-AA48-E6C482B1F835}" type="datetime1">
              <a:rPr lang="en-US"/>
              <a:pPr>
                <a:defRPr/>
              </a:pPr>
              <a:t>25-Aug-25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44D6293-2754-4839-9BD3-391E97B979D2}" type="slidenum">
              <a:rPr lang="en-US" altLang="en-US"/>
              <a:pPr/>
              <a:t>‹#›</a:t>
            </a:fld>
            <a:endParaRPr lang="en-US" altLang="en-US"/>
          </a:p>
        </p:txBody>
      </p:sp>
    </p:spTree>
    <p:extLst>
      <p:ext uri="{BB962C8B-B14F-4D97-AF65-F5344CB8AC3E}">
        <p14:creationId xmlns:p14="http://schemas.microsoft.com/office/powerpoint/2010/main" val="322670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630732D-9C63-4EF6-907B-F7193327C476}" type="datetime1">
              <a:rPr lang="en-US"/>
              <a:pPr>
                <a:defRPr/>
              </a:pPr>
              <a:t>25-Aug-25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F948B56-E040-4F76-ABC2-AD11023B2065}" type="slidenum">
              <a:rPr lang="en-US" altLang="en-US"/>
              <a:pPr/>
              <a:t>‹#›</a:t>
            </a:fld>
            <a:endParaRPr lang="en-US" altLang="en-US"/>
          </a:p>
        </p:txBody>
      </p:sp>
    </p:spTree>
    <p:extLst>
      <p:ext uri="{BB962C8B-B14F-4D97-AF65-F5344CB8AC3E}">
        <p14:creationId xmlns:p14="http://schemas.microsoft.com/office/powerpoint/2010/main" val="146587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4038E-0008-4599-BBC6-EA7CE43C636B}" type="datetime1">
              <a:rPr lang="en-US"/>
              <a:pPr>
                <a:defRPr/>
              </a:pPr>
              <a:t>25-Aug-25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E7377CA-94F6-447E-BE71-FA40451CCF34}" type="slidenum">
              <a:rPr lang="en-US" altLang="en-US"/>
              <a:pPr/>
              <a:t>‹#›</a:t>
            </a:fld>
            <a:endParaRPr lang="en-US" altLang="en-US"/>
          </a:p>
        </p:txBody>
      </p:sp>
    </p:spTree>
    <p:extLst>
      <p:ext uri="{BB962C8B-B14F-4D97-AF65-F5344CB8AC3E}">
        <p14:creationId xmlns:p14="http://schemas.microsoft.com/office/powerpoint/2010/main" val="398518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8B5D5F0-A319-4935-A42A-C042ED4D6D20}" type="datetime1">
              <a:rPr lang="en-US"/>
              <a:pPr>
                <a:defRPr/>
              </a:pPr>
              <a:t>25-Aug-25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3B55A3-95FD-40D6-97F1-5E2DC7D15DF6}" type="slidenum">
              <a:rPr lang="en-US" altLang="en-US"/>
              <a:pPr/>
              <a:t>‹#›</a:t>
            </a:fld>
            <a:endParaRPr lang="en-US" altLang="en-US"/>
          </a:p>
        </p:txBody>
      </p:sp>
    </p:spTree>
    <p:extLst>
      <p:ext uri="{BB962C8B-B14F-4D97-AF65-F5344CB8AC3E}">
        <p14:creationId xmlns:p14="http://schemas.microsoft.com/office/powerpoint/2010/main" val="58425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327C2E-86AC-4299-A9C5-C7D25810AD9B}" type="datetime1">
              <a:rPr lang="en-US"/>
              <a:pPr>
                <a:defRPr/>
              </a:pPr>
              <a:t>25-Aug-25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71DDC0F6-81F6-4F00-8B59-D73436E3555A}" type="slidenum">
              <a:rPr lang="en-US" altLang="en-US"/>
              <a:pPr/>
              <a:t>‹#›</a:t>
            </a:fld>
            <a:endParaRPr lang="en-US" altLang="en-US"/>
          </a:p>
        </p:txBody>
      </p:sp>
    </p:spTree>
    <p:extLst>
      <p:ext uri="{BB962C8B-B14F-4D97-AF65-F5344CB8AC3E}">
        <p14:creationId xmlns:p14="http://schemas.microsoft.com/office/powerpoint/2010/main" val="228769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691584-EBD0-44AA-A8C0-DC56304C1B2F}" type="datetime1">
              <a:rPr lang="en-US"/>
              <a:pPr>
                <a:defRPr/>
              </a:pPr>
              <a:t>25-Aug-25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2F2836B-FAD4-4B18-AB2B-763F93A733DD}" type="slidenum">
              <a:rPr lang="en-US" altLang="en-US"/>
              <a:pPr/>
              <a:t>‹#›</a:t>
            </a:fld>
            <a:endParaRPr lang="en-US" altLang="en-US"/>
          </a:p>
        </p:txBody>
      </p:sp>
    </p:spTree>
    <p:extLst>
      <p:ext uri="{BB962C8B-B14F-4D97-AF65-F5344CB8AC3E}">
        <p14:creationId xmlns:p14="http://schemas.microsoft.com/office/powerpoint/2010/main" val="45970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69E928B-4594-4CCC-BEE7-52C331627A50}" type="datetime1">
              <a:rPr lang="en-US"/>
              <a:pPr>
                <a:defRPr/>
              </a:pPr>
              <a:t>25-Aug-25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EB44517-74B9-4B76-BF8F-65954CF7D30E}" type="slidenum">
              <a:rPr lang="en-US" altLang="en-US"/>
              <a:pPr/>
              <a:t>‹#›</a:t>
            </a:fld>
            <a:endParaRPr lang="en-US" altLang="en-US"/>
          </a:p>
        </p:txBody>
      </p:sp>
    </p:spTree>
    <p:extLst>
      <p:ext uri="{BB962C8B-B14F-4D97-AF65-F5344CB8AC3E}">
        <p14:creationId xmlns:p14="http://schemas.microsoft.com/office/powerpoint/2010/main" val="233535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a:defRPr sz="1200" smtClean="0">
                <a:solidFill>
                  <a:schemeClr val="tx1"/>
                </a:solidFill>
              </a:defRPr>
            </a:lvl1pPr>
          </a:lstStyle>
          <a:p>
            <a:pPr>
              <a:defRPr/>
            </a:pPr>
            <a:fld id="{BE98B124-CCEF-4FAF-B3C0-870B99E3B09B}" type="datetime1">
              <a:rPr lang="en-US"/>
              <a:pPr>
                <a:defRPr/>
              </a:pPr>
              <a:t>25-Aug-25</a:t>
            </a:fld>
            <a:endParaRPr lang="en-US"/>
          </a:p>
        </p:txBody>
      </p:sp>
      <p:sp>
        <p:nvSpPr>
          <p:cNvPr id="5" name="Footer Placeholder 4"/>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B434C5DA-6621-4F04-8146-1B72F6F88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035" r:id="rId1"/>
    <p:sldLayoutId id="2147485026" r:id="rId2"/>
    <p:sldLayoutId id="2147485036" r:id="rId3"/>
    <p:sldLayoutId id="2147485027" r:id="rId4"/>
    <p:sldLayoutId id="2147485028" r:id="rId5"/>
    <p:sldLayoutId id="2147485029" r:id="rId6"/>
    <p:sldLayoutId id="2147485030" r:id="rId7"/>
    <p:sldLayoutId id="2147485031" r:id="rId8"/>
    <p:sldLayoutId id="2147485032" r:id="rId9"/>
    <p:sldLayoutId id="2147485033" r:id="rId10"/>
    <p:sldLayoutId id="214748503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800" dirty="0">
                <a:latin typeface="Times New Roman" pitchFamily="18" charset="0"/>
                <a:cs typeface="Times New Roman" pitchFamily="18" charset="0"/>
              </a:rPr>
              <a:t>Natural Language Processing (NLP) is a field of artificial intelligence (AI) that enables computers to understand, interpret, and generate </a:t>
            </a:r>
            <a:r>
              <a:rPr lang="en-US" altLang="en-US" sz="2800" dirty="0">
                <a:solidFill>
                  <a:srgbClr val="FF0000"/>
                </a:solidFill>
                <a:latin typeface="Times New Roman" pitchFamily="18" charset="0"/>
                <a:cs typeface="Times New Roman" pitchFamily="18" charset="0"/>
              </a:rPr>
              <a:t>human language</a:t>
            </a:r>
            <a:r>
              <a:rPr lang="en-US" altLang="en-US" sz="2800" dirty="0">
                <a:latin typeface="Times New Roman" pitchFamily="18" charset="0"/>
                <a:cs typeface="Times New Roman" pitchFamily="18" charset="0"/>
              </a:rPr>
              <a:t>. It's the technology behind virtual assistants like </a:t>
            </a:r>
            <a:r>
              <a:rPr lang="en-US" altLang="en-US" sz="2800" dirty="0" err="1">
                <a:latin typeface="Times New Roman" pitchFamily="18" charset="0"/>
                <a:cs typeface="Times New Roman" pitchFamily="18" charset="0"/>
              </a:rPr>
              <a:t>Siri</a:t>
            </a:r>
            <a:r>
              <a:rPr lang="en-US" altLang="en-US" sz="2800" dirty="0">
                <a:latin typeface="Times New Roman" pitchFamily="18" charset="0"/>
                <a:cs typeface="Times New Roman" pitchFamily="18" charset="0"/>
              </a:rPr>
              <a:t> and Google Assistant, language translation apps, and spam filters</a:t>
            </a:r>
            <a:r>
              <a:rPr lang="en-US" altLang="en-US" sz="2800" dirty="0" smtClean="0">
                <a:latin typeface="Times New Roman" pitchFamily="18" charset="0"/>
                <a:cs typeface="Times New Roman" pitchFamily="18" charset="0"/>
              </a:rPr>
              <a:t>.</a:t>
            </a:r>
          </a:p>
          <a:p>
            <a:pPr marL="80963" lvl="1" indent="0" algn="just" eaLnBrk="1" hangingPunct="1">
              <a:buClr>
                <a:srgbClr val="0B5395"/>
              </a:buClr>
              <a:buNone/>
            </a:pPr>
            <a:endParaRPr lang="en-US" altLang="en-US" sz="2800" dirty="0">
              <a:latin typeface="Times New Roman" pitchFamily="18" charset="0"/>
              <a:cs typeface="Times New Roman" pitchFamily="18" charset="0"/>
            </a:endParaRPr>
          </a:p>
          <a:p>
            <a:pPr marL="80963" lvl="1" indent="0" algn="just" eaLnBrk="1" hangingPunct="1">
              <a:buClr>
                <a:srgbClr val="0B5395"/>
              </a:buClr>
              <a:buNone/>
            </a:pPr>
            <a:r>
              <a:rPr lang="en-US" altLang="en-US" sz="2800" dirty="0" smtClean="0">
                <a:latin typeface="Times New Roman" pitchFamily="18" charset="0"/>
                <a:cs typeface="Times New Roman" pitchFamily="18" charset="0"/>
              </a:rPr>
              <a:t>Text </a:t>
            </a:r>
            <a:r>
              <a:rPr lang="en-US" altLang="en-US" sz="2800" dirty="0">
                <a:latin typeface="Times New Roman" pitchFamily="18" charset="0"/>
                <a:cs typeface="Times New Roman" pitchFamily="18" charset="0"/>
              </a:rPr>
              <a:t>data is the primary type of data that NLP systems work with. It's essentially any information that is stored in the form of written language. Unlike structured data (like numbers in a spreadsheet), text data is </a:t>
            </a:r>
            <a:r>
              <a:rPr lang="en-US" altLang="en-US" sz="2800" dirty="0">
                <a:solidFill>
                  <a:srgbClr val="FF0000"/>
                </a:solidFill>
                <a:latin typeface="Times New Roman" pitchFamily="18" charset="0"/>
                <a:cs typeface="Times New Roman" pitchFamily="18" charset="0"/>
              </a:rPr>
              <a:t>unstructured</a:t>
            </a:r>
            <a:r>
              <a:rPr lang="en-US" altLang="en-US" sz="2800" dirty="0">
                <a:latin typeface="Times New Roman" pitchFamily="18" charset="0"/>
                <a:cs typeface="Times New Roman" pitchFamily="18" charset="0"/>
              </a:rPr>
              <a:t>, meaning it doesn't have a predefined format.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a:t>
            </a:fld>
            <a:endParaRPr lang="en-US" altLang="en-US"/>
          </a:p>
        </p:txBody>
      </p:sp>
    </p:spTree>
    <p:extLst>
      <p:ext uri="{BB962C8B-B14F-4D97-AF65-F5344CB8AC3E}">
        <p14:creationId xmlns:p14="http://schemas.microsoft.com/office/powerpoint/2010/main" val="15821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123" name="Content Placeholder 2"/>
              <p:cNvSpPr>
                <a:spLocks noGrp="1"/>
              </p:cNvSpPr>
              <p:nvPr>
                <p:ph idx="1"/>
              </p:nvPr>
            </p:nvSpPr>
            <p:spPr>
              <a:xfrm>
                <a:off x="1143000" y="1655763"/>
                <a:ext cx="9872663" cy="4440237"/>
              </a:xfrm>
            </p:spPr>
            <p:txBody>
              <a:bodyPr/>
              <a:lstStyle/>
              <a:p>
                <a:pPr marL="423863" lvl="1" indent="-342900" algn="just" eaLnBrk="1" hangingPunct="1">
                  <a:buClr>
                    <a:srgbClr val="0B5395"/>
                  </a:buClr>
                </a:pPr>
                <a:r>
                  <a:rPr lang="en-US" altLang="en-US" sz="2400" dirty="0" smtClean="0">
                    <a:latin typeface="Times New Roman" pitchFamily="18" charset="0"/>
                    <a:cs typeface="Times New Roman" pitchFamily="18" charset="0"/>
                  </a:rPr>
                  <a:t>TF-IDF </a:t>
                </a:r>
                <a:r>
                  <a:rPr lang="en-US" altLang="en-US" sz="2400" dirty="0">
                    <a:latin typeface="Times New Roman" pitchFamily="18" charset="0"/>
                    <a:cs typeface="Times New Roman" pitchFamily="18" charset="0"/>
                  </a:rPr>
                  <a:t>Score: The final score is calculated by multiplying the TF and IDF</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14:m>
                  <m:oMathPara xmlns:m="http://schemas.openxmlformats.org/officeDocument/2006/math">
                    <m:oMathParaPr>
                      <m:jc m:val="left"/>
                    </m:oMathParaPr>
                    <m:oMath xmlns:m="http://schemas.openxmlformats.org/officeDocument/2006/math">
                      <m:r>
                        <a:rPr lang="en-US" altLang="en-US" sz="2400" b="1" i="1" dirty="0" smtClean="0">
                          <a:latin typeface="Cambria Math"/>
                          <a:cs typeface="Times New Roman" pitchFamily="18" charset="0"/>
                        </a:rPr>
                        <m:t>𝑻𝑭𝑰𝑫𝑭</m:t>
                      </m:r>
                      <m:r>
                        <a:rPr lang="en-US" altLang="en-US" sz="2400" b="1" i="1" dirty="0" smtClean="0">
                          <a:latin typeface="Cambria Math"/>
                          <a:cs typeface="Times New Roman" pitchFamily="18" charset="0"/>
                        </a:rPr>
                        <m:t>(</m:t>
                      </m:r>
                      <m:r>
                        <a:rPr lang="en-US" altLang="en-US" sz="2400" b="1" i="1" dirty="0" err="1">
                          <a:latin typeface="Cambria Math"/>
                          <a:cs typeface="Times New Roman" pitchFamily="18" charset="0"/>
                        </a:rPr>
                        <m:t>𝒕</m:t>
                      </m:r>
                      <m:r>
                        <a:rPr lang="en-US" altLang="en-US" sz="2400" b="1" i="1" dirty="0" err="1">
                          <a:latin typeface="Cambria Math"/>
                          <a:cs typeface="Times New Roman" pitchFamily="18" charset="0"/>
                        </a:rPr>
                        <m:t>,</m:t>
                      </m:r>
                      <m:r>
                        <a:rPr lang="en-US" altLang="en-US" sz="2400" b="1" i="1" dirty="0" err="1">
                          <a:latin typeface="Cambria Math"/>
                          <a:cs typeface="Times New Roman" pitchFamily="18" charset="0"/>
                        </a:rPr>
                        <m:t>𝒅</m:t>
                      </m:r>
                      <m:r>
                        <a:rPr lang="en-US" altLang="en-US" sz="2400" b="1" i="1" dirty="0">
                          <a:latin typeface="Cambria Math"/>
                          <a:cs typeface="Times New Roman" pitchFamily="18" charset="0"/>
                        </a:rPr>
                        <m:t>)=</m:t>
                      </m:r>
                      <m:r>
                        <a:rPr lang="en-US" altLang="en-US" sz="2400" b="1" i="1" dirty="0">
                          <a:latin typeface="Cambria Math"/>
                          <a:cs typeface="Times New Roman" pitchFamily="18" charset="0"/>
                        </a:rPr>
                        <m:t>𝑻𝑭</m:t>
                      </m:r>
                      <m:r>
                        <a:rPr lang="en-US" altLang="en-US" sz="2400" b="1" i="1" dirty="0">
                          <a:latin typeface="Cambria Math"/>
                          <a:cs typeface="Times New Roman" pitchFamily="18" charset="0"/>
                        </a:rPr>
                        <m:t>(</m:t>
                      </m:r>
                      <m:r>
                        <a:rPr lang="en-US" altLang="en-US" sz="2400" b="1" i="1" dirty="0" err="1">
                          <a:latin typeface="Cambria Math"/>
                          <a:cs typeface="Times New Roman" pitchFamily="18" charset="0"/>
                        </a:rPr>
                        <m:t>𝒕</m:t>
                      </m:r>
                      <m:r>
                        <a:rPr lang="en-US" altLang="en-US" sz="2400" b="1" i="1" dirty="0" err="1">
                          <a:latin typeface="Cambria Math"/>
                          <a:cs typeface="Times New Roman" pitchFamily="18" charset="0"/>
                        </a:rPr>
                        <m:t>,</m:t>
                      </m:r>
                      <m:r>
                        <a:rPr lang="en-US" altLang="en-US" sz="2400" b="1" i="1" dirty="0" err="1">
                          <a:latin typeface="Cambria Math"/>
                          <a:cs typeface="Times New Roman" pitchFamily="18" charset="0"/>
                        </a:rPr>
                        <m:t>𝒅</m:t>
                      </m:r>
                      <m:r>
                        <a:rPr lang="en-US" altLang="en-US" sz="2400" b="1" i="1" dirty="0">
                          <a:latin typeface="Cambria Math"/>
                          <a:cs typeface="Times New Roman" pitchFamily="18" charset="0"/>
                        </a:rPr>
                        <m:t>)×</m:t>
                      </m:r>
                      <m:func>
                        <m:funcPr>
                          <m:ctrlPr>
                            <a:rPr lang="en-US" altLang="en-US" sz="2400" b="1" i="1" dirty="0">
                              <a:latin typeface="Cambria Math"/>
                              <a:cs typeface="Times New Roman" pitchFamily="18" charset="0"/>
                            </a:rPr>
                          </m:ctrlPr>
                        </m:funcPr>
                        <m:fName>
                          <m:r>
                            <a:rPr lang="en-US" altLang="en-US" sz="2400" b="1" i="0" dirty="0">
                              <a:latin typeface="Cambria Math"/>
                              <a:cs typeface="Times New Roman" pitchFamily="18" charset="0"/>
                            </a:rPr>
                            <m:t>𝐥𝐨𝐠</m:t>
                          </m:r>
                        </m:fName>
                        <m:e>
                          <m:d>
                            <m:dPr>
                              <m:ctrlPr>
                                <a:rPr lang="en-US" altLang="en-US" sz="2400" b="1" i="1" dirty="0">
                                  <a:latin typeface="Cambria Math"/>
                                  <a:cs typeface="Times New Roman" pitchFamily="18" charset="0"/>
                                </a:rPr>
                              </m:ctrlPr>
                            </m:dPr>
                            <m:e>
                              <m:f>
                                <m:fPr>
                                  <m:ctrlPr>
                                    <a:rPr lang="en-US" altLang="en-US" sz="2400" b="1" i="1" dirty="0" smtClean="0">
                                      <a:latin typeface="Cambria Math"/>
                                      <a:cs typeface="Times New Roman" pitchFamily="18" charset="0"/>
                                    </a:rPr>
                                  </m:ctrlPr>
                                </m:fPr>
                                <m:num>
                                  <m:r>
                                    <a:rPr lang="en-US" altLang="en-US" sz="2400" b="1" i="1" dirty="0">
                                      <a:latin typeface="Cambria Math"/>
                                      <a:cs typeface="Times New Roman" pitchFamily="18" charset="0"/>
                                    </a:rPr>
                                    <m:t>𝑵</m:t>
                                  </m:r>
                                  <m:r>
                                    <a:rPr lang="en-US" altLang="en-US" sz="2400" b="1" i="1" dirty="0">
                                      <a:latin typeface="Cambria Math"/>
                                      <a:cs typeface="Times New Roman" pitchFamily="18" charset="0"/>
                                    </a:rPr>
                                    <m:t>​</m:t>
                                  </m:r>
                                </m:num>
                                <m:den>
                                  <m:r>
                                    <a:rPr lang="en-US" altLang="en-US" sz="2400" b="1" i="1" dirty="0">
                                      <a:latin typeface="Cambria Math"/>
                                      <a:cs typeface="Times New Roman" pitchFamily="18" charset="0"/>
                                    </a:rPr>
                                    <m:t>𝑫𝑭</m:t>
                                  </m:r>
                                  <m:d>
                                    <m:dPr>
                                      <m:ctrlPr>
                                        <a:rPr lang="en-US" altLang="en-US" sz="2400" b="1" i="1" dirty="0">
                                          <a:latin typeface="Cambria Math"/>
                                          <a:cs typeface="Times New Roman" pitchFamily="18" charset="0"/>
                                        </a:rPr>
                                      </m:ctrlPr>
                                    </m:dPr>
                                    <m:e>
                                      <m:r>
                                        <a:rPr lang="en-US" altLang="en-US" sz="2400" b="1" i="1" dirty="0">
                                          <a:latin typeface="Cambria Math"/>
                                          <a:cs typeface="Times New Roman" pitchFamily="18" charset="0"/>
                                        </a:rPr>
                                        <m:t>𝒕</m:t>
                                      </m:r>
                                    </m:e>
                                  </m:d>
                                </m:den>
                              </m:f>
                              <m:r>
                                <a:rPr lang="en-US" altLang="en-US" sz="2400" b="1" i="1" dirty="0">
                                  <a:latin typeface="Cambria Math"/>
                                  <a:cs typeface="Times New Roman" pitchFamily="18" charset="0"/>
                                </a:rPr>
                                <m:t> </m:t>
                              </m:r>
                            </m:e>
                          </m:d>
                        </m:e>
                      </m:func>
                    </m:oMath>
                  </m:oMathPara>
                </a14:m>
                <a:endParaRPr lang="en-US" altLang="en-US" sz="2400" b="1" dirty="0" smtClean="0">
                  <a:latin typeface="Times New Roman" pitchFamily="18" charset="0"/>
                  <a:cs typeface="Times New Roman" pitchFamily="18" charset="0"/>
                </a:endParaRP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Where</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t </a:t>
                </a:r>
                <a:r>
                  <a:rPr lang="en-US" altLang="en-US" sz="2400" dirty="0">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term, d </a:t>
                </a:r>
                <a:r>
                  <a:rPr lang="en-US" altLang="en-US" sz="2400" dirty="0">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document</a:t>
                </a:r>
              </a:p>
              <a:p>
                <a:pPr marL="80963" lvl="1" indent="0" algn="just" eaLnBrk="1" hangingPunct="1">
                  <a:buClr>
                    <a:srgbClr val="0B5395"/>
                  </a:buClr>
                  <a:buNone/>
                </a:pPr>
                <a:r>
                  <a:rPr lang="en-US" altLang="en-US" sz="2400" dirty="0">
                    <a:latin typeface="Times New Roman" pitchFamily="18" charset="0"/>
                    <a:cs typeface="Times New Roman" pitchFamily="18" charset="0"/>
                  </a:rPr>
                  <a:t>𝑻𝑭(𝒕,𝒅) = Measures how often </a:t>
                </a:r>
                <a:r>
                  <a:rPr lang="en-US" altLang="en-US" sz="2400" dirty="0" smtClean="0">
                    <a:latin typeface="Times New Roman" pitchFamily="18" charset="0"/>
                    <a:cs typeface="Times New Roman" pitchFamily="18" charset="0"/>
                  </a:rPr>
                  <a:t>term </a:t>
                </a:r>
                <a14:m>
                  <m:oMath xmlns:m="http://schemas.openxmlformats.org/officeDocument/2006/math">
                    <m:r>
                      <a:rPr lang="en-US" altLang="en-US" sz="2400" b="1" i="1" dirty="0" smtClean="0">
                        <a:latin typeface="Cambria Math"/>
                        <a:cs typeface="Times New Roman" pitchFamily="18" charset="0"/>
                      </a:rPr>
                      <m:t>𝒕</m:t>
                    </m:r>
                  </m:oMath>
                </a14:m>
                <a:r>
                  <a:rPr lang="en-US" altLang="en-US" sz="2400" dirty="0" smtClean="0">
                    <a:latin typeface="Times New Roman" pitchFamily="18" charset="0"/>
                    <a:cs typeface="Times New Roman" pitchFamily="18" charset="0"/>
                  </a:rPr>
                  <a:t> appears </a:t>
                </a:r>
                <a:r>
                  <a:rPr lang="en-US" altLang="en-US" sz="2400" dirty="0">
                    <a:latin typeface="Times New Roman" pitchFamily="18" charset="0"/>
                    <a:cs typeface="Times New Roman" pitchFamily="18" charset="0"/>
                  </a:rPr>
                  <a:t>in a </a:t>
                </a:r>
                <a:r>
                  <a:rPr lang="en-US" altLang="en-US" sz="2400" dirty="0" smtClean="0">
                    <a:latin typeface="Times New Roman" pitchFamily="18" charset="0"/>
                    <a:cs typeface="Times New Roman" pitchFamily="18" charset="0"/>
                  </a:rPr>
                  <a:t>document </a:t>
                </a:r>
                <a14:m>
                  <m:oMath xmlns:m="http://schemas.openxmlformats.org/officeDocument/2006/math">
                    <m:r>
                      <a:rPr lang="en-US" altLang="en-US" sz="2400" b="1" i="1" dirty="0" smtClean="0">
                        <a:latin typeface="Cambria Math"/>
                        <a:cs typeface="Times New Roman" pitchFamily="18" charset="0"/>
                      </a:rPr>
                      <m:t>𝒅</m:t>
                    </m:r>
                  </m:oMath>
                </a14:m>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DF(t</a:t>
                </a:r>
                <a:r>
                  <a:rPr lang="en-US" altLang="en-US" sz="2400" dirty="0">
                    <a:latin typeface="Times New Roman" pitchFamily="18" charset="0"/>
                    <a:cs typeface="Times New Roman" pitchFamily="18" charset="0"/>
                  </a:rPr>
                  <a:t>) = number of documents containing term </a:t>
                </a:r>
                <a:r>
                  <a:rPr lang="en-US" altLang="en-US" sz="2400" dirty="0" smtClean="0">
                    <a:latin typeface="Times New Roman" pitchFamily="18" charset="0"/>
                    <a:cs typeface="Times New Roman" pitchFamily="18" charset="0"/>
                  </a:rPr>
                  <a:t>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N </a:t>
                </a:r>
                <a:r>
                  <a:rPr lang="en-US" altLang="en-US" sz="2400" dirty="0">
                    <a:latin typeface="Times New Roman" pitchFamily="18" charset="0"/>
                    <a:cs typeface="Times New Roman" pitchFamily="18" charset="0"/>
                  </a:rPr>
                  <a:t>= total number of documents</a:t>
                </a:r>
                <a:endParaRPr lang="en-US" altLang="en-US" sz="2400" dirty="0" smtClean="0">
                  <a:latin typeface="Times New Roman" pitchFamily="18" charset="0"/>
                  <a:cs typeface="Times New Roman" pitchFamily="18" charset="0"/>
                </a:endParaRPr>
              </a:p>
            </p:txBody>
          </p:sp>
        </mc:Choice>
        <mc:Fallback xmlns="">
          <p:sp>
            <p:nvSpPr>
              <p:cNvPr id="5123" name="Content Placeholder 2"/>
              <p:cNvSpPr>
                <a:spLocks noGrp="1" noRot="1" noChangeAspect="1" noMove="1" noResize="1" noEditPoints="1" noAdjustHandles="1" noChangeArrowheads="1" noChangeShapeType="1" noTextEdit="1"/>
              </p:cNvSpPr>
              <p:nvPr>
                <p:ph idx="1"/>
              </p:nvPr>
            </p:nvSpPr>
            <p:spPr>
              <a:xfrm>
                <a:off x="1143000" y="1655763"/>
                <a:ext cx="9872663" cy="4440237"/>
              </a:xfrm>
              <a:blipFill rotWithShape="1">
                <a:blip r:embed="rId2"/>
                <a:stretch>
                  <a:fillRect l="-185" t="-1923" r="-62"/>
                </a:stretch>
              </a:blipFill>
            </p:spPr>
            <p:txBody>
              <a:bodyPr/>
              <a:lstStyle/>
              <a:p>
                <a:r>
                  <a:rPr lang="en-US">
                    <a:noFill/>
                  </a:rPr>
                  <a:t> </a:t>
                </a:r>
              </a:p>
            </p:txBody>
          </p:sp>
        </mc:Fallback>
      </mc:AlternateContent>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10</a:t>
            </a:fld>
            <a:endParaRPr lang="en-US" altLang="en-US"/>
          </a:p>
        </p:txBody>
      </p:sp>
    </p:spTree>
    <p:extLst>
      <p:ext uri="{BB962C8B-B14F-4D97-AF65-F5344CB8AC3E}">
        <p14:creationId xmlns:p14="http://schemas.microsoft.com/office/powerpoint/2010/main" val="348545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ctr" eaLnBrk="1" hangingPunct="1">
              <a:buClr>
                <a:srgbClr val="0B5395"/>
              </a:buClr>
              <a:buNone/>
            </a:pPr>
            <a:r>
              <a:rPr lang="en-US" altLang="en-US" sz="2400" b="1" dirty="0">
                <a:latin typeface="Times New Roman" pitchFamily="18" charset="0"/>
                <a:cs typeface="Times New Roman" pitchFamily="18" charset="0"/>
              </a:rPr>
              <a:t>Step-by-Step TF-IDF </a:t>
            </a:r>
            <a:r>
              <a:rPr lang="en-US" altLang="en-US" sz="2400" b="1" dirty="0" smtClean="0">
                <a:latin typeface="Times New Roman" pitchFamily="18" charset="0"/>
                <a:cs typeface="Times New Roman" pitchFamily="18" charset="0"/>
              </a:rPr>
              <a:t>Example</a:t>
            </a:r>
          </a:p>
          <a:p>
            <a:pPr marL="80963" lvl="1" indent="0" algn="just" eaLnBrk="1" hangingPunct="1">
              <a:buClr>
                <a:srgbClr val="0B5395"/>
              </a:buClr>
              <a:buNone/>
            </a:pPr>
            <a:r>
              <a:rPr lang="en-US" altLang="en-US" sz="2400" b="1" dirty="0">
                <a:latin typeface="Times New Roman" pitchFamily="18" charset="0"/>
                <a:cs typeface="Times New Roman" pitchFamily="18" charset="0"/>
              </a:rPr>
              <a:t>Sample </a:t>
            </a:r>
            <a:r>
              <a:rPr lang="en-US" altLang="en-US" sz="2400" b="1" dirty="0" smtClean="0">
                <a:latin typeface="Times New Roman" pitchFamily="18" charset="0"/>
                <a:cs typeface="Times New Roman" pitchFamily="18" charset="0"/>
              </a:rPr>
              <a:t>Corpus</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Let's </a:t>
            </a:r>
            <a:r>
              <a:rPr lang="en-US" altLang="en-US" sz="2400" dirty="0">
                <a:latin typeface="Times New Roman" pitchFamily="18" charset="0"/>
                <a:cs typeface="Times New Roman" pitchFamily="18" charset="0"/>
              </a:rPr>
              <a:t>say we have the following two documents</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Document </a:t>
            </a:r>
            <a:r>
              <a:rPr lang="en-US" altLang="en-US" sz="2400" dirty="0">
                <a:latin typeface="Times New Roman" pitchFamily="18" charset="0"/>
                <a:cs typeface="Times New Roman" pitchFamily="18" charset="0"/>
              </a:rPr>
              <a:t>1 (D1): "Data science is </a:t>
            </a:r>
            <a:r>
              <a:rPr lang="en-US" altLang="en-US" sz="2400" dirty="0" smtClean="0">
                <a:latin typeface="Times New Roman" pitchFamily="18" charset="0"/>
                <a:cs typeface="Times New Roman" pitchFamily="18" charset="0"/>
              </a:rPr>
              <a:t>fun“</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Document </a:t>
            </a:r>
            <a:r>
              <a:rPr lang="en-US" altLang="en-US" sz="2400" dirty="0">
                <a:latin typeface="Times New Roman" pitchFamily="18" charset="0"/>
                <a:cs typeface="Times New Roman" pitchFamily="18" charset="0"/>
              </a:rPr>
              <a:t>2 (D2): "Data science is powerful"</a:t>
            </a: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11</a:t>
            </a:fld>
            <a:endParaRPr lang="en-US" altLang="en-US"/>
          </a:p>
        </p:txBody>
      </p:sp>
    </p:spTree>
    <p:extLst>
      <p:ext uri="{BB962C8B-B14F-4D97-AF65-F5344CB8AC3E}">
        <p14:creationId xmlns:p14="http://schemas.microsoft.com/office/powerpoint/2010/main" val="82293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ctr" eaLnBrk="1" hangingPunct="1">
              <a:buClr>
                <a:srgbClr val="0B5395"/>
              </a:buClr>
              <a:buNone/>
            </a:pPr>
            <a:r>
              <a:rPr lang="en-US" altLang="en-US" sz="2400" b="1" dirty="0">
                <a:latin typeface="Times New Roman" pitchFamily="18" charset="0"/>
                <a:cs typeface="Times New Roman" pitchFamily="18" charset="0"/>
              </a:rPr>
              <a:t>Step-by-Step TF-IDF </a:t>
            </a:r>
            <a:r>
              <a:rPr lang="en-US" altLang="en-US" sz="2400" b="1" dirty="0" smtClean="0">
                <a:latin typeface="Times New Roman" pitchFamily="18" charset="0"/>
                <a:cs typeface="Times New Roman" pitchFamily="18" charset="0"/>
              </a:rPr>
              <a:t>Example</a:t>
            </a:r>
          </a:p>
          <a:p>
            <a:pPr marL="80963" lvl="1" indent="0" algn="just" eaLnBrk="1" hangingPunct="1">
              <a:buClr>
                <a:srgbClr val="0B5395"/>
              </a:buClr>
              <a:buNone/>
            </a:pPr>
            <a:r>
              <a:rPr lang="en-US" altLang="en-US" sz="2400" b="1" dirty="0">
                <a:latin typeface="Times New Roman" pitchFamily="18" charset="0"/>
                <a:cs typeface="Times New Roman" pitchFamily="18" charset="0"/>
              </a:rPr>
              <a:t>Step 1: Preprocess the </a:t>
            </a:r>
            <a:r>
              <a:rPr lang="en-US" altLang="en-US" sz="2400" b="1" dirty="0" smtClean="0">
                <a:latin typeface="Times New Roman" pitchFamily="18" charset="0"/>
                <a:cs typeface="Times New Roman" pitchFamily="18" charset="0"/>
              </a:rPr>
              <a:t>Text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Lowercase </a:t>
            </a:r>
            <a:r>
              <a:rPr lang="en-US" altLang="en-US" sz="2400" dirty="0">
                <a:latin typeface="Times New Roman" pitchFamily="18" charset="0"/>
                <a:cs typeface="Times New Roman" pitchFamily="18" charset="0"/>
              </a:rPr>
              <a:t>all </a:t>
            </a:r>
            <a:r>
              <a:rPr lang="en-US" altLang="en-US" sz="2400" dirty="0" smtClean="0">
                <a:latin typeface="Times New Roman" pitchFamily="18" charset="0"/>
                <a:cs typeface="Times New Roman" pitchFamily="18" charset="0"/>
              </a:rPr>
              <a:t>words</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Remove </a:t>
            </a:r>
            <a:r>
              <a:rPr lang="en-US" altLang="en-US" sz="2400" dirty="0">
                <a:latin typeface="Times New Roman" pitchFamily="18" charset="0"/>
                <a:cs typeface="Times New Roman" pitchFamily="18" charset="0"/>
              </a:rPr>
              <a:t>punctuation (if any</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Tokenize </a:t>
            </a:r>
            <a:r>
              <a:rPr lang="en-US" altLang="en-US" sz="2400" dirty="0">
                <a:latin typeface="Times New Roman" pitchFamily="18" charset="0"/>
                <a:cs typeface="Times New Roman" pitchFamily="18" charset="0"/>
              </a:rPr>
              <a:t>(split into words</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smtClean="0">
                <a:latin typeface="Times New Roman" pitchFamily="18" charset="0"/>
                <a:cs typeface="Times New Roman" pitchFamily="18" charset="0"/>
              </a:rPr>
              <a:t>After </a:t>
            </a:r>
            <a:r>
              <a:rPr lang="en-US" altLang="en-US" sz="2400" dirty="0">
                <a:latin typeface="Times New Roman" pitchFamily="18" charset="0"/>
                <a:cs typeface="Times New Roman" pitchFamily="18" charset="0"/>
              </a:rPr>
              <a:t>preprocessing</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D1</a:t>
            </a:r>
            <a:r>
              <a:rPr lang="en-US" altLang="en-US" sz="2400" dirty="0">
                <a:latin typeface="Times New Roman" pitchFamily="18" charset="0"/>
                <a:cs typeface="Times New Roman" pitchFamily="18" charset="0"/>
              </a:rPr>
              <a:t>: ["data", "science", "is", "fun</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D2</a:t>
            </a:r>
            <a:r>
              <a:rPr lang="en-US" altLang="en-US" sz="2400" dirty="0">
                <a:latin typeface="Times New Roman" pitchFamily="18" charset="0"/>
                <a:cs typeface="Times New Roman" pitchFamily="18" charset="0"/>
              </a:rPr>
              <a:t>: ["data", "science", "is", "powerful"]</a:t>
            </a: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12</a:t>
            </a:fld>
            <a:endParaRPr lang="en-US" altLang="en-US"/>
          </a:p>
        </p:txBody>
      </p:sp>
    </p:spTree>
    <p:extLst>
      <p:ext uri="{BB962C8B-B14F-4D97-AF65-F5344CB8AC3E}">
        <p14:creationId xmlns:p14="http://schemas.microsoft.com/office/powerpoint/2010/main" val="1171145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1" y="1655763"/>
            <a:ext cx="7135586" cy="4440237"/>
          </a:xfrm>
        </p:spPr>
        <p:txBody>
          <a:bodyPr/>
          <a:lstStyle/>
          <a:p>
            <a:pPr marL="80963" lvl="1" indent="0" algn="ctr" eaLnBrk="1" hangingPunct="1">
              <a:buClr>
                <a:srgbClr val="0B5395"/>
              </a:buClr>
              <a:buNone/>
            </a:pPr>
            <a:r>
              <a:rPr lang="en-US" altLang="en-US" sz="2400" b="1" dirty="0">
                <a:latin typeface="Times New Roman" pitchFamily="18" charset="0"/>
                <a:cs typeface="Times New Roman" pitchFamily="18" charset="0"/>
              </a:rPr>
              <a:t>Step-by-Step TF-IDF </a:t>
            </a:r>
            <a:r>
              <a:rPr lang="en-US" altLang="en-US" sz="2400" b="1" dirty="0" smtClean="0">
                <a:latin typeface="Times New Roman" pitchFamily="18" charset="0"/>
                <a:cs typeface="Times New Roman" pitchFamily="18" charset="0"/>
              </a:rPr>
              <a:t>Example</a:t>
            </a:r>
          </a:p>
          <a:p>
            <a:pPr marL="80963" lvl="1" indent="0" algn="just" eaLnBrk="1" hangingPunct="1">
              <a:buClr>
                <a:srgbClr val="0B5395"/>
              </a:buClr>
              <a:buNone/>
            </a:pPr>
            <a:r>
              <a:rPr lang="en-US" altLang="en-US" sz="2400" b="1" dirty="0">
                <a:latin typeface="Times New Roman" pitchFamily="18" charset="0"/>
                <a:cs typeface="Times New Roman" pitchFamily="18" charset="0"/>
              </a:rPr>
              <a:t>Step 2: Term Frequency (TF</a:t>
            </a:r>
            <a:r>
              <a:rPr lang="en-US" altLang="en-US" sz="2400" b="1"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Calculate </a:t>
            </a:r>
            <a:r>
              <a:rPr lang="en-US" altLang="en-US" sz="2400" dirty="0">
                <a:latin typeface="Times New Roman" pitchFamily="18" charset="0"/>
                <a:cs typeface="Times New Roman" pitchFamily="18" charset="0"/>
              </a:rPr>
              <a:t>how often each term appears in a document</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a:solidFill>
                  <a:srgbClr val="FF0000"/>
                </a:solidFill>
                <a:latin typeface="Times New Roman" pitchFamily="18" charset="0"/>
                <a:cs typeface="Times New Roman" pitchFamily="18" charset="0"/>
              </a:rPr>
              <a:t>D1: ["data", "science", "is", "fun"]</a:t>
            </a:r>
          </a:p>
          <a:p>
            <a:pPr marL="80963" lvl="1" indent="0" algn="just" eaLnBrk="1" hangingPunct="1">
              <a:buClr>
                <a:srgbClr val="0B5395"/>
              </a:buClr>
              <a:buNone/>
            </a:pPr>
            <a:r>
              <a:rPr lang="en-US" altLang="en-US" sz="2400" dirty="0">
                <a:solidFill>
                  <a:srgbClr val="FF0000"/>
                </a:solidFill>
                <a:latin typeface="Times New Roman" pitchFamily="18" charset="0"/>
                <a:cs typeface="Times New Roman" pitchFamily="18" charset="0"/>
              </a:rPr>
              <a:t>D2: ["data", "science", "is", "powerful</a:t>
            </a:r>
            <a:r>
              <a:rPr lang="en-US" altLang="en-US" sz="2400" dirty="0" smtClean="0">
                <a:solidFill>
                  <a:srgbClr val="FF0000"/>
                </a:solidFill>
                <a:latin typeface="Times New Roman" pitchFamily="18" charset="0"/>
                <a:cs typeface="Times New Roman" pitchFamily="18" charset="0"/>
              </a:rPr>
              <a:t>"]</a:t>
            </a:r>
          </a:p>
          <a:p>
            <a:pPr marL="80963" lvl="1" indent="0" algn="just" eaLnBrk="1" hangingPunct="1">
              <a:buClr>
                <a:srgbClr val="0B5395"/>
              </a:buClr>
              <a:buNone/>
            </a:pPr>
            <a:endParaRPr lang="en-US" altLang="en-US" sz="2400" dirty="0">
              <a:solidFill>
                <a:srgbClr val="FF0000"/>
              </a:solidFill>
              <a:latin typeface="Times New Roman" pitchFamily="18" charset="0"/>
              <a:cs typeface="Times New Roman" pitchFamily="18" charset="0"/>
            </a:endParaRPr>
          </a:p>
          <a:p>
            <a:pPr marL="80963" lvl="1" indent="0" algn="just" eaLnBrk="1" hangingPunct="1">
              <a:buClr>
                <a:srgbClr val="0B5395"/>
              </a:buClr>
              <a:buNone/>
            </a:pPr>
            <a:endParaRPr lang="en-US" altLang="en-US" sz="2400" dirty="0" smtClean="0">
              <a:latin typeface="Times New Roman" pitchFamily="18" charset="0"/>
              <a:cs typeface="Times New Roman" pitchFamily="18" charset="0"/>
            </a:endParaRP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endParaRPr lang="en-US" altLang="en-US" sz="2400" dirty="0" smtClean="0">
              <a:latin typeface="Times New Roman" pitchFamily="18" charset="0"/>
              <a:cs typeface="Times New Roman" pitchFamily="18" charset="0"/>
            </a:endParaRPr>
          </a:p>
          <a:p>
            <a:pPr marL="80963" lvl="1" indent="0" algn="just" eaLnBrk="1" hangingPunct="1">
              <a:buClr>
                <a:srgbClr val="0B5395"/>
              </a:buClr>
              <a:buNone/>
            </a:pPr>
            <a:r>
              <a:rPr lang="en-US" altLang="en-US" sz="2400" dirty="0" smtClean="0">
                <a:latin typeface="Times New Roman" pitchFamily="18" charset="0"/>
                <a:cs typeface="Times New Roman" pitchFamily="18" charset="0"/>
              </a:rPr>
              <a:t>In </a:t>
            </a:r>
            <a:r>
              <a:rPr lang="en-US" altLang="en-US" sz="2400" dirty="0">
                <a:latin typeface="Times New Roman" pitchFamily="18" charset="0"/>
                <a:cs typeface="Times New Roman" pitchFamily="18" charset="0"/>
              </a:rPr>
              <a:t>this case, each word appears only once in each document, so raw term frequency = 1 (or 0 if absent).</a:t>
            </a:r>
          </a:p>
          <a:p>
            <a:pPr marL="80963" lvl="1" indent="0" algn="just" eaLnBrk="1" hangingPunct="1">
              <a:buClr>
                <a:srgbClr val="0B5395"/>
              </a:buClr>
              <a:buNone/>
            </a:pP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13</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84051775"/>
              </p:ext>
            </p:extLst>
          </p:nvPr>
        </p:nvGraphicFramePr>
        <p:xfrm>
          <a:off x="6531429" y="3044733"/>
          <a:ext cx="3539364" cy="2194560"/>
        </p:xfrm>
        <a:graphic>
          <a:graphicData uri="http://schemas.openxmlformats.org/drawingml/2006/table">
            <a:tbl>
              <a:tblPr>
                <a:tableStyleId>{D7AC3CCA-C797-4891-BE02-D94E43425B78}</a:tableStyleId>
              </a:tblPr>
              <a:tblGrid>
                <a:gridCol w="1163828"/>
                <a:gridCol w="1187768"/>
                <a:gridCol w="1187768"/>
              </a:tblGrid>
              <a:tr h="365760">
                <a:tc>
                  <a:txBody>
                    <a:bodyPr/>
                    <a:lstStyle/>
                    <a:p>
                      <a:r>
                        <a:rPr lang="en-US" sz="1800" b="1" dirty="0"/>
                        <a:t>Term</a:t>
                      </a:r>
                    </a:p>
                  </a:txBody>
                  <a:tcPr anchor="ctr"/>
                </a:tc>
                <a:tc>
                  <a:txBody>
                    <a:bodyPr/>
                    <a:lstStyle/>
                    <a:p>
                      <a:r>
                        <a:rPr lang="en-US" sz="1800" b="1" dirty="0"/>
                        <a:t>TF in D1</a:t>
                      </a:r>
                    </a:p>
                  </a:txBody>
                  <a:tcPr anchor="ctr"/>
                </a:tc>
                <a:tc>
                  <a:txBody>
                    <a:bodyPr/>
                    <a:lstStyle/>
                    <a:p>
                      <a:r>
                        <a:rPr lang="en-US" sz="1800" b="1" dirty="0"/>
                        <a:t>TF in D2</a:t>
                      </a:r>
                    </a:p>
                  </a:txBody>
                  <a:tcPr anchor="ctr"/>
                </a:tc>
              </a:tr>
              <a:tr h="365760">
                <a:tc>
                  <a:txBody>
                    <a:bodyPr/>
                    <a:lstStyle/>
                    <a:p>
                      <a:r>
                        <a:rPr lang="en-US" sz="1800" dirty="0"/>
                        <a:t>data</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science</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is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a:t>
                      </a:r>
                    </a:p>
                  </a:txBody>
                  <a:tcPr anchor="ctr"/>
                </a:tc>
                <a:tc>
                  <a:txBody>
                    <a:bodyPr/>
                    <a:lstStyle/>
                    <a:p>
                      <a:r>
                        <a:rPr lang="en-US" sz="1800" dirty="0" smtClean="0"/>
                        <a:t>1/4</a:t>
                      </a:r>
                      <a:endParaRPr lang="en-US" sz="1800" dirty="0"/>
                    </a:p>
                  </a:txBody>
                  <a:tcPr anchor="ctr"/>
                </a:tc>
              </a:tr>
              <a:tr h="365760">
                <a:tc>
                  <a:txBody>
                    <a:bodyPr/>
                    <a:lstStyle/>
                    <a:p>
                      <a:r>
                        <a:rPr lang="en-US" sz="1800"/>
                        <a:t>fun</a:t>
                      </a:r>
                    </a:p>
                  </a:txBody>
                  <a:tcPr anchor="ctr"/>
                </a:tc>
                <a:tc>
                  <a:txBody>
                    <a:bodyPr/>
                    <a:lstStyle/>
                    <a:p>
                      <a:r>
                        <a:rPr lang="en-US" sz="1800" dirty="0" smtClean="0"/>
                        <a:t>1/4</a:t>
                      </a:r>
                      <a:endParaRPr lang="en-US" sz="1800" dirty="0"/>
                    </a:p>
                  </a:txBody>
                  <a:tcPr anchor="ctr"/>
                </a:tc>
                <a:tc>
                  <a:txBody>
                    <a:bodyPr/>
                    <a:lstStyle/>
                    <a:p>
                      <a:r>
                        <a:rPr lang="en-US" sz="1800" dirty="0"/>
                        <a:t>0</a:t>
                      </a:r>
                    </a:p>
                  </a:txBody>
                  <a:tcPr anchor="ctr"/>
                </a:tc>
              </a:tr>
              <a:tr h="365760">
                <a:tc>
                  <a:txBody>
                    <a:bodyPr/>
                    <a:lstStyle/>
                    <a:p>
                      <a:r>
                        <a:rPr lang="en-US" sz="1800" dirty="0"/>
                        <a:t>powerful</a:t>
                      </a:r>
                    </a:p>
                  </a:txBody>
                  <a:tcPr anchor="ctr"/>
                </a:tc>
                <a:tc>
                  <a:txBody>
                    <a:bodyPr/>
                    <a:lstStyle/>
                    <a:p>
                      <a:r>
                        <a:rPr lang="en-US" sz="1800" dirty="0"/>
                        <a:t>0</a:t>
                      </a:r>
                    </a:p>
                  </a:txBody>
                  <a:tcPr anchor="ctr"/>
                </a:tc>
                <a:tc>
                  <a:txBody>
                    <a:bodyPr/>
                    <a:lstStyle/>
                    <a:p>
                      <a:r>
                        <a:rPr lang="en-US" sz="1800" dirty="0" smtClean="0"/>
                        <a:t>1/4</a:t>
                      </a:r>
                      <a:endParaRPr lang="en-US" sz="1800" dirty="0"/>
                    </a:p>
                  </a:txBody>
                  <a:tcPr anchor="ctr"/>
                </a:tc>
              </a:tr>
            </a:tbl>
          </a:graphicData>
        </a:graphic>
      </p:graphicFrame>
    </p:spTree>
    <p:extLst>
      <p:ext uri="{BB962C8B-B14F-4D97-AF65-F5344CB8AC3E}">
        <p14:creationId xmlns:p14="http://schemas.microsoft.com/office/powerpoint/2010/main" val="3519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ctr" eaLnBrk="1" hangingPunct="1">
              <a:buClr>
                <a:srgbClr val="0B5395"/>
              </a:buClr>
              <a:buNone/>
            </a:pPr>
            <a:r>
              <a:rPr lang="en-US" altLang="en-US" sz="2400" b="1" dirty="0">
                <a:latin typeface="Times New Roman" pitchFamily="18" charset="0"/>
                <a:cs typeface="Times New Roman" pitchFamily="18" charset="0"/>
              </a:rPr>
              <a:t>Step-by-Step TF-IDF </a:t>
            </a:r>
            <a:r>
              <a:rPr lang="en-US" altLang="en-US" sz="2400" b="1" dirty="0" smtClean="0">
                <a:latin typeface="Times New Roman" pitchFamily="18" charset="0"/>
                <a:cs typeface="Times New Roman" pitchFamily="18" charset="0"/>
              </a:rPr>
              <a:t>Example</a:t>
            </a:r>
          </a:p>
          <a:p>
            <a:pPr marL="80963" lvl="1" indent="0" algn="just" eaLnBrk="1" hangingPunct="1">
              <a:buClr>
                <a:srgbClr val="0B5395"/>
              </a:buClr>
              <a:buNone/>
            </a:pPr>
            <a:r>
              <a:rPr lang="en-US" altLang="en-US" sz="2400" b="1" dirty="0">
                <a:latin typeface="Times New Roman" pitchFamily="18" charset="0"/>
                <a:cs typeface="Times New Roman" pitchFamily="18" charset="0"/>
              </a:rPr>
              <a:t>Step 3: Document Frequency (DF</a:t>
            </a:r>
            <a:r>
              <a:rPr lang="en-US" altLang="en-US" sz="2400" b="1"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a:latin typeface="Times New Roman" pitchFamily="18" charset="0"/>
                <a:cs typeface="Times New Roman" pitchFamily="18" charset="0"/>
              </a:rPr>
              <a:t>Number of documents in which each term appears</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r>
              <a:rPr lang="en-US" altLang="en-US" sz="2400" dirty="0" smtClean="0">
                <a:solidFill>
                  <a:srgbClr val="FF0000"/>
                </a:solidFill>
                <a:latin typeface="Times New Roman" pitchFamily="18" charset="0"/>
                <a:cs typeface="Times New Roman" pitchFamily="18" charset="0"/>
              </a:rPr>
              <a:t>D1</a:t>
            </a:r>
            <a:r>
              <a:rPr lang="en-US" altLang="en-US" sz="2400" dirty="0">
                <a:solidFill>
                  <a:srgbClr val="FF0000"/>
                </a:solidFill>
                <a:latin typeface="Times New Roman" pitchFamily="18" charset="0"/>
                <a:cs typeface="Times New Roman" pitchFamily="18" charset="0"/>
              </a:rPr>
              <a:t>: ["data", "science", "is", "fun"]</a:t>
            </a:r>
          </a:p>
          <a:p>
            <a:pPr marL="80963" lvl="1" indent="0" algn="just" eaLnBrk="1" hangingPunct="1">
              <a:buClr>
                <a:srgbClr val="0B5395"/>
              </a:buClr>
              <a:buNone/>
            </a:pPr>
            <a:r>
              <a:rPr lang="en-US" altLang="en-US" sz="2400" dirty="0">
                <a:solidFill>
                  <a:srgbClr val="FF0000"/>
                </a:solidFill>
                <a:latin typeface="Times New Roman" pitchFamily="18" charset="0"/>
                <a:cs typeface="Times New Roman" pitchFamily="18" charset="0"/>
              </a:rPr>
              <a:t>D2: ["data", "science", "is", "powerful"]</a:t>
            </a:r>
          </a:p>
          <a:p>
            <a:pPr marL="80963" lvl="1" indent="0" algn="just" eaLnBrk="1" hangingPunct="1">
              <a:buClr>
                <a:srgbClr val="0B5395"/>
              </a:buClr>
              <a:buNone/>
            </a:pPr>
            <a:endParaRPr lang="en-US" altLang="en-US" sz="2400" dirty="0" smtClean="0">
              <a:latin typeface="Times New Roman" pitchFamily="18" charset="0"/>
              <a:cs typeface="Times New Roman" pitchFamily="18" charset="0"/>
            </a:endParaRPr>
          </a:p>
          <a:p>
            <a:pPr marL="80963" lvl="1" indent="0" algn="just" eaLnBrk="1" hangingPunct="1">
              <a:buClr>
                <a:srgbClr val="0B5395"/>
              </a:buClr>
              <a:buNone/>
            </a:pP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14</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2503727388"/>
              </p:ext>
            </p:extLst>
          </p:nvPr>
        </p:nvGraphicFramePr>
        <p:xfrm>
          <a:off x="1338943" y="3983626"/>
          <a:ext cx="3539364" cy="2194560"/>
        </p:xfrm>
        <a:graphic>
          <a:graphicData uri="http://schemas.openxmlformats.org/drawingml/2006/table">
            <a:tbl>
              <a:tblPr>
                <a:tableStyleId>{D7AC3CCA-C797-4891-BE02-D94E43425B78}</a:tableStyleId>
              </a:tblPr>
              <a:tblGrid>
                <a:gridCol w="1163828"/>
                <a:gridCol w="1187768"/>
                <a:gridCol w="1187768"/>
              </a:tblGrid>
              <a:tr h="365760">
                <a:tc>
                  <a:txBody>
                    <a:bodyPr/>
                    <a:lstStyle/>
                    <a:p>
                      <a:r>
                        <a:rPr lang="en-US" sz="1800" b="1" dirty="0"/>
                        <a:t>Term</a:t>
                      </a:r>
                    </a:p>
                  </a:txBody>
                  <a:tcPr anchor="ctr"/>
                </a:tc>
                <a:tc>
                  <a:txBody>
                    <a:bodyPr/>
                    <a:lstStyle/>
                    <a:p>
                      <a:r>
                        <a:rPr lang="en-US" sz="1800" b="1" dirty="0"/>
                        <a:t>TF in D1</a:t>
                      </a:r>
                    </a:p>
                  </a:txBody>
                  <a:tcPr anchor="ctr"/>
                </a:tc>
                <a:tc>
                  <a:txBody>
                    <a:bodyPr/>
                    <a:lstStyle/>
                    <a:p>
                      <a:r>
                        <a:rPr lang="en-US" sz="1800" b="1" dirty="0"/>
                        <a:t>TF in D2</a:t>
                      </a:r>
                    </a:p>
                  </a:txBody>
                  <a:tcPr anchor="ctr"/>
                </a:tc>
              </a:tr>
              <a:tr h="365760">
                <a:tc>
                  <a:txBody>
                    <a:bodyPr/>
                    <a:lstStyle/>
                    <a:p>
                      <a:r>
                        <a:rPr lang="en-US" sz="1800"/>
                        <a:t>data</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science</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is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a:t>
                      </a:r>
                    </a:p>
                  </a:txBody>
                  <a:tcPr anchor="ctr"/>
                </a:tc>
                <a:tc>
                  <a:txBody>
                    <a:bodyPr/>
                    <a:lstStyle/>
                    <a:p>
                      <a:r>
                        <a:rPr lang="en-US" sz="1800" dirty="0" smtClean="0"/>
                        <a:t>1/4</a:t>
                      </a:r>
                      <a:endParaRPr lang="en-US" sz="1800" dirty="0"/>
                    </a:p>
                  </a:txBody>
                  <a:tcPr anchor="ctr"/>
                </a:tc>
              </a:tr>
              <a:tr h="365760">
                <a:tc>
                  <a:txBody>
                    <a:bodyPr/>
                    <a:lstStyle/>
                    <a:p>
                      <a:r>
                        <a:rPr lang="en-US" sz="1800"/>
                        <a:t>fun</a:t>
                      </a:r>
                    </a:p>
                  </a:txBody>
                  <a:tcPr anchor="ctr"/>
                </a:tc>
                <a:tc>
                  <a:txBody>
                    <a:bodyPr/>
                    <a:lstStyle/>
                    <a:p>
                      <a:r>
                        <a:rPr lang="en-US" sz="1800" dirty="0" smtClean="0"/>
                        <a:t>1/4</a:t>
                      </a:r>
                      <a:endParaRPr lang="en-US" sz="1800" dirty="0"/>
                    </a:p>
                  </a:txBody>
                  <a:tcPr anchor="ctr"/>
                </a:tc>
                <a:tc>
                  <a:txBody>
                    <a:bodyPr/>
                    <a:lstStyle/>
                    <a:p>
                      <a:r>
                        <a:rPr lang="en-US" sz="1800" dirty="0"/>
                        <a:t>0</a:t>
                      </a:r>
                    </a:p>
                  </a:txBody>
                  <a:tcPr anchor="ctr"/>
                </a:tc>
              </a:tr>
              <a:tr h="365760">
                <a:tc>
                  <a:txBody>
                    <a:bodyPr/>
                    <a:lstStyle/>
                    <a:p>
                      <a:r>
                        <a:rPr lang="en-US" sz="1800" dirty="0"/>
                        <a:t>powerful</a:t>
                      </a:r>
                    </a:p>
                  </a:txBody>
                  <a:tcPr anchor="ctr"/>
                </a:tc>
                <a:tc>
                  <a:txBody>
                    <a:bodyPr/>
                    <a:lstStyle/>
                    <a:p>
                      <a:r>
                        <a:rPr lang="en-US" sz="1800" dirty="0"/>
                        <a:t>0</a:t>
                      </a:r>
                    </a:p>
                  </a:txBody>
                  <a:tcPr anchor="ctr"/>
                </a:tc>
                <a:tc>
                  <a:txBody>
                    <a:bodyPr/>
                    <a:lstStyle/>
                    <a:p>
                      <a:r>
                        <a:rPr lang="en-US" sz="1800" dirty="0" smtClean="0"/>
                        <a:t>1/4</a:t>
                      </a:r>
                      <a:endParaRPr lang="en-US" sz="1800" dirty="0"/>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310471874"/>
              </p:ext>
            </p:extLst>
          </p:nvPr>
        </p:nvGraphicFramePr>
        <p:xfrm>
          <a:off x="5167993" y="3983627"/>
          <a:ext cx="1734058" cy="2194560"/>
        </p:xfrm>
        <a:graphic>
          <a:graphicData uri="http://schemas.openxmlformats.org/drawingml/2006/table">
            <a:tbl>
              <a:tblPr>
                <a:tableStyleId>{616DA210-FB5B-4158-B5E0-FEB733F419BA}</a:tableStyleId>
              </a:tblPr>
              <a:tblGrid>
                <a:gridCol w="1163828"/>
                <a:gridCol w="570230"/>
              </a:tblGrid>
              <a:tr h="365760">
                <a:tc>
                  <a:txBody>
                    <a:bodyPr/>
                    <a:lstStyle/>
                    <a:p>
                      <a:r>
                        <a:rPr lang="en-US" sz="1800" b="1"/>
                        <a:t>Term</a:t>
                      </a:r>
                    </a:p>
                  </a:txBody>
                  <a:tcPr anchor="ctr"/>
                </a:tc>
                <a:tc>
                  <a:txBody>
                    <a:bodyPr/>
                    <a:lstStyle/>
                    <a:p>
                      <a:r>
                        <a:rPr lang="en-US" sz="1800" b="1" dirty="0"/>
                        <a:t>DF</a:t>
                      </a:r>
                    </a:p>
                  </a:txBody>
                  <a:tcPr anchor="ctr"/>
                </a:tc>
              </a:tr>
              <a:tr h="365760">
                <a:tc>
                  <a:txBody>
                    <a:bodyPr/>
                    <a:lstStyle/>
                    <a:p>
                      <a:r>
                        <a:rPr lang="en-US" sz="1800"/>
                        <a:t>data</a:t>
                      </a:r>
                    </a:p>
                  </a:txBody>
                  <a:tcPr anchor="ctr"/>
                </a:tc>
                <a:tc>
                  <a:txBody>
                    <a:bodyPr/>
                    <a:lstStyle/>
                    <a:p>
                      <a:r>
                        <a:rPr lang="en-US" sz="1800"/>
                        <a:t>2</a:t>
                      </a:r>
                    </a:p>
                  </a:txBody>
                  <a:tcPr anchor="ctr"/>
                </a:tc>
              </a:tr>
              <a:tr h="365760">
                <a:tc>
                  <a:txBody>
                    <a:bodyPr/>
                    <a:lstStyle/>
                    <a:p>
                      <a:r>
                        <a:rPr lang="en-US" sz="1800"/>
                        <a:t>science</a:t>
                      </a:r>
                    </a:p>
                  </a:txBody>
                  <a:tcPr anchor="ctr"/>
                </a:tc>
                <a:tc>
                  <a:txBody>
                    <a:bodyPr/>
                    <a:lstStyle/>
                    <a:p>
                      <a:r>
                        <a:rPr lang="en-US" sz="1800"/>
                        <a:t>2</a:t>
                      </a:r>
                    </a:p>
                  </a:txBody>
                  <a:tcPr anchor="ctr"/>
                </a:tc>
              </a:tr>
              <a:tr h="365760">
                <a:tc>
                  <a:txBody>
                    <a:bodyPr/>
                    <a:lstStyle/>
                    <a:p>
                      <a:r>
                        <a:rPr lang="en-US" sz="1800"/>
                        <a:t>is</a:t>
                      </a:r>
                    </a:p>
                  </a:txBody>
                  <a:tcPr anchor="ctr"/>
                </a:tc>
                <a:tc>
                  <a:txBody>
                    <a:bodyPr/>
                    <a:lstStyle/>
                    <a:p>
                      <a:r>
                        <a:rPr lang="en-US" sz="1800"/>
                        <a:t>2</a:t>
                      </a:r>
                    </a:p>
                  </a:txBody>
                  <a:tcPr anchor="ctr"/>
                </a:tc>
              </a:tr>
              <a:tr h="365760">
                <a:tc>
                  <a:txBody>
                    <a:bodyPr/>
                    <a:lstStyle/>
                    <a:p>
                      <a:r>
                        <a:rPr lang="en-US" sz="1800"/>
                        <a:t>fun</a:t>
                      </a:r>
                    </a:p>
                  </a:txBody>
                  <a:tcPr anchor="ctr"/>
                </a:tc>
                <a:tc>
                  <a:txBody>
                    <a:bodyPr/>
                    <a:lstStyle/>
                    <a:p>
                      <a:r>
                        <a:rPr lang="en-US" sz="1800"/>
                        <a:t>1</a:t>
                      </a:r>
                    </a:p>
                  </a:txBody>
                  <a:tcPr anchor="ctr"/>
                </a:tc>
              </a:tr>
              <a:tr h="365760">
                <a:tc>
                  <a:txBody>
                    <a:bodyPr/>
                    <a:lstStyle/>
                    <a:p>
                      <a:r>
                        <a:rPr lang="en-US" sz="1800"/>
                        <a:t>powerful</a:t>
                      </a:r>
                    </a:p>
                  </a:txBody>
                  <a:tcPr anchor="ctr"/>
                </a:tc>
                <a:tc>
                  <a:txBody>
                    <a:bodyPr/>
                    <a:lstStyle/>
                    <a:p>
                      <a:r>
                        <a:rPr lang="en-US" sz="1800" dirty="0"/>
                        <a:t>1</a:t>
                      </a:r>
                    </a:p>
                  </a:txBody>
                  <a:tcPr anchor="ctr"/>
                </a:tc>
              </a:tr>
            </a:tbl>
          </a:graphicData>
        </a:graphic>
      </p:graphicFrame>
    </p:spTree>
    <p:extLst>
      <p:ext uri="{BB962C8B-B14F-4D97-AF65-F5344CB8AC3E}">
        <p14:creationId xmlns:p14="http://schemas.microsoft.com/office/powerpoint/2010/main" val="3834889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123" name="Content Placeholder 2"/>
              <p:cNvSpPr>
                <a:spLocks noGrp="1"/>
              </p:cNvSpPr>
              <p:nvPr>
                <p:ph idx="1"/>
              </p:nvPr>
            </p:nvSpPr>
            <p:spPr>
              <a:xfrm>
                <a:off x="1143000" y="1655763"/>
                <a:ext cx="9872663" cy="4440237"/>
              </a:xfrm>
            </p:spPr>
            <p:txBody>
              <a:bodyPr/>
              <a:lstStyle/>
              <a:p>
                <a:pPr marL="80963" lvl="1" indent="0" algn="ctr" eaLnBrk="1" hangingPunct="1">
                  <a:buClr>
                    <a:srgbClr val="0B5395"/>
                  </a:buClr>
                  <a:buNone/>
                </a:pPr>
                <a:r>
                  <a:rPr lang="en-US" altLang="en-US" sz="2400" b="1" dirty="0" smtClean="0">
                    <a:latin typeface="Times New Roman" pitchFamily="18" charset="0"/>
                    <a:cs typeface="Times New Roman" pitchFamily="18" charset="0"/>
                  </a:rPr>
                  <a:t>Step-by-Step TF-IDF Example</a:t>
                </a:r>
              </a:p>
              <a:p>
                <a:pPr marL="80963" lvl="1" indent="0" algn="just" eaLnBrk="1" hangingPunct="1">
                  <a:buClr>
                    <a:srgbClr val="0B5395"/>
                  </a:buClr>
                  <a:buNone/>
                </a:pPr>
                <a:r>
                  <a:rPr lang="en-US" altLang="en-US" sz="2400" b="1" dirty="0">
                    <a:latin typeface="Times New Roman" pitchFamily="18" charset="0"/>
                    <a:cs typeface="Times New Roman" pitchFamily="18" charset="0"/>
                  </a:rPr>
                  <a:t>Step 4: Inverse Document Frequency (IDF)</a:t>
                </a:r>
                <a:endParaRPr lang="en-US" altLang="en-US" sz="2400" b="1" dirty="0" smtClean="0">
                  <a:latin typeface="Times New Roman" pitchFamily="18" charset="0"/>
                  <a:cs typeface="Times New Roman" pitchFamily="18" charset="0"/>
                </a:endParaRPr>
              </a:p>
              <a:p>
                <a:pPr marL="80963" lvl="1" indent="0" algn="just" eaLnBrk="1" hangingPunct="1">
                  <a:buClr>
                    <a:srgbClr val="0B5395"/>
                  </a:buClr>
                  <a:buNone/>
                </a:pPr>
                <a14:m>
                  <m:oMathPara xmlns:m="http://schemas.openxmlformats.org/officeDocument/2006/math">
                    <m:oMathParaPr>
                      <m:jc m:val="left"/>
                    </m:oMathParaPr>
                    <m:oMath xmlns:m="http://schemas.openxmlformats.org/officeDocument/2006/math">
                      <m:r>
                        <a:rPr lang="en-US" altLang="en-US" sz="2400" i="1" dirty="0" smtClean="0">
                          <a:latin typeface="Cambria Math"/>
                          <a:cs typeface="Times New Roman" pitchFamily="18" charset="0"/>
                        </a:rPr>
                        <m:t>𝐼𝐷𝐹</m:t>
                      </m:r>
                      <m:r>
                        <a:rPr lang="en-US" altLang="en-US" sz="2400" i="1" dirty="0" smtClean="0">
                          <a:latin typeface="Cambria Math"/>
                          <a:cs typeface="Times New Roman" pitchFamily="18" charset="0"/>
                        </a:rPr>
                        <m:t>(</m:t>
                      </m:r>
                      <m:r>
                        <a:rPr lang="en-US" altLang="en-US" sz="2400" i="1" dirty="0" smtClean="0">
                          <a:latin typeface="Cambria Math"/>
                          <a:cs typeface="Times New Roman" pitchFamily="18" charset="0"/>
                        </a:rPr>
                        <m:t>𝑡</m:t>
                      </m:r>
                      <m:r>
                        <a:rPr lang="en-US" altLang="en-US" sz="2400" i="1" dirty="0" smtClean="0">
                          <a:latin typeface="Cambria Math"/>
                          <a:cs typeface="Times New Roman" pitchFamily="18" charset="0"/>
                        </a:rPr>
                        <m:t>)=</m:t>
                      </m:r>
                      <m:func>
                        <m:funcPr>
                          <m:ctrlPr>
                            <a:rPr lang="en-US" altLang="en-US" sz="2400" i="1" dirty="0" smtClean="0">
                              <a:latin typeface="Cambria Math"/>
                              <a:cs typeface="Times New Roman" pitchFamily="18" charset="0"/>
                            </a:rPr>
                          </m:ctrlPr>
                        </m:funcPr>
                        <m:fName>
                          <m:r>
                            <m:rPr>
                              <m:sty m:val="p"/>
                            </m:rPr>
                            <a:rPr lang="en-US" altLang="en-US" sz="2400" i="0" dirty="0" smtClean="0">
                              <a:latin typeface="Cambria Math"/>
                              <a:cs typeface="Times New Roman" pitchFamily="18" charset="0"/>
                            </a:rPr>
                            <m:t>log</m:t>
                          </m:r>
                        </m:fName>
                        <m:e>
                          <m:r>
                            <a:rPr lang="en-US" altLang="en-US" sz="2400" i="1" dirty="0" smtClean="0">
                              <a:latin typeface="Cambria Math"/>
                              <a:cs typeface="Times New Roman" pitchFamily="18" charset="0"/>
                            </a:rPr>
                            <m:t>10​</m:t>
                          </m:r>
                        </m:e>
                      </m:func>
                      <m:d>
                        <m:dPr>
                          <m:ctrlPr>
                            <a:rPr lang="en-US" altLang="en-US" sz="2400" i="1" dirty="0" smtClean="0">
                              <a:latin typeface="Cambria Math"/>
                              <a:cs typeface="Times New Roman" pitchFamily="18" charset="0"/>
                            </a:rPr>
                          </m:ctrlPr>
                        </m:dPr>
                        <m:e>
                          <m:f>
                            <m:fPr>
                              <m:ctrlPr>
                                <a:rPr lang="en-US" altLang="en-US" sz="2400" b="0" i="1" dirty="0" smtClean="0">
                                  <a:latin typeface="Cambria Math"/>
                                  <a:cs typeface="Times New Roman" pitchFamily="18" charset="0"/>
                                </a:rPr>
                              </m:ctrlPr>
                            </m:fPr>
                            <m:num>
                              <m:r>
                                <a:rPr lang="en-US" altLang="en-US" sz="2400" i="1" dirty="0" smtClean="0">
                                  <a:latin typeface="Cambria Math"/>
                                  <a:cs typeface="Times New Roman" pitchFamily="18" charset="0"/>
                                </a:rPr>
                                <m:t>𝑁</m:t>
                              </m:r>
                            </m:num>
                            <m:den>
                              <m:r>
                                <a:rPr lang="en-US" altLang="en-US" sz="2400" i="1" dirty="0">
                                  <a:latin typeface="Cambria Math"/>
                                  <a:cs typeface="Times New Roman" pitchFamily="18" charset="0"/>
                                </a:rPr>
                                <m:t>𝐷𝐹</m:t>
                              </m:r>
                              <m:d>
                                <m:dPr>
                                  <m:ctrlPr>
                                    <a:rPr lang="en-US" altLang="en-US" sz="2400" i="1" dirty="0">
                                      <a:latin typeface="Cambria Math"/>
                                      <a:cs typeface="Times New Roman" pitchFamily="18" charset="0"/>
                                    </a:rPr>
                                  </m:ctrlPr>
                                </m:dPr>
                                <m:e>
                                  <m:r>
                                    <a:rPr lang="en-US" altLang="en-US" sz="2400" i="1" dirty="0">
                                      <a:latin typeface="Cambria Math"/>
                                      <a:cs typeface="Times New Roman" pitchFamily="18" charset="0"/>
                                    </a:rPr>
                                    <m:t>𝑡</m:t>
                                  </m:r>
                                </m:e>
                              </m:d>
                            </m:den>
                          </m:f>
                          <m:r>
                            <a:rPr lang="en-US" altLang="en-US" sz="2400" i="1" dirty="0" smtClean="0">
                              <a:latin typeface="Cambria Math"/>
                              <a:cs typeface="Times New Roman" pitchFamily="18" charset="0"/>
                            </a:rPr>
                            <m:t> </m:t>
                          </m:r>
                        </m:e>
                      </m:d>
                    </m:oMath>
                  </m:oMathPara>
                </a14:m>
                <a:endParaRPr lang="en-US" altLang="en-US" sz="2400" dirty="0" smtClean="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Where N = 2 (total number of documents)</a:t>
                </a:r>
                <a:endParaRPr lang="en-US" altLang="en-US" sz="2400" dirty="0" smtClean="0">
                  <a:latin typeface="Times New Roman" pitchFamily="18" charset="0"/>
                  <a:cs typeface="Times New Roman" pitchFamily="18" charset="0"/>
                </a:endParaRPr>
              </a:p>
            </p:txBody>
          </p:sp>
        </mc:Choice>
        <mc:Fallback xmlns="">
          <p:sp>
            <p:nvSpPr>
              <p:cNvPr id="5123" name="Content Placeholder 2"/>
              <p:cNvSpPr>
                <a:spLocks noGrp="1" noRot="1" noChangeAspect="1" noMove="1" noResize="1" noEditPoints="1" noAdjustHandles="1" noChangeArrowheads="1" noChangeShapeType="1" noTextEdit="1"/>
              </p:cNvSpPr>
              <p:nvPr>
                <p:ph idx="1"/>
              </p:nvPr>
            </p:nvSpPr>
            <p:spPr>
              <a:xfrm>
                <a:off x="1143000" y="1655763"/>
                <a:ext cx="9872663" cy="4440237"/>
              </a:xfrm>
              <a:blipFill rotWithShape="1">
                <a:blip r:embed="rId2"/>
                <a:stretch>
                  <a:fillRect l="-185" t="-1923"/>
                </a:stretch>
              </a:blipFill>
            </p:spPr>
            <p:txBody>
              <a:bodyPr/>
              <a:lstStyle/>
              <a:p>
                <a:r>
                  <a:rPr lang="en-US">
                    <a:noFill/>
                  </a:rPr>
                  <a:t> </a:t>
                </a:r>
              </a:p>
            </p:txBody>
          </p:sp>
        </mc:Fallback>
      </mc:AlternateContent>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15</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3208194191"/>
              </p:ext>
            </p:extLst>
          </p:nvPr>
        </p:nvGraphicFramePr>
        <p:xfrm>
          <a:off x="653143" y="3950968"/>
          <a:ext cx="3539364" cy="2194560"/>
        </p:xfrm>
        <a:graphic>
          <a:graphicData uri="http://schemas.openxmlformats.org/drawingml/2006/table">
            <a:tbl>
              <a:tblPr>
                <a:tableStyleId>{D7AC3CCA-C797-4891-BE02-D94E43425B78}</a:tableStyleId>
              </a:tblPr>
              <a:tblGrid>
                <a:gridCol w="1163828"/>
                <a:gridCol w="1187768"/>
                <a:gridCol w="1187768"/>
              </a:tblGrid>
              <a:tr h="365760">
                <a:tc>
                  <a:txBody>
                    <a:bodyPr/>
                    <a:lstStyle/>
                    <a:p>
                      <a:r>
                        <a:rPr lang="en-US" sz="1800" b="1" dirty="0"/>
                        <a:t>Term</a:t>
                      </a:r>
                    </a:p>
                  </a:txBody>
                  <a:tcPr anchor="ctr"/>
                </a:tc>
                <a:tc>
                  <a:txBody>
                    <a:bodyPr/>
                    <a:lstStyle/>
                    <a:p>
                      <a:r>
                        <a:rPr lang="en-US" sz="1800" b="1" dirty="0"/>
                        <a:t>TF in D1</a:t>
                      </a:r>
                    </a:p>
                  </a:txBody>
                  <a:tcPr anchor="ctr"/>
                </a:tc>
                <a:tc>
                  <a:txBody>
                    <a:bodyPr/>
                    <a:lstStyle/>
                    <a:p>
                      <a:r>
                        <a:rPr lang="en-US" sz="1800" b="1" dirty="0"/>
                        <a:t>TF in D2</a:t>
                      </a:r>
                    </a:p>
                  </a:txBody>
                  <a:tcPr anchor="ctr"/>
                </a:tc>
              </a:tr>
              <a:tr h="365760">
                <a:tc>
                  <a:txBody>
                    <a:bodyPr/>
                    <a:lstStyle/>
                    <a:p>
                      <a:r>
                        <a:rPr lang="en-US" sz="1800"/>
                        <a:t>data</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science</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is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a:t>
                      </a:r>
                    </a:p>
                  </a:txBody>
                  <a:tcPr anchor="ctr"/>
                </a:tc>
                <a:tc>
                  <a:txBody>
                    <a:bodyPr/>
                    <a:lstStyle/>
                    <a:p>
                      <a:r>
                        <a:rPr lang="en-US" sz="1800" dirty="0" smtClean="0"/>
                        <a:t>1/4</a:t>
                      </a:r>
                      <a:endParaRPr lang="en-US" sz="1800" dirty="0"/>
                    </a:p>
                  </a:txBody>
                  <a:tcPr anchor="ctr"/>
                </a:tc>
              </a:tr>
              <a:tr h="365760">
                <a:tc>
                  <a:txBody>
                    <a:bodyPr/>
                    <a:lstStyle/>
                    <a:p>
                      <a:r>
                        <a:rPr lang="en-US" sz="1800"/>
                        <a:t>fun</a:t>
                      </a:r>
                    </a:p>
                  </a:txBody>
                  <a:tcPr anchor="ctr"/>
                </a:tc>
                <a:tc>
                  <a:txBody>
                    <a:bodyPr/>
                    <a:lstStyle/>
                    <a:p>
                      <a:r>
                        <a:rPr lang="en-US" sz="1800" dirty="0" smtClean="0"/>
                        <a:t>1/4</a:t>
                      </a:r>
                      <a:endParaRPr lang="en-US" sz="1800" dirty="0"/>
                    </a:p>
                  </a:txBody>
                  <a:tcPr anchor="ctr"/>
                </a:tc>
                <a:tc>
                  <a:txBody>
                    <a:bodyPr/>
                    <a:lstStyle/>
                    <a:p>
                      <a:r>
                        <a:rPr lang="en-US" sz="1800" dirty="0"/>
                        <a:t>0</a:t>
                      </a:r>
                    </a:p>
                  </a:txBody>
                  <a:tcPr anchor="ctr"/>
                </a:tc>
              </a:tr>
              <a:tr h="365760">
                <a:tc>
                  <a:txBody>
                    <a:bodyPr/>
                    <a:lstStyle/>
                    <a:p>
                      <a:r>
                        <a:rPr lang="en-US" sz="1800" dirty="0"/>
                        <a:t>powerful</a:t>
                      </a:r>
                    </a:p>
                  </a:txBody>
                  <a:tcPr anchor="ctr"/>
                </a:tc>
                <a:tc>
                  <a:txBody>
                    <a:bodyPr/>
                    <a:lstStyle/>
                    <a:p>
                      <a:r>
                        <a:rPr lang="en-US" sz="1800" dirty="0"/>
                        <a:t>0</a:t>
                      </a:r>
                    </a:p>
                  </a:txBody>
                  <a:tcPr anchor="ctr"/>
                </a:tc>
                <a:tc>
                  <a:txBody>
                    <a:bodyPr/>
                    <a:lstStyle/>
                    <a:p>
                      <a:r>
                        <a:rPr lang="en-US" sz="1800" dirty="0" smtClean="0"/>
                        <a:t>1/4</a:t>
                      </a:r>
                      <a:endParaRPr lang="en-US" sz="1800" dirty="0"/>
                    </a:p>
                  </a:txBody>
                  <a:tcPr anchor="ct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035418921"/>
              </p:ext>
            </p:extLst>
          </p:nvPr>
        </p:nvGraphicFramePr>
        <p:xfrm>
          <a:off x="4588329" y="3959134"/>
          <a:ext cx="1734058" cy="2194560"/>
        </p:xfrm>
        <a:graphic>
          <a:graphicData uri="http://schemas.openxmlformats.org/drawingml/2006/table">
            <a:tbl>
              <a:tblPr>
                <a:tableStyleId>{616DA210-FB5B-4158-B5E0-FEB733F419BA}</a:tableStyleId>
              </a:tblPr>
              <a:tblGrid>
                <a:gridCol w="1163828"/>
                <a:gridCol w="570230"/>
              </a:tblGrid>
              <a:tr h="365760">
                <a:tc>
                  <a:txBody>
                    <a:bodyPr/>
                    <a:lstStyle/>
                    <a:p>
                      <a:r>
                        <a:rPr lang="en-US" sz="1800" b="1" dirty="0"/>
                        <a:t>Term</a:t>
                      </a:r>
                    </a:p>
                  </a:txBody>
                  <a:tcPr anchor="ctr"/>
                </a:tc>
                <a:tc>
                  <a:txBody>
                    <a:bodyPr/>
                    <a:lstStyle/>
                    <a:p>
                      <a:r>
                        <a:rPr lang="en-US" sz="1800" b="1" dirty="0"/>
                        <a:t>DF</a:t>
                      </a:r>
                    </a:p>
                  </a:txBody>
                  <a:tcPr anchor="ctr"/>
                </a:tc>
              </a:tr>
              <a:tr h="365760">
                <a:tc>
                  <a:txBody>
                    <a:bodyPr/>
                    <a:lstStyle/>
                    <a:p>
                      <a:r>
                        <a:rPr lang="en-US" sz="1800"/>
                        <a:t>data</a:t>
                      </a:r>
                    </a:p>
                  </a:txBody>
                  <a:tcPr anchor="ctr"/>
                </a:tc>
                <a:tc>
                  <a:txBody>
                    <a:bodyPr/>
                    <a:lstStyle/>
                    <a:p>
                      <a:r>
                        <a:rPr lang="en-US" sz="1800"/>
                        <a:t>2</a:t>
                      </a:r>
                    </a:p>
                  </a:txBody>
                  <a:tcPr anchor="ctr"/>
                </a:tc>
              </a:tr>
              <a:tr h="365760">
                <a:tc>
                  <a:txBody>
                    <a:bodyPr/>
                    <a:lstStyle/>
                    <a:p>
                      <a:r>
                        <a:rPr lang="en-US" sz="1800"/>
                        <a:t>science</a:t>
                      </a:r>
                    </a:p>
                  </a:txBody>
                  <a:tcPr anchor="ctr"/>
                </a:tc>
                <a:tc>
                  <a:txBody>
                    <a:bodyPr/>
                    <a:lstStyle/>
                    <a:p>
                      <a:r>
                        <a:rPr lang="en-US" sz="1800" dirty="0"/>
                        <a:t>2</a:t>
                      </a:r>
                    </a:p>
                  </a:txBody>
                  <a:tcPr anchor="ctr"/>
                </a:tc>
              </a:tr>
              <a:tr h="365760">
                <a:tc>
                  <a:txBody>
                    <a:bodyPr/>
                    <a:lstStyle/>
                    <a:p>
                      <a:r>
                        <a:rPr lang="en-US" sz="1800"/>
                        <a:t>is</a:t>
                      </a:r>
                    </a:p>
                  </a:txBody>
                  <a:tcPr anchor="ctr"/>
                </a:tc>
                <a:tc>
                  <a:txBody>
                    <a:bodyPr/>
                    <a:lstStyle/>
                    <a:p>
                      <a:r>
                        <a:rPr lang="en-US" sz="1800"/>
                        <a:t>2</a:t>
                      </a:r>
                    </a:p>
                  </a:txBody>
                  <a:tcPr anchor="ctr"/>
                </a:tc>
              </a:tr>
              <a:tr h="365760">
                <a:tc>
                  <a:txBody>
                    <a:bodyPr/>
                    <a:lstStyle/>
                    <a:p>
                      <a:r>
                        <a:rPr lang="en-US" sz="1800"/>
                        <a:t>fun</a:t>
                      </a:r>
                    </a:p>
                  </a:txBody>
                  <a:tcPr anchor="ctr"/>
                </a:tc>
                <a:tc>
                  <a:txBody>
                    <a:bodyPr/>
                    <a:lstStyle/>
                    <a:p>
                      <a:r>
                        <a:rPr lang="en-US" sz="1800"/>
                        <a:t>1</a:t>
                      </a:r>
                    </a:p>
                  </a:txBody>
                  <a:tcPr anchor="ctr"/>
                </a:tc>
              </a:tr>
              <a:tr h="365760">
                <a:tc>
                  <a:txBody>
                    <a:bodyPr/>
                    <a:lstStyle/>
                    <a:p>
                      <a:r>
                        <a:rPr lang="en-US" sz="1800"/>
                        <a:t>powerful</a:t>
                      </a:r>
                    </a:p>
                  </a:txBody>
                  <a:tcPr anchor="ctr"/>
                </a:tc>
                <a:tc>
                  <a:txBody>
                    <a:bodyPr/>
                    <a:lstStyle/>
                    <a:p>
                      <a:r>
                        <a:rPr lang="en-US" sz="1800" dirty="0"/>
                        <a:t>1</a:t>
                      </a:r>
                    </a:p>
                  </a:txBody>
                  <a:tcPr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16468578"/>
              </p:ext>
            </p:extLst>
          </p:nvPr>
        </p:nvGraphicFramePr>
        <p:xfrm>
          <a:off x="6645729" y="3950971"/>
          <a:ext cx="4798251" cy="2194560"/>
        </p:xfrm>
        <a:graphic>
          <a:graphicData uri="http://schemas.openxmlformats.org/drawingml/2006/table">
            <a:tbl>
              <a:tblPr>
                <a:tableStyleId>{D7AC3CCA-C797-4891-BE02-D94E43425B78}</a:tableStyleId>
              </a:tblPr>
              <a:tblGrid>
                <a:gridCol w="1163828"/>
                <a:gridCol w="2499043"/>
                <a:gridCol w="1135380"/>
              </a:tblGrid>
              <a:tr h="365760">
                <a:tc>
                  <a:txBody>
                    <a:bodyPr/>
                    <a:lstStyle/>
                    <a:p>
                      <a:pPr algn="ctr"/>
                      <a:r>
                        <a:rPr lang="en-US" sz="1800" b="1" dirty="0"/>
                        <a:t>Term</a:t>
                      </a:r>
                    </a:p>
                  </a:txBody>
                  <a:tcPr anchor="ctr"/>
                </a:tc>
                <a:tc>
                  <a:txBody>
                    <a:bodyPr/>
                    <a:lstStyle/>
                    <a:p>
                      <a:pPr algn="ctr"/>
                      <a:r>
                        <a:rPr lang="en-US" sz="1800" b="1"/>
                        <a:t>IDF</a:t>
                      </a:r>
                    </a:p>
                  </a:txBody>
                  <a:tcPr anchor="ctr"/>
                </a:tc>
                <a:tc>
                  <a:txBody>
                    <a:bodyPr/>
                    <a:lstStyle/>
                    <a:p>
                      <a:pPr algn="ctr"/>
                      <a:r>
                        <a:rPr lang="en-US" sz="1800" b="1" dirty="0"/>
                        <a:t>Value</a:t>
                      </a:r>
                    </a:p>
                  </a:txBody>
                  <a:tcPr anchor="ctr"/>
                </a:tc>
              </a:tr>
              <a:tr h="365760">
                <a:tc>
                  <a:txBody>
                    <a:bodyPr/>
                    <a:lstStyle/>
                    <a:p>
                      <a:r>
                        <a:rPr lang="en-US" sz="1800"/>
                        <a:t>data</a:t>
                      </a:r>
                    </a:p>
                  </a:txBody>
                  <a:tcPr anchor="ctr"/>
                </a:tc>
                <a:tc>
                  <a:txBody>
                    <a:bodyPr/>
                    <a:lstStyle/>
                    <a:p>
                      <a:r>
                        <a:rPr lang="en-US" sz="1800"/>
                        <a:t>log10(2/2) = log10(1)</a:t>
                      </a:r>
                    </a:p>
                  </a:txBody>
                  <a:tcPr anchor="ctr"/>
                </a:tc>
                <a:tc>
                  <a:txBody>
                    <a:bodyPr/>
                    <a:lstStyle/>
                    <a:p>
                      <a:r>
                        <a:rPr lang="en-US" sz="1800"/>
                        <a:t>0.00</a:t>
                      </a:r>
                    </a:p>
                  </a:txBody>
                  <a:tcPr anchor="ctr"/>
                </a:tc>
              </a:tr>
              <a:tr h="365760">
                <a:tc>
                  <a:txBody>
                    <a:bodyPr/>
                    <a:lstStyle/>
                    <a:p>
                      <a:r>
                        <a:rPr lang="en-US" sz="1800"/>
                        <a:t>science</a:t>
                      </a:r>
                    </a:p>
                  </a:txBody>
                  <a:tcPr anchor="ctr"/>
                </a:tc>
                <a:tc>
                  <a:txBody>
                    <a:bodyPr/>
                    <a:lstStyle/>
                    <a:p>
                      <a:r>
                        <a:rPr lang="en-US" sz="1800"/>
                        <a:t>log10(2/2) = log10(1)</a:t>
                      </a:r>
                    </a:p>
                  </a:txBody>
                  <a:tcPr anchor="ctr"/>
                </a:tc>
                <a:tc>
                  <a:txBody>
                    <a:bodyPr/>
                    <a:lstStyle/>
                    <a:p>
                      <a:r>
                        <a:rPr lang="en-US" sz="1800"/>
                        <a:t>0.00</a:t>
                      </a:r>
                    </a:p>
                  </a:txBody>
                  <a:tcPr anchor="ctr"/>
                </a:tc>
              </a:tr>
              <a:tr h="365760">
                <a:tc>
                  <a:txBody>
                    <a:bodyPr/>
                    <a:lstStyle/>
                    <a:p>
                      <a:r>
                        <a:rPr lang="en-US" sz="1800"/>
                        <a:t>is</a:t>
                      </a:r>
                    </a:p>
                  </a:txBody>
                  <a:tcPr anchor="ctr"/>
                </a:tc>
                <a:tc>
                  <a:txBody>
                    <a:bodyPr/>
                    <a:lstStyle/>
                    <a:p>
                      <a:r>
                        <a:rPr lang="en-US" sz="1800"/>
                        <a:t>log10(2/2) = log10(1)</a:t>
                      </a:r>
                    </a:p>
                  </a:txBody>
                  <a:tcPr anchor="ctr"/>
                </a:tc>
                <a:tc>
                  <a:txBody>
                    <a:bodyPr/>
                    <a:lstStyle/>
                    <a:p>
                      <a:r>
                        <a:rPr lang="en-US" sz="1800"/>
                        <a:t>0.00</a:t>
                      </a:r>
                    </a:p>
                  </a:txBody>
                  <a:tcPr anchor="ctr"/>
                </a:tc>
              </a:tr>
              <a:tr h="365760">
                <a:tc>
                  <a:txBody>
                    <a:bodyPr/>
                    <a:lstStyle/>
                    <a:p>
                      <a:r>
                        <a:rPr lang="en-US" sz="1800"/>
                        <a:t>fun</a:t>
                      </a:r>
                    </a:p>
                  </a:txBody>
                  <a:tcPr anchor="ctr"/>
                </a:tc>
                <a:tc>
                  <a:txBody>
                    <a:bodyPr/>
                    <a:lstStyle/>
                    <a:p>
                      <a:r>
                        <a:rPr lang="en-US" sz="1800"/>
                        <a:t>log10(2/1) = log10(2)</a:t>
                      </a:r>
                    </a:p>
                  </a:txBody>
                  <a:tcPr anchor="ctr"/>
                </a:tc>
                <a:tc>
                  <a:txBody>
                    <a:bodyPr/>
                    <a:lstStyle/>
                    <a:p>
                      <a:r>
                        <a:rPr lang="en-US" sz="1800"/>
                        <a:t>≈ 0.3010</a:t>
                      </a:r>
                    </a:p>
                  </a:txBody>
                  <a:tcPr anchor="ctr"/>
                </a:tc>
              </a:tr>
              <a:tr h="365760">
                <a:tc>
                  <a:txBody>
                    <a:bodyPr/>
                    <a:lstStyle/>
                    <a:p>
                      <a:r>
                        <a:rPr lang="en-US" sz="1800"/>
                        <a:t>powerful</a:t>
                      </a:r>
                    </a:p>
                  </a:txBody>
                  <a:tcPr anchor="ctr"/>
                </a:tc>
                <a:tc>
                  <a:txBody>
                    <a:bodyPr/>
                    <a:lstStyle/>
                    <a:p>
                      <a:r>
                        <a:rPr lang="en-US" sz="1800"/>
                        <a:t>log10(2/1) = log10(2)</a:t>
                      </a:r>
                    </a:p>
                  </a:txBody>
                  <a:tcPr anchor="ctr"/>
                </a:tc>
                <a:tc>
                  <a:txBody>
                    <a:bodyPr/>
                    <a:lstStyle/>
                    <a:p>
                      <a:r>
                        <a:rPr lang="en-US" sz="1800" dirty="0"/>
                        <a:t>≈ 0.3010</a:t>
                      </a:r>
                    </a:p>
                  </a:txBody>
                  <a:tcPr anchor="ctr"/>
                </a:tc>
              </a:tr>
            </a:tbl>
          </a:graphicData>
        </a:graphic>
      </p:graphicFrame>
    </p:spTree>
    <p:extLst>
      <p:ext uri="{BB962C8B-B14F-4D97-AF65-F5344CB8AC3E}">
        <p14:creationId xmlns:p14="http://schemas.microsoft.com/office/powerpoint/2010/main" val="407402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4931229" cy="4440237"/>
          </a:xfrm>
        </p:spPr>
        <p:txBody>
          <a:bodyPr/>
          <a:lstStyle/>
          <a:p>
            <a:pPr marL="80963" lvl="1" indent="0" algn="ctr" eaLnBrk="1" hangingPunct="1">
              <a:buClr>
                <a:srgbClr val="0B5395"/>
              </a:buClr>
              <a:buNone/>
            </a:pPr>
            <a:r>
              <a:rPr lang="en-US" altLang="en-US" sz="2400" b="1" dirty="0" smtClean="0">
                <a:latin typeface="Times New Roman" pitchFamily="18" charset="0"/>
                <a:cs typeface="Times New Roman" pitchFamily="18" charset="0"/>
              </a:rPr>
              <a:t>Step-by-Step TF-IDF Example</a:t>
            </a:r>
          </a:p>
          <a:p>
            <a:pPr marL="80963" lvl="1" indent="0" algn="just" eaLnBrk="1" hangingPunct="1">
              <a:buClr>
                <a:srgbClr val="0B5395"/>
              </a:buClr>
              <a:buNone/>
            </a:pPr>
            <a:r>
              <a:rPr lang="en-US" altLang="en-US" sz="2400" b="1" dirty="0" smtClean="0">
                <a:latin typeface="Times New Roman" pitchFamily="18" charset="0"/>
                <a:cs typeface="Times New Roman" pitchFamily="18" charset="0"/>
              </a:rPr>
              <a:t>Step </a:t>
            </a:r>
            <a:r>
              <a:rPr lang="en-US" altLang="en-US" sz="2400" b="1" dirty="0">
                <a:latin typeface="Times New Roman" pitchFamily="18" charset="0"/>
                <a:cs typeface="Times New Roman" pitchFamily="18" charset="0"/>
              </a:rPr>
              <a:t>5: TF × </a:t>
            </a:r>
            <a:r>
              <a:rPr lang="en-US" altLang="en-US" sz="2400" b="1" dirty="0" smtClean="0">
                <a:latin typeface="Times New Roman" pitchFamily="18" charset="0"/>
                <a:cs typeface="Times New Roman" pitchFamily="18" charset="0"/>
              </a:rPr>
              <a:t>IDF</a:t>
            </a:r>
          </a:p>
          <a:p>
            <a:pPr marL="80963" lvl="1" indent="0" algn="just" eaLnBrk="1" hangingPunct="1">
              <a:buClr>
                <a:srgbClr val="0B5395"/>
              </a:buClr>
              <a:buNone/>
            </a:pPr>
            <a:r>
              <a:rPr lang="en-US" altLang="en-US" sz="2400" dirty="0">
                <a:latin typeface="Times New Roman" pitchFamily="18" charset="0"/>
                <a:cs typeface="Times New Roman" pitchFamily="18" charset="0"/>
              </a:rPr>
              <a:t>Now multiply TF with IDF for each term in each document:</a:t>
            </a: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16</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1391630311"/>
              </p:ext>
            </p:extLst>
          </p:nvPr>
        </p:nvGraphicFramePr>
        <p:xfrm>
          <a:off x="8081136" y="1379218"/>
          <a:ext cx="3539364" cy="2194560"/>
        </p:xfrm>
        <a:graphic>
          <a:graphicData uri="http://schemas.openxmlformats.org/drawingml/2006/table">
            <a:tbl>
              <a:tblPr>
                <a:tableStyleId>{D7AC3CCA-C797-4891-BE02-D94E43425B78}</a:tableStyleId>
              </a:tblPr>
              <a:tblGrid>
                <a:gridCol w="1163828"/>
                <a:gridCol w="1187768"/>
                <a:gridCol w="1187768"/>
              </a:tblGrid>
              <a:tr h="365760">
                <a:tc>
                  <a:txBody>
                    <a:bodyPr/>
                    <a:lstStyle/>
                    <a:p>
                      <a:r>
                        <a:rPr lang="en-US" sz="1800" b="1" dirty="0"/>
                        <a:t>Term</a:t>
                      </a:r>
                    </a:p>
                  </a:txBody>
                  <a:tcPr anchor="ctr"/>
                </a:tc>
                <a:tc>
                  <a:txBody>
                    <a:bodyPr/>
                    <a:lstStyle/>
                    <a:p>
                      <a:r>
                        <a:rPr lang="en-US" sz="1800" b="1" dirty="0"/>
                        <a:t>TF in D1</a:t>
                      </a:r>
                    </a:p>
                  </a:txBody>
                  <a:tcPr anchor="ctr"/>
                </a:tc>
                <a:tc>
                  <a:txBody>
                    <a:bodyPr/>
                    <a:lstStyle/>
                    <a:p>
                      <a:r>
                        <a:rPr lang="en-US" sz="1800" b="1" dirty="0"/>
                        <a:t>TF in D2</a:t>
                      </a:r>
                    </a:p>
                  </a:txBody>
                  <a:tcPr anchor="ctr"/>
                </a:tc>
              </a:tr>
              <a:tr h="365760">
                <a:tc>
                  <a:txBody>
                    <a:bodyPr/>
                    <a:lstStyle/>
                    <a:p>
                      <a:r>
                        <a:rPr lang="en-US" sz="1800"/>
                        <a:t>data</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science</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is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a:t>
                      </a:r>
                    </a:p>
                  </a:txBody>
                  <a:tcPr anchor="ctr"/>
                </a:tc>
                <a:tc>
                  <a:txBody>
                    <a:bodyPr/>
                    <a:lstStyle/>
                    <a:p>
                      <a:r>
                        <a:rPr lang="en-US" sz="1800" dirty="0" smtClean="0"/>
                        <a:t>1/4</a:t>
                      </a:r>
                      <a:endParaRPr lang="en-US" sz="1800" dirty="0"/>
                    </a:p>
                  </a:txBody>
                  <a:tcPr anchor="ctr"/>
                </a:tc>
              </a:tr>
              <a:tr h="365760">
                <a:tc>
                  <a:txBody>
                    <a:bodyPr/>
                    <a:lstStyle/>
                    <a:p>
                      <a:r>
                        <a:rPr lang="en-US" sz="1800"/>
                        <a:t>fun</a:t>
                      </a:r>
                    </a:p>
                  </a:txBody>
                  <a:tcPr anchor="ctr"/>
                </a:tc>
                <a:tc>
                  <a:txBody>
                    <a:bodyPr/>
                    <a:lstStyle/>
                    <a:p>
                      <a:r>
                        <a:rPr lang="en-US" sz="1800" dirty="0" smtClean="0"/>
                        <a:t>1/4</a:t>
                      </a:r>
                      <a:endParaRPr lang="en-US" sz="1800" dirty="0"/>
                    </a:p>
                  </a:txBody>
                  <a:tcPr anchor="ctr"/>
                </a:tc>
                <a:tc>
                  <a:txBody>
                    <a:bodyPr/>
                    <a:lstStyle/>
                    <a:p>
                      <a:r>
                        <a:rPr lang="en-US" sz="1800" dirty="0"/>
                        <a:t>0</a:t>
                      </a:r>
                    </a:p>
                  </a:txBody>
                  <a:tcPr anchor="ctr"/>
                </a:tc>
              </a:tr>
              <a:tr h="365760">
                <a:tc>
                  <a:txBody>
                    <a:bodyPr/>
                    <a:lstStyle/>
                    <a:p>
                      <a:r>
                        <a:rPr lang="en-US" sz="1800" dirty="0"/>
                        <a:t>powerful</a:t>
                      </a:r>
                    </a:p>
                  </a:txBody>
                  <a:tcPr anchor="ctr"/>
                </a:tc>
                <a:tc>
                  <a:txBody>
                    <a:bodyPr/>
                    <a:lstStyle/>
                    <a:p>
                      <a:r>
                        <a:rPr lang="en-US" sz="1800" dirty="0"/>
                        <a:t>0</a:t>
                      </a:r>
                    </a:p>
                  </a:txBody>
                  <a:tcPr anchor="ctr"/>
                </a:tc>
                <a:tc>
                  <a:txBody>
                    <a:bodyPr/>
                    <a:lstStyle/>
                    <a:p>
                      <a:r>
                        <a:rPr lang="en-US" sz="1800" dirty="0" smtClean="0"/>
                        <a:t>1/4</a:t>
                      </a:r>
                      <a:endParaRPr lang="en-US" sz="1800" dirty="0"/>
                    </a:p>
                  </a:txBody>
                  <a:tcPr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142297537"/>
              </p:ext>
            </p:extLst>
          </p:nvPr>
        </p:nvGraphicFramePr>
        <p:xfrm>
          <a:off x="8074477" y="4228559"/>
          <a:ext cx="2491613" cy="2194560"/>
        </p:xfrm>
        <a:graphic>
          <a:graphicData uri="http://schemas.openxmlformats.org/drawingml/2006/table">
            <a:tbl>
              <a:tblPr>
                <a:tableStyleId>{D7AC3CCA-C797-4891-BE02-D94E43425B78}</a:tableStyleId>
              </a:tblPr>
              <a:tblGrid>
                <a:gridCol w="1163828"/>
                <a:gridCol w="1327785"/>
              </a:tblGrid>
              <a:tr h="365760">
                <a:tc>
                  <a:txBody>
                    <a:bodyPr/>
                    <a:lstStyle/>
                    <a:p>
                      <a:pPr algn="ctr"/>
                      <a:r>
                        <a:rPr lang="en-US" sz="1800" b="1" dirty="0"/>
                        <a:t>Term</a:t>
                      </a:r>
                    </a:p>
                  </a:txBody>
                  <a:tcPr anchor="ctr"/>
                </a:tc>
                <a:tc>
                  <a:txBody>
                    <a:bodyPr/>
                    <a:lstStyle/>
                    <a:p>
                      <a:pPr algn="ctr"/>
                      <a:r>
                        <a:rPr lang="en-US" sz="1800" b="1" dirty="0" smtClean="0"/>
                        <a:t>IDF</a:t>
                      </a:r>
                      <a:r>
                        <a:rPr lang="en-US" sz="1800" b="1" baseline="0" dirty="0" smtClean="0"/>
                        <a:t> </a:t>
                      </a:r>
                      <a:r>
                        <a:rPr lang="en-US" sz="1800" b="1" dirty="0" smtClean="0"/>
                        <a:t>Value</a:t>
                      </a:r>
                      <a:endParaRPr lang="en-US" sz="1800" b="1" dirty="0"/>
                    </a:p>
                  </a:txBody>
                  <a:tcPr anchor="ctr"/>
                </a:tc>
              </a:tr>
              <a:tr h="365760">
                <a:tc>
                  <a:txBody>
                    <a:bodyPr/>
                    <a:lstStyle/>
                    <a:p>
                      <a:r>
                        <a:rPr lang="en-US" sz="1800"/>
                        <a:t>data</a:t>
                      </a:r>
                    </a:p>
                  </a:txBody>
                  <a:tcPr anchor="ctr"/>
                </a:tc>
                <a:tc>
                  <a:txBody>
                    <a:bodyPr/>
                    <a:lstStyle/>
                    <a:p>
                      <a:r>
                        <a:rPr lang="en-US" sz="1800"/>
                        <a:t>0.00</a:t>
                      </a:r>
                    </a:p>
                  </a:txBody>
                  <a:tcPr anchor="ctr"/>
                </a:tc>
              </a:tr>
              <a:tr h="365760">
                <a:tc>
                  <a:txBody>
                    <a:bodyPr/>
                    <a:lstStyle/>
                    <a:p>
                      <a:r>
                        <a:rPr lang="en-US" sz="1800"/>
                        <a:t>science</a:t>
                      </a:r>
                    </a:p>
                  </a:txBody>
                  <a:tcPr anchor="ctr"/>
                </a:tc>
                <a:tc>
                  <a:txBody>
                    <a:bodyPr/>
                    <a:lstStyle/>
                    <a:p>
                      <a:r>
                        <a:rPr lang="en-US" sz="1800" dirty="0"/>
                        <a:t>0.00</a:t>
                      </a:r>
                    </a:p>
                  </a:txBody>
                  <a:tcPr anchor="ctr"/>
                </a:tc>
              </a:tr>
              <a:tr h="365760">
                <a:tc>
                  <a:txBody>
                    <a:bodyPr/>
                    <a:lstStyle/>
                    <a:p>
                      <a:r>
                        <a:rPr lang="en-US" sz="1800"/>
                        <a:t>is</a:t>
                      </a:r>
                    </a:p>
                  </a:txBody>
                  <a:tcPr anchor="ctr"/>
                </a:tc>
                <a:tc>
                  <a:txBody>
                    <a:bodyPr/>
                    <a:lstStyle/>
                    <a:p>
                      <a:r>
                        <a:rPr lang="en-US" sz="1800"/>
                        <a:t>0.00</a:t>
                      </a:r>
                    </a:p>
                  </a:txBody>
                  <a:tcPr anchor="ctr"/>
                </a:tc>
              </a:tr>
              <a:tr h="365760">
                <a:tc>
                  <a:txBody>
                    <a:bodyPr/>
                    <a:lstStyle/>
                    <a:p>
                      <a:r>
                        <a:rPr lang="en-US" sz="1800"/>
                        <a:t>fun</a:t>
                      </a:r>
                    </a:p>
                  </a:txBody>
                  <a:tcPr anchor="ctr"/>
                </a:tc>
                <a:tc>
                  <a:txBody>
                    <a:bodyPr/>
                    <a:lstStyle/>
                    <a:p>
                      <a:r>
                        <a:rPr lang="en-US" sz="1800"/>
                        <a:t>≈ 0.3010</a:t>
                      </a:r>
                    </a:p>
                  </a:txBody>
                  <a:tcPr anchor="ctr"/>
                </a:tc>
              </a:tr>
              <a:tr h="365760">
                <a:tc>
                  <a:txBody>
                    <a:bodyPr/>
                    <a:lstStyle/>
                    <a:p>
                      <a:r>
                        <a:rPr lang="en-US" sz="1800"/>
                        <a:t>powerful</a:t>
                      </a:r>
                    </a:p>
                  </a:txBody>
                  <a:tcPr anchor="ctr"/>
                </a:tc>
                <a:tc>
                  <a:txBody>
                    <a:bodyPr/>
                    <a:lstStyle/>
                    <a:p>
                      <a:r>
                        <a:rPr lang="en-US" sz="1800" dirty="0"/>
                        <a:t>≈ 0.3010</a:t>
                      </a:r>
                    </a:p>
                  </a:txBody>
                  <a:tcPr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84938182"/>
              </p:ext>
            </p:extLst>
          </p:nvPr>
        </p:nvGraphicFramePr>
        <p:xfrm>
          <a:off x="1458541" y="3714205"/>
          <a:ext cx="5530089" cy="2194560"/>
        </p:xfrm>
        <a:graphic>
          <a:graphicData uri="http://schemas.openxmlformats.org/drawingml/2006/table">
            <a:tbl>
              <a:tblPr>
                <a:tableStyleId>{D7AC3CCA-C797-4891-BE02-D94E43425B78}</a:tableStyleId>
              </a:tblPr>
              <a:tblGrid>
                <a:gridCol w="1163828"/>
                <a:gridCol w="2245043"/>
                <a:gridCol w="2121218"/>
              </a:tblGrid>
              <a:tr h="365760">
                <a:tc>
                  <a:txBody>
                    <a:bodyPr/>
                    <a:lstStyle/>
                    <a:p>
                      <a:pPr algn="ctr"/>
                      <a:r>
                        <a:rPr lang="en-US" sz="1800" b="1" dirty="0"/>
                        <a:t>Term</a:t>
                      </a:r>
                    </a:p>
                  </a:txBody>
                  <a:tcPr anchor="ctr"/>
                </a:tc>
                <a:tc>
                  <a:txBody>
                    <a:bodyPr/>
                    <a:lstStyle/>
                    <a:p>
                      <a:pPr algn="ctr"/>
                      <a:r>
                        <a:rPr lang="en-US" sz="1800" b="1"/>
                        <a:t>TF-IDF in D1</a:t>
                      </a:r>
                    </a:p>
                  </a:txBody>
                  <a:tcPr anchor="ctr"/>
                </a:tc>
                <a:tc>
                  <a:txBody>
                    <a:bodyPr/>
                    <a:lstStyle/>
                    <a:p>
                      <a:pPr algn="ctr"/>
                      <a:r>
                        <a:rPr lang="en-US" sz="1800" b="1" dirty="0"/>
                        <a:t>TF-IDF in D2</a:t>
                      </a:r>
                    </a:p>
                  </a:txBody>
                  <a:tcPr anchor="ctr"/>
                </a:tc>
              </a:tr>
              <a:tr h="365760">
                <a:tc>
                  <a:txBody>
                    <a:bodyPr/>
                    <a:lstStyle/>
                    <a:p>
                      <a:r>
                        <a:rPr lang="en-US" sz="1800"/>
                        <a:t>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 </a:t>
                      </a:r>
                      <a:r>
                        <a:rPr lang="en-US" sz="1800" dirty="0"/>
                        <a:t>× </a:t>
                      </a:r>
                      <a:r>
                        <a:rPr lang="en-US" sz="1800" dirty="0" smtClean="0"/>
                        <a:t>0 </a:t>
                      </a:r>
                      <a:r>
                        <a:rPr lang="en-US" sz="1800" dirty="0"/>
                        <a:t>= </a:t>
                      </a:r>
                      <a:r>
                        <a:rPr lang="en-US" sz="1800" dirty="0" smtClean="0"/>
                        <a:t>0</a:t>
                      </a:r>
                      <a:endParaRPr lang="en-US" sz="1800" dirty="0"/>
                    </a:p>
                  </a:txBody>
                  <a:tcPr anchor="ctr"/>
                </a:tc>
                <a:tc>
                  <a:txBody>
                    <a:bodyPr/>
                    <a:lstStyle/>
                    <a:p>
                      <a:r>
                        <a:rPr lang="en-US" sz="1800" dirty="0" smtClean="0"/>
                        <a:t>1/4 </a:t>
                      </a:r>
                      <a:r>
                        <a:rPr lang="en-US" sz="1800" dirty="0"/>
                        <a:t>× </a:t>
                      </a:r>
                      <a:r>
                        <a:rPr lang="en-US" sz="1800" dirty="0" smtClean="0"/>
                        <a:t>0 </a:t>
                      </a:r>
                      <a:r>
                        <a:rPr lang="en-US" sz="1800" dirty="0"/>
                        <a:t>= </a:t>
                      </a:r>
                      <a:r>
                        <a:rPr lang="en-US" sz="1800" dirty="0" smtClean="0"/>
                        <a:t>0</a:t>
                      </a:r>
                      <a:endParaRPr lang="en-US" sz="1800" dirty="0"/>
                    </a:p>
                  </a:txBody>
                  <a:tcPr anchor="ctr"/>
                </a:tc>
              </a:tr>
              <a:tr h="365760">
                <a:tc>
                  <a:txBody>
                    <a:bodyPr/>
                    <a:lstStyle/>
                    <a:p>
                      <a:r>
                        <a:rPr lang="en-US" sz="1800"/>
                        <a:t>science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 × 0 = 0</a:t>
                      </a:r>
                      <a:endParaRPr lang="en-US" sz="1800" dirty="0"/>
                    </a:p>
                  </a:txBody>
                  <a:tcPr anchor="ctr"/>
                </a:tc>
                <a:tc>
                  <a:txBody>
                    <a:bodyPr/>
                    <a:lstStyle/>
                    <a:p>
                      <a:r>
                        <a:rPr lang="en-US" sz="1800" dirty="0" smtClean="0"/>
                        <a:t>1/4 × 0 = 0</a:t>
                      </a:r>
                      <a:endParaRPr lang="en-US" sz="1800" dirty="0"/>
                    </a:p>
                  </a:txBody>
                  <a:tcPr anchor="ctr"/>
                </a:tc>
              </a:tr>
              <a:tr h="365760">
                <a:tc>
                  <a:txBody>
                    <a:bodyPr/>
                    <a:lstStyle/>
                    <a:p>
                      <a:r>
                        <a:rPr lang="en-US" sz="1800"/>
                        <a:t>is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 × 0 = 0</a:t>
                      </a:r>
                      <a:endParaRPr lang="en-US" sz="1800" dirty="0"/>
                    </a:p>
                  </a:txBody>
                  <a:tcPr anchor="ctr"/>
                </a:tc>
                <a:tc>
                  <a:txBody>
                    <a:bodyPr/>
                    <a:lstStyle/>
                    <a:p>
                      <a:r>
                        <a:rPr lang="en-US" sz="1800" dirty="0" smtClean="0"/>
                        <a:t>1/4 × 0 = 0</a:t>
                      </a:r>
                      <a:endParaRPr lang="en-US" sz="1800" dirty="0"/>
                    </a:p>
                  </a:txBody>
                  <a:tcPr anchor="ctr"/>
                </a:tc>
              </a:tr>
              <a:tr h="365760">
                <a:tc>
                  <a:txBody>
                    <a:bodyPr/>
                    <a:lstStyle/>
                    <a:p>
                      <a:r>
                        <a:rPr lang="en-US" sz="1800"/>
                        <a:t>fun</a:t>
                      </a:r>
                    </a:p>
                  </a:txBody>
                  <a:tcPr anchor="ctr"/>
                </a:tc>
                <a:tc>
                  <a:txBody>
                    <a:bodyPr/>
                    <a:lstStyle/>
                    <a:p>
                      <a:r>
                        <a:rPr lang="en-US" sz="1800" dirty="0" smtClean="0"/>
                        <a:t>1/4 </a:t>
                      </a:r>
                      <a:r>
                        <a:rPr lang="en-US" sz="1800" dirty="0"/>
                        <a:t>× 0.301 = 0.301</a:t>
                      </a:r>
                    </a:p>
                  </a:txBody>
                  <a:tcPr anchor="ctr"/>
                </a:tc>
                <a:tc>
                  <a:txBody>
                    <a:bodyPr/>
                    <a:lstStyle/>
                    <a:p>
                      <a:r>
                        <a:rPr lang="en-US" sz="1800" dirty="0"/>
                        <a:t>0 × 0.301 = </a:t>
                      </a:r>
                      <a:r>
                        <a:rPr lang="en-US" sz="1800" dirty="0" smtClean="0"/>
                        <a:t>0</a:t>
                      </a:r>
                      <a:endParaRPr lang="en-US" sz="1800" dirty="0"/>
                    </a:p>
                  </a:txBody>
                  <a:tcPr anchor="ctr"/>
                </a:tc>
              </a:tr>
              <a:tr h="365760">
                <a:tc>
                  <a:txBody>
                    <a:bodyPr/>
                    <a:lstStyle/>
                    <a:p>
                      <a:r>
                        <a:rPr lang="en-US" sz="1800"/>
                        <a:t>powerful</a:t>
                      </a:r>
                    </a:p>
                  </a:txBody>
                  <a:tcPr anchor="ctr"/>
                </a:tc>
                <a:tc>
                  <a:txBody>
                    <a:bodyPr/>
                    <a:lstStyle/>
                    <a:p>
                      <a:r>
                        <a:rPr lang="en-US" sz="1800" dirty="0"/>
                        <a:t>0 × 0.301 = </a:t>
                      </a:r>
                      <a:r>
                        <a:rPr lang="en-US" sz="1800" dirty="0" smtClean="0"/>
                        <a:t>0</a:t>
                      </a:r>
                      <a:endParaRPr lang="en-US" sz="1800" dirty="0"/>
                    </a:p>
                  </a:txBody>
                  <a:tcPr anchor="ctr"/>
                </a:tc>
                <a:tc>
                  <a:txBody>
                    <a:bodyPr/>
                    <a:lstStyle/>
                    <a:p>
                      <a:r>
                        <a:rPr lang="en-US" sz="1800" dirty="0"/>
                        <a:t>1 × 0.301 = 0.301</a:t>
                      </a:r>
                    </a:p>
                  </a:txBody>
                  <a:tcPr anchor="ctr"/>
                </a:tc>
              </a:tr>
            </a:tbl>
          </a:graphicData>
        </a:graphic>
      </p:graphicFrame>
      <p:sp>
        <p:nvSpPr>
          <p:cNvPr id="6" name="Multiply 5"/>
          <p:cNvSpPr/>
          <p:nvPr/>
        </p:nvSpPr>
        <p:spPr>
          <a:xfrm>
            <a:off x="8817429" y="3608614"/>
            <a:ext cx="408214" cy="5715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7062108" y="3477985"/>
            <a:ext cx="881743" cy="8327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59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840922" y="1639435"/>
            <a:ext cx="6833507" cy="2246766"/>
          </a:xfrm>
        </p:spPr>
        <p:txBody>
          <a:bodyPr/>
          <a:lstStyle/>
          <a:p>
            <a:pPr marL="423863" lvl="1" indent="-342900" algn="just" eaLnBrk="1" hangingPunct="1">
              <a:buClr>
                <a:srgbClr val="0B5395"/>
              </a:buClr>
            </a:pPr>
            <a:r>
              <a:rPr lang="en-US" altLang="en-US" sz="2400" dirty="0">
                <a:latin typeface="Times New Roman" pitchFamily="18" charset="0"/>
                <a:cs typeface="Times New Roman" pitchFamily="18" charset="0"/>
              </a:rPr>
              <a:t>Common words like "data", "science", and "is" have TF-IDF = 0 because they appear in all documents (not informative</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Unique </a:t>
            </a:r>
            <a:r>
              <a:rPr lang="en-US" altLang="en-US" sz="2400" dirty="0">
                <a:latin typeface="Times New Roman" pitchFamily="18" charset="0"/>
                <a:cs typeface="Times New Roman" pitchFamily="18" charset="0"/>
              </a:rPr>
              <a:t>words like "fun" and "powerful" have higher TF-IDF values, making them more important for distinguishing between the documents.</a:t>
            </a: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17</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2226859408"/>
              </p:ext>
            </p:extLst>
          </p:nvPr>
        </p:nvGraphicFramePr>
        <p:xfrm>
          <a:off x="8081136" y="1379218"/>
          <a:ext cx="3539364" cy="2194560"/>
        </p:xfrm>
        <a:graphic>
          <a:graphicData uri="http://schemas.openxmlformats.org/drawingml/2006/table">
            <a:tbl>
              <a:tblPr>
                <a:tableStyleId>{D7AC3CCA-C797-4891-BE02-D94E43425B78}</a:tableStyleId>
              </a:tblPr>
              <a:tblGrid>
                <a:gridCol w="1163828"/>
                <a:gridCol w="1187768"/>
                <a:gridCol w="1187768"/>
              </a:tblGrid>
              <a:tr h="365760">
                <a:tc>
                  <a:txBody>
                    <a:bodyPr/>
                    <a:lstStyle/>
                    <a:p>
                      <a:r>
                        <a:rPr lang="en-US" sz="1800" b="1" dirty="0"/>
                        <a:t>Term</a:t>
                      </a:r>
                    </a:p>
                  </a:txBody>
                  <a:tcPr anchor="ctr"/>
                </a:tc>
                <a:tc>
                  <a:txBody>
                    <a:bodyPr/>
                    <a:lstStyle/>
                    <a:p>
                      <a:r>
                        <a:rPr lang="en-US" sz="1800" b="1" dirty="0"/>
                        <a:t>TF in D1</a:t>
                      </a:r>
                    </a:p>
                  </a:txBody>
                  <a:tcPr anchor="ctr"/>
                </a:tc>
                <a:tc>
                  <a:txBody>
                    <a:bodyPr/>
                    <a:lstStyle/>
                    <a:p>
                      <a:r>
                        <a:rPr lang="en-US" sz="1800" b="1" dirty="0"/>
                        <a:t>TF in D2</a:t>
                      </a:r>
                    </a:p>
                  </a:txBody>
                  <a:tcPr anchor="ctr"/>
                </a:tc>
              </a:tr>
              <a:tr h="365760">
                <a:tc>
                  <a:txBody>
                    <a:bodyPr/>
                    <a:lstStyle/>
                    <a:p>
                      <a:r>
                        <a:rPr lang="en-US" sz="1800"/>
                        <a:t>data</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science</a:t>
                      </a:r>
                    </a:p>
                  </a:txBody>
                  <a:tcPr anchor="ctr"/>
                </a:tc>
                <a:tc>
                  <a:txBody>
                    <a:bodyPr/>
                    <a:lstStyle/>
                    <a:p>
                      <a:r>
                        <a:rPr lang="en-US" sz="1800" dirty="0" smtClean="0"/>
                        <a:t>1/4</a:t>
                      </a:r>
                      <a:endParaRPr lang="en-US" sz="1800" dirty="0"/>
                    </a:p>
                  </a:txBody>
                  <a:tcPr anchor="ctr"/>
                </a:tc>
                <a:tc>
                  <a:txBody>
                    <a:bodyPr/>
                    <a:lstStyle/>
                    <a:p>
                      <a:r>
                        <a:rPr lang="en-US" sz="1800" dirty="0" smtClean="0"/>
                        <a:t>1/4</a:t>
                      </a:r>
                      <a:endParaRPr lang="en-US" sz="1800" dirty="0"/>
                    </a:p>
                  </a:txBody>
                  <a:tcPr anchor="ctr"/>
                </a:tc>
              </a:tr>
              <a:tr h="365760">
                <a:tc>
                  <a:txBody>
                    <a:bodyPr/>
                    <a:lstStyle/>
                    <a:p>
                      <a:r>
                        <a:rPr lang="en-US" sz="1800"/>
                        <a:t>is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1/4</a:t>
                      </a:r>
                    </a:p>
                  </a:txBody>
                  <a:tcPr anchor="ctr"/>
                </a:tc>
                <a:tc>
                  <a:txBody>
                    <a:bodyPr/>
                    <a:lstStyle/>
                    <a:p>
                      <a:r>
                        <a:rPr lang="en-US" sz="1800" dirty="0" smtClean="0"/>
                        <a:t>1/4</a:t>
                      </a:r>
                      <a:endParaRPr lang="en-US" sz="1800" dirty="0"/>
                    </a:p>
                  </a:txBody>
                  <a:tcPr anchor="ctr"/>
                </a:tc>
              </a:tr>
              <a:tr h="365760">
                <a:tc>
                  <a:txBody>
                    <a:bodyPr/>
                    <a:lstStyle/>
                    <a:p>
                      <a:r>
                        <a:rPr lang="en-US" sz="1800"/>
                        <a:t>fun</a:t>
                      </a:r>
                    </a:p>
                  </a:txBody>
                  <a:tcPr anchor="ctr"/>
                </a:tc>
                <a:tc>
                  <a:txBody>
                    <a:bodyPr/>
                    <a:lstStyle/>
                    <a:p>
                      <a:r>
                        <a:rPr lang="en-US" sz="1800" dirty="0" smtClean="0"/>
                        <a:t>1/4</a:t>
                      </a:r>
                      <a:endParaRPr lang="en-US" sz="1800" dirty="0"/>
                    </a:p>
                  </a:txBody>
                  <a:tcPr anchor="ctr"/>
                </a:tc>
                <a:tc>
                  <a:txBody>
                    <a:bodyPr/>
                    <a:lstStyle/>
                    <a:p>
                      <a:r>
                        <a:rPr lang="en-US" sz="1800" dirty="0"/>
                        <a:t>0</a:t>
                      </a:r>
                    </a:p>
                  </a:txBody>
                  <a:tcPr anchor="ctr"/>
                </a:tc>
              </a:tr>
              <a:tr h="365760">
                <a:tc>
                  <a:txBody>
                    <a:bodyPr/>
                    <a:lstStyle/>
                    <a:p>
                      <a:r>
                        <a:rPr lang="en-US" sz="1800" dirty="0"/>
                        <a:t>powerful</a:t>
                      </a:r>
                    </a:p>
                  </a:txBody>
                  <a:tcPr anchor="ctr"/>
                </a:tc>
                <a:tc>
                  <a:txBody>
                    <a:bodyPr/>
                    <a:lstStyle/>
                    <a:p>
                      <a:r>
                        <a:rPr lang="en-US" sz="1800" dirty="0"/>
                        <a:t>0</a:t>
                      </a:r>
                    </a:p>
                  </a:txBody>
                  <a:tcPr anchor="ctr"/>
                </a:tc>
                <a:tc>
                  <a:txBody>
                    <a:bodyPr/>
                    <a:lstStyle/>
                    <a:p>
                      <a:r>
                        <a:rPr lang="en-US" sz="1800" dirty="0" smtClean="0"/>
                        <a:t>1/4</a:t>
                      </a:r>
                      <a:endParaRPr lang="en-US" sz="1800" dirty="0"/>
                    </a:p>
                  </a:txBody>
                  <a:tcPr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499668978"/>
              </p:ext>
            </p:extLst>
          </p:nvPr>
        </p:nvGraphicFramePr>
        <p:xfrm>
          <a:off x="8074477" y="4228559"/>
          <a:ext cx="2491613" cy="2194560"/>
        </p:xfrm>
        <a:graphic>
          <a:graphicData uri="http://schemas.openxmlformats.org/drawingml/2006/table">
            <a:tbl>
              <a:tblPr>
                <a:tableStyleId>{D7AC3CCA-C797-4891-BE02-D94E43425B78}</a:tableStyleId>
              </a:tblPr>
              <a:tblGrid>
                <a:gridCol w="1163828"/>
                <a:gridCol w="1327785"/>
              </a:tblGrid>
              <a:tr h="365760">
                <a:tc>
                  <a:txBody>
                    <a:bodyPr/>
                    <a:lstStyle/>
                    <a:p>
                      <a:pPr algn="ctr"/>
                      <a:r>
                        <a:rPr lang="en-US" sz="1800" b="1" dirty="0"/>
                        <a:t>Term</a:t>
                      </a:r>
                    </a:p>
                  </a:txBody>
                  <a:tcPr anchor="ctr"/>
                </a:tc>
                <a:tc>
                  <a:txBody>
                    <a:bodyPr/>
                    <a:lstStyle/>
                    <a:p>
                      <a:pPr algn="ctr"/>
                      <a:r>
                        <a:rPr lang="en-US" sz="1800" b="1" dirty="0" smtClean="0"/>
                        <a:t>Value</a:t>
                      </a:r>
                      <a:endParaRPr lang="en-US" sz="1800" b="1" dirty="0"/>
                    </a:p>
                  </a:txBody>
                  <a:tcPr anchor="ctr"/>
                </a:tc>
              </a:tr>
              <a:tr h="365760">
                <a:tc>
                  <a:txBody>
                    <a:bodyPr/>
                    <a:lstStyle/>
                    <a:p>
                      <a:r>
                        <a:rPr lang="en-US" sz="1800"/>
                        <a:t>data</a:t>
                      </a:r>
                    </a:p>
                  </a:txBody>
                  <a:tcPr anchor="ctr"/>
                </a:tc>
                <a:tc>
                  <a:txBody>
                    <a:bodyPr/>
                    <a:lstStyle/>
                    <a:p>
                      <a:r>
                        <a:rPr lang="en-US" sz="1800"/>
                        <a:t>0.00</a:t>
                      </a:r>
                    </a:p>
                  </a:txBody>
                  <a:tcPr anchor="ctr"/>
                </a:tc>
              </a:tr>
              <a:tr h="365760">
                <a:tc>
                  <a:txBody>
                    <a:bodyPr/>
                    <a:lstStyle/>
                    <a:p>
                      <a:r>
                        <a:rPr lang="en-US" sz="1800"/>
                        <a:t>science</a:t>
                      </a:r>
                    </a:p>
                  </a:txBody>
                  <a:tcPr anchor="ctr"/>
                </a:tc>
                <a:tc>
                  <a:txBody>
                    <a:bodyPr/>
                    <a:lstStyle/>
                    <a:p>
                      <a:r>
                        <a:rPr lang="en-US" sz="1800" dirty="0"/>
                        <a:t>0.00</a:t>
                      </a:r>
                    </a:p>
                  </a:txBody>
                  <a:tcPr anchor="ctr"/>
                </a:tc>
              </a:tr>
              <a:tr h="365760">
                <a:tc>
                  <a:txBody>
                    <a:bodyPr/>
                    <a:lstStyle/>
                    <a:p>
                      <a:r>
                        <a:rPr lang="en-US" sz="1800"/>
                        <a:t>is</a:t>
                      </a:r>
                    </a:p>
                  </a:txBody>
                  <a:tcPr anchor="ctr"/>
                </a:tc>
                <a:tc>
                  <a:txBody>
                    <a:bodyPr/>
                    <a:lstStyle/>
                    <a:p>
                      <a:r>
                        <a:rPr lang="en-US" sz="1800"/>
                        <a:t>0.00</a:t>
                      </a:r>
                    </a:p>
                  </a:txBody>
                  <a:tcPr anchor="ctr"/>
                </a:tc>
              </a:tr>
              <a:tr h="365760">
                <a:tc>
                  <a:txBody>
                    <a:bodyPr/>
                    <a:lstStyle/>
                    <a:p>
                      <a:r>
                        <a:rPr lang="en-US" sz="1800"/>
                        <a:t>fun</a:t>
                      </a:r>
                    </a:p>
                  </a:txBody>
                  <a:tcPr anchor="ctr"/>
                </a:tc>
                <a:tc>
                  <a:txBody>
                    <a:bodyPr/>
                    <a:lstStyle/>
                    <a:p>
                      <a:r>
                        <a:rPr lang="en-US" sz="1800"/>
                        <a:t>≈ 0.3010</a:t>
                      </a:r>
                    </a:p>
                  </a:txBody>
                  <a:tcPr anchor="ctr"/>
                </a:tc>
              </a:tr>
              <a:tr h="365760">
                <a:tc>
                  <a:txBody>
                    <a:bodyPr/>
                    <a:lstStyle/>
                    <a:p>
                      <a:r>
                        <a:rPr lang="en-US" sz="1800"/>
                        <a:t>powerful</a:t>
                      </a:r>
                    </a:p>
                  </a:txBody>
                  <a:tcPr anchor="ctr"/>
                </a:tc>
                <a:tc>
                  <a:txBody>
                    <a:bodyPr/>
                    <a:lstStyle/>
                    <a:p>
                      <a:r>
                        <a:rPr lang="en-US" sz="1800" dirty="0"/>
                        <a:t>≈ 0.3010</a:t>
                      </a:r>
                    </a:p>
                  </a:txBody>
                  <a:tcPr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36331224"/>
              </p:ext>
            </p:extLst>
          </p:nvPr>
        </p:nvGraphicFramePr>
        <p:xfrm>
          <a:off x="1466705" y="4236719"/>
          <a:ext cx="5530089" cy="2194560"/>
        </p:xfrm>
        <a:graphic>
          <a:graphicData uri="http://schemas.openxmlformats.org/drawingml/2006/table">
            <a:tbl>
              <a:tblPr>
                <a:tableStyleId>{D7AC3CCA-C797-4891-BE02-D94E43425B78}</a:tableStyleId>
              </a:tblPr>
              <a:tblGrid>
                <a:gridCol w="1163828"/>
                <a:gridCol w="2245043"/>
                <a:gridCol w="2121218"/>
              </a:tblGrid>
              <a:tr h="365760">
                <a:tc>
                  <a:txBody>
                    <a:bodyPr/>
                    <a:lstStyle/>
                    <a:p>
                      <a:pPr algn="ctr"/>
                      <a:r>
                        <a:rPr lang="en-US" sz="1800" b="1" dirty="0"/>
                        <a:t>Term</a:t>
                      </a:r>
                    </a:p>
                  </a:txBody>
                  <a:tcPr anchor="ctr"/>
                </a:tc>
                <a:tc>
                  <a:txBody>
                    <a:bodyPr/>
                    <a:lstStyle/>
                    <a:p>
                      <a:pPr algn="ctr"/>
                      <a:r>
                        <a:rPr lang="en-US" sz="1800" b="1"/>
                        <a:t>TF-IDF in D1</a:t>
                      </a:r>
                    </a:p>
                  </a:txBody>
                  <a:tcPr anchor="ctr"/>
                </a:tc>
                <a:tc>
                  <a:txBody>
                    <a:bodyPr/>
                    <a:lstStyle/>
                    <a:p>
                      <a:pPr algn="ctr"/>
                      <a:r>
                        <a:rPr lang="en-US" sz="1800" b="1" dirty="0"/>
                        <a:t>TF-IDF in D2</a:t>
                      </a:r>
                    </a:p>
                  </a:txBody>
                  <a:tcPr anchor="ctr"/>
                </a:tc>
              </a:tr>
              <a:tr h="365760">
                <a:tc>
                  <a:txBody>
                    <a:bodyPr/>
                    <a:lstStyle/>
                    <a:p>
                      <a:r>
                        <a:rPr lang="en-US" sz="1800"/>
                        <a:t>data</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a:t>
                      </a:r>
                      <a:endParaRPr 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a:t>
                      </a:r>
                      <a:endParaRPr lang="en-US" sz="1800" dirty="0"/>
                    </a:p>
                  </a:txBody>
                  <a:tcPr anchor="ctr"/>
                </a:tc>
              </a:tr>
              <a:tr h="365760">
                <a:tc>
                  <a:txBody>
                    <a:bodyPr/>
                    <a:lstStyle/>
                    <a:p>
                      <a:r>
                        <a:rPr lang="en-US" sz="1800"/>
                        <a:t>science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a:t>
                      </a:r>
                      <a:endParaRPr 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a:t>
                      </a:r>
                      <a:endParaRPr lang="en-US" sz="1800" dirty="0"/>
                    </a:p>
                  </a:txBody>
                  <a:tcPr anchor="ctr"/>
                </a:tc>
              </a:tr>
              <a:tr h="365760">
                <a:tc>
                  <a:txBody>
                    <a:bodyPr/>
                    <a:lstStyle/>
                    <a:p>
                      <a:r>
                        <a:rPr lang="en-US" sz="1800"/>
                        <a:t>is</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a:t>
                      </a:r>
                      <a:endParaRPr lang="en-US"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a:t>
                      </a:r>
                      <a:endParaRPr lang="en-US" sz="1800" dirty="0"/>
                    </a:p>
                  </a:txBody>
                  <a:tcPr anchor="ctr"/>
                </a:tc>
              </a:tr>
              <a:tr h="365760">
                <a:tc>
                  <a:txBody>
                    <a:bodyPr/>
                    <a:lstStyle/>
                    <a:p>
                      <a:r>
                        <a:rPr lang="en-US" sz="1800"/>
                        <a:t>fun</a:t>
                      </a:r>
                    </a:p>
                  </a:txBody>
                  <a:tcPr anchor="ctr"/>
                </a:tc>
                <a:tc>
                  <a:txBody>
                    <a:bodyPr/>
                    <a:lstStyle/>
                    <a:p>
                      <a:r>
                        <a:rPr lang="en-US" sz="1800" dirty="0" smtClean="0"/>
                        <a:t>0.301</a:t>
                      </a:r>
                      <a:endParaRPr lang="en-US" sz="1800" dirty="0"/>
                    </a:p>
                  </a:txBody>
                  <a:tcPr anchor="ctr"/>
                </a:tc>
                <a:tc>
                  <a:txBody>
                    <a:bodyPr/>
                    <a:lstStyle/>
                    <a:p>
                      <a:r>
                        <a:rPr lang="en-US" sz="1800" dirty="0" smtClean="0"/>
                        <a:t>0</a:t>
                      </a:r>
                      <a:endParaRPr lang="en-US" sz="1800" dirty="0"/>
                    </a:p>
                  </a:txBody>
                  <a:tcPr anchor="ctr"/>
                </a:tc>
              </a:tr>
              <a:tr h="365760">
                <a:tc>
                  <a:txBody>
                    <a:bodyPr/>
                    <a:lstStyle/>
                    <a:p>
                      <a:r>
                        <a:rPr lang="en-US" sz="1800"/>
                        <a:t>powerful</a:t>
                      </a:r>
                    </a:p>
                  </a:txBody>
                  <a:tcPr anchor="ctr"/>
                </a:tc>
                <a:tc>
                  <a:txBody>
                    <a:bodyPr/>
                    <a:lstStyle/>
                    <a:p>
                      <a:r>
                        <a:rPr lang="en-US" sz="1800" dirty="0" smtClean="0"/>
                        <a:t>0</a:t>
                      </a:r>
                      <a:endParaRPr lang="en-US" sz="1800" dirty="0"/>
                    </a:p>
                  </a:txBody>
                  <a:tcPr anchor="ctr"/>
                </a:tc>
                <a:tc>
                  <a:txBody>
                    <a:bodyPr/>
                    <a:lstStyle/>
                    <a:p>
                      <a:r>
                        <a:rPr lang="en-US" sz="1800" dirty="0" smtClean="0"/>
                        <a:t>0.301</a:t>
                      </a:r>
                      <a:endParaRPr lang="en-US" sz="1800" dirty="0"/>
                    </a:p>
                  </a:txBody>
                  <a:tcPr anchor="ctr"/>
                </a:tc>
              </a:tr>
            </a:tbl>
          </a:graphicData>
        </a:graphic>
      </p:graphicFrame>
    </p:spTree>
    <p:extLst>
      <p:ext uri="{BB962C8B-B14F-4D97-AF65-F5344CB8AC3E}">
        <p14:creationId xmlns:p14="http://schemas.microsoft.com/office/powerpoint/2010/main" val="1283282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Word Frequency and Word Clouds</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Word Frequency: </a:t>
            </a:r>
            <a:r>
              <a:rPr lang="en-US" altLang="en-US" sz="2400" dirty="0">
                <a:latin typeface="Times New Roman" pitchFamily="18" charset="0"/>
                <a:cs typeface="Times New Roman" pitchFamily="18" charset="0"/>
              </a:rPr>
              <a:t>This is the simplest form of text analysis. It involves counting how many times each word appears in a given text after preprocessing. This simple count can already provide valuable insights into the main topics of the text</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smtClean="0">
                <a:latin typeface="Times New Roman" pitchFamily="18" charset="0"/>
                <a:cs typeface="Times New Roman" pitchFamily="18" charset="0"/>
              </a:rPr>
              <a:t>Word </a:t>
            </a:r>
            <a:r>
              <a:rPr lang="en-US" altLang="en-US" sz="2400" b="1" dirty="0">
                <a:latin typeface="Times New Roman" pitchFamily="18" charset="0"/>
                <a:cs typeface="Times New Roman" pitchFamily="18" charset="0"/>
              </a:rPr>
              <a:t>Clouds: </a:t>
            </a:r>
            <a:r>
              <a:rPr lang="en-US" altLang="en-US" sz="2400" dirty="0">
                <a:latin typeface="Times New Roman" pitchFamily="18" charset="0"/>
                <a:cs typeface="Times New Roman" pitchFamily="18" charset="0"/>
              </a:rPr>
              <a:t>A word cloud is a visual representation of word frequency. In a word cloud, the size of each word is proportional to its frequency in the text. This allows you to see the most prominent words at a glance</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Example</a:t>
            </a:r>
            <a:r>
              <a:rPr lang="en-US" altLang="en-US" sz="2400" dirty="0">
                <a:latin typeface="Times New Roman" pitchFamily="18" charset="0"/>
                <a:cs typeface="Times New Roman" pitchFamily="18" charset="0"/>
              </a:rPr>
              <a:t>: A word cloud generated from customer reviews of a new phone might show the words "camera," "battery," "screen," and "fast" in large fonts, immediately telling you what features customers are discussing most.</a:t>
            </a: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18</a:t>
            </a:fld>
            <a:endParaRPr lang="en-US" altLang="en-US"/>
          </a:p>
        </p:txBody>
      </p:sp>
    </p:spTree>
    <p:extLst>
      <p:ext uri="{BB962C8B-B14F-4D97-AF65-F5344CB8AC3E}">
        <p14:creationId xmlns:p14="http://schemas.microsoft.com/office/powerpoint/2010/main" val="499986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Related Topics</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The techniques above are the foundation for more advanced NLP tasks, such as</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Sentiment </a:t>
            </a:r>
            <a:r>
              <a:rPr lang="en-US" altLang="en-US" sz="2400" dirty="0">
                <a:latin typeface="Times New Roman" pitchFamily="18" charset="0"/>
                <a:cs typeface="Times New Roman" pitchFamily="18" charset="0"/>
              </a:rPr>
              <a:t>Analysis: Automatically determining the emotional tone of a text (e.g., positive, negative, or neutral</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Topic </a:t>
            </a:r>
            <a:r>
              <a:rPr lang="en-US" altLang="en-US" sz="2400" dirty="0">
                <a:latin typeface="Times New Roman" pitchFamily="18" charset="0"/>
                <a:cs typeface="Times New Roman" pitchFamily="18" charset="0"/>
              </a:rPr>
              <a:t>Modeling: Identifying the main abstract topics that occur in a collection of documents</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Named </a:t>
            </a:r>
            <a:r>
              <a:rPr lang="en-US" altLang="en-US" sz="2400" dirty="0">
                <a:latin typeface="Times New Roman" pitchFamily="18" charset="0"/>
                <a:cs typeface="Times New Roman" pitchFamily="18" charset="0"/>
              </a:rPr>
              <a:t>Entity Recognition (NER): Locating and classifying named entities in text, such as names of people, organizations, and locations</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Text </a:t>
            </a:r>
            <a:r>
              <a:rPr lang="en-US" altLang="en-US" sz="2400" dirty="0">
                <a:latin typeface="Times New Roman" pitchFamily="18" charset="0"/>
                <a:cs typeface="Times New Roman" pitchFamily="18" charset="0"/>
              </a:rPr>
              <a:t>Summarization: Automatically generating a short, coherent summary of a longer text.</a:t>
            </a: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19</a:t>
            </a:fld>
            <a:endParaRPr lang="en-US" altLang="en-US"/>
          </a:p>
        </p:txBody>
      </p:sp>
    </p:spTree>
    <p:extLst>
      <p:ext uri="{BB962C8B-B14F-4D97-AF65-F5344CB8AC3E}">
        <p14:creationId xmlns:p14="http://schemas.microsoft.com/office/powerpoint/2010/main" val="340281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440871" y="1655763"/>
            <a:ext cx="6139544" cy="4671558"/>
          </a:xfrm>
        </p:spPr>
        <p:txBody>
          <a:bodyPr/>
          <a:lstStyle/>
          <a:p>
            <a:pPr marL="80963" lvl="1" indent="0" algn="just" eaLnBrk="1" hangingPunct="1">
              <a:buClr>
                <a:srgbClr val="0B5395"/>
              </a:buClr>
              <a:buNone/>
            </a:pPr>
            <a:r>
              <a:rPr lang="en-US" altLang="en-US" sz="2800" dirty="0">
                <a:latin typeface="Times New Roman" pitchFamily="18" charset="0"/>
                <a:cs typeface="Times New Roman" pitchFamily="18" charset="0"/>
              </a:rPr>
              <a:t>Examples of Text Data</a:t>
            </a:r>
            <a:r>
              <a:rPr lang="en-US" altLang="en-US" sz="2800" dirty="0" smtClean="0">
                <a:latin typeface="Times New Roman" pitchFamily="18" charset="0"/>
                <a:cs typeface="Times New Roman" pitchFamily="18" charset="0"/>
              </a:rPr>
              <a:t>:</a:t>
            </a:r>
          </a:p>
          <a:p>
            <a:pPr marL="538163" lvl="1" indent="-457200" algn="just" eaLnBrk="1" hangingPunct="1">
              <a:buClr>
                <a:srgbClr val="0B5395"/>
              </a:buClr>
            </a:pPr>
            <a:r>
              <a:rPr lang="en-US" altLang="en-US" sz="2800" dirty="0" smtClean="0">
                <a:latin typeface="Times New Roman" pitchFamily="18" charset="0"/>
                <a:cs typeface="Times New Roman" pitchFamily="18" charset="0"/>
              </a:rPr>
              <a:t>Social </a:t>
            </a:r>
            <a:r>
              <a:rPr lang="en-US" altLang="en-US" sz="2800" dirty="0">
                <a:latin typeface="Times New Roman" pitchFamily="18" charset="0"/>
                <a:cs typeface="Times New Roman" pitchFamily="18" charset="0"/>
              </a:rPr>
              <a:t>media posts (tweets, Facebook updates</a:t>
            </a:r>
            <a:r>
              <a:rPr lang="en-US" altLang="en-US" sz="2800" dirty="0" smtClean="0">
                <a:latin typeface="Times New Roman" pitchFamily="18" charset="0"/>
                <a:cs typeface="Times New Roman" pitchFamily="18" charset="0"/>
              </a:rPr>
              <a:t>)</a:t>
            </a:r>
          </a:p>
          <a:p>
            <a:pPr marL="538163" lvl="1" indent="-457200" algn="just" eaLnBrk="1" hangingPunct="1">
              <a:buClr>
                <a:srgbClr val="0B5395"/>
              </a:buClr>
            </a:pPr>
            <a:r>
              <a:rPr lang="en-US" altLang="en-US" sz="2800" dirty="0" smtClean="0">
                <a:latin typeface="Times New Roman" pitchFamily="18" charset="0"/>
                <a:cs typeface="Times New Roman" pitchFamily="18" charset="0"/>
              </a:rPr>
              <a:t>Customer </a:t>
            </a:r>
            <a:r>
              <a:rPr lang="en-US" altLang="en-US" sz="2800" dirty="0">
                <a:latin typeface="Times New Roman" pitchFamily="18" charset="0"/>
                <a:cs typeface="Times New Roman" pitchFamily="18" charset="0"/>
              </a:rPr>
              <a:t>reviews on e-commerce </a:t>
            </a:r>
            <a:r>
              <a:rPr lang="en-US" altLang="en-US" sz="2800" dirty="0" smtClean="0">
                <a:latin typeface="Times New Roman" pitchFamily="18" charset="0"/>
                <a:cs typeface="Times New Roman" pitchFamily="18" charset="0"/>
              </a:rPr>
              <a:t>sites</a:t>
            </a:r>
          </a:p>
          <a:p>
            <a:pPr marL="538163" lvl="1" indent="-457200" algn="just" eaLnBrk="1" hangingPunct="1">
              <a:buClr>
                <a:srgbClr val="0B5395"/>
              </a:buClr>
            </a:pPr>
            <a:r>
              <a:rPr lang="en-US" altLang="en-US" sz="2800" dirty="0" smtClean="0">
                <a:latin typeface="Times New Roman" pitchFamily="18" charset="0"/>
                <a:cs typeface="Times New Roman" pitchFamily="18" charset="0"/>
              </a:rPr>
              <a:t>News </a:t>
            </a:r>
            <a:r>
              <a:rPr lang="en-US" altLang="en-US" sz="2800" dirty="0">
                <a:latin typeface="Times New Roman" pitchFamily="18" charset="0"/>
                <a:cs typeface="Times New Roman" pitchFamily="18" charset="0"/>
              </a:rPr>
              <a:t>articles and blog </a:t>
            </a:r>
            <a:r>
              <a:rPr lang="en-US" altLang="en-US" sz="2800" dirty="0" smtClean="0">
                <a:latin typeface="Times New Roman" pitchFamily="18" charset="0"/>
                <a:cs typeface="Times New Roman" pitchFamily="18" charset="0"/>
              </a:rPr>
              <a:t>posts</a:t>
            </a:r>
          </a:p>
          <a:p>
            <a:pPr marL="538163" lvl="1" indent="-457200" algn="just" eaLnBrk="1" hangingPunct="1">
              <a:buClr>
                <a:srgbClr val="0B5395"/>
              </a:buClr>
            </a:pPr>
            <a:r>
              <a:rPr lang="en-US" altLang="en-US" sz="2800" dirty="0" smtClean="0">
                <a:latin typeface="Times New Roman" pitchFamily="18" charset="0"/>
                <a:cs typeface="Times New Roman" pitchFamily="18" charset="0"/>
              </a:rPr>
              <a:t>Emails </a:t>
            </a:r>
            <a:r>
              <a:rPr lang="en-US" altLang="en-US" sz="2800" dirty="0">
                <a:latin typeface="Times New Roman" pitchFamily="18" charset="0"/>
                <a:cs typeface="Times New Roman" pitchFamily="18" charset="0"/>
              </a:rPr>
              <a:t>and text </a:t>
            </a:r>
            <a:r>
              <a:rPr lang="en-US" altLang="en-US" sz="2800" dirty="0" smtClean="0">
                <a:latin typeface="Times New Roman" pitchFamily="18" charset="0"/>
                <a:cs typeface="Times New Roman" pitchFamily="18" charset="0"/>
              </a:rPr>
              <a:t>messages</a:t>
            </a:r>
          </a:p>
          <a:p>
            <a:pPr marL="538163" lvl="1" indent="-457200" algn="just" eaLnBrk="1" hangingPunct="1">
              <a:buClr>
                <a:srgbClr val="0B5395"/>
              </a:buClr>
            </a:pPr>
            <a:r>
              <a:rPr lang="en-US" altLang="en-US" sz="2800" dirty="0" smtClean="0">
                <a:latin typeface="Times New Roman" pitchFamily="18" charset="0"/>
                <a:cs typeface="Times New Roman" pitchFamily="18" charset="0"/>
              </a:rPr>
              <a:t>Entire </a:t>
            </a:r>
            <a:r>
              <a:rPr lang="en-US" altLang="en-US" sz="2800" dirty="0">
                <a:latin typeface="Times New Roman" pitchFamily="18" charset="0"/>
                <a:cs typeface="Times New Roman" pitchFamily="18" charset="0"/>
              </a:rPr>
              <a:t>books and legal documents</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a:t>
            </a:fld>
            <a:endParaRPr lang="en-US"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674" y="1616302"/>
            <a:ext cx="4785321" cy="437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87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Sentiment analysis using 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294362045"/>
              </p:ext>
            </p:extLst>
          </p:nvPr>
        </p:nvGraphicFramePr>
        <p:xfrm>
          <a:off x="2375808" y="2469991"/>
          <a:ext cx="7305929" cy="2926080"/>
        </p:xfrm>
        <a:graphic>
          <a:graphicData uri="http://schemas.openxmlformats.org/drawingml/2006/table">
            <a:tbl>
              <a:tblPr>
                <a:tableStyleId>{D7AC3CCA-C797-4891-BE02-D94E43425B78}</a:tableStyleId>
              </a:tblPr>
              <a:tblGrid>
                <a:gridCol w="1458976"/>
                <a:gridCol w="4470273"/>
                <a:gridCol w="1376680"/>
              </a:tblGrid>
              <a:tr h="365760">
                <a:tc>
                  <a:txBody>
                    <a:bodyPr/>
                    <a:lstStyle/>
                    <a:p>
                      <a:pPr algn="ctr"/>
                      <a:r>
                        <a:rPr lang="en-US" sz="1800" b="1" dirty="0" err="1"/>
                        <a:t>Review_ID</a:t>
                      </a:r>
                      <a:endParaRPr lang="en-US" sz="1800" b="1" dirty="0"/>
                    </a:p>
                  </a:txBody>
                  <a:tcPr anchor="ctr"/>
                </a:tc>
                <a:tc>
                  <a:txBody>
                    <a:bodyPr/>
                    <a:lstStyle/>
                    <a:p>
                      <a:pPr algn="ctr"/>
                      <a:r>
                        <a:rPr lang="en-US" sz="1800" b="1"/>
                        <a:t>Review Text</a:t>
                      </a:r>
                    </a:p>
                  </a:txBody>
                  <a:tcPr anchor="ctr"/>
                </a:tc>
                <a:tc>
                  <a:txBody>
                    <a:bodyPr/>
                    <a:lstStyle/>
                    <a:p>
                      <a:pPr algn="ctr"/>
                      <a:r>
                        <a:rPr lang="en-US" sz="1800" b="1" dirty="0"/>
                        <a:t>Sentiment</a:t>
                      </a:r>
                    </a:p>
                  </a:txBody>
                  <a:tcPr anchor="ctr"/>
                </a:tc>
              </a:tr>
              <a:tr h="640080">
                <a:tc>
                  <a:txBody>
                    <a:bodyPr/>
                    <a:lstStyle/>
                    <a:p>
                      <a:pPr algn="ctr"/>
                      <a:r>
                        <a:rPr lang="en-US" sz="1800" dirty="0"/>
                        <a:t>1</a:t>
                      </a:r>
                    </a:p>
                  </a:txBody>
                  <a:tcPr anchor="ctr"/>
                </a:tc>
                <a:tc>
                  <a:txBody>
                    <a:bodyPr/>
                    <a:lstStyle/>
                    <a:p>
                      <a:r>
                        <a:rPr lang="en-US" sz="1800"/>
                        <a:t>"The movie was excellent and inspiring"</a:t>
                      </a:r>
                    </a:p>
                  </a:txBody>
                  <a:tcPr anchor="ctr"/>
                </a:tc>
                <a:tc>
                  <a:txBody>
                    <a:bodyPr/>
                    <a:lstStyle/>
                    <a:p>
                      <a:pPr algn="ctr"/>
                      <a:r>
                        <a:rPr lang="en-US" sz="1800" dirty="0"/>
                        <a:t>Positive</a:t>
                      </a:r>
                    </a:p>
                  </a:txBody>
                  <a:tcPr anchor="ctr"/>
                </a:tc>
              </a:tr>
              <a:tr h="640080">
                <a:tc>
                  <a:txBody>
                    <a:bodyPr/>
                    <a:lstStyle/>
                    <a:p>
                      <a:pPr algn="ctr"/>
                      <a:r>
                        <a:rPr lang="en-US" sz="1800" dirty="0"/>
                        <a:t>2</a:t>
                      </a:r>
                    </a:p>
                  </a:txBody>
                  <a:tcPr anchor="ctr"/>
                </a:tc>
                <a:tc>
                  <a:txBody>
                    <a:bodyPr/>
                    <a:lstStyle/>
                    <a:p>
                      <a:r>
                        <a:rPr lang="en-US" sz="1800"/>
                        <a:t>"I hated the movie, it was boring"</a:t>
                      </a:r>
                    </a:p>
                  </a:txBody>
                  <a:tcPr anchor="ctr"/>
                </a:tc>
                <a:tc>
                  <a:txBody>
                    <a:bodyPr/>
                    <a:lstStyle/>
                    <a:p>
                      <a:pPr algn="ctr"/>
                      <a:r>
                        <a:rPr lang="en-US" sz="1800" dirty="0"/>
                        <a:t>Negative</a:t>
                      </a:r>
                    </a:p>
                  </a:txBody>
                  <a:tcPr anchor="ctr"/>
                </a:tc>
              </a:tr>
              <a:tr h="640080">
                <a:tc>
                  <a:txBody>
                    <a:bodyPr/>
                    <a:lstStyle/>
                    <a:p>
                      <a:pPr algn="ctr"/>
                      <a:r>
                        <a:rPr lang="en-US" sz="1800" dirty="0"/>
                        <a:t>3</a:t>
                      </a:r>
                    </a:p>
                  </a:txBody>
                  <a:tcPr anchor="ctr"/>
                </a:tc>
                <a:tc>
                  <a:txBody>
                    <a:bodyPr/>
                    <a:lstStyle/>
                    <a:p>
                      <a:r>
                        <a:rPr lang="en-US" sz="1800"/>
                        <a:t>"Absolutely fantastic performance"</a:t>
                      </a:r>
                    </a:p>
                  </a:txBody>
                  <a:tcPr anchor="ctr"/>
                </a:tc>
                <a:tc>
                  <a:txBody>
                    <a:bodyPr/>
                    <a:lstStyle/>
                    <a:p>
                      <a:pPr algn="ctr"/>
                      <a:r>
                        <a:rPr lang="en-US" sz="1800" dirty="0"/>
                        <a:t>Positive</a:t>
                      </a:r>
                    </a:p>
                  </a:txBody>
                  <a:tcPr anchor="ctr"/>
                </a:tc>
              </a:tr>
              <a:tr h="640080">
                <a:tc>
                  <a:txBody>
                    <a:bodyPr/>
                    <a:lstStyle/>
                    <a:p>
                      <a:pPr algn="ctr"/>
                      <a:r>
                        <a:rPr lang="en-US" sz="1800" dirty="0"/>
                        <a:t>4</a:t>
                      </a:r>
                    </a:p>
                  </a:txBody>
                  <a:tcPr anchor="ctr"/>
                </a:tc>
                <a:tc>
                  <a:txBody>
                    <a:bodyPr/>
                    <a:lstStyle/>
                    <a:p>
                      <a:r>
                        <a:rPr lang="en-US" sz="1800"/>
                        <a:t>"The film was terrible and dull"</a:t>
                      </a:r>
                    </a:p>
                  </a:txBody>
                  <a:tcPr anchor="ctr"/>
                </a:tc>
                <a:tc>
                  <a:txBody>
                    <a:bodyPr/>
                    <a:lstStyle/>
                    <a:p>
                      <a:pPr algn="ctr"/>
                      <a:r>
                        <a:rPr lang="en-US" sz="1800" dirty="0"/>
                        <a:t>Negative</a:t>
                      </a:r>
                    </a:p>
                  </a:txBody>
                  <a:tcPr anchor="ctr"/>
                </a:tc>
              </a:tr>
            </a:tbl>
          </a:graphicData>
        </a:graphic>
      </p:graphicFrame>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20</a:t>
            </a:fld>
            <a:endParaRPr lang="en-US" altLang="en-US"/>
          </a:p>
        </p:txBody>
      </p:sp>
      <p:sp>
        <p:nvSpPr>
          <p:cNvPr id="3" name="Rectangle 2"/>
          <p:cNvSpPr/>
          <p:nvPr/>
        </p:nvSpPr>
        <p:spPr>
          <a:xfrm>
            <a:off x="5183217" y="1848241"/>
            <a:ext cx="2389629" cy="369332"/>
          </a:xfrm>
          <a:prstGeom prst="rect">
            <a:avLst/>
          </a:prstGeom>
        </p:spPr>
        <p:txBody>
          <a:bodyPr wrap="none">
            <a:spAutoFit/>
          </a:bodyPr>
          <a:lstStyle/>
          <a:p>
            <a:r>
              <a:rPr lang="en-US" b="1" dirty="0"/>
              <a:t>Step 1: </a:t>
            </a:r>
            <a:r>
              <a:rPr lang="en-US" dirty="0"/>
              <a:t>Sample Dataset</a:t>
            </a:r>
          </a:p>
        </p:txBody>
      </p:sp>
    </p:spTree>
    <p:extLst>
      <p:ext uri="{BB962C8B-B14F-4D97-AF65-F5344CB8AC3E}">
        <p14:creationId xmlns:p14="http://schemas.microsoft.com/office/powerpoint/2010/main" val="868536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Sentiment analysis using 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21</a:t>
            </a:fld>
            <a:endParaRPr lang="en-US" altLang="en-US"/>
          </a:p>
        </p:txBody>
      </p:sp>
      <p:sp>
        <p:nvSpPr>
          <p:cNvPr id="4" name="Content Placeholder 3"/>
          <p:cNvSpPr>
            <a:spLocks noGrp="1"/>
          </p:cNvSpPr>
          <p:nvPr>
            <p:ph idx="1"/>
          </p:nvPr>
        </p:nvSpPr>
        <p:spPr/>
        <p:txBody>
          <a:bodyPr/>
          <a:lstStyle/>
          <a:p>
            <a:pPr marL="46037" indent="0">
              <a:buNone/>
            </a:pPr>
            <a:r>
              <a:rPr lang="en-US" sz="2400" b="1" dirty="0"/>
              <a:t>Step 2: </a:t>
            </a:r>
            <a:r>
              <a:rPr lang="en-US" sz="2400" dirty="0"/>
              <a:t>Preprocessing</a:t>
            </a:r>
          </a:p>
          <a:p>
            <a:r>
              <a:rPr lang="en-US" sz="2400" dirty="0" smtClean="0">
                <a:latin typeface="Times New Roman" pitchFamily="18" charset="0"/>
                <a:cs typeface="Times New Roman" pitchFamily="18" charset="0"/>
              </a:rPr>
              <a:t>Convert </a:t>
            </a:r>
            <a:r>
              <a:rPr lang="en-US" sz="2400" dirty="0">
                <a:latin typeface="Times New Roman" pitchFamily="18" charset="0"/>
                <a:cs typeface="Times New Roman" pitchFamily="18" charset="0"/>
              </a:rPr>
              <a:t>to lowercase</a:t>
            </a:r>
          </a:p>
          <a:p>
            <a:r>
              <a:rPr lang="en-US" sz="2400" dirty="0">
                <a:latin typeface="Times New Roman" pitchFamily="18" charset="0"/>
                <a:cs typeface="Times New Roman" pitchFamily="18" charset="0"/>
              </a:rPr>
              <a:t>Remove </a:t>
            </a:r>
            <a:r>
              <a:rPr lang="en-US" sz="2400" dirty="0" err="1">
                <a:latin typeface="Times New Roman" pitchFamily="18" charset="0"/>
                <a:cs typeface="Times New Roman" pitchFamily="18" charset="0"/>
              </a:rPr>
              <a:t>stopwords</a:t>
            </a:r>
            <a:r>
              <a:rPr lang="en-US" sz="2400" dirty="0">
                <a:latin typeface="Times New Roman" pitchFamily="18" charset="0"/>
                <a:cs typeface="Times New Roman" pitchFamily="18" charset="0"/>
              </a:rPr>
              <a:t> (e.g., “was”, “the”)</a:t>
            </a:r>
          </a:p>
          <a:p>
            <a:r>
              <a:rPr lang="en-US" sz="2400" dirty="0" smtClean="0">
                <a:latin typeface="Times New Roman" pitchFamily="18" charset="0"/>
                <a:cs typeface="Times New Roman" pitchFamily="18" charset="0"/>
              </a:rPr>
              <a:t>Tokenize</a:t>
            </a:r>
          </a:p>
          <a:p>
            <a:r>
              <a:rPr lang="en-US" dirty="0" smtClean="0">
                <a:latin typeface="Times New Roman" pitchFamily="18" charset="0"/>
                <a:cs typeface="Times New Roman" pitchFamily="18" charset="0"/>
              </a:rPr>
              <a:t>Example </a:t>
            </a:r>
            <a:r>
              <a:rPr lang="en-US" dirty="0">
                <a:latin typeface="Times New Roman" pitchFamily="18" charset="0"/>
                <a:cs typeface="Times New Roman" pitchFamily="18" charset="0"/>
              </a:rPr>
              <a:t>after preprocessing:</a:t>
            </a:r>
          </a:p>
          <a:p>
            <a:pPr lvl="1"/>
            <a:r>
              <a:rPr lang="en-US" dirty="0">
                <a:latin typeface="Courier New" pitchFamily="49" charset="0"/>
                <a:cs typeface="Courier New" pitchFamily="49" charset="0"/>
              </a:rPr>
              <a:t>["movie", "excellent", "inspiring"]</a:t>
            </a:r>
          </a:p>
          <a:p>
            <a:pPr lvl="1"/>
            <a:r>
              <a:rPr lang="en-US" dirty="0">
                <a:latin typeface="Courier New" pitchFamily="49" charset="0"/>
                <a:cs typeface="Courier New" pitchFamily="49" charset="0"/>
              </a:rPr>
              <a:t>["hated", "movie", "boring"]</a:t>
            </a:r>
          </a:p>
          <a:p>
            <a:pPr lvl="1"/>
            <a:r>
              <a:rPr lang="en-US" dirty="0">
                <a:latin typeface="Courier New" pitchFamily="49" charset="0"/>
                <a:cs typeface="Courier New" pitchFamily="49" charset="0"/>
              </a:rPr>
              <a:t>["absolutely", "fantastic", "performance"]</a:t>
            </a:r>
          </a:p>
          <a:p>
            <a:pPr lvl="1"/>
            <a:r>
              <a:rPr lang="en-US" dirty="0">
                <a:latin typeface="Courier New" pitchFamily="49" charset="0"/>
                <a:cs typeface="Courier New" pitchFamily="49" charset="0"/>
              </a:rPr>
              <a:t>["film", "terrible", "dull"]</a:t>
            </a:r>
          </a:p>
          <a:p>
            <a:pPr marL="46037" indent="0">
              <a:buNone/>
            </a:pP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0875" y="1466170"/>
            <a:ext cx="4242276" cy="171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057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Sentiment analysis using 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22</a:t>
            </a:fld>
            <a:endParaRPr lang="en-US" altLang="en-US"/>
          </a:p>
        </p:txBody>
      </p:sp>
      <p:sp>
        <p:nvSpPr>
          <p:cNvPr id="4" name="Content Placeholder 3"/>
          <p:cNvSpPr>
            <a:spLocks noGrp="1"/>
          </p:cNvSpPr>
          <p:nvPr>
            <p:ph idx="1"/>
          </p:nvPr>
        </p:nvSpPr>
        <p:spPr/>
        <p:txBody>
          <a:bodyPr/>
          <a:lstStyle/>
          <a:p>
            <a:pPr marL="46037" indent="0">
              <a:buNone/>
            </a:pPr>
            <a:r>
              <a:rPr lang="en-US" sz="2400" b="1" dirty="0"/>
              <a:t>Step 3: Build </a:t>
            </a:r>
            <a:r>
              <a:rPr lang="en-US" sz="2400" b="1" dirty="0" smtClean="0"/>
              <a:t>Vocabulary</a:t>
            </a:r>
          </a:p>
          <a:p>
            <a:pPr marL="46037" indent="0">
              <a:buNone/>
            </a:pPr>
            <a:endParaRPr lang="en-US" sz="2400" dirty="0"/>
          </a:p>
          <a:p>
            <a:pPr marL="46037" indent="0">
              <a:buNone/>
            </a:pPr>
            <a:r>
              <a:rPr lang="en-US" sz="2400" dirty="0" smtClean="0"/>
              <a:t>Unique </a:t>
            </a:r>
            <a:r>
              <a:rPr lang="en-US" sz="2400" dirty="0"/>
              <a:t>words from all reviews</a:t>
            </a:r>
            <a:r>
              <a:rPr lang="en-US" sz="2400" dirty="0" smtClean="0"/>
              <a:t>:</a:t>
            </a:r>
          </a:p>
          <a:p>
            <a:pPr marL="46037" indent="0">
              <a:buNone/>
            </a:pPr>
            <a:r>
              <a:rPr lang="en-US" sz="2400" dirty="0" smtClean="0">
                <a:latin typeface="Courier New" pitchFamily="49" charset="0"/>
                <a:cs typeface="Courier New" pitchFamily="49" charset="0"/>
              </a:rPr>
              <a:t>[</a:t>
            </a:r>
            <a:r>
              <a:rPr lang="en-US" sz="2400" dirty="0">
                <a:latin typeface="Courier New" pitchFamily="49" charset="0"/>
                <a:cs typeface="Courier New" pitchFamily="49" charset="0"/>
              </a:rPr>
              <a:t>movie, excellent, inspiring, hated, boring, absolutely, fantastic, performance, film, terrible, dull]</a:t>
            </a:r>
            <a:endParaRPr lang="en-US"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0875" y="1466170"/>
            <a:ext cx="4242276" cy="171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823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Sentiment analysis using 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23</a:t>
            </a:fld>
            <a:endParaRPr lang="en-US" altLang="en-US"/>
          </a:p>
        </p:txBody>
      </p:sp>
      <p:sp>
        <p:nvSpPr>
          <p:cNvPr id="4" name="Content Placeholder 3"/>
          <p:cNvSpPr>
            <a:spLocks noGrp="1"/>
          </p:cNvSpPr>
          <p:nvPr>
            <p:ph idx="1"/>
          </p:nvPr>
        </p:nvSpPr>
        <p:spPr/>
        <p:txBody>
          <a:bodyPr/>
          <a:lstStyle/>
          <a:p>
            <a:pPr marL="46037" indent="0">
              <a:buNone/>
            </a:pPr>
            <a:r>
              <a:rPr lang="en-US" sz="2400" b="1" dirty="0"/>
              <a:t>Step 4: Compute TF (Term Frequency)</a:t>
            </a:r>
            <a:endParaRPr lang="en-US" sz="2400" b="1" dirty="0" smtClean="0"/>
          </a:p>
          <a:p>
            <a:pPr marL="46037" indent="0">
              <a:buNone/>
            </a:pPr>
            <a:endParaRPr lang="en-US" sz="2400" dirty="0"/>
          </a:p>
          <a:p>
            <a:pPr marL="46037" indent="0">
              <a:buNone/>
            </a:pPr>
            <a:endParaRPr lang="en-US" sz="2400" dirty="0" smtClean="0"/>
          </a:p>
          <a:p>
            <a:pPr marL="46037" indent="0">
              <a:buNone/>
            </a:pPr>
            <a:r>
              <a:rPr lang="en-US" sz="2400" dirty="0" smtClean="0"/>
              <a:t>For </a:t>
            </a:r>
            <a:r>
              <a:rPr lang="en-US" sz="2400" dirty="0"/>
              <a:t>Review 1 </a:t>
            </a:r>
            <a:r>
              <a:rPr lang="en-US" sz="2400" dirty="0">
                <a:latin typeface="Courier New" pitchFamily="49" charset="0"/>
                <a:cs typeface="Courier New" pitchFamily="49" charset="0"/>
              </a:rPr>
              <a:t>("movie excellent inspiring</a:t>
            </a:r>
            <a:r>
              <a:rPr lang="en-US" sz="2400" dirty="0" smtClean="0">
                <a:latin typeface="Courier New" pitchFamily="49" charset="0"/>
                <a:cs typeface="Courier New" pitchFamily="49" charset="0"/>
              </a:rPr>
              <a:t>")</a:t>
            </a:r>
            <a:r>
              <a:rPr lang="en-US" sz="2400" dirty="0" smtClean="0"/>
              <a:t>:</a:t>
            </a:r>
          </a:p>
          <a:p>
            <a:pPr marL="274637" lvl="1" indent="0">
              <a:buNone/>
            </a:pPr>
            <a:r>
              <a:rPr lang="en-US" dirty="0" smtClean="0"/>
              <a:t>TF(movie</a:t>
            </a:r>
            <a:r>
              <a:rPr lang="en-US" dirty="0"/>
              <a:t>) = </a:t>
            </a:r>
            <a:r>
              <a:rPr lang="en-US" dirty="0" smtClean="0"/>
              <a:t>1/3</a:t>
            </a:r>
          </a:p>
          <a:p>
            <a:pPr marL="274637" lvl="1" indent="0">
              <a:buNone/>
            </a:pPr>
            <a:r>
              <a:rPr lang="en-US" dirty="0" smtClean="0"/>
              <a:t>TF(excellent</a:t>
            </a:r>
            <a:r>
              <a:rPr lang="en-US" dirty="0"/>
              <a:t>) = </a:t>
            </a:r>
            <a:r>
              <a:rPr lang="en-US" dirty="0" smtClean="0"/>
              <a:t>1/3</a:t>
            </a:r>
          </a:p>
          <a:p>
            <a:pPr marL="274637" lvl="1" indent="0">
              <a:buNone/>
            </a:pPr>
            <a:r>
              <a:rPr lang="en-US" dirty="0" smtClean="0"/>
              <a:t>TF(inspiring</a:t>
            </a:r>
            <a:r>
              <a:rPr lang="en-US" dirty="0"/>
              <a:t>) = </a:t>
            </a:r>
            <a:r>
              <a:rPr lang="en-US" dirty="0" smtClean="0"/>
              <a:t>1/3</a:t>
            </a:r>
          </a:p>
          <a:p>
            <a:pPr marL="274637" lvl="1" indent="0">
              <a:buNone/>
            </a:pPr>
            <a:r>
              <a:rPr lang="en-US" dirty="0" smtClean="0"/>
              <a:t>Others </a:t>
            </a:r>
            <a:r>
              <a:rPr lang="en-US" dirty="0"/>
              <a:t>= </a:t>
            </a:r>
            <a:r>
              <a:rPr lang="en-US" dirty="0" smtClean="0"/>
              <a:t>0</a:t>
            </a:r>
          </a:p>
          <a:p>
            <a:pPr marL="46037" indent="0">
              <a:buNone/>
            </a:pPr>
            <a:r>
              <a:rPr lang="en-US" sz="2400" dirty="0" smtClean="0">
                <a:solidFill>
                  <a:srgbClr val="FF0000"/>
                </a:solidFill>
              </a:rPr>
              <a:t>Do </a:t>
            </a:r>
            <a:r>
              <a:rPr lang="en-US" sz="2400" dirty="0">
                <a:solidFill>
                  <a:srgbClr val="FF0000"/>
                </a:solidFill>
              </a:rPr>
              <a:t>the same for each review.</a:t>
            </a:r>
            <a:endParaRPr lang="en-US" dirty="0">
              <a:solidFill>
                <a:srgbClr val="FF0000"/>
              </a:solidFill>
              <a:latin typeface="Courier New" pitchFamily="49" charset="0"/>
              <a:cs typeface="Courier New" pitchFamily="49"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0875" y="1466170"/>
            <a:ext cx="4242276" cy="171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002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Sentiment analysis using 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24</a:t>
            </a:fld>
            <a:endParaRPr lang="en-US" altLang="en-US"/>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pPr marL="46037" indent="0">
                  <a:buNone/>
                </a:pPr>
                <a:r>
                  <a:rPr lang="en-US" sz="2400" b="1" dirty="0"/>
                  <a:t>Step 5: Compute IDF</a:t>
                </a:r>
                <a:endParaRPr lang="en-US" sz="2400" b="1" dirty="0" smtClean="0"/>
              </a:p>
              <a:p>
                <a:pPr marL="46037" indent="0">
                  <a:buNone/>
                </a:pPr>
                <a14:m>
                  <m:oMathPara xmlns:m="http://schemas.openxmlformats.org/officeDocument/2006/math">
                    <m:oMathParaPr>
                      <m:jc m:val="left"/>
                    </m:oMathParaPr>
                    <m:oMath xmlns:m="http://schemas.openxmlformats.org/officeDocument/2006/math">
                      <m:r>
                        <a:rPr lang="en-US" altLang="en-US" sz="2400" i="1" dirty="0">
                          <a:latin typeface="Cambria Math"/>
                          <a:cs typeface="Times New Roman" pitchFamily="18" charset="0"/>
                        </a:rPr>
                        <m:t>𝐼𝐷𝐹</m:t>
                      </m:r>
                      <m:r>
                        <a:rPr lang="en-US" altLang="en-US" sz="2400" i="1" dirty="0">
                          <a:latin typeface="Cambria Math"/>
                          <a:cs typeface="Times New Roman" pitchFamily="18" charset="0"/>
                        </a:rPr>
                        <m:t>(</m:t>
                      </m:r>
                      <m:r>
                        <a:rPr lang="en-US" altLang="en-US" sz="2400" i="1" dirty="0">
                          <a:latin typeface="Cambria Math"/>
                          <a:cs typeface="Times New Roman" pitchFamily="18" charset="0"/>
                        </a:rPr>
                        <m:t>𝑡</m:t>
                      </m:r>
                      <m:r>
                        <a:rPr lang="en-US" altLang="en-US" sz="2400" i="1" dirty="0">
                          <a:latin typeface="Cambria Math"/>
                          <a:cs typeface="Times New Roman" pitchFamily="18" charset="0"/>
                        </a:rPr>
                        <m:t>)=</m:t>
                      </m:r>
                      <m:func>
                        <m:funcPr>
                          <m:ctrlPr>
                            <a:rPr lang="en-US" altLang="en-US" sz="2400" i="1" dirty="0">
                              <a:latin typeface="Cambria Math"/>
                              <a:cs typeface="Times New Roman" pitchFamily="18" charset="0"/>
                            </a:rPr>
                          </m:ctrlPr>
                        </m:funcPr>
                        <m:fName>
                          <m:r>
                            <m:rPr>
                              <m:sty m:val="p"/>
                            </m:rPr>
                            <a:rPr lang="en-US" altLang="en-US" sz="2400" dirty="0">
                              <a:latin typeface="Cambria Math"/>
                              <a:cs typeface="Times New Roman" pitchFamily="18" charset="0"/>
                            </a:rPr>
                            <m:t>log</m:t>
                          </m:r>
                        </m:fName>
                        <m:e>
                          <m:r>
                            <a:rPr lang="en-US" altLang="en-US" sz="2400" i="1" dirty="0">
                              <a:latin typeface="Cambria Math"/>
                              <a:cs typeface="Times New Roman" pitchFamily="18" charset="0"/>
                            </a:rPr>
                            <m:t>10​</m:t>
                          </m:r>
                        </m:e>
                      </m:func>
                      <m:d>
                        <m:dPr>
                          <m:ctrlPr>
                            <a:rPr lang="en-US" altLang="en-US" sz="2400" i="1" dirty="0">
                              <a:latin typeface="Cambria Math"/>
                              <a:cs typeface="Times New Roman" pitchFamily="18" charset="0"/>
                            </a:rPr>
                          </m:ctrlPr>
                        </m:dPr>
                        <m:e>
                          <m:f>
                            <m:fPr>
                              <m:ctrlPr>
                                <a:rPr lang="en-US" altLang="en-US" sz="2400" i="1" dirty="0">
                                  <a:latin typeface="Cambria Math"/>
                                  <a:cs typeface="Times New Roman" pitchFamily="18" charset="0"/>
                                </a:rPr>
                              </m:ctrlPr>
                            </m:fPr>
                            <m:num>
                              <m:r>
                                <a:rPr lang="en-US" altLang="en-US" sz="2400" i="1" dirty="0">
                                  <a:latin typeface="Cambria Math"/>
                                  <a:cs typeface="Times New Roman" pitchFamily="18" charset="0"/>
                                </a:rPr>
                                <m:t>𝑁</m:t>
                              </m:r>
                            </m:num>
                            <m:den>
                              <m:r>
                                <a:rPr lang="en-US" altLang="en-US" sz="2400" i="1" dirty="0">
                                  <a:latin typeface="Cambria Math"/>
                                  <a:cs typeface="Times New Roman" pitchFamily="18" charset="0"/>
                                </a:rPr>
                                <m:t>𝐷𝐹</m:t>
                              </m:r>
                              <m:d>
                                <m:dPr>
                                  <m:ctrlPr>
                                    <a:rPr lang="en-US" altLang="en-US" sz="2400" i="1" dirty="0">
                                      <a:latin typeface="Cambria Math"/>
                                      <a:cs typeface="Times New Roman" pitchFamily="18" charset="0"/>
                                    </a:rPr>
                                  </m:ctrlPr>
                                </m:dPr>
                                <m:e>
                                  <m:r>
                                    <a:rPr lang="en-US" altLang="en-US" sz="2400" i="1" dirty="0">
                                      <a:latin typeface="Cambria Math"/>
                                      <a:cs typeface="Times New Roman" pitchFamily="18" charset="0"/>
                                    </a:rPr>
                                    <m:t>𝑡</m:t>
                                  </m:r>
                                </m:e>
                              </m:d>
                            </m:den>
                          </m:f>
                          <m:r>
                            <a:rPr lang="en-US" altLang="en-US" sz="2400" i="1" dirty="0">
                              <a:latin typeface="Cambria Math"/>
                              <a:cs typeface="Times New Roman" pitchFamily="18" charset="0"/>
                            </a:rPr>
                            <m:t> </m:t>
                          </m:r>
                        </m:e>
                      </m:d>
                    </m:oMath>
                  </m:oMathPara>
                </a14:m>
                <a:endParaRPr lang="en-US" sz="2400" dirty="0"/>
              </a:p>
              <a:p>
                <a:r>
                  <a:rPr lang="en-US" sz="2400" dirty="0"/>
                  <a:t>Where</a:t>
                </a:r>
                <a:r>
                  <a:rPr lang="en-US" sz="2400" dirty="0" smtClean="0"/>
                  <a:t>: N=4 </a:t>
                </a:r>
                <a:r>
                  <a:rPr lang="en-US" sz="2400" dirty="0"/>
                  <a:t>(number of documents</a:t>
                </a:r>
                <a:r>
                  <a:rPr lang="en-US" sz="2400" dirty="0" smtClean="0"/>
                  <a:t>), DF(t) </a:t>
                </a:r>
                <a:r>
                  <a:rPr lang="en-US" sz="2400" dirty="0"/>
                  <a:t>= number of documents containing term </a:t>
                </a:r>
                <a:r>
                  <a:rPr lang="en-US" sz="2400" i="1" dirty="0"/>
                  <a:t>t</a:t>
                </a:r>
                <a:r>
                  <a:rPr lang="en-US" sz="2400" dirty="0"/>
                  <a:t>.</a:t>
                </a:r>
              </a:p>
              <a:p>
                <a:r>
                  <a:rPr lang="en-US" sz="2400" dirty="0"/>
                  <a:t>Example:</a:t>
                </a:r>
              </a:p>
              <a:p>
                <a:r>
                  <a:rPr lang="en-US" sz="2000" b="1" dirty="0"/>
                  <a:t>movie</a:t>
                </a:r>
                <a:r>
                  <a:rPr lang="en-US" sz="2000" dirty="0"/>
                  <a:t> appears in 2 documents → IDF(movie) = </a:t>
                </a:r>
                <a:r>
                  <a:rPr lang="en-US" sz="2000" dirty="0" smtClean="0"/>
                  <a:t>log(4/2)) </a:t>
                </a:r>
                <a:r>
                  <a:rPr lang="en-US" sz="2000" dirty="0"/>
                  <a:t>≈ </a:t>
                </a:r>
                <a:r>
                  <a:rPr lang="en-US" sz="2000" dirty="0" smtClean="0"/>
                  <a:t>0.301</a:t>
                </a:r>
                <a:endParaRPr lang="en-US" sz="2000" dirty="0"/>
              </a:p>
              <a:p>
                <a:r>
                  <a:rPr lang="en-US" sz="2000" b="1" dirty="0"/>
                  <a:t>excellent</a:t>
                </a:r>
                <a:r>
                  <a:rPr lang="en-US" sz="2000" dirty="0"/>
                  <a:t> appears in 1 document → IDF(excellent) = </a:t>
                </a:r>
                <a:r>
                  <a:rPr lang="en-US" sz="2000" dirty="0" smtClean="0"/>
                  <a:t>log(4/1) </a:t>
                </a:r>
                <a:r>
                  <a:rPr lang="en-US" sz="2000" dirty="0"/>
                  <a:t>≈ </a:t>
                </a:r>
                <a:r>
                  <a:rPr lang="en-US" sz="2000" dirty="0" smtClean="0"/>
                  <a:t>0.602</a:t>
                </a:r>
                <a:endParaRPr lang="en-US" sz="2000" dirty="0"/>
              </a:p>
              <a:p>
                <a:r>
                  <a:rPr lang="en-US" sz="2000" b="1" dirty="0" smtClean="0"/>
                  <a:t>inspiring </a:t>
                </a:r>
                <a:r>
                  <a:rPr lang="en-US" sz="2000" dirty="0" smtClean="0"/>
                  <a:t>appears </a:t>
                </a:r>
                <a:r>
                  <a:rPr lang="en-US" sz="2000" dirty="0"/>
                  <a:t>in 1 document → IDF(inspiring ) = </a:t>
                </a:r>
                <a:r>
                  <a:rPr lang="en-US" sz="2000" dirty="0" smtClean="0"/>
                  <a:t>0.602</a:t>
                </a:r>
                <a:endParaRPr lang="en-US" sz="2000" dirty="0"/>
              </a:p>
              <a:p>
                <a:pPr marL="46037" indent="0">
                  <a:buNone/>
                </a:pPr>
                <a:r>
                  <a:rPr lang="en-US" sz="2000" dirty="0"/>
                  <a:t>s</a:t>
                </a:r>
                <a:r>
                  <a:rPr lang="en-US" sz="2000" dirty="0" smtClean="0"/>
                  <a:t>o on</a:t>
                </a:r>
                <a:endParaRPr lang="en-US" sz="2000" dirty="0"/>
              </a:p>
              <a:p>
                <a:pPr marL="46037" indent="0">
                  <a:buNone/>
                </a:pPr>
                <a:endParaRPr lang="en-US" sz="2400"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1">
                <a:blip r:embed="rId2"/>
                <a:stretch>
                  <a:fillRect l="-494" t="-2266" r="-185" b="-755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0875" y="1466170"/>
            <a:ext cx="4242276" cy="171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84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Sentiment analysis using 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25</a:t>
            </a:fld>
            <a:endParaRPr lang="en-US" altLang="en-US"/>
          </a:p>
        </p:txBody>
      </p:sp>
      <p:sp>
        <p:nvSpPr>
          <p:cNvPr id="4" name="Content Placeholder 3"/>
          <p:cNvSpPr>
            <a:spLocks noGrp="1"/>
          </p:cNvSpPr>
          <p:nvPr>
            <p:ph idx="1"/>
          </p:nvPr>
        </p:nvSpPr>
        <p:spPr/>
        <p:txBody>
          <a:bodyPr/>
          <a:lstStyle/>
          <a:p>
            <a:pPr marL="46037" indent="0">
              <a:buNone/>
            </a:pPr>
            <a:r>
              <a:rPr lang="en-US" sz="2400" b="1" dirty="0"/>
              <a:t>Step 6: TF-IDF Calculation</a:t>
            </a:r>
            <a:endParaRPr lang="en-US" altLang="en-US" sz="2400" i="1" dirty="0" smtClean="0">
              <a:latin typeface="Cambria Math"/>
              <a:cs typeface="Times New Roman" pitchFamily="18" charset="0"/>
            </a:endParaRPr>
          </a:p>
          <a:p>
            <a:r>
              <a:rPr lang="en-US" sz="2400" dirty="0"/>
              <a:t>For Review 1:</a:t>
            </a:r>
          </a:p>
          <a:p>
            <a:r>
              <a:rPr lang="en-US" sz="2400" dirty="0"/>
              <a:t>TF-IDF(movie) = (1/3) × </a:t>
            </a:r>
            <a:r>
              <a:rPr lang="en-US" sz="2400" dirty="0" smtClean="0"/>
              <a:t>0.301 </a:t>
            </a:r>
            <a:r>
              <a:rPr lang="en-US" sz="2400" dirty="0"/>
              <a:t>= </a:t>
            </a:r>
            <a:r>
              <a:rPr lang="en-US" sz="2400" dirty="0" smtClean="0"/>
              <a:t>0.1003</a:t>
            </a:r>
            <a:endParaRPr lang="en-US" sz="2400" dirty="0"/>
          </a:p>
          <a:p>
            <a:r>
              <a:rPr lang="en-US" sz="2400" dirty="0"/>
              <a:t>TF-IDF(excellent) = (1/3) × 0.602</a:t>
            </a:r>
            <a:r>
              <a:rPr lang="en-US" sz="2400" dirty="0" smtClean="0"/>
              <a:t> </a:t>
            </a:r>
            <a:r>
              <a:rPr lang="en-US" sz="2400" dirty="0"/>
              <a:t>= </a:t>
            </a:r>
            <a:r>
              <a:rPr lang="en-US" sz="2400" dirty="0" smtClean="0"/>
              <a:t>0.2007</a:t>
            </a:r>
            <a:endParaRPr lang="en-US" sz="2400" dirty="0"/>
          </a:p>
          <a:p>
            <a:r>
              <a:rPr lang="en-US" sz="2400" dirty="0"/>
              <a:t>TF-IDF(inspiring) = (1/3) × 0.602</a:t>
            </a:r>
            <a:r>
              <a:rPr lang="en-US" sz="2400" dirty="0" smtClean="0"/>
              <a:t> </a:t>
            </a:r>
            <a:r>
              <a:rPr lang="en-US" sz="2400" dirty="0"/>
              <a:t>= </a:t>
            </a:r>
            <a:r>
              <a:rPr lang="en-US" sz="2400" dirty="0" smtClean="0"/>
              <a:t>0.2007</a:t>
            </a:r>
            <a:endParaRPr lang="en-US" sz="2400" dirty="0"/>
          </a:p>
          <a:p>
            <a:r>
              <a:rPr lang="en-US" sz="2400" dirty="0"/>
              <a:t>So Review 1 is represented as a vector (sparse):</a:t>
            </a:r>
            <a:br>
              <a:rPr lang="en-US" sz="2400" dirty="0"/>
            </a:br>
            <a:r>
              <a:rPr lang="en-US" sz="2400" dirty="0" smtClean="0"/>
              <a:t>[0.1003, </a:t>
            </a:r>
            <a:r>
              <a:rPr lang="en-US" sz="2400" dirty="0"/>
              <a:t>0.2007</a:t>
            </a:r>
            <a:r>
              <a:rPr lang="en-US" sz="2400" dirty="0" smtClean="0"/>
              <a:t>, </a:t>
            </a:r>
            <a:r>
              <a:rPr lang="en-US" sz="2400" dirty="0"/>
              <a:t>0.2007</a:t>
            </a:r>
            <a:r>
              <a:rPr lang="en-US" sz="2400" dirty="0" smtClean="0"/>
              <a:t>, </a:t>
            </a:r>
            <a:r>
              <a:rPr lang="en-US" sz="2400" dirty="0"/>
              <a:t>0, 0, 0, 0, 0, 0, 0, 0</a:t>
            </a:r>
            <a:r>
              <a:rPr lang="en-US" sz="2400" dirty="0" smtClean="0"/>
              <a:t>] </a:t>
            </a:r>
            <a:endParaRPr lang="en-US" sz="2400" dirty="0"/>
          </a:p>
          <a:p>
            <a:pPr marL="46037" indent="0">
              <a:buNone/>
            </a:pPr>
            <a:r>
              <a:rPr lang="en-US" sz="2400" dirty="0">
                <a:solidFill>
                  <a:srgbClr val="FF0000"/>
                </a:solidFill>
              </a:rPr>
              <a:t>Do this for each review.</a:t>
            </a:r>
          </a:p>
          <a:p>
            <a:pPr marL="46037" indent="0">
              <a:buNone/>
            </a:pPr>
            <a:endParaRPr lang="en-US" sz="2400"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0875" y="1466170"/>
            <a:ext cx="4242276" cy="171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2735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Sentiment analysis using 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26</a:t>
            </a:fld>
            <a:endParaRPr lang="en-US" altLang="en-US"/>
          </a:p>
        </p:txBody>
      </p:sp>
      <p:sp>
        <p:nvSpPr>
          <p:cNvPr id="4" name="Content Placeholder 3"/>
          <p:cNvSpPr>
            <a:spLocks noGrp="1"/>
          </p:cNvSpPr>
          <p:nvPr>
            <p:ph idx="1"/>
          </p:nvPr>
        </p:nvSpPr>
        <p:spPr>
          <a:xfrm>
            <a:off x="1143001" y="2057400"/>
            <a:ext cx="5421086" cy="4038600"/>
          </a:xfrm>
        </p:spPr>
        <p:txBody>
          <a:bodyPr/>
          <a:lstStyle/>
          <a:p>
            <a:pPr marL="46037" indent="0">
              <a:buNone/>
            </a:pPr>
            <a:r>
              <a:rPr lang="en-US" sz="2400" b="1" dirty="0"/>
              <a:t>Step 7: Sentiment Classification (using TF-IDF features)</a:t>
            </a:r>
            <a:endParaRPr lang="en-US" altLang="en-US" sz="2400" i="1" dirty="0" smtClean="0">
              <a:latin typeface="Cambria Math"/>
              <a:cs typeface="Times New Roman" pitchFamily="18" charset="0"/>
            </a:endParaRPr>
          </a:p>
          <a:p>
            <a:pPr marL="46037" indent="0">
              <a:buNone/>
            </a:pPr>
            <a:r>
              <a:rPr lang="en-US" sz="2400" dirty="0" smtClean="0"/>
              <a:t>Now</a:t>
            </a:r>
            <a:r>
              <a:rPr lang="en-US" sz="2400" dirty="0"/>
              <a:t>, each review is represented as a vector of TF-IDF weights</a:t>
            </a:r>
            <a:r>
              <a:rPr lang="en-US" sz="2400" dirty="0" smtClean="0"/>
              <a:t>.</a:t>
            </a:r>
          </a:p>
          <a:p>
            <a:pPr marL="46037" indent="0">
              <a:buNone/>
            </a:pPr>
            <a:r>
              <a:rPr lang="en-US" sz="2400" dirty="0" smtClean="0"/>
              <a:t>Feed </a:t>
            </a:r>
            <a:r>
              <a:rPr lang="en-US" sz="2400" dirty="0"/>
              <a:t>these vectors into a classifier (e.g., Logistic Regression, Naive Bayes, or SVM</a:t>
            </a:r>
            <a:r>
              <a:rPr lang="en-US" sz="2400" dirty="0" smtClean="0"/>
              <a:t>).</a:t>
            </a:r>
          </a:p>
          <a:p>
            <a:pPr marL="46037" indent="0">
              <a:buNone/>
            </a:pPr>
            <a:r>
              <a:rPr lang="en-US" sz="2400" dirty="0" smtClean="0"/>
              <a:t>Train </a:t>
            </a:r>
            <a:r>
              <a:rPr lang="en-US" sz="2400" dirty="0"/>
              <a:t>the model to predict Sentiment (Positive/Negative).</a:t>
            </a:r>
            <a:endParaRPr lang="en-US" sz="2400"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5323" y="1376363"/>
            <a:ext cx="4242276" cy="1717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2979" y="3990521"/>
            <a:ext cx="4224620" cy="196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own Arrow 2"/>
          <p:cNvSpPr/>
          <p:nvPr/>
        </p:nvSpPr>
        <p:spPr>
          <a:xfrm>
            <a:off x="8743950" y="3190421"/>
            <a:ext cx="547007" cy="7102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6931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Topic Modeling</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27</a:t>
            </a:fld>
            <a:endParaRPr lang="en-US" altLang="en-US"/>
          </a:p>
        </p:txBody>
      </p:sp>
      <p:sp>
        <p:nvSpPr>
          <p:cNvPr id="4" name="Content Placeholder 3"/>
          <p:cNvSpPr>
            <a:spLocks noGrp="1"/>
          </p:cNvSpPr>
          <p:nvPr>
            <p:ph idx="1"/>
          </p:nvPr>
        </p:nvSpPr>
        <p:spPr/>
        <p:txBody>
          <a:bodyPr/>
          <a:lstStyle/>
          <a:p>
            <a:pPr marL="46037" indent="0">
              <a:buNone/>
            </a:pPr>
            <a:r>
              <a:rPr lang="en-US" dirty="0"/>
              <a:t>Topic Modeling automatically groups related words and documents without labels</a:t>
            </a:r>
            <a:r>
              <a:rPr lang="en-US" dirty="0" smtClean="0"/>
              <a:t>.</a:t>
            </a:r>
          </a:p>
          <a:p>
            <a:pPr marL="46037" indent="0">
              <a:buNone/>
            </a:pPr>
            <a:r>
              <a:rPr lang="en-US" dirty="0" smtClean="0"/>
              <a:t>This </a:t>
            </a:r>
            <a:r>
              <a:rPr lang="en-US" dirty="0"/>
              <a:t>is why it’s widely used in news clustering, research </a:t>
            </a:r>
            <a:r>
              <a:rPr lang="en-US" dirty="0" smtClean="0"/>
              <a:t>paper classification</a:t>
            </a:r>
            <a:r>
              <a:rPr lang="en-US" dirty="0"/>
              <a:t>, and social media trend analysis.</a:t>
            </a:r>
          </a:p>
        </p:txBody>
      </p:sp>
    </p:spTree>
    <p:extLst>
      <p:ext uri="{BB962C8B-B14F-4D97-AF65-F5344CB8AC3E}">
        <p14:creationId xmlns:p14="http://schemas.microsoft.com/office/powerpoint/2010/main" val="3298692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Topic Modeling: Example</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28</a:t>
            </a:fld>
            <a:endParaRPr lang="en-US" altLang="en-US"/>
          </a:p>
        </p:txBody>
      </p:sp>
      <p:sp>
        <p:nvSpPr>
          <p:cNvPr id="4" name="Content Placeholder 3"/>
          <p:cNvSpPr>
            <a:spLocks noGrp="1"/>
          </p:cNvSpPr>
          <p:nvPr>
            <p:ph idx="1"/>
          </p:nvPr>
        </p:nvSpPr>
        <p:spPr/>
        <p:txBody>
          <a:bodyPr/>
          <a:lstStyle/>
          <a:p>
            <a:pPr marL="46037" indent="0">
              <a:buNone/>
            </a:pPr>
            <a:r>
              <a:rPr lang="en-US" dirty="0"/>
              <a:t>Suppose we have 5 short documents (like sentences</a:t>
            </a:r>
            <a:r>
              <a:rPr lang="en-US" dirty="0" smtClean="0"/>
              <a:t>):</a:t>
            </a:r>
          </a:p>
          <a:p>
            <a:pPr marL="46037" indent="0">
              <a:buNone/>
            </a:pPr>
            <a:endParaRPr lang="en-US" dirty="0" smtClean="0"/>
          </a:p>
          <a:p>
            <a:pPr marL="503237" indent="-457200">
              <a:buFont typeface="+mj-lt"/>
              <a:buAutoNum type="arabicPeriod"/>
            </a:pPr>
            <a:r>
              <a:rPr lang="en-US" dirty="0" smtClean="0"/>
              <a:t>"</a:t>
            </a:r>
            <a:r>
              <a:rPr lang="en-US" dirty="0"/>
              <a:t>I love playing football and watching cricket</a:t>
            </a:r>
            <a:r>
              <a:rPr lang="en-US" dirty="0" smtClean="0"/>
              <a:t>.“</a:t>
            </a:r>
          </a:p>
          <a:p>
            <a:pPr marL="503237" indent="-457200">
              <a:buFont typeface="+mj-lt"/>
              <a:buAutoNum type="arabicPeriod"/>
            </a:pPr>
            <a:r>
              <a:rPr lang="en-US" dirty="0" smtClean="0"/>
              <a:t>"</a:t>
            </a:r>
            <a:r>
              <a:rPr lang="en-US" dirty="0"/>
              <a:t>The match last night was an exciting football game</a:t>
            </a:r>
            <a:r>
              <a:rPr lang="en-US" dirty="0" smtClean="0"/>
              <a:t>.“</a:t>
            </a:r>
          </a:p>
          <a:p>
            <a:pPr marL="503237" indent="-457200">
              <a:buFont typeface="+mj-lt"/>
              <a:buAutoNum type="arabicPeriod"/>
            </a:pPr>
            <a:r>
              <a:rPr lang="en-US" dirty="0" smtClean="0"/>
              <a:t>"</a:t>
            </a:r>
            <a:r>
              <a:rPr lang="en-US" dirty="0"/>
              <a:t>Artificial intelligence and machine learning are fascinating</a:t>
            </a:r>
            <a:r>
              <a:rPr lang="en-US" dirty="0" smtClean="0"/>
              <a:t>.“</a:t>
            </a:r>
          </a:p>
          <a:p>
            <a:pPr marL="503237" indent="-457200">
              <a:buFont typeface="+mj-lt"/>
              <a:buAutoNum type="arabicPeriod"/>
            </a:pPr>
            <a:r>
              <a:rPr lang="en-US" dirty="0" smtClean="0"/>
              <a:t>"</a:t>
            </a:r>
            <a:r>
              <a:rPr lang="en-US" dirty="0"/>
              <a:t>Deep learning is a branch of artificial intelligence</a:t>
            </a:r>
            <a:r>
              <a:rPr lang="en-US" dirty="0" smtClean="0"/>
              <a:t>.“</a:t>
            </a:r>
          </a:p>
          <a:p>
            <a:pPr marL="503237" indent="-457200">
              <a:buFont typeface="+mj-lt"/>
              <a:buAutoNum type="arabicPeriod"/>
            </a:pPr>
            <a:r>
              <a:rPr lang="en-US" dirty="0" smtClean="0"/>
              <a:t>"</a:t>
            </a:r>
            <a:r>
              <a:rPr lang="en-US" dirty="0"/>
              <a:t>Cricket and football are popular sports."</a:t>
            </a:r>
          </a:p>
        </p:txBody>
      </p:sp>
    </p:spTree>
    <p:extLst>
      <p:ext uri="{BB962C8B-B14F-4D97-AF65-F5344CB8AC3E}">
        <p14:creationId xmlns:p14="http://schemas.microsoft.com/office/powerpoint/2010/main" val="3501817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Topic Modeling: Example</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29</a:t>
            </a:fld>
            <a:endParaRPr lang="en-US" altLang="en-US"/>
          </a:p>
        </p:txBody>
      </p:sp>
      <p:sp>
        <p:nvSpPr>
          <p:cNvPr id="4" name="Content Placeholder 3"/>
          <p:cNvSpPr>
            <a:spLocks noGrp="1"/>
          </p:cNvSpPr>
          <p:nvPr>
            <p:ph idx="1"/>
          </p:nvPr>
        </p:nvSpPr>
        <p:spPr/>
        <p:txBody>
          <a:bodyPr/>
          <a:lstStyle/>
          <a:p>
            <a:pPr marL="46037" indent="0" algn="just">
              <a:buNone/>
            </a:pPr>
            <a:r>
              <a:rPr lang="en-US" b="1" dirty="0"/>
              <a:t>Step 1: Convert to </a:t>
            </a:r>
            <a:r>
              <a:rPr lang="en-US" b="1" dirty="0" smtClean="0"/>
              <a:t>Bag-of-Words</a:t>
            </a:r>
          </a:p>
          <a:p>
            <a:pPr marL="46037" indent="0" algn="just">
              <a:buNone/>
            </a:pPr>
            <a:r>
              <a:rPr lang="en-US" dirty="0" smtClean="0"/>
              <a:t>Each </a:t>
            </a:r>
            <a:r>
              <a:rPr lang="en-US" dirty="0"/>
              <a:t>document is represented as words (ignoring order</a:t>
            </a:r>
            <a:r>
              <a:rPr lang="en-US" dirty="0" smtClean="0"/>
              <a:t>).</a:t>
            </a:r>
          </a:p>
          <a:p>
            <a:pPr marL="46037" indent="0" algn="just">
              <a:buNone/>
            </a:pPr>
            <a:r>
              <a:rPr lang="en-US" dirty="0" smtClean="0"/>
              <a:t>Example </a:t>
            </a:r>
            <a:r>
              <a:rPr lang="en-US" dirty="0"/>
              <a:t>vocabulary</a:t>
            </a:r>
            <a:r>
              <a:rPr lang="en-US" dirty="0" smtClean="0"/>
              <a:t>: </a:t>
            </a:r>
          </a:p>
          <a:p>
            <a:pPr marL="46037" indent="0" algn="just">
              <a:buNone/>
            </a:pPr>
            <a:r>
              <a:rPr lang="en-US" dirty="0" smtClean="0">
                <a:latin typeface="Courier New" pitchFamily="49" charset="0"/>
                <a:cs typeface="Courier New" pitchFamily="49" charset="0"/>
              </a:rPr>
              <a:t>football</a:t>
            </a:r>
            <a:r>
              <a:rPr lang="en-US" dirty="0">
                <a:latin typeface="Courier New" pitchFamily="49" charset="0"/>
                <a:cs typeface="Courier New" pitchFamily="49" charset="0"/>
              </a:rPr>
              <a:t>, cricket, match, game, artificial, intelligence, machine, learning, deep, sports</a:t>
            </a:r>
            <a:r>
              <a:rPr lang="en-US" dirty="0" smtClean="0">
                <a:latin typeface="Courier New" pitchFamily="49" charset="0"/>
                <a:cs typeface="Courier New" pitchFamily="49" charset="0"/>
              </a:rPr>
              <a:t>]</a:t>
            </a:r>
          </a:p>
          <a:p>
            <a:pPr marL="46037" indent="0" algn="just">
              <a:buNone/>
            </a:pPr>
            <a:r>
              <a:rPr lang="en-US" dirty="0" smtClean="0"/>
              <a:t>We </a:t>
            </a:r>
            <a:r>
              <a:rPr lang="en-US" dirty="0"/>
              <a:t>then make a document-term matrix (counts of words per document).</a:t>
            </a:r>
          </a:p>
        </p:txBody>
      </p:sp>
    </p:spTree>
    <p:extLst>
      <p:ext uri="{BB962C8B-B14F-4D97-AF65-F5344CB8AC3E}">
        <p14:creationId xmlns:p14="http://schemas.microsoft.com/office/powerpoint/2010/main" val="820123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800" dirty="0">
                <a:latin typeface="Times New Roman" pitchFamily="18" charset="0"/>
                <a:cs typeface="Times New Roman" pitchFamily="18" charset="0"/>
              </a:rPr>
              <a:t> Key Concepts in </a:t>
            </a:r>
            <a:r>
              <a:rPr lang="en-US" altLang="en-US" sz="2800" dirty="0" smtClean="0">
                <a:latin typeface="Times New Roman" pitchFamily="18" charset="0"/>
                <a:cs typeface="Times New Roman" pitchFamily="18" charset="0"/>
              </a:rPr>
              <a:t>NLP:</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581380026"/>
              </p:ext>
            </p:extLst>
          </p:nvPr>
        </p:nvGraphicFramePr>
        <p:xfrm>
          <a:off x="1412422" y="2380161"/>
          <a:ext cx="7364032" cy="1865267"/>
        </p:xfrm>
        <a:graphic>
          <a:graphicData uri="http://schemas.openxmlformats.org/drawingml/2006/table">
            <a:tbl>
              <a:tblPr>
                <a:tableStyleId>{D7AC3CCA-C797-4891-BE02-D94E43425B78}</a:tableStyleId>
              </a:tblPr>
              <a:tblGrid>
                <a:gridCol w="1436878"/>
                <a:gridCol w="5927154"/>
              </a:tblGrid>
              <a:tr h="365760">
                <a:tc>
                  <a:txBody>
                    <a:bodyPr/>
                    <a:lstStyle/>
                    <a:p>
                      <a:pPr algn="ctr"/>
                      <a:r>
                        <a:rPr lang="en-US" sz="1800" b="1" dirty="0"/>
                        <a:t>Concept</a:t>
                      </a:r>
                    </a:p>
                  </a:txBody>
                  <a:tcPr anchor="ctr"/>
                </a:tc>
                <a:tc>
                  <a:txBody>
                    <a:bodyPr/>
                    <a:lstStyle/>
                    <a:p>
                      <a:pPr algn="ctr"/>
                      <a:r>
                        <a:rPr lang="en-US" sz="1800" b="1" dirty="0"/>
                        <a:t>Description</a:t>
                      </a:r>
                    </a:p>
                  </a:txBody>
                  <a:tcPr anchor="ctr"/>
                </a:tc>
              </a:tr>
              <a:tr h="365760">
                <a:tc>
                  <a:txBody>
                    <a:bodyPr/>
                    <a:lstStyle/>
                    <a:p>
                      <a:r>
                        <a:rPr lang="en-US" sz="1800"/>
                        <a:t>Corpus</a:t>
                      </a:r>
                    </a:p>
                  </a:txBody>
                  <a:tcPr anchor="ctr"/>
                </a:tc>
                <a:tc>
                  <a:txBody>
                    <a:bodyPr/>
                    <a:lstStyle/>
                    <a:p>
                      <a:r>
                        <a:rPr lang="en-US" sz="1800"/>
                        <a:t>A large collection of text used for analysis.</a:t>
                      </a:r>
                    </a:p>
                  </a:txBody>
                  <a:tcPr anchor="ctr"/>
                </a:tc>
              </a:tr>
              <a:tr h="365760">
                <a:tc>
                  <a:txBody>
                    <a:bodyPr/>
                    <a:lstStyle/>
                    <a:p>
                      <a:r>
                        <a:rPr lang="en-US" sz="1800"/>
                        <a:t>Token</a:t>
                      </a:r>
                    </a:p>
                  </a:txBody>
                  <a:tcPr anchor="ctr"/>
                </a:tc>
                <a:tc>
                  <a:txBody>
                    <a:bodyPr/>
                    <a:lstStyle/>
                    <a:p>
                      <a:r>
                        <a:rPr lang="en-US" sz="1800"/>
                        <a:t>A single word or term extracted from text.</a:t>
                      </a:r>
                    </a:p>
                  </a:txBody>
                  <a:tcPr anchor="ctr"/>
                </a:tc>
              </a:tr>
              <a:tr h="365760">
                <a:tc>
                  <a:txBody>
                    <a:bodyPr/>
                    <a:lstStyle/>
                    <a:p>
                      <a:r>
                        <a:rPr lang="en-US" sz="1800" dirty="0"/>
                        <a:t>Vocabulary</a:t>
                      </a:r>
                    </a:p>
                  </a:txBody>
                  <a:tcPr anchor="ctr"/>
                </a:tc>
                <a:tc>
                  <a:txBody>
                    <a:bodyPr/>
                    <a:lstStyle/>
                    <a:p>
                      <a:r>
                        <a:rPr lang="en-US" sz="1800"/>
                        <a:t>The set of unique tokens in a corpus.</a:t>
                      </a:r>
                    </a:p>
                  </a:txBody>
                  <a:tcPr anchor="ctr"/>
                </a:tc>
              </a:tr>
              <a:tr h="402227">
                <a:tc>
                  <a:txBody>
                    <a:bodyPr/>
                    <a:lstStyle/>
                    <a:p>
                      <a:r>
                        <a:rPr lang="en-US" sz="1800" kern="1200" dirty="0" err="1">
                          <a:solidFill>
                            <a:schemeClr val="dk1"/>
                          </a:solidFill>
                          <a:latin typeface="+mn-lt"/>
                          <a:ea typeface="+mn-ea"/>
                          <a:cs typeface="+mn-cs"/>
                        </a:rPr>
                        <a:t>S</a:t>
                      </a:r>
                      <a:r>
                        <a:rPr lang="en-US" sz="1800" kern="1200" dirty="0" err="1" smtClean="0">
                          <a:solidFill>
                            <a:schemeClr val="dk1"/>
                          </a:solidFill>
                          <a:latin typeface="+mn-lt"/>
                          <a:ea typeface="+mn-ea"/>
                          <a:cs typeface="+mn-cs"/>
                        </a:rPr>
                        <a:t>topwords</a:t>
                      </a:r>
                      <a:endParaRPr lang="en-US" sz="1800" kern="1200" dirty="0">
                        <a:solidFill>
                          <a:schemeClr val="dk1"/>
                        </a:solidFill>
                        <a:latin typeface="+mn-lt"/>
                        <a:ea typeface="+mn-ea"/>
                        <a:cs typeface="+mn-cs"/>
                      </a:endParaRPr>
                    </a:p>
                  </a:txBody>
                  <a:tcPr anchor="ctr"/>
                </a:tc>
                <a:tc>
                  <a:txBody>
                    <a:bodyPr/>
                    <a:lstStyle/>
                    <a:p>
                      <a:r>
                        <a:rPr lang="en-US" sz="1800" kern="1200" dirty="0">
                          <a:solidFill>
                            <a:schemeClr val="dk1"/>
                          </a:solidFill>
                          <a:latin typeface="+mn-lt"/>
                          <a:ea typeface="+mn-ea"/>
                          <a:cs typeface="+mn-cs"/>
                        </a:rPr>
                        <a:t>Common words (e.g., "the", "is", "and") often removed.</a:t>
                      </a:r>
                    </a:p>
                  </a:txBody>
                  <a:tcPr anchor="ctr"/>
                </a:tc>
              </a:tr>
            </a:tbl>
          </a:graphicData>
        </a:graphic>
      </p:graphicFrame>
    </p:spTree>
    <p:extLst>
      <p:ext uri="{BB962C8B-B14F-4D97-AF65-F5344CB8AC3E}">
        <p14:creationId xmlns:p14="http://schemas.microsoft.com/office/powerpoint/2010/main" val="394396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Topic Modeling: Example</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30</a:t>
            </a:fld>
            <a:endParaRPr lang="en-US" altLang="en-US"/>
          </a:p>
        </p:txBody>
      </p:sp>
      <p:sp>
        <p:nvSpPr>
          <p:cNvPr id="4" name="Content Placeholder 3"/>
          <p:cNvSpPr>
            <a:spLocks noGrp="1"/>
          </p:cNvSpPr>
          <p:nvPr>
            <p:ph idx="1"/>
          </p:nvPr>
        </p:nvSpPr>
        <p:spPr>
          <a:xfrm>
            <a:off x="1143000" y="1575707"/>
            <a:ext cx="9872663" cy="4520293"/>
          </a:xfrm>
        </p:spPr>
        <p:txBody>
          <a:bodyPr/>
          <a:lstStyle/>
          <a:p>
            <a:pPr marL="46037" indent="0" algn="just">
              <a:buNone/>
            </a:pPr>
            <a:r>
              <a:rPr lang="en-US" b="1" dirty="0"/>
              <a:t>Step 2: LDA </a:t>
            </a:r>
            <a:r>
              <a:rPr lang="en-US" b="1" dirty="0" smtClean="0"/>
              <a:t>Assumptions</a:t>
            </a:r>
          </a:p>
          <a:p>
            <a:pPr marL="46037" indent="0" algn="just">
              <a:buNone/>
            </a:pPr>
            <a:r>
              <a:rPr lang="en-US" dirty="0" smtClean="0"/>
              <a:t>Latent </a:t>
            </a:r>
            <a:r>
              <a:rPr lang="en-US" dirty="0" err="1" smtClean="0"/>
              <a:t>Dirichlet</a:t>
            </a:r>
            <a:r>
              <a:rPr lang="en-US" dirty="0" smtClean="0"/>
              <a:t> </a:t>
            </a:r>
            <a:r>
              <a:rPr lang="en-US" dirty="0"/>
              <a:t>Allocation (LDA) assumes</a:t>
            </a:r>
            <a:r>
              <a:rPr lang="en-US" dirty="0" smtClean="0"/>
              <a:t>:</a:t>
            </a:r>
          </a:p>
          <a:p>
            <a:pPr marL="46037" indent="0" algn="just">
              <a:buNone/>
            </a:pPr>
            <a:r>
              <a:rPr lang="en-US" dirty="0" smtClean="0"/>
              <a:t>Each </a:t>
            </a:r>
            <a:r>
              <a:rPr lang="en-US" b="1" dirty="0"/>
              <a:t>document</a:t>
            </a:r>
            <a:r>
              <a:rPr lang="en-US" dirty="0"/>
              <a:t> is a mixture of topics (probability distribution over topics</a:t>
            </a:r>
            <a:r>
              <a:rPr lang="en-US" dirty="0" smtClean="0"/>
              <a:t>).</a:t>
            </a:r>
          </a:p>
          <a:p>
            <a:pPr marL="46037" indent="0" algn="just">
              <a:buNone/>
            </a:pPr>
            <a:r>
              <a:rPr lang="en-US" dirty="0" smtClean="0"/>
              <a:t>Each </a:t>
            </a:r>
            <a:r>
              <a:rPr lang="en-US" b="1" dirty="0"/>
              <a:t>topic</a:t>
            </a:r>
            <a:r>
              <a:rPr lang="en-US" dirty="0"/>
              <a:t> is a mixture of </a:t>
            </a:r>
            <a:r>
              <a:rPr lang="en-US" dirty="0" smtClean="0"/>
              <a:t>words </a:t>
            </a:r>
            <a:r>
              <a:rPr lang="en-US" dirty="0"/>
              <a:t>(probability distribution over words</a:t>
            </a:r>
            <a:r>
              <a:rPr lang="en-US" dirty="0" smtClean="0"/>
              <a:t>).</a:t>
            </a:r>
          </a:p>
          <a:p>
            <a:pPr marL="46037" indent="0" algn="just">
              <a:buNone/>
            </a:pPr>
            <a:endParaRPr lang="en-US" dirty="0"/>
          </a:p>
          <a:p>
            <a:pPr marL="46037" indent="0" algn="just">
              <a:buNone/>
            </a:pPr>
            <a:r>
              <a:rPr lang="en-US" b="1" dirty="0"/>
              <a:t>Step 3: Model Finds </a:t>
            </a:r>
            <a:r>
              <a:rPr lang="en-US" b="1" dirty="0" smtClean="0"/>
              <a:t>Topics</a:t>
            </a:r>
          </a:p>
          <a:p>
            <a:pPr marL="46037" indent="0" algn="just">
              <a:buNone/>
            </a:pPr>
            <a:r>
              <a:rPr lang="en-US" dirty="0" smtClean="0"/>
              <a:t>If </a:t>
            </a:r>
            <a:r>
              <a:rPr lang="en-US" dirty="0"/>
              <a:t>we ask for k = 2 topics, the algorithm might discover</a:t>
            </a:r>
            <a:r>
              <a:rPr lang="en-US" dirty="0" smtClean="0"/>
              <a:t>:</a:t>
            </a:r>
          </a:p>
          <a:p>
            <a:pPr marL="46037" indent="0" algn="just">
              <a:buNone/>
            </a:pPr>
            <a:r>
              <a:rPr lang="en-US" dirty="0" smtClean="0"/>
              <a:t>Topic </a:t>
            </a:r>
            <a:r>
              <a:rPr lang="en-US" dirty="0"/>
              <a:t>1 (Sports): </a:t>
            </a:r>
            <a:r>
              <a:rPr lang="en-US" b="1" dirty="0">
                <a:latin typeface="Courier New" pitchFamily="49" charset="0"/>
                <a:cs typeface="Courier New" pitchFamily="49" charset="0"/>
              </a:rPr>
              <a:t>football, cricket, match, game, </a:t>
            </a:r>
            <a:r>
              <a:rPr lang="en-US" b="1" dirty="0" smtClean="0">
                <a:latin typeface="Courier New" pitchFamily="49" charset="0"/>
                <a:cs typeface="Courier New" pitchFamily="49" charset="0"/>
              </a:rPr>
              <a:t>sports</a:t>
            </a:r>
          </a:p>
          <a:p>
            <a:pPr marL="46037" indent="0" algn="just">
              <a:buNone/>
            </a:pPr>
            <a:r>
              <a:rPr lang="en-US" dirty="0" smtClean="0"/>
              <a:t>Topic </a:t>
            </a:r>
            <a:r>
              <a:rPr lang="en-US" dirty="0"/>
              <a:t>2 (AI/ML): </a:t>
            </a:r>
            <a:r>
              <a:rPr lang="en-US" b="1" dirty="0">
                <a:latin typeface="Courier New" pitchFamily="49" charset="0"/>
                <a:cs typeface="Courier New" pitchFamily="49" charset="0"/>
              </a:rPr>
              <a:t>artificial, intelligence, machine, learning, deep</a:t>
            </a:r>
          </a:p>
        </p:txBody>
      </p:sp>
    </p:spTree>
    <p:extLst>
      <p:ext uri="{BB962C8B-B14F-4D97-AF65-F5344CB8AC3E}">
        <p14:creationId xmlns:p14="http://schemas.microsoft.com/office/powerpoint/2010/main" val="2109895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Topic Modeling: Example</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31</a:t>
            </a:fld>
            <a:endParaRPr lang="en-US" altLang="en-US"/>
          </a:p>
        </p:txBody>
      </p:sp>
      <p:sp>
        <p:nvSpPr>
          <p:cNvPr id="4" name="Content Placeholder 3"/>
          <p:cNvSpPr>
            <a:spLocks noGrp="1"/>
          </p:cNvSpPr>
          <p:nvPr>
            <p:ph idx="1"/>
          </p:nvPr>
        </p:nvSpPr>
        <p:spPr>
          <a:xfrm>
            <a:off x="1143000" y="1575707"/>
            <a:ext cx="10564586" cy="4520293"/>
          </a:xfrm>
        </p:spPr>
        <p:txBody>
          <a:bodyPr/>
          <a:lstStyle/>
          <a:p>
            <a:pPr marL="46037" indent="0" algn="just">
              <a:buNone/>
            </a:pPr>
            <a:r>
              <a:rPr lang="en-US" b="1" dirty="0"/>
              <a:t>Step 4: Document–Topic </a:t>
            </a:r>
            <a:r>
              <a:rPr lang="en-US" b="1" dirty="0" smtClean="0"/>
              <a:t>Assignment</a:t>
            </a:r>
          </a:p>
          <a:p>
            <a:pPr marL="46037" indent="0" algn="just">
              <a:buNone/>
            </a:pPr>
            <a:r>
              <a:rPr lang="en-US" dirty="0" smtClean="0"/>
              <a:t>Each </a:t>
            </a:r>
            <a:r>
              <a:rPr lang="en-US" dirty="0"/>
              <a:t>document gets probabilities for belonging to each topic</a:t>
            </a:r>
            <a:r>
              <a:rPr lang="en-US" dirty="0" smtClean="0"/>
              <a:t>.</a:t>
            </a:r>
          </a:p>
          <a:p>
            <a:pPr marL="46037" indent="0" algn="just">
              <a:buNone/>
            </a:pPr>
            <a:r>
              <a:rPr lang="en-US" dirty="0" smtClean="0"/>
              <a:t>For </a:t>
            </a:r>
            <a:r>
              <a:rPr lang="en-US" dirty="0"/>
              <a:t>example</a:t>
            </a:r>
            <a:r>
              <a:rPr lang="en-US" dirty="0" smtClean="0"/>
              <a:t>:</a:t>
            </a:r>
          </a:p>
          <a:p>
            <a:pPr marL="46037" indent="0" algn="just">
              <a:buNone/>
            </a:pPr>
            <a:endParaRPr lang="en-US" dirty="0">
              <a:latin typeface="Courier New" pitchFamily="49" charset="0"/>
              <a:cs typeface="Courier New" pitchFamily="49" charset="0"/>
            </a:endParaRPr>
          </a:p>
          <a:p>
            <a:pPr marL="46037" indent="0" algn="just">
              <a:buNone/>
            </a:pPr>
            <a:endParaRPr lang="en-US" dirty="0" smtClean="0">
              <a:latin typeface="Courier New" pitchFamily="49" charset="0"/>
              <a:cs typeface="Courier New" pitchFamily="49" charset="0"/>
            </a:endParaRPr>
          </a:p>
          <a:p>
            <a:pPr marL="46037" indent="0" algn="just">
              <a:buNone/>
            </a:pPr>
            <a:endParaRPr lang="en-US" dirty="0">
              <a:latin typeface="Courier New" pitchFamily="49" charset="0"/>
              <a:cs typeface="Courier New" pitchFamily="49" charset="0"/>
            </a:endParaRPr>
          </a:p>
          <a:p>
            <a:pPr marL="46037" indent="0" algn="just">
              <a:buNone/>
            </a:pPr>
            <a:endParaRPr lang="en-US" dirty="0" smtClean="0">
              <a:latin typeface="Courier New" pitchFamily="49" charset="0"/>
              <a:cs typeface="Courier New" pitchFamily="49" charset="0"/>
            </a:endParaRPr>
          </a:p>
          <a:p>
            <a:pPr marL="46037" indent="0" algn="just">
              <a:buNone/>
            </a:pPr>
            <a:r>
              <a:rPr lang="en-US" b="1" dirty="0"/>
              <a:t>Step 5: Interpret </a:t>
            </a:r>
            <a:r>
              <a:rPr lang="en-US" b="1" dirty="0" smtClean="0"/>
              <a:t>Topics</a:t>
            </a:r>
          </a:p>
          <a:p>
            <a:pPr marL="46037" indent="0" algn="just">
              <a:buNone/>
            </a:pPr>
            <a:r>
              <a:rPr lang="en-US" dirty="0" smtClean="0"/>
              <a:t>Topic </a:t>
            </a:r>
            <a:r>
              <a:rPr lang="en-US" dirty="0"/>
              <a:t>1 = Sports → </a:t>
            </a:r>
            <a:r>
              <a:rPr lang="en-US" b="1" dirty="0">
                <a:latin typeface="Courier New" pitchFamily="49" charset="0"/>
                <a:cs typeface="Courier New" pitchFamily="49" charset="0"/>
              </a:rPr>
              <a:t>Football, cricket, game, </a:t>
            </a:r>
            <a:r>
              <a:rPr lang="en-US" b="1" dirty="0">
                <a:latin typeface="Courier New" pitchFamily="49" charset="0"/>
                <a:cs typeface="Courier New" pitchFamily="49" charset="0"/>
              </a:rPr>
              <a:t>sports</a:t>
            </a:r>
          </a:p>
          <a:p>
            <a:pPr marL="46037" indent="0" algn="just">
              <a:buNone/>
            </a:pPr>
            <a:r>
              <a:rPr lang="en-US" dirty="0" smtClean="0"/>
              <a:t>Topic </a:t>
            </a:r>
            <a:r>
              <a:rPr lang="en-US" dirty="0"/>
              <a:t>2 = Artificial Intelligence → </a:t>
            </a:r>
            <a:r>
              <a:rPr lang="en-US" b="1" dirty="0">
                <a:latin typeface="Courier New" pitchFamily="49" charset="0"/>
                <a:cs typeface="Courier New" pitchFamily="49" charset="0"/>
              </a:rPr>
              <a:t>AI, machine learning, deep learning</a:t>
            </a:r>
          </a:p>
        </p:txBody>
      </p:sp>
      <p:graphicFrame>
        <p:nvGraphicFramePr>
          <p:cNvPr id="2" name="Table 1"/>
          <p:cNvGraphicFramePr>
            <a:graphicFrameLocks noGrp="1"/>
          </p:cNvGraphicFramePr>
          <p:nvPr>
            <p:extLst>
              <p:ext uri="{D42A27DB-BD31-4B8C-83A1-F6EECF244321}">
                <p14:modId xmlns:p14="http://schemas.microsoft.com/office/powerpoint/2010/main" val="4283307868"/>
              </p:ext>
            </p:extLst>
          </p:nvPr>
        </p:nvGraphicFramePr>
        <p:xfrm>
          <a:off x="4016829" y="2554878"/>
          <a:ext cx="7407085" cy="2194560"/>
        </p:xfrm>
        <a:graphic>
          <a:graphicData uri="http://schemas.openxmlformats.org/drawingml/2006/table">
            <a:tbl>
              <a:tblPr>
                <a:tableStyleId>{D7AC3CCA-C797-4891-BE02-D94E43425B78}</a:tableStyleId>
              </a:tblPr>
              <a:tblGrid>
                <a:gridCol w="1406843"/>
                <a:gridCol w="1962404"/>
                <a:gridCol w="2017205"/>
                <a:gridCol w="2020633"/>
              </a:tblGrid>
              <a:tr h="365760">
                <a:tc>
                  <a:txBody>
                    <a:bodyPr/>
                    <a:lstStyle/>
                    <a:p>
                      <a:pPr algn="ctr"/>
                      <a:r>
                        <a:rPr lang="en-US" sz="1800" b="1" dirty="0"/>
                        <a:t>Document</a:t>
                      </a:r>
                    </a:p>
                  </a:txBody>
                  <a:tcPr anchor="ctr"/>
                </a:tc>
                <a:tc>
                  <a:txBody>
                    <a:bodyPr/>
                    <a:lstStyle/>
                    <a:p>
                      <a:pPr algn="ctr"/>
                      <a:r>
                        <a:rPr lang="en-US" sz="1800" b="1"/>
                        <a:t>Topic 1 (Sports)</a:t>
                      </a:r>
                    </a:p>
                  </a:txBody>
                  <a:tcPr anchor="ctr"/>
                </a:tc>
                <a:tc>
                  <a:txBody>
                    <a:bodyPr/>
                    <a:lstStyle/>
                    <a:p>
                      <a:pPr algn="ctr"/>
                      <a:r>
                        <a:rPr lang="en-US" sz="1800" b="1"/>
                        <a:t>Topic 2 (AI/ML)</a:t>
                      </a:r>
                    </a:p>
                  </a:txBody>
                  <a:tcPr anchor="ctr"/>
                </a:tc>
                <a:tc>
                  <a:txBody>
                    <a:bodyPr/>
                    <a:lstStyle/>
                    <a:p>
                      <a:pPr algn="ctr"/>
                      <a:r>
                        <a:rPr lang="en-US" sz="1800" b="1" dirty="0"/>
                        <a:t>Dominant Topic</a:t>
                      </a:r>
                    </a:p>
                  </a:txBody>
                  <a:tcPr anchor="ctr"/>
                </a:tc>
              </a:tr>
              <a:tr h="365760">
                <a:tc>
                  <a:txBody>
                    <a:bodyPr/>
                    <a:lstStyle/>
                    <a:p>
                      <a:pPr algn="ctr"/>
                      <a:r>
                        <a:rPr lang="en-US" sz="1800" dirty="0"/>
                        <a:t>1</a:t>
                      </a:r>
                    </a:p>
                  </a:txBody>
                  <a:tcPr anchor="ctr"/>
                </a:tc>
                <a:tc>
                  <a:txBody>
                    <a:bodyPr/>
                    <a:lstStyle/>
                    <a:p>
                      <a:pPr algn="ctr"/>
                      <a:r>
                        <a:rPr lang="en-US" sz="1800" dirty="0"/>
                        <a:t>0.85</a:t>
                      </a:r>
                    </a:p>
                  </a:txBody>
                  <a:tcPr anchor="ctr"/>
                </a:tc>
                <a:tc>
                  <a:txBody>
                    <a:bodyPr/>
                    <a:lstStyle/>
                    <a:p>
                      <a:pPr algn="ctr"/>
                      <a:r>
                        <a:rPr lang="en-US" sz="1800"/>
                        <a:t>0.15</a:t>
                      </a:r>
                    </a:p>
                  </a:txBody>
                  <a:tcPr anchor="ctr"/>
                </a:tc>
                <a:tc>
                  <a:txBody>
                    <a:bodyPr/>
                    <a:lstStyle/>
                    <a:p>
                      <a:pPr algn="ctr"/>
                      <a:r>
                        <a:rPr lang="en-US" sz="1800"/>
                        <a:t>Sports</a:t>
                      </a:r>
                    </a:p>
                  </a:txBody>
                  <a:tcPr anchor="ctr"/>
                </a:tc>
              </a:tr>
              <a:tr h="365760">
                <a:tc>
                  <a:txBody>
                    <a:bodyPr/>
                    <a:lstStyle/>
                    <a:p>
                      <a:pPr algn="ctr"/>
                      <a:r>
                        <a:rPr lang="en-US" sz="1800"/>
                        <a:t>2</a:t>
                      </a:r>
                    </a:p>
                  </a:txBody>
                  <a:tcPr anchor="ctr"/>
                </a:tc>
                <a:tc>
                  <a:txBody>
                    <a:bodyPr/>
                    <a:lstStyle/>
                    <a:p>
                      <a:pPr algn="ctr"/>
                      <a:r>
                        <a:rPr lang="en-US" sz="1800" dirty="0"/>
                        <a:t>0.90</a:t>
                      </a:r>
                    </a:p>
                  </a:txBody>
                  <a:tcPr anchor="ctr"/>
                </a:tc>
                <a:tc>
                  <a:txBody>
                    <a:bodyPr/>
                    <a:lstStyle/>
                    <a:p>
                      <a:pPr algn="ctr"/>
                      <a:r>
                        <a:rPr lang="en-US" sz="1800" dirty="0"/>
                        <a:t>0.10</a:t>
                      </a:r>
                    </a:p>
                  </a:txBody>
                  <a:tcPr anchor="ctr"/>
                </a:tc>
                <a:tc>
                  <a:txBody>
                    <a:bodyPr/>
                    <a:lstStyle/>
                    <a:p>
                      <a:pPr algn="ctr"/>
                      <a:r>
                        <a:rPr lang="en-US" sz="1800"/>
                        <a:t>Sports</a:t>
                      </a:r>
                    </a:p>
                  </a:txBody>
                  <a:tcPr anchor="ctr"/>
                </a:tc>
              </a:tr>
              <a:tr h="365760">
                <a:tc>
                  <a:txBody>
                    <a:bodyPr/>
                    <a:lstStyle/>
                    <a:p>
                      <a:pPr algn="ctr"/>
                      <a:r>
                        <a:rPr lang="en-US" sz="1800"/>
                        <a:t>3</a:t>
                      </a:r>
                    </a:p>
                  </a:txBody>
                  <a:tcPr anchor="ctr"/>
                </a:tc>
                <a:tc>
                  <a:txBody>
                    <a:bodyPr/>
                    <a:lstStyle/>
                    <a:p>
                      <a:pPr algn="ctr"/>
                      <a:r>
                        <a:rPr lang="en-US" sz="1800"/>
                        <a:t>0.10</a:t>
                      </a:r>
                    </a:p>
                  </a:txBody>
                  <a:tcPr anchor="ctr"/>
                </a:tc>
                <a:tc>
                  <a:txBody>
                    <a:bodyPr/>
                    <a:lstStyle/>
                    <a:p>
                      <a:pPr algn="ctr"/>
                      <a:r>
                        <a:rPr lang="en-US" sz="1800" dirty="0"/>
                        <a:t>0.90</a:t>
                      </a:r>
                    </a:p>
                  </a:txBody>
                  <a:tcPr anchor="ctr"/>
                </a:tc>
                <a:tc>
                  <a:txBody>
                    <a:bodyPr/>
                    <a:lstStyle/>
                    <a:p>
                      <a:pPr algn="ctr"/>
                      <a:r>
                        <a:rPr lang="en-US" sz="1800" dirty="0"/>
                        <a:t>AI/ML</a:t>
                      </a:r>
                    </a:p>
                  </a:txBody>
                  <a:tcPr anchor="ctr"/>
                </a:tc>
              </a:tr>
              <a:tr h="365760">
                <a:tc>
                  <a:txBody>
                    <a:bodyPr/>
                    <a:lstStyle/>
                    <a:p>
                      <a:pPr algn="ctr"/>
                      <a:r>
                        <a:rPr lang="en-US" sz="1800"/>
                        <a:t>4</a:t>
                      </a:r>
                    </a:p>
                  </a:txBody>
                  <a:tcPr anchor="ctr"/>
                </a:tc>
                <a:tc>
                  <a:txBody>
                    <a:bodyPr/>
                    <a:lstStyle/>
                    <a:p>
                      <a:pPr algn="ctr"/>
                      <a:r>
                        <a:rPr lang="en-US" sz="1800"/>
                        <a:t>0.15</a:t>
                      </a:r>
                    </a:p>
                  </a:txBody>
                  <a:tcPr anchor="ctr"/>
                </a:tc>
                <a:tc>
                  <a:txBody>
                    <a:bodyPr/>
                    <a:lstStyle/>
                    <a:p>
                      <a:pPr algn="ctr"/>
                      <a:r>
                        <a:rPr lang="en-US" sz="1800"/>
                        <a:t>0.85</a:t>
                      </a:r>
                    </a:p>
                  </a:txBody>
                  <a:tcPr anchor="ctr"/>
                </a:tc>
                <a:tc>
                  <a:txBody>
                    <a:bodyPr/>
                    <a:lstStyle/>
                    <a:p>
                      <a:pPr algn="ctr"/>
                      <a:r>
                        <a:rPr lang="en-US" sz="1800" dirty="0"/>
                        <a:t>AI/ML</a:t>
                      </a:r>
                    </a:p>
                  </a:txBody>
                  <a:tcPr anchor="ctr"/>
                </a:tc>
              </a:tr>
              <a:tr h="365760">
                <a:tc>
                  <a:txBody>
                    <a:bodyPr/>
                    <a:lstStyle/>
                    <a:p>
                      <a:pPr algn="ctr"/>
                      <a:r>
                        <a:rPr lang="en-US" sz="1800"/>
                        <a:t>5</a:t>
                      </a:r>
                    </a:p>
                  </a:txBody>
                  <a:tcPr anchor="ctr"/>
                </a:tc>
                <a:tc>
                  <a:txBody>
                    <a:bodyPr/>
                    <a:lstStyle/>
                    <a:p>
                      <a:pPr algn="ctr"/>
                      <a:r>
                        <a:rPr lang="en-US" sz="1800"/>
                        <a:t>0.80</a:t>
                      </a:r>
                    </a:p>
                  </a:txBody>
                  <a:tcPr anchor="ctr"/>
                </a:tc>
                <a:tc>
                  <a:txBody>
                    <a:bodyPr/>
                    <a:lstStyle/>
                    <a:p>
                      <a:pPr algn="ctr"/>
                      <a:r>
                        <a:rPr lang="en-US" sz="1800"/>
                        <a:t>0.20</a:t>
                      </a:r>
                    </a:p>
                  </a:txBody>
                  <a:tcPr anchor="ctr"/>
                </a:tc>
                <a:tc>
                  <a:txBody>
                    <a:bodyPr/>
                    <a:lstStyle/>
                    <a:p>
                      <a:pPr algn="ctr"/>
                      <a:r>
                        <a:rPr lang="en-US" sz="1800" dirty="0"/>
                        <a:t>Sports</a:t>
                      </a:r>
                    </a:p>
                  </a:txBody>
                  <a:tcPr anchor="ctr"/>
                </a:tc>
              </a:tr>
            </a:tbl>
          </a:graphicData>
        </a:graphic>
      </p:graphicFrame>
    </p:spTree>
    <p:extLst>
      <p:ext uri="{BB962C8B-B14F-4D97-AF65-F5344CB8AC3E}">
        <p14:creationId xmlns:p14="http://schemas.microsoft.com/office/powerpoint/2010/main" val="5232778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Named Entity Recognition (NER)</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32</a:t>
            </a:fld>
            <a:endParaRPr lang="en-US" altLang="en-US"/>
          </a:p>
        </p:txBody>
      </p:sp>
      <p:sp>
        <p:nvSpPr>
          <p:cNvPr id="4" name="Content Placeholder 3"/>
          <p:cNvSpPr>
            <a:spLocks noGrp="1"/>
          </p:cNvSpPr>
          <p:nvPr>
            <p:ph idx="1"/>
          </p:nvPr>
        </p:nvSpPr>
        <p:spPr>
          <a:xfrm>
            <a:off x="1143000" y="1575707"/>
            <a:ext cx="10564586" cy="4520293"/>
          </a:xfrm>
        </p:spPr>
        <p:txBody>
          <a:bodyPr/>
          <a:lstStyle/>
          <a:p>
            <a:pPr marL="46037" indent="0" algn="just">
              <a:buNone/>
            </a:pPr>
            <a:r>
              <a:rPr lang="en-US" b="1" dirty="0"/>
              <a:t>NER</a:t>
            </a:r>
            <a:r>
              <a:rPr lang="en-US" dirty="0"/>
              <a:t> is the process of identifying and classifying named entities (like people, places, organizations, dates, etc.) in text</a:t>
            </a:r>
            <a:r>
              <a:rPr lang="en-US" dirty="0"/>
              <a:t>.</a:t>
            </a:r>
          </a:p>
          <a:p>
            <a:pPr marL="46037" indent="0" algn="just">
              <a:buNone/>
            </a:pPr>
            <a:r>
              <a:rPr lang="en-US" b="1" dirty="0"/>
              <a:t>Example </a:t>
            </a:r>
            <a:r>
              <a:rPr lang="en-US" b="1" dirty="0" smtClean="0"/>
              <a:t>Sentence</a:t>
            </a:r>
          </a:p>
          <a:p>
            <a:pPr marL="46037" indent="0" algn="just">
              <a:buNone/>
            </a:pPr>
            <a:r>
              <a:rPr lang="en-US" dirty="0" smtClean="0">
                <a:latin typeface="Courier New" pitchFamily="49" charset="0"/>
                <a:cs typeface="Courier New" pitchFamily="49" charset="0"/>
              </a:rPr>
              <a:t>"</a:t>
            </a:r>
            <a:r>
              <a:rPr lang="en-US" dirty="0">
                <a:latin typeface="Courier New" pitchFamily="49" charset="0"/>
                <a:cs typeface="Courier New" pitchFamily="49" charset="0"/>
              </a:rPr>
              <a:t>Barack Obama was born in Honolulu, Hawaii on August 4, 1961, and </a:t>
            </a:r>
            <a:r>
              <a:rPr lang="en-US" dirty="0" smtClean="0">
                <a:latin typeface="Courier New" pitchFamily="49" charset="0"/>
                <a:cs typeface="Courier New" pitchFamily="49" charset="0"/>
              </a:rPr>
              <a:t>served </a:t>
            </a:r>
            <a:r>
              <a:rPr lang="en-US" dirty="0">
                <a:latin typeface="Courier New" pitchFamily="49" charset="0"/>
                <a:cs typeface="Courier New" pitchFamily="49" charset="0"/>
              </a:rPr>
              <a:t>as the 44th </a:t>
            </a:r>
            <a:r>
              <a:rPr lang="en-US" dirty="0" smtClean="0">
                <a:latin typeface="Courier New" pitchFamily="49" charset="0"/>
                <a:cs typeface="Courier New" pitchFamily="49" charset="0"/>
              </a:rPr>
              <a:t>President </a:t>
            </a:r>
            <a:r>
              <a:rPr lang="en-US" dirty="0">
                <a:latin typeface="Courier New" pitchFamily="49" charset="0"/>
                <a:cs typeface="Courier New" pitchFamily="49" charset="0"/>
              </a:rPr>
              <a:t>of the United States</a:t>
            </a:r>
            <a:r>
              <a:rPr lang="en-US" dirty="0" smtClean="0">
                <a:latin typeface="Courier New" pitchFamily="49" charset="0"/>
                <a:cs typeface="Courier New" pitchFamily="49" charset="0"/>
              </a:rPr>
              <a:t>.“</a:t>
            </a:r>
          </a:p>
          <a:p>
            <a:pPr marL="46037" indent="0" algn="just">
              <a:buNone/>
            </a:pPr>
            <a:r>
              <a:rPr lang="en-US" b="1" dirty="0"/>
              <a:t>Detected </a:t>
            </a:r>
            <a:r>
              <a:rPr lang="en-US" b="1" dirty="0"/>
              <a:t>Entities</a:t>
            </a:r>
          </a:p>
          <a:p>
            <a:pPr marL="46037" indent="0" algn="just">
              <a:buNone/>
            </a:pPr>
            <a:r>
              <a:rPr lang="en-US" dirty="0"/>
              <a:t>Barack </a:t>
            </a:r>
            <a:r>
              <a:rPr lang="en-US" dirty="0"/>
              <a:t>Obama → </a:t>
            </a:r>
            <a:r>
              <a:rPr lang="en-US" dirty="0">
                <a:solidFill>
                  <a:srgbClr val="0070C0"/>
                </a:solidFill>
              </a:rPr>
              <a:t>PERSON</a:t>
            </a:r>
          </a:p>
          <a:p>
            <a:pPr marL="46037" indent="0" algn="just">
              <a:buNone/>
            </a:pPr>
            <a:r>
              <a:rPr lang="en-US" dirty="0"/>
              <a:t>Honolulu </a:t>
            </a:r>
            <a:r>
              <a:rPr lang="en-US" dirty="0"/>
              <a:t>→ </a:t>
            </a:r>
            <a:r>
              <a:rPr lang="en-US" dirty="0" smtClean="0">
                <a:solidFill>
                  <a:srgbClr val="0070C0"/>
                </a:solidFill>
              </a:rPr>
              <a:t>LOCATION</a:t>
            </a:r>
            <a:r>
              <a:rPr lang="en-US" dirty="0" smtClean="0"/>
              <a:t>, Hawaii </a:t>
            </a:r>
            <a:r>
              <a:rPr lang="en-US" dirty="0"/>
              <a:t>→ </a:t>
            </a:r>
            <a:r>
              <a:rPr lang="en-US" dirty="0">
                <a:solidFill>
                  <a:srgbClr val="0070C0"/>
                </a:solidFill>
              </a:rPr>
              <a:t>LOCATION</a:t>
            </a:r>
          </a:p>
          <a:p>
            <a:pPr marL="46037" indent="0" algn="just">
              <a:buNone/>
            </a:pPr>
            <a:r>
              <a:rPr lang="en-US" dirty="0"/>
              <a:t>August </a:t>
            </a:r>
            <a:r>
              <a:rPr lang="en-US" dirty="0"/>
              <a:t>4, 1961 → </a:t>
            </a:r>
            <a:r>
              <a:rPr lang="en-US" dirty="0" smtClean="0">
                <a:solidFill>
                  <a:srgbClr val="0070C0"/>
                </a:solidFill>
              </a:rPr>
              <a:t>DATE</a:t>
            </a:r>
            <a:r>
              <a:rPr lang="en-US" dirty="0" smtClean="0"/>
              <a:t>, 44th </a:t>
            </a:r>
            <a:r>
              <a:rPr lang="en-US" dirty="0"/>
              <a:t>President → </a:t>
            </a:r>
            <a:r>
              <a:rPr lang="en-US" dirty="0">
                <a:solidFill>
                  <a:srgbClr val="0070C0"/>
                </a:solidFill>
              </a:rPr>
              <a:t>TITLE</a:t>
            </a:r>
          </a:p>
          <a:p>
            <a:pPr marL="46037" indent="0" algn="just">
              <a:buNone/>
            </a:pPr>
            <a:r>
              <a:rPr lang="en-US" dirty="0"/>
              <a:t>United </a:t>
            </a:r>
            <a:r>
              <a:rPr lang="en-US" dirty="0"/>
              <a:t>States → </a:t>
            </a:r>
            <a:r>
              <a:rPr lang="en-US" dirty="0">
                <a:solidFill>
                  <a:srgbClr val="0070C0"/>
                </a:solidFill>
              </a:rPr>
              <a:t>LOCATION/ORGANIZATION</a:t>
            </a:r>
          </a:p>
        </p:txBody>
      </p:sp>
    </p:spTree>
    <p:extLst>
      <p:ext uri="{BB962C8B-B14F-4D97-AF65-F5344CB8AC3E}">
        <p14:creationId xmlns:p14="http://schemas.microsoft.com/office/powerpoint/2010/main" val="22144203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Named Entity Recognition (NER</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 Application</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33</a:t>
            </a:fld>
            <a:endParaRPr lang="en-US" altLang="en-US"/>
          </a:p>
        </p:txBody>
      </p:sp>
      <p:sp>
        <p:nvSpPr>
          <p:cNvPr id="4" name="Content Placeholder 3"/>
          <p:cNvSpPr>
            <a:spLocks noGrp="1"/>
          </p:cNvSpPr>
          <p:nvPr>
            <p:ph idx="1"/>
          </p:nvPr>
        </p:nvSpPr>
        <p:spPr>
          <a:xfrm>
            <a:off x="1143000" y="1575707"/>
            <a:ext cx="10564586" cy="4520293"/>
          </a:xfrm>
        </p:spPr>
        <p:txBody>
          <a:bodyPr/>
          <a:lstStyle/>
          <a:p>
            <a:pPr algn="just"/>
            <a:r>
              <a:rPr lang="en-US" dirty="0"/>
              <a:t>Information extraction from </a:t>
            </a:r>
            <a:r>
              <a:rPr lang="en-US" dirty="0" smtClean="0"/>
              <a:t>documents</a:t>
            </a:r>
          </a:p>
          <a:p>
            <a:pPr algn="just"/>
            <a:r>
              <a:rPr lang="en-US" dirty="0" smtClean="0"/>
              <a:t>Building </a:t>
            </a:r>
            <a:r>
              <a:rPr lang="en-US" dirty="0"/>
              <a:t>knowledge </a:t>
            </a:r>
            <a:r>
              <a:rPr lang="en-US" dirty="0" smtClean="0"/>
              <a:t>graphs</a:t>
            </a:r>
          </a:p>
          <a:p>
            <a:pPr algn="just"/>
            <a:r>
              <a:rPr lang="en-US" dirty="0" smtClean="0"/>
              <a:t>Search engines</a:t>
            </a:r>
          </a:p>
          <a:p>
            <a:pPr algn="just"/>
            <a:r>
              <a:rPr lang="en-US" dirty="0" err="1" smtClean="0"/>
              <a:t>Chatbots</a:t>
            </a:r>
            <a:endParaRPr lang="en-US" dirty="0" smtClean="0"/>
          </a:p>
          <a:p>
            <a:pPr algn="just"/>
            <a:r>
              <a:rPr lang="en-US" dirty="0" smtClean="0"/>
              <a:t>Analyzing </a:t>
            </a:r>
            <a:r>
              <a:rPr lang="en-US" dirty="0"/>
              <a:t>news, social media, or customer feedback</a:t>
            </a:r>
            <a:endParaRPr lang="en-US" dirty="0">
              <a:solidFill>
                <a:srgbClr val="0070C0"/>
              </a:solidFill>
            </a:endParaRPr>
          </a:p>
        </p:txBody>
      </p:sp>
    </p:spTree>
    <p:extLst>
      <p:ext uri="{BB962C8B-B14F-4D97-AF65-F5344CB8AC3E}">
        <p14:creationId xmlns:p14="http://schemas.microsoft.com/office/powerpoint/2010/main" val="16222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4"/>
            <a:ext cx="9872663" cy="540430"/>
          </a:xfrm>
        </p:spPr>
        <p:txBody>
          <a:bodyPr/>
          <a:lstStyle/>
          <a:p>
            <a:pPr marL="80963" lvl="1" indent="0" algn="just" eaLnBrk="1" hangingPunct="1">
              <a:buClr>
                <a:srgbClr val="0B5395"/>
              </a:buClr>
              <a:buNone/>
            </a:pPr>
            <a:r>
              <a:rPr lang="en-US" altLang="en-US" sz="2800" dirty="0">
                <a:latin typeface="Times New Roman" pitchFamily="18" charset="0"/>
                <a:cs typeface="Times New Roman" pitchFamily="18" charset="0"/>
              </a:rPr>
              <a:t> </a:t>
            </a:r>
            <a:r>
              <a:rPr lang="en-US" altLang="en-US" sz="2800" b="1" dirty="0">
                <a:latin typeface="Times New Roman" pitchFamily="18" charset="0"/>
                <a:cs typeface="Times New Roman" pitchFamily="18" charset="0"/>
              </a:rPr>
              <a:t>Key Concepts in </a:t>
            </a:r>
            <a:r>
              <a:rPr lang="en-US" altLang="en-US" sz="2800" b="1" dirty="0" smtClean="0">
                <a:latin typeface="Times New Roman" pitchFamily="18" charset="0"/>
                <a:cs typeface="Times New Roman" pitchFamily="18" charset="0"/>
              </a:rPr>
              <a:t>NLP:</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3067660033"/>
              </p:ext>
            </p:extLst>
          </p:nvPr>
        </p:nvGraphicFramePr>
        <p:xfrm>
          <a:off x="5045528" y="1653540"/>
          <a:ext cx="6365201" cy="2103120"/>
        </p:xfrm>
        <a:graphic>
          <a:graphicData uri="http://schemas.openxmlformats.org/drawingml/2006/table">
            <a:tbl>
              <a:tblPr>
                <a:tableStyleId>{D7AC3CCA-C797-4891-BE02-D94E43425B78}</a:tableStyleId>
              </a:tblPr>
              <a:tblGrid>
                <a:gridCol w="1436878"/>
                <a:gridCol w="4928323"/>
              </a:tblGrid>
              <a:tr h="365760">
                <a:tc>
                  <a:txBody>
                    <a:bodyPr/>
                    <a:lstStyle/>
                    <a:p>
                      <a:pPr algn="ctr"/>
                      <a:r>
                        <a:rPr lang="en-US" sz="1800" b="1" dirty="0"/>
                        <a:t>Concept</a:t>
                      </a:r>
                    </a:p>
                  </a:txBody>
                  <a:tcPr anchor="ctr"/>
                </a:tc>
                <a:tc>
                  <a:txBody>
                    <a:bodyPr/>
                    <a:lstStyle/>
                    <a:p>
                      <a:pPr algn="ctr"/>
                      <a:r>
                        <a:rPr lang="en-US" sz="1800" b="1" dirty="0"/>
                        <a:t>Description</a:t>
                      </a:r>
                    </a:p>
                  </a:txBody>
                  <a:tcPr anchor="ctr"/>
                </a:tc>
              </a:tr>
              <a:tr h="365760">
                <a:tc>
                  <a:txBody>
                    <a:bodyPr/>
                    <a:lstStyle/>
                    <a:p>
                      <a:r>
                        <a:rPr lang="en-US" sz="1800"/>
                        <a:t>Corpus</a:t>
                      </a:r>
                    </a:p>
                  </a:txBody>
                  <a:tcPr anchor="ctr"/>
                </a:tc>
                <a:tc>
                  <a:txBody>
                    <a:bodyPr/>
                    <a:lstStyle/>
                    <a:p>
                      <a:r>
                        <a:rPr lang="en-US" sz="1800"/>
                        <a:t>A large collection of text used for analysis.</a:t>
                      </a:r>
                    </a:p>
                  </a:txBody>
                  <a:tcPr anchor="ctr"/>
                </a:tc>
              </a:tr>
              <a:tr h="365760">
                <a:tc>
                  <a:txBody>
                    <a:bodyPr/>
                    <a:lstStyle/>
                    <a:p>
                      <a:r>
                        <a:rPr lang="en-US" sz="1800"/>
                        <a:t>Token</a:t>
                      </a:r>
                    </a:p>
                  </a:txBody>
                  <a:tcPr anchor="ctr"/>
                </a:tc>
                <a:tc>
                  <a:txBody>
                    <a:bodyPr/>
                    <a:lstStyle/>
                    <a:p>
                      <a:r>
                        <a:rPr lang="en-US" sz="1800"/>
                        <a:t>A single word or term extracted from text.</a:t>
                      </a:r>
                    </a:p>
                  </a:txBody>
                  <a:tcPr anchor="ctr"/>
                </a:tc>
              </a:tr>
              <a:tr h="365760">
                <a:tc>
                  <a:txBody>
                    <a:bodyPr/>
                    <a:lstStyle/>
                    <a:p>
                      <a:r>
                        <a:rPr lang="en-US" sz="1800" dirty="0"/>
                        <a:t>Vocabulary</a:t>
                      </a:r>
                    </a:p>
                  </a:txBody>
                  <a:tcPr anchor="ctr"/>
                </a:tc>
                <a:tc>
                  <a:txBody>
                    <a:bodyPr/>
                    <a:lstStyle/>
                    <a:p>
                      <a:r>
                        <a:rPr lang="en-US" sz="1800"/>
                        <a:t>The set of unique tokens in a corpus.</a:t>
                      </a:r>
                    </a:p>
                  </a:txBody>
                  <a:tcPr anchor="ctr"/>
                </a:tc>
              </a:tr>
              <a:tr h="402227">
                <a:tc>
                  <a:txBody>
                    <a:bodyPr/>
                    <a:lstStyle/>
                    <a:p>
                      <a:r>
                        <a:rPr lang="en-US" sz="1800" kern="1200" dirty="0" err="1">
                          <a:solidFill>
                            <a:schemeClr val="dk1"/>
                          </a:solidFill>
                          <a:latin typeface="+mn-lt"/>
                          <a:ea typeface="+mn-ea"/>
                          <a:cs typeface="+mn-cs"/>
                        </a:rPr>
                        <a:t>S</a:t>
                      </a:r>
                      <a:r>
                        <a:rPr lang="en-US" sz="1800" kern="1200" dirty="0" err="1" smtClean="0">
                          <a:solidFill>
                            <a:schemeClr val="dk1"/>
                          </a:solidFill>
                          <a:latin typeface="+mn-lt"/>
                          <a:ea typeface="+mn-ea"/>
                          <a:cs typeface="+mn-cs"/>
                        </a:rPr>
                        <a:t>topwords</a:t>
                      </a:r>
                      <a:endParaRPr lang="en-US" sz="1800" kern="1200" dirty="0">
                        <a:solidFill>
                          <a:schemeClr val="dk1"/>
                        </a:solidFill>
                        <a:latin typeface="+mn-lt"/>
                        <a:ea typeface="+mn-ea"/>
                        <a:cs typeface="+mn-cs"/>
                      </a:endParaRPr>
                    </a:p>
                  </a:txBody>
                  <a:tcPr anchor="ctr"/>
                </a:tc>
                <a:tc>
                  <a:txBody>
                    <a:bodyPr/>
                    <a:lstStyle/>
                    <a:p>
                      <a:r>
                        <a:rPr lang="en-US" sz="1800" kern="1200" dirty="0">
                          <a:solidFill>
                            <a:schemeClr val="dk1"/>
                          </a:solidFill>
                          <a:latin typeface="+mn-lt"/>
                          <a:ea typeface="+mn-ea"/>
                          <a:cs typeface="+mn-cs"/>
                        </a:rPr>
                        <a:t>Common words (e.g., "the", "is", "and") often removed.</a:t>
                      </a:r>
                    </a:p>
                  </a:txBody>
                  <a:tcPr anchor="ctr"/>
                </a:tc>
              </a:tr>
            </a:tbl>
          </a:graphicData>
        </a:graphic>
      </p:graphicFrame>
      <p:sp>
        <p:nvSpPr>
          <p:cNvPr id="6" name="Content Placeholder 2"/>
          <p:cNvSpPr txBox="1">
            <a:spLocks/>
          </p:cNvSpPr>
          <p:nvPr/>
        </p:nvSpPr>
        <p:spPr bwMode="auto">
          <a:xfrm>
            <a:off x="1132115" y="3916819"/>
            <a:ext cx="9872663" cy="255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80963" lvl="1" indent="0" algn="just" eaLnBrk="1" hangingPunct="1">
              <a:buClr>
                <a:srgbClr val="0B5395"/>
              </a:buClr>
              <a:buNone/>
            </a:pPr>
            <a:r>
              <a:rPr lang="en-US" altLang="en-US" sz="2800" b="1" dirty="0">
                <a:latin typeface="Times New Roman" pitchFamily="18" charset="0"/>
                <a:cs typeface="Times New Roman" pitchFamily="18" charset="0"/>
              </a:rPr>
              <a:t>Key Characteristics:</a:t>
            </a:r>
          </a:p>
          <a:p>
            <a:pPr marL="538163" lvl="1" indent="-457200" algn="just" eaLnBrk="1" hangingPunct="1">
              <a:buClr>
                <a:srgbClr val="0B5395"/>
              </a:buClr>
            </a:pPr>
            <a:r>
              <a:rPr lang="en-US" altLang="en-US" sz="2400" dirty="0" smtClean="0">
                <a:latin typeface="Times New Roman" pitchFamily="18" charset="0"/>
                <a:cs typeface="Times New Roman" pitchFamily="18" charset="0"/>
              </a:rPr>
              <a:t>Unstructured</a:t>
            </a:r>
            <a:r>
              <a:rPr lang="en-US" altLang="en-US" sz="2400" dirty="0">
                <a:latin typeface="Times New Roman" pitchFamily="18" charset="0"/>
                <a:cs typeface="Times New Roman" pitchFamily="18" charset="0"/>
              </a:rPr>
              <a:t>: No predefined format (e.g., emails, tweets, books)</a:t>
            </a:r>
          </a:p>
          <a:p>
            <a:pPr marL="538163" lvl="1" indent="-457200" algn="just" eaLnBrk="1" hangingPunct="1">
              <a:buClr>
                <a:srgbClr val="0B5395"/>
              </a:buClr>
            </a:pPr>
            <a:r>
              <a:rPr lang="en-US" altLang="en-US" sz="2400" dirty="0" smtClean="0">
                <a:latin typeface="Times New Roman" pitchFamily="18" charset="0"/>
                <a:cs typeface="Times New Roman" pitchFamily="18" charset="0"/>
              </a:rPr>
              <a:t>High </a:t>
            </a:r>
            <a:r>
              <a:rPr lang="en-US" altLang="en-US" sz="2400" dirty="0">
                <a:latin typeface="Times New Roman" pitchFamily="18" charset="0"/>
                <a:cs typeface="Times New Roman" pitchFamily="18" charset="0"/>
              </a:rPr>
              <a:t>Dimensionality: Unique words create thousands of features</a:t>
            </a:r>
          </a:p>
          <a:p>
            <a:pPr marL="538163" lvl="1" indent="-457200" algn="just" eaLnBrk="1" hangingPunct="1">
              <a:buClr>
                <a:srgbClr val="0B5395"/>
              </a:buClr>
            </a:pPr>
            <a:r>
              <a:rPr lang="en-US" altLang="en-US" sz="2400" dirty="0" smtClean="0">
                <a:latin typeface="Times New Roman" pitchFamily="18" charset="0"/>
                <a:cs typeface="Times New Roman" pitchFamily="18" charset="0"/>
              </a:rPr>
              <a:t>Context-Dependent</a:t>
            </a:r>
            <a:r>
              <a:rPr lang="en-US" altLang="en-US" sz="2400" dirty="0">
                <a:latin typeface="Times New Roman" pitchFamily="18" charset="0"/>
                <a:cs typeface="Times New Roman" pitchFamily="18" charset="0"/>
              </a:rPr>
              <a:t>: Meaning changes with context (e.g., "bat" = animal or sports equipment)</a:t>
            </a:r>
            <a:endParaRPr lang="en-US" alt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76550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Text Preprocessing</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Before we can analyze text, it needs to be cleaned and prepared. This crucial step is called text preprocessing. The goal is to convert messy, raw text into a clean, structured format that a machine can understand</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smtClean="0">
                <a:latin typeface="Times New Roman" pitchFamily="18" charset="0"/>
                <a:cs typeface="Times New Roman" pitchFamily="18" charset="0"/>
              </a:rPr>
              <a:t>Common </a:t>
            </a:r>
            <a:r>
              <a:rPr lang="en-US" altLang="en-US" sz="2400" b="1" dirty="0">
                <a:latin typeface="Times New Roman" pitchFamily="18" charset="0"/>
                <a:cs typeface="Times New Roman" pitchFamily="18" charset="0"/>
              </a:rPr>
              <a:t>Preprocessing </a:t>
            </a:r>
            <a:r>
              <a:rPr lang="en-US" altLang="en-US" sz="2400" b="1" dirty="0" smtClean="0">
                <a:latin typeface="Times New Roman" pitchFamily="18" charset="0"/>
                <a:cs typeface="Times New Roman" pitchFamily="18" charset="0"/>
              </a:rPr>
              <a:t>Steps</a:t>
            </a:r>
          </a:p>
          <a:p>
            <a:pPr marL="80963" lvl="1" indent="0" algn="just" eaLnBrk="1" hangingPunct="1">
              <a:buClr>
                <a:srgbClr val="0B5395"/>
              </a:buClr>
              <a:buNone/>
            </a:pPr>
            <a:r>
              <a:rPr lang="en-US" altLang="en-US" sz="2400" b="1" dirty="0" smtClean="0">
                <a:latin typeface="Times New Roman" pitchFamily="18" charset="0"/>
                <a:cs typeface="Times New Roman" pitchFamily="18" charset="0"/>
              </a:rPr>
              <a:t>Tokenization</a:t>
            </a:r>
            <a:r>
              <a:rPr lang="en-US" altLang="en-US" sz="2400" b="1" dirty="0">
                <a:latin typeface="Times New Roman" pitchFamily="18" charset="0"/>
                <a:cs typeface="Times New Roman" pitchFamily="18" charset="0"/>
              </a:rPr>
              <a:t>: </a:t>
            </a:r>
            <a:r>
              <a:rPr lang="en-US" altLang="en-US" sz="2400" dirty="0">
                <a:latin typeface="Times New Roman" pitchFamily="18" charset="0"/>
                <a:cs typeface="Times New Roman" pitchFamily="18" charset="0"/>
              </a:rPr>
              <a:t>Breaking down a body of text into smaller units, called tokens. Most commonly, this means splitting a sentence into individual words</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Example</a:t>
            </a:r>
            <a:r>
              <a:rPr lang="en-US" altLang="en-US" sz="2400" dirty="0">
                <a:latin typeface="Times New Roman" pitchFamily="18" charset="0"/>
                <a:cs typeface="Times New Roman" pitchFamily="18" charset="0"/>
              </a:rPr>
              <a:t>: "</a:t>
            </a:r>
            <a:r>
              <a:rPr lang="en-US" altLang="en-US" sz="2400" dirty="0">
                <a:solidFill>
                  <a:srgbClr val="FF0000"/>
                </a:solidFill>
                <a:latin typeface="Times New Roman" pitchFamily="18" charset="0"/>
                <a:cs typeface="Times New Roman" pitchFamily="18" charset="0"/>
              </a:rPr>
              <a:t>Dhaka is a vibrant city</a:t>
            </a:r>
            <a:r>
              <a:rPr lang="en-US" altLang="en-US" sz="2400" dirty="0">
                <a:latin typeface="Times New Roman" pitchFamily="18" charset="0"/>
                <a:cs typeface="Times New Roman" pitchFamily="18" charset="0"/>
              </a:rPr>
              <a:t>." becomes ["Dhaka", "is", "a", "vibrant", "city", </a:t>
            </a:r>
            <a:r>
              <a:rPr lang="en-US" altLang="en-US" sz="2400" dirty="0" smtClean="0">
                <a:latin typeface="Times New Roman" pitchFamily="18" charset="0"/>
                <a:cs typeface="Times New Roman" pitchFamily="18" charset="0"/>
              </a:rPr>
              <a: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5</a:t>
            </a:fld>
            <a:endParaRPr lang="en-US" altLang="en-US"/>
          </a:p>
        </p:txBody>
      </p:sp>
    </p:spTree>
    <p:extLst>
      <p:ext uri="{BB962C8B-B14F-4D97-AF65-F5344CB8AC3E}">
        <p14:creationId xmlns:p14="http://schemas.microsoft.com/office/powerpoint/2010/main" val="1234123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Text Preprocessing</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Lowercasing: </a:t>
            </a:r>
            <a:r>
              <a:rPr lang="en-US" altLang="en-US" sz="2400" dirty="0">
                <a:latin typeface="Times New Roman" pitchFamily="18" charset="0"/>
                <a:cs typeface="Times New Roman" pitchFamily="18" charset="0"/>
              </a:rPr>
              <a:t>Converting all text to lowercase to ensure that words like "Dhaka" and "</a:t>
            </a:r>
            <a:r>
              <a:rPr lang="en-US" altLang="en-US" sz="2400" dirty="0" err="1">
                <a:latin typeface="Times New Roman" pitchFamily="18" charset="0"/>
                <a:cs typeface="Times New Roman" pitchFamily="18" charset="0"/>
              </a:rPr>
              <a:t>dhaka</a:t>
            </a:r>
            <a:r>
              <a:rPr lang="en-US" altLang="en-US" sz="2400" dirty="0">
                <a:latin typeface="Times New Roman" pitchFamily="18" charset="0"/>
                <a:cs typeface="Times New Roman" pitchFamily="18" charset="0"/>
              </a:rPr>
              <a:t>" are treated as the same word</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Example</a:t>
            </a:r>
            <a:r>
              <a:rPr lang="en-US" altLang="en-US" sz="2400" dirty="0">
                <a:latin typeface="Times New Roman" pitchFamily="18" charset="0"/>
                <a:cs typeface="Times New Roman" pitchFamily="18" charset="0"/>
              </a:rPr>
              <a:t>: </a:t>
            </a:r>
            <a:r>
              <a:rPr lang="en-US" altLang="en-US" sz="2400" dirty="0">
                <a:solidFill>
                  <a:srgbClr val="FF0000"/>
                </a:solidFill>
                <a:latin typeface="Times New Roman" pitchFamily="18" charset="0"/>
                <a:cs typeface="Times New Roman" pitchFamily="18" charset="0"/>
              </a:rPr>
              <a:t>["Dhaka", "is", "a", "vibrant", "city", "."] </a:t>
            </a:r>
            <a:r>
              <a:rPr lang="en-US" altLang="en-US" sz="2400" dirty="0">
                <a:latin typeface="Times New Roman" pitchFamily="18" charset="0"/>
                <a:cs typeface="Times New Roman" pitchFamily="18" charset="0"/>
              </a:rPr>
              <a:t>becomes ["</a:t>
            </a:r>
            <a:r>
              <a:rPr lang="en-US" altLang="en-US" sz="2400" dirty="0" err="1">
                <a:latin typeface="Times New Roman" pitchFamily="18" charset="0"/>
                <a:cs typeface="Times New Roman" pitchFamily="18" charset="0"/>
              </a:rPr>
              <a:t>dhaka</a:t>
            </a:r>
            <a:r>
              <a:rPr lang="en-US" altLang="en-US" sz="2400" dirty="0">
                <a:latin typeface="Times New Roman" pitchFamily="18" charset="0"/>
                <a:cs typeface="Times New Roman" pitchFamily="18" charset="0"/>
              </a:rPr>
              <a:t>", "is", "a", "vibrant", "city", </a:t>
            </a:r>
            <a:r>
              <a:rPr lang="en-US" altLang="en-US" sz="2400" dirty="0" smtClean="0">
                <a:latin typeface="Times New Roman" pitchFamily="18" charset="0"/>
                <a:cs typeface="Times New Roman" pitchFamily="18" charset="0"/>
              </a:rPr>
              <a:t>"."]</a:t>
            </a:r>
          </a:p>
          <a:p>
            <a:pPr marL="80963" lvl="1" indent="0" algn="just" eaLnBrk="1" hangingPunct="1">
              <a:buClr>
                <a:srgbClr val="0B5395"/>
              </a:buClr>
              <a:buNone/>
            </a:pPr>
            <a:endParaRPr lang="en-US" altLang="en-US" sz="2400" dirty="0" smtClean="0">
              <a:latin typeface="Times New Roman" pitchFamily="18" charset="0"/>
              <a:cs typeface="Times New Roman" pitchFamily="18" charset="0"/>
            </a:endParaRPr>
          </a:p>
          <a:p>
            <a:pPr marL="80963" lvl="1" indent="0" algn="just" eaLnBrk="1" hangingPunct="1">
              <a:buClr>
                <a:srgbClr val="0B5395"/>
              </a:buClr>
              <a:buNone/>
            </a:pPr>
            <a:r>
              <a:rPr lang="en-US" altLang="en-US" sz="2400" b="1" dirty="0" smtClean="0">
                <a:latin typeface="Times New Roman" pitchFamily="18" charset="0"/>
                <a:cs typeface="Times New Roman" pitchFamily="18" charset="0"/>
              </a:rPr>
              <a:t>Stop-Word </a:t>
            </a:r>
            <a:r>
              <a:rPr lang="en-US" altLang="en-US" sz="2400" b="1" dirty="0">
                <a:latin typeface="Times New Roman" pitchFamily="18" charset="0"/>
                <a:cs typeface="Times New Roman" pitchFamily="18" charset="0"/>
              </a:rPr>
              <a:t>Removal: </a:t>
            </a:r>
            <a:r>
              <a:rPr lang="en-US" altLang="en-US" sz="2400" dirty="0">
                <a:latin typeface="Times New Roman" pitchFamily="18" charset="0"/>
                <a:cs typeface="Times New Roman" pitchFamily="18" charset="0"/>
              </a:rPr>
              <a:t>Removing common words (like "is," "a," "the," "in") that provide little semantic value to the text</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Example</a:t>
            </a:r>
            <a:r>
              <a:rPr lang="en-US" altLang="en-US" sz="2400" dirty="0">
                <a:latin typeface="Times New Roman" pitchFamily="18" charset="0"/>
                <a:cs typeface="Times New Roman" pitchFamily="18" charset="0"/>
              </a:rPr>
              <a:t>: </a:t>
            </a:r>
            <a:r>
              <a:rPr lang="en-US" altLang="en-US" sz="2400" dirty="0">
                <a:solidFill>
                  <a:srgbClr val="FF0000"/>
                </a:solidFill>
                <a:latin typeface="Times New Roman" pitchFamily="18" charset="0"/>
                <a:cs typeface="Times New Roman" pitchFamily="18" charset="0"/>
              </a:rPr>
              <a:t>["</a:t>
            </a:r>
            <a:r>
              <a:rPr lang="en-US" altLang="en-US" sz="2400" dirty="0" err="1">
                <a:solidFill>
                  <a:srgbClr val="FF0000"/>
                </a:solidFill>
                <a:latin typeface="Times New Roman" pitchFamily="18" charset="0"/>
                <a:cs typeface="Times New Roman" pitchFamily="18" charset="0"/>
              </a:rPr>
              <a:t>dhaka</a:t>
            </a:r>
            <a:r>
              <a:rPr lang="en-US" altLang="en-US" sz="2400" dirty="0">
                <a:solidFill>
                  <a:srgbClr val="FF0000"/>
                </a:solidFill>
                <a:latin typeface="Times New Roman" pitchFamily="18" charset="0"/>
                <a:cs typeface="Times New Roman" pitchFamily="18" charset="0"/>
              </a:rPr>
              <a:t>", "is", "a", "vibrant", "city", "."] </a:t>
            </a:r>
            <a:r>
              <a:rPr lang="en-US" altLang="en-US" sz="2400" dirty="0">
                <a:latin typeface="Times New Roman" pitchFamily="18" charset="0"/>
                <a:cs typeface="Times New Roman" pitchFamily="18" charset="0"/>
              </a:rPr>
              <a:t>becomes ["</a:t>
            </a:r>
            <a:r>
              <a:rPr lang="en-US" altLang="en-US" sz="2400" dirty="0" err="1">
                <a:latin typeface="Times New Roman" pitchFamily="18" charset="0"/>
                <a:cs typeface="Times New Roman" pitchFamily="18" charset="0"/>
              </a:rPr>
              <a:t>dhaka</a:t>
            </a:r>
            <a:r>
              <a:rPr lang="en-US" altLang="en-US" sz="2400" dirty="0">
                <a:latin typeface="Times New Roman" pitchFamily="18" charset="0"/>
                <a:cs typeface="Times New Roman" pitchFamily="18" charset="0"/>
              </a:rPr>
              <a:t>", "vibrant", "city"]Stemming and Lemmatization: Reducing words to their root or base form</a:t>
            </a:r>
            <a:r>
              <a:rPr lang="en-US" altLang="en-US" sz="2400" dirty="0" smtClean="0">
                <a:latin typeface="Times New Roman" pitchFamily="18" charset="0"/>
                <a:cs typeface="Times New Roman" pitchFamily="18" charset="0"/>
              </a:rPr>
              <a: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6</a:t>
            </a:fld>
            <a:endParaRPr lang="en-US" altLang="en-US"/>
          </a:p>
        </p:txBody>
      </p:sp>
    </p:spTree>
    <p:extLst>
      <p:ext uri="{BB962C8B-B14F-4D97-AF65-F5344CB8AC3E}">
        <p14:creationId xmlns:p14="http://schemas.microsoft.com/office/powerpoint/2010/main" val="235947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Text Preprocessing</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Stemming and Lemmatization: </a:t>
            </a:r>
            <a:endParaRPr lang="en-US" altLang="en-US" sz="2400" b="1" dirty="0" smtClean="0">
              <a:latin typeface="Times New Roman" pitchFamily="18" charset="0"/>
              <a:cs typeface="Times New Roman" pitchFamily="18" charset="0"/>
            </a:endParaRPr>
          </a:p>
          <a:p>
            <a:pPr marL="80963" lvl="1" indent="0" algn="just" eaLnBrk="1" hangingPunct="1">
              <a:buClr>
                <a:srgbClr val="0B5395"/>
              </a:buClr>
              <a:buNone/>
            </a:pPr>
            <a:r>
              <a:rPr lang="en-US" altLang="en-US" sz="2400" dirty="0" smtClean="0">
                <a:latin typeface="Times New Roman" pitchFamily="18" charset="0"/>
                <a:cs typeface="Times New Roman" pitchFamily="18" charset="0"/>
              </a:rPr>
              <a:t>Reducing </a:t>
            </a:r>
            <a:r>
              <a:rPr lang="en-US" altLang="en-US" sz="2400" dirty="0">
                <a:latin typeface="Times New Roman" pitchFamily="18" charset="0"/>
                <a:cs typeface="Times New Roman" pitchFamily="18" charset="0"/>
              </a:rPr>
              <a:t>words to their root or base form</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Stemming </a:t>
            </a:r>
            <a:r>
              <a:rPr lang="en-US" altLang="en-US" sz="2400" dirty="0">
                <a:latin typeface="Times New Roman" pitchFamily="18" charset="0"/>
                <a:cs typeface="Times New Roman" pitchFamily="18" charset="0"/>
              </a:rPr>
              <a:t>is a crude, rule-based process that chops off the end of words. For example, "running," "runs," and "ran" might all be stemmed to "run</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endParaRPr lang="en-US" altLang="en-US" sz="2400" dirty="0">
              <a:latin typeface="Times New Roman" pitchFamily="18" charset="0"/>
              <a:cs typeface="Times New Roman" pitchFamily="18" charset="0"/>
            </a:endParaRPr>
          </a:p>
          <a:p>
            <a:pPr marL="423863" lvl="1" indent="-342900" algn="just" eaLnBrk="1" hangingPunct="1">
              <a:buClr>
                <a:srgbClr val="0B5395"/>
              </a:buClr>
            </a:pPr>
            <a:r>
              <a:rPr lang="en-US" altLang="en-US" sz="2400" dirty="0" smtClean="0">
                <a:latin typeface="Times New Roman" pitchFamily="18" charset="0"/>
                <a:cs typeface="Times New Roman" pitchFamily="18" charset="0"/>
              </a:rPr>
              <a:t>Lemmatization </a:t>
            </a:r>
            <a:r>
              <a:rPr lang="en-US" altLang="en-US" sz="2400" dirty="0">
                <a:latin typeface="Times New Roman" pitchFamily="18" charset="0"/>
                <a:cs typeface="Times New Roman" pitchFamily="18" charset="0"/>
              </a:rPr>
              <a:t>is a more sophisticated process that uses a dictionary to find the root form of a word (called a lemma). For example, "better" would be lemmatized to "good."</a:t>
            </a:r>
            <a:endParaRPr lang="en-US" altLang="en-US" sz="2400" dirty="0" smtClean="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7</a:t>
            </a:fld>
            <a:endParaRPr lang="en-US" altLang="en-US"/>
          </a:p>
        </p:txBody>
      </p:sp>
    </p:spTree>
    <p:extLst>
      <p:ext uri="{BB962C8B-B14F-4D97-AF65-F5344CB8AC3E}">
        <p14:creationId xmlns:p14="http://schemas.microsoft.com/office/powerpoint/2010/main" val="1449878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Text Preprocessing</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eaLnBrk="1" hangingPunct="1">
              <a:buClr>
                <a:srgbClr val="0B5395"/>
              </a:buClr>
              <a:buNone/>
            </a:pPr>
            <a:r>
              <a:rPr lang="en-US" altLang="en-US" sz="2400" b="1" dirty="0">
                <a:latin typeface="Times New Roman" pitchFamily="18" charset="0"/>
                <a:cs typeface="Times New Roman" pitchFamily="18" charset="0"/>
              </a:rPr>
              <a:t>Example (in R using tm package):</a:t>
            </a:r>
            <a:endParaRPr lang="en-US" altLang="en-US" sz="2400" b="1" dirty="0" smtClean="0">
              <a:latin typeface="Times New Roman" pitchFamily="18" charset="0"/>
              <a:cs typeface="Times New Roman" pitchFamily="18" charset="0"/>
            </a:endParaRPr>
          </a:p>
          <a:p>
            <a:pPr marL="80963" lvl="1" indent="0" eaLnBrk="1" hangingPunct="1">
              <a:buClr>
                <a:srgbClr val="0B5395"/>
              </a:buClr>
              <a:buNone/>
            </a:pPr>
            <a:endParaRPr lang="en-US" altLang="en-US" sz="2400" dirty="0">
              <a:latin typeface="Times New Roman" pitchFamily="18" charset="0"/>
              <a:cs typeface="Times New Roman" pitchFamily="18" charset="0"/>
            </a:endParaRPr>
          </a:p>
          <a:p>
            <a:pPr marL="80963" lvl="1" indent="0" eaLnBrk="1" hangingPunct="1">
              <a:buClr>
                <a:srgbClr val="0B5395"/>
              </a:buClr>
              <a:buNone/>
            </a:pPr>
            <a:r>
              <a:rPr lang="en-US" altLang="en-US" sz="2400" dirty="0" smtClean="0">
                <a:latin typeface="Courier New" pitchFamily="49" charset="0"/>
                <a:cs typeface="Courier New" pitchFamily="49" charset="0"/>
              </a:rPr>
              <a:t>library(tm</a:t>
            </a:r>
            <a:r>
              <a:rPr lang="en-US" altLang="en-US" sz="2400" dirty="0">
                <a:latin typeface="Courier New" pitchFamily="49" charset="0"/>
                <a:cs typeface="Courier New" pitchFamily="49" charset="0"/>
              </a:rPr>
              <a:t>)</a:t>
            </a:r>
          </a:p>
          <a:p>
            <a:pPr marL="80963" lvl="1" indent="0" eaLnBrk="1" hangingPunct="1">
              <a:buClr>
                <a:srgbClr val="0B5395"/>
              </a:buClr>
              <a:buNone/>
            </a:pPr>
            <a:r>
              <a:rPr lang="en-US" altLang="en-US" sz="2400" dirty="0">
                <a:latin typeface="Courier New" pitchFamily="49" charset="0"/>
                <a:cs typeface="Courier New" pitchFamily="49" charset="0"/>
              </a:rPr>
              <a:t>text &lt;- c("Text Mining is fun! Let's explore it.")</a:t>
            </a:r>
          </a:p>
          <a:p>
            <a:pPr marL="80963" lvl="1" indent="0" eaLnBrk="1" hangingPunct="1">
              <a:buClr>
                <a:srgbClr val="0B5395"/>
              </a:buClr>
              <a:buNone/>
            </a:pPr>
            <a:r>
              <a:rPr lang="en-US" altLang="en-US" sz="2400" dirty="0">
                <a:latin typeface="Courier New" pitchFamily="49" charset="0"/>
                <a:cs typeface="Courier New" pitchFamily="49" charset="0"/>
              </a:rPr>
              <a:t>corpus &lt;- </a:t>
            </a:r>
            <a:r>
              <a:rPr lang="en-US" altLang="en-US" sz="2400" dirty="0" err="1">
                <a:latin typeface="Courier New" pitchFamily="49" charset="0"/>
                <a:cs typeface="Courier New" pitchFamily="49" charset="0"/>
              </a:rPr>
              <a:t>VCorpus</a:t>
            </a:r>
            <a:r>
              <a:rPr lang="en-US" altLang="en-US" sz="2400" dirty="0">
                <a:latin typeface="Courier New" pitchFamily="49" charset="0"/>
                <a:cs typeface="Courier New" pitchFamily="49" charset="0"/>
              </a:rPr>
              <a:t>(</a:t>
            </a:r>
            <a:r>
              <a:rPr lang="en-US" altLang="en-US" sz="2400" dirty="0" err="1">
                <a:latin typeface="Courier New" pitchFamily="49" charset="0"/>
                <a:cs typeface="Courier New" pitchFamily="49" charset="0"/>
              </a:rPr>
              <a:t>VectorSource</a:t>
            </a:r>
            <a:r>
              <a:rPr lang="en-US" altLang="en-US" sz="2400" dirty="0">
                <a:latin typeface="Courier New" pitchFamily="49" charset="0"/>
                <a:cs typeface="Courier New" pitchFamily="49" charset="0"/>
              </a:rPr>
              <a:t>(text))</a:t>
            </a:r>
          </a:p>
          <a:p>
            <a:pPr marL="80963" lvl="1" indent="0" eaLnBrk="1" hangingPunct="1">
              <a:buClr>
                <a:srgbClr val="0B5395"/>
              </a:buClr>
              <a:buNone/>
            </a:pPr>
            <a:r>
              <a:rPr lang="en-US" altLang="en-US" sz="2400" dirty="0">
                <a:latin typeface="Courier New" pitchFamily="49" charset="0"/>
                <a:cs typeface="Courier New" pitchFamily="49" charset="0"/>
              </a:rPr>
              <a:t>corpus &lt;- </a:t>
            </a:r>
            <a:r>
              <a:rPr lang="en-US" altLang="en-US" sz="2400" dirty="0" err="1">
                <a:latin typeface="Courier New" pitchFamily="49" charset="0"/>
                <a:cs typeface="Courier New" pitchFamily="49" charset="0"/>
              </a:rPr>
              <a:t>tm_map</a:t>
            </a:r>
            <a:r>
              <a:rPr lang="en-US" altLang="en-US" sz="2400" dirty="0">
                <a:latin typeface="Courier New" pitchFamily="49" charset="0"/>
                <a:cs typeface="Courier New" pitchFamily="49" charset="0"/>
              </a:rPr>
              <a:t>(corpus, </a:t>
            </a:r>
            <a:r>
              <a:rPr lang="en-US" altLang="en-US" sz="2400" dirty="0" err="1">
                <a:latin typeface="Courier New" pitchFamily="49" charset="0"/>
                <a:cs typeface="Courier New" pitchFamily="49" charset="0"/>
              </a:rPr>
              <a:t>content_transformer</a:t>
            </a:r>
            <a:r>
              <a:rPr lang="en-US" altLang="en-US" sz="2400" dirty="0">
                <a:latin typeface="Courier New" pitchFamily="49" charset="0"/>
                <a:cs typeface="Courier New" pitchFamily="49" charset="0"/>
              </a:rPr>
              <a:t>(</a:t>
            </a:r>
            <a:r>
              <a:rPr lang="en-US" altLang="en-US" sz="2400" dirty="0" err="1">
                <a:latin typeface="Courier New" pitchFamily="49" charset="0"/>
                <a:cs typeface="Courier New" pitchFamily="49" charset="0"/>
              </a:rPr>
              <a:t>tolower</a:t>
            </a:r>
            <a:r>
              <a:rPr lang="en-US" altLang="en-US" sz="2400" dirty="0">
                <a:latin typeface="Courier New" pitchFamily="49" charset="0"/>
                <a:cs typeface="Courier New" pitchFamily="49" charset="0"/>
              </a:rPr>
              <a:t>))        # lowercase</a:t>
            </a:r>
          </a:p>
          <a:p>
            <a:pPr marL="80963" lvl="1" indent="0" eaLnBrk="1" hangingPunct="1">
              <a:buClr>
                <a:srgbClr val="0B5395"/>
              </a:buClr>
              <a:buNone/>
            </a:pPr>
            <a:r>
              <a:rPr lang="en-US" altLang="en-US" sz="2400" dirty="0">
                <a:latin typeface="Courier New" pitchFamily="49" charset="0"/>
                <a:cs typeface="Courier New" pitchFamily="49" charset="0"/>
              </a:rPr>
              <a:t>corpus &lt;- </a:t>
            </a:r>
            <a:r>
              <a:rPr lang="en-US" altLang="en-US" sz="2400" dirty="0" err="1">
                <a:latin typeface="Courier New" pitchFamily="49" charset="0"/>
                <a:cs typeface="Courier New" pitchFamily="49" charset="0"/>
              </a:rPr>
              <a:t>tm_map</a:t>
            </a:r>
            <a:r>
              <a:rPr lang="en-US" altLang="en-US" sz="2400" dirty="0">
                <a:latin typeface="Courier New" pitchFamily="49" charset="0"/>
                <a:cs typeface="Courier New" pitchFamily="49" charset="0"/>
              </a:rPr>
              <a:t>(corpus, </a:t>
            </a:r>
            <a:r>
              <a:rPr lang="en-US" altLang="en-US" sz="2400" dirty="0" err="1">
                <a:latin typeface="Courier New" pitchFamily="49" charset="0"/>
                <a:cs typeface="Courier New" pitchFamily="49" charset="0"/>
              </a:rPr>
              <a:t>removePunctuation</a:t>
            </a:r>
            <a:r>
              <a:rPr lang="en-US" altLang="en-US" sz="2400" dirty="0">
                <a:latin typeface="Courier New" pitchFamily="49" charset="0"/>
                <a:cs typeface="Courier New" pitchFamily="49" charset="0"/>
              </a:rPr>
              <a:t>)                   # remove punctuation</a:t>
            </a:r>
          </a:p>
          <a:p>
            <a:pPr marL="80963" lvl="1" indent="0" eaLnBrk="1" hangingPunct="1">
              <a:buClr>
                <a:srgbClr val="0B5395"/>
              </a:buClr>
              <a:buNone/>
            </a:pPr>
            <a:r>
              <a:rPr lang="en-US" altLang="en-US" sz="2400" dirty="0">
                <a:latin typeface="Courier New" pitchFamily="49" charset="0"/>
                <a:cs typeface="Courier New" pitchFamily="49" charset="0"/>
              </a:rPr>
              <a:t>corpus &lt;- </a:t>
            </a:r>
            <a:r>
              <a:rPr lang="en-US" altLang="en-US" sz="2400" dirty="0" err="1">
                <a:latin typeface="Courier New" pitchFamily="49" charset="0"/>
                <a:cs typeface="Courier New" pitchFamily="49" charset="0"/>
              </a:rPr>
              <a:t>tm_map</a:t>
            </a:r>
            <a:r>
              <a:rPr lang="en-US" altLang="en-US" sz="2400" dirty="0">
                <a:latin typeface="Courier New" pitchFamily="49" charset="0"/>
                <a:cs typeface="Courier New" pitchFamily="49" charset="0"/>
              </a:rPr>
              <a:t>(corpus, </a:t>
            </a:r>
            <a:r>
              <a:rPr lang="en-US" altLang="en-US" sz="2400" dirty="0" err="1">
                <a:latin typeface="Courier New" pitchFamily="49" charset="0"/>
                <a:cs typeface="Courier New" pitchFamily="49" charset="0"/>
              </a:rPr>
              <a:t>removeWords</a:t>
            </a:r>
            <a:r>
              <a:rPr lang="en-US" altLang="en-US" sz="2400" dirty="0">
                <a:latin typeface="Courier New" pitchFamily="49" charset="0"/>
                <a:cs typeface="Courier New" pitchFamily="49" charset="0"/>
              </a:rPr>
              <a:t>, </a:t>
            </a:r>
            <a:r>
              <a:rPr lang="en-US" altLang="en-US" sz="2400" dirty="0" err="1">
                <a:latin typeface="Courier New" pitchFamily="49" charset="0"/>
                <a:cs typeface="Courier New" pitchFamily="49" charset="0"/>
              </a:rPr>
              <a:t>stopwords</a:t>
            </a:r>
            <a:r>
              <a:rPr lang="en-US" altLang="en-US" sz="2400" dirty="0">
                <a:latin typeface="Courier New" pitchFamily="49" charset="0"/>
                <a:cs typeface="Courier New" pitchFamily="49" charset="0"/>
              </a:rPr>
              <a:t>("</a:t>
            </a:r>
            <a:r>
              <a:rPr lang="en-US" altLang="en-US" sz="2400" dirty="0" err="1">
                <a:latin typeface="Courier New" pitchFamily="49" charset="0"/>
                <a:cs typeface="Courier New" pitchFamily="49" charset="0"/>
              </a:rPr>
              <a:t>english</a:t>
            </a:r>
            <a:r>
              <a:rPr lang="en-US" altLang="en-US" sz="2400" dirty="0">
                <a:latin typeface="Courier New" pitchFamily="49" charset="0"/>
                <a:cs typeface="Courier New" pitchFamily="49" charset="0"/>
              </a:rPr>
              <a:t>"))   # remove </a:t>
            </a:r>
            <a:r>
              <a:rPr lang="en-US" altLang="en-US" sz="2400" dirty="0" err="1">
                <a:latin typeface="Courier New" pitchFamily="49" charset="0"/>
                <a:cs typeface="Courier New" pitchFamily="49" charset="0"/>
              </a:rPr>
              <a:t>stopwords</a:t>
            </a:r>
            <a:endParaRPr lang="en-US" altLang="en-US" sz="2400" dirty="0">
              <a:latin typeface="Courier New" pitchFamily="49" charset="0"/>
              <a:cs typeface="Courier New" pitchFamily="49"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8</a:t>
            </a:fld>
            <a:endParaRPr lang="en-US" altLang="en-US"/>
          </a:p>
        </p:txBody>
      </p:sp>
    </p:spTree>
    <p:extLst>
      <p:ext uri="{BB962C8B-B14F-4D97-AF65-F5344CB8AC3E}">
        <p14:creationId xmlns:p14="http://schemas.microsoft.com/office/powerpoint/2010/main" val="141933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Basics of NLP: </a:t>
            </a:r>
            <a:r>
              <a:rPr lang="en-US" altLang="en-US" sz="3200" b="1" dirty="0" smtClean="0">
                <a:solidFill>
                  <a:schemeClr val="tx1">
                    <a:lumMod val="95000"/>
                    <a:lumOff val="5000"/>
                  </a:schemeClr>
                </a:solidFill>
                <a:latin typeface="Calibri" panose="020F0502020204030204" pitchFamily="34" charset="0"/>
                <a:cs typeface="Calibri" panose="020F0502020204030204" pitchFamily="34" charset="0"/>
              </a:rPr>
              <a:t>TF-IDF</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TF-IDF: Measuring Word </a:t>
            </a:r>
            <a:r>
              <a:rPr lang="en-US" altLang="en-US" sz="2400" b="1" dirty="0" smtClean="0">
                <a:latin typeface="Times New Roman" pitchFamily="18" charset="0"/>
                <a:cs typeface="Times New Roman" pitchFamily="18" charset="0"/>
              </a:rPr>
              <a:t>Importance</a:t>
            </a:r>
          </a:p>
          <a:p>
            <a:pPr marL="80963" lvl="1" indent="0" algn="just" eaLnBrk="1" hangingPunct="1">
              <a:buClr>
                <a:srgbClr val="0B5395"/>
              </a:buClr>
              <a:buNone/>
            </a:pPr>
            <a:r>
              <a:rPr lang="en-US" altLang="en-US" sz="2400" dirty="0" smtClean="0">
                <a:latin typeface="Times New Roman" pitchFamily="18" charset="0"/>
                <a:cs typeface="Times New Roman" pitchFamily="18" charset="0"/>
              </a:rPr>
              <a:t>TF-IDF </a:t>
            </a:r>
            <a:r>
              <a:rPr lang="en-US" altLang="en-US" sz="2400" dirty="0">
                <a:latin typeface="Times New Roman" pitchFamily="18" charset="0"/>
                <a:cs typeface="Times New Roman" pitchFamily="18" charset="0"/>
              </a:rPr>
              <a:t>stands for Term Frequency-Inverse Document Frequency. It's a numerical statistic used to evaluate how important a word is to a specific document within a collection of documents (a corpus</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smtClean="0">
                <a:latin typeface="Times New Roman" pitchFamily="18" charset="0"/>
                <a:cs typeface="Times New Roman" pitchFamily="18" charset="0"/>
              </a:rPr>
              <a:t>Term </a:t>
            </a:r>
            <a:r>
              <a:rPr lang="en-US" altLang="en-US" sz="2400" dirty="0">
                <a:latin typeface="Times New Roman" pitchFamily="18" charset="0"/>
                <a:cs typeface="Times New Roman" pitchFamily="18" charset="0"/>
              </a:rPr>
              <a:t>Frequency (TF): Measures how often a word appears in a single </a:t>
            </a:r>
            <a:r>
              <a:rPr lang="en-US" altLang="en-US" sz="2400" dirty="0" smtClean="0">
                <a:latin typeface="Times New Roman" pitchFamily="18" charset="0"/>
                <a:cs typeface="Times New Roman" pitchFamily="18" charset="0"/>
              </a:rPr>
              <a:t>document</a:t>
            </a:r>
            <a:r>
              <a:rPr lang="en-US" altLang="en-US" sz="2400" dirty="0">
                <a:latin typeface="Times New Roman" pitchFamily="18" charset="0"/>
                <a:cs typeface="Times New Roman" pitchFamily="18" charset="0"/>
              </a:rPr>
              <a:t>. A word that appears many times has a higher TF</a:t>
            </a:r>
            <a:r>
              <a:rPr lang="en-US" altLang="en-US" sz="2400" dirty="0" smtClean="0">
                <a:latin typeface="Times New Roman" pitchFamily="18" charset="0"/>
                <a:cs typeface="Times New Roman" pitchFamily="18" charset="0"/>
              </a:rPr>
              <a:t>.</a:t>
            </a:r>
          </a:p>
          <a:p>
            <a:pPr marL="423863" lvl="1" indent="-342900" algn="just" eaLnBrk="1" hangingPunct="1">
              <a:buClr>
                <a:srgbClr val="0B5395"/>
              </a:buClr>
            </a:pPr>
            <a:r>
              <a:rPr lang="en-US" altLang="en-US" sz="2400" dirty="0">
                <a:latin typeface="Times New Roman" pitchFamily="18" charset="0"/>
                <a:cs typeface="Times New Roman" pitchFamily="18" charset="0"/>
              </a:rPr>
              <a:t>Inverse Document Frequency (IDF): Measures how common or rare a word is across all documents. Common words (like "data") will have a low IDF score, while rare, specialized words will have a high IDF </a:t>
            </a:r>
            <a:r>
              <a:rPr lang="en-US" altLang="en-US" sz="2400" dirty="0" smtClean="0">
                <a:latin typeface="Times New Roman" pitchFamily="18" charset="0"/>
                <a:cs typeface="Times New Roman" pitchFamily="18" charset="0"/>
              </a:rPr>
              <a:t>score.</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9</a:t>
            </a:fld>
            <a:endParaRPr lang="en-US" altLang="en-US"/>
          </a:p>
        </p:txBody>
      </p:sp>
    </p:spTree>
    <p:extLst>
      <p:ext uri="{BB962C8B-B14F-4D97-AF65-F5344CB8AC3E}">
        <p14:creationId xmlns:p14="http://schemas.microsoft.com/office/powerpoint/2010/main" val="1723546551"/>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33384</TotalTime>
  <Words>2640</Words>
  <Application>Microsoft Office PowerPoint</Application>
  <PresentationFormat>Custom</PresentationFormat>
  <Paragraphs>503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Basis</vt:lpstr>
      <vt:lpstr>Basics of NLP</vt:lpstr>
      <vt:lpstr>Basics of NLP</vt:lpstr>
      <vt:lpstr>Basics of NLP</vt:lpstr>
      <vt:lpstr>Basics of NLP</vt:lpstr>
      <vt:lpstr>Basics of NLP: Text Preprocessing</vt:lpstr>
      <vt:lpstr>Basics of NLP: Text Preprocessing</vt:lpstr>
      <vt:lpstr>Basics of NLP: Text Preprocessing</vt:lpstr>
      <vt:lpstr>Basics of NLP: Text Preprocessing</vt:lpstr>
      <vt:lpstr>Basics of NLP: TF-IDF</vt:lpstr>
      <vt:lpstr>Basics of NLP: TF-IDF</vt:lpstr>
      <vt:lpstr>Basics of NLP: TF-IDF</vt:lpstr>
      <vt:lpstr>Basics of NLP: TF-IDF</vt:lpstr>
      <vt:lpstr>Basics of NLP: TF-IDF</vt:lpstr>
      <vt:lpstr>Basics of NLP: TF-IDF</vt:lpstr>
      <vt:lpstr>Basics of NLP: TF-IDF</vt:lpstr>
      <vt:lpstr>Basics of NLP: TF-IDF</vt:lpstr>
      <vt:lpstr>Basics of NLP: TF-IDF</vt:lpstr>
      <vt:lpstr>Basics of NLP: Word Frequency and Word Clouds</vt:lpstr>
      <vt:lpstr>Basics of NLP: Related Topics</vt:lpstr>
      <vt:lpstr>Sentiment analysis using TF-IDF</vt:lpstr>
      <vt:lpstr>Sentiment analysis using TF-IDF</vt:lpstr>
      <vt:lpstr>Sentiment analysis using TF-IDF</vt:lpstr>
      <vt:lpstr>Sentiment analysis using TF-IDF</vt:lpstr>
      <vt:lpstr>Sentiment analysis using TF-IDF</vt:lpstr>
      <vt:lpstr>Sentiment analysis using TF-IDF</vt:lpstr>
      <vt:lpstr>Sentiment analysis using TF-IDF</vt:lpstr>
      <vt:lpstr>Topic Modeling</vt:lpstr>
      <vt:lpstr>Topic Modeling: Example</vt:lpstr>
      <vt:lpstr>Topic Modeling: Example</vt:lpstr>
      <vt:lpstr>Topic Modeling: Example</vt:lpstr>
      <vt:lpstr>Topic Modeling: Example</vt:lpstr>
      <vt:lpstr>Named Entity Recognition (NER)</vt:lpstr>
      <vt:lpstr>Named Entity Recognition (NER):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HP</dc:creator>
  <cp:lastModifiedBy>Ashraf</cp:lastModifiedBy>
  <cp:revision>802</cp:revision>
  <dcterms:created xsi:type="dcterms:W3CDTF">2016-09-26T17:30:27Z</dcterms:created>
  <dcterms:modified xsi:type="dcterms:W3CDTF">2025-08-25T00:15:26Z</dcterms:modified>
</cp:coreProperties>
</file>