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379" r:id="rId3"/>
    <p:sldId id="401" r:id="rId4"/>
    <p:sldId id="461" r:id="rId5"/>
    <p:sldId id="424" r:id="rId6"/>
    <p:sldId id="425" r:id="rId7"/>
    <p:sldId id="426" r:id="rId8"/>
    <p:sldId id="458" r:id="rId9"/>
    <p:sldId id="427" r:id="rId10"/>
    <p:sldId id="429" r:id="rId11"/>
    <p:sldId id="430" r:id="rId12"/>
    <p:sldId id="431" r:id="rId13"/>
    <p:sldId id="432" r:id="rId14"/>
    <p:sldId id="433" r:id="rId15"/>
    <p:sldId id="434" r:id="rId16"/>
    <p:sldId id="435" r:id="rId17"/>
    <p:sldId id="464" r:id="rId18"/>
    <p:sldId id="465" r:id="rId19"/>
    <p:sldId id="466" r:id="rId20"/>
    <p:sldId id="467" r:id="rId21"/>
    <p:sldId id="468" r:id="rId22"/>
    <p:sldId id="469" r:id="rId23"/>
    <p:sldId id="470" r:id="rId24"/>
    <p:sldId id="436" r:id="rId25"/>
    <p:sldId id="437" r:id="rId26"/>
    <p:sldId id="438" r:id="rId27"/>
    <p:sldId id="439" r:id="rId28"/>
    <p:sldId id="440" r:id="rId29"/>
    <p:sldId id="963" r:id="rId30"/>
    <p:sldId id="964" r:id="rId31"/>
    <p:sldId id="965" r:id="rId32"/>
    <p:sldId id="966" r:id="rId33"/>
    <p:sldId id="444" r:id="rId34"/>
    <p:sldId id="299" r:id="rId35"/>
    <p:sldId id="445" r:id="rId36"/>
    <p:sldId id="446" r:id="rId37"/>
    <p:sldId id="967" r:id="rId38"/>
    <p:sldId id="968" r:id="rId39"/>
    <p:sldId id="969" r:id="rId40"/>
    <p:sldId id="970" r:id="rId41"/>
    <p:sldId id="971" r:id="rId42"/>
    <p:sldId id="972" r:id="rId43"/>
    <p:sldId id="460" r:id="rId44"/>
    <p:sldId id="462" r:id="rId45"/>
    <p:sldId id="962" r:id="rId46"/>
    <p:sldId id="974" r:id="rId47"/>
    <p:sldId id="975" r:id="rId48"/>
    <p:sldId id="976" r:id="rId49"/>
    <p:sldId id="977" r:id="rId50"/>
    <p:sldId id="978" r:id="rId51"/>
    <p:sldId id="979" r:id="rId52"/>
    <p:sldId id="980" r:id="rId53"/>
    <p:sldId id="981" r:id="rId54"/>
    <p:sldId id="276" r:id="rId55"/>
    <p:sldId id="277" r:id="rId56"/>
    <p:sldId id="279" r:id="rId57"/>
    <p:sldId id="281" r:id="rId58"/>
    <p:sldId id="282" r:id="rId59"/>
    <p:sldId id="283" r:id="rId60"/>
    <p:sldId id="285" r:id="rId61"/>
  </p:sldIdLst>
  <p:sldSz cx="9906000" cy="6858000" type="A4"/>
  <p:notesSz cx="9926638" cy="679767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00FF"/>
    <a:srgbClr val="40B8F4"/>
    <a:srgbClr val="0A7DCC"/>
    <a:srgbClr val="FFFFFF"/>
    <a:srgbClr val="76AD2E"/>
    <a:srgbClr val="0B89DE"/>
    <a:srgbClr val="2882E4"/>
    <a:srgbClr val="379CE1"/>
    <a:srgbClr val="C5D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09" autoAdjust="0"/>
    <p:restoredTop sz="98015" autoAdjust="0"/>
  </p:normalViewPr>
  <p:slideViewPr>
    <p:cSldViewPr>
      <p:cViewPr varScale="1">
        <p:scale>
          <a:sx n="63" d="100"/>
          <a:sy n="63" d="100"/>
        </p:scale>
        <p:origin x="1476" y="56"/>
      </p:cViewPr>
      <p:guideLst>
        <p:guide orient="horz" pos="2160"/>
        <p:guide pos="312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2625" cy="34026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1696" y="0"/>
            <a:ext cx="4302625" cy="340265"/>
          </a:xfrm>
          <a:prstGeom prst="rect">
            <a:avLst/>
          </a:prstGeom>
        </p:spPr>
        <p:txBody>
          <a:bodyPr vert="horz" lIns="91440" tIns="45720" rIns="91440" bIns="45720" rtlCol="0"/>
          <a:lstStyle>
            <a:lvl1pPr algn="r">
              <a:defRPr sz="1200"/>
            </a:lvl1pPr>
          </a:lstStyle>
          <a:p>
            <a:fld id="{2C0307F6-F67D-49F5-939E-3A55E29E7D40}" type="datetimeFigureOut">
              <a:rPr lang="en-US" smtClean="0"/>
              <a:pPr/>
              <a:t>9/7/2025</a:t>
            </a:fld>
            <a:endParaRPr lang="en-US"/>
          </a:p>
        </p:txBody>
      </p:sp>
      <p:sp>
        <p:nvSpPr>
          <p:cNvPr id="4" name="Footer Placeholder 3"/>
          <p:cNvSpPr>
            <a:spLocks noGrp="1"/>
          </p:cNvSpPr>
          <p:nvPr>
            <p:ph type="ftr" sz="quarter" idx="2"/>
          </p:nvPr>
        </p:nvSpPr>
        <p:spPr>
          <a:xfrm>
            <a:off x="0" y="6456324"/>
            <a:ext cx="4302625" cy="3402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1696" y="6456324"/>
            <a:ext cx="4302625" cy="340264"/>
          </a:xfrm>
          <a:prstGeom prst="rect">
            <a:avLst/>
          </a:prstGeom>
        </p:spPr>
        <p:txBody>
          <a:bodyPr vert="horz" lIns="91440" tIns="45720" rIns="91440" bIns="45720" rtlCol="0" anchor="b"/>
          <a:lstStyle>
            <a:lvl1pPr algn="r">
              <a:defRPr sz="1200"/>
            </a:lvl1pPr>
          </a:lstStyle>
          <a:p>
            <a:fld id="{2A473CB5-938F-4458-9DE5-1943EDD7469C}" type="slidenum">
              <a:rPr lang="en-US" smtClean="0"/>
              <a:pPr/>
              <a:t>‹#›</a:t>
            </a:fld>
            <a:endParaRPr lang="en-US"/>
          </a:p>
        </p:txBody>
      </p:sp>
    </p:spTree>
    <p:extLst>
      <p:ext uri="{BB962C8B-B14F-4D97-AF65-F5344CB8AC3E}">
        <p14:creationId xmlns:p14="http://schemas.microsoft.com/office/powerpoint/2010/main" val="3176971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4301543" cy="339884"/>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622799" y="0"/>
            <a:ext cx="4301543" cy="339884"/>
          </a:xfrm>
          <a:prstGeom prst="rect">
            <a:avLst/>
          </a:prstGeom>
        </p:spPr>
        <p:txBody>
          <a:bodyPr vert="horz" lIns="91440" tIns="45720" rIns="91440" bIns="45720" rtlCol="0"/>
          <a:lstStyle>
            <a:lvl1pPr algn="r">
              <a:defRPr sz="1200"/>
            </a:lvl1pPr>
          </a:lstStyle>
          <a:p>
            <a:fld id="{6EA097B2-C837-4F11-A729-2E1D522E8B11}" type="datetimeFigureOut">
              <a:rPr lang="ko-KR" altLang="en-US" smtClean="0"/>
              <a:pPr/>
              <a:t>2025-09-07</a:t>
            </a:fld>
            <a:endParaRPr lang="ko-KR" altLang="en-US"/>
          </a:p>
        </p:txBody>
      </p:sp>
      <p:sp>
        <p:nvSpPr>
          <p:cNvPr id="4" name="슬라이드 이미지 개체 틀 3"/>
          <p:cNvSpPr>
            <a:spLocks noGrp="1" noRot="1" noChangeAspect="1"/>
          </p:cNvSpPr>
          <p:nvPr>
            <p:ph type="sldImg" idx="2"/>
          </p:nvPr>
        </p:nvSpPr>
        <p:spPr>
          <a:xfrm>
            <a:off x="3122613" y="509588"/>
            <a:ext cx="3681412" cy="254952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992665" y="3228896"/>
            <a:ext cx="7941310" cy="3058954"/>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1" y="6456612"/>
            <a:ext cx="4301543" cy="339884"/>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622799" y="6456612"/>
            <a:ext cx="4301543" cy="339884"/>
          </a:xfrm>
          <a:prstGeom prst="rect">
            <a:avLst/>
          </a:prstGeom>
        </p:spPr>
        <p:txBody>
          <a:bodyPr vert="horz" lIns="91440" tIns="45720" rIns="91440" bIns="45720" rtlCol="0" anchor="b"/>
          <a:lstStyle>
            <a:lvl1pPr algn="r">
              <a:defRPr sz="1200"/>
            </a:lvl1pPr>
          </a:lstStyle>
          <a:p>
            <a:fld id="{08EBAD26-A54D-416B-95CC-2C686573F4F4}" type="slidenum">
              <a:rPr lang="ko-KR" altLang="en-US" smtClean="0"/>
              <a:pPr/>
              <a:t>‹#›</a:t>
            </a:fld>
            <a:endParaRPr lang="ko-KR" altLang="en-US"/>
          </a:p>
        </p:txBody>
      </p:sp>
    </p:spTree>
    <p:extLst>
      <p:ext uri="{BB962C8B-B14F-4D97-AF65-F5344CB8AC3E}">
        <p14:creationId xmlns:p14="http://schemas.microsoft.com/office/powerpoint/2010/main" val="74640384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043C722-F4C3-4DB6-AA0D-24D958E4CFC9}"/>
              </a:ext>
            </a:extLst>
          </p:cNvPr>
          <p:cNvSpPr>
            <a:spLocks noGrp="1" noChangeArrowheads="1"/>
          </p:cNvSpPr>
          <p:nvPr>
            <p:ph type="sldNum" sz="quarter" idx="5"/>
          </p:nvPr>
        </p:nvSpPr>
        <p:spPr>
          <a:ln/>
        </p:spPr>
        <p:txBody>
          <a:bodyPr/>
          <a:lstStyle/>
          <a:p>
            <a:fld id="{B8260101-B671-439B-84D5-A257224E88B7}" type="slidenum">
              <a:rPr lang="en-US" altLang="en-US"/>
              <a:pPr/>
              <a:t>45</a:t>
            </a:fld>
            <a:endParaRPr lang="en-US" altLang="en-US"/>
          </a:p>
        </p:txBody>
      </p:sp>
      <p:sp>
        <p:nvSpPr>
          <p:cNvPr id="2009090" name="Rectangle 2">
            <a:extLst>
              <a:ext uri="{FF2B5EF4-FFF2-40B4-BE49-F238E27FC236}">
                <a16:creationId xmlns:a16="http://schemas.microsoft.com/office/drawing/2014/main" id="{A1934076-4AB6-4D7C-B303-01D95E8EB3A2}"/>
              </a:ext>
            </a:extLst>
          </p:cNvPr>
          <p:cNvSpPr>
            <a:spLocks noGrp="1" noRot="1" noChangeAspect="1" noChangeArrowheads="1" noTextEdit="1"/>
          </p:cNvSpPr>
          <p:nvPr>
            <p:ph type="sldImg"/>
          </p:nvPr>
        </p:nvSpPr>
        <p:spPr>
          <a:ln/>
        </p:spPr>
      </p:sp>
      <p:sp>
        <p:nvSpPr>
          <p:cNvPr id="2009091" name="Rectangle 3">
            <a:extLst>
              <a:ext uri="{FF2B5EF4-FFF2-40B4-BE49-F238E27FC236}">
                <a16:creationId xmlns:a16="http://schemas.microsoft.com/office/drawing/2014/main" id="{4792FB7D-2461-4D35-BBD9-A652B766D9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7EAAE83F-06D7-164F-BFA3-401D1D998D93}" type="slidenum">
              <a:rPr lang="en-US" altLang="en-US" sz="1300"/>
              <a:pPr eaLnBrk="1" hangingPunct="1"/>
              <a:t>55</a:t>
            </a:fld>
            <a:endParaRPr lang="en-US" altLang="en-US" sz="13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490276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7EAAE83F-06D7-164F-BFA3-401D1D998D93}" type="slidenum">
              <a:rPr lang="en-US" altLang="en-US" sz="1300"/>
              <a:pPr eaLnBrk="1" hangingPunct="1"/>
              <a:t>56</a:t>
            </a:fld>
            <a:endParaRPr lang="en-US" altLang="en-US" sz="13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734753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B4616123-05BE-9E4A-BB48-02F72961E234}" type="slidenum">
              <a:rPr lang="en-US" altLang="en-US" sz="1300"/>
              <a:pPr eaLnBrk="1" hangingPunct="1"/>
              <a:t>57</a:t>
            </a:fld>
            <a:endParaRPr lang="en-US" altLang="en-US" sz="13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212549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4D10DB9B-EAA3-BE49-A94F-8E50677F6ED2}" type="slidenum">
              <a:rPr lang="en-US" altLang="en-US" sz="1300"/>
              <a:pPr eaLnBrk="1" hangingPunct="1"/>
              <a:t>58</a:t>
            </a:fld>
            <a:endParaRPr lang="en-US" altLang="en-US" sz="13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972757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8F332A0A-4BB0-1147-A003-0E18D2AAD6F0}" type="slidenum">
              <a:rPr lang="en-US" altLang="en-US" sz="1300"/>
              <a:pPr eaLnBrk="1" hangingPunct="1"/>
              <a:t>59</a:t>
            </a:fld>
            <a:endParaRPr lang="en-US" altLang="en-US" sz="130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1627826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8375" eaLnBrk="0" hangingPunct="0">
              <a:defRPr sz="2000">
                <a:solidFill>
                  <a:schemeClr val="tx1"/>
                </a:solidFill>
                <a:latin typeface="Tahoma" charset="0"/>
              </a:defRPr>
            </a:lvl1pPr>
            <a:lvl2pPr marL="742950" indent="-285750" defTabSz="968375" eaLnBrk="0" hangingPunct="0">
              <a:defRPr sz="2000">
                <a:solidFill>
                  <a:schemeClr val="tx1"/>
                </a:solidFill>
                <a:latin typeface="Tahoma" charset="0"/>
              </a:defRPr>
            </a:lvl2pPr>
            <a:lvl3pPr marL="1143000" indent="-228600" defTabSz="968375" eaLnBrk="0" hangingPunct="0">
              <a:defRPr sz="2000">
                <a:solidFill>
                  <a:schemeClr val="tx1"/>
                </a:solidFill>
                <a:latin typeface="Tahoma" charset="0"/>
              </a:defRPr>
            </a:lvl3pPr>
            <a:lvl4pPr marL="1600200" indent="-228600" defTabSz="968375" eaLnBrk="0" hangingPunct="0">
              <a:defRPr sz="2000">
                <a:solidFill>
                  <a:schemeClr val="tx1"/>
                </a:solidFill>
                <a:latin typeface="Tahoma" charset="0"/>
              </a:defRPr>
            </a:lvl4pPr>
            <a:lvl5pPr marL="2057400" indent="-228600" defTabSz="968375" eaLnBrk="0" hangingPunct="0">
              <a:defRPr sz="2000">
                <a:solidFill>
                  <a:schemeClr val="tx1"/>
                </a:solidFill>
                <a:latin typeface="Tahoma" charset="0"/>
              </a:defRPr>
            </a:lvl5pPr>
            <a:lvl6pPr marL="2514600" indent="-228600" defTabSz="968375" eaLnBrk="0" fontAlgn="base" hangingPunct="0">
              <a:spcBef>
                <a:spcPct val="50000"/>
              </a:spcBef>
              <a:spcAft>
                <a:spcPct val="0"/>
              </a:spcAft>
              <a:buClr>
                <a:schemeClr val="tx1"/>
              </a:buClr>
              <a:defRPr sz="2000">
                <a:solidFill>
                  <a:schemeClr val="tx1"/>
                </a:solidFill>
                <a:latin typeface="Tahoma" charset="0"/>
              </a:defRPr>
            </a:lvl6pPr>
            <a:lvl7pPr marL="2971800" indent="-228600" defTabSz="968375" eaLnBrk="0" fontAlgn="base" hangingPunct="0">
              <a:spcBef>
                <a:spcPct val="50000"/>
              </a:spcBef>
              <a:spcAft>
                <a:spcPct val="0"/>
              </a:spcAft>
              <a:buClr>
                <a:schemeClr val="tx1"/>
              </a:buClr>
              <a:defRPr sz="2000">
                <a:solidFill>
                  <a:schemeClr val="tx1"/>
                </a:solidFill>
                <a:latin typeface="Tahoma" charset="0"/>
              </a:defRPr>
            </a:lvl7pPr>
            <a:lvl8pPr marL="3429000" indent="-228600" defTabSz="968375" eaLnBrk="0" fontAlgn="base" hangingPunct="0">
              <a:spcBef>
                <a:spcPct val="50000"/>
              </a:spcBef>
              <a:spcAft>
                <a:spcPct val="0"/>
              </a:spcAft>
              <a:buClr>
                <a:schemeClr val="tx1"/>
              </a:buClr>
              <a:defRPr sz="2000">
                <a:solidFill>
                  <a:schemeClr val="tx1"/>
                </a:solidFill>
                <a:latin typeface="Tahoma" charset="0"/>
              </a:defRPr>
            </a:lvl8pPr>
            <a:lvl9pPr marL="3886200" indent="-228600" defTabSz="968375" eaLnBrk="0" fontAlgn="base" hangingPunct="0">
              <a:spcBef>
                <a:spcPct val="50000"/>
              </a:spcBef>
              <a:spcAft>
                <a:spcPct val="0"/>
              </a:spcAft>
              <a:buClr>
                <a:schemeClr val="tx1"/>
              </a:buClr>
              <a:defRPr sz="2000">
                <a:solidFill>
                  <a:schemeClr val="tx1"/>
                </a:solidFill>
                <a:latin typeface="Tahoma" charset="0"/>
              </a:defRPr>
            </a:lvl9pPr>
          </a:lstStyle>
          <a:p>
            <a:pPr eaLnBrk="1" hangingPunct="1"/>
            <a:fld id="{1146E4B3-811F-3343-AB6C-927933426E20}" type="slidenum">
              <a:rPr lang="en-US" altLang="en-US" sz="1300"/>
              <a:pPr eaLnBrk="1" hangingPunct="1"/>
              <a:t>60</a:t>
            </a:fld>
            <a:endParaRPr lang="en-US" altLang="en-US" sz="13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endParaRPr lang="en-CA" altLang="en-US">
              <a:latin typeface="Tahoma" charset="0"/>
            </a:endParaRPr>
          </a:p>
        </p:txBody>
      </p:sp>
    </p:spTree>
    <p:extLst>
      <p:ext uri="{BB962C8B-B14F-4D97-AF65-F5344CB8AC3E}">
        <p14:creationId xmlns:p14="http://schemas.microsoft.com/office/powerpoint/2010/main" val="700423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029CD4-6AC5-4E77-A0F8-AECB39808E2B}"/>
              </a:ext>
            </a:extLst>
          </p:cNvPr>
          <p:cNvSpPr>
            <a:spLocks noGrp="1" noChangeArrowheads="1"/>
          </p:cNvSpPr>
          <p:nvPr>
            <p:ph type="sldNum" sz="quarter" idx="5"/>
          </p:nvPr>
        </p:nvSpPr>
        <p:spPr>
          <a:ln/>
        </p:spPr>
        <p:txBody>
          <a:bodyPr/>
          <a:lstStyle/>
          <a:p>
            <a:fld id="{8EBD9EFB-3370-4804-B68E-C56418D84D12}" type="slidenum">
              <a:rPr lang="en-US" altLang="en-US"/>
              <a:pPr/>
              <a:t>46</a:t>
            </a:fld>
            <a:endParaRPr lang="en-US" altLang="en-US"/>
          </a:p>
        </p:txBody>
      </p:sp>
      <p:sp>
        <p:nvSpPr>
          <p:cNvPr id="1945602" name="Rectangle 2">
            <a:extLst>
              <a:ext uri="{FF2B5EF4-FFF2-40B4-BE49-F238E27FC236}">
                <a16:creationId xmlns:a16="http://schemas.microsoft.com/office/drawing/2014/main" id="{9A590349-2A0E-4ADA-9E22-A20B76FF5AB0}"/>
              </a:ext>
            </a:extLst>
          </p:cNvPr>
          <p:cNvSpPr>
            <a:spLocks noGrp="1" noRot="1" noChangeAspect="1" noChangeArrowheads="1" noTextEdit="1"/>
          </p:cNvSpPr>
          <p:nvPr>
            <p:ph type="sldImg"/>
          </p:nvPr>
        </p:nvSpPr>
        <p:spPr>
          <a:ln/>
        </p:spPr>
      </p:sp>
      <p:sp>
        <p:nvSpPr>
          <p:cNvPr id="1945603" name="Rectangle 3">
            <a:extLst>
              <a:ext uri="{FF2B5EF4-FFF2-40B4-BE49-F238E27FC236}">
                <a16:creationId xmlns:a16="http://schemas.microsoft.com/office/drawing/2014/main" id="{6A47FDAF-576B-4FA2-819F-BEFDEB31613B}"/>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029CD4-6AC5-4E77-A0F8-AECB39808E2B}"/>
              </a:ext>
            </a:extLst>
          </p:cNvPr>
          <p:cNvSpPr>
            <a:spLocks noGrp="1" noChangeArrowheads="1"/>
          </p:cNvSpPr>
          <p:nvPr>
            <p:ph type="sldNum" sz="quarter" idx="5"/>
          </p:nvPr>
        </p:nvSpPr>
        <p:spPr>
          <a:ln/>
        </p:spPr>
        <p:txBody>
          <a:bodyPr/>
          <a:lstStyle/>
          <a:p>
            <a:fld id="{8EBD9EFB-3370-4804-B68E-C56418D84D12}" type="slidenum">
              <a:rPr lang="en-US" altLang="en-US"/>
              <a:pPr/>
              <a:t>47</a:t>
            </a:fld>
            <a:endParaRPr lang="en-US" altLang="en-US"/>
          </a:p>
        </p:txBody>
      </p:sp>
      <p:sp>
        <p:nvSpPr>
          <p:cNvPr id="1945602" name="Rectangle 2">
            <a:extLst>
              <a:ext uri="{FF2B5EF4-FFF2-40B4-BE49-F238E27FC236}">
                <a16:creationId xmlns:a16="http://schemas.microsoft.com/office/drawing/2014/main" id="{9A590349-2A0E-4ADA-9E22-A20B76FF5AB0}"/>
              </a:ext>
            </a:extLst>
          </p:cNvPr>
          <p:cNvSpPr>
            <a:spLocks noGrp="1" noRot="1" noChangeAspect="1" noChangeArrowheads="1" noTextEdit="1"/>
          </p:cNvSpPr>
          <p:nvPr>
            <p:ph type="sldImg"/>
          </p:nvPr>
        </p:nvSpPr>
        <p:spPr>
          <a:ln/>
        </p:spPr>
      </p:sp>
      <p:sp>
        <p:nvSpPr>
          <p:cNvPr id="1945603" name="Rectangle 3">
            <a:extLst>
              <a:ext uri="{FF2B5EF4-FFF2-40B4-BE49-F238E27FC236}">
                <a16:creationId xmlns:a16="http://schemas.microsoft.com/office/drawing/2014/main" id="{6A47FDAF-576B-4FA2-819F-BEFDEB31613B}"/>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029CD4-6AC5-4E77-A0F8-AECB39808E2B}"/>
              </a:ext>
            </a:extLst>
          </p:cNvPr>
          <p:cNvSpPr>
            <a:spLocks noGrp="1" noChangeArrowheads="1"/>
          </p:cNvSpPr>
          <p:nvPr>
            <p:ph type="sldNum" sz="quarter" idx="5"/>
          </p:nvPr>
        </p:nvSpPr>
        <p:spPr>
          <a:ln/>
        </p:spPr>
        <p:txBody>
          <a:bodyPr/>
          <a:lstStyle/>
          <a:p>
            <a:fld id="{8EBD9EFB-3370-4804-B68E-C56418D84D12}" type="slidenum">
              <a:rPr lang="en-US" altLang="en-US"/>
              <a:pPr/>
              <a:t>48</a:t>
            </a:fld>
            <a:endParaRPr lang="en-US" altLang="en-US"/>
          </a:p>
        </p:txBody>
      </p:sp>
      <p:sp>
        <p:nvSpPr>
          <p:cNvPr id="1945602" name="Rectangle 2">
            <a:extLst>
              <a:ext uri="{FF2B5EF4-FFF2-40B4-BE49-F238E27FC236}">
                <a16:creationId xmlns:a16="http://schemas.microsoft.com/office/drawing/2014/main" id="{9A590349-2A0E-4ADA-9E22-A20B76FF5AB0}"/>
              </a:ext>
            </a:extLst>
          </p:cNvPr>
          <p:cNvSpPr>
            <a:spLocks noGrp="1" noRot="1" noChangeAspect="1" noChangeArrowheads="1" noTextEdit="1"/>
          </p:cNvSpPr>
          <p:nvPr>
            <p:ph type="sldImg"/>
          </p:nvPr>
        </p:nvSpPr>
        <p:spPr>
          <a:ln/>
        </p:spPr>
      </p:sp>
      <p:sp>
        <p:nvSpPr>
          <p:cNvPr id="1945603" name="Rectangle 3">
            <a:extLst>
              <a:ext uri="{FF2B5EF4-FFF2-40B4-BE49-F238E27FC236}">
                <a16:creationId xmlns:a16="http://schemas.microsoft.com/office/drawing/2014/main" id="{6A47FDAF-576B-4FA2-819F-BEFDEB31613B}"/>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029CD4-6AC5-4E77-A0F8-AECB39808E2B}"/>
              </a:ext>
            </a:extLst>
          </p:cNvPr>
          <p:cNvSpPr>
            <a:spLocks noGrp="1" noChangeArrowheads="1"/>
          </p:cNvSpPr>
          <p:nvPr>
            <p:ph type="sldNum" sz="quarter" idx="5"/>
          </p:nvPr>
        </p:nvSpPr>
        <p:spPr>
          <a:ln/>
        </p:spPr>
        <p:txBody>
          <a:bodyPr/>
          <a:lstStyle/>
          <a:p>
            <a:fld id="{8EBD9EFB-3370-4804-B68E-C56418D84D12}" type="slidenum">
              <a:rPr lang="en-US" altLang="en-US"/>
              <a:pPr/>
              <a:t>49</a:t>
            </a:fld>
            <a:endParaRPr lang="en-US" altLang="en-US"/>
          </a:p>
        </p:txBody>
      </p:sp>
      <p:sp>
        <p:nvSpPr>
          <p:cNvPr id="1945602" name="Rectangle 2">
            <a:extLst>
              <a:ext uri="{FF2B5EF4-FFF2-40B4-BE49-F238E27FC236}">
                <a16:creationId xmlns:a16="http://schemas.microsoft.com/office/drawing/2014/main" id="{9A590349-2A0E-4ADA-9E22-A20B76FF5AB0}"/>
              </a:ext>
            </a:extLst>
          </p:cNvPr>
          <p:cNvSpPr>
            <a:spLocks noGrp="1" noRot="1" noChangeAspect="1" noChangeArrowheads="1" noTextEdit="1"/>
          </p:cNvSpPr>
          <p:nvPr>
            <p:ph type="sldImg"/>
          </p:nvPr>
        </p:nvSpPr>
        <p:spPr>
          <a:ln/>
        </p:spPr>
      </p:sp>
      <p:sp>
        <p:nvSpPr>
          <p:cNvPr id="1945603" name="Rectangle 3">
            <a:extLst>
              <a:ext uri="{FF2B5EF4-FFF2-40B4-BE49-F238E27FC236}">
                <a16:creationId xmlns:a16="http://schemas.microsoft.com/office/drawing/2014/main" id="{6A47FDAF-576B-4FA2-819F-BEFDEB31613B}"/>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029CD4-6AC5-4E77-A0F8-AECB39808E2B}"/>
              </a:ext>
            </a:extLst>
          </p:cNvPr>
          <p:cNvSpPr>
            <a:spLocks noGrp="1" noChangeArrowheads="1"/>
          </p:cNvSpPr>
          <p:nvPr>
            <p:ph type="sldNum" sz="quarter" idx="5"/>
          </p:nvPr>
        </p:nvSpPr>
        <p:spPr>
          <a:ln/>
        </p:spPr>
        <p:txBody>
          <a:bodyPr/>
          <a:lstStyle/>
          <a:p>
            <a:fld id="{8EBD9EFB-3370-4804-B68E-C56418D84D12}" type="slidenum">
              <a:rPr lang="en-US" altLang="en-US"/>
              <a:pPr/>
              <a:t>50</a:t>
            </a:fld>
            <a:endParaRPr lang="en-US" altLang="en-US"/>
          </a:p>
        </p:txBody>
      </p:sp>
      <p:sp>
        <p:nvSpPr>
          <p:cNvPr id="1945602" name="Rectangle 2">
            <a:extLst>
              <a:ext uri="{FF2B5EF4-FFF2-40B4-BE49-F238E27FC236}">
                <a16:creationId xmlns:a16="http://schemas.microsoft.com/office/drawing/2014/main" id="{9A590349-2A0E-4ADA-9E22-A20B76FF5AB0}"/>
              </a:ext>
            </a:extLst>
          </p:cNvPr>
          <p:cNvSpPr>
            <a:spLocks noGrp="1" noRot="1" noChangeAspect="1" noChangeArrowheads="1" noTextEdit="1"/>
          </p:cNvSpPr>
          <p:nvPr>
            <p:ph type="sldImg"/>
          </p:nvPr>
        </p:nvSpPr>
        <p:spPr>
          <a:ln/>
        </p:spPr>
      </p:sp>
      <p:sp>
        <p:nvSpPr>
          <p:cNvPr id="1945603" name="Rectangle 3">
            <a:extLst>
              <a:ext uri="{FF2B5EF4-FFF2-40B4-BE49-F238E27FC236}">
                <a16:creationId xmlns:a16="http://schemas.microsoft.com/office/drawing/2014/main" id="{6A47FDAF-576B-4FA2-819F-BEFDEB31613B}"/>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029CD4-6AC5-4E77-A0F8-AECB39808E2B}"/>
              </a:ext>
            </a:extLst>
          </p:cNvPr>
          <p:cNvSpPr>
            <a:spLocks noGrp="1" noChangeArrowheads="1"/>
          </p:cNvSpPr>
          <p:nvPr>
            <p:ph type="sldNum" sz="quarter" idx="5"/>
          </p:nvPr>
        </p:nvSpPr>
        <p:spPr>
          <a:ln/>
        </p:spPr>
        <p:txBody>
          <a:bodyPr/>
          <a:lstStyle/>
          <a:p>
            <a:fld id="{8EBD9EFB-3370-4804-B68E-C56418D84D12}" type="slidenum">
              <a:rPr lang="en-US" altLang="en-US"/>
              <a:pPr/>
              <a:t>51</a:t>
            </a:fld>
            <a:endParaRPr lang="en-US" altLang="en-US"/>
          </a:p>
        </p:txBody>
      </p:sp>
      <p:sp>
        <p:nvSpPr>
          <p:cNvPr id="1945602" name="Rectangle 2">
            <a:extLst>
              <a:ext uri="{FF2B5EF4-FFF2-40B4-BE49-F238E27FC236}">
                <a16:creationId xmlns:a16="http://schemas.microsoft.com/office/drawing/2014/main" id="{9A590349-2A0E-4ADA-9E22-A20B76FF5AB0}"/>
              </a:ext>
            </a:extLst>
          </p:cNvPr>
          <p:cNvSpPr>
            <a:spLocks noGrp="1" noRot="1" noChangeAspect="1" noChangeArrowheads="1" noTextEdit="1"/>
          </p:cNvSpPr>
          <p:nvPr>
            <p:ph type="sldImg"/>
          </p:nvPr>
        </p:nvSpPr>
        <p:spPr>
          <a:ln/>
        </p:spPr>
      </p:sp>
      <p:sp>
        <p:nvSpPr>
          <p:cNvPr id="1945603" name="Rectangle 3">
            <a:extLst>
              <a:ext uri="{FF2B5EF4-FFF2-40B4-BE49-F238E27FC236}">
                <a16:creationId xmlns:a16="http://schemas.microsoft.com/office/drawing/2014/main" id="{6A47FDAF-576B-4FA2-819F-BEFDEB31613B}"/>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029CD4-6AC5-4E77-A0F8-AECB39808E2B}"/>
              </a:ext>
            </a:extLst>
          </p:cNvPr>
          <p:cNvSpPr>
            <a:spLocks noGrp="1" noChangeArrowheads="1"/>
          </p:cNvSpPr>
          <p:nvPr>
            <p:ph type="sldNum" sz="quarter" idx="5"/>
          </p:nvPr>
        </p:nvSpPr>
        <p:spPr>
          <a:ln/>
        </p:spPr>
        <p:txBody>
          <a:bodyPr/>
          <a:lstStyle/>
          <a:p>
            <a:fld id="{8EBD9EFB-3370-4804-B68E-C56418D84D12}" type="slidenum">
              <a:rPr lang="en-US" altLang="en-US"/>
              <a:pPr/>
              <a:t>52</a:t>
            </a:fld>
            <a:endParaRPr lang="en-US" altLang="en-US"/>
          </a:p>
        </p:txBody>
      </p:sp>
      <p:sp>
        <p:nvSpPr>
          <p:cNvPr id="1945602" name="Rectangle 2">
            <a:extLst>
              <a:ext uri="{FF2B5EF4-FFF2-40B4-BE49-F238E27FC236}">
                <a16:creationId xmlns:a16="http://schemas.microsoft.com/office/drawing/2014/main" id="{9A590349-2A0E-4ADA-9E22-A20B76FF5AB0}"/>
              </a:ext>
            </a:extLst>
          </p:cNvPr>
          <p:cNvSpPr>
            <a:spLocks noGrp="1" noRot="1" noChangeAspect="1" noChangeArrowheads="1" noTextEdit="1"/>
          </p:cNvSpPr>
          <p:nvPr>
            <p:ph type="sldImg"/>
          </p:nvPr>
        </p:nvSpPr>
        <p:spPr>
          <a:ln/>
        </p:spPr>
      </p:sp>
      <p:sp>
        <p:nvSpPr>
          <p:cNvPr id="1945603" name="Rectangle 3">
            <a:extLst>
              <a:ext uri="{FF2B5EF4-FFF2-40B4-BE49-F238E27FC236}">
                <a16:creationId xmlns:a16="http://schemas.microsoft.com/office/drawing/2014/main" id="{6A47FDAF-576B-4FA2-819F-BEFDEB31613B}"/>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2029CD4-6AC5-4E77-A0F8-AECB39808E2B}"/>
              </a:ext>
            </a:extLst>
          </p:cNvPr>
          <p:cNvSpPr>
            <a:spLocks noGrp="1" noChangeArrowheads="1"/>
          </p:cNvSpPr>
          <p:nvPr>
            <p:ph type="sldNum" sz="quarter" idx="5"/>
          </p:nvPr>
        </p:nvSpPr>
        <p:spPr>
          <a:ln/>
        </p:spPr>
        <p:txBody>
          <a:bodyPr/>
          <a:lstStyle/>
          <a:p>
            <a:fld id="{8EBD9EFB-3370-4804-B68E-C56418D84D12}" type="slidenum">
              <a:rPr lang="en-US" altLang="en-US"/>
              <a:pPr/>
              <a:t>53</a:t>
            </a:fld>
            <a:endParaRPr lang="en-US" altLang="en-US"/>
          </a:p>
        </p:txBody>
      </p:sp>
      <p:sp>
        <p:nvSpPr>
          <p:cNvPr id="1945602" name="Rectangle 2">
            <a:extLst>
              <a:ext uri="{FF2B5EF4-FFF2-40B4-BE49-F238E27FC236}">
                <a16:creationId xmlns:a16="http://schemas.microsoft.com/office/drawing/2014/main" id="{9A590349-2A0E-4ADA-9E22-A20B76FF5AB0}"/>
              </a:ext>
            </a:extLst>
          </p:cNvPr>
          <p:cNvSpPr>
            <a:spLocks noGrp="1" noRot="1" noChangeAspect="1" noChangeArrowheads="1" noTextEdit="1"/>
          </p:cNvSpPr>
          <p:nvPr>
            <p:ph type="sldImg"/>
          </p:nvPr>
        </p:nvSpPr>
        <p:spPr>
          <a:ln/>
        </p:spPr>
      </p:sp>
      <p:sp>
        <p:nvSpPr>
          <p:cNvPr id="1945603" name="Rectangle 3">
            <a:extLst>
              <a:ext uri="{FF2B5EF4-FFF2-40B4-BE49-F238E27FC236}">
                <a16:creationId xmlns:a16="http://schemas.microsoft.com/office/drawing/2014/main" id="{6A47FDAF-576B-4FA2-819F-BEFDEB31613B}"/>
              </a:ext>
            </a:extLst>
          </p:cNvPr>
          <p:cNvSpPr>
            <a:spLocks noGrp="1" noChangeArrowheads="1"/>
          </p:cNvSpPr>
          <p:nvPr>
            <p:ph type="body" idx="1"/>
          </p:nvPr>
        </p:nvSpPr>
        <p:spPr>
          <a:xfrm>
            <a:off x="974725" y="4560888"/>
            <a:ext cx="5365750" cy="4319587"/>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30"/>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12" indent="0" algn="ctr">
              <a:buNone/>
              <a:defRPr>
                <a:solidFill>
                  <a:schemeClr val="tx1">
                    <a:tint val="75000"/>
                  </a:schemeClr>
                </a:solidFill>
              </a:defRPr>
            </a:lvl2pPr>
            <a:lvl3pPr marL="914423" indent="0" algn="ctr">
              <a:buNone/>
              <a:defRPr>
                <a:solidFill>
                  <a:schemeClr val="tx1">
                    <a:tint val="75000"/>
                  </a:schemeClr>
                </a:solidFill>
              </a:defRPr>
            </a:lvl3pPr>
            <a:lvl4pPr marL="1371634" indent="0" algn="ctr">
              <a:buNone/>
              <a:defRPr>
                <a:solidFill>
                  <a:schemeClr val="tx1">
                    <a:tint val="75000"/>
                  </a:schemeClr>
                </a:solidFill>
              </a:defRPr>
            </a:lvl4pPr>
            <a:lvl5pPr marL="1828846" indent="0" algn="ctr">
              <a:buNone/>
              <a:defRPr>
                <a:solidFill>
                  <a:schemeClr val="tx1">
                    <a:tint val="75000"/>
                  </a:schemeClr>
                </a:solidFill>
              </a:defRPr>
            </a:lvl5pPr>
            <a:lvl6pPr marL="2286057" indent="0" algn="ctr">
              <a:buNone/>
              <a:defRPr>
                <a:solidFill>
                  <a:schemeClr val="tx1">
                    <a:tint val="75000"/>
                  </a:schemeClr>
                </a:solidFill>
              </a:defRPr>
            </a:lvl6pPr>
            <a:lvl7pPr marL="2743269" indent="0" algn="ctr">
              <a:buNone/>
              <a:defRPr>
                <a:solidFill>
                  <a:schemeClr val="tx1">
                    <a:tint val="75000"/>
                  </a:schemeClr>
                </a:solidFill>
              </a:defRPr>
            </a:lvl7pPr>
            <a:lvl8pPr marL="3200480" indent="0" algn="ctr">
              <a:buNone/>
              <a:defRPr>
                <a:solidFill>
                  <a:schemeClr val="tx1">
                    <a:tint val="75000"/>
                  </a:schemeClr>
                </a:solidFill>
              </a:defRPr>
            </a:lvl8pPr>
            <a:lvl9pPr marL="3657691"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6DD465A3-6112-4551-8AB6-2841A9369483}" type="datetime1">
              <a:rPr lang="ko-KR" altLang="en-US" smtClean="0"/>
              <a:pPr/>
              <a:t>2025-09-07</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B0239B96-DF1D-46B7-B47E-E8F8DE6FA3D3}" type="slidenum">
              <a:rPr lang="ko-KR" altLang="en-US" smtClean="0"/>
              <a:pPr/>
              <a:t>‹#›</a:t>
            </a:fld>
            <a:endParaRPr lang="ko-KR" altLang="en-US"/>
          </a:p>
        </p:txBody>
      </p:sp>
    </p:spTree>
    <p:extLst>
      <p:ext uri="{BB962C8B-B14F-4D97-AF65-F5344CB8AC3E}">
        <p14:creationId xmlns:p14="http://schemas.microsoft.com/office/powerpoint/2010/main" val="135383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7" name="모서리가 둥근 직사각형 6"/>
          <p:cNvSpPr/>
          <p:nvPr userDrawn="1"/>
        </p:nvSpPr>
        <p:spPr>
          <a:xfrm>
            <a:off x="9623739" y="6580908"/>
            <a:ext cx="240342" cy="240342"/>
          </a:xfrm>
          <a:prstGeom prst="roundRect">
            <a:avLst/>
          </a:prstGeom>
          <a:solidFill>
            <a:srgbClr val="0A7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200"/>
          </a:p>
        </p:txBody>
      </p:sp>
      <p:sp>
        <p:nvSpPr>
          <p:cNvPr id="6" name="슬라이드 번호 개체 틀 5"/>
          <p:cNvSpPr>
            <a:spLocks noGrp="1"/>
          </p:cNvSpPr>
          <p:nvPr>
            <p:ph type="sldNum" sz="quarter" idx="12"/>
          </p:nvPr>
        </p:nvSpPr>
        <p:spPr>
          <a:xfrm>
            <a:off x="9597361" y="6563444"/>
            <a:ext cx="324193" cy="288032"/>
          </a:xfrm>
        </p:spPr>
        <p:txBody>
          <a:bodyPr/>
          <a:lstStyle>
            <a:lvl1pPr algn="ctr">
              <a:defRPr sz="800">
                <a:solidFill>
                  <a:schemeClr val="bg1"/>
                </a:solidFill>
              </a:defRPr>
            </a:lvl1pPr>
          </a:lstStyle>
          <a:p>
            <a:fld id="{B0239B96-DF1D-46B7-B47E-E8F8DE6FA3D3}" type="slidenum">
              <a:rPr lang="ko-KR" altLang="en-US" smtClean="0"/>
              <a:pPr/>
              <a:t>‹#›</a:t>
            </a:fld>
            <a:endParaRPr lang="ko-KR" altLang="en-US"/>
          </a:p>
        </p:txBody>
      </p:sp>
      <p:sp>
        <p:nvSpPr>
          <p:cNvPr id="11" name="직사각형 10"/>
          <p:cNvSpPr/>
          <p:nvPr userDrawn="1"/>
        </p:nvSpPr>
        <p:spPr>
          <a:xfrm>
            <a:off x="1" y="0"/>
            <a:ext cx="360362" cy="611188"/>
          </a:xfrm>
          <a:prstGeom prst="rect">
            <a:avLst/>
          </a:prstGeom>
          <a:solidFill>
            <a:srgbClr val="1737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dirty="0"/>
          </a:p>
        </p:txBody>
      </p:sp>
      <p:sp>
        <p:nvSpPr>
          <p:cNvPr id="12" name="직사각형 11"/>
          <p:cNvSpPr/>
          <p:nvPr userDrawn="1"/>
        </p:nvSpPr>
        <p:spPr>
          <a:xfrm>
            <a:off x="360364" y="0"/>
            <a:ext cx="9545637" cy="611188"/>
          </a:xfrm>
          <a:prstGeom prst="rect">
            <a:avLst/>
          </a:prstGeom>
          <a:solidFill>
            <a:srgbClr val="0A7D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1800" dirty="0"/>
          </a:p>
        </p:txBody>
      </p:sp>
    </p:spTree>
    <p:extLst>
      <p:ext uri="{BB962C8B-B14F-4D97-AF65-F5344CB8AC3E}">
        <p14:creationId xmlns:p14="http://schemas.microsoft.com/office/powerpoint/2010/main" val="156846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구역 머리글">
    <p:spTree>
      <p:nvGrpSpPr>
        <p:cNvPr id="1" name=""/>
        <p:cNvGrpSpPr/>
        <p:nvPr/>
      </p:nvGrpSpPr>
      <p:grpSpPr>
        <a:xfrm>
          <a:off x="0" y="0"/>
          <a:ext cx="0" cy="0"/>
          <a:chOff x="0" y="0"/>
          <a:chExt cx="0" cy="0"/>
        </a:xfrm>
      </p:grpSpPr>
      <p:sp>
        <p:nvSpPr>
          <p:cNvPr id="7" name="직사각형 6"/>
          <p:cNvSpPr/>
          <p:nvPr userDrawn="1"/>
        </p:nvSpPr>
        <p:spPr>
          <a:xfrm>
            <a:off x="0" y="4"/>
            <a:ext cx="9906000" cy="68535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pic>
        <p:nvPicPr>
          <p:cNvPr id="8" name="그림 7"/>
          <p:cNvPicPr>
            <a:picLocks noChangeAspect="1"/>
          </p:cNvPicPr>
          <p:nvPr userDrawn="1"/>
        </p:nvPicPr>
        <p:blipFill rotWithShape="1">
          <a:blip r:embed="rId2">
            <a:extLst>
              <a:ext uri="{28A0092B-C50C-407E-A947-70E740481C1C}">
                <a14:useLocalDpi xmlns:a14="http://schemas.microsoft.com/office/drawing/2010/main" val="0"/>
              </a:ext>
            </a:extLst>
          </a:blip>
          <a:srcRect l="2475" t="22519" r="-3465" b="-22520"/>
          <a:stretch/>
        </p:blipFill>
        <p:spPr>
          <a:xfrm>
            <a:off x="1" y="0"/>
            <a:ext cx="3672000" cy="2088000"/>
          </a:xfrm>
          <a:prstGeom prst="rect">
            <a:avLst/>
          </a:prstGeom>
        </p:spPr>
      </p:pic>
      <p:pic>
        <p:nvPicPr>
          <p:cNvPr id="9" name="그림 8"/>
          <p:cNvPicPr>
            <a:picLocks noChangeAspect="1"/>
          </p:cNvPicPr>
          <p:nvPr userDrawn="1"/>
        </p:nvPicPr>
        <p:blipFill rotWithShape="1">
          <a:blip r:embed="rId3">
            <a:extLst>
              <a:ext uri="{28A0092B-C50C-407E-A947-70E740481C1C}">
                <a14:useLocalDpi xmlns:a14="http://schemas.microsoft.com/office/drawing/2010/main" val="0"/>
              </a:ext>
            </a:extLst>
          </a:blip>
          <a:srcRect l="-1132" t="-913" r="30799" b="44192"/>
          <a:stretch/>
        </p:blipFill>
        <p:spPr>
          <a:xfrm>
            <a:off x="6469947" y="4149080"/>
            <a:ext cx="3439577" cy="2709970"/>
          </a:xfrm>
          <a:prstGeom prst="rect">
            <a:avLst/>
          </a:prstGeom>
        </p:spPr>
      </p:pic>
    </p:spTree>
    <p:extLst>
      <p:ext uri="{BB962C8B-B14F-4D97-AF65-F5344CB8AC3E}">
        <p14:creationId xmlns:p14="http://schemas.microsoft.com/office/powerpoint/2010/main" val="1153806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8480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369095-6199-624F-BD16-1B6E41EB487B}"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97F88-3D78-EE41-BDDF-9CB676EC9E23}" type="slidenum">
              <a:rPr lang="en-US" smtClean="0"/>
              <a:t>‹#›</a:t>
            </a:fld>
            <a:endParaRPr lang="en-US"/>
          </a:p>
        </p:txBody>
      </p:sp>
    </p:spTree>
    <p:extLst>
      <p:ext uri="{BB962C8B-B14F-4D97-AF65-F5344CB8AC3E}">
        <p14:creationId xmlns:p14="http://schemas.microsoft.com/office/powerpoint/2010/main" val="3015372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369095-6199-624F-BD16-1B6E41EB487B}" type="datetimeFigureOut">
              <a:rPr lang="en-US" smtClean="0"/>
              <a:t>9/7/2025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97F88-3D78-EE41-BDDF-9CB676EC9E23}" type="slidenum">
              <a:rPr lang="en-US" smtClean="0"/>
              <a:t>‹#›</a:t>
            </a:fld>
            <a:endParaRPr lang="en-US"/>
          </a:p>
        </p:txBody>
      </p:sp>
    </p:spTree>
    <p:extLst>
      <p:ext uri="{BB962C8B-B14F-4D97-AF65-F5344CB8AC3E}">
        <p14:creationId xmlns:p14="http://schemas.microsoft.com/office/powerpoint/2010/main" val="1731149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495300" y="1600205"/>
            <a:ext cx="8915400" cy="4525963"/>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5"/>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67D4B-2DB6-4479-B93C-F1210016D707}" type="datetime1">
              <a:rPr lang="ko-KR" altLang="en-US" smtClean="0"/>
              <a:pPr/>
              <a:t>2025-09-07</a:t>
            </a:fld>
            <a:endParaRPr lang="ko-KR" altLang="en-US"/>
          </a:p>
        </p:txBody>
      </p:sp>
      <p:sp>
        <p:nvSpPr>
          <p:cNvPr id="5" name="바닥글 개체 틀 4"/>
          <p:cNvSpPr>
            <a:spLocks noGrp="1"/>
          </p:cNvSpPr>
          <p:nvPr>
            <p:ph type="ftr" sz="quarter" idx="3"/>
          </p:nvPr>
        </p:nvSpPr>
        <p:spPr>
          <a:xfrm>
            <a:off x="3384550" y="6356355"/>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099300" y="6356355"/>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239B96-DF1D-46B7-B47E-E8F8DE6FA3D3}" type="slidenum">
              <a:rPr lang="ko-KR" altLang="en-US" smtClean="0"/>
              <a:pPr/>
              <a:t>‹#›</a:t>
            </a:fld>
            <a:endParaRPr lang="ko-KR" altLang="en-US"/>
          </a:p>
        </p:txBody>
      </p:sp>
    </p:spTree>
    <p:extLst>
      <p:ext uri="{BB962C8B-B14F-4D97-AF65-F5344CB8AC3E}">
        <p14:creationId xmlns:p14="http://schemas.microsoft.com/office/powerpoint/2010/main" val="1726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Lst>
  <p:hf hdr="0" ftr="0" dt="0"/>
  <p:txStyles>
    <p:titleStyle>
      <a:lvl1pPr algn="ctr" defTabSz="914423" rtl="0" eaLnBrk="1" latinLnBrk="1" hangingPunct="1">
        <a:spcBef>
          <a:spcPct val="0"/>
        </a:spcBef>
        <a:buNone/>
        <a:defRPr sz="4401" kern="1200">
          <a:solidFill>
            <a:schemeClr val="tx1"/>
          </a:solidFill>
          <a:latin typeface="+mj-lt"/>
          <a:ea typeface="+mj-ea"/>
          <a:cs typeface="+mj-cs"/>
        </a:defRPr>
      </a:lvl1pPr>
    </p:titleStyle>
    <p:bodyStyle>
      <a:lvl1pPr marL="342908" indent="-342908" algn="l" defTabSz="914423"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23" rtl="0" eaLnBrk="1" latinLnBrk="1" hangingPunct="1">
        <a:defRPr sz="1800" kern="1200">
          <a:solidFill>
            <a:schemeClr val="tx1"/>
          </a:solidFill>
          <a:latin typeface="+mn-lt"/>
          <a:ea typeface="+mn-ea"/>
          <a:cs typeface="+mn-cs"/>
        </a:defRPr>
      </a:lvl1pPr>
      <a:lvl2pPr marL="457212" algn="l" defTabSz="914423" rtl="0" eaLnBrk="1" latinLnBrk="1" hangingPunct="1">
        <a:defRPr sz="1800" kern="1200">
          <a:solidFill>
            <a:schemeClr val="tx1"/>
          </a:solidFill>
          <a:latin typeface="+mn-lt"/>
          <a:ea typeface="+mn-ea"/>
          <a:cs typeface="+mn-cs"/>
        </a:defRPr>
      </a:lvl2pPr>
      <a:lvl3pPr marL="914423" algn="l" defTabSz="914423" rtl="0" eaLnBrk="1" latinLnBrk="1" hangingPunct="1">
        <a:defRPr sz="1800" kern="1200">
          <a:solidFill>
            <a:schemeClr val="tx1"/>
          </a:solidFill>
          <a:latin typeface="+mn-lt"/>
          <a:ea typeface="+mn-ea"/>
          <a:cs typeface="+mn-cs"/>
        </a:defRPr>
      </a:lvl3pPr>
      <a:lvl4pPr marL="1371634" algn="l" defTabSz="914423" rtl="0" eaLnBrk="1" latinLnBrk="1" hangingPunct="1">
        <a:defRPr sz="1800" kern="1200">
          <a:solidFill>
            <a:schemeClr val="tx1"/>
          </a:solidFill>
          <a:latin typeface="+mn-lt"/>
          <a:ea typeface="+mn-ea"/>
          <a:cs typeface="+mn-cs"/>
        </a:defRPr>
      </a:lvl4pPr>
      <a:lvl5pPr marL="1828846" algn="l" defTabSz="914423" rtl="0" eaLnBrk="1" latinLnBrk="1" hangingPunct="1">
        <a:defRPr sz="1800" kern="1200">
          <a:solidFill>
            <a:schemeClr val="tx1"/>
          </a:solidFill>
          <a:latin typeface="+mn-lt"/>
          <a:ea typeface="+mn-ea"/>
          <a:cs typeface="+mn-cs"/>
        </a:defRPr>
      </a:lvl5pPr>
      <a:lvl6pPr marL="2286057" algn="l" defTabSz="914423" rtl="0" eaLnBrk="1" latinLnBrk="1" hangingPunct="1">
        <a:defRPr sz="1800" kern="1200">
          <a:solidFill>
            <a:schemeClr val="tx1"/>
          </a:solidFill>
          <a:latin typeface="+mn-lt"/>
          <a:ea typeface="+mn-ea"/>
          <a:cs typeface="+mn-cs"/>
        </a:defRPr>
      </a:lvl6pPr>
      <a:lvl7pPr marL="2743269" algn="l" defTabSz="914423" rtl="0" eaLnBrk="1" latinLnBrk="1" hangingPunct="1">
        <a:defRPr sz="1800" kern="1200">
          <a:solidFill>
            <a:schemeClr val="tx1"/>
          </a:solidFill>
          <a:latin typeface="+mn-lt"/>
          <a:ea typeface="+mn-ea"/>
          <a:cs typeface="+mn-cs"/>
        </a:defRPr>
      </a:lvl7pPr>
      <a:lvl8pPr marL="3200480" algn="l" defTabSz="914423" rtl="0" eaLnBrk="1" latinLnBrk="1" hangingPunct="1">
        <a:defRPr sz="1800" kern="1200">
          <a:solidFill>
            <a:schemeClr val="tx1"/>
          </a:solidFill>
          <a:latin typeface="+mn-lt"/>
          <a:ea typeface="+mn-ea"/>
          <a:cs typeface="+mn-cs"/>
        </a:defRPr>
      </a:lvl8pPr>
      <a:lvl9pPr marL="3657691" algn="l" defTabSz="914423"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image" Target="../media/image23.wmf"/><Relationship Id="rId3" Type="http://schemas.openxmlformats.org/officeDocument/2006/relationships/image" Target="../media/image19.wmf"/><Relationship Id="rId7" Type="http://schemas.openxmlformats.org/officeDocument/2006/relationships/image" Target="../media/image21.wmf"/><Relationship Id="rId12" Type="http://schemas.openxmlformats.org/officeDocument/2006/relationships/oleObject" Target="../embeddings/oleObject12.bin"/><Relationship Id="rId17" Type="http://schemas.openxmlformats.org/officeDocument/2006/relationships/image" Target="../media/image25.wmf"/><Relationship Id="rId2" Type="http://schemas.openxmlformats.org/officeDocument/2006/relationships/oleObject" Target="../embeddings/oleObject8.bin"/><Relationship Id="rId16"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0.bin"/><Relationship Id="rId11" Type="http://schemas.openxmlformats.org/officeDocument/2006/relationships/image" Target="../media/image22.wmf"/><Relationship Id="rId5" Type="http://schemas.openxmlformats.org/officeDocument/2006/relationships/image" Target="../media/image20.wmf"/><Relationship Id="rId15" Type="http://schemas.openxmlformats.org/officeDocument/2006/relationships/image" Target="../media/image24.wmf"/><Relationship Id="rId10" Type="http://schemas.openxmlformats.org/officeDocument/2006/relationships/oleObject" Target="../embeddings/oleObject11.bin"/><Relationship Id="rId4" Type="http://schemas.openxmlformats.org/officeDocument/2006/relationships/oleObject" Target="../embeddings/oleObject9.bin"/><Relationship Id="rId9" Type="http://schemas.openxmlformats.org/officeDocument/2006/relationships/image" Target="../media/image23.png"/><Relationship Id="rId14"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32.emf"/><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37.wmf"/><Relationship Id="rId4" Type="http://schemas.openxmlformats.org/officeDocument/2006/relationships/oleObject" Target="../embeddings/oleObject17.bin"/></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colab.research.google.com/drive/1R5TEaFlMV8dRVLH33qcUi8DvuVCyGFUZ?usp=sharin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46.wmf"/><Relationship Id="rId3" Type="http://schemas.openxmlformats.org/officeDocument/2006/relationships/image" Target="../media/image43.wmf"/><Relationship Id="rId7" Type="http://schemas.openxmlformats.org/officeDocument/2006/relationships/image" Target="../media/image430.png"/><Relationship Id="rId12" Type="http://schemas.openxmlformats.org/officeDocument/2006/relationships/oleObject" Target="../embeddings/oleObject22.bin"/><Relationship Id="rId17" Type="http://schemas.openxmlformats.org/officeDocument/2006/relationships/image" Target="../media/image48.wmf"/><Relationship Id="rId2" Type="http://schemas.openxmlformats.org/officeDocument/2006/relationships/oleObject" Target="../embeddings/oleObject19.bin"/><Relationship Id="rId16" Type="http://schemas.openxmlformats.org/officeDocument/2006/relationships/oleObject" Target="../embeddings/oleObject24.bin"/><Relationship Id="rId1" Type="http://schemas.openxmlformats.org/officeDocument/2006/relationships/slideLayout" Target="../slideLayouts/slideLayout2.xml"/><Relationship Id="rId11" Type="http://schemas.openxmlformats.org/officeDocument/2006/relationships/image" Target="../media/image45.wmf"/><Relationship Id="rId5" Type="http://schemas.openxmlformats.org/officeDocument/2006/relationships/image" Target="../media/image44.wmf"/><Relationship Id="rId15" Type="http://schemas.openxmlformats.org/officeDocument/2006/relationships/image" Target="../media/image47.wmf"/><Relationship Id="rId10" Type="http://schemas.openxmlformats.org/officeDocument/2006/relationships/oleObject" Target="../embeddings/oleObject21.bin"/><Relationship Id="rId4" Type="http://schemas.openxmlformats.org/officeDocument/2006/relationships/oleObject" Target="../embeddings/oleObject20.bin"/><Relationship Id="rId9" Type="http://schemas.openxmlformats.org/officeDocument/2006/relationships/image" Target="../media/image45.png"/><Relationship Id="rId14" Type="http://schemas.openxmlformats.org/officeDocument/2006/relationships/oleObject" Target="../embeddings/oleObject23.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oleObject" Target="../embeddings/oleObject28.bin"/><Relationship Id="rId3" Type="http://schemas.openxmlformats.org/officeDocument/2006/relationships/image" Target="../media/image50.png"/><Relationship Id="rId7" Type="http://schemas.openxmlformats.org/officeDocument/2006/relationships/image" Target="../media/image51.wmf"/><Relationship Id="rId12" Type="http://schemas.openxmlformats.org/officeDocument/2006/relationships/image" Target="../media/image54.wmf"/><Relationship Id="rId17" Type="http://schemas.openxmlformats.org/officeDocument/2006/relationships/image" Target="../media/image58.png"/><Relationship Id="rId2" Type="http://schemas.openxmlformats.org/officeDocument/2006/relationships/image" Target="../media/image49.png"/><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oleObject" Target="../embeddings/oleObject25.bin"/><Relationship Id="rId11" Type="http://schemas.openxmlformats.org/officeDocument/2006/relationships/oleObject" Target="../embeddings/oleObject27.bin"/><Relationship Id="rId5" Type="http://schemas.openxmlformats.org/officeDocument/2006/relationships/image" Target="../media/image43.wmf"/><Relationship Id="rId10" Type="http://schemas.openxmlformats.org/officeDocument/2006/relationships/image" Target="../media/image53.png"/><Relationship Id="rId4" Type="http://schemas.openxmlformats.org/officeDocument/2006/relationships/oleObject" Target="../embeddings/oleObject19.bin"/><Relationship Id="rId9" Type="http://schemas.openxmlformats.org/officeDocument/2006/relationships/image" Target="../media/image52.wmf"/><Relationship Id="rId14" Type="http://schemas.openxmlformats.org/officeDocument/2006/relationships/image" Target="../media/image55.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s>
</file>

<file path=ppt/slides/_rels/slide60.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11.png"/><Relationship Id="rId7"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5.bin"/><Relationship Id="rId10" Type="http://schemas.openxmlformats.org/officeDocument/2006/relationships/image" Target="../media/image12.wmf"/><Relationship Id="rId4" Type="http://schemas.openxmlformats.org/officeDocument/2006/relationships/image" Target="../media/image12.png"/><Relationship Id="rId9"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양쪽 모서리가 둥근 사각형 20"/>
          <p:cNvSpPr/>
          <p:nvPr/>
        </p:nvSpPr>
        <p:spPr>
          <a:xfrm rot="5400000">
            <a:off x="3280072" y="-1541073"/>
            <a:ext cx="2124000" cy="8710686"/>
          </a:xfrm>
          <a:prstGeom prst="round2SameRect">
            <a:avLst/>
          </a:prstGeom>
          <a:gradFill>
            <a:gsLst>
              <a:gs pos="0">
                <a:srgbClr val="1968AF"/>
              </a:gs>
              <a:gs pos="100000">
                <a:srgbClr val="1B70B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itle 1"/>
          <p:cNvSpPr txBox="1">
            <a:spLocks/>
          </p:cNvSpPr>
          <p:nvPr/>
        </p:nvSpPr>
        <p:spPr>
          <a:xfrm>
            <a:off x="303472" y="2057400"/>
            <a:ext cx="8077200" cy="1371600"/>
          </a:xfrm>
          <a:prstGeom prst="rect">
            <a:avLst/>
          </a:prstGeom>
        </p:spPr>
        <p:txBody>
          <a:bodyPr anchor="ctr" anchorCtr="0">
            <a:noAutofit/>
          </a:bodyPr>
          <a:lstStyle/>
          <a:p>
            <a:pPr algn="ctr" defTabSz="914423">
              <a:spcBef>
                <a:spcPct val="0"/>
              </a:spcBef>
              <a:defRPr/>
            </a:pPr>
            <a:r>
              <a:rPr lang="en-US" altLang="ko-KR" sz="3600" b="1" cap="small" spc="-150" dirty="0">
                <a:solidFill>
                  <a:schemeClr val="bg1"/>
                </a:solidFill>
              </a:rPr>
              <a:t>Unsupervised Learning and Dimensionality Reduction</a:t>
            </a:r>
          </a:p>
          <a:p>
            <a:pPr algn="ctr" defTabSz="914423">
              <a:spcBef>
                <a:spcPct val="0"/>
              </a:spcBef>
              <a:defRPr/>
            </a:pPr>
            <a:endParaRPr lang="en-US" altLang="ko-KR" sz="3600" b="1" cap="small" spc="-150" dirty="0">
              <a:solidFill>
                <a:schemeClr val="bg1"/>
              </a:solidFill>
            </a:endParaRPr>
          </a:p>
          <a:p>
            <a:endParaRPr lang="en-US" sz="2400" i="1" dirty="0"/>
          </a:p>
        </p:txBody>
      </p:sp>
    </p:spTree>
    <p:extLst>
      <p:ext uri="{BB962C8B-B14F-4D97-AF65-F5344CB8AC3E}">
        <p14:creationId xmlns:p14="http://schemas.microsoft.com/office/powerpoint/2010/main" val="258609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10</a:t>
            </a:fld>
            <a:endParaRPr lang="ko-KR" altLang="en-US"/>
          </a:p>
        </p:txBody>
      </p:sp>
      <p:sp>
        <p:nvSpPr>
          <p:cNvPr id="25" name="TextBox 24"/>
          <p:cNvSpPr txBox="1"/>
          <p:nvPr/>
        </p:nvSpPr>
        <p:spPr>
          <a:xfrm>
            <a:off x="397514" y="75665"/>
            <a:ext cx="4013343" cy="461665"/>
          </a:xfrm>
          <a:prstGeom prst="rect">
            <a:avLst/>
          </a:prstGeom>
          <a:noFill/>
        </p:spPr>
        <p:txBody>
          <a:bodyPr wrap="none" rtlCol="0">
            <a:spAutoFit/>
          </a:bodyPr>
          <a:lstStyle/>
          <a:p>
            <a:r>
              <a:rPr lang="en-US" altLang="ko-KR" sz="2400" b="1" spc="-150" dirty="0">
                <a:solidFill>
                  <a:schemeClr val="bg1"/>
                </a:solidFill>
              </a:rPr>
              <a:t>K-means clustering algorithm</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K-means algorithm</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Execution of algorithm</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2</a:t>
            </a:r>
            <a:endParaRPr lang="ko-KR" altLang="en-US" sz="2400" b="1" spc="-150" dirty="0">
              <a:solidFill>
                <a:schemeClr val="bg1"/>
              </a:solidFill>
            </a:endParaRPr>
          </a:p>
        </p:txBody>
      </p:sp>
      <p:pic>
        <p:nvPicPr>
          <p:cNvPr id="5" name="Picture 4" descr="A close up of a map&#10;&#10;Description generated with very high confidence">
            <a:extLst>
              <a:ext uri="{FF2B5EF4-FFF2-40B4-BE49-F238E27FC236}">
                <a16:creationId xmlns:a16="http://schemas.microsoft.com/office/drawing/2014/main" id="{BC2F250B-3388-4DC7-9505-C83A31C1B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8066" y="2087567"/>
            <a:ext cx="5333334" cy="4000000"/>
          </a:xfrm>
          <a:prstGeom prst="rect">
            <a:avLst/>
          </a:prstGeom>
        </p:spPr>
      </p:pic>
    </p:spTree>
    <p:extLst>
      <p:ext uri="{BB962C8B-B14F-4D97-AF65-F5344CB8AC3E}">
        <p14:creationId xmlns:p14="http://schemas.microsoft.com/office/powerpoint/2010/main" val="566141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11</a:t>
            </a:fld>
            <a:endParaRPr lang="ko-KR" altLang="en-US"/>
          </a:p>
        </p:txBody>
      </p:sp>
      <p:sp>
        <p:nvSpPr>
          <p:cNvPr id="25" name="TextBox 24"/>
          <p:cNvSpPr txBox="1"/>
          <p:nvPr/>
        </p:nvSpPr>
        <p:spPr>
          <a:xfrm>
            <a:off x="397514" y="75665"/>
            <a:ext cx="4013343" cy="461665"/>
          </a:xfrm>
          <a:prstGeom prst="rect">
            <a:avLst/>
          </a:prstGeom>
          <a:noFill/>
        </p:spPr>
        <p:txBody>
          <a:bodyPr wrap="none" rtlCol="0">
            <a:spAutoFit/>
          </a:bodyPr>
          <a:lstStyle/>
          <a:p>
            <a:r>
              <a:rPr lang="en-US" altLang="ko-KR" sz="2400" b="1" spc="-150" dirty="0">
                <a:solidFill>
                  <a:schemeClr val="bg1"/>
                </a:solidFill>
              </a:rPr>
              <a:t>K-means clustering algorithm</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K-means algorithm</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Execution of algorithm</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2</a:t>
            </a:r>
            <a:endParaRPr lang="ko-KR" altLang="en-US" sz="2400" b="1" spc="-150" dirty="0">
              <a:solidFill>
                <a:schemeClr val="bg1"/>
              </a:solidFill>
            </a:endParaRPr>
          </a:p>
        </p:txBody>
      </p:sp>
      <p:pic>
        <p:nvPicPr>
          <p:cNvPr id="6" name="Picture 5" descr="A close up of a map&#10;&#10;Description generated with high confidence">
            <a:extLst>
              <a:ext uri="{FF2B5EF4-FFF2-40B4-BE49-F238E27FC236}">
                <a16:creationId xmlns:a16="http://schemas.microsoft.com/office/drawing/2014/main" id="{5F0503B9-C3AE-4E3A-88F5-71C139869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096000"/>
            <a:ext cx="5333333" cy="4000000"/>
          </a:xfrm>
          <a:prstGeom prst="rect">
            <a:avLst/>
          </a:prstGeom>
        </p:spPr>
      </p:pic>
    </p:spTree>
    <p:extLst>
      <p:ext uri="{BB962C8B-B14F-4D97-AF65-F5344CB8AC3E}">
        <p14:creationId xmlns:p14="http://schemas.microsoft.com/office/powerpoint/2010/main" val="4178016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12</a:t>
            </a:fld>
            <a:endParaRPr lang="ko-KR" altLang="en-US"/>
          </a:p>
        </p:txBody>
      </p:sp>
      <p:sp>
        <p:nvSpPr>
          <p:cNvPr id="25" name="TextBox 24"/>
          <p:cNvSpPr txBox="1"/>
          <p:nvPr/>
        </p:nvSpPr>
        <p:spPr>
          <a:xfrm>
            <a:off x="397514" y="75665"/>
            <a:ext cx="4013343" cy="461665"/>
          </a:xfrm>
          <a:prstGeom prst="rect">
            <a:avLst/>
          </a:prstGeom>
          <a:noFill/>
        </p:spPr>
        <p:txBody>
          <a:bodyPr wrap="none" rtlCol="0">
            <a:spAutoFit/>
          </a:bodyPr>
          <a:lstStyle/>
          <a:p>
            <a:r>
              <a:rPr lang="en-US" altLang="ko-KR" sz="2400" b="1" spc="-150" dirty="0">
                <a:solidFill>
                  <a:schemeClr val="bg1"/>
                </a:solidFill>
              </a:rPr>
              <a:t>K-means clustering algorithm</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K-means algorithm</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Execution of algorithm</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2</a:t>
            </a:r>
            <a:endParaRPr lang="ko-KR" altLang="en-US" sz="2400" b="1" spc="-150" dirty="0">
              <a:solidFill>
                <a:schemeClr val="bg1"/>
              </a:solidFill>
            </a:endParaRPr>
          </a:p>
        </p:txBody>
      </p:sp>
      <p:pic>
        <p:nvPicPr>
          <p:cNvPr id="5" name="Picture 4" descr="A close up of a map&#10;&#10;Description generated with high confidence">
            <a:extLst>
              <a:ext uri="{FF2B5EF4-FFF2-40B4-BE49-F238E27FC236}">
                <a16:creationId xmlns:a16="http://schemas.microsoft.com/office/drawing/2014/main" id="{C8EF35F7-2B9A-4119-818F-F712CDD8D5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096000"/>
            <a:ext cx="5333333" cy="4000000"/>
          </a:xfrm>
          <a:prstGeom prst="rect">
            <a:avLst/>
          </a:prstGeom>
        </p:spPr>
      </p:pic>
    </p:spTree>
    <p:extLst>
      <p:ext uri="{BB962C8B-B14F-4D97-AF65-F5344CB8AC3E}">
        <p14:creationId xmlns:p14="http://schemas.microsoft.com/office/powerpoint/2010/main" val="4202731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13</a:t>
            </a:fld>
            <a:endParaRPr lang="ko-KR" altLang="en-US"/>
          </a:p>
        </p:txBody>
      </p:sp>
      <p:sp>
        <p:nvSpPr>
          <p:cNvPr id="25" name="TextBox 24"/>
          <p:cNvSpPr txBox="1"/>
          <p:nvPr/>
        </p:nvSpPr>
        <p:spPr>
          <a:xfrm>
            <a:off x="397514" y="75665"/>
            <a:ext cx="4013343" cy="461665"/>
          </a:xfrm>
          <a:prstGeom prst="rect">
            <a:avLst/>
          </a:prstGeom>
          <a:noFill/>
        </p:spPr>
        <p:txBody>
          <a:bodyPr wrap="none" rtlCol="0">
            <a:spAutoFit/>
          </a:bodyPr>
          <a:lstStyle/>
          <a:p>
            <a:r>
              <a:rPr lang="en-US" altLang="ko-KR" sz="2400" b="1" spc="-150" dirty="0">
                <a:solidFill>
                  <a:schemeClr val="bg1"/>
                </a:solidFill>
              </a:rPr>
              <a:t>K-means clustering algorithm</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K-means algorithm</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Execution of algorithm</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2</a:t>
            </a:r>
            <a:endParaRPr lang="ko-KR" altLang="en-US" sz="2400" b="1" spc="-150" dirty="0">
              <a:solidFill>
                <a:schemeClr val="bg1"/>
              </a:solidFill>
            </a:endParaRPr>
          </a:p>
        </p:txBody>
      </p:sp>
      <p:pic>
        <p:nvPicPr>
          <p:cNvPr id="6" name="Picture 5" descr="A picture containing sky, text&#10;&#10;Description generated with high confidence">
            <a:extLst>
              <a:ext uri="{FF2B5EF4-FFF2-40B4-BE49-F238E27FC236}">
                <a16:creationId xmlns:a16="http://schemas.microsoft.com/office/drawing/2014/main" id="{6398ABD7-47F5-457C-8EB9-1A1A6CA2F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096000"/>
            <a:ext cx="5333334" cy="4000000"/>
          </a:xfrm>
          <a:prstGeom prst="rect">
            <a:avLst/>
          </a:prstGeom>
        </p:spPr>
      </p:pic>
    </p:spTree>
    <p:extLst>
      <p:ext uri="{BB962C8B-B14F-4D97-AF65-F5344CB8AC3E}">
        <p14:creationId xmlns:p14="http://schemas.microsoft.com/office/powerpoint/2010/main" val="170587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14</a:t>
            </a:fld>
            <a:endParaRPr lang="ko-KR" altLang="en-US"/>
          </a:p>
        </p:txBody>
      </p:sp>
      <p:sp>
        <p:nvSpPr>
          <p:cNvPr id="25" name="TextBox 24"/>
          <p:cNvSpPr txBox="1"/>
          <p:nvPr/>
        </p:nvSpPr>
        <p:spPr>
          <a:xfrm>
            <a:off x="397514" y="75665"/>
            <a:ext cx="4013343" cy="461665"/>
          </a:xfrm>
          <a:prstGeom prst="rect">
            <a:avLst/>
          </a:prstGeom>
          <a:noFill/>
        </p:spPr>
        <p:txBody>
          <a:bodyPr wrap="none" rtlCol="0">
            <a:spAutoFit/>
          </a:bodyPr>
          <a:lstStyle/>
          <a:p>
            <a:r>
              <a:rPr lang="en-US" altLang="ko-KR" sz="2400" b="1" spc="-150" dirty="0">
                <a:solidFill>
                  <a:schemeClr val="bg1"/>
                </a:solidFill>
              </a:rPr>
              <a:t>K-means clustering algorithm</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K-means algorithm</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Execution of algorithm</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2</a:t>
            </a:r>
            <a:endParaRPr lang="ko-KR" altLang="en-US" sz="2400" b="1" spc="-150" dirty="0">
              <a:solidFill>
                <a:schemeClr val="bg1"/>
              </a:solidFill>
            </a:endParaRPr>
          </a:p>
        </p:txBody>
      </p:sp>
      <p:pic>
        <p:nvPicPr>
          <p:cNvPr id="5" name="Picture 4" descr="A close up of a map&#10;&#10;Description generated with high confidence">
            <a:extLst>
              <a:ext uri="{FF2B5EF4-FFF2-40B4-BE49-F238E27FC236}">
                <a16:creationId xmlns:a16="http://schemas.microsoft.com/office/drawing/2014/main" id="{58D6B0C6-121B-473D-9D9B-8BEDE1D5B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096000"/>
            <a:ext cx="5333333" cy="4000000"/>
          </a:xfrm>
          <a:prstGeom prst="rect">
            <a:avLst/>
          </a:prstGeom>
        </p:spPr>
      </p:pic>
    </p:spTree>
    <p:extLst>
      <p:ext uri="{BB962C8B-B14F-4D97-AF65-F5344CB8AC3E}">
        <p14:creationId xmlns:p14="http://schemas.microsoft.com/office/powerpoint/2010/main" val="29441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15</a:t>
            </a:fld>
            <a:endParaRPr lang="ko-KR" altLang="en-US"/>
          </a:p>
        </p:txBody>
      </p:sp>
      <p:sp>
        <p:nvSpPr>
          <p:cNvPr id="25" name="TextBox 24"/>
          <p:cNvSpPr txBox="1"/>
          <p:nvPr/>
        </p:nvSpPr>
        <p:spPr>
          <a:xfrm>
            <a:off x="397514" y="75665"/>
            <a:ext cx="4013343" cy="461665"/>
          </a:xfrm>
          <a:prstGeom prst="rect">
            <a:avLst/>
          </a:prstGeom>
          <a:noFill/>
        </p:spPr>
        <p:txBody>
          <a:bodyPr wrap="none" rtlCol="0">
            <a:spAutoFit/>
          </a:bodyPr>
          <a:lstStyle/>
          <a:p>
            <a:r>
              <a:rPr lang="en-US" altLang="ko-KR" sz="2400" b="1" spc="-150" dirty="0">
                <a:solidFill>
                  <a:schemeClr val="bg1"/>
                </a:solidFill>
              </a:rPr>
              <a:t>K-means clustering algorithm</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K-means algorithm</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Execution of algorithm</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2</a:t>
            </a:r>
            <a:endParaRPr lang="ko-KR" altLang="en-US" sz="2400" b="1" spc="-150" dirty="0">
              <a:solidFill>
                <a:schemeClr val="bg1"/>
              </a:solidFill>
            </a:endParaRPr>
          </a:p>
        </p:txBody>
      </p:sp>
      <p:pic>
        <p:nvPicPr>
          <p:cNvPr id="6" name="Picture 5" descr="A close up of a map&#10;&#10;Description generated with high confidence">
            <a:extLst>
              <a:ext uri="{FF2B5EF4-FFF2-40B4-BE49-F238E27FC236}">
                <a16:creationId xmlns:a16="http://schemas.microsoft.com/office/drawing/2014/main" id="{D00F2172-DAB7-4B76-8384-60EF91A7B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9" y="2096000"/>
            <a:ext cx="5333333" cy="4000000"/>
          </a:xfrm>
          <a:prstGeom prst="rect">
            <a:avLst/>
          </a:prstGeom>
        </p:spPr>
      </p:pic>
    </p:spTree>
    <p:extLst>
      <p:ext uri="{BB962C8B-B14F-4D97-AF65-F5344CB8AC3E}">
        <p14:creationId xmlns:p14="http://schemas.microsoft.com/office/powerpoint/2010/main" val="3211142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F8ABC99C-D23A-4D27-9C26-53293EC3F7E4}"/>
              </a:ext>
            </a:extLst>
          </p:cNvPr>
          <p:cNvSpPr txBox="1"/>
          <p:nvPr/>
        </p:nvSpPr>
        <p:spPr>
          <a:xfrm>
            <a:off x="1377950" y="2594691"/>
            <a:ext cx="6336286" cy="369332"/>
          </a:xfrm>
          <a:prstGeom prst="rect">
            <a:avLst/>
          </a:prstGeom>
          <a:noFill/>
        </p:spPr>
        <p:txBody>
          <a:bodyPr wrap="none" rtlCol="0">
            <a:spAutoFit/>
          </a:bodyPr>
          <a:lstStyle/>
          <a:p>
            <a:r>
              <a:rPr lang="en-GB" dirty="0"/>
              <a:t>=cluster centroid to which example      has been assigned</a:t>
            </a:r>
            <a:endParaRPr lang="en-GB" i="1" dirty="0"/>
          </a:p>
        </p:txBody>
      </p:sp>
      <p:sp>
        <p:nvSpPr>
          <p:cNvPr id="9" name="TextBox 8">
            <a:extLst>
              <a:ext uri="{FF2B5EF4-FFF2-40B4-BE49-F238E27FC236}">
                <a16:creationId xmlns:a16="http://schemas.microsoft.com/office/drawing/2014/main" id="{275A944B-60AA-494D-AAFA-7CEBFE02E2D0}"/>
              </a:ext>
            </a:extLst>
          </p:cNvPr>
          <p:cNvSpPr txBox="1"/>
          <p:nvPr/>
        </p:nvSpPr>
        <p:spPr>
          <a:xfrm>
            <a:off x="1377950" y="1567140"/>
            <a:ext cx="7622215" cy="369332"/>
          </a:xfrm>
          <a:prstGeom prst="rect">
            <a:avLst/>
          </a:prstGeom>
          <a:noFill/>
        </p:spPr>
        <p:txBody>
          <a:bodyPr wrap="none" rtlCol="0">
            <a:spAutoFit/>
          </a:bodyPr>
          <a:lstStyle/>
          <a:p>
            <a:r>
              <a:rPr lang="en-GB" dirty="0"/>
              <a:t>=index of cluster (1,2,…,K) to which example       is currently assigned</a:t>
            </a:r>
          </a:p>
        </p:txBody>
      </p:sp>
      <p:sp>
        <p:nvSpPr>
          <p:cNvPr id="12" name="슬라이드 번호 개체 틀 11"/>
          <p:cNvSpPr>
            <a:spLocks noGrp="1"/>
          </p:cNvSpPr>
          <p:nvPr>
            <p:ph type="sldNum" sz="quarter" idx="12"/>
          </p:nvPr>
        </p:nvSpPr>
        <p:spPr/>
        <p:txBody>
          <a:bodyPr/>
          <a:lstStyle/>
          <a:p>
            <a:fld id="{B0239B96-DF1D-46B7-B47E-E8F8DE6FA3D3}" type="slidenum">
              <a:rPr lang="ko-KR" altLang="en-US" smtClean="0"/>
              <a:pPr/>
              <a:t>16</a:t>
            </a:fld>
            <a:endParaRPr lang="ko-KR" altLang="en-US"/>
          </a:p>
        </p:txBody>
      </p:sp>
      <p:sp>
        <p:nvSpPr>
          <p:cNvPr id="25" name="TextBox 24"/>
          <p:cNvSpPr txBox="1"/>
          <p:nvPr/>
        </p:nvSpPr>
        <p:spPr>
          <a:xfrm>
            <a:off x="397514" y="75665"/>
            <a:ext cx="4013343" cy="461665"/>
          </a:xfrm>
          <a:prstGeom prst="rect">
            <a:avLst/>
          </a:prstGeom>
          <a:noFill/>
        </p:spPr>
        <p:txBody>
          <a:bodyPr wrap="none" rtlCol="0">
            <a:spAutoFit/>
          </a:bodyPr>
          <a:lstStyle/>
          <a:p>
            <a:r>
              <a:rPr lang="en-US" altLang="ko-KR" sz="2400" b="1" spc="-150" dirty="0">
                <a:solidFill>
                  <a:schemeClr val="bg1"/>
                </a:solidFill>
              </a:rPr>
              <a:t>K-means clustering algorithm</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456535"/>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K-means algorithm objective function</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2</a:t>
            </a:r>
            <a:endParaRPr lang="ko-KR" altLang="en-US" sz="2400" b="1" spc="-150" dirty="0">
              <a:solidFill>
                <a:schemeClr val="bg1"/>
              </a:solidFill>
            </a:endParaRPr>
          </a:p>
        </p:txBody>
      </p:sp>
      <p:graphicFrame>
        <p:nvGraphicFramePr>
          <p:cNvPr id="8" name="Object 7">
            <a:extLst>
              <a:ext uri="{FF2B5EF4-FFF2-40B4-BE49-F238E27FC236}">
                <a16:creationId xmlns:a16="http://schemas.microsoft.com/office/drawing/2014/main" id="{06F53467-A856-47E1-8876-4A09F7A75706}"/>
              </a:ext>
            </a:extLst>
          </p:cNvPr>
          <p:cNvGraphicFramePr>
            <a:graphicFrameLocks noChangeAspect="1"/>
          </p:cNvGraphicFramePr>
          <p:nvPr>
            <p:extLst>
              <p:ext uri="{D42A27DB-BD31-4B8C-83A1-F6EECF244321}">
                <p14:modId xmlns:p14="http://schemas.microsoft.com/office/powerpoint/2010/main" val="2140880154"/>
              </p:ext>
            </p:extLst>
          </p:nvPr>
        </p:nvGraphicFramePr>
        <p:xfrm>
          <a:off x="990599" y="1539718"/>
          <a:ext cx="388113" cy="365282"/>
        </p:xfrm>
        <a:graphic>
          <a:graphicData uri="http://schemas.openxmlformats.org/presentationml/2006/ole">
            <mc:AlternateContent xmlns:mc="http://schemas.openxmlformats.org/markup-compatibility/2006">
              <mc:Choice xmlns:v="urn:schemas-microsoft-com:vml" Requires="v">
                <p:oleObj name="Equation" r:id="rId2" imgW="215640" imgH="203040" progId="Equation.DSMT4">
                  <p:embed/>
                </p:oleObj>
              </mc:Choice>
              <mc:Fallback>
                <p:oleObj name="Equation" r:id="rId2" imgW="215640" imgH="203040" progId="Equation.DSMT4">
                  <p:embed/>
                  <p:pic>
                    <p:nvPicPr>
                      <p:cNvPr id="0" name=""/>
                      <p:cNvPicPr/>
                      <p:nvPr/>
                    </p:nvPicPr>
                    <p:blipFill>
                      <a:blip r:embed="rId3"/>
                      <a:stretch>
                        <a:fillRect/>
                      </a:stretch>
                    </p:blipFill>
                    <p:spPr>
                      <a:xfrm>
                        <a:off x="990599" y="1539718"/>
                        <a:ext cx="388113" cy="365282"/>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1647A0B2-0D01-48BC-A40C-84BFD58FA75C}"/>
              </a:ext>
            </a:extLst>
          </p:cNvPr>
          <p:cNvGraphicFramePr>
            <a:graphicFrameLocks noChangeAspect="1"/>
          </p:cNvGraphicFramePr>
          <p:nvPr>
            <p:extLst>
              <p:ext uri="{D42A27DB-BD31-4B8C-83A1-F6EECF244321}">
                <p14:modId xmlns:p14="http://schemas.microsoft.com/office/powerpoint/2010/main" val="614377200"/>
              </p:ext>
            </p:extLst>
          </p:nvPr>
        </p:nvGraphicFramePr>
        <p:xfrm>
          <a:off x="6172200" y="1524000"/>
          <a:ext cx="411163" cy="366713"/>
        </p:xfrm>
        <a:graphic>
          <a:graphicData uri="http://schemas.openxmlformats.org/presentationml/2006/ole">
            <mc:AlternateContent xmlns:mc="http://schemas.openxmlformats.org/markup-compatibility/2006">
              <mc:Choice xmlns:v="urn:schemas-microsoft-com:vml" Requires="v">
                <p:oleObj name="Equation" r:id="rId4" imgW="228600" imgH="203040" progId="Equation.DSMT4">
                  <p:embed/>
                </p:oleObj>
              </mc:Choice>
              <mc:Fallback>
                <p:oleObj name="Equation" r:id="rId4" imgW="228600" imgH="203040" progId="Equation.DSMT4">
                  <p:embed/>
                  <p:pic>
                    <p:nvPicPr>
                      <p:cNvPr id="8" name="Object 7">
                        <a:extLst>
                          <a:ext uri="{FF2B5EF4-FFF2-40B4-BE49-F238E27FC236}">
                            <a16:creationId xmlns:a16="http://schemas.microsoft.com/office/drawing/2014/main" id="{06F53467-A856-47E1-8876-4A09F7A75706}"/>
                          </a:ext>
                        </a:extLst>
                      </p:cNvPr>
                      <p:cNvPicPr/>
                      <p:nvPr/>
                    </p:nvPicPr>
                    <p:blipFill>
                      <a:blip r:embed="rId5"/>
                      <a:stretch>
                        <a:fillRect/>
                      </a:stretch>
                    </p:blipFill>
                    <p:spPr>
                      <a:xfrm>
                        <a:off x="6172200" y="1524000"/>
                        <a:ext cx="411163" cy="366713"/>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FDF2DC8F-F7EF-459E-AB1D-0AF559651E7F}"/>
              </a:ext>
            </a:extLst>
          </p:cNvPr>
          <p:cNvGraphicFramePr>
            <a:graphicFrameLocks noChangeAspect="1"/>
          </p:cNvGraphicFramePr>
          <p:nvPr>
            <p:extLst>
              <p:ext uri="{D42A27DB-BD31-4B8C-83A1-F6EECF244321}">
                <p14:modId xmlns:p14="http://schemas.microsoft.com/office/powerpoint/2010/main" val="3344080585"/>
              </p:ext>
            </p:extLst>
          </p:nvPr>
        </p:nvGraphicFramePr>
        <p:xfrm>
          <a:off x="990600" y="2057400"/>
          <a:ext cx="342900" cy="412750"/>
        </p:xfrm>
        <a:graphic>
          <a:graphicData uri="http://schemas.openxmlformats.org/presentationml/2006/ole">
            <mc:AlternateContent xmlns:mc="http://schemas.openxmlformats.org/markup-compatibility/2006">
              <mc:Choice xmlns:v="urn:schemas-microsoft-com:vml" Requires="v">
                <p:oleObj name="Equation" r:id="rId6" imgW="190440" imgH="228600" progId="Equation.DSMT4">
                  <p:embed/>
                </p:oleObj>
              </mc:Choice>
              <mc:Fallback>
                <p:oleObj name="Equation" r:id="rId6" imgW="190440" imgH="228600" progId="Equation.DSMT4">
                  <p:embed/>
                  <p:pic>
                    <p:nvPicPr>
                      <p:cNvPr id="13" name="Object 12">
                        <a:extLst>
                          <a:ext uri="{FF2B5EF4-FFF2-40B4-BE49-F238E27FC236}">
                            <a16:creationId xmlns:a16="http://schemas.microsoft.com/office/drawing/2014/main" id="{1647A0B2-0D01-48BC-A40C-84BFD58FA75C}"/>
                          </a:ext>
                        </a:extLst>
                      </p:cNvPr>
                      <p:cNvPicPr/>
                      <p:nvPr/>
                    </p:nvPicPr>
                    <p:blipFill>
                      <a:blip r:embed="rId7"/>
                      <a:stretch>
                        <a:fillRect/>
                      </a:stretch>
                    </p:blipFill>
                    <p:spPr>
                      <a:xfrm>
                        <a:off x="990600" y="2057400"/>
                        <a:ext cx="342900" cy="41275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5" name="Object 14">
                <a:extLst>
                  <a:ext uri="{FF2B5EF4-FFF2-40B4-BE49-F238E27FC236}">
                    <a16:creationId xmlns:a16="http://schemas.microsoft.com/office/drawing/2014/main" id="{9A58C1E7-57FE-495A-BF23-E9BA9AD14B70}"/>
                  </a:ext>
                </a:extLst>
              </p:cNvPr>
              <p:cNvSpPr txBox="1"/>
              <p:nvPr/>
            </p:nvSpPr>
            <p:spPr>
              <a:xfrm>
                <a:off x="3532188" y="2057400"/>
                <a:ext cx="1144587" cy="436563"/>
              </a:xfrm>
              <a:prstGeom prst="rect">
                <a:avLst/>
              </a:prstGeom>
            </p:spPr>
            <p:txBody>
              <a:bodyPr>
                <a:normAutofit fontScale="925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𝜇</m:t>
                          </m:r>
                        </m:e>
                        <m:sub>
                          <m:r>
                            <a:rPr lang="en-US" i="1">
                              <a:solidFill>
                                <a:srgbClr val="000000"/>
                              </a:solidFill>
                              <a:latin typeface="Cambria Math" panose="02040503050406030204" pitchFamily="18" charset="0"/>
                            </a:rPr>
                            <m:t>𝑘</m:t>
                          </m:r>
                        </m:sub>
                      </m:sSub>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𝑛</m:t>
                          </m:r>
                        </m:sup>
                      </m:sSup>
                      <m:r>
                        <a:rPr lang="en-US" i="1">
                          <a:solidFill>
                            <a:srgbClr val="000000"/>
                          </a:solidFill>
                          <a:latin typeface="Cambria Math" panose="02040503050406030204" pitchFamily="18" charset="0"/>
                        </a:rPr>
                        <m:t>)</m:t>
                      </m:r>
                    </m:oMath>
                  </m:oMathPara>
                </a14:m>
                <a:endParaRPr lang="en-US" dirty="0"/>
              </a:p>
            </p:txBody>
          </p:sp>
        </mc:Choice>
        <mc:Fallback xmlns="">
          <p:sp>
            <p:nvSpPr>
              <p:cNvPr id="15" name="Object 14">
                <a:extLst>
                  <a:ext uri="{FF2B5EF4-FFF2-40B4-BE49-F238E27FC236}">
                    <a16:creationId xmlns:a16="http://schemas.microsoft.com/office/drawing/2014/main" id="{9A58C1E7-57FE-495A-BF23-E9BA9AD14B70}"/>
                  </a:ext>
                </a:extLst>
              </p:cNvPr>
              <p:cNvSpPr txBox="1">
                <a:spLocks noRot="1" noChangeAspect="1" noMove="1" noResize="1" noEditPoints="1" noAdjustHandles="1" noChangeArrowheads="1" noChangeShapeType="1" noTextEdit="1"/>
              </p:cNvSpPr>
              <p:nvPr/>
            </p:nvSpPr>
            <p:spPr>
              <a:xfrm>
                <a:off x="3532188" y="2057400"/>
                <a:ext cx="1144587" cy="436563"/>
              </a:xfrm>
              <a:prstGeom prst="rect">
                <a:avLst/>
              </a:prstGeom>
              <a:blipFill>
                <a:blip r:embed="rId9"/>
                <a:stretch>
                  <a:fillRect l="-1064"/>
                </a:stretch>
              </a:blipFill>
            </p:spPr>
            <p:txBody>
              <a:bodyPr/>
              <a:lstStyle/>
              <a:p>
                <a:r>
                  <a:rPr lang="en-US">
                    <a:noFill/>
                  </a:rPr>
                  <a:t> </a:t>
                </a:r>
              </a:p>
            </p:txBody>
          </p:sp>
        </mc:Fallback>
      </mc:AlternateContent>
      <p:graphicFrame>
        <p:nvGraphicFramePr>
          <p:cNvPr id="16" name="Object 15">
            <a:extLst>
              <a:ext uri="{FF2B5EF4-FFF2-40B4-BE49-F238E27FC236}">
                <a16:creationId xmlns:a16="http://schemas.microsoft.com/office/drawing/2014/main" id="{F25E9D72-89C6-4B7B-A083-F58804C8D69F}"/>
              </a:ext>
            </a:extLst>
          </p:cNvPr>
          <p:cNvGraphicFramePr>
            <a:graphicFrameLocks noChangeAspect="1"/>
          </p:cNvGraphicFramePr>
          <p:nvPr>
            <p:extLst>
              <p:ext uri="{D42A27DB-BD31-4B8C-83A1-F6EECF244321}">
                <p14:modId xmlns:p14="http://schemas.microsoft.com/office/powerpoint/2010/main" val="3056398758"/>
              </p:ext>
            </p:extLst>
          </p:nvPr>
        </p:nvGraphicFramePr>
        <p:xfrm>
          <a:off x="990600" y="2560638"/>
          <a:ext cx="479425" cy="436562"/>
        </p:xfrm>
        <a:graphic>
          <a:graphicData uri="http://schemas.openxmlformats.org/presentationml/2006/ole">
            <mc:AlternateContent xmlns:mc="http://schemas.openxmlformats.org/markup-compatibility/2006">
              <mc:Choice xmlns:v="urn:schemas-microsoft-com:vml" Requires="v">
                <p:oleObj name="Equation" r:id="rId10" imgW="266400" imgH="241200" progId="Equation.DSMT4">
                  <p:embed/>
                </p:oleObj>
              </mc:Choice>
              <mc:Fallback>
                <p:oleObj name="Equation" r:id="rId10" imgW="266400" imgH="241200" progId="Equation.DSMT4">
                  <p:embed/>
                  <p:pic>
                    <p:nvPicPr>
                      <p:cNvPr id="14" name="Object 13">
                        <a:extLst>
                          <a:ext uri="{FF2B5EF4-FFF2-40B4-BE49-F238E27FC236}">
                            <a16:creationId xmlns:a16="http://schemas.microsoft.com/office/drawing/2014/main" id="{FDF2DC8F-F7EF-459E-AB1D-0AF559651E7F}"/>
                          </a:ext>
                        </a:extLst>
                      </p:cNvPr>
                      <p:cNvPicPr/>
                      <p:nvPr/>
                    </p:nvPicPr>
                    <p:blipFill>
                      <a:blip r:embed="rId11"/>
                      <a:stretch>
                        <a:fillRect/>
                      </a:stretch>
                    </p:blipFill>
                    <p:spPr>
                      <a:xfrm>
                        <a:off x="990600" y="2560638"/>
                        <a:ext cx="479425" cy="436562"/>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A68E3803-539D-46FB-80F0-48DCABCDA641}"/>
              </a:ext>
            </a:extLst>
          </p:cNvPr>
          <p:cNvGraphicFramePr>
            <a:graphicFrameLocks noChangeAspect="1"/>
          </p:cNvGraphicFramePr>
          <p:nvPr>
            <p:extLst>
              <p:ext uri="{D42A27DB-BD31-4B8C-83A1-F6EECF244321}">
                <p14:modId xmlns:p14="http://schemas.microsoft.com/office/powerpoint/2010/main" val="3906111531"/>
              </p:ext>
            </p:extLst>
          </p:nvPr>
        </p:nvGraphicFramePr>
        <p:xfrm>
          <a:off x="5189057" y="2561076"/>
          <a:ext cx="411163" cy="366713"/>
        </p:xfrm>
        <a:graphic>
          <a:graphicData uri="http://schemas.openxmlformats.org/presentationml/2006/ole">
            <mc:AlternateContent xmlns:mc="http://schemas.openxmlformats.org/markup-compatibility/2006">
              <mc:Choice xmlns:v="urn:schemas-microsoft-com:vml" Requires="v">
                <p:oleObj name="Equation" r:id="rId12" imgW="228600" imgH="203040" progId="Equation.DSMT4">
                  <p:embed/>
                </p:oleObj>
              </mc:Choice>
              <mc:Fallback>
                <p:oleObj name="Equation" r:id="rId12" imgW="228600" imgH="203040" progId="Equation.DSMT4">
                  <p:embed/>
                  <p:pic>
                    <p:nvPicPr>
                      <p:cNvPr id="13" name="Object 12">
                        <a:extLst>
                          <a:ext uri="{FF2B5EF4-FFF2-40B4-BE49-F238E27FC236}">
                            <a16:creationId xmlns:a16="http://schemas.microsoft.com/office/drawing/2014/main" id="{1647A0B2-0D01-48BC-A40C-84BFD58FA75C}"/>
                          </a:ext>
                        </a:extLst>
                      </p:cNvPr>
                      <p:cNvPicPr/>
                      <p:nvPr/>
                    </p:nvPicPr>
                    <p:blipFill>
                      <a:blip r:embed="rId13"/>
                      <a:stretch>
                        <a:fillRect/>
                      </a:stretch>
                    </p:blipFill>
                    <p:spPr>
                      <a:xfrm>
                        <a:off x="5189057" y="2561076"/>
                        <a:ext cx="411163" cy="366713"/>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39BA6AAA-9EA7-4C28-825F-D7D02AB635F0}"/>
              </a:ext>
            </a:extLst>
          </p:cNvPr>
          <p:cNvGraphicFramePr>
            <a:graphicFrameLocks noChangeAspect="1"/>
          </p:cNvGraphicFramePr>
          <p:nvPr>
            <p:extLst>
              <p:ext uri="{D42A27DB-BD31-4B8C-83A1-F6EECF244321}">
                <p14:modId xmlns:p14="http://schemas.microsoft.com/office/powerpoint/2010/main" val="2075603162"/>
              </p:ext>
            </p:extLst>
          </p:nvPr>
        </p:nvGraphicFramePr>
        <p:xfrm>
          <a:off x="2514919" y="3655372"/>
          <a:ext cx="4816475" cy="781050"/>
        </p:xfrm>
        <a:graphic>
          <a:graphicData uri="http://schemas.openxmlformats.org/presentationml/2006/ole">
            <mc:AlternateContent xmlns:mc="http://schemas.openxmlformats.org/markup-compatibility/2006">
              <mc:Choice xmlns:v="urn:schemas-microsoft-com:vml" Requires="v">
                <p:oleObj name="Equation" r:id="rId14" imgW="2679480" imgH="431640" progId="Equation.DSMT4">
                  <p:embed/>
                </p:oleObj>
              </mc:Choice>
              <mc:Fallback>
                <p:oleObj name="Equation" r:id="rId14" imgW="2679480" imgH="431640" progId="Equation.DSMT4">
                  <p:embed/>
                  <p:pic>
                    <p:nvPicPr>
                      <p:cNvPr id="16" name="Object 15">
                        <a:extLst>
                          <a:ext uri="{FF2B5EF4-FFF2-40B4-BE49-F238E27FC236}">
                            <a16:creationId xmlns:a16="http://schemas.microsoft.com/office/drawing/2014/main" id="{F25E9D72-89C6-4B7B-A083-F58804C8D69F}"/>
                          </a:ext>
                        </a:extLst>
                      </p:cNvPr>
                      <p:cNvPicPr/>
                      <p:nvPr/>
                    </p:nvPicPr>
                    <p:blipFill>
                      <a:blip r:embed="rId15"/>
                      <a:stretch>
                        <a:fillRect/>
                      </a:stretch>
                    </p:blipFill>
                    <p:spPr>
                      <a:xfrm>
                        <a:off x="2514919" y="3655372"/>
                        <a:ext cx="4816475" cy="781050"/>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6D11224D-3D50-4FEA-9F3C-79A8A591DB7B}"/>
              </a:ext>
            </a:extLst>
          </p:cNvPr>
          <p:cNvGraphicFramePr>
            <a:graphicFrameLocks noChangeAspect="1"/>
          </p:cNvGraphicFramePr>
          <p:nvPr>
            <p:extLst>
              <p:ext uri="{D42A27DB-BD31-4B8C-83A1-F6EECF244321}">
                <p14:modId xmlns:p14="http://schemas.microsoft.com/office/powerpoint/2010/main" val="2534923967"/>
              </p:ext>
            </p:extLst>
          </p:nvPr>
        </p:nvGraphicFramePr>
        <p:xfrm>
          <a:off x="2845086" y="4800600"/>
          <a:ext cx="3402013" cy="736600"/>
        </p:xfrm>
        <a:graphic>
          <a:graphicData uri="http://schemas.openxmlformats.org/presentationml/2006/ole">
            <mc:AlternateContent xmlns:mc="http://schemas.openxmlformats.org/markup-compatibility/2006">
              <mc:Choice xmlns:v="urn:schemas-microsoft-com:vml" Requires="v">
                <p:oleObj name="Equation" r:id="rId16" imgW="1892160" imgH="406080" progId="Equation.DSMT4">
                  <p:embed/>
                </p:oleObj>
              </mc:Choice>
              <mc:Fallback>
                <p:oleObj name="Equation" r:id="rId16" imgW="1892160" imgH="406080" progId="Equation.DSMT4">
                  <p:embed/>
                  <p:pic>
                    <p:nvPicPr>
                      <p:cNvPr id="18" name="Object 17">
                        <a:extLst>
                          <a:ext uri="{FF2B5EF4-FFF2-40B4-BE49-F238E27FC236}">
                            <a16:creationId xmlns:a16="http://schemas.microsoft.com/office/drawing/2014/main" id="{39BA6AAA-9EA7-4C28-825F-D7D02AB635F0}"/>
                          </a:ext>
                        </a:extLst>
                      </p:cNvPr>
                      <p:cNvPicPr/>
                      <p:nvPr/>
                    </p:nvPicPr>
                    <p:blipFill>
                      <a:blip r:embed="rId17"/>
                      <a:stretch>
                        <a:fillRect/>
                      </a:stretch>
                    </p:blipFill>
                    <p:spPr>
                      <a:xfrm>
                        <a:off x="2845086" y="4800600"/>
                        <a:ext cx="3402013" cy="736600"/>
                      </a:xfrm>
                      <a:prstGeom prst="rect">
                        <a:avLst/>
                      </a:prstGeom>
                    </p:spPr>
                  </p:pic>
                </p:oleObj>
              </mc:Fallback>
            </mc:AlternateContent>
          </a:graphicData>
        </a:graphic>
      </p:graphicFrame>
      <p:sp>
        <p:nvSpPr>
          <p:cNvPr id="20" name="TextBox 19">
            <a:extLst>
              <a:ext uri="{FF2B5EF4-FFF2-40B4-BE49-F238E27FC236}">
                <a16:creationId xmlns:a16="http://schemas.microsoft.com/office/drawing/2014/main" id="{22FEDDA7-046B-4301-AAB2-6E7AEC8785FF}"/>
              </a:ext>
            </a:extLst>
          </p:cNvPr>
          <p:cNvSpPr txBox="1"/>
          <p:nvPr/>
        </p:nvSpPr>
        <p:spPr>
          <a:xfrm>
            <a:off x="1349754" y="2079109"/>
            <a:ext cx="2165593" cy="369332"/>
          </a:xfrm>
          <a:prstGeom prst="rect">
            <a:avLst/>
          </a:prstGeom>
          <a:noFill/>
        </p:spPr>
        <p:txBody>
          <a:bodyPr wrap="none" rtlCol="0">
            <a:spAutoFit/>
          </a:bodyPr>
          <a:lstStyle/>
          <a:p>
            <a:r>
              <a:rPr lang="en-GB" dirty="0"/>
              <a:t>=cluster centroid </a:t>
            </a:r>
            <a:r>
              <a:rPr lang="en-GB" i="1" dirty="0"/>
              <a:t>k</a:t>
            </a:r>
          </a:p>
        </p:txBody>
      </p:sp>
    </p:spTree>
    <p:extLst>
      <p:ext uri="{BB962C8B-B14F-4D97-AF65-F5344CB8AC3E}">
        <p14:creationId xmlns:p14="http://schemas.microsoft.com/office/powerpoint/2010/main" val="8663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4BE7A2-9E0B-4174-A9D9-039E2D92EB65}"/>
              </a:ext>
            </a:extLst>
          </p:cNvPr>
          <p:cNvSpPr>
            <a:spLocks noGrp="1"/>
          </p:cNvSpPr>
          <p:nvPr>
            <p:ph type="sldNum" sz="quarter" idx="12"/>
          </p:nvPr>
        </p:nvSpPr>
        <p:spPr/>
        <p:txBody>
          <a:bodyPr/>
          <a:lstStyle/>
          <a:p>
            <a:fld id="{B0239B96-DF1D-46B7-B47E-E8F8DE6FA3D3}" type="slidenum">
              <a:rPr lang="ko-KR" altLang="en-US" smtClean="0"/>
              <a:pPr/>
              <a:t>17</a:t>
            </a:fld>
            <a:endParaRPr lang="ko-KR" altLang="en-US"/>
          </a:p>
        </p:txBody>
      </p:sp>
      <p:sp>
        <p:nvSpPr>
          <p:cNvPr id="3" name="Rectangle 3">
            <a:extLst>
              <a:ext uri="{FF2B5EF4-FFF2-40B4-BE49-F238E27FC236}">
                <a16:creationId xmlns:a16="http://schemas.microsoft.com/office/drawing/2014/main" id="{CA635FDF-90DA-463D-8B2C-24345D9F2EDC}"/>
              </a:ext>
            </a:extLst>
          </p:cNvPr>
          <p:cNvSpPr txBox="1">
            <a:spLocks noChangeArrowheads="1"/>
          </p:cNvSpPr>
          <p:nvPr/>
        </p:nvSpPr>
        <p:spPr>
          <a:xfrm>
            <a:off x="457200" y="1196975"/>
            <a:ext cx="8110538" cy="4932363"/>
          </a:xfrm>
          <a:prstGeom prst="rect">
            <a:avLst/>
          </a:prstGeom>
        </p:spPr>
        <p:txBody>
          <a:bodyPr/>
          <a:lstStyle>
            <a:lvl1pPr marL="342908" indent="-342908" algn="l" defTabSz="914423"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latinLnBrk="0"/>
            <a:r>
              <a:rPr lang="en-US" altLang="en-US" sz="2600" dirty="0"/>
              <a:t>Strengths: </a:t>
            </a:r>
          </a:p>
          <a:p>
            <a:pPr lvl="1" algn="just" latinLnBrk="0"/>
            <a:r>
              <a:rPr lang="en-US" altLang="en-US" sz="2200" dirty="0"/>
              <a:t>Simple: easy to understand and to implement</a:t>
            </a:r>
          </a:p>
          <a:p>
            <a:pPr lvl="1" algn="just" latinLnBrk="0"/>
            <a:r>
              <a:rPr lang="en-US" altLang="en-US" sz="2200" dirty="0"/>
              <a:t>Efficient: </a:t>
            </a:r>
            <a:r>
              <a:rPr lang="en-US" altLang="ja-JP" sz="2200" dirty="0">
                <a:ea typeface="ＭＳ Ｐゴシック" panose="020B0600070205080204" pitchFamily="34" charset="-128"/>
              </a:rPr>
              <a:t>Time complexity: </a:t>
            </a:r>
            <a:r>
              <a:rPr lang="en-US" altLang="ja-JP" sz="2200" i="1" dirty="0">
                <a:ea typeface="ＭＳ Ｐゴシック" panose="020B0600070205080204" pitchFamily="34" charset="-128"/>
              </a:rPr>
              <a:t>O</a:t>
            </a:r>
            <a:r>
              <a:rPr lang="en-US" altLang="ja-JP" sz="2200" dirty="0">
                <a:ea typeface="ＭＳ Ｐゴシック" panose="020B0600070205080204" pitchFamily="34" charset="-128"/>
              </a:rPr>
              <a:t>(</a:t>
            </a:r>
            <a:r>
              <a:rPr lang="en-US" altLang="ja-JP" sz="2200" i="1" dirty="0" err="1">
                <a:ea typeface="ＭＳ Ｐゴシック" panose="020B0600070205080204" pitchFamily="34" charset="-128"/>
              </a:rPr>
              <a:t>tkn</a:t>
            </a:r>
            <a:r>
              <a:rPr lang="en-US" altLang="ja-JP" sz="2200" dirty="0">
                <a:ea typeface="ＭＳ Ｐゴシック" panose="020B0600070205080204" pitchFamily="34" charset="-128"/>
              </a:rPr>
              <a:t>), </a:t>
            </a:r>
          </a:p>
          <a:p>
            <a:pPr lvl="1" algn="just" latinLnBrk="0">
              <a:buFont typeface="Wingdings" panose="05000000000000000000" pitchFamily="2" charset="2"/>
              <a:buNone/>
            </a:pPr>
            <a:r>
              <a:rPr lang="en-US" altLang="ja-JP" sz="2200" dirty="0">
                <a:ea typeface="ＭＳ Ｐゴシック" panose="020B0600070205080204" pitchFamily="34" charset="-128"/>
              </a:rPr>
              <a:t>	where </a:t>
            </a:r>
            <a:r>
              <a:rPr lang="en-US" altLang="ja-JP" sz="2200" i="1" dirty="0">
                <a:ea typeface="ＭＳ Ｐゴシック" panose="020B0600070205080204" pitchFamily="34" charset="-128"/>
              </a:rPr>
              <a:t>n</a:t>
            </a:r>
            <a:r>
              <a:rPr lang="en-US" altLang="ja-JP" sz="2200" dirty="0">
                <a:ea typeface="ＭＳ Ｐゴシック" panose="020B0600070205080204" pitchFamily="34" charset="-128"/>
              </a:rPr>
              <a:t> is the number of data points, </a:t>
            </a:r>
          </a:p>
          <a:p>
            <a:pPr lvl="1" algn="just" latinLnBrk="0">
              <a:buFont typeface="Wingdings" panose="05000000000000000000" pitchFamily="2" charset="2"/>
              <a:buNone/>
            </a:pPr>
            <a:r>
              <a:rPr lang="en-US" altLang="ja-JP" sz="2200" dirty="0">
                <a:ea typeface="ＭＳ Ｐゴシック" panose="020B0600070205080204" pitchFamily="34" charset="-128"/>
              </a:rPr>
              <a:t>	</a:t>
            </a:r>
            <a:r>
              <a:rPr lang="en-US" altLang="ja-JP" sz="2200" i="1" dirty="0">
                <a:ea typeface="ＭＳ Ｐゴシック" panose="020B0600070205080204" pitchFamily="34" charset="-128"/>
              </a:rPr>
              <a:t>k</a:t>
            </a:r>
            <a:r>
              <a:rPr lang="en-US" altLang="ja-JP" sz="2200" dirty="0">
                <a:ea typeface="ＭＳ Ｐゴシック" panose="020B0600070205080204" pitchFamily="34" charset="-128"/>
              </a:rPr>
              <a:t> is the number of clusters, and </a:t>
            </a:r>
          </a:p>
          <a:p>
            <a:pPr lvl="1" algn="just" latinLnBrk="0">
              <a:buFont typeface="Wingdings" panose="05000000000000000000" pitchFamily="2" charset="2"/>
              <a:buNone/>
            </a:pPr>
            <a:r>
              <a:rPr lang="en-US" altLang="ja-JP" sz="2200" dirty="0">
                <a:ea typeface="ＭＳ Ｐゴシック" panose="020B0600070205080204" pitchFamily="34" charset="-128"/>
              </a:rPr>
              <a:t>	</a:t>
            </a:r>
            <a:r>
              <a:rPr lang="en-US" altLang="ja-JP" sz="2200" i="1" dirty="0">
                <a:ea typeface="ＭＳ Ｐゴシック" panose="020B0600070205080204" pitchFamily="34" charset="-128"/>
              </a:rPr>
              <a:t>t </a:t>
            </a:r>
            <a:r>
              <a:rPr lang="en-US" altLang="ja-JP" sz="2200" dirty="0">
                <a:ea typeface="ＭＳ Ｐゴシック" panose="020B0600070205080204" pitchFamily="34" charset="-128"/>
              </a:rPr>
              <a:t>is the number of iterations. </a:t>
            </a:r>
          </a:p>
          <a:p>
            <a:pPr lvl="1" algn="just" latinLnBrk="0"/>
            <a:r>
              <a:rPr lang="en-US" altLang="ja-JP" sz="2200" dirty="0">
                <a:ea typeface="ＭＳ Ｐゴシック" panose="020B0600070205080204" pitchFamily="34" charset="-128"/>
              </a:rPr>
              <a:t>Since both </a:t>
            </a:r>
            <a:r>
              <a:rPr lang="en-US" altLang="ja-JP" sz="2200" i="1" dirty="0">
                <a:ea typeface="ＭＳ Ｐゴシック" panose="020B0600070205080204" pitchFamily="34" charset="-128"/>
              </a:rPr>
              <a:t>k</a:t>
            </a:r>
            <a:r>
              <a:rPr lang="en-US" altLang="ja-JP" sz="2200" dirty="0">
                <a:ea typeface="ＭＳ Ｐゴシック" panose="020B0600070205080204" pitchFamily="34" charset="-128"/>
              </a:rPr>
              <a:t> and </a:t>
            </a:r>
            <a:r>
              <a:rPr lang="en-US" altLang="ja-JP" sz="2200" i="1" dirty="0">
                <a:ea typeface="ＭＳ Ｐゴシック" panose="020B0600070205080204" pitchFamily="34" charset="-128"/>
              </a:rPr>
              <a:t>t</a:t>
            </a:r>
            <a:r>
              <a:rPr lang="en-US" altLang="ja-JP" sz="2200" dirty="0">
                <a:ea typeface="ＭＳ Ｐゴシック" panose="020B0600070205080204" pitchFamily="34" charset="-128"/>
              </a:rPr>
              <a:t> are small. </a:t>
            </a:r>
            <a:r>
              <a:rPr lang="en-US" altLang="ja-JP" sz="2200" i="1" dirty="0">
                <a:ea typeface="ＭＳ Ｐゴシック" panose="020B0600070205080204" pitchFamily="34" charset="-128"/>
              </a:rPr>
              <a:t>k</a:t>
            </a:r>
            <a:r>
              <a:rPr lang="en-US" altLang="ja-JP" sz="2200" dirty="0">
                <a:ea typeface="ＭＳ Ｐゴシック" panose="020B0600070205080204" pitchFamily="34" charset="-128"/>
              </a:rPr>
              <a:t>-means is considered a linear algorithm. </a:t>
            </a:r>
          </a:p>
          <a:p>
            <a:pPr algn="just" latinLnBrk="0"/>
            <a:r>
              <a:rPr lang="en-US" altLang="en-US" sz="2600" dirty="0"/>
              <a:t>K-means is the most popular clustering algorithm.</a:t>
            </a:r>
          </a:p>
          <a:p>
            <a:pPr algn="just" latinLnBrk="0"/>
            <a:r>
              <a:rPr lang="en-US" altLang="en-US" sz="2500" dirty="0"/>
              <a:t>Note that: it terminates at a local optimum if Sum of Squared Errors (SSE) is used. The global optimum is hard to find due to complexity. </a:t>
            </a:r>
            <a:endParaRPr lang="en-US" altLang="en-US" sz="2600" dirty="0"/>
          </a:p>
        </p:txBody>
      </p:sp>
      <p:sp>
        <p:nvSpPr>
          <p:cNvPr id="4" name="Rectangle 2">
            <a:extLst>
              <a:ext uri="{FF2B5EF4-FFF2-40B4-BE49-F238E27FC236}">
                <a16:creationId xmlns:a16="http://schemas.microsoft.com/office/drawing/2014/main" id="{C09935CA-336F-4C56-A436-87329BBFF85B}"/>
              </a:ext>
            </a:extLst>
          </p:cNvPr>
          <p:cNvSpPr txBox="1">
            <a:spLocks noChangeArrowheads="1"/>
          </p:cNvSpPr>
          <p:nvPr/>
        </p:nvSpPr>
        <p:spPr>
          <a:xfrm>
            <a:off x="338138" y="0"/>
            <a:ext cx="8229600" cy="1139825"/>
          </a:xfrm>
          <a:prstGeom prst="rect">
            <a:avLst/>
          </a:prstGeom>
        </p:spPr>
        <p:txBody>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algn="l"/>
            <a:r>
              <a:rPr lang="en-US" altLang="ja-JP" sz="3600" dirty="0">
                <a:solidFill>
                  <a:schemeClr val="bg1"/>
                </a:solidFill>
                <a:ea typeface="ＭＳ Ｐゴシック" panose="020B0600070205080204" pitchFamily="34" charset="-128"/>
              </a:rPr>
              <a:t>Strengths of k-means </a:t>
            </a:r>
            <a:endParaRPr lang="en-US" altLang="en-US" sz="3600" dirty="0">
              <a:solidFill>
                <a:schemeClr val="bg1"/>
              </a:solidFill>
            </a:endParaRPr>
          </a:p>
        </p:txBody>
      </p:sp>
    </p:spTree>
    <p:extLst>
      <p:ext uri="{BB962C8B-B14F-4D97-AF65-F5344CB8AC3E}">
        <p14:creationId xmlns:p14="http://schemas.microsoft.com/office/powerpoint/2010/main" val="295837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4D79E9-B215-4BA6-8EBA-7F67467C3817}"/>
              </a:ext>
            </a:extLst>
          </p:cNvPr>
          <p:cNvSpPr>
            <a:spLocks noGrp="1"/>
          </p:cNvSpPr>
          <p:nvPr>
            <p:ph type="sldNum" sz="quarter" idx="12"/>
          </p:nvPr>
        </p:nvSpPr>
        <p:spPr/>
        <p:txBody>
          <a:bodyPr/>
          <a:lstStyle/>
          <a:p>
            <a:fld id="{B0239B96-DF1D-46B7-B47E-E8F8DE6FA3D3}" type="slidenum">
              <a:rPr lang="ko-KR" altLang="en-US" smtClean="0"/>
              <a:pPr/>
              <a:t>18</a:t>
            </a:fld>
            <a:endParaRPr lang="ko-KR" altLang="en-US"/>
          </a:p>
        </p:txBody>
      </p:sp>
      <p:sp>
        <p:nvSpPr>
          <p:cNvPr id="3" name="Rectangle 2">
            <a:extLst>
              <a:ext uri="{FF2B5EF4-FFF2-40B4-BE49-F238E27FC236}">
                <a16:creationId xmlns:a16="http://schemas.microsoft.com/office/drawing/2014/main" id="{EB5C2315-09F7-4B31-A11C-8E76D9D80391}"/>
              </a:ext>
            </a:extLst>
          </p:cNvPr>
          <p:cNvSpPr txBox="1">
            <a:spLocks noChangeArrowheads="1"/>
          </p:cNvSpPr>
          <p:nvPr/>
        </p:nvSpPr>
        <p:spPr>
          <a:xfrm>
            <a:off x="442686" y="0"/>
            <a:ext cx="8229600" cy="1139825"/>
          </a:xfrm>
          <a:prstGeom prst="rect">
            <a:avLst/>
          </a:prstGeom>
        </p:spPr>
        <p:txBody>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algn="l"/>
            <a:r>
              <a:rPr lang="en-US" altLang="en-US" sz="3600" dirty="0">
                <a:solidFill>
                  <a:schemeClr val="bg1"/>
                </a:solidFill>
              </a:rPr>
              <a:t>Weaknesses of k-means</a:t>
            </a:r>
          </a:p>
        </p:txBody>
      </p:sp>
      <p:sp>
        <p:nvSpPr>
          <p:cNvPr id="4" name="Rectangle 3">
            <a:extLst>
              <a:ext uri="{FF2B5EF4-FFF2-40B4-BE49-F238E27FC236}">
                <a16:creationId xmlns:a16="http://schemas.microsoft.com/office/drawing/2014/main" id="{1ABCAE84-D699-4F82-B0E2-F086DF06987F}"/>
              </a:ext>
            </a:extLst>
          </p:cNvPr>
          <p:cNvSpPr txBox="1">
            <a:spLocks noChangeArrowheads="1"/>
          </p:cNvSpPr>
          <p:nvPr/>
        </p:nvSpPr>
        <p:spPr>
          <a:xfrm>
            <a:off x="409555" y="914400"/>
            <a:ext cx="9420245" cy="5410200"/>
          </a:xfrm>
          <a:prstGeom prst="rect">
            <a:avLst/>
          </a:prstGeom>
        </p:spPr>
        <p:txBody>
          <a:bodyPr/>
          <a:lstStyle>
            <a:lvl1pPr marL="342908" indent="-342908" algn="l" defTabSz="914423"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0" latinLnBrk="0" hangingPunct="0"/>
            <a:r>
              <a:rPr lang="en-US" altLang="ja-JP" dirty="0">
                <a:ea typeface="ＭＳ Ｐゴシック" panose="020B0600070205080204" pitchFamily="34" charset="-128"/>
              </a:rPr>
              <a:t>The algorithm is only applicable if the mean is defined. </a:t>
            </a:r>
          </a:p>
          <a:p>
            <a:pPr lvl="1" eaLnBrk="0" latinLnBrk="0" hangingPunct="0"/>
            <a:r>
              <a:rPr lang="en-US" altLang="en-US" dirty="0"/>
              <a:t>For categorical data, </a:t>
            </a:r>
            <a:r>
              <a:rPr lang="en-US" altLang="en-US" i="1" dirty="0"/>
              <a:t>k</a:t>
            </a:r>
            <a:r>
              <a:rPr lang="en-US" altLang="en-US" dirty="0"/>
              <a:t>-mode - the centroid is represented by most frequent values. </a:t>
            </a:r>
          </a:p>
          <a:p>
            <a:pPr eaLnBrk="0" latinLnBrk="0" hangingPunct="0"/>
            <a:r>
              <a:rPr lang="en-US" altLang="en-US" dirty="0"/>
              <a:t>The user needs to specify </a:t>
            </a:r>
            <a:r>
              <a:rPr lang="en-US" altLang="en-US" i="1" dirty="0"/>
              <a:t>k</a:t>
            </a:r>
            <a:r>
              <a:rPr lang="en-US" altLang="en-US" dirty="0"/>
              <a:t>.</a:t>
            </a:r>
          </a:p>
          <a:p>
            <a:pPr eaLnBrk="0" latinLnBrk="0" hangingPunct="0"/>
            <a:r>
              <a:rPr lang="en-US" altLang="ja-JP" dirty="0">
                <a:ea typeface="ＭＳ Ｐゴシック" panose="020B0600070205080204" pitchFamily="34" charset="-128"/>
              </a:rPr>
              <a:t>The algorithm is sensitive to </a:t>
            </a:r>
            <a:r>
              <a:rPr lang="en-US" altLang="ja-JP" b="1" dirty="0">
                <a:ea typeface="ＭＳ Ｐゴシック" panose="020B0600070205080204" pitchFamily="34" charset="-128"/>
              </a:rPr>
              <a:t>outliers</a:t>
            </a:r>
          </a:p>
          <a:p>
            <a:pPr lvl="1" eaLnBrk="0" latinLnBrk="0" hangingPunct="0"/>
            <a:r>
              <a:rPr lang="en-US" altLang="ja-JP" dirty="0">
                <a:ea typeface="ＭＳ Ｐゴシック" panose="020B0600070205080204" pitchFamily="34" charset="-128"/>
              </a:rPr>
              <a:t>Outliers are data points that are very far away from other data points. </a:t>
            </a:r>
          </a:p>
          <a:p>
            <a:pPr lvl="1" eaLnBrk="0" latinLnBrk="0" hangingPunct="0"/>
            <a:r>
              <a:rPr lang="en-US" altLang="ja-JP" dirty="0">
                <a:ea typeface="ＭＳ Ｐゴシック" panose="020B0600070205080204" pitchFamily="34" charset="-128"/>
              </a:rPr>
              <a:t>Outliers could be errors in the data recording or some special data points with very different values. </a:t>
            </a:r>
            <a:endParaRPr lang="en-US" altLang="en-US" dirty="0"/>
          </a:p>
          <a:p>
            <a:pPr lvl="1" eaLnBrk="0" latinLnBrk="0" hangingPunct="0"/>
            <a:endParaRPr lang="en-US" altLang="en-US" dirty="0"/>
          </a:p>
        </p:txBody>
      </p:sp>
    </p:spTree>
    <p:extLst>
      <p:ext uri="{BB962C8B-B14F-4D97-AF65-F5344CB8AC3E}">
        <p14:creationId xmlns:p14="http://schemas.microsoft.com/office/powerpoint/2010/main" val="3342329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A5BB20-CD58-4466-A6A4-9A7BA298C038}"/>
              </a:ext>
            </a:extLst>
          </p:cNvPr>
          <p:cNvSpPr>
            <a:spLocks noGrp="1"/>
          </p:cNvSpPr>
          <p:nvPr>
            <p:ph type="sldNum" sz="quarter" idx="12"/>
          </p:nvPr>
        </p:nvSpPr>
        <p:spPr/>
        <p:txBody>
          <a:bodyPr/>
          <a:lstStyle/>
          <a:p>
            <a:fld id="{B0239B96-DF1D-46B7-B47E-E8F8DE6FA3D3}" type="slidenum">
              <a:rPr lang="ko-KR" altLang="en-US" smtClean="0"/>
              <a:pPr/>
              <a:t>19</a:t>
            </a:fld>
            <a:endParaRPr lang="ko-KR" altLang="en-US"/>
          </a:p>
        </p:txBody>
      </p:sp>
      <p:pic>
        <p:nvPicPr>
          <p:cNvPr id="3" name="Picture 3">
            <a:extLst>
              <a:ext uri="{FF2B5EF4-FFF2-40B4-BE49-F238E27FC236}">
                <a16:creationId xmlns:a16="http://schemas.microsoft.com/office/drawing/2014/main" id="{51EB9719-3777-4092-AAC4-2F864FCF0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81000" y="1474109"/>
            <a:ext cx="8229600" cy="4970463"/>
          </a:xfrm>
          <a:prstGeom prst="rect">
            <a:avLst/>
          </a:prstGeom>
        </p:spPr>
      </p:pic>
      <p:sp>
        <p:nvSpPr>
          <p:cNvPr id="4" name="Rectangle 2">
            <a:extLst>
              <a:ext uri="{FF2B5EF4-FFF2-40B4-BE49-F238E27FC236}">
                <a16:creationId xmlns:a16="http://schemas.microsoft.com/office/drawing/2014/main" id="{9E0FD922-ACB7-4A3C-910A-DFCAEB9E08D7}"/>
              </a:ext>
            </a:extLst>
          </p:cNvPr>
          <p:cNvSpPr txBox="1">
            <a:spLocks noChangeArrowheads="1"/>
          </p:cNvSpPr>
          <p:nvPr/>
        </p:nvSpPr>
        <p:spPr>
          <a:xfrm>
            <a:off x="381000" y="-18143"/>
            <a:ext cx="9540554" cy="1139825"/>
          </a:xfrm>
          <a:prstGeom prst="rect">
            <a:avLst/>
          </a:prstGeom>
        </p:spPr>
        <p:txBody>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algn="l"/>
            <a:r>
              <a:rPr lang="en-US" altLang="en-US" sz="3200" dirty="0">
                <a:solidFill>
                  <a:schemeClr val="bg1"/>
                </a:solidFill>
              </a:rPr>
              <a:t>Weaknesses of k-means: Problems with outliers</a:t>
            </a:r>
          </a:p>
        </p:txBody>
      </p:sp>
    </p:spTree>
    <p:extLst>
      <p:ext uri="{BB962C8B-B14F-4D97-AF65-F5344CB8AC3E}">
        <p14:creationId xmlns:p14="http://schemas.microsoft.com/office/powerpoint/2010/main" val="288293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양쪽 모서리가 둥근 사각형 20"/>
          <p:cNvSpPr/>
          <p:nvPr/>
        </p:nvSpPr>
        <p:spPr>
          <a:xfrm rot="5400000">
            <a:off x="266700" y="647700"/>
            <a:ext cx="5943600" cy="6477000"/>
          </a:xfrm>
          <a:prstGeom prst="round2SameRect">
            <a:avLst/>
          </a:prstGeom>
          <a:gradFill>
            <a:gsLst>
              <a:gs pos="0">
                <a:srgbClr val="1968AF"/>
              </a:gs>
              <a:gs pos="100000">
                <a:srgbClr val="1B70BD"/>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TextBox 1"/>
          <p:cNvSpPr txBox="1"/>
          <p:nvPr/>
        </p:nvSpPr>
        <p:spPr>
          <a:xfrm>
            <a:off x="76200" y="2304955"/>
            <a:ext cx="6324600" cy="1703030"/>
          </a:xfrm>
          <a:prstGeom prst="rect">
            <a:avLst/>
          </a:prstGeom>
          <a:noFill/>
        </p:spPr>
        <p:txBody>
          <a:bodyPr wrap="square" rtlCol="0">
            <a:spAutoFit/>
          </a:bodyPr>
          <a:lstStyle/>
          <a:p>
            <a:pPr marL="342900" indent="-342900">
              <a:lnSpc>
                <a:spcPct val="150000"/>
              </a:lnSpc>
              <a:buFont typeface="+mj-lt"/>
              <a:buAutoNum type="arabicPeriod"/>
            </a:pPr>
            <a:r>
              <a:rPr lang="en-US" altLang="ko-KR" b="1" dirty="0">
                <a:solidFill>
                  <a:schemeClr val="bg1"/>
                </a:solidFill>
                <a:latin typeface="Arial" panose="020B0604020202020204" pitchFamily="34" charset="0"/>
                <a:cs typeface="Arial" panose="020B0604020202020204" pitchFamily="34" charset="0"/>
              </a:rPr>
              <a:t>Unsupervised Learning (Clustering Problem)</a:t>
            </a:r>
          </a:p>
          <a:p>
            <a:pPr marL="342900" indent="-342900">
              <a:lnSpc>
                <a:spcPct val="150000"/>
              </a:lnSpc>
              <a:buFont typeface="+mj-lt"/>
              <a:buAutoNum type="arabicPeriod"/>
            </a:pPr>
            <a:r>
              <a:rPr lang="en-US" altLang="ko-KR" b="1" dirty="0">
                <a:solidFill>
                  <a:schemeClr val="bg1"/>
                </a:solidFill>
                <a:latin typeface="Arial" panose="020B0604020202020204" pitchFamily="34" charset="0"/>
                <a:cs typeface="Arial" panose="020B0604020202020204" pitchFamily="34" charset="0"/>
              </a:rPr>
              <a:t>K-means clustering algorithm</a:t>
            </a:r>
          </a:p>
          <a:p>
            <a:pPr marL="342900" indent="-342900">
              <a:lnSpc>
                <a:spcPct val="150000"/>
              </a:lnSpc>
              <a:buFont typeface="+mj-lt"/>
              <a:buAutoNum type="arabicPeriod"/>
            </a:pPr>
            <a:r>
              <a:rPr lang="en-US" altLang="ko-KR" b="1" dirty="0">
                <a:solidFill>
                  <a:schemeClr val="bg1"/>
                </a:solidFill>
                <a:latin typeface="Arial" panose="020B0604020202020204" pitchFamily="34" charset="0"/>
                <a:cs typeface="Arial" panose="020B0604020202020204" pitchFamily="34" charset="0"/>
              </a:rPr>
              <a:t>Dimensionality Reduction</a:t>
            </a:r>
          </a:p>
          <a:p>
            <a:pPr marL="342900" indent="-342900">
              <a:lnSpc>
                <a:spcPct val="150000"/>
              </a:lnSpc>
              <a:buFont typeface="+mj-lt"/>
              <a:buAutoNum type="arabicPeriod"/>
            </a:pPr>
            <a:r>
              <a:rPr lang="en-US" altLang="ko-KR" b="1" dirty="0">
                <a:solidFill>
                  <a:schemeClr val="bg1"/>
                </a:solidFill>
                <a:latin typeface="Arial" panose="020B0604020202020204" pitchFamily="34" charset="0"/>
                <a:cs typeface="Arial" panose="020B0604020202020204" pitchFamily="34" charset="0"/>
              </a:rPr>
              <a:t>Principal Component Analysis</a:t>
            </a:r>
          </a:p>
        </p:txBody>
      </p:sp>
      <p:sp>
        <p:nvSpPr>
          <p:cNvPr id="3" name="TextBox 2"/>
          <p:cNvSpPr txBox="1"/>
          <p:nvPr/>
        </p:nvSpPr>
        <p:spPr>
          <a:xfrm>
            <a:off x="1676400" y="1447800"/>
            <a:ext cx="2895600" cy="584775"/>
          </a:xfrm>
          <a:prstGeom prst="rect">
            <a:avLst/>
          </a:prstGeom>
          <a:noFill/>
        </p:spPr>
        <p:txBody>
          <a:bodyPr wrap="square" rtlCol="0">
            <a:spAutoFit/>
          </a:bodyPr>
          <a:lstStyle/>
          <a:p>
            <a:pPr algn="ctr"/>
            <a:r>
              <a:rPr lang="en-US" altLang="ko-KR" sz="3200" b="1" dirty="0">
                <a:solidFill>
                  <a:schemeClr val="bg1"/>
                </a:solidFill>
              </a:rPr>
              <a:t>Contents</a:t>
            </a:r>
            <a:endParaRPr lang="ko-KR" altLang="en-US" sz="3200" b="1" dirty="0">
              <a:solidFill>
                <a:schemeClr val="bg1"/>
              </a:solidFill>
            </a:endParaRPr>
          </a:p>
        </p:txBody>
      </p:sp>
    </p:spTree>
    <p:extLst>
      <p:ext uri="{BB962C8B-B14F-4D97-AF65-F5344CB8AC3E}">
        <p14:creationId xmlns:p14="http://schemas.microsoft.com/office/powerpoint/2010/main" val="24595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DBECC6-2DEB-4171-866D-11FAAF549E99}"/>
              </a:ext>
            </a:extLst>
          </p:cNvPr>
          <p:cNvSpPr>
            <a:spLocks noGrp="1"/>
          </p:cNvSpPr>
          <p:nvPr>
            <p:ph type="sldNum" sz="quarter" idx="12"/>
          </p:nvPr>
        </p:nvSpPr>
        <p:spPr/>
        <p:txBody>
          <a:bodyPr/>
          <a:lstStyle/>
          <a:p>
            <a:fld id="{B0239B96-DF1D-46B7-B47E-E8F8DE6FA3D3}" type="slidenum">
              <a:rPr lang="ko-KR" altLang="en-US" smtClean="0"/>
              <a:pPr/>
              <a:t>20</a:t>
            </a:fld>
            <a:endParaRPr lang="ko-KR" altLang="en-US"/>
          </a:p>
        </p:txBody>
      </p:sp>
      <p:sp>
        <p:nvSpPr>
          <p:cNvPr id="3" name="Rectangle 3">
            <a:extLst>
              <a:ext uri="{FF2B5EF4-FFF2-40B4-BE49-F238E27FC236}">
                <a16:creationId xmlns:a16="http://schemas.microsoft.com/office/drawing/2014/main" id="{902D1887-1AF5-4695-911F-DFA5A5235CA7}"/>
              </a:ext>
            </a:extLst>
          </p:cNvPr>
          <p:cNvSpPr txBox="1">
            <a:spLocks noChangeArrowheads="1"/>
          </p:cNvSpPr>
          <p:nvPr/>
        </p:nvSpPr>
        <p:spPr>
          <a:xfrm>
            <a:off x="503238" y="1304925"/>
            <a:ext cx="8640762" cy="4645025"/>
          </a:xfrm>
          <a:prstGeom prst="rect">
            <a:avLst/>
          </a:prstGeom>
        </p:spPr>
        <p:txBody>
          <a:bodyPr/>
          <a:lstStyle>
            <a:lvl1pPr marL="342908" indent="-342908" algn="l" defTabSz="914423"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atinLnBrk="0"/>
            <a:r>
              <a:rPr lang="en-US" altLang="ja-JP" sz="2600" dirty="0">
                <a:ea typeface="ＭＳ Ｐゴシック" panose="020B0600070205080204" pitchFamily="34" charset="-128"/>
              </a:rPr>
              <a:t>One method is to remove some data points in the clustering process that are much further away from the centroids than other data points. </a:t>
            </a:r>
          </a:p>
          <a:p>
            <a:pPr lvl="1" latinLnBrk="0"/>
            <a:r>
              <a:rPr lang="en-US" altLang="ja-JP" sz="2200" dirty="0">
                <a:ea typeface="ＭＳ Ｐゴシック" panose="020B0600070205080204" pitchFamily="34" charset="-128"/>
              </a:rPr>
              <a:t>To be safe, we may want to monitor these possible outliers over a few iterations and then decide to remove them. </a:t>
            </a:r>
          </a:p>
          <a:p>
            <a:pPr latinLnBrk="0"/>
            <a:r>
              <a:rPr lang="en-US" altLang="ja-JP" sz="2600" dirty="0">
                <a:ea typeface="ＭＳ Ｐゴシック" panose="020B0600070205080204" pitchFamily="34" charset="-128"/>
              </a:rPr>
              <a:t>Another method is to perform random sampling. Since in sampling we only choose a small subset of the data points, the chance of selecting an outlier is very small. </a:t>
            </a:r>
          </a:p>
          <a:p>
            <a:pPr lvl="1" latinLnBrk="0"/>
            <a:r>
              <a:rPr lang="en-US" altLang="en-US" sz="2200" dirty="0"/>
              <a:t>Assign the rest of the data points to the clusters by distance or similarity comparison, or classification</a:t>
            </a:r>
          </a:p>
        </p:txBody>
      </p:sp>
      <p:sp>
        <p:nvSpPr>
          <p:cNvPr id="5" name="TextBox 4">
            <a:extLst>
              <a:ext uri="{FF2B5EF4-FFF2-40B4-BE49-F238E27FC236}">
                <a16:creationId xmlns:a16="http://schemas.microsoft.com/office/drawing/2014/main" id="{523B77C4-2738-4E8A-839E-D003C410D012}"/>
              </a:ext>
            </a:extLst>
          </p:cNvPr>
          <p:cNvSpPr txBox="1"/>
          <p:nvPr/>
        </p:nvSpPr>
        <p:spPr>
          <a:xfrm>
            <a:off x="304800" y="35553"/>
            <a:ext cx="9601200" cy="584775"/>
          </a:xfrm>
          <a:prstGeom prst="rect">
            <a:avLst/>
          </a:prstGeom>
          <a:noFill/>
        </p:spPr>
        <p:txBody>
          <a:bodyPr wrap="square">
            <a:spAutoFit/>
          </a:bodyPr>
          <a:lstStyle/>
          <a:p>
            <a:r>
              <a:rPr lang="en-US" altLang="en-US" sz="3200" dirty="0">
                <a:solidFill>
                  <a:schemeClr val="bg1"/>
                </a:solidFill>
              </a:rPr>
              <a:t>Weaknesses of k-means: To deal with outliers</a:t>
            </a:r>
            <a:endParaRPr lang="en-US" sz="3200" dirty="0">
              <a:solidFill>
                <a:schemeClr val="bg1"/>
              </a:solidFill>
            </a:endParaRPr>
          </a:p>
        </p:txBody>
      </p:sp>
    </p:spTree>
    <p:extLst>
      <p:ext uri="{BB962C8B-B14F-4D97-AF65-F5344CB8AC3E}">
        <p14:creationId xmlns:p14="http://schemas.microsoft.com/office/powerpoint/2010/main" val="247862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2C9422-7B2D-4DA5-BFFF-ED1CF5210716}"/>
              </a:ext>
            </a:extLst>
          </p:cNvPr>
          <p:cNvSpPr>
            <a:spLocks noGrp="1"/>
          </p:cNvSpPr>
          <p:nvPr>
            <p:ph type="sldNum" sz="quarter" idx="12"/>
          </p:nvPr>
        </p:nvSpPr>
        <p:spPr/>
        <p:txBody>
          <a:bodyPr/>
          <a:lstStyle/>
          <a:p>
            <a:fld id="{B0239B96-DF1D-46B7-B47E-E8F8DE6FA3D3}" type="slidenum">
              <a:rPr lang="ko-KR" altLang="en-US" smtClean="0"/>
              <a:pPr/>
              <a:t>21</a:t>
            </a:fld>
            <a:endParaRPr lang="ko-KR" altLang="en-US"/>
          </a:p>
        </p:txBody>
      </p:sp>
      <p:pic>
        <p:nvPicPr>
          <p:cNvPr id="3" name="Picture 4">
            <a:extLst>
              <a:ext uri="{FF2B5EF4-FFF2-40B4-BE49-F238E27FC236}">
                <a16:creationId xmlns:a16="http://schemas.microsoft.com/office/drawing/2014/main" id="{7F93BA2D-720D-4CC4-A5FB-B009349ED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838200" y="2110506"/>
            <a:ext cx="6877050" cy="4452938"/>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5" name="Rectangle 2">
            <a:extLst>
              <a:ext uri="{FF2B5EF4-FFF2-40B4-BE49-F238E27FC236}">
                <a16:creationId xmlns:a16="http://schemas.microsoft.com/office/drawing/2014/main" id="{2CA2EA43-14C1-4015-9CCD-2B08DCEE90DD}"/>
              </a:ext>
            </a:extLst>
          </p:cNvPr>
          <p:cNvSpPr txBox="1">
            <a:spLocks noChangeArrowheads="1"/>
          </p:cNvSpPr>
          <p:nvPr/>
        </p:nvSpPr>
        <p:spPr>
          <a:xfrm>
            <a:off x="322198" y="-113431"/>
            <a:ext cx="9583801" cy="1139825"/>
          </a:xfrm>
          <a:prstGeom prst="rect">
            <a:avLst/>
          </a:prstGeom>
        </p:spPr>
        <p:txBody>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algn="l"/>
            <a:r>
              <a:rPr lang="en-US" altLang="en-US" sz="3600" dirty="0">
                <a:solidFill>
                  <a:schemeClr val="bg1"/>
                </a:solidFill>
              </a:rPr>
              <a:t>Weaknesses of k-means (</a:t>
            </a:r>
            <a:r>
              <a:rPr lang="en-US" altLang="en-US" sz="3600" dirty="0" err="1">
                <a:solidFill>
                  <a:schemeClr val="bg1"/>
                </a:solidFill>
              </a:rPr>
              <a:t>cont</a:t>
            </a:r>
            <a:r>
              <a:rPr lang="en-US" altLang="en-US" sz="3600" dirty="0">
                <a:solidFill>
                  <a:schemeClr val="bg1"/>
                </a:solidFill>
              </a:rPr>
              <a:t> …)</a:t>
            </a:r>
          </a:p>
        </p:txBody>
      </p:sp>
      <p:sp>
        <p:nvSpPr>
          <p:cNvPr id="6" name="Rectangle 3">
            <a:extLst>
              <a:ext uri="{FF2B5EF4-FFF2-40B4-BE49-F238E27FC236}">
                <a16:creationId xmlns:a16="http://schemas.microsoft.com/office/drawing/2014/main" id="{719A5158-2A5F-4A84-ACC0-5F7D9E71E5FD}"/>
              </a:ext>
            </a:extLst>
          </p:cNvPr>
          <p:cNvSpPr txBox="1">
            <a:spLocks noChangeArrowheads="1"/>
          </p:cNvSpPr>
          <p:nvPr/>
        </p:nvSpPr>
        <p:spPr>
          <a:xfrm>
            <a:off x="322198" y="798946"/>
            <a:ext cx="8039100" cy="604838"/>
          </a:xfrm>
          <a:prstGeom prst="rect">
            <a:avLst/>
          </a:prstGeom>
        </p:spPr>
        <p:txBody>
          <a:bodyPr/>
          <a:lstStyle>
            <a:lvl1pPr marL="342908" indent="-342908" algn="l" defTabSz="914423"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ja-JP" sz="2600">
                <a:ea typeface="ＭＳ Ｐゴシック" panose="020B0600070205080204" pitchFamily="34" charset="-128"/>
              </a:rPr>
              <a:t>The algorithm is sensitive to </a:t>
            </a:r>
            <a:r>
              <a:rPr lang="en-US" altLang="ja-JP" sz="2600">
                <a:solidFill>
                  <a:srgbClr val="FF0000"/>
                </a:solidFill>
                <a:ea typeface="ＭＳ Ｐゴシック" panose="020B0600070205080204" pitchFamily="34" charset="-128"/>
              </a:rPr>
              <a:t>initial seeds</a:t>
            </a:r>
            <a:r>
              <a:rPr lang="en-US" altLang="ja-JP" sz="2600">
                <a:ea typeface="ＭＳ Ｐゴシック" panose="020B0600070205080204" pitchFamily="34" charset="-128"/>
              </a:rPr>
              <a:t>.</a:t>
            </a:r>
            <a:endParaRPr lang="en-US" altLang="en-US" sz="2600" dirty="0"/>
          </a:p>
        </p:txBody>
      </p:sp>
    </p:spTree>
    <p:extLst>
      <p:ext uri="{BB962C8B-B14F-4D97-AF65-F5344CB8AC3E}">
        <p14:creationId xmlns:p14="http://schemas.microsoft.com/office/powerpoint/2010/main" val="2856321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33C633-988B-482F-8605-DCC730AB20F2}"/>
              </a:ext>
            </a:extLst>
          </p:cNvPr>
          <p:cNvSpPr>
            <a:spLocks noGrp="1"/>
          </p:cNvSpPr>
          <p:nvPr>
            <p:ph type="sldNum" sz="quarter" idx="12"/>
          </p:nvPr>
        </p:nvSpPr>
        <p:spPr/>
        <p:txBody>
          <a:bodyPr/>
          <a:lstStyle/>
          <a:p>
            <a:fld id="{B0239B96-DF1D-46B7-B47E-E8F8DE6FA3D3}" type="slidenum">
              <a:rPr lang="ko-KR" altLang="en-US" smtClean="0"/>
              <a:pPr/>
              <a:t>22</a:t>
            </a:fld>
            <a:endParaRPr lang="ko-KR" altLang="en-US"/>
          </a:p>
        </p:txBody>
      </p:sp>
      <p:sp>
        <p:nvSpPr>
          <p:cNvPr id="3" name="Rectangle 2">
            <a:extLst>
              <a:ext uri="{FF2B5EF4-FFF2-40B4-BE49-F238E27FC236}">
                <a16:creationId xmlns:a16="http://schemas.microsoft.com/office/drawing/2014/main" id="{CC86D6EC-D384-4634-8615-3B62C6D49493}"/>
              </a:ext>
            </a:extLst>
          </p:cNvPr>
          <p:cNvSpPr txBox="1">
            <a:spLocks noChangeArrowheads="1"/>
          </p:cNvSpPr>
          <p:nvPr/>
        </p:nvSpPr>
        <p:spPr>
          <a:xfrm>
            <a:off x="294101" y="6524"/>
            <a:ext cx="9520368" cy="647701"/>
          </a:xfrm>
          <a:prstGeom prst="rect">
            <a:avLst/>
          </a:prstGeom>
        </p:spPr>
        <p:txBody>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algn="l"/>
            <a:r>
              <a:rPr lang="en-US" altLang="en-US" sz="3600" dirty="0">
                <a:solidFill>
                  <a:schemeClr val="bg1"/>
                </a:solidFill>
              </a:rPr>
              <a:t>Weaknesses of k-means (</a:t>
            </a:r>
            <a:r>
              <a:rPr lang="en-US" altLang="en-US" sz="3600" dirty="0" err="1">
                <a:solidFill>
                  <a:schemeClr val="bg1"/>
                </a:solidFill>
              </a:rPr>
              <a:t>cont</a:t>
            </a:r>
            <a:r>
              <a:rPr lang="en-US" altLang="en-US" sz="3600" dirty="0">
                <a:solidFill>
                  <a:schemeClr val="bg1"/>
                </a:solidFill>
              </a:rPr>
              <a:t> …)</a:t>
            </a:r>
          </a:p>
        </p:txBody>
      </p:sp>
      <p:sp>
        <p:nvSpPr>
          <p:cNvPr id="4" name="Rectangle 3">
            <a:extLst>
              <a:ext uri="{FF2B5EF4-FFF2-40B4-BE49-F238E27FC236}">
                <a16:creationId xmlns:a16="http://schemas.microsoft.com/office/drawing/2014/main" id="{D87390CB-0B33-4255-BCA2-653E5C4FC324}"/>
              </a:ext>
            </a:extLst>
          </p:cNvPr>
          <p:cNvSpPr txBox="1">
            <a:spLocks noChangeArrowheads="1"/>
          </p:cNvSpPr>
          <p:nvPr/>
        </p:nvSpPr>
        <p:spPr>
          <a:xfrm>
            <a:off x="284162" y="1370012"/>
            <a:ext cx="7021513" cy="647700"/>
          </a:xfrm>
          <a:prstGeom prst="rect">
            <a:avLst/>
          </a:prstGeom>
        </p:spPr>
        <p:txBody>
          <a:bodyPr/>
          <a:lstStyle>
            <a:lvl1pPr marL="342908" indent="-342908" algn="l" defTabSz="914423"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600" dirty="0"/>
              <a:t>If we use different seeds: good results</a:t>
            </a:r>
          </a:p>
        </p:txBody>
      </p:sp>
      <p:pic>
        <p:nvPicPr>
          <p:cNvPr id="5" name="Picture 4">
            <a:extLst>
              <a:ext uri="{FF2B5EF4-FFF2-40B4-BE49-F238E27FC236}">
                <a16:creationId xmlns:a16="http://schemas.microsoft.com/office/drawing/2014/main" id="{4EBF9F69-D08E-4344-B416-871968E19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600" y="1981200"/>
            <a:ext cx="7164387" cy="4429125"/>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6" name="Text Box 6">
            <a:extLst>
              <a:ext uri="{FF2B5EF4-FFF2-40B4-BE49-F238E27FC236}">
                <a16:creationId xmlns:a16="http://schemas.microsoft.com/office/drawing/2014/main" id="{21E0A0F9-95C1-494B-97F8-412C08B8857E}"/>
              </a:ext>
            </a:extLst>
          </p:cNvPr>
          <p:cNvSpPr txBox="1">
            <a:spLocks noChangeArrowheads="1"/>
          </p:cNvSpPr>
          <p:nvPr/>
        </p:nvSpPr>
        <p:spPr bwMode="auto">
          <a:xfrm>
            <a:off x="6189662" y="1946275"/>
            <a:ext cx="310673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dirty="0"/>
              <a:t>There are some methods to help choose good   seeds</a:t>
            </a:r>
          </a:p>
        </p:txBody>
      </p:sp>
    </p:spTree>
    <p:extLst>
      <p:ext uri="{BB962C8B-B14F-4D97-AF65-F5344CB8AC3E}">
        <p14:creationId xmlns:p14="http://schemas.microsoft.com/office/powerpoint/2010/main" val="2006665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9A5BCE-1D52-4926-A82E-5310FE84D453}"/>
              </a:ext>
            </a:extLst>
          </p:cNvPr>
          <p:cNvSpPr>
            <a:spLocks noGrp="1"/>
          </p:cNvSpPr>
          <p:nvPr>
            <p:ph type="sldNum" sz="quarter" idx="12"/>
          </p:nvPr>
        </p:nvSpPr>
        <p:spPr/>
        <p:txBody>
          <a:bodyPr/>
          <a:lstStyle/>
          <a:p>
            <a:fld id="{B0239B96-DF1D-46B7-B47E-E8F8DE6FA3D3}" type="slidenum">
              <a:rPr lang="ko-KR" altLang="en-US" smtClean="0"/>
              <a:pPr/>
              <a:t>23</a:t>
            </a:fld>
            <a:endParaRPr lang="ko-KR" altLang="en-US"/>
          </a:p>
        </p:txBody>
      </p:sp>
      <p:sp>
        <p:nvSpPr>
          <p:cNvPr id="3" name="Rectangle 2">
            <a:extLst>
              <a:ext uri="{FF2B5EF4-FFF2-40B4-BE49-F238E27FC236}">
                <a16:creationId xmlns:a16="http://schemas.microsoft.com/office/drawing/2014/main" id="{6D6D73C7-ECDB-48D3-A766-90AB38707AA2}"/>
              </a:ext>
            </a:extLst>
          </p:cNvPr>
          <p:cNvSpPr txBox="1">
            <a:spLocks noChangeArrowheads="1"/>
          </p:cNvSpPr>
          <p:nvPr/>
        </p:nvSpPr>
        <p:spPr>
          <a:xfrm>
            <a:off x="428625" y="-26988"/>
            <a:ext cx="9296400" cy="1139825"/>
          </a:xfrm>
          <a:prstGeom prst="rect">
            <a:avLst/>
          </a:prstGeom>
        </p:spPr>
        <p:txBody>
          <a:bodyPr/>
          <a:lstStyle>
            <a:lvl1pPr algn="ctr" defTabSz="914423" rtl="0" eaLnBrk="1" latinLnBrk="1" hangingPunct="1">
              <a:spcBef>
                <a:spcPct val="0"/>
              </a:spcBef>
              <a:buNone/>
              <a:defRPr sz="4401" kern="1200">
                <a:solidFill>
                  <a:schemeClr val="tx1"/>
                </a:solidFill>
                <a:latin typeface="+mj-lt"/>
                <a:ea typeface="+mj-ea"/>
                <a:cs typeface="+mj-cs"/>
              </a:defRPr>
            </a:lvl1pPr>
          </a:lstStyle>
          <a:p>
            <a:pPr algn="l"/>
            <a:r>
              <a:rPr lang="en-US" altLang="en-US" sz="3600" dirty="0">
                <a:solidFill>
                  <a:schemeClr val="bg1"/>
                </a:solidFill>
              </a:rPr>
              <a:t>Weaknesses of k-means (cont.)</a:t>
            </a:r>
          </a:p>
        </p:txBody>
      </p:sp>
      <p:sp>
        <p:nvSpPr>
          <p:cNvPr id="4" name="Rectangle 3">
            <a:extLst>
              <a:ext uri="{FF2B5EF4-FFF2-40B4-BE49-F238E27FC236}">
                <a16:creationId xmlns:a16="http://schemas.microsoft.com/office/drawing/2014/main" id="{BEFC4D96-B043-4968-A03D-E6435AE13335}"/>
              </a:ext>
            </a:extLst>
          </p:cNvPr>
          <p:cNvSpPr txBox="1">
            <a:spLocks noChangeArrowheads="1"/>
          </p:cNvSpPr>
          <p:nvPr/>
        </p:nvSpPr>
        <p:spPr>
          <a:xfrm>
            <a:off x="428625" y="1303338"/>
            <a:ext cx="8867775" cy="1289050"/>
          </a:xfrm>
          <a:prstGeom prst="rect">
            <a:avLst/>
          </a:prstGeom>
        </p:spPr>
        <p:txBody>
          <a:bodyPr/>
          <a:lstStyle>
            <a:lvl1pPr marL="342908" indent="-342908" algn="l" defTabSz="914423"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ja-JP" sz="2600" dirty="0">
                <a:ea typeface="ＭＳ Ｐゴシック" panose="020B0600070205080204" pitchFamily="34" charset="-128"/>
              </a:rPr>
              <a:t>The </a:t>
            </a:r>
            <a:r>
              <a:rPr lang="en-US" altLang="ja-JP" sz="2600" i="1" dirty="0">
                <a:ea typeface="ＭＳ Ｐゴシック" panose="020B0600070205080204" pitchFamily="34" charset="-128"/>
              </a:rPr>
              <a:t>k</a:t>
            </a:r>
            <a:r>
              <a:rPr lang="en-US" altLang="ja-JP" sz="2600" dirty="0">
                <a:ea typeface="ＭＳ Ｐゴシック" panose="020B0600070205080204" pitchFamily="34" charset="-128"/>
              </a:rPr>
              <a:t>-means algorithm is not suitable for discovering clusters that </a:t>
            </a:r>
            <a:r>
              <a:rPr lang="en-US" altLang="ja-JP" sz="2600">
                <a:ea typeface="ＭＳ Ｐゴシック" panose="020B0600070205080204" pitchFamily="34" charset="-128"/>
              </a:rPr>
              <a:t>are hyper-ellipsoids </a:t>
            </a:r>
            <a:r>
              <a:rPr lang="en-US" altLang="ja-JP" sz="2600" dirty="0">
                <a:ea typeface="ＭＳ Ｐゴシック" panose="020B0600070205080204" pitchFamily="34" charset="-128"/>
              </a:rPr>
              <a:t>(or hyper-spheres). </a:t>
            </a:r>
            <a:endParaRPr lang="en-US" altLang="en-US" sz="2600" dirty="0"/>
          </a:p>
        </p:txBody>
      </p:sp>
      <p:pic>
        <p:nvPicPr>
          <p:cNvPr id="5" name="Picture 4">
            <a:extLst>
              <a:ext uri="{FF2B5EF4-FFF2-40B4-BE49-F238E27FC236}">
                <a16:creationId xmlns:a16="http://schemas.microsoft.com/office/drawing/2014/main" id="{E6D2498B-3A4D-40E7-B151-BC60C6686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600" y="2743200"/>
            <a:ext cx="8243887" cy="3470275"/>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6" name="Text Box 6">
            <a:extLst>
              <a:ext uri="{FF2B5EF4-FFF2-40B4-BE49-F238E27FC236}">
                <a16:creationId xmlns:a16="http://schemas.microsoft.com/office/drawing/2014/main" id="{D307AEAF-726F-49D4-A5FD-99F06451B704}"/>
              </a:ext>
            </a:extLst>
          </p:cNvPr>
          <p:cNvSpPr txBox="1">
            <a:spLocks noChangeArrowheads="1"/>
          </p:cNvSpPr>
          <p:nvPr/>
        </p:nvSpPr>
        <p:spPr bwMode="auto">
          <a:xfrm>
            <a:off x="7342187" y="3463925"/>
            <a:ext cx="50323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anose="05000000000000000000" pitchFamily="2" charset="2"/>
              <a:buNone/>
            </a:pPr>
            <a:r>
              <a:rPr lang="en-US" altLang="en-US"/>
              <a:t>+</a:t>
            </a:r>
          </a:p>
        </p:txBody>
      </p:sp>
    </p:spTree>
    <p:extLst>
      <p:ext uri="{BB962C8B-B14F-4D97-AF65-F5344CB8AC3E}">
        <p14:creationId xmlns:p14="http://schemas.microsoft.com/office/powerpoint/2010/main" val="1878497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24</a:t>
            </a:fld>
            <a:endParaRPr lang="ko-KR" altLang="en-US"/>
          </a:p>
        </p:txBody>
      </p:sp>
      <p:sp>
        <p:nvSpPr>
          <p:cNvPr id="25" name="TextBox 24"/>
          <p:cNvSpPr txBox="1"/>
          <p:nvPr/>
        </p:nvSpPr>
        <p:spPr>
          <a:xfrm>
            <a:off x="179582" y="45456"/>
            <a:ext cx="7543799" cy="461665"/>
          </a:xfrm>
          <a:prstGeom prst="rect">
            <a:avLst/>
          </a:prstGeom>
          <a:noFill/>
        </p:spPr>
        <p:txBody>
          <a:bodyPr wrap="square" rtlCol="0">
            <a:spAutoFit/>
          </a:bodyPr>
          <a:lstStyle/>
          <a:p>
            <a:pPr algn="ctr"/>
            <a:r>
              <a:rPr lang="en-US" altLang="ko-KR" sz="2400" b="1" spc="-150" dirty="0">
                <a:solidFill>
                  <a:schemeClr val="bg1"/>
                </a:solidFill>
                <a:latin typeface="+mn-ea"/>
              </a:rPr>
              <a:t>Centroid initialization and choosing the number of K</a:t>
            </a:r>
            <a:endParaRPr lang="ko-KR" altLang="en-US" sz="2400" b="1" spc="-150" dirty="0">
              <a:solidFill>
                <a:schemeClr val="bg1"/>
              </a:solidFill>
              <a:latin typeface="+mn-ea"/>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Random initialization of centroids for K-means algorithm</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Number of clusters K&lt;m</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Randomly pick K training examples</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Set                 equal to these K examples</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3</a:t>
            </a:r>
            <a:endParaRPr lang="ko-KR" altLang="en-US" sz="2400" b="1" spc="-150" dirty="0">
              <a:solidFill>
                <a:schemeClr val="bg1"/>
              </a:solidFill>
            </a:endParaRPr>
          </a:p>
        </p:txBody>
      </p:sp>
      <p:graphicFrame>
        <p:nvGraphicFramePr>
          <p:cNvPr id="2" name="Object 1">
            <a:extLst>
              <a:ext uri="{FF2B5EF4-FFF2-40B4-BE49-F238E27FC236}">
                <a16:creationId xmlns:a16="http://schemas.microsoft.com/office/drawing/2014/main" id="{1227A776-BCEA-48E2-81B7-BB397AC7F309}"/>
              </a:ext>
            </a:extLst>
          </p:cNvPr>
          <p:cNvGraphicFramePr>
            <a:graphicFrameLocks noChangeAspect="1"/>
          </p:cNvGraphicFramePr>
          <p:nvPr>
            <p:extLst>
              <p:ext uri="{D42A27DB-BD31-4B8C-83A1-F6EECF244321}">
                <p14:modId xmlns:p14="http://schemas.microsoft.com/office/powerpoint/2010/main" val="1016926884"/>
              </p:ext>
            </p:extLst>
          </p:nvPr>
        </p:nvGraphicFramePr>
        <p:xfrm>
          <a:off x="1752600" y="2179320"/>
          <a:ext cx="838200" cy="335280"/>
        </p:xfrm>
        <a:graphic>
          <a:graphicData uri="http://schemas.openxmlformats.org/presentationml/2006/ole">
            <mc:AlternateContent xmlns:mc="http://schemas.openxmlformats.org/markup-compatibility/2006">
              <mc:Choice xmlns:v="urn:schemas-microsoft-com:vml" Requires="v">
                <p:oleObj name="Equation" r:id="rId2" imgW="571320" imgH="228600" progId="Equation.DSMT4">
                  <p:embed/>
                </p:oleObj>
              </mc:Choice>
              <mc:Fallback>
                <p:oleObj name="Equation" r:id="rId2" imgW="571320" imgH="228600" progId="Equation.DSMT4">
                  <p:embed/>
                  <p:pic>
                    <p:nvPicPr>
                      <p:cNvPr id="0" name=""/>
                      <p:cNvPicPr/>
                      <p:nvPr/>
                    </p:nvPicPr>
                    <p:blipFill>
                      <a:blip r:embed="rId3"/>
                      <a:stretch>
                        <a:fillRect/>
                      </a:stretch>
                    </p:blipFill>
                    <p:spPr>
                      <a:xfrm>
                        <a:off x="1752600" y="2179320"/>
                        <a:ext cx="838200" cy="335280"/>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5F206003-1114-4766-B173-7F7796F2F18F}"/>
              </a:ext>
            </a:extLst>
          </p:cNvPr>
          <p:cNvPicPr>
            <a:picLocks noChangeAspect="1"/>
          </p:cNvPicPr>
          <p:nvPr/>
        </p:nvPicPr>
        <p:blipFill rotWithShape="1">
          <a:blip r:embed="rId4"/>
          <a:srcRect l="27339"/>
          <a:stretch/>
        </p:blipFill>
        <p:spPr>
          <a:xfrm>
            <a:off x="933058" y="3069800"/>
            <a:ext cx="3257942" cy="2692400"/>
          </a:xfrm>
          <a:prstGeom prst="rect">
            <a:avLst/>
          </a:prstGeom>
        </p:spPr>
      </p:pic>
      <p:pic>
        <p:nvPicPr>
          <p:cNvPr id="6" name="Picture 5">
            <a:extLst>
              <a:ext uri="{FF2B5EF4-FFF2-40B4-BE49-F238E27FC236}">
                <a16:creationId xmlns:a16="http://schemas.microsoft.com/office/drawing/2014/main" id="{B584A0FF-99B7-4259-89F5-5CA8A9721261}"/>
              </a:ext>
            </a:extLst>
          </p:cNvPr>
          <p:cNvPicPr>
            <a:picLocks noChangeAspect="1"/>
          </p:cNvPicPr>
          <p:nvPr/>
        </p:nvPicPr>
        <p:blipFill rotWithShape="1">
          <a:blip r:embed="rId5"/>
          <a:srcRect l="15350"/>
          <a:stretch/>
        </p:blipFill>
        <p:spPr>
          <a:xfrm>
            <a:off x="5105400" y="3276600"/>
            <a:ext cx="3567371" cy="2485600"/>
          </a:xfrm>
          <a:prstGeom prst="rect">
            <a:avLst/>
          </a:prstGeom>
        </p:spPr>
      </p:pic>
    </p:spTree>
    <p:extLst>
      <p:ext uri="{BB962C8B-B14F-4D97-AF65-F5344CB8AC3E}">
        <p14:creationId xmlns:p14="http://schemas.microsoft.com/office/powerpoint/2010/main" val="1995489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25</a:t>
            </a:fld>
            <a:endParaRPr lang="ko-KR" altLang="en-US"/>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Random initialization of centroids for K-means algorithm</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Problem</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3</a:t>
            </a:r>
            <a:endParaRPr lang="ko-KR" altLang="en-US" sz="2400" b="1" spc="-150" dirty="0">
              <a:solidFill>
                <a:schemeClr val="bg1"/>
              </a:solidFill>
            </a:endParaRPr>
          </a:p>
        </p:txBody>
      </p:sp>
      <p:pic>
        <p:nvPicPr>
          <p:cNvPr id="11" name="Picture 10" descr="A close up of a logo&#10;&#10;Description generated with very high confidence">
            <a:extLst>
              <a:ext uri="{FF2B5EF4-FFF2-40B4-BE49-F238E27FC236}">
                <a16:creationId xmlns:a16="http://schemas.microsoft.com/office/drawing/2014/main" id="{7F1C3BEE-5D41-4FDF-B4DA-D7750A3C6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200400"/>
            <a:ext cx="2743200" cy="2125621"/>
          </a:xfrm>
          <a:prstGeom prst="rect">
            <a:avLst/>
          </a:prstGeom>
        </p:spPr>
      </p:pic>
      <p:pic>
        <p:nvPicPr>
          <p:cNvPr id="13" name="Picture 12">
            <a:extLst>
              <a:ext uri="{FF2B5EF4-FFF2-40B4-BE49-F238E27FC236}">
                <a16:creationId xmlns:a16="http://schemas.microsoft.com/office/drawing/2014/main" id="{63D3C62D-25DD-4EA0-80BE-68692C19C602}"/>
              </a:ext>
            </a:extLst>
          </p:cNvPr>
          <p:cNvPicPr>
            <a:picLocks noChangeAspect="1"/>
          </p:cNvPicPr>
          <p:nvPr/>
        </p:nvPicPr>
        <p:blipFill>
          <a:blip r:embed="rId3"/>
          <a:stretch>
            <a:fillRect/>
          </a:stretch>
        </p:blipFill>
        <p:spPr>
          <a:xfrm>
            <a:off x="5486400" y="2324827"/>
            <a:ext cx="2667000" cy="2080539"/>
          </a:xfrm>
          <a:prstGeom prst="rect">
            <a:avLst/>
          </a:prstGeom>
        </p:spPr>
      </p:pic>
      <p:pic>
        <p:nvPicPr>
          <p:cNvPr id="16" name="Picture 15">
            <a:extLst>
              <a:ext uri="{FF2B5EF4-FFF2-40B4-BE49-F238E27FC236}">
                <a16:creationId xmlns:a16="http://schemas.microsoft.com/office/drawing/2014/main" id="{ED9B0AEA-2B47-40DE-B656-67BE759CC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295" y="4699181"/>
            <a:ext cx="2732564" cy="2082619"/>
          </a:xfrm>
          <a:prstGeom prst="rect">
            <a:avLst/>
          </a:prstGeom>
        </p:spPr>
      </p:pic>
      <p:sp>
        <p:nvSpPr>
          <p:cNvPr id="17" name="TextBox 16">
            <a:extLst>
              <a:ext uri="{FF2B5EF4-FFF2-40B4-BE49-F238E27FC236}">
                <a16:creationId xmlns:a16="http://schemas.microsoft.com/office/drawing/2014/main" id="{04C2E196-1498-4A65-82CA-6F315044EE2B}"/>
              </a:ext>
            </a:extLst>
          </p:cNvPr>
          <p:cNvSpPr txBox="1"/>
          <p:nvPr/>
        </p:nvSpPr>
        <p:spPr>
          <a:xfrm>
            <a:off x="397514" y="1819566"/>
            <a:ext cx="3839834" cy="369332"/>
          </a:xfrm>
          <a:prstGeom prst="rect">
            <a:avLst/>
          </a:prstGeom>
          <a:noFill/>
        </p:spPr>
        <p:txBody>
          <a:bodyPr wrap="none" rtlCol="0">
            <a:spAutoFit/>
          </a:bodyPr>
          <a:lstStyle/>
          <a:p>
            <a:r>
              <a:rPr lang="en-GB" dirty="0"/>
              <a:t>Ideal case of random initialization</a:t>
            </a:r>
          </a:p>
        </p:txBody>
      </p:sp>
      <p:sp>
        <p:nvSpPr>
          <p:cNvPr id="20" name="TextBox 19">
            <a:extLst>
              <a:ext uri="{FF2B5EF4-FFF2-40B4-BE49-F238E27FC236}">
                <a16:creationId xmlns:a16="http://schemas.microsoft.com/office/drawing/2014/main" id="{AAE12420-96E4-4873-B8A5-C83B3FD5C7CF}"/>
              </a:ext>
            </a:extLst>
          </p:cNvPr>
          <p:cNvSpPr txBox="1"/>
          <p:nvPr/>
        </p:nvSpPr>
        <p:spPr>
          <a:xfrm>
            <a:off x="4711109" y="1819566"/>
            <a:ext cx="4214936" cy="369332"/>
          </a:xfrm>
          <a:prstGeom prst="rect">
            <a:avLst/>
          </a:prstGeom>
          <a:noFill/>
        </p:spPr>
        <p:txBody>
          <a:bodyPr wrap="none" rtlCol="0">
            <a:spAutoFit/>
          </a:bodyPr>
          <a:lstStyle/>
          <a:p>
            <a:r>
              <a:rPr lang="en-GB" dirty="0"/>
              <a:t>Bad examples of random initialization</a:t>
            </a:r>
          </a:p>
        </p:txBody>
      </p:sp>
      <p:sp>
        <p:nvSpPr>
          <p:cNvPr id="15" name="TextBox 14">
            <a:extLst>
              <a:ext uri="{FF2B5EF4-FFF2-40B4-BE49-F238E27FC236}">
                <a16:creationId xmlns:a16="http://schemas.microsoft.com/office/drawing/2014/main" id="{BC38998F-63E9-4947-B1F5-0771B8CFBF6C}"/>
              </a:ext>
            </a:extLst>
          </p:cNvPr>
          <p:cNvSpPr txBox="1"/>
          <p:nvPr/>
        </p:nvSpPr>
        <p:spPr>
          <a:xfrm>
            <a:off x="166999" y="87120"/>
            <a:ext cx="7543799" cy="461665"/>
          </a:xfrm>
          <a:prstGeom prst="rect">
            <a:avLst/>
          </a:prstGeom>
          <a:noFill/>
        </p:spPr>
        <p:txBody>
          <a:bodyPr wrap="square" rtlCol="0">
            <a:spAutoFit/>
          </a:bodyPr>
          <a:lstStyle/>
          <a:p>
            <a:pPr algn="ctr"/>
            <a:r>
              <a:rPr lang="en-US" altLang="ko-KR" sz="2400" b="1" spc="-150" dirty="0">
                <a:solidFill>
                  <a:schemeClr val="bg1"/>
                </a:solidFill>
                <a:latin typeface="+mn-ea"/>
              </a:rPr>
              <a:t>Centroid initialization and choosing the number of K</a:t>
            </a:r>
            <a:endParaRPr lang="ko-KR" altLang="en-US" sz="2400" b="1" spc="-150" dirty="0">
              <a:solidFill>
                <a:schemeClr val="bg1"/>
              </a:solidFill>
              <a:latin typeface="+mn-ea"/>
            </a:endParaRPr>
          </a:p>
        </p:txBody>
      </p:sp>
    </p:spTree>
    <p:extLst>
      <p:ext uri="{BB962C8B-B14F-4D97-AF65-F5344CB8AC3E}">
        <p14:creationId xmlns:p14="http://schemas.microsoft.com/office/powerpoint/2010/main" val="165385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26</a:t>
            </a:fld>
            <a:endParaRPr lang="ko-KR" altLang="en-US"/>
          </a:p>
        </p:txBody>
      </p:sp>
      <p:sp>
        <p:nvSpPr>
          <p:cNvPr id="25" name="TextBox 24"/>
          <p:cNvSpPr txBox="1"/>
          <p:nvPr/>
        </p:nvSpPr>
        <p:spPr>
          <a:xfrm>
            <a:off x="325398" y="64902"/>
            <a:ext cx="6997237" cy="461665"/>
          </a:xfrm>
          <a:prstGeom prst="rect">
            <a:avLst/>
          </a:prstGeom>
          <a:noFill/>
        </p:spPr>
        <p:txBody>
          <a:bodyPr wrap="none" rtlCol="0">
            <a:spAutoFit/>
          </a:bodyPr>
          <a:lstStyle/>
          <a:p>
            <a:pPr algn="ctr"/>
            <a:r>
              <a:rPr lang="en-US" altLang="ko-KR" sz="2400" b="1" spc="-150" dirty="0">
                <a:solidFill>
                  <a:schemeClr val="bg1"/>
                </a:solidFill>
                <a:latin typeface="+mn-ea"/>
              </a:rPr>
              <a:t>Centroid initialization and choosing the number of K</a:t>
            </a:r>
            <a:endParaRPr lang="ko-KR" altLang="en-US" sz="2400" b="1" spc="-150" dirty="0">
              <a:solidFill>
                <a:schemeClr val="bg1"/>
              </a:solidFill>
              <a:latin typeface="+mn-ea"/>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Random initialization of centroids for K-means algorithm</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Solution</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3</a:t>
            </a:r>
            <a:endParaRPr lang="ko-KR" altLang="en-US" sz="2400" b="1" spc="-150" dirty="0">
              <a:solidFill>
                <a:schemeClr val="bg1"/>
              </a:solidFill>
            </a:endParaRPr>
          </a:p>
        </p:txBody>
      </p:sp>
      <p:sp>
        <p:nvSpPr>
          <p:cNvPr id="2" name="TextBox 1">
            <a:extLst>
              <a:ext uri="{FF2B5EF4-FFF2-40B4-BE49-F238E27FC236}">
                <a16:creationId xmlns:a16="http://schemas.microsoft.com/office/drawing/2014/main" id="{9EBDDE8E-3D7F-4E18-8077-4274A15217D7}"/>
              </a:ext>
            </a:extLst>
          </p:cNvPr>
          <p:cNvSpPr txBox="1"/>
          <p:nvPr/>
        </p:nvSpPr>
        <p:spPr>
          <a:xfrm>
            <a:off x="990600" y="2133600"/>
            <a:ext cx="7772400" cy="2862322"/>
          </a:xfrm>
          <a:prstGeom prst="rect">
            <a:avLst/>
          </a:prstGeom>
          <a:noFill/>
        </p:spPr>
        <p:txBody>
          <a:bodyPr wrap="square" rtlCol="0">
            <a:spAutoFit/>
          </a:bodyPr>
          <a:lstStyle/>
          <a:p>
            <a:r>
              <a:rPr lang="en-GB" dirty="0"/>
              <a:t>For </a:t>
            </a:r>
            <a:r>
              <a:rPr lang="en-GB" dirty="0" err="1"/>
              <a:t>i</a:t>
            </a:r>
            <a:r>
              <a:rPr lang="en-GB" dirty="0"/>
              <a:t> =1 to 100 {</a:t>
            </a:r>
          </a:p>
          <a:p>
            <a:r>
              <a:rPr lang="en-GB" dirty="0"/>
              <a:t>	Randomly initialize K-means.</a:t>
            </a:r>
          </a:p>
          <a:p>
            <a:r>
              <a:rPr lang="en-GB" dirty="0"/>
              <a:t>	Run K-means. Get </a:t>
            </a:r>
          </a:p>
          <a:p>
            <a:r>
              <a:rPr lang="en-GB" dirty="0"/>
              <a:t>	Compute cost function:</a:t>
            </a:r>
          </a:p>
          <a:p>
            <a:endParaRPr lang="en-GB" dirty="0"/>
          </a:p>
          <a:p>
            <a:endParaRPr lang="en-GB" dirty="0"/>
          </a:p>
          <a:p>
            <a:r>
              <a:rPr lang="en-GB" dirty="0"/>
              <a:t>	}</a:t>
            </a:r>
          </a:p>
          <a:p>
            <a:endParaRPr lang="en-GB" dirty="0"/>
          </a:p>
          <a:p>
            <a:endParaRPr lang="en-GB" dirty="0"/>
          </a:p>
          <a:p>
            <a:r>
              <a:rPr lang="en-GB" dirty="0"/>
              <a:t>Pick clustering with the lowest cost</a:t>
            </a:r>
          </a:p>
        </p:txBody>
      </p:sp>
      <p:graphicFrame>
        <p:nvGraphicFramePr>
          <p:cNvPr id="15" name="Object 14">
            <a:extLst>
              <a:ext uri="{FF2B5EF4-FFF2-40B4-BE49-F238E27FC236}">
                <a16:creationId xmlns:a16="http://schemas.microsoft.com/office/drawing/2014/main" id="{7828C655-7E4F-4C67-9579-56134865640F}"/>
              </a:ext>
            </a:extLst>
          </p:cNvPr>
          <p:cNvGraphicFramePr>
            <a:graphicFrameLocks noChangeAspect="1"/>
          </p:cNvGraphicFramePr>
          <p:nvPr>
            <p:extLst>
              <p:ext uri="{D42A27DB-BD31-4B8C-83A1-F6EECF244321}">
                <p14:modId xmlns:p14="http://schemas.microsoft.com/office/powerpoint/2010/main" val="3949573616"/>
              </p:ext>
            </p:extLst>
          </p:nvPr>
        </p:nvGraphicFramePr>
        <p:xfrm>
          <a:off x="4048553" y="2667000"/>
          <a:ext cx="2260600" cy="436563"/>
        </p:xfrm>
        <a:graphic>
          <a:graphicData uri="http://schemas.openxmlformats.org/presentationml/2006/ole">
            <mc:AlternateContent xmlns:mc="http://schemas.openxmlformats.org/markup-compatibility/2006">
              <mc:Choice xmlns:v="urn:schemas-microsoft-com:vml" Requires="v">
                <p:oleObj name="Equation" r:id="rId2" imgW="1257120" imgH="241200" progId="Equation.DSMT4">
                  <p:embed/>
                </p:oleObj>
              </mc:Choice>
              <mc:Fallback>
                <p:oleObj name="Equation" r:id="rId2" imgW="1257120" imgH="241200" progId="Equation.DSMT4">
                  <p:embed/>
                  <p:pic>
                    <p:nvPicPr>
                      <p:cNvPr id="14" name="Object 13">
                        <a:extLst>
                          <a:ext uri="{FF2B5EF4-FFF2-40B4-BE49-F238E27FC236}">
                            <a16:creationId xmlns:a16="http://schemas.microsoft.com/office/drawing/2014/main" id="{67ED5D4F-246D-4B87-BB0C-869902D42EA7}"/>
                          </a:ext>
                        </a:extLst>
                      </p:cNvPr>
                      <p:cNvPicPr/>
                      <p:nvPr/>
                    </p:nvPicPr>
                    <p:blipFill>
                      <a:blip r:embed="rId3"/>
                      <a:stretch>
                        <a:fillRect/>
                      </a:stretch>
                    </p:blipFill>
                    <p:spPr>
                      <a:xfrm>
                        <a:off x="4048553" y="2667000"/>
                        <a:ext cx="2260600" cy="436563"/>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3B1C2A56-2415-44C5-888F-12BDA1EE1651}"/>
              </a:ext>
            </a:extLst>
          </p:cNvPr>
          <p:cNvGraphicFramePr>
            <a:graphicFrameLocks noChangeAspect="1"/>
          </p:cNvGraphicFramePr>
          <p:nvPr>
            <p:extLst>
              <p:ext uri="{D42A27DB-BD31-4B8C-83A1-F6EECF244321}">
                <p14:modId xmlns:p14="http://schemas.microsoft.com/office/powerpoint/2010/main" val="3563858687"/>
              </p:ext>
            </p:extLst>
          </p:nvPr>
        </p:nvGraphicFramePr>
        <p:xfrm>
          <a:off x="2971800" y="3352800"/>
          <a:ext cx="2647950" cy="436563"/>
        </p:xfrm>
        <a:graphic>
          <a:graphicData uri="http://schemas.openxmlformats.org/presentationml/2006/ole">
            <mc:AlternateContent xmlns:mc="http://schemas.openxmlformats.org/markup-compatibility/2006">
              <mc:Choice xmlns:v="urn:schemas-microsoft-com:vml" Requires="v">
                <p:oleObj name="Equation" r:id="rId4" imgW="1473120" imgH="241200" progId="Equation.DSMT4">
                  <p:embed/>
                </p:oleObj>
              </mc:Choice>
              <mc:Fallback>
                <p:oleObj name="Equation" r:id="rId4" imgW="1473120" imgH="241200" progId="Equation.DSMT4">
                  <p:embed/>
                  <p:pic>
                    <p:nvPicPr>
                      <p:cNvPr id="19" name="Object 18">
                        <a:extLst>
                          <a:ext uri="{FF2B5EF4-FFF2-40B4-BE49-F238E27FC236}">
                            <a16:creationId xmlns:a16="http://schemas.microsoft.com/office/drawing/2014/main" id="{6D11224D-3D50-4FEA-9F3C-79A8A591DB7B}"/>
                          </a:ext>
                        </a:extLst>
                      </p:cNvPr>
                      <p:cNvPicPr/>
                      <p:nvPr/>
                    </p:nvPicPr>
                    <p:blipFill>
                      <a:blip r:embed="rId5"/>
                      <a:stretch>
                        <a:fillRect/>
                      </a:stretch>
                    </p:blipFill>
                    <p:spPr>
                      <a:xfrm>
                        <a:off x="2971800" y="3352800"/>
                        <a:ext cx="2647950" cy="436563"/>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A4FD5715-E584-4787-8A7A-B697A4828648}"/>
              </a:ext>
            </a:extLst>
          </p:cNvPr>
          <p:cNvGraphicFramePr>
            <a:graphicFrameLocks noChangeAspect="1"/>
          </p:cNvGraphicFramePr>
          <p:nvPr>
            <p:extLst>
              <p:ext uri="{D42A27DB-BD31-4B8C-83A1-F6EECF244321}">
                <p14:modId xmlns:p14="http://schemas.microsoft.com/office/powerpoint/2010/main" val="245561697"/>
              </p:ext>
            </p:extLst>
          </p:nvPr>
        </p:nvGraphicFramePr>
        <p:xfrm>
          <a:off x="4906451" y="4557051"/>
          <a:ext cx="2647950" cy="436563"/>
        </p:xfrm>
        <a:graphic>
          <a:graphicData uri="http://schemas.openxmlformats.org/presentationml/2006/ole">
            <mc:AlternateContent xmlns:mc="http://schemas.openxmlformats.org/markup-compatibility/2006">
              <mc:Choice xmlns:v="urn:schemas-microsoft-com:vml" Requires="v">
                <p:oleObj name="Equation" r:id="rId6" imgW="1473120" imgH="241200" progId="Equation.DSMT4">
                  <p:embed/>
                </p:oleObj>
              </mc:Choice>
              <mc:Fallback>
                <p:oleObj name="Equation" r:id="rId6" imgW="1473120" imgH="241200" progId="Equation.DSMT4">
                  <p:embed/>
                  <p:pic>
                    <p:nvPicPr>
                      <p:cNvPr id="18" name="Object 17">
                        <a:extLst>
                          <a:ext uri="{FF2B5EF4-FFF2-40B4-BE49-F238E27FC236}">
                            <a16:creationId xmlns:a16="http://schemas.microsoft.com/office/drawing/2014/main" id="{3B1C2A56-2415-44C5-888F-12BDA1EE1651}"/>
                          </a:ext>
                        </a:extLst>
                      </p:cNvPr>
                      <p:cNvPicPr/>
                      <p:nvPr/>
                    </p:nvPicPr>
                    <p:blipFill>
                      <a:blip r:embed="rId7"/>
                      <a:stretch>
                        <a:fillRect/>
                      </a:stretch>
                    </p:blipFill>
                    <p:spPr>
                      <a:xfrm>
                        <a:off x="4906451" y="4557051"/>
                        <a:ext cx="2647950" cy="436563"/>
                      </a:xfrm>
                      <a:prstGeom prst="rect">
                        <a:avLst/>
                      </a:prstGeom>
                    </p:spPr>
                  </p:pic>
                </p:oleObj>
              </mc:Fallback>
            </mc:AlternateContent>
          </a:graphicData>
        </a:graphic>
      </p:graphicFrame>
    </p:spTree>
    <p:extLst>
      <p:ext uri="{BB962C8B-B14F-4D97-AF65-F5344CB8AC3E}">
        <p14:creationId xmlns:p14="http://schemas.microsoft.com/office/powerpoint/2010/main" val="3375203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27</a:t>
            </a:fld>
            <a:endParaRPr lang="ko-KR" altLang="en-US"/>
          </a:p>
        </p:txBody>
      </p:sp>
      <p:sp>
        <p:nvSpPr>
          <p:cNvPr id="25" name="TextBox 24"/>
          <p:cNvSpPr txBox="1"/>
          <p:nvPr/>
        </p:nvSpPr>
        <p:spPr>
          <a:xfrm>
            <a:off x="351264" y="73742"/>
            <a:ext cx="6997237" cy="461665"/>
          </a:xfrm>
          <a:prstGeom prst="rect">
            <a:avLst/>
          </a:prstGeom>
          <a:noFill/>
        </p:spPr>
        <p:txBody>
          <a:bodyPr wrap="none" rtlCol="0">
            <a:spAutoFit/>
          </a:bodyPr>
          <a:lstStyle/>
          <a:p>
            <a:pPr algn="ctr"/>
            <a:r>
              <a:rPr lang="en-US" altLang="ko-KR" sz="2400" b="1" spc="-150" dirty="0">
                <a:solidFill>
                  <a:schemeClr val="bg1"/>
                </a:solidFill>
                <a:latin typeface="+mn-ea"/>
              </a:rPr>
              <a:t>Centroid initialization and choosing the number of K</a:t>
            </a:r>
            <a:endParaRPr lang="ko-KR" altLang="en-US" sz="2400" b="1" spc="-150" dirty="0">
              <a:solidFill>
                <a:schemeClr val="bg1"/>
              </a:solidFill>
              <a:latin typeface="+mn-ea"/>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Choosing the number of clusters</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What is the right number of clusters? How to choose it? </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3</a:t>
            </a:r>
            <a:endParaRPr lang="ko-KR" altLang="en-US" sz="2400" b="1" spc="-150" dirty="0">
              <a:solidFill>
                <a:schemeClr val="bg1"/>
              </a:solidFill>
            </a:endParaRPr>
          </a:p>
        </p:txBody>
      </p:sp>
      <p:pic>
        <p:nvPicPr>
          <p:cNvPr id="10" name="Picture 9" descr="A close up of a logo&#10;&#10;Description generated with high confidence">
            <a:extLst>
              <a:ext uri="{FF2B5EF4-FFF2-40B4-BE49-F238E27FC236}">
                <a16:creationId xmlns:a16="http://schemas.microsoft.com/office/drawing/2014/main" id="{EFFC8D3E-89E9-4F78-A268-94ACA84AC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286000"/>
            <a:ext cx="4836363" cy="3661427"/>
          </a:xfrm>
          <a:prstGeom prst="rect">
            <a:avLst/>
          </a:prstGeom>
        </p:spPr>
      </p:pic>
    </p:spTree>
    <p:extLst>
      <p:ext uri="{BB962C8B-B14F-4D97-AF65-F5344CB8AC3E}">
        <p14:creationId xmlns:p14="http://schemas.microsoft.com/office/powerpoint/2010/main" val="110398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28</a:t>
            </a:fld>
            <a:endParaRPr lang="ko-KR" altLang="en-US"/>
          </a:p>
        </p:txBody>
      </p:sp>
      <p:sp>
        <p:nvSpPr>
          <p:cNvPr id="25" name="TextBox 24"/>
          <p:cNvSpPr txBox="1"/>
          <p:nvPr/>
        </p:nvSpPr>
        <p:spPr>
          <a:xfrm>
            <a:off x="355458" y="78193"/>
            <a:ext cx="6997237" cy="461665"/>
          </a:xfrm>
          <a:prstGeom prst="rect">
            <a:avLst/>
          </a:prstGeom>
          <a:noFill/>
        </p:spPr>
        <p:txBody>
          <a:bodyPr wrap="none" rtlCol="0">
            <a:spAutoFit/>
          </a:bodyPr>
          <a:lstStyle/>
          <a:p>
            <a:r>
              <a:rPr lang="en-US" altLang="ko-KR" sz="2400" b="1" spc="-150" dirty="0">
                <a:solidFill>
                  <a:schemeClr val="bg1"/>
                </a:solidFill>
                <a:latin typeface="+mn-ea"/>
              </a:rPr>
              <a:t>Centroid initialization and choosing the number of K</a:t>
            </a:r>
            <a:endParaRPr lang="ko-KR" altLang="en-US" sz="2400" b="1" spc="-150" dirty="0">
              <a:solidFill>
                <a:schemeClr val="bg1"/>
              </a:solidFill>
              <a:latin typeface="+mn-ea"/>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Choosing the number of clusters</a:t>
            </a:r>
            <a:r>
              <a:rPr lang="ru-RU" altLang="ko-KR" b="1" dirty="0">
                <a:latin typeface="Arial" panose="020B0604020202020204" pitchFamily="34" charset="0"/>
                <a:cs typeface="Arial" panose="020B0604020202020204" pitchFamily="34" charset="0"/>
              </a:rPr>
              <a:t> </a:t>
            </a:r>
            <a:r>
              <a:rPr lang="en-GB" altLang="ko-KR" b="1" dirty="0">
                <a:latin typeface="Arial" panose="020B0604020202020204" pitchFamily="34" charset="0"/>
                <a:cs typeface="Arial" panose="020B0604020202020204" pitchFamily="34" charset="0"/>
              </a:rPr>
              <a:t>K</a:t>
            </a:r>
            <a:endParaRPr lang="en-US" altLang="ko-KR" b="1"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Elbow method</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3</a:t>
            </a:r>
            <a:endParaRPr lang="ko-KR" altLang="en-US" sz="2400" b="1" spc="-150" dirty="0">
              <a:solidFill>
                <a:schemeClr val="bg1"/>
              </a:solidFill>
            </a:endParaRPr>
          </a:p>
        </p:txBody>
      </p:sp>
      <p:pic>
        <p:nvPicPr>
          <p:cNvPr id="6" name="Picture 5" descr="A close up of a logo&#10;&#10;Description generated with high confidence">
            <a:extLst>
              <a:ext uri="{FF2B5EF4-FFF2-40B4-BE49-F238E27FC236}">
                <a16:creationId xmlns:a16="http://schemas.microsoft.com/office/drawing/2014/main" id="{A191F55D-3709-4225-91E5-C977782FF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19399"/>
            <a:ext cx="3810000" cy="2926133"/>
          </a:xfrm>
          <a:prstGeom prst="rect">
            <a:avLst/>
          </a:prstGeom>
        </p:spPr>
      </p:pic>
      <p:grpSp>
        <p:nvGrpSpPr>
          <p:cNvPr id="50" name="Group 49">
            <a:extLst>
              <a:ext uri="{FF2B5EF4-FFF2-40B4-BE49-F238E27FC236}">
                <a16:creationId xmlns:a16="http://schemas.microsoft.com/office/drawing/2014/main" id="{4D673671-2C90-414B-8B45-6FFC8AD70ABC}"/>
              </a:ext>
            </a:extLst>
          </p:cNvPr>
          <p:cNvGrpSpPr/>
          <p:nvPr/>
        </p:nvGrpSpPr>
        <p:grpSpPr>
          <a:xfrm>
            <a:off x="1524000" y="3276600"/>
            <a:ext cx="2909887" cy="1544026"/>
            <a:chOff x="1524000" y="3276600"/>
            <a:chExt cx="2909887" cy="1544026"/>
          </a:xfrm>
        </p:grpSpPr>
        <p:sp>
          <p:nvSpPr>
            <p:cNvPr id="8" name="Oval 7">
              <a:extLst>
                <a:ext uri="{FF2B5EF4-FFF2-40B4-BE49-F238E27FC236}">
                  <a16:creationId xmlns:a16="http://schemas.microsoft.com/office/drawing/2014/main" id="{59881A1B-FD8F-4345-824A-CE2F43365F95}"/>
                </a:ext>
              </a:extLst>
            </p:cNvPr>
            <p:cNvSpPr/>
            <p:nvPr/>
          </p:nvSpPr>
          <p:spPr>
            <a:xfrm>
              <a:off x="1524000" y="3276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5CBCC92F-179F-44A9-A3DD-F7C1B1E2A2CC}"/>
                </a:ext>
              </a:extLst>
            </p:cNvPr>
            <p:cNvSpPr/>
            <p:nvPr/>
          </p:nvSpPr>
          <p:spPr>
            <a:xfrm>
              <a:off x="1905000" y="3810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B910E2C5-2E34-4169-ADFE-B9C9E16DF8F7}"/>
                </a:ext>
              </a:extLst>
            </p:cNvPr>
            <p:cNvSpPr/>
            <p:nvPr/>
          </p:nvSpPr>
          <p:spPr>
            <a:xfrm>
              <a:off x="2286000" y="4306277"/>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25206AF3-FC3A-412B-82A9-6F32BD7FF82A}"/>
                </a:ext>
              </a:extLst>
            </p:cNvPr>
            <p:cNvSpPr/>
            <p:nvPr/>
          </p:nvSpPr>
          <p:spPr>
            <a:xfrm>
              <a:off x="2730180" y="443962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0E45D71B-FD5E-4CDB-9122-2E0AC9C7CBF3}"/>
                </a:ext>
              </a:extLst>
            </p:cNvPr>
            <p:cNvSpPr/>
            <p:nvPr/>
          </p:nvSpPr>
          <p:spPr>
            <a:xfrm>
              <a:off x="3124200" y="451582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014FB99E-C668-4449-83FF-1E58EA97B0A5}"/>
                </a:ext>
              </a:extLst>
            </p:cNvPr>
            <p:cNvSpPr/>
            <p:nvPr/>
          </p:nvSpPr>
          <p:spPr>
            <a:xfrm>
              <a:off x="3540764" y="459202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CFA37563-043F-44BC-A558-5D800F415413}"/>
                </a:ext>
              </a:extLst>
            </p:cNvPr>
            <p:cNvSpPr/>
            <p:nvPr/>
          </p:nvSpPr>
          <p:spPr>
            <a:xfrm>
              <a:off x="3942082" y="466822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56E21EAE-9BBC-4AE0-9766-7568E89B4BA2}"/>
                </a:ext>
              </a:extLst>
            </p:cNvPr>
            <p:cNvSpPr/>
            <p:nvPr/>
          </p:nvSpPr>
          <p:spPr>
            <a:xfrm>
              <a:off x="4357687" y="4744426"/>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Connector 10">
              <a:extLst>
                <a:ext uri="{FF2B5EF4-FFF2-40B4-BE49-F238E27FC236}">
                  <a16:creationId xmlns:a16="http://schemas.microsoft.com/office/drawing/2014/main" id="{5E5B19E8-F353-4EA7-8DBC-A75BB55CE93C}"/>
                </a:ext>
              </a:extLst>
            </p:cNvPr>
            <p:cNvCxnSpPr>
              <a:cxnSpLocks/>
              <a:stCxn id="8" idx="5"/>
              <a:endCxn id="14" idx="5"/>
            </p:cNvCxnSpPr>
            <p:nvPr/>
          </p:nvCxnSpPr>
          <p:spPr>
            <a:xfrm>
              <a:off x="1589041" y="3341641"/>
              <a:ext cx="38100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33073F4-E3B7-4CA0-A735-3A491170D4ED}"/>
                </a:ext>
              </a:extLst>
            </p:cNvPr>
            <p:cNvCxnSpPr>
              <a:cxnSpLocks/>
              <a:stCxn id="14" idx="1"/>
              <a:endCxn id="15" idx="5"/>
            </p:cNvCxnSpPr>
            <p:nvPr/>
          </p:nvCxnSpPr>
          <p:spPr>
            <a:xfrm>
              <a:off x="1916159" y="3821159"/>
              <a:ext cx="434882" cy="5501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21D2F7A-3861-4F79-9861-7A9D284DEC3B}"/>
                </a:ext>
              </a:extLst>
            </p:cNvPr>
            <p:cNvCxnSpPr>
              <a:cxnSpLocks/>
              <a:stCxn id="15" idx="1"/>
              <a:endCxn id="16" idx="6"/>
            </p:cNvCxnSpPr>
            <p:nvPr/>
          </p:nvCxnSpPr>
          <p:spPr>
            <a:xfrm>
              <a:off x="2297159" y="4317436"/>
              <a:ext cx="509221" cy="1602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CE0772F-DF82-4A35-A41C-FC96C1951E75}"/>
                </a:ext>
              </a:extLst>
            </p:cNvPr>
            <p:cNvCxnSpPr>
              <a:cxnSpLocks/>
              <a:stCxn id="16" idx="1"/>
              <a:endCxn id="17" idx="6"/>
            </p:cNvCxnSpPr>
            <p:nvPr/>
          </p:nvCxnSpPr>
          <p:spPr>
            <a:xfrm>
              <a:off x="2741339" y="4450785"/>
              <a:ext cx="459061" cy="1031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399D47-8434-41DB-B0B9-5D154C27120C}"/>
                </a:ext>
              </a:extLst>
            </p:cNvPr>
            <p:cNvCxnSpPr>
              <a:cxnSpLocks/>
              <a:stCxn id="17" idx="2"/>
              <a:endCxn id="18" idx="6"/>
            </p:cNvCxnSpPr>
            <p:nvPr/>
          </p:nvCxnSpPr>
          <p:spPr>
            <a:xfrm>
              <a:off x="3124200" y="4553926"/>
              <a:ext cx="492764"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5AF12CD-C67E-4988-A5AC-9A3DC837F3A8}"/>
                </a:ext>
              </a:extLst>
            </p:cNvPr>
            <p:cNvCxnSpPr>
              <a:cxnSpLocks/>
              <a:stCxn id="18" idx="2"/>
              <a:endCxn id="19" idx="6"/>
            </p:cNvCxnSpPr>
            <p:nvPr/>
          </p:nvCxnSpPr>
          <p:spPr>
            <a:xfrm>
              <a:off x="3540764" y="4630126"/>
              <a:ext cx="477518" cy="76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67D4D6-CE5E-4D7F-9522-46013B422ABA}"/>
                </a:ext>
              </a:extLst>
            </p:cNvPr>
            <p:cNvCxnSpPr>
              <a:cxnSpLocks/>
              <a:stCxn id="19" idx="6"/>
              <a:endCxn id="20" idx="5"/>
            </p:cNvCxnSpPr>
            <p:nvPr/>
          </p:nvCxnSpPr>
          <p:spPr>
            <a:xfrm>
              <a:off x="4018282" y="4706326"/>
              <a:ext cx="404446" cy="1031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Oval 48">
            <a:extLst>
              <a:ext uri="{FF2B5EF4-FFF2-40B4-BE49-F238E27FC236}">
                <a16:creationId xmlns:a16="http://schemas.microsoft.com/office/drawing/2014/main" id="{DBF98D48-34D5-436C-A61E-75C1D57DEA03}"/>
              </a:ext>
            </a:extLst>
          </p:cNvPr>
          <p:cNvSpPr/>
          <p:nvPr/>
        </p:nvSpPr>
        <p:spPr>
          <a:xfrm>
            <a:off x="2132670" y="4143864"/>
            <a:ext cx="381000" cy="40102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5495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29</a:t>
            </a:fld>
            <a:endParaRPr lang="ko-KR" altLang="en-US"/>
          </a:p>
        </p:txBody>
      </p:sp>
      <p:sp>
        <p:nvSpPr>
          <p:cNvPr id="25" name="TextBox 24"/>
          <p:cNvSpPr txBox="1"/>
          <p:nvPr/>
        </p:nvSpPr>
        <p:spPr>
          <a:xfrm>
            <a:off x="355458" y="78193"/>
            <a:ext cx="4241226" cy="461665"/>
          </a:xfrm>
          <a:prstGeom prst="rect">
            <a:avLst/>
          </a:prstGeom>
          <a:noFill/>
        </p:spPr>
        <p:txBody>
          <a:bodyPr wrap="none" rtlCol="0">
            <a:spAutoFit/>
          </a:bodyPr>
          <a:lstStyle/>
          <a:p>
            <a:r>
              <a:rPr lang="en-US" altLang="ko-KR" sz="2400" b="1" spc="-150" dirty="0">
                <a:solidFill>
                  <a:schemeClr val="bg1"/>
                </a:solidFill>
                <a:latin typeface="+mn-ea"/>
              </a:rPr>
              <a:t>Example of K Means Clustering</a:t>
            </a:r>
            <a:endParaRPr lang="ko-KR" altLang="en-US" sz="2400" b="1" spc="-150" dirty="0">
              <a:solidFill>
                <a:schemeClr val="bg1"/>
              </a:solidFill>
              <a:latin typeface="+mn-ea"/>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461151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Dataset:</a:t>
            </a:r>
          </a:p>
          <a:p>
            <a:pPr marL="285750" indent="-285750">
              <a:lnSpc>
                <a:spcPct val="150000"/>
              </a:lnSpc>
              <a:buFont typeface="Wingdings" panose="05000000000000000000" pitchFamily="2" charset="2"/>
              <a:buChar char="v"/>
            </a:pPr>
            <a:r>
              <a:rPr lang="en-US" altLang="ko-KR" dirty="0">
                <a:latin typeface="Arial" panose="020B0604020202020204" pitchFamily="34" charset="0"/>
                <a:cs typeface="Arial" panose="020B0604020202020204" pitchFamily="34" charset="0"/>
              </a:rPr>
              <a:t>We have the following 10 data points: (2,10),(2,5),(8,4),(5,8),(7,5),(6,4),(1,2),(4,9),(7,3),(6,8)</a:t>
            </a:r>
          </a:p>
          <a:p>
            <a:pPr marL="285750" indent="-285750">
              <a:lnSpc>
                <a:spcPct val="150000"/>
              </a:lnSpc>
              <a:buFont typeface="Wingdings" panose="05000000000000000000" pitchFamily="2" charset="2"/>
              <a:buChar char="v"/>
            </a:pPr>
            <a:endParaRPr lang="en-US" altLang="ko-KR" dirty="0">
              <a:latin typeface="Arial" panose="020B0604020202020204" pitchFamily="34" charset="0"/>
              <a:cs typeface="Arial" panose="020B0604020202020204" pitchFamily="34" charset="0"/>
            </a:endParaRPr>
          </a:p>
          <a:p>
            <a:r>
              <a:rPr lang="en-US" b="1" dirty="0"/>
              <a:t>Step 1: Initialize k and centroids</a:t>
            </a:r>
          </a:p>
          <a:p>
            <a:r>
              <a:rPr lang="en-US" dirty="0"/>
              <a:t>Set k=2 (we want 2 clusters).</a:t>
            </a:r>
          </a:p>
          <a:p>
            <a:r>
              <a:rPr lang="en-US" dirty="0"/>
              <a:t>Randomly initialize 2 centroids: C1=(2,10), C2=(5,8)</a:t>
            </a:r>
          </a:p>
          <a:p>
            <a:pPr>
              <a:lnSpc>
                <a:spcPct val="150000"/>
              </a:lnSpc>
            </a:pPr>
            <a:endParaRPr lang="en-US" altLang="ko-KR" dirty="0">
              <a:latin typeface="Arial" panose="020B0604020202020204" pitchFamily="34" charset="0"/>
              <a:cs typeface="Arial" panose="020B0604020202020204" pitchFamily="34" charset="0"/>
            </a:endParaRPr>
          </a:p>
          <a:p>
            <a:pPr>
              <a:lnSpc>
                <a:spcPct val="150000"/>
              </a:lnSpc>
            </a:pPr>
            <a:r>
              <a:rPr lang="en-US" altLang="ko-KR" b="1" dirty="0">
                <a:latin typeface="Arial" panose="020B0604020202020204" pitchFamily="34" charset="0"/>
                <a:cs typeface="Arial" panose="020B0604020202020204" pitchFamily="34" charset="0"/>
              </a:rPr>
              <a:t>Step 2: Assign data points to the nearest centroid</a:t>
            </a:r>
          </a:p>
          <a:p>
            <a:pPr>
              <a:lnSpc>
                <a:spcPct val="150000"/>
              </a:lnSpc>
            </a:pPr>
            <a:r>
              <a:rPr lang="en-US" altLang="ko-KR" dirty="0">
                <a:latin typeface="Arial" panose="020B0604020202020204" pitchFamily="34" charset="0"/>
                <a:cs typeface="Arial" panose="020B0604020202020204" pitchFamily="34" charset="0"/>
              </a:rPr>
              <a:t>For each data point, calculate the Euclidean distance to each centroid. Assign the point to the cluster with the nearest centroid.</a:t>
            </a:r>
          </a:p>
          <a:p>
            <a:pPr>
              <a:lnSpc>
                <a:spcPct val="150000"/>
              </a:lnSpc>
            </a:pPr>
            <a:r>
              <a:rPr lang="en-US" altLang="ko-KR" dirty="0">
                <a:latin typeface="Arial" panose="020B0604020202020204" pitchFamily="34" charset="0"/>
                <a:cs typeface="Arial" panose="020B0604020202020204" pitchFamily="34" charset="0"/>
              </a:rPr>
              <a:t>Euclidean Distance Formula:</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3</a:t>
            </a:r>
            <a:endParaRPr lang="ko-KR" altLang="en-US" sz="2400" b="1" spc="-150" dirty="0">
              <a:solidFill>
                <a:schemeClr val="bg1"/>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791200"/>
            <a:ext cx="45053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388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p:cNvGrpSpPr/>
          <p:nvPr/>
        </p:nvGrpSpPr>
        <p:grpSpPr>
          <a:xfrm>
            <a:off x="-2" y="0"/>
            <a:ext cx="9906002" cy="6858000"/>
            <a:chOff x="-2" y="0"/>
            <a:chExt cx="9144002" cy="6858000"/>
          </a:xfrm>
        </p:grpSpPr>
        <p:sp>
          <p:nvSpPr>
            <p:cNvPr id="4" name="직사각형 3"/>
            <p:cNvSpPr/>
            <p:nvPr/>
          </p:nvSpPr>
          <p:spPr>
            <a:xfrm>
              <a:off x="0" y="0"/>
              <a:ext cx="9144000" cy="6858000"/>
            </a:xfrm>
            <a:prstGeom prst="rect">
              <a:avLst/>
            </a:prstGeom>
            <a:solidFill>
              <a:srgbClr val="00A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각 삼각형 4"/>
            <p:cNvSpPr/>
            <p:nvPr/>
          </p:nvSpPr>
          <p:spPr>
            <a:xfrm rot="5400000">
              <a:off x="152776" y="-152777"/>
              <a:ext cx="4797151" cy="5102708"/>
            </a:xfrm>
            <a:prstGeom prst="rtTriangle">
              <a:avLst/>
            </a:prstGeom>
            <a:solidFill>
              <a:srgbClr val="0D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각 삼각형 5"/>
            <p:cNvSpPr/>
            <p:nvPr/>
          </p:nvSpPr>
          <p:spPr>
            <a:xfrm rot="16200000">
              <a:off x="3509153" y="1206940"/>
              <a:ext cx="5565768" cy="5689408"/>
            </a:xfrm>
            <a:prstGeom prst="rtTriangle">
              <a:avLst/>
            </a:prstGeom>
            <a:solidFill>
              <a:srgbClr val="008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직사각형 6"/>
          <p:cNvSpPr/>
          <p:nvPr/>
        </p:nvSpPr>
        <p:spPr>
          <a:xfrm>
            <a:off x="3657600" y="1504273"/>
            <a:ext cx="2590800"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ko-KR" altLang="en-US" sz="2400" b="1" dirty="0">
              <a:solidFill>
                <a:srgbClr val="2B85C3"/>
              </a:solidFill>
              <a:latin typeface="+mn-ea"/>
            </a:endParaRPr>
          </a:p>
        </p:txBody>
      </p:sp>
      <p:sp>
        <p:nvSpPr>
          <p:cNvPr id="8" name="TextBox 7"/>
          <p:cNvSpPr txBox="1"/>
          <p:nvPr/>
        </p:nvSpPr>
        <p:spPr>
          <a:xfrm>
            <a:off x="4432666" y="1340768"/>
            <a:ext cx="1040670" cy="1938992"/>
          </a:xfrm>
          <a:prstGeom prst="rect">
            <a:avLst/>
          </a:prstGeom>
          <a:noFill/>
        </p:spPr>
        <p:txBody>
          <a:bodyPr wrap="none" rtlCol="0">
            <a:spAutoFit/>
          </a:bodyPr>
          <a:lstStyle/>
          <a:p>
            <a:pPr algn="ctr"/>
            <a:r>
              <a:rPr lang="en-US" altLang="ko-KR" sz="12000" dirty="0">
                <a:solidFill>
                  <a:srgbClr val="007CE2"/>
                </a:solidFill>
                <a:latin typeface="Myriad Pro" pitchFamily="34" charset="0"/>
              </a:rPr>
              <a:t>1</a:t>
            </a:r>
          </a:p>
        </p:txBody>
      </p:sp>
      <p:cxnSp>
        <p:nvCxnSpPr>
          <p:cNvPr id="9" name="직선 연결선 8"/>
          <p:cNvCxnSpPr/>
          <p:nvPr/>
        </p:nvCxnSpPr>
        <p:spPr>
          <a:xfrm>
            <a:off x="4422294" y="3103098"/>
            <a:ext cx="1061412" cy="0"/>
          </a:xfrm>
          <a:prstGeom prst="line">
            <a:avLst/>
          </a:prstGeom>
          <a:ln>
            <a:solidFill>
              <a:srgbClr val="007CE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69410" y="3294521"/>
            <a:ext cx="2446312" cy="384721"/>
          </a:xfrm>
          <a:prstGeom prst="rect">
            <a:avLst/>
          </a:prstGeom>
          <a:noFill/>
        </p:spPr>
        <p:txBody>
          <a:bodyPr wrap="none" rtlCol="0">
            <a:spAutoFit/>
          </a:bodyPr>
          <a:lstStyle/>
          <a:p>
            <a:pPr algn="ctr"/>
            <a:r>
              <a:rPr lang="en-US" altLang="ko-KR" sz="1900" b="1" spc="-150" dirty="0">
                <a:solidFill>
                  <a:srgbClr val="007CE2"/>
                </a:solidFill>
                <a:latin typeface="+mn-ea"/>
              </a:rPr>
              <a:t>Unsupervised Learning</a:t>
            </a:r>
            <a:endParaRPr lang="ko-KR" altLang="en-US" sz="1900" b="1" spc="-150" dirty="0">
              <a:solidFill>
                <a:srgbClr val="007CE2"/>
              </a:solidFill>
              <a:latin typeface="+mn-ea"/>
            </a:endParaRPr>
          </a:p>
        </p:txBody>
      </p:sp>
    </p:spTree>
    <p:extLst>
      <p:ext uri="{BB962C8B-B14F-4D97-AF65-F5344CB8AC3E}">
        <p14:creationId xmlns:p14="http://schemas.microsoft.com/office/powerpoint/2010/main" val="118298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30</a:t>
            </a:fld>
            <a:endParaRPr lang="ko-KR" altLang="en-US"/>
          </a:p>
        </p:txBody>
      </p:sp>
      <p:sp>
        <p:nvSpPr>
          <p:cNvPr id="25" name="TextBox 24"/>
          <p:cNvSpPr txBox="1"/>
          <p:nvPr/>
        </p:nvSpPr>
        <p:spPr>
          <a:xfrm>
            <a:off x="355458" y="78193"/>
            <a:ext cx="4241226" cy="461665"/>
          </a:xfrm>
          <a:prstGeom prst="rect">
            <a:avLst/>
          </a:prstGeom>
          <a:noFill/>
        </p:spPr>
        <p:txBody>
          <a:bodyPr wrap="none" rtlCol="0">
            <a:spAutoFit/>
          </a:bodyPr>
          <a:lstStyle/>
          <a:p>
            <a:r>
              <a:rPr lang="en-US" altLang="ko-KR" sz="2400" b="1" spc="-150" dirty="0">
                <a:solidFill>
                  <a:schemeClr val="bg1"/>
                </a:solidFill>
                <a:latin typeface="+mn-ea"/>
              </a:rPr>
              <a:t>Example of K Means Clustering</a:t>
            </a:r>
            <a:endParaRPr lang="ko-KR" altLang="en-US" sz="2400" b="1" spc="-150" dirty="0">
              <a:solidFill>
                <a:schemeClr val="bg1"/>
              </a:solidFill>
              <a:latin typeface="+mn-ea"/>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128753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Dataset:</a:t>
            </a:r>
          </a:p>
          <a:p>
            <a:pPr marL="285750" indent="-285750">
              <a:lnSpc>
                <a:spcPct val="150000"/>
              </a:lnSpc>
              <a:buFont typeface="Wingdings" panose="05000000000000000000" pitchFamily="2" charset="2"/>
              <a:buChar char="v"/>
            </a:pPr>
            <a:r>
              <a:rPr lang="en-US" altLang="ko-KR" dirty="0">
                <a:latin typeface="Arial" panose="020B0604020202020204" pitchFamily="34" charset="0"/>
                <a:cs typeface="Arial" panose="020B0604020202020204" pitchFamily="34" charset="0"/>
              </a:rPr>
              <a:t>We have the following 10 data points: (2,10),(2,5),(8,4),(5,8),(7,5),(6,4),(1,2),(4,9),(7,3),(6,8)</a:t>
            </a: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3</a:t>
            </a:r>
            <a:endParaRPr lang="ko-KR" altLang="en-US" sz="2400" b="1" spc="-150" dirty="0">
              <a:solidFill>
                <a:schemeClr val="bg1"/>
              </a:solidFil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652" y="2209800"/>
            <a:ext cx="6217948" cy="4495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3058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31</a:t>
            </a:fld>
            <a:endParaRPr lang="ko-KR" altLang="en-US"/>
          </a:p>
        </p:txBody>
      </p:sp>
      <p:sp>
        <p:nvSpPr>
          <p:cNvPr id="25" name="TextBox 24"/>
          <p:cNvSpPr txBox="1"/>
          <p:nvPr/>
        </p:nvSpPr>
        <p:spPr>
          <a:xfrm>
            <a:off x="355458" y="78193"/>
            <a:ext cx="4241226" cy="461665"/>
          </a:xfrm>
          <a:prstGeom prst="rect">
            <a:avLst/>
          </a:prstGeom>
          <a:noFill/>
        </p:spPr>
        <p:txBody>
          <a:bodyPr wrap="none" rtlCol="0">
            <a:spAutoFit/>
          </a:bodyPr>
          <a:lstStyle/>
          <a:p>
            <a:r>
              <a:rPr lang="en-US" altLang="ko-KR" sz="2400" b="1" spc="-150" dirty="0">
                <a:solidFill>
                  <a:schemeClr val="bg1"/>
                </a:solidFill>
                <a:latin typeface="+mn-ea"/>
              </a:rPr>
              <a:t>Example of K Means Clustering</a:t>
            </a:r>
            <a:endParaRPr lang="ko-KR" altLang="en-US" sz="2400" b="1" spc="-150" dirty="0">
              <a:solidFill>
                <a:schemeClr val="bg1"/>
              </a:solidFill>
              <a:latin typeface="+mn-ea"/>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4473019"/>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Dataset:</a:t>
            </a:r>
          </a:p>
          <a:p>
            <a:pPr marL="285750" indent="-285750">
              <a:lnSpc>
                <a:spcPct val="150000"/>
              </a:lnSpc>
              <a:buFont typeface="Wingdings" panose="05000000000000000000" pitchFamily="2" charset="2"/>
              <a:buChar char="v"/>
            </a:pPr>
            <a:r>
              <a:rPr lang="en-US" altLang="ko-KR" dirty="0">
                <a:latin typeface="Arial" panose="020B0604020202020204" pitchFamily="34" charset="0"/>
                <a:cs typeface="Arial" panose="020B0604020202020204" pitchFamily="34" charset="0"/>
              </a:rPr>
              <a:t>We have the following 10 data points: (2,10),(2,5),(8,4),(5,8),(7,5),(6,4),(1,2),(4,9),(7,3),(6,8)</a:t>
            </a:r>
          </a:p>
          <a:p>
            <a:pPr marL="285750" indent="-285750">
              <a:lnSpc>
                <a:spcPct val="150000"/>
              </a:lnSpc>
              <a:buFont typeface="Wingdings" panose="05000000000000000000" pitchFamily="2" charset="2"/>
              <a:buChar char="v"/>
            </a:pPr>
            <a:endParaRPr lang="en-US" altLang="ko-KR" dirty="0">
              <a:latin typeface="Arial" panose="020B0604020202020204" pitchFamily="34" charset="0"/>
              <a:cs typeface="Arial" panose="020B0604020202020204" pitchFamily="34" charset="0"/>
            </a:endParaRPr>
          </a:p>
          <a:p>
            <a:r>
              <a:rPr lang="en-US" b="1" dirty="0"/>
              <a:t>Step 3: Update centroids</a:t>
            </a:r>
          </a:p>
          <a:p>
            <a:r>
              <a:rPr lang="en-US" dirty="0"/>
              <a:t>For each cluster, calculate the new centroid by taking the mean of all points assigned to that cluster.</a:t>
            </a:r>
          </a:p>
          <a:p>
            <a:r>
              <a:rPr lang="en-US" dirty="0"/>
              <a:t>For C1​: Mean of points assigned to C1​.</a:t>
            </a:r>
            <a:br>
              <a:rPr lang="en-US" dirty="0"/>
            </a:br>
            <a:r>
              <a:rPr lang="en-US" dirty="0"/>
              <a:t>For C2​: Mean of points assigned to C2.</a:t>
            </a:r>
          </a:p>
          <a:p>
            <a:pPr>
              <a:lnSpc>
                <a:spcPct val="150000"/>
              </a:lnSpc>
            </a:pPr>
            <a:endParaRPr lang="en-US" altLang="ko-KR" dirty="0">
              <a:latin typeface="Arial" panose="020B0604020202020204" pitchFamily="34" charset="0"/>
              <a:cs typeface="Arial" panose="020B0604020202020204" pitchFamily="34" charset="0"/>
            </a:endParaRPr>
          </a:p>
          <a:p>
            <a:r>
              <a:rPr lang="en-US" b="1" dirty="0"/>
              <a:t>Step 4: Repeat until convergence</a:t>
            </a:r>
          </a:p>
          <a:p>
            <a:r>
              <a:rPr lang="en-US" dirty="0"/>
              <a:t>Repeat Steps 2 and 3 until the centroids no longer change significantly.</a:t>
            </a:r>
          </a:p>
          <a:p>
            <a:pPr>
              <a:lnSpc>
                <a:spcPct val="150000"/>
              </a:lnSpc>
            </a:pPr>
            <a:endParaRPr lang="en-US" altLang="ko-KR"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3</a:t>
            </a:r>
            <a:endParaRPr lang="ko-KR" altLang="en-US" sz="2400" b="1" spc="-150" dirty="0">
              <a:solidFill>
                <a:schemeClr val="bg1"/>
              </a:solidFill>
            </a:endParaRPr>
          </a:p>
        </p:txBody>
      </p:sp>
    </p:spTree>
    <p:extLst>
      <p:ext uri="{BB962C8B-B14F-4D97-AF65-F5344CB8AC3E}">
        <p14:creationId xmlns:p14="http://schemas.microsoft.com/office/powerpoint/2010/main" val="3802670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32</a:t>
            </a:fld>
            <a:endParaRPr lang="ko-KR" altLang="en-US"/>
          </a:p>
        </p:txBody>
      </p:sp>
      <p:sp>
        <p:nvSpPr>
          <p:cNvPr id="25" name="TextBox 24"/>
          <p:cNvSpPr txBox="1"/>
          <p:nvPr/>
        </p:nvSpPr>
        <p:spPr>
          <a:xfrm>
            <a:off x="355458" y="78193"/>
            <a:ext cx="6078844" cy="461665"/>
          </a:xfrm>
          <a:prstGeom prst="rect">
            <a:avLst/>
          </a:prstGeom>
          <a:noFill/>
        </p:spPr>
        <p:txBody>
          <a:bodyPr wrap="none" rtlCol="0">
            <a:spAutoFit/>
          </a:bodyPr>
          <a:lstStyle/>
          <a:p>
            <a:r>
              <a:rPr lang="en-US" altLang="ko-KR" sz="2400" b="1" spc="-150" dirty="0">
                <a:solidFill>
                  <a:schemeClr val="bg1"/>
                </a:solidFill>
                <a:latin typeface="+mn-ea"/>
              </a:rPr>
              <a:t>Example of K Means Clustering: Python Code</a:t>
            </a:r>
            <a:endParaRPr lang="ko-KR" altLang="en-US" sz="2400" b="1" spc="-150" dirty="0">
              <a:solidFill>
                <a:schemeClr val="bg1"/>
              </a:solidFill>
              <a:latin typeface="+mn-ea"/>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77229" y="2895600"/>
            <a:ext cx="9051286" cy="416011"/>
          </a:xfrm>
          <a:prstGeom prst="rect">
            <a:avLst/>
          </a:prstGeom>
          <a:noFill/>
        </p:spPr>
        <p:txBody>
          <a:bodyPr wrap="square" rtlCol="0">
            <a:spAutoFit/>
          </a:bodyPr>
          <a:lstStyle/>
          <a:p>
            <a:pPr>
              <a:lnSpc>
                <a:spcPct val="150000"/>
              </a:lnSpc>
            </a:pPr>
            <a:r>
              <a:rPr lang="en-US" altLang="ko-KR" sz="1600" dirty="0">
                <a:latin typeface="Arial" panose="020B0604020202020204" pitchFamily="34" charset="0"/>
                <a:cs typeface="Arial" panose="020B0604020202020204" pitchFamily="34" charset="0"/>
                <a:hlinkClick r:id="rId2"/>
              </a:rPr>
              <a:t>https://colab.research.google.com/drive/1R5TEaFlMV8dRVLH33qcUi8DvuVCyGFUZ?usp=sharing</a:t>
            </a:r>
            <a:endParaRPr lang="en-US" altLang="ko-KR" sz="16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3</a:t>
            </a:r>
            <a:endParaRPr lang="ko-KR" altLang="en-US" sz="2400" b="1" spc="-150" dirty="0">
              <a:solidFill>
                <a:schemeClr val="bg1"/>
              </a:solidFill>
            </a:endParaRPr>
          </a:p>
        </p:txBody>
      </p:sp>
    </p:spTree>
    <p:extLst>
      <p:ext uri="{BB962C8B-B14F-4D97-AF65-F5344CB8AC3E}">
        <p14:creationId xmlns:p14="http://schemas.microsoft.com/office/powerpoint/2010/main" val="2860359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p:cNvGrpSpPr/>
          <p:nvPr/>
        </p:nvGrpSpPr>
        <p:grpSpPr>
          <a:xfrm>
            <a:off x="-2" y="0"/>
            <a:ext cx="9906002" cy="6858000"/>
            <a:chOff x="-2" y="0"/>
            <a:chExt cx="9144002" cy="6858000"/>
          </a:xfrm>
        </p:grpSpPr>
        <p:sp>
          <p:nvSpPr>
            <p:cNvPr id="4" name="직사각형 3"/>
            <p:cNvSpPr/>
            <p:nvPr/>
          </p:nvSpPr>
          <p:spPr>
            <a:xfrm>
              <a:off x="0" y="0"/>
              <a:ext cx="9144000" cy="6858000"/>
            </a:xfrm>
            <a:prstGeom prst="rect">
              <a:avLst/>
            </a:prstGeom>
            <a:solidFill>
              <a:srgbClr val="00A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각 삼각형 4"/>
            <p:cNvSpPr/>
            <p:nvPr/>
          </p:nvSpPr>
          <p:spPr>
            <a:xfrm rot="5400000">
              <a:off x="152776" y="-152777"/>
              <a:ext cx="4797151" cy="5102708"/>
            </a:xfrm>
            <a:prstGeom prst="rtTriangle">
              <a:avLst/>
            </a:prstGeom>
            <a:solidFill>
              <a:srgbClr val="0D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각 삼각형 5"/>
            <p:cNvSpPr/>
            <p:nvPr/>
          </p:nvSpPr>
          <p:spPr>
            <a:xfrm rot="16200000">
              <a:off x="3509153" y="1206940"/>
              <a:ext cx="5565768" cy="5689408"/>
            </a:xfrm>
            <a:prstGeom prst="rtTriangle">
              <a:avLst/>
            </a:prstGeom>
            <a:solidFill>
              <a:srgbClr val="008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직사각형 6"/>
          <p:cNvSpPr/>
          <p:nvPr/>
        </p:nvSpPr>
        <p:spPr>
          <a:xfrm>
            <a:off x="3657600" y="1504273"/>
            <a:ext cx="2590800"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ko-KR" altLang="en-US" sz="2400" b="1" dirty="0">
              <a:solidFill>
                <a:srgbClr val="2B85C3"/>
              </a:solidFill>
              <a:latin typeface="+mn-ea"/>
            </a:endParaRPr>
          </a:p>
        </p:txBody>
      </p:sp>
      <p:sp>
        <p:nvSpPr>
          <p:cNvPr id="8" name="TextBox 7"/>
          <p:cNvSpPr txBox="1"/>
          <p:nvPr/>
        </p:nvSpPr>
        <p:spPr>
          <a:xfrm>
            <a:off x="4445490" y="1340768"/>
            <a:ext cx="1015021" cy="1938992"/>
          </a:xfrm>
          <a:prstGeom prst="rect">
            <a:avLst/>
          </a:prstGeom>
          <a:noFill/>
        </p:spPr>
        <p:txBody>
          <a:bodyPr wrap="none" rtlCol="0">
            <a:spAutoFit/>
          </a:bodyPr>
          <a:lstStyle/>
          <a:p>
            <a:pPr algn="ctr"/>
            <a:r>
              <a:rPr lang="en-US" altLang="ko-KR" sz="12000" dirty="0">
                <a:solidFill>
                  <a:srgbClr val="007CE2"/>
                </a:solidFill>
                <a:latin typeface="Myriad Pro" pitchFamily="34" charset="0"/>
              </a:rPr>
              <a:t>3</a:t>
            </a:r>
          </a:p>
        </p:txBody>
      </p:sp>
      <p:cxnSp>
        <p:nvCxnSpPr>
          <p:cNvPr id="9" name="직선 연결선 8"/>
          <p:cNvCxnSpPr/>
          <p:nvPr/>
        </p:nvCxnSpPr>
        <p:spPr>
          <a:xfrm>
            <a:off x="4422294" y="3103098"/>
            <a:ext cx="1061412" cy="0"/>
          </a:xfrm>
          <a:prstGeom prst="line">
            <a:avLst/>
          </a:prstGeom>
          <a:ln>
            <a:solidFill>
              <a:srgbClr val="007CE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05644" y="3261778"/>
            <a:ext cx="2694712" cy="384721"/>
          </a:xfrm>
          <a:prstGeom prst="rect">
            <a:avLst/>
          </a:prstGeom>
          <a:noFill/>
        </p:spPr>
        <p:txBody>
          <a:bodyPr wrap="none" rtlCol="0">
            <a:spAutoFit/>
          </a:bodyPr>
          <a:lstStyle/>
          <a:p>
            <a:pPr algn="ctr"/>
            <a:r>
              <a:rPr lang="en-US" altLang="ko-KR" sz="1900" b="1" spc="-150" dirty="0">
                <a:solidFill>
                  <a:srgbClr val="007CE2"/>
                </a:solidFill>
                <a:latin typeface="+mn-ea"/>
              </a:rPr>
              <a:t>Dimensionality Reduction</a:t>
            </a:r>
            <a:endParaRPr lang="ko-KR" altLang="en-US" sz="1900" b="1" spc="-150" dirty="0">
              <a:solidFill>
                <a:srgbClr val="007CE2"/>
              </a:solidFill>
              <a:latin typeface="+mn-ea"/>
            </a:endParaRPr>
          </a:p>
        </p:txBody>
      </p:sp>
    </p:spTree>
    <p:extLst>
      <p:ext uri="{BB962C8B-B14F-4D97-AF65-F5344CB8AC3E}">
        <p14:creationId xmlns:p14="http://schemas.microsoft.com/office/powerpoint/2010/main" val="19698838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193322"/>
            <a:ext cx="2727792" cy="1077020"/>
          </a:xfrm>
        </p:spPr>
        <p:txBody>
          <a:bodyPr>
            <a:normAutofit fontScale="90000"/>
          </a:bodyPr>
          <a:lstStyle/>
          <a:p>
            <a:r>
              <a:rPr lang="en-US" dirty="0"/>
              <a:t>Motivation</a:t>
            </a:r>
          </a:p>
        </p:txBody>
      </p:sp>
      <p:sp>
        <p:nvSpPr>
          <p:cNvPr id="3" name="Content Placeholder 2"/>
          <p:cNvSpPr>
            <a:spLocks noGrp="1"/>
          </p:cNvSpPr>
          <p:nvPr>
            <p:ph idx="1"/>
          </p:nvPr>
        </p:nvSpPr>
        <p:spPr>
          <a:xfrm>
            <a:off x="495300" y="1219201"/>
            <a:ext cx="8915400" cy="5170646"/>
          </a:xfrm>
        </p:spPr>
        <p:txBody>
          <a:bodyPr wrap="square">
            <a:noAutofit/>
          </a:bodyPr>
          <a:lstStyle/>
          <a:p>
            <a:pPr marL="0" indent="-457200" algn="just">
              <a:buNone/>
            </a:pPr>
            <a:r>
              <a:rPr lang="en-US" sz="2200" b="1" dirty="0">
                <a:latin typeface="Arial" pitchFamily="34" charset="0"/>
                <a:cs typeface="Arial" pitchFamily="34" charset="0"/>
              </a:rPr>
              <a:t>Dimensionality reduction </a:t>
            </a:r>
            <a:r>
              <a:rPr lang="en-US" sz="2200" dirty="0">
                <a:latin typeface="Arial" pitchFamily="34" charset="0"/>
                <a:cs typeface="Arial" pitchFamily="34" charset="0"/>
              </a:rPr>
              <a:t>is the process of reducing the number of input variables, or features, in a dataset while retaining as much meaningful information as possible. It's a crucial technique in machine learning and data analysis.</a:t>
            </a:r>
          </a:p>
          <a:p>
            <a:pPr marL="0" indent="0" algn="just">
              <a:buNone/>
            </a:pPr>
            <a:endParaRPr lang="en-US" sz="2200" b="1" dirty="0">
              <a:latin typeface="Arial" pitchFamily="34" charset="0"/>
              <a:cs typeface="Arial" pitchFamily="34" charset="0"/>
            </a:endParaRPr>
          </a:p>
          <a:p>
            <a:pPr marL="0" indent="0" algn="just">
              <a:buNone/>
            </a:pPr>
            <a:r>
              <a:rPr lang="en-US" sz="2200" b="1" dirty="0">
                <a:latin typeface="Arial" pitchFamily="34" charset="0"/>
                <a:cs typeface="Arial" pitchFamily="34" charset="0"/>
              </a:rPr>
              <a:t>Why do we need it?</a:t>
            </a:r>
          </a:p>
          <a:p>
            <a:pPr algn="just"/>
            <a:r>
              <a:rPr lang="en-US" sz="2200" b="1" dirty="0">
                <a:latin typeface="Arial" pitchFamily="34" charset="0"/>
                <a:cs typeface="Arial" pitchFamily="34" charset="0"/>
              </a:rPr>
              <a:t>The "Curse of Dimensionality": </a:t>
            </a:r>
            <a:r>
              <a:rPr lang="en-US" sz="2200" dirty="0">
                <a:latin typeface="Arial" pitchFamily="34" charset="0"/>
                <a:cs typeface="Arial" pitchFamily="34" charset="0"/>
              </a:rPr>
              <a:t>As the number of features increases, the amount of data needed to support a robust model grows exponentially. High-dimensional data is sparse, making it difficult for algorithms to find patterns.</a:t>
            </a:r>
          </a:p>
          <a:p>
            <a:pPr algn="just"/>
            <a:r>
              <a:rPr lang="en-US" sz="2200" b="1" dirty="0">
                <a:latin typeface="Arial" pitchFamily="34" charset="0"/>
                <a:cs typeface="Arial" pitchFamily="34" charset="0"/>
              </a:rPr>
              <a:t>Efficiency:</a:t>
            </a:r>
            <a:r>
              <a:rPr lang="en-US" sz="2200" dirty="0">
                <a:latin typeface="Arial" pitchFamily="34" charset="0"/>
                <a:cs typeface="Arial" pitchFamily="34" charset="0"/>
              </a:rPr>
              <a:t> Fewer features mean less computation time and memory, making models faster to train.</a:t>
            </a:r>
          </a:p>
          <a:p>
            <a:pPr algn="just"/>
            <a:r>
              <a:rPr lang="en-US" sz="2200" b="1" dirty="0">
                <a:latin typeface="Arial" pitchFamily="34" charset="0"/>
                <a:cs typeface="Arial" pitchFamily="34" charset="0"/>
              </a:rPr>
              <a:t>Simpler Models: </a:t>
            </a:r>
            <a:r>
              <a:rPr lang="en-US" sz="2200" dirty="0">
                <a:latin typeface="Arial" pitchFamily="34" charset="0"/>
                <a:cs typeface="Arial" pitchFamily="34" charset="0"/>
              </a:rPr>
              <a:t>Models with fewer features are easier to interpret and less prone to </a:t>
            </a:r>
            <a:r>
              <a:rPr lang="en-US" sz="2200" dirty="0" err="1">
                <a:latin typeface="Arial" pitchFamily="34" charset="0"/>
                <a:cs typeface="Arial" pitchFamily="34" charset="0"/>
              </a:rPr>
              <a:t>overfitting</a:t>
            </a:r>
            <a:r>
              <a:rPr lang="en-US" sz="2200" dirty="0">
                <a:latin typeface="Arial" pitchFamily="34" charset="0"/>
                <a:cs typeface="Arial" pitchFamily="34" charset="0"/>
              </a:rPr>
              <a:t>.</a:t>
            </a:r>
          </a:p>
        </p:txBody>
      </p:sp>
    </p:spTree>
    <p:extLst>
      <p:ext uri="{BB962C8B-B14F-4D97-AF65-F5344CB8AC3E}">
        <p14:creationId xmlns:p14="http://schemas.microsoft.com/office/powerpoint/2010/main" val="1693080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35</a:t>
            </a:fld>
            <a:endParaRPr lang="ko-KR" altLang="en-US" dirty="0"/>
          </a:p>
        </p:txBody>
      </p:sp>
      <p:sp>
        <p:nvSpPr>
          <p:cNvPr id="25" name="TextBox 24"/>
          <p:cNvSpPr txBox="1"/>
          <p:nvPr/>
        </p:nvSpPr>
        <p:spPr>
          <a:xfrm>
            <a:off x="397514" y="75665"/>
            <a:ext cx="3489673" cy="461665"/>
          </a:xfrm>
          <a:prstGeom prst="rect">
            <a:avLst/>
          </a:prstGeom>
          <a:noFill/>
        </p:spPr>
        <p:txBody>
          <a:bodyPr wrap="none" rtlCol="0">
            <a:spAutoFit/>
          </a:bodyPr>
          <a:lstStyle/>
          <a:p>
            <a:r>
              <a:rPr lang="en-US" altLang="ko-KR" sz="2400" b="1" spc="-150" dirty="0">
                <a:solidFill>
                  <a:schemeClr val="bg1"/>
                </a:solidFill>
              </a:rPr>
              <a:t>Dimensionality Reduction</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Motivation. Data Compression and Visualization.</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Reduce data from 2D to 1D</a:t>
            </a:r>
          </a:p>
          <a:p>
            <a:pPr>
              <a:lnSpc>
                <a:spcPct val="150000"/>
              </a:lnSpc>
            </a:pPr>
            <a:endParaRPr lang="en-US" altLang="ko-K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4</a:t>
            </a:r>
            <a:endParaRPr lang="ko-KR" altLang="en-US" sz="2400" b="1" spc="-150" dirty="0">
              <a:solidFill>
                <a:schemeClr val="bg1"/>
              </a:solidFill>
            </a:endParaRPr>
          </a:p>
        </p:txBody>
      </p:sp>
      <p:grpSp>
        <p:nvGrpSpPr>
          <p:cNvPr id="9" name="Group 8">
            <a:extLst>
              <a:ext uri="{FF2B5EF4-FFF2-40B4-BE49-F238E27FC236}">
                <a16:creationId xmlns:a16="http://schemas.microsoft.com/office/drawing/2014/main" id="{69147C36-6A82-403A-82FE-1FC8FF9599AE}"/>
              </a:ext>
            </a:extLst>
          </p:cNvPr>
          <p:cNvGrpSpPr/>
          <p:nvPr/>
        </p:nvGrpSpPr>
        <p:grpSpPr>
          <a:xfrm>
            <a:off x="854712" y="1905000"/>
            <a:ext cx="5181600" cy="3004572"/>
            <a:chOff x="2971800" y="2177028"/>
            <a:chExt cx="5181600" cy="3004572"/>
          </a:xfrm>
        </p:grpSpPr>
        <p:cxnSp>
          <p:nvCxnSpPr>
            <p:cNvPr id="46" name="Straight Arrow Connector 45">
              <a:extLst>
                <a:ext uri="{FF2B5EF4-FFF2-40B4-BE49-F238E27FC236}">
                  <a16:creationId xmlns:a16="http://schemas.microsoft.com/office/drawing/2014/main" id="{BD5A07C4-6516-4662-BC73-695FED95EAD4}"/>
                </a:ext>
              </a:extLst>
            </p:cNvPr>
            <p:cNvCxnSpPr>
              <a:cxnSpLocks/>
            </p:cNvCxnSpPr>
            <p:nvPr/>
          </p:nvCxnSpPr>
          <p:spPr>
            <a:xfrm flipV="1">
              <a:off x="2971800" y="2177028"/>
              <a:ext cx="0" cy="300457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0FAF71B-5496-4AF2-9D88-C47EE8C594C7}"/>
                </a:ext>
              </a:extLst>
            </p:cNvPr>
            <p:cNvCxnSpPr>
              <a:cxnSpLocks/>
            </p:cNvCxnSpPr>
            <p:nvPr/>
          </p:nvCxnSpPr>
          <p:spPr>
            <a:xfrm>
              <a:off x="2971800" y="5181600"/>
              <a:ext cx="5181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sp>
        <p:nvSpPr>
          <p:cNvPr id="6" name="Isosceles Triangle 5">
            <a:extLst>
              <a:ext uri="{FF2B5EF4-FFF2-40B4-BE49-F238E27FC236}">
                <a16:creationId xmlns:a16="http://schemas.microsoft.com/office/drawing/2014/main" id="{7A461832-C6C2-448F-8BBE-8698018EB1ED}"/>
              </a:ext>
            </a:extLst>
          </p:cNvPr>
          <p:cNvSpPr/>
          <p:nvPr/>
        </p:nvSpPr>
        <p:spPr>
          <a:xfrm>
            <a:off x="1295400" y="4114800"/>
            <a:ext cx="219850" cy="228600"/>
          </a:xfrm>
          <a:prstGeom prst="triangl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Isosceles Triangle 48">
            <a:extLst>
              <a:ext uri="{FF2B5EF4-FFF2-40B4-BE49-F238E27FC236}">
                <a16:creationId xmlns:a16="http://schemas.microsoft.com/office/drawing/2014/main" id="{E607AF38-EDC8-488E-BEDB-B71A7AA78148}"/>
              </a:ext>
            </a:extLst>
          </p:cNvPr>
          <p:cNvSpPr/>
          <p:nvPr/>
        </p:nvSpPr>
        <p:spPr>
          <a:xfrm>
            <a:off x="1756025" y="4038922"/>
            <a:ext cx="219850" cy="2286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Isosceles Triangle 49">
            <a:extLst>
              <a:ext uri="{FF2B5EF4-FFF2-40B4-BE49-F238E27FC236}">
                <a16:creationId xmlns:a16="http://schemas.microsoft.com/office/drawing/2014/main" id="{9A34002D-DEDB-40CA-996F-9BFF0B02506D}"/>
              </a:ext>
            </a:extLst>
          </p:cNvPr>
          <p:cNvSpPr/>
          <p:nvPr/>
        </p:nvSpPr>
        <p:spPr>
          <a:xfrm>
            <a:off x="2044175" y="3350052"/>
            <a:ext cx="219850" cy="228600"/>
          </a:xfrm>
          <a:prstGeom prst="triangl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Isosceles Triangle 50">
            <a:extLst>
              <a:ext uri="{FF2B5EF4-FFF2-40B4-BE49-F238E27FC236}">
                <a16:creationId xmlns:a16="http://schemas.microsoft.com/office/drawing/2014/main" id="{B46093C5-8422-4662-99B1-02FE94493FDB}"/>
              </a:ext>
            </a:extLst>
          </p:cNvPr>
          <p:cNvSpPr/>
          <p:nvPr/>
        </p:nvSpPr>
        <p:spPr>
          <a:xfrm>
            <a:off x="2514600" y="3313554"/>
            <a:ext cx="21985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Isosceles Triangle 51">
            <a:extLst>
              <a:ext uri="{FF2B5EF4-FFF2-40B4-BE49-F238E27FC236}">
                <a16:creationId xmlns:a16="http://schemas.microsoft.com/office/drawing/2014/main" id="{6B04EF3F-CA00-4A57-A3ED-2DBAA3D5DE5A}"/>
              </a:ext>
            </a:extLst>
          </p:cNvPr>
          <p:cNvSpPr/>
          <p:nvPr/>
        </p:nvSpPr>
        <p:spPr>
          <a:xfrm>
            <a:off x="3115737" y="3033906"/>
            <a:ext cx="219850" cy="228600"/>
          </a:xfrm>
          <a:prstGeom prst="triangl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Isosceles Triangle 52">
            <a:extLst>
              <a:ext uri="{FF2B5EF4-FFF2-40B4-BE49-F238E27FC236}">
                <a16:creationId xmlns:a16="http://schemas.microsoft.com/office/drawing/2014/main" id="{A61BCB9D-85C0-4274-9C18-D30E8FD16460}"/>
              </a:ext>
            </a:extLst>
          </p:cNvPr>
          <p:cNvSpPr/>
          <p:nvPr/>
        </p:nvSpPr>
        <p:spPr>
          <a:xfrm>
            <a:off x="4343400" y="2327702"/>
            <a:ext cx="219850" cy="228600"/>
          </a:xfrm>
          <a:prstGeom prst="triangl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Isosceles Triangle 53">
            <a:extLst>
              <a:ext uri="{FF2B5EF4-FFF2-40B4-BE49-F238E27FC236}">
                <a16:creationId xmlns:a16="http://schemas.microsoft.com/office/drawing/2014/main" id="{7EA04B0D-A50A-4126-A9CC-FC773C2416D5}"/>
              </a:ext>
            </a:extLst>
          </p:cNvPr>
          <p:cNvSpPr/>
          <p:nvPr/>
        </p:nvSpPr>
        <p:spPr>
          <a:xfrm>
            <a:off x="3667337" y="2365884"/>
            <a:ext cx="219850" cy="2286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Isosceles Triangle 54">
            <a:extLst>
              <a:ext uri="{FF2B5EF4-FFF2-40B4-BE49-F238E27FC236}">
                <a16:creationId xmlns:a16="http://schemas.microsoft.com/office/drawing/2014/main" id="{0B47E96D-B9D1-456D-83B5-E05441099ECF}"/>
              </a:ext>
            </a:extLst>
          </p:cNvPr>
          <p:cNvSpPr/>
          <p:nvPr/>
        </p:nvSpPr>
        <p:spPr>
          <a:xfrm>
            <a:off x="4578490" y="1790700"/>
            <a:ext cx="180763" cy="2286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8" name="Object 47">
            <a:extLst>
              <a:ext uri="{FF2B5EF4-FFF2-40B4-BE49-F238E27FC236}">
                <a16:creationId xmlns:a16="http://schemas.microsoft.com/office/drawing/2014/main" id="{C2CFD946-65D2-4D8F-AB62-89CCAB0FC41B}"/>
              </a:ext>
            </a:extLst>
          </p:cNvPr>
          <p:cNvGraphicFramePr>
            <a:graphicFrameLocks noChangeAspect="1"/>
          </p:cNvGraphicFramePr>
          <p:nvPr>
            <p:extLst>
              <p:ext uri="{D42A27DB-BD31-4B8C-83A1-F6EECF244321}">
                <p14:modId xmlns:p14="http://schemas.microsoft.com/office/powerpoint/2010/main" val="3455723516"/>
              </p:ext>
            </p:extLst>
          </p:nvPr>
        </p:nvGraphicFramePr>
        <p:xfrm>
          <a:off x="5731512" y="4909572"/>
          <a:ext cx="304800" cy="457200"/>
        </p:xfrm>
        <a:graphic>
          <a:graphicData uri="http://schemas.openxmlformats.org/presentationml/2006/ole">
            <mc:AlternateContent xmlns:mc="http://schemas.openxmlformats.org/markup-compatibility/2006">
              <mc:Choice xmlns:v="urn:schemas-microsoft-com:vml" Requires="v">
                <p:oleObj name="Equation" r:id="rId2" imgW="152280" imgH="228600" progId="Equation.DSMT4">
                  <p:embed/>
                </p:oleObj>
              </mc:Choice>
              <mc:Fallback>
                <p:oleObj name="Equation" r:id="rId2" imgW="152280" imgH="228600" progId="Equation.DSMT4">
                  <p:embed/>
                  <p:pic>
                    <p:nvPicPr>
                      <p:cNvPr id="0" name=""/>
                      <p:cNvPicPr/>
                      <p:nvPr/>
                    </p:nvPicPr>
                    <p:blipFill>
                      <a:blip r:embed="rId3"/>
                      <a:stretch>
                        <a:fillRect/>
                      </a:stretch>
                    </p:blipFill>
                    <p:spPr>
                      <a:xfrm>
                        <a:off x="5731512" y="4909572"/>
                        <a:ext cx="304800" cy="457200"/>
                      </a:xfrm>
                      <a:prstGeom prst="rect">
                        <a:avLst/>
                      </a:prstGeom>
                    </p:spPr>
                  </p:pic>
                </p:oleObj>
              </mc:Fallback>
            </mc:AlternateContent>
          </a:graphicData>
        </a:graphic>
      </p:graphicFrame>
      <p:graphicFrame>
        <p:nvGraphicFramePr>
          <p:cNvPr id="57" name="Object 56">
            <a:extLst>
              <a:ext uri="{FF2B5EF4-FFF2-40B4-BE49-F238E27FC236}">
                <a16:creationId xmlns:a16="http://schemas.microsoft.com/office/drawing/2014/main" id="{AC8237FA-A4E9-4598-941B-F84780BE0D54}"/>
              </a:ext>
            </a:extLst>
          </p:cNvPr>
          <p:cNvGraphicFramePr>
            <a:graphicFrameLocks noChangeAspect="1"/>
          </p:cNvGraphicFramePr>
          <p:nvPr>
            <p:extLst>
              <p:ext uri="{D42A27DB-BD31-4B8C-83A1-F6EECF244321}">
                <p14:modId xmlns:p14="http://schemas.microsoft.com/office/powerpoint/2010/main" val="2380258370"/>
              </p:ext>
            </p:extLst>
          </p:nvPr>
        </p:nvGraphicFramePr>
        <p:xfrm>
          <a:off x="384175" y="1730375"/>
          <a:ext cx="330200" cy="457200"/>
        </p:xfrm>
        <a:graphic>
          <a:graphicData uri="http://schemas.openxmlformats.org/presentationml/2006/ole">
            <mc:AlternateContent xmlns:mc="http://schemas.openxmlformats.org/markup-compatibility/2006">
              <mc:Choice xmlns:v="urn:schemas-microsoft-com:vml" Requires="v">
                <p:oleObj name="Equation" r:id="rId4" imgW="164880" imgH="228600" progId="Equation.DSMT4">
                  <p:embed/>
                </p:oleObj>
              </mc:Choice>
              <mc:Fallback>
                <p:oleObj name="Equation" r:id="rId4" imgW="164880" imgH="228600" progId="Equation.DSMT4">
                  <p:embed/>
                  <p:pic>
                    <p:nvPicPr>
                      <p:cNvPr id="48" name="Object 47">
                        <a:extLst>
                          <a:ext uri="{FF2B5EF4-FFF2-40B4-BE49-F238E27FC236}">
                            <a16:creationId xmlns:a16="http://schemas.microsoft.com/office/drawing/2014/main" id="{C2CFD946-65D2-4D8F-AB62-89CCAB0FC41B}"/>
                          </a:ext>
                        </a:extLst>
                      </p:cNvPr>
                      <p:cNvPicPr/>
                      <p:nvPr/>
                    </p:nvPicPr>
                    <p:blipFill>
                      <a:blip r:embed="rId5"/>
                      <a:stretch>
                        <a:fillRect/>
                      </a:stretch>
                    </p:blipFill>
                    <p:spPr>
                      <a:xfrm>
                        <a:off x="384175" y="1730375"/>
                        <a:ext cx="330200" cy="457200"/>
                      </a:xfrm>
                      <a:prstGeom prst="rect">
                        <a:avLst/>
                      </a:prstGeom>
                    </p:spPr>
                  </p:pic>
                </p:oleObj>
              </mc:Fallback>
            </mc:AlternateContent>
          </a:graphicData>
        </a:graphic>
      </p:graphicFrame>
      <p:sp>
        <p:nvSpPr>
          <p:cNvPr id="56" name="TextBox 55">
            <a:extLst>
              <a:ext uri="{FF2B5EF4-FFF2-40B4-BE49-F238E27FC236}">
                <a16:creationId xmlns:a16="http://schemas.microsoft.com/office/drawing/2014/main" id="{7E32D9CD-6D9C-4226-AF46-7157BE18B179}"/>
              </a:ext>
            </a:extLst>
          </p:cNvPr>
          <p:cNvSpPr txBox="1"/>
          <p:nvPr/>
        </p:nvSpPr>
        <p:spPr>
          <a:xfrm>
            <a:off x="7489857" y="1545709"/>
            <a:ext cx="1120820" cy="369332"/>
          </a:xfrm>
          <a:prstGeom prst="rect">
            <a:avLst/>
          </a:prstGeom>
          <a:noFill/>
        </p:spPr>
        <p:txBody>
          <a:bodyPr wrap="none" rtlCol="0">
            <a:spAutoFit/>
          </a:bodyPr>
          <a:lstStyle/>
          <a:p>
            <a:r>
              <a:rPr lang="en-GB" dirty="0"/>
              <a:t>Mapping</a:t>
            </a:r>
          </a:p>
        </p:txBody>
      </p:sp>
      <mc:AlternateContent xmlns:mc="http://schemas.openxmlformats.org/markup-compatibility/2006" xmlns:a14="http://schemas.microsoft.com/office/drawing/2010/main">
        <mc:Choice Requires="a14">
          <p:sp>
            <p:nvSpPr>
              <p:cNvPr id="58" name="Object 57">
                <a:extLst>
                  <a:ext uri="{FF2B5EF4-FFF2-40B4-BE49-F238E27FC236}">
                    <a16:creationId xmlns:a16="http://schemas.microsoft.com/office/drawing/2014/main" id="{09CF939A-8AA6-46E5-AC7C-30129A79A12D}"/>
                  </a:ext>
                </a:extLst>
              </p:cNvPr>
              <p:cNvSpPr txBox="1"/>
              <p:nvPr/>
            </p:nvSpPr>
            <p:spPr>
              <a:xfrm>
                <a:off x="7078663" y="2078038"/>
                <a:ext cx="1943100" cy="319087"/>
              </a:xfrm>
              <a:prstGeom prst="rect">
                <a:avLst/>
              </a:prstGeom>
            </p:spPr>
            <p:txBody>
              <a:bodyPr>
                <a:normAutofit fontScale="77500" lnSpcReduction="20000"/>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𝑧</m:t>
                          </m:r>
                        </m:e>
                        <m:sup>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ℝ</m:t>
                      </m:r>
                    </m:oMath>
                  </m:oMathPara>
                </a14:m>
                <a:endParaRPr lang="en-US" dirty="0"/>
              </a:p>
            </p:txBody>
          </p:sp>
        </mc:Choice>
        <mc:Fallback xmlns="">
          <p:sp>
            <p:nvSpPr>
              <p:cNvPr id="58" name="Object 57">
                <a:extLst>
                  <a:ext uri="{FF2B5EF4-FFF2-40B4-BE49-F238E27FC236}">
                    <a16:creationId xmlns:a16="http://schemas.microsoft.com/office/drawing/2014/main" id="{09CF939A-8AA6-46E5-AC7C-30129A79A12D}"/>
                  </a:ext>
                </a:extLst>
              </p:cNvPr>
              <p:cNvSpPr txBox="1">
                <a:spLocks noRot="1" noChangeAspect="1" noMove="1" noResize="1" noEditPoints="1" noAdjustHandles="1" noChangeArrowheads="1" noChangeShapeType="1" noTextEdit="1"/>
              </p:cNvSpPr>
              <p:nvPr/>
            </p:nvSpPr>
            <p:spPr>
              <a:xfrm>
                <a:off x="7078663" y="2078038"/>
                <a:ext cx="1943100" cy="3190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Object 60">
                <a:extLst>
                  <a:ext uri="{FF2B5EF4-FFF2-40B4-BE49-F238E27FC236}">
                    <a16:creationId xmlns:a16="http://schemas.microsoft.com/office/drawing/2014/main" id="{9F9C8130-A434-4C21-8D8F-5176CB12A5BB}"/>
                  </a:ext>
                </a:extLst>
              </p:cNvPr>
              <p:cNvSpPr txBox="1"/>
              <p:nvPr/>
            </p:nvSpPr>
            <p:spPr>
              <a:xfrm>
                <a:off x="7051675" y="2551113"/>
                <a:ext cx="2000250" cy="320675"/>
              </a:xfrm>
              <a:prstGeom prst="rect">
                <a:avLst/>
              </a:prstGeom>
            </p:spPr>
            <p:txBody>
              <a:bodyPr>
                <a:normAutofit fontScale="77500" lnSpcReduction="20000"/>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𝑧</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ℝ</m:t>
                      </m:r>
                    </m:oMath>
                  </m:oMathPara>
                </a14:m>
                <a:endParaRPr lang="en-US" dirty="0"/>
              </a:p>
            </p:txBody>
          </p:sp>
        </mc:Choice>
        <mc:Fallback xmlns="">
          <p:sp>
            <p:nvSpPr>
              <p:cNvPr id="61" name="Object 60">
                <a:extLst>
                  <a:ext uri="{FF2B5EF4-FFF2-40B4-BE49-F238E27FC236}">
                    <a16:creationId xmlns:a16="http://schemas.microsoft.com/office/drawing/2014/main" id="{9F9C8130-A434-4C21-8D8F-5176CB12A5BB}"/>
                  </a:ext>
                </a:extLst>
              </p:cNvPr>
              <p:cNvSpPr txBox="1">
                <a:spLocks noRot="1" noChangeAspect="1" noMove="1" noResize="1" noEditPoints="1" noAdjustHandles="1" noChangeArrowheads="1" noChangeShapeType="1" noTextEdit="1"/>
              </p:cNvSpPr>
              <p:nvPr/>
            </p:nvSpPr>
            <p:spPr>
              <a:xfrm>
                <a:off x="7051675" y="2551113"/>
                <a:ext cx="2000250" cy="3206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bject 61">
                <a:extLst>
                  <a:ext uri="{FF2B5EF4-FFF2-40B4-BE49-F238E27FC236}">
                    <a16:creationId xmlns:a16="http://schemas.microsoft.com/office/drawing/2014/main" id="{A59EB2A5-236A-487C-A287-FFD4A3470C80}"/>
                  </a:ext>
                </a:extLst>
              </p:cNvPr>
              <p:cNvSpPr txBox="1"/>
              <p:nvPr/>
            </p:nvSpPr>
            <p:spPr>
              <a:xfrm>
                <a:off x="7051675" y="3427413"/>
                <a:ext cx="2032000" cy="319087"/>
              </a:xfrm>
              <a:prstGeom prst="rect">
                <a:avLst/>
              </a:prstGeom>
            </p:spPr>
            <p:txBody>
              <a:bodyPr>
                <a:normAutofit fontScale="77500" lnSpcReduction="20000"/>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𝑧</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ℝ</m:t>
                      </m:r>
                    </m:oMath>
                  </m:oMathPara>
                </a14:m>
                <a:endParaRPr lang="en-US" dirty="0"/>
              </a:p>
            </p:txBody>
          </p:sp>
        </mc:Choice>
        <mc:Fallback xmlns="">
          <p:sp>
            <p:nvSpPr>
              <p:cNvPr id="62" name="Object 61">
                <a:extLst>
                  <a:ext uri="{FF2B5EF4-FFF2-40B4-BE49-F238E27FC236}">
                    <a16:creationId xmlns:a16="http://schemas.microsoft.com/office/drawing/2014/main" id="{A59EB2A5-236A-487C-A287-FFD4A3470C80}"/>
                  </a:ext>
                </a:extLst>
              </p:cNvPr>
              <p:cNvSpPr txBox="1">
                <a:spLocks noRot="1" noChangeAspect="1" noMove="1" noResize="1" noEditPoints="1" noAdjustHandles="1" noChangeArrowheads="1" noChangeShapeType="1" noTextEdit="1"/>
              </p:cNvSpPr>
              <p:nvPr/>
            </p:nvSpPr>
            <p:spPr>
              <a:xfrm>
                <a:off x="7051675" y="3427413"/>
                <a:ext cx="2032000" cy="319087"/>
              </a:xfrm>
              <a:prstGeom prst="rect">
                <a:avLst/>
              </a:prstGeom>
              <a:blipFill>
                <a:blip r:embed="rId9"/>
                <a:stretch>
                  <a:fillRect/>
                </a:stretch>
              </a:blipFill>
            </p:spPr>
            <p:txBody>
              <a:bodyPr/>
              <a:lstStyle/>
              <a:p>
                <a:r>
                  <a:rPr lang="en-US">
                    <a:noFill/>
                  </a:rPr>
                  <a:t> </a:t>
                </a:r>
              </a:p>
            </p:txBody>
          </p:sp>
        </mc:Fallback>
      </mc:AlternateContent>
      <p:sp>
        <p:nvSpPr>
          <p:cNvPr id="59" name="Oval 58">
            <a:extLst>
              <a:ext uri="{FF2B5EF4-FFF2-40B4-BE49-F238E27FC236}">
                <a16:creationId xmlns:a16="http://schemas.microsoft.com/office/drawing/2014/main" id="{D207F538-27BC-42E7-9793-B838B55E9492}"/>
              </a:ext>
            </a:extLst>
          </p:cNvPr>
          <p:cNvSpPr/>
          <p:nvPr/>
        </p:nvSpPr>
        <p:spPr>
          <a:xfrm>
            <a:off x="8067675" y="3313554"/>
            <a:ext cx="76200" cy="709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Oval 62">
            <a:extLst>
              <a:ext uri="{FF2B5EF4-FFF2-40B4-BE49-F238E27FC236}">
                <a16:creationId xmlns:a16="http://schemas.microsoft.com/office/drawing/2014/main" id="{A52D825A-95C6-49C0-A2C6-9C221FC6B1C0}"/>
              </a:ext>
            </a:extLst>
          </p:cNvPr>
          <p:cNvSpPr/>
          <p:nvPr/>
        </p:nvSpPr>
        <p:spPr>
          <a:xfrm>
            <a:off x="8067675" y="3148206"/>
            <a:ext cx="76200" cy="709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DF0A1572-CF87-487F-8C14-B71224EB6EC2}"/>
              </a:ext>
            </a:extLst>
          </p:cNvPr>
          <p:cNvSpPr/>
          <p:nvPr/>
        </p:nvSpPr>
        <p:spPr>
          <a:xfrm>
            <a:off x="8067675" y="2972924"/>
            <a:ext cx="76200" cy="7090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5" name="Object 64">
            <a:extLst>
              <a:ext uri="{FF2B5EF4-FFF2-40B4-BE49-F238E27FC236}">
                <a16:creationId xmlns:a16="http://schemas.microsoft.com/office/drawing/2014/main" id="{4984204F-8410-4752-A4E4-DE7F507F65F0}"/>
              </a:ext>
            </a:extLst>
          </p:cNvPr>
          <p:cNvGraphicFramePr>
            <a:graphicFrameLocks noChangeAspect="1"/>
          </p:cNvGraphicFramePr>
          <p:nvPr>
            <p:extLst>
              <p:ext uri="{D42A27DB-BD31-4B8C-83A1-F6EECF244321}">
                <p14:modId xmlns:p14="http://schemas.microsoft.com/office/powerpoint/2010/main" val="3349403689"/>
              </p:ext>
            </p:extLst>
          </p:nvPr>
        </p:nvGraphicFramePr>
        <p:xfrm>
          <a:off x="948125" y="3529737"/>
          <a:ext cx="457200" cy="406400"/>
        </p:xfrm>
        <a:graphic>
          <a:graphicData uri="http://schemas.openxmlformats.org/presentationml/2006/ole">
            <mc:AlternateContent xmlns:mc="http://schemas.openxmlformats.org/markup-compatibility/2006">
              <mc:Choice xmlns:v="urn:schemas-microsoft-com:vml" Requires="v">
                <p:oleObj name="Equation" r:id="rId10" imgW="228600" imgH="203040" progId="Equation.DSMT4">
                  <p:embed/>
                </p:oleObj>
              </mc:Choice>
              <mc:Fallback>
                <p:oleObj name="Equation" r:id="rId10" imgW="228600" imgH="203040" progId="Equation.DSMT4">
                  <p:embed/>
                  <p:pic>
                    <p:nvPicPr>
                      <p:cNvPr id="48" name="Object 47">
                        <a:extLst>
                          <a:ext uri="{FF2B5EF4-FFF2-40B4-BE49-F238E27FC236}">
                            <a16:creationId xmlns:a16="http://schemas.microsoft.com/office/drawing/2014/main" id="{C2CFD946-65D2-4D8F-AB62-89CCAB0FC41B}"/>
                          </a:ext>
                        </a:extLst>
                      </p:cNvPr>
                      <p:cNvPicPr/>
                      <p:nvPr/>
                    </p:nvPicPr>
                    <p:blipFill>
                      <a:blip r:embed="rId11"/>
                      <a:stretch>
                        <a:fillRect/>
                      </a:stretch>
                    </p:blipFill>
                    <p:spPr>
                      <a:xfrm>
                        <a:off x="948125" y="3529737"/>
                        <a:ext cx="457200" cy="406400"/>
                      </a:xfrm>
                      <a:prstGeom prst="rect">
                        <a:avLst/>
                      </a:prstGeom>
                    </p:spPr>
                  </p:pic>
                </p:oleObj>
              </mc:Fallback>
            </mc:AlternateContent>
          </a:graphicData>
        </a:graphic>
      </p:graphicFrame>
      <p:graphicFrame>
        <p:nvGraphicFramePr>
          <p:cNvPr id="66" name="Object 65">
            <a:extLst>
              <a:ext uri="{FF2B5EF4-FFF2-40B4-BE49-F238E27FC236}">
                <a16:creationId xmlns:a16="http://schemas.microsoft.com/office/drawing/2014/main" id="{D15E387F-39BB-43C1-B874-B51A8C657DE6}"/>
              </a:ext>
            </a:extLst>
          </p:cNvPr>
          <p:cNvGraphicFramePr>
            <a:graphicFrameLocks noChangeAspect="1"/>
          </p:cNvGraphicFramePr>
          <p:nvPr>
            <p:extLst>
              <p:ext uri="{D42A27DB-BD31-4B8C-83A1-F6EECF244321}">
                <p14:modId xmlns:p14="http://schemas.microsoft.com/office/powerpoint/2010/main" val="2786299089"/>
              </p:ext>
            </p:extLst>
          </p:nvPr>
        </p:nvGraphicFramePr>
        <p:xfrm>
          <a:off x="2168561" y="4267522"/>
          <a:ext cx="482600" cy="406400"/>
        </p:xfrm>
        <a:graphic>
          <a:graphicData uri="http://schemas.openxmlformats.org/presentationml/2006/ole">
            <mc:AlternateContent xmlns:mc="http://schemas.openxmlformats.org/markup-compatibility/2006">
              <mc:Choice xmlns:v="urn:schemas-microsoft-com:vml" Requires="v">
                <p:oleObj name="Equation" r:id="rId12" imgW="241200" imgH="203040" progId="Equation.DSMT4">
                  <p:embed/>
                </p:oleObj>
              </mc:Choice>
              <mc:Fallback>
                <p:oleObj name="Equation" r:id="rId12" imgW="241200" imgH="203040" progId="Equation.DSMT4">
                  <p:embed/>
                  <p:pic>
                    <p:nvPicPr>
                      <p:cNvPr id="65" name="Object 64">
                        <a:extLst>
                          <a:ext uri="{FF2B5EF4-FFF2-40B4-BE49-F238E27FC236}">
                            <a16:creationId xmlns:a16="http://schemas.microsoft.com/office/drawing/2014/main" id="{4984204F-8410-4752-A4E4-DE7F507F65F0}"/>
                          </a:ext>
                        </a:extLst>
                      </p:cNvPr>
                      <p:cNvPicPr/>
                      <p:nvPr/>
                    </p:nvPicPr>
                    <p:blipFill>
                      <a:blip r:embed="rId13"/>
                      <a:stretch>
                        <a:fillRect/>
                      </a:stretch>
                    </p:blipFill>
                    <p:spPr>
                      <a:xfrm>
                        <a:off x="2168561" y="4267522"/>
                        <a:ext cx="482600" cy="406400"/>
                      </a:xfrm>
                      <a:prstGeom prst="rect">
                        <a:avLst/>
                      </a:prstGeom>
                    </p:spPr>
                  </p:pic>
                </p:oleObj>
              </mc:Fallback>
            </mc:AlternateContent>
          </a:graphicData>
        </a:graphic>
      </p:graphicFrame>
      <p:cxnSp>
        <p:nvCxnSpPr>
          <p:cNvPr id="68" name="Straight Arrow Connector 67">
            <a:extLst>
              <a:ext uri="{FF2B5EF4-FFF2-40B4-BE49-F238E27FC236}">
                <a16:creationId xmlns:a16="http://schemas.microsoft.com/office/drawing/2014/main" id="{26CEFE9D-0A4E-4B7C-B296-48E652ACBA1B}"/>
              </a:ext>
            </a:extLst>
          </p:cNvPr>
          <p:cNvCxnSpPr/>
          <p:nvPr/>
        </p:nvCxnSpPr>
        <p:spPr>
          <a:xfrm>
            <a:off x="1143000" y="3936137"/>
            <a:ext cx="76200" cy="1786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5D007EF-E191-4050-B81F-C9EDFF4997EA}"/>
              </a:ext>
            </a:extLst>
          </p:cNvPr>
          <p:cNvCxnSpPr>
            <a:cxnSpLocks/>
            <a:stCxn id="66" idx="1"/>
          </p:cNvCxnSpPr>
          <p:nvPr/>
        </p:nvCxnSpPr>
        <p:spPr>
          <a:xfrm flipH="1" flipV="1">
            <a:off x="1979260" y="4333686"/>
            <a:ext cx="189301" cy="1370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6FF385F-B3AB-4EAF-B6BF-18A1A154BE5C}"/>
              </a:ext>
            </a:extLst>
          </p:cNvPr>
          <p:cNvCxnSpPr/>
          <p:nvPr/>
        </p:nvCxnSpPr>
        <p:spPr>
          <a:xfrm flipV="1">
            <a:off x="1219200" y="1790700"/>
            <a:ext cx="3810000" cy="262890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1AA8DC5-8EB8-4F24-B29E-9F67AF8B9F12}"/>
              </a:ext>
            </a:extLst>
          </p:cNvPr>
          <p:cNvCxnSpPr>
            <a:cxnSpLocks/>
          </p:cNvCxnSpPr>
          <p:nvPr/>
        </p:nvCxnSpPr>
        <p:spPr>
          <a:xfrm>
            <a:off x="1312263" y="5891406"/>
            <a:ext cx="3988012"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76" name="Isosceles Triangle 75">
            <a:extLst>
              <a:ext uri="{FF2B5EF4-FFF2-40B4-BE49-F238E27FC236}">
                <a16:creationId xmlns:a16="http://schemas.microsoft.com/office/drawing/2014/main" id="{F0F66FCC-DAB9-4B52-BA7E-2B0A58A8E753}"/>
              </a:ext>
            </a:extLst>
          </p:cNvPr>
          <p:cNvSpPr/>
          <p:nvPr/>
        </p:nvSpPr>
        <p:spPr>
          <a:xfrm>
            <a:off x="1296002" y="5791200"/>
            <a:ext cx="219850" cy="228600"/>
          </a:xfrm>
          <a:prstGeom prst="triangl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Isosceles Triangle 76">
            <a:extLst>
              <a:ext uri="{FF2B5EF4-FFF2-40B4-BE49-F238E27FC236}">
                <a16:creationId xmlns:a16="http://schemas.microsoft.com/office/drawing/2014/main" id="{7560EEAB-FBA7-4301-B763-983F3E8F5863}"/>
              </a:ext>
            </a:extLst>
          </p:cNvPr>
          <p:cNvSpPr/>
          <p:nvPr/>
        </p:nvSpPr>
        <p:spPr>
          <a:xfrm>
            <a:off x="1756025" y="5777106"/>
            <a:ext cx="219850" cy="2286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Isosceles Triangle 77">
            <a:extLst>
              <a:ext uri="{FF2B5EF4-FFF2-40B4-BE49-F238E27FC236}">
                <a16:creationId xmlns:a16="http://schemas.microsoft.com/office/drawing/2014/main" id="{C27431A3-B4FC-4ABF-B5D6-BECDA4C4B184}"/>
              </a:ext>
            </a:extLst>
          </p:cNvPr>
          <p:cNvSpPr/>
          <p:nvPr/>
        </p:nvSpPr>
        <p:spPr>
          <a:xfrm>
            <a:off x="2073910" y="5776328"/>
            <a:ext cx="219850" cy="228600"/>
          </a:xfrm>
          <a:prstGeom prst="triangle">
            <a:avLst/>
          </a:prstGeom>
          <a:noFill/>
          <a:ln>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Isosceles Triangle 78">
            <a:extLst>
              <a:ext uri="{FF2B5EF4-FFF2-40B4-BE49-F238E27FC236}">
                <a16:creationId xmlns:a16="http://schemas.microsoft.com/office/drawing/2014/main" id="{02CE746D-DF0F-401A-9498-4A77A9BE3294}"/>
              </a:ext>
            </a:extLst>
          </p:cNvPr>
          <p:cNvSpPr/>
          <p:nvPr/>
        </p:nvSpPr>
        <p:spPr>
          <a:xfrm>
            <a:off x="2514600" y="5791200"/>
            <a:ext cx="219850" cy="2286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Isosceles Triangle 79">
            <a:extLst>
              <a:ext uri="{FF2B5EF4-FFF2-40B4-BE49-F238E27FC236}">
                <a16:creationId xmlns:a16="http://schemas.microsoft.com/office/drawing/2014/main" id="{F80D7E92-34D6-48C2-8F4B-098F87A3572F}"/>
              </a:ext>
            </a:extLst>
          </p:cNvPr>
          <p:cNvSpPr/>
          <p:nvPr/>
        </p:nvSpPr>
        <p:spPr>
          <a:xfrm>
            <a:off x="3115737" y="5791200"/>
            <a:ext cx="219850" cy="228600"/>
          </a:xfrm>
          <a:prstGeom prst="triangl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Isosceles Triangle 80">
            <a:extLst>
              <a:ext uri="{FF2B5EF4-FFF2-40B4-BE49-F238E27FC236}">
                <a16:creationId xmlns:a16="http://schemas.microsoft.com/office/drawing/2014/main" id="{4E15D110-EE55-45FA-88B4-FA602241C039}"/>
              </a:ext>
            </a:extLst>
          </p:cNvPr>
          <p:cNvSpPr/>
          <p:nvPr/>
        </p:nvSpPr>
        <p:spPr>
          <a:xfrm>
            <a:off x="3667337" y="5791200"/>
            <a:ext cx="219850" cy="2286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Isosceles Triangle 81">
            <a:extLst>
              <a:ext uri="{FF2B5EF4-FFF2-40B4-BE49-F238E27FC236}">
                <a16:creationId xmlns:a16="http://schemas.microsoft.com/office/drawing/2014/main" id="{F1878668-C724-451F-BD58-634BD3254D17}"/>
              </a:ext>
            </a:extLst>
          </p:cNvPr>
          <p:cNvSpPr/>
          <p:nvPr/>
        </p:nvSpPr>
        <p:spPr>
          <a:xfrm>
            <a:off x="4343400" y="5777474"/>
            <a:ext cx="219850" cy="228600"/>
          </a:xfrm>
          <a:prstGeom prst="triangl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Isosceles Triangle 82">
            <a:extLst>
              <a:ext uri="{FF2B5EF4-FFF2-40B4-BE49-F238E27FC236}">
                <a16:creationId xmlns:a16="http://schemas.microsoft.com/office/drawing/2014/main" id="{768F3771-2406-4C96-9D13-A795B1EEA479}"/>
              </a:ext>
            </a:extLst>
          </p:cNvPr>
          <p:cNvSpPr/>
          <p:nvPr/>
        </p:nvSpPr>
        <p:spPr>
          <a:xfrm>
            <a:off x="4660618" y="5791200"/>
            <a:ext cx="180763" cy="228600"/>
          </a:xfrm>
          <a:prstGeom prst="triangl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84" name="Object 83">
            <a:extLst>
              <a:ext uri="{FF2B5EF4-FFF2-40B4-BE49-F238E27FC236}">
                <a16:creationId xmlns:a16="http://schemas.microsoft.com/office/drawing/2014/main" id="{20287B92-82F9-4D1E-940A-6CF75131A229}"/>
              </a:ext>
            </a:extLst>
          </p:cNvPr>
          <p:cNvGraphicFramePr>
            <a:graphicFrameLocks noChangeAspect="1"/>
          </p:cNvGraphicFramePr>
          <p:nvPr>
            <p:extLst>
              <p:ext uri="{D42A27DB-BD31-4B8C-83A1-F6EECF244321}">
                <p14:modId xmlns:p14="http://schemas.microsoft.com/office/powerpoint/2010/main" val="4082966510"/>
              </p:ext>
            </p:extLst>
          </p:nvPr>
        </p:nvGraphicFramePr>
        <p:xfrm>
          <a:off x="1219200" y="5063329"/>
          <a:ext cx="457200" cy="381000"/>
        </p:xfrm>
        <a:graphic>
          <a:graphicData uri="http://schemas.openxmlformats.org/presentationml/2006/ole">
            <mc:AlternateContent xmlns:mc="http://schemas.openxmlformats.org/markup-compatibility/2006">
              <mc:Choice xmlns:v="urn:schemas-microsoft-com:vml" Requires="v">
                <p:oleObj name="Equation" r:id="rId14" imgW="228600" imgH="190440" progId="Equation.DSMT4">
                  <p:embed/>
                </p:oleObj>
              </mc:Choice>
              <mc:Fallback>
                <p:oleObj name="Equation" r:id="rId14" imgW="228600" imgH="190440" progId="Equation.DSMT4">
                  <p:embed/>
                  <p:pic>
                    <p:nvPicPr>
                      <p:cNvPr id="65" name="Object 64">
                        <a:extLst>
                          <a:ext uri="{FF2B5EF4-FFF2-40B4-BE49-F238E27FC236}">
                            <a16:creationId xmlns:a16="http://schemas.microsoft.com/office/drawing/2014/main" id="{4984204F-8410-4752-A4E4-DE7F507F65F0}"/>
                          </a:ext>
                        </a:extLst>
                      </p:cNvPr>
                      <p:cNvPicPr/>
                      <p:nvPr/>
                    </p:nvPicPr>
                    <p:blipFill>
                      <a:blip r:embed="rId15"/>
                      <a:stretch>
                        <a:fillRect/>
                      </a:stretch>
                    </p:blipFill>
                    <p:spPr>
                      <a:xfrm>
                        <a:off x="1219200" y="5063329"/>
                        <a:ext cx="457200" cy="381000"/>
                      </a:xfrm>
                      <a:prstGeom prst="rect">
                        <a:avLst/>
                      </a:prstGeom>
                    </p:spPr>
                  </p:pic>
                </p:oleObj>
              </mc:Fallback>
            </mc:AlternateContent>
          </a:graphicData>
        </a:graphic>
      </p:graphicFrame>
      <p:cxnSp>
        <p:nvCxnSpPr>
          <p:cNvPr id="85" name="Straight Arrow Connector 84">
            <a:extLst>
              <a:ext uri="{FF2B5EF4-FFF2-40B4-BE49-F238E27FC236}">
                <a16:creationId xmlns:a16="http://schemas.microsoft.com/office/drawing/2014/main" id="{D09280C6-0A3D-4119-B739-BBAE050E2B76}"/>
              </a:ext>
            </a:extLst>
          </p:cNvPr>
          <p:cNvCxnSpPr>
            <a:cxnSpLocks/>
          </p:cNvCxnSpPr>
          <p:nvPr/>
        </p:nvCxnSpPr>
        <p:spPr>
          <a:xfrm>
            <a:off x="1404977" y="5528433"/>
            <a:ext cx="0" cy="1786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7" name="Object 86">
            <a:extLst>
              <a:ext uri="{FF2B5EF4-FFF2-40B4-BE49-F238E27FC236}">
                <a16:creationId xmlns:a16="http://schemas.microsoft.com/office/drawing/2014/main" id="{7E38CA17-1149-4998-A548-97E746811DD5}"/>
              </a:ext>
            </a:extLst>
          </p:cNvPr>
          <p:cNvGraphicFramePr>
            <a:graphicFrameLocks noChangeAspect="1"/>
          </p:cNvGraphicFramePr>
          <p:nvPr>
            <p:extLst>
              <p:ext uri="{D42A27DB-BD31-4B8C-83A1-F6EECF244321}">
                <p14:modId xmlns:p14="http://schemas.microsoft.com/office/powerpoint/2010/main" val="2245970394"/>
              </p:ext>
            </p:extLst>
          </p:nvPr>
        </p:nvGraphicFramePr>
        <p:xfrm>
          <a:off x="1701235" y="5065668"/>
          <a:ext cx="482600" cy="381000"/>
        </p:xfrm>
        <a:graphic>
          <a:graphicData uri="http://schemas.openxmlformats.org/presentationml/2006/ole">
            <mc:AlternateContent xmlns:mc="http://schemas.openxmlformats.org/markup-compatibility/2006">
              <mc:Choice xmlns:v="urn:schemas-microsoft-com:vml" Requires="v">
                <p:oleObj name="Equation" r:id="rId16" imgW="241200" imgH="190440" progId="Equation.DSMT4">
                  <p:embed/>
                </p:oleObj>
              </mc:Choice>
              <mc:Fallback>
                <p:oleObj name="Equation" r:id="rId16" imgW="241200" imgH="190440" progId="Equation.DSMT4">
                  <p:embed/>
                  <p:pic>
                    <p:nvPicPr>
                      <p:cNvPr id="84" name="Object 83">
                        <a:extLst>
                          <a:ext uri="{FF2B5EF4-FFF2-40B4-BE49-F238E27FC236}">
                            <a16:creationId xmlns:a16="http://schemas.microsoft.com/office/drawing/2014/main" id="{20287B92-82F9-4D1E-940A-6CF75131A229}"/>
                          </a:ext>
                        </a:extLst>
                      </p:cNvPr>
                      <p:cNvPicPr/>
                      <p:nvPr/>
                    </p:nvPicPr>
                    <p:blipFill>
                      <a:blip r:embed="rId17"/>
                      <a:stretch>
                        <a:fillRect/>
                      </a:stretch>
                    </p:blipFill>
                    <p:spPr>
                      <a:xfrm>
                        <a:off x="1701235" y="5065668"/>
                        <a:ext cx="482600" cy="381000"/>
                      </a:xfrm>
                      <a:prstGeom prst="rect">
                        <a:avLst/>
                      </a:prstGeom>
                    </p:spPr>
                  </p:pic>
                </p:oleObj>
              </mc:Fallback>
            </mc:AlternateContent>
          </a:graphicData>
        </a:graphic>
      </p:graphicFrame>
      <p:cxnSp>
        <p:nvCxnSpPr>
          <p:cNvPr id="88" name="Straight Arrow Connector 87">
            <a:extLst>
              <a:ext uri="{FF2B5EF4-FFF2-40B4-BE49-F238E27FC236}">
                <a16:creationId xmlns:a16="http://schemas.microsoft.com/office/drawing/2014/main" id="{368AB479-E66F-49E9-8BBE-7D38D9AEA67B}"/>
              </a:ext>
            </a:extLst>
          </p:cNvPr>
          <p:cNvCxnSpPr>
            <a:cxnSpLocks/>
          </p:cNvCxnSpPr>
          <p:nvPr/>
        </p:nvCxnSpPr>
        <p:spPr>
          <a:xfrm>
            <a:off x="1865950" y="5528433"/>
            <a:ext cx="0" cy="17866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88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animBg="1"/>
      <p:bldP spid="80" grpId="0" animBg="1"/>
      <p:bldP spid="81" grpId="0" animBg="1"/>
      <p:bldP spid="82" grpId="0" animBg="1"/>
      <p:bldP spid="8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36</a:t>
            </a:fld>
            <a:endParaRPr lang="ko-KR" altLang="en-US"/>
          </a:p>
        </p:txBody>
      </p:sp>
      <p:sp>
        <p:nvSpPr>
          <p:cNvPr id="25" name="TextBox 24"/>
          <p:cNvSpPr txBox="1"/>
          <p:nvPr/>
        </p:nvSpPr>
        <p:spPr>
          <a:xfrm>
            <a:off x="397514" y="75665"/>
            <a:ext cx="3489673" cy="461665"/>
          </a:xfrm>
          <a:prstGeom prst="rect">
            <a:avLst/>
          </a:prstGeom>
          <a:noFill/>
        </p:spPr>
        <p:txBody>
          <a:bodyPr wrap="none" rtlCol="0">
            <a:spAutoFit/>
          </a:bodyPr>
          <a:lstStyle/>
          <a:p>
            <a:r>
              <a:rPr lang="en-US" altLang="ko-KR" sz="2400" b="1" spc="-150" dirty="0">
                <a:solidFill>
                  <a:schemeClr val="bg1"/>
                </a:solidFill>
              </a:rPr>
              <a:t>Dimensionality Reduction</a:t>
            </a:r>
            <a:endParaRPr lang="ko-KR" altLang="en-US" sz="2400" b="1" spc="-150" dirty="0">
              <a:solidFill>
                <a:schemeClr val="bg1"/>
              </a:solidFill>
            </a:endParaRPr>
          </a:p>
        </p:txBody>
      </p:sp>
      <p:sp>
        <p:nvSpPr>
          <p:cNvPr id="60" name="TextBox 59"/>
          <p:cNvSpPr txBox="1"/>
          <p:nvPr/>
        </p:nvSpPr>
        <p:spPr>
          <a:xfrm>
            <a:off x="8919547" y="-30045"/>
            <a:ext cx="1152128" cy="646331"/>
          </a:xfrm>
          <a:prstGeom prst="rect">
            <a:avLst/>
          </a:prstGeom>
          <a:noFill/>
        </p:spPr>
        <p:txBody>
          <a:bodyPr wrap="square" rtlCol="0">
            <a:spAutoFit/>
          </a:bodyPr>
          <a:lstStyle/>
          <a:p>
            <a:r>
              <a:rPr lang="en-US" sz="1200" b="1" cap="small" dirty="0">
                <a:solidFill>
                  <a:schemeClr val="bg1"/>
                </a:solidFill>
              </a:rPr>
              <a:t>Embedded</a:t>
            </a:r>
          </a:p>
          <a:p>
            <a:r>
              <a:rPr lang="en-US" sz="1200" b="1" cap="small" dirty="0">
                <a:solidFill>
                  <a:schemeClr val="bg1"/>
                </a:solidFill>
              </a:rPr>
              <a:t>System</a:t>
            </a:r>
          </a:p>
          <a:p>
            <a:r>
              <a:rPr lang="en-US" sz="1200" b="1" cap="small" dirty="0">
                <a:solidFill>
                  <a:schemeClr val="bg1"/>
                </a:solidFill>
              </a:rPr>
              <a:t>Laboratory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4401" y="56007"/>
            <a:ext cx="1453341" cy="479400"/>
          </a:xfrm>
          <a:prstGeom prst="rect">
            <a:avLst/>
          </a:prstGeom>
        </p:spPr>
      </p:pic>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Motivation. Data Compression and Visualization.</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Reduce data from 3D to 2D</a:t>
            </a:r>
          </a:p>
          <a:p>
            <a:pPr>
              <a:lnSpc>
                <a:spcPct val="150000"/>
              </a:lnSpc>
            </a:pPr>
            <a:endParaRPr lang="en-US" altLang="ko-KR"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4</a:t>
            </a:r>
            <a:endParaRPr lang="ko-KR" altLang="en-US" sz="2400" b="1" spc="-150" dirty="0">
              <a:solidFill>
                <a:schemeClr val="bg1"/>
              </a:solidFill>
            </a:endParaRPr>
          </a:p>
        </p:txBody>
      </p:sp>
      <p:pic>
        <p:nvPicPr>
          <p:cNvPr id="5" name="Picture 4" descr="A close up of a map&#10;&#10;Description generated with very high confidence">
            <a:extLst>
              <a:ext uri="{FF2B5EF4-FFF2-40B4-BE49-F238E27FC236}">
                <a16:creationId xmlns:a16="http://schemas.microsoft.com/office/drawing/2014/main" id="{0FCCAD00-A96C-4B64-A38C-88FF8123C968}"/>
              </a:ext>
            </a:extLst>
          </p:cNvPr>
          <p:cNvPicPr>
            <a:picLocks noChangeAspect="1"/>
          </p:cNvPicPr>
          <p:nvPr/>
        </p:nvPicPr>
        <p:blipFill rotWithShape="1">
          <a:blip r:embed="rId3">
            <a:extLst>
              <a:ext uri="{28A0092B-C50C-407E-A947-70E740481C1C}">
                <a14:useLocalDpi xmlns:a14="http://schemas.microsoft.com/office/drawing/2010/main" val="0"/>
              </a:ext>
            </a:extLst>
          </a:blip>
          <a:srcRect t="7060"/>
          <a:stretch/>
        </p:blipFill>
        <p:spPr>
          <a:xfrm>
            <a:off x="533400" y="2362200"/>
            <a:ext cx="4317333" cy="3009400"/>
          </a:xfrm>
          <a:prstGeom prst="rect">
            <a:avLst/>
          </a:prstGeom>
        </p:spPr>
      </p:pic>
      <p:graphicFrame>
        <p:nvGraphicFramePr>
          <p:cNvPr id="67" name="Object 66">
            <a:extLst>
              <a:ext uri="{FF2B5EF4-FFF2-40B4-BE49-F238E27FC236}">
                <a16:creationId xmlns:a16="http://schemas.microsoft.com/office/drawing/2014/main" id="{C8EC4E08-DCE5-4532-8A2B-B77A8A8A26F3}"/>
              </a:ext>
            </a:extLst>
          </p:cNvPr>
          <p:cNvGraphicFramePr>
            <a:graphicFrameLocks noChangeAspect="1"/>
          </p:cNvGraphicFramePr>
          <p:nvPr>
            <p:extLst>
              <p:ext uri="{D42A27DB-BD31-4B8C-83A1-F6EECF244321}">
                <p14:modId xmlns:p14="http://schemas.microsoft.com/office/powerpoint/2010/main" val="1083793239"/>
              </p:ext>
            </p:extLst>
          </p:nvPr>
        </p:nvGraphicFramePr>
        <p:xfrm>
          <a:off x="1295400" y="4800600"/>
          <a:ext cx="304800" cy="457200"/>
        </p:xfrm>
        <a:graphic>
          <a:graphicData uri="http://schemas.openxmlformats.org/presentationml/2006/ole">
            <mc:AlternateContent xmlns:mc="http://schemas.openxmlformats.org/markup-compatibility/2006">
              <mc:Choice xmlns:v="urn:schemas-microsoft-com:vml" Requires="v">
                <p:oleObj name="Equation" r:id="rId4" imgW="152280" imgH="228600" progId="Equation.DSMT4">
                  <p:embed/>
                </p:oleObj>
              </mc:Choice>
              <mc:Fallback>
                <p:oleObj name="Equation" r:id="rId4" imgW="152280" imgH="228600" progId="Equation.DSMT4">
                  <p:embed/>
                  <p:pic>
                    <p:nvPicPr>
                      <p:cNvPr id="48" name="Object 47">
                        <a:extLst>
                          <a:ext uri="{FF2B5EF4-FFF2-40B4-BE49-F238E27FC236}">
                            <a16:creationId xmlns:a16="http://schemas.microsoft.com/office/drawing/2014/main" id="{C2CFD946-65D2-4D8F-AB62-89CCAB0FC41B}"/>
                          </a:ext>
                        </a:extLst>
                      </p:cNvPr>
                      <p:cNvPicPr/>
                      <p:nvPr/>
                    </p:nvPicPr>
                    <p:blipFill>
                      <a:blip r:embed="rId5"/>
                      <a:stretch>
                        <a:fillRect/>
                      </a:stretch>
                    </p:blipFill>
                    <p:spPr>
                      <a:xfrm>
                        <a:off x="1295400" y="4800600"/>
                        <a:ext cx="304800" cy="457200"/>
                      </a:xfrm>
                      <a:prstGeom prst="rect">
                        <a:avLst/>
                      </a:prstGeom>
                    </p:spPr>
                  </p:pic>
                </p:oleObj>
              </mc:Fallback>
            </mc:AlternateContent>
          </a:graphicData>
        </a:graphic>
      </p:graphicFrame>
      <p:graphicFrame>
        <p:nvGraphicFramePr>
          <p:cNvPr id="70" name="Object 69">
            <a:extLst>
              <a:ext uri="{FF2B5EF4-FFF2-40B4-BE49-F238E27FC236}">
                <a16:creationId xmlns:a16="http://schemas.microsoft.com/office/drawing/2014/main" id="{9F4AD41C-C0BB-45D2-8AA4-E959A2964DCA}"/>
              </a:ext>
            </a:extLst>
          </p:cNvPr>
          <p:cNvGraphicFramePr>
            <a:graphicFrameLocks noChangeAspect="1"/>
          </p:cNvGraphicFramePr>
          <p:nvPr>
            <p:extLst>
              <p:ext uri="{D42A27DB-BD31-4B8C-83A1-F6EECF244321}">
                <p14:modId xmlns:p14="http://schemas.microsoft.com/office/powerpoint/2010/main" val="3099891317"/>
              </p:ext>
            </p:extLst>
          </p:nvPr>
        </p:nvGraphicFramePr>
        <p:xfrm>
          <a:off x="3722688" y="4800600"/>
          <a:ext cx="330200" cy="457200"/>
        </p:xfrm>
        <a:graphic>
          <a:graphicData uri="http://schemas.openxmlformats.org/presentationml/2006/ole">
            <mc:AlternateContent xmlns:mc="http://schemas.openxmlformats.org/markup-compatibility/2006">
              <mc:Choice xmlns:v="urn:schemas-microsoft-com:vml" Requires="v">
                <p:oleObj name="Equation" r:id="rId6" imgW="164880" imgH="228600" progId="Equation.DSMT4">
                  <p:embed/>
                </p:oleObj>
              </mc:Choice>
              <mc:Fallback>
                <p:oleObj name="Equation" r:id="rId6" imgW="164880" imgH="228600" progId="Equation.DSMT4">
                  <p:embed/>
                  <p:pic>
                    <p:nvPicPr>
                      <p:cNvPr id="67" name="Object 66">
                        <a:extLst>
                          <a:ext uri="{FF2B5EF4-FFF2-40B4-BE49-F238E27FC236}">
                            <a16:creationId xmlns:a16="http://schemas.microsoft.com/office/drawing/2014/main" id="{C8EC4E08-DCE5-4532-8A2B-B77A8A8A26F3}"/>
                          </a:ext>
                        </a:extLst>
                      </p:cNvPr>
                      <p:cNvPicPr/>
                      <p:nvPr/>
                    </p:nvPicPr>
                    <p:blipFill>
                      <a:blip r:embed="rId7"/>
                      <a:stretch>
                        <a:fillRect/>
                      </a:stretch>
                    </p:blipFill>
                    <p:spPr>
                      <a:xfrm>
                        <a:off x="3722688" y="4800600"/>
                        <a:ext cx="330200" cy="457200"/>
                      </a:xfrm>
                      <a:prstGeom prst="rect">
                        <a:avLst/>
                      </a:prstGeom>
                    </p:spPr>
                  </p:pic>
                </p:oleObj>
              </mc:Fallback>
            </mc:AlternateContent>
          </a:graphicData>
        </a:graphic>
      </p:graphicFrame>
      <p:graphicFrame>
        <p:nvGraphicFramePr>
          <p:cNvPr id="71" name="Object 70">
            <a:extLst>
              <a:ext uri="{FF2B5EF4-FFF2-40B4-BE49-F238E27FC236}">
                <a16:creationId xmlns:a16="http://schemas.microsoft.com/office/drawing/2014/main" id="{A224FD62-6C8E-483E-ADA0-DB0704912DB7}"/>
              </a:ext>
            </a:extLst>
          </p:cNvPr>
          <p:cNvGraphicFramePr>
            <a:graphicFrameLocks noChangeAspect="1"/>
          </p:cNvGraphicFramePr>
          <p:nvPr>
            <p:extLst>
              <p:ext uri="{D42A27DB-BD31-4B8C-83A1-F6EECF244321}">
                <p14:modId xmlns:p14="http://schemas.microsoft.com/office/powerpoint/2010/main" val="95046870"/>
              </p:ext>
            </p:extLst>
          </p:nvPr>
        </p:nvGraphicFramePr>
        <p:xfrm>
          <a:off x="397514" y="3200400"/>
          <a:ext cx="330200" cy="457200"/>
        </p:xfrm>
        <a:graphic>
          <a:graphicData uri="http://schemas.openxmlformats.org/presentationml/2006/ole">
            <mc:AlternateContent xmlns:mc="http://schemas.openxmlformats.org/markup-compatibility/2006">
              <mc:Choice xmlns:v="urn:schemas-microsoft-com:vml" Requires="v">
                <p:oleObj name="Equation" r:id="rId8" imgW="164880" imgH="228600" progId="Equation.DSMT4">
                  <p:embed/>
                </p:oleObj>
              </mc:Choice>
              <mc:Fallback>
                <p:oleObj name="Equation" r:id="rId8" imgW="164880" imgH="228600" progId="Equation.DSMT4">
                  <p:embed/>
                  <p:pic>
                    <p:nvPicPr>
                      <p:cNvPr id="70" name="Object 69">
                        <a:extLst>
                          <a:ext uri="{FF2B5EF4-FFF2-40B4-BE49-F238E27FC236}">
                            <a16:creationId xmlns:a16="http://schemas.microsoft.com/office/drawing/2014/main" id="{9F4AD41C-C0BB-45D2-8AA4-E959A2964DCA}"/>
                          </a:ext>
                        </a:extLst>
                      </p:cNvPr>
                      <p:cNvPicPr/>
                      <p:nvPr/>
                    </p:nvPicPr>
                    <p:blipFill>
                      <a:blip r:embed="rId9"/>
                      <a:stretch>
                        <a:fillRect/>
                      </a:stretch>
                    </p:blipFill>
                    <p:spPr>
                      <a:xfrm>
                        <a:off x="397514" y="3200400"/>
                        <a:ext cx="330200" cy="457200"/>
                      </a:xfrm>
                      <a:prstGeom prst="rect">
                        <a:avLst/>
                      </a:prstGeom>
                    </p:spPr>
                  </p:pic>
                </p:oleObj>
              </mc:Fallback>
            </mc:AlternateContent>
          </a:graphicData>
        </a:graphic>
      </p:graphicFrame>
      <p:cxnSp>
        <p:nvCxnSpPr>
          <p:cNvPr id="10" name="Straight Connector 9">
            <a:extLst>
              <a:ext uri="{FF2B5EF4-FFF2-40B4-BE49-F238E27FC236}">
                <a16:creationId xmlns:a16="http://schemas.microsoft.com/office/drawing/2014/main" id="{F8C2E04C-7B4D-47C2-A6A5-3E5A5EBF433C}"/>
              </a:ext>
            </a:extLst>
          </p:cNvPr>
          <p:cNvCxnSpPr>
            <a:cxnSpLocks/>
          </p:cNvCxnSpPr>
          <p:nvPr/>
        </p:nvCxnSpPr>
        <p:spPr>
          <a:xfrm>
            <a:off x="3091982" y="2247400"/>
            <a:ext cx="960906" cy="186740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C97514D-A78D-48FA-BF0C-F7FA5FB8FC15}"/>
              </a:ext>
            </a:extLst>
          </p:cNvPr>
          <p:cNvCxnSpPr>
            <a:cxnSpLocks/>
          </p:cNvCxnSpPr>
          <p:nvPr/>
        </p:nvCxnSpPr>
        <p:spPr>
          <a:xfrm flipH="1">
            <a:off x="2553602" y="4127697"/>
            <a:ext cx="1481800" cy="83820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35D021F-1237-41C8-956B-7FCDE0A75FB8}"/>
              </a:ext>
            </a:extLst>
          </p:cNvPr>
          <p:cNvCxnSpPr>
            <a:cxnSpLocks/>
          </p:cNvCxnSpPr>
          <p:nvPr/>
        </p:nvCxnSpPr>
        <p:spPr>
          <a:xfrm>
            <a:off x="1581622" y="3080243"/>
            <a:ext cx="921523" cy="1872757"/>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CE756D3-66D0-40D8-A39E-FE685004F77F}"/>
              </a:ext>
            </a:extLst>
          </p:cNvPr>
          <p:cNvCxnSpPr>
            <a:cxnSpLocks/>
          </p:cNvCxnSpPr>
          <p:nvPr/>
        </p:nvCxnSpPr>
        <p:spPr>
          <a:xfrm flipH="1">
            <a:off x="1588785" y="2247400"/>
            <a:ext cx="1503197" cy="80060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pic>
        <p:nvPicPr>
          <p:cNvPr id="23" name="Picture 22" descr="A close up of a map&#10;&#10;Description generated with high confidence">
            <a:extLst>
              <a:ext uri="{FF2B5EF4-FFF2-40B4-BE49-F238E27FC236}">
                <a16:creationId xmlns:a16="http://schemas.microsoft.com/office/drawing/2014/main" id="{F0943CAD-2459-469E-8838-77FEB45B9D68}"/>
              </a:ext>
            </a:extLst>
          </p:cNvPr>
          <p:cNvPicPr>
            <a:picLocks noChangeAspect="1"/>
          </p:cNvPicPr>
          <p:nvPr/>
        </p:nvPicPr>
        <p:blipFill rotWithShape="1">
          <a:blip r:embed="rId10">
            <a:extLst>
              <a:ext uri="{28A0092B-C50C-407E-A947-70E740481C1C}">
                <a14:useLocalDpi xmlns:a14="http://schemas.microsoft.com/office/drawing/2010/main" val="0"/>
              </a:ext>
            </a:extLst>
          </a:blip>
          <a:srcRect t="6899"/>
          <a:stretch/>
        </p:blipFill>
        <p:spPr>
          <a:xfrm>
            <a:off x="5061727" y="2398942"/>
            <a:ext cx="4020011" cy="2858858"/>
          </a:xfrm>
          <a:prstGeom prst="rect">
            <a:avLst/>
          </a:prstGeom>
        </p:spPr>
      </p:pic>
      <p:graphicFrame>
        <p:nvGraphicFramePr>
          <p:cNvPr id="91" name="Object 90">
            <a:extLst>
              <a:ext uri="{FF2B5EF4-FFF2-40B4-BE49-F238E27FC236}">
                <a16:creationId xmlns:a16="http://schemas.microsoft.com/office/drawing/2014/main" id="{ED937AC3-07E5-4167-B9A0-301771CDE1FA}"/>
              </a:ext>
            </a:extLst>
          </p:cNvPr>
          <p:cNvGraphicFramePr>
            <a:graphicFrameLocks noChangeAspect="1"/>
          </p:cNvGraphicFramePr>
          <p:nvPr>
            <p:extLst>
              <p:ext uri="{D42A27DB-BD31-4B8C-83A1-F6EECF244321}">
                <p14:modId xmlns:p14="http://schemas.microsoft.com/office/powerpoint/2010/main" val="2771528246"/>
              </p:ext>
            </p:extLst>
          </p:nvPr>
        </p:nvGraphicFramePr>
        <p:xfrm>
          <a:off x="8614747" y="5029200"/>
          <a:ext cx="304800" cy="457200"/>
        </p:xfrm>
        <a:graphic>
          <a:graphicData uri="http://schemas.openxmlformats.org/presentationml/2006/ole">
            <mc:AlternateContent xmlns:mc="http://schemas.openxmlformats.org/markup-compatibility/2006">
              <mc:Choice xmlns:v="urn:schemas-microsoft-com:vml" Requires="v">
                <p:oleObj name="Equation" r:id="rId11" imgW="152280" imgH="228600" progId="Equation.DSMT4">
                  <p:embed/>
                </p:oleObj>
              </mc:Choice>
              <mc:Fallback>
                <p:oleObj name="Equation" r:id="rId11" imgW="152280" imgH="228600" progId="Equation.DSMT4">
                  <p:embed/>
                  <p:pic>
                    <p:nvPicPr>
                      <p:cNvPr id="67" name="Object 66">
                        <a:extLst>
                          <a:ext uri="{FF2B5EF4-FFF2-40B4-BE49-F238E27FC236}">
                            <a16:creationId xmlns:a16="http://schemas.microsoft.com/office/drawing/2014/main" id="{C8EC4E08-DCE5-4532-8A2B-B77A8A8A26F3}"/>
                          </a:ext>
                        </a:extLst>
                      </p:cNvPr>
                      <p:cNvPicPr/>
                      <p:nvPr/>
                    </p:nvPicPr>
                    <p:blipFill>
                      <a:blip r:embed="rId12"/>
                      <a:stretch>
                        <a:fillRect/>
                      </a:stretch>
                    </p:blipFill>
                    <p:spPr>
                      <a:xfrm>
                        <a:off x="8614747" y="5029200"/>
                        <a:ext cx="304800" cy="457200"/>
                      </a:xfrm>
                      <a:prstGeom prst="rect">
                        <a:avLst/>
                      </a:prstGeom>
                    </p:spPr>
                  </p:pic>
                </p:oleObj>
              </mc:Fallback>
            </mc:AlternateContent>
          </a:graphicData>
        </a:graphic>
      </p:graphicFrame>
      <p:graphicFrame>
        <p:nvGraphicFramePr>
          <p:cNvPr id="92" name="Object 91">
            <a:extLst>
              <a:ext uri="{FF2B5EF4-FFF2-40B4-BE49-F238E27FC236}">
                <a16:creationId xmlns:a16="http://schemas.microsoft.com/office/drawing/2014/main" id="{F7521ABB-DC67-42FC-89B5-985805573305}"/>
              </a:ext>
            </a:extLst>
          </p:cNvPr>
          <p:cNvGraphicFramePr>
            <a:graphicFrameLocks noChangeAspect="1"/>
          </p:cNvGraphicFramePr>
          <p:nvPr>
            <p:extLst>
              <p:ext uri="{D42A27DB-BD31-4B8C-83A1-F6EECF244321}">
                <p14:modId xmlns:p14="http://schemas.microsoft.com/office/powerpoint/2010/main" val="825874985"/>
              </p:ext>
            </p:extLst>
          </p:nvPr>
        </p:nvGraphicFramePr>
        <p:xfrm>
          <a:off x="5048250" y="2270125"/>
          <a:ext cx="330200" cy="457200"/>
        </p:xfrm>
        <a:graphic>
          <a:graphicData uri="http://schemas.openxmlformats.org/presentationml/2006/ole">
            <mc:AlternateContent xmlns:mc="http://schemas.openxmlformats.org/markup-compatibility/2006">
              <mc:Choice xmlns:v="urn:schemas-microsoft-com:vml" Requires="v">
                <p:oleObj name="Equation" r:id="rId13" imgW="164880" imgH="228600" progId="Equation.DSMT4">
                  <p:embed/>
                </p:oleObj>
              </mc:Choice>
              <mc:Fallback>
                <p:oleObj name="Equation" r:id="rId13" imgW="164880" imgH="228600" progId="Equation.DSMT4">
                  <p:embed/>
                  <p:pic>
                    <p:nvPicPr>
                      <p:cNvPr id="91" name="Object 90">
                        <a:extLst>
                          <a:ext uri="{FF2B5EF4-FFF2-40B4-BE49-F238E27FC236}">
                            <a16:creationId xmlns:a16="http://schemas.microsoft.com/office/drawing/2014/main" id="{ED937AC3-07E5-4167-B9A0-301771CDE1FA}"/>
                          </a:ext>
                        </a:extLst>
                      </p:cNvPr>
                      <p:cNvPicPr/>
                      <p:nvPr/>
                    </p:nvPicPr>
                    <p:blipFill>
                      <a:blip r:embed="rId14"/>
                      <a:stretch>
                        <a:fillRect/>
                      </a:stretch>
                    </p:blipFill>
                    <p:spPr>
                      <a:xfrm>
                        <a:off x="5048250" y="2270125"/>
                        <a:ext cx="330200" cy="4572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 name="Rectangle 1"/>
              <p:cNvSpPr/>
              <p:nvPr/>
            </p:nvSpPr>
            <p:spPr>
              <a:xfrm>
                <a:off x="1968826" y="5633547"/>
                <a:ext cx="1169551" cy="380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m:t>
                          </m:r>
                          <m:r>
                            <a:rPr lang="en-US" b="0" i="1" smtClean="0">
                              <a:solidFill>
                                <a:srgbClr val="000000"/>
                              </a:solidFill>
                              <a:latin typeface="Cambria Math"/>
                            </a:rPr>
                            <m:t>𝑖</m:t>
                          </m:r>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b="0" i="1" smtClean="0">
                              <a:solidFill>
                                <a:srgbClr val="000000"/>
                              </a:solidFill>
                              <a:latin typeface="Cambria Math"/>
                            </a:rPr>
                            <m:t>3</m:t>
                          </m:r>
                        </m:sup>
                      </m:sSup>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1968826" y="5633547"/>
                <a:ext cx="1169551" cy="380810"/>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p:cNvSpPr/>
              <p:nvPr/>
            </p:nvSpPr>
            <p:spPr>
              <a:xfrm>
                <a:off x="6705600" y="5598738"/>
                <a:ext cx="1156983" cy="380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000000"/>
                              </a:solidFill>
                              <a:latin typeface="Cambria Math" panose="02040503050406030204" pitchFamily="18" charset="0"/>
                            </a:rPr>
                          </m:ctrlPr>
                        </m:sSupPr>
                        <m:e>
                          <m:r>
                            <a:rPr lang="en-US" b="0" i="1" smtClean="0">
                              <a:solidFill>
                                <a:srgbClr val="000000"/>
                              </a:solidFill>
                              <a:latin typeface="Cambria Math"/>
                            </a:rPr>
                            <m:t>𝑧</m:t>
                          </m:r>
                        </m:e>
                        <m:sup>
                          <m:r>
                            <a:rPr lang="en-US" i="1">
                              <a:solidFill>
                                <a:srgbClr val="000000"/>
                              </a:solidFill>
                              <a:latin typeface="Cambria Math" panose="02040503050406030204" pitchFamily="18" charset="0"/>
                            </a:rPr>
                            <m:t>(</m:t>
                          </m:r>
                          <m:r>
                            <a:rPr lang="en-US" b="0" i="1" smtClean="0">
                              <a:solidFill>
                                <a:srgbClr val="000000"/>
                              </a:solidFill>
                              <a:latin typeface="Cambria Math"/>
                            </a:rPr>
                            <m:t>𝑖</m:t>
                          </m:r>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b="0" i="1" smtClean="0">
                              <a:solidFill>
                                <a:srgbClr val="000000"/>
                              </a:solidFill>
                              <a:latin typeface="Cambria Math"/>
                            </a:rPr>
                            <m:t>2</m:t>
                          </m:r>
                        </m:sup>
                      </m:sSup>
                    </m:oMath>
                  </m:oMathPara>
                </a14:m>
                <a:endParaRPr lang="en-US" dirty="0"/>
              </a:p>
            </p:txBody>
          </p:sp>
        </mc:Choice>
        <mc:Fallback xmlns="">
          <p:sp>
            <p:nvSpPr>
              <p:cNvPr id="22" name="Rectangle 21"/>
              <p:cNvSpPr>
                <a:spLocks noRot="1" noChangeAspect="1" noMove="1" noResize="1" noEditPoints="1" noAdjustHandles="1" noChangeArrowheads="1" noChangeShapeType="1" noTextEdit="1"/>
              </p:cNvSpPr>
              <p:nvPr/>
            </p:nvSpPr>
            <p:spPr>
              <a:xfrm>
                <a:off x="6705600" y="5598738"/>
                <a:ext cx="1156983" cy="380810"/>
              </a:xfrm>
              <a:prstGeom prst="rect">
                <a:avLst/>
              </a:prstGeom>
              <a:blipFill rotWithShape="1">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87047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animEffect transition="in" filter="fade">
                                      <p:cBhvr>
                                        <p:cTn id="13" dur="500"/>
                                        <p:tgtEl>
                                          <p:spTgt spid="86"/>
                                        </p:tgtEl>
                                      </p:cBhvr>
                                    </p:animEffect>
                                  </p:childTnLst>
                                </p:cTn>
                              </p:par>
                              <p:par>
                                <p:cTn id="14" presetID="10" presetClass="entr" presetSubtype="0" fill="hold"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500"/>
                                        <p:tgtEl>
                                          <p:spTgt spid="91"/>
                                        </p:tgtEl>
                                      </p:cBhvr>
                                    </p:animEffect>
                                  </p:childTnLst>
                                </p:cTn>
                              </p:par>
                              <p:par>
                                <p:cTn id="25" presetID="10" presetClass="entr" presetSubtype="0"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3322"/>
            <a:ext cx="8382000" cy="1077020"/>
          </a:xfrm>
        </p:spPr>
        <p:txBody>
          <a:bodyPr>
            <a:normAutofit/>
          </a:bodyPr>
          <a:lstStyle/>
          <a:p>
            <a:r>
              <a:rPr lang="en-US" sz="3200" dirty="0"/>
              <a:t>Dimensionality reduction</a:t>
            </a:r>
            <a:endParaRPr lang="en-US" sz="3200" dirty="0">
              <a:solidFill>
                <a:srgbClr val="FF0000"/>
              </a:solidFill>
            </a:endParaRPr>
          </a:p>
        </p:txBody>
      </p:sp>
      <p:sp>
        <p:nvSpPr>
          <p:cNvPr id="3" name="Content Placeholder 2"/>
          <p:cNvSpPr>
            <a:spLocks noGrp="1"/>
          </p:cNvSpPr>
          <p:nvPr>
            <p:ph idx="1"/>
          </p:nvPr>
        </p:nvSpPr>
        <p:spPr>
          <a:xfrm>
            <a:off x="495300" y="1219201"/>
            <a:ext cx="8915400" cy="4906968"/>
          </a:xfrm>
        </p:spPr>
        <p:txBody>
          <a:bodyPr>
            <a:normAutofit/>
          </a:bodyPr>
          <a:lstStyle/>
          <a:p>
            <a:pPr marL="0" indent="0" algn="just">
              <a:buNone/>
            </a:pPr>
            <a:r>
              <a:rPr lang="en-US" sz="2200" dirty="0"/>
              <a:t>There are two main categories of dimensionality reduction techniques: </a:t>
            </a:r>
            <a:r>
              <a:rPr lang="en-US" sz="2200" dirty="0">
                <a:solidFill>
                  <a:srgbClr val="FF0000"/>
                </a:solidFill>
              </a:rPr>
              <a:t>Feature Selection </a:t>
            </a:r>
            <a:r>
              <a:rPr lang="en-US" sz="2200" dirty="0"/>
              <a:t>and </a:t>
            </a:r>
            <a:r>
              <a:rPr lang="en-US" sz="2200" dirty="0">
                <a:solidFill>
                  <a:srgbClr val="FF0000"/>
                </a:solidFill>
              </a:rPr>
              <a:t>Feature Extraction</a:t>
            </a:r>
            <a:r>
              <a:rPr lang="en-US" sz="2200" dirty="0"/>
              <a:t>.</a:t>
            </a:r>
          </a:p>
          <a:p>
            <a:pPr marL="0" indent="0" algn="just">
              <a:buNone/>
            </a:pPr>
            <a:endParaRPr lang="en-US" sz="2200" dirty="0"/>
          </a:p>
          <a:p>
            <a:pPr marL="0" indent="0" algn="just">
              <a:buNone/>
            </a:pPr>
            <a:r>
              <a:rPr lang="en-US" sz="2200" b="1" dirty="0"/>
              <a:t>Feature selection </a:t>
            </a:r>
            <a:r>
              <a:rPr lang="en-US" sz="2200" dirty="0"/>
              <a:t>methods choose a subset of the original features and discard the rest. You are essentially "selecting" the best features to keep.</a:t>
            </a:r>
          </a:p>
          <a:p>
            <a:pPr marL="0" indent="0" algn="just">
              <a:buNone/>
            </a:pPr>
            <a:endParaRPr lang="en-US" sz="2200" dirty="0"/>
          </a:p>
          <a:p>
            <a:pPr marL="0" indent="0" algn="just">
              <a:buNone/>
            </a:pPr>
            <a:r>
              <a:rPr lang="en-US" sz="2200" b="1" dirty="0"/>
              <a:t>Feature extraction </a:t>
            </a:r>
            <a:r>
              <a:rPr lang="en-US" sz="2200" dirty="0"/>
              <a:t>methods create a new, smaller set of features that are combinations of the original ones. These new features are called "components" or "latent variables."</a:t>
            </a:r>
          </a:p>
        </p:txBody>
      </p:sp>
    </p:spTree>
    <p:extLst>
      <p:ext uri="{BB962C8B-B14F-4D97-AF65-F5344CB8AC3E}">
        <p14:creationId xmlns:p14="http://schemas.microsoft.com/office/powerpoint/2010/main" val="334361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3322"/>
            <a:ext cx="8382000" cy="1077020"/>
          </a:xfrm>
        </p:spPr>
        <p:txBody>
          <a:bodyPr>
            <a:normAutofit/>
          </a:bodyPr>
          <a:lstStyle/>
          <a:p>
            <a:r>
              <a:rPr lang="en-US" sz="3200" dirty="0"/>
              <a:t>Dimensionality reduction: </a:t>
            </a:r>
            <a:r>
              <a:rPr lang="en-US" sz="3200" dirty="0">
                <a:solidFill>
                  <a:srgbClr val="FF0000"/>
                </a:solidFill>
              </a:rPr>
              <a:t>Feature Selection</a:t>
            </a:r>
          </a:p>
        </p:txBody>
      </p:sp>
      <p:sp>
        <p:nvSpPr>
          <p:cNvPr id="3" name="Content Placeholder 2"/>
          <p:cNvSpPr>
            <a:spLocks noGrp="1"/>
          </p:cNvSpPr>
          <p:nvPr>
            <p:ph idx="1"/>
          </p:nvPr>
        </p:nvSpPr>
        <p:spPr>
          <a:xfrm>
            <a:off x="495300" y="1219201"/>
            <a:ext cx="8915400" cy="4906968"/>
          </a:xfrm>
        </p:spPr>
        <p:txBody>
          <a:bodyPr>
            <a:normAutofit/>
          </a:bodyPr>
          <a:lstStyle/>
          <a:p>
            <a:pPr marL="0" indent="0" algn="just">
              <a:buNone/>
            </a:pPr>
            <a:r>
              <a:rPr lang="en-US" sz="2200" b="1" dirty="0"/>
              <a:t>Filter Methods</a:t>
            </a:r>
          </a:p>
          <a:p>
            <a:pPr marL="0" indent="0" algn="just">
              <a:buNone/>
            </a:pPr>
            <a:r>
              <a:rPr lang="en-US" sz="2200" dirty="0"/>
              <a:t>These methods are applied as a preprocessing step. They score each feature based on a statistical measure and then keep the features with the highest scores. They are fast and independent of the machine learning model you choose later.</a:t>
            </a:r>
          </a:p>
          <a:p>
            <a:pPr marL="0" indent="0" algn="just">
              <a:buNone/>
            </a:pPr>
            <a:r>
              <a:rPr lang="en-US" sz="2200" b="1" dirty="0"/>
              <a:t>Examples:</a:t>
            </a:r>
          </a:p>
          <a:p>
            <a:pPr algn="just"/>
            <a:r>
              <a:rPr lang="en-US" sz="2200" b="1" dirty="0"/>
              <a:t>Chi-Squared Test: </a:t>
            </a:r>
            <a:r>
              <a:rPr lang="en-US" sz="2200" dirty="0"/>
              <a:t>Used for categorical features to see how well they predict a categorical target. </a:t>
            </a:r>
          </a:p>
          <a:p>
            <a:pPr algn="just"/>
            <a:endParaRPr lang="en-US" sz="2200" b="1" dirty="0"/>
          </a:p>
          <a:p>
            <a:pPr algn="just"/>
            <a:r>
              <a:rPr lang="en-US" sz="2200" b="1" dirty="0"/>
              <a:t>Correlation Coefficient: </a:t>
            </a:r>
            <a:r>
              <a:rPr lang="en-US" sz="2200" dirty="0"/>
              <a:t>You can calculate the correlation between each feature and the target variable and discard features with low correlation. You can also remove features that are highly correlated with each other (to avoid </a:t>
            </a:r>
            <a:r>
              <a:rPr lang="en-US" sz="2200" dirty="0" err="1"/>
              <a:t>multicollinearity</a:t>
            </a:r>
            <a:r>
              <a:rPr lang="en-US" sz="2200" dirty="0"/>
              <a:t>).</a:t>
            </a:r>
          </a:p>
        </p:txBody>
      </p:sp>
    </p:spTree>
    <p:extLst>
      <p:ext uri="{BB962C8B-B14F-4D97-AF65-F5344CB8AC3E}">
        <p14:creationId xmlns:p14="http://schemas.microsoft.com/office/powerpoint/2010/main" val="626100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3322"/>
            <a:ext cx="8382000" cy="1077020"/>
          </a:xfrm>
        </p:spPr>
        <p:txBody>
          <a:bodyPr>
            <a:normAutofit/>
          </a:bodyPr>
          <a:lstStyle/>
          <a:p>
            <a:r>
              <a:rPr lang="en-US" sz="3200" dirty="0"/>
              <a:t>Dimensionality reduction: </a:t>
            </a:r>
            <a:r>
              <a:rPr lang="en-US" sz="3200" dirty="0">
                <a:solidFill>
                  <a:srgbClr val="FF0000"/>
                </a:solidFill>
              </a:rPr>
              <a:t>Feature Selection</a:t>
            </a:r>
          </a:p>
        </p:txBody>
      </p:sp>
      <p:sp>
        <p:nvSpPr>
          <p:cNvPr id="3" name="Content Placeholder 2"/>
          <p:cNvSpPr>
            <a:spLocks noGrp="1"/>
          </p:cNvSpPr>
          <p:nvPr>
            <p:ph idx="1"/>
          </p:nvPr>
        </p:nvSpPr>
        <p:spPr>
          <a:xfrm>
            <a:off x="495300" y="1219201"/>
            <a:ext cx="8915400" cy="4906968"/>
          </a:xfrm>
        </p:spPr>
        <p:txBody>
          <a:bodyPr>
            <a:normAutofit fontScale="92500"/>
          </a:bodyPr>
          <a:lstStyle/>
          <a:p>
            <a:pPr marL="0" indent="0" algn="just">
              <a:buNone/>
            </a:pPr>
            <a:r>
              <a:rPr lang="en-US" sz="2200" b="1" dirty="0"/>
              <a:t>Wrapper Methods</a:t>
            </a:r>
          </a:p>
          <a:p>
            <a:pPr marL="0" indent="0" algn="just">
              <a:buNone/>
            </a:pPr>
            <a:r>
              <a:rPr lang="en-US" sz="2200" dirty="0"/>
              <a:t>These methods use a specific machine learning model to evaluate the usefulness of a subset of features. They "wrap" the feature selection process around the model, treating it like a black box to score different feature combinations. They are more accurate than filter methods but much slower.</a:t>
            </a:r>
          </a:p>
          <a:p>
            <a:pPr marL="0" indent="0" algn="just">
              <a:buNone/>
            </a:pPr>
            <a:endParaRPr lang="en-US" sz="2200" dirty="0"/>
          </a:p>
          <a:p>
            <a:pPr marL="0" indent="0" algn="just">
              <a:buNone/>
            </a:pPr>
            <a:r>
              <a:rPr lang="en-US" sz="2200" b="1" dirty="0"/>
              <a:t>Examples:</a:t>
            </a:r>
          </a:p>
          <a:p>
            <a:pPr algn="just"/>
            <a:r>
              <a:rPr lang="en-US" sz="2200" b="1" dirty="0"/>
              <a:t>Forward Selection: </a:t>
            </a:r>
            <a:r>
              <a:rPr lang="en-US" sz="2200" dirty="0"/>
              <a:t>Start with no features. Add features one by one, keeping the one that improves the model the most at each step, until adding new features no longer improves performance.</a:t>
            </a:r>
          </a:p>
          <a:p>
            <a:pPr algn="just"/>
            <a:r>
              <a:rPr lang="en-US" sz="2200" b="1" dirty="0"/>
              <a:t>Backward Elimination: </a:t>
            </a:r>
            <a:r>
              <a:rPr lang="en-US" sz="2200" dirty="0"/>
              <a:t>Start with all features. Remove features one by one, deleting the one that impacts performance the least at each step, until removing features starts to significantly hurt performance.</a:t>
            </a:r>
          </a:p>
        </p:txBody>
      </p:sp>
    </p:spTree>
    <p:extLst>
      <p:ext uri="{BB962C8B-B14F-4D97-AF65-F5344CB8AC3E}">
        <p14:creationId xmlns:p14="http://schemas.microsoft.com/office/powerpoint/2010/main" val="3732198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3B6E83-D6C0-4BF7-A576-1A2ED9742865}"/>
              </a:ext>
            </a:extLst>
          </p:cNvPr>
          <p:cNvSpPr>
            <a:spLocks noGrp="1"/>
          </p:cNvSpPr>
          <p:nvPr>
            <p:ph type="sldNum" sz="quarter" idx="12"/>
          </p:nvPr>
        </p:nvSpPr>
        <p:spPr/>
        <p:txBody>
          <a:bodyPr/>
          <a:lstStyle/>
          <a:p>
            <a:fld id="{B0239B96-DF1D-46B7-B47E-E8F8DE6FA3D3}" type="slidenum">
              <a:rPr lang="ko-KR" altLang="en-US" smtClean="0"/>
              <a:pPr/>
              <a:t>4</a:t>
            </a:fld>
            <a:endParaRPr lang="ko-KR" altLang="en-US"/>
          </a:p>
        </p:txBody>
      </p:sp>
      <p:sp>
        <p:nvSpPr>
          <p:cNvPr id="3" name="TextBox 2">
            <a:extLst>
              <a:ext uri="{FF2B5EF4-FFF2-40B4-BE49-F238E27FC236}">
                <a16:creationId xmlns:a16="http://schemas.microsoft.com/office/drawing/2014/main" id="{7D116B43-9C56-45FF-B086-A497D0535F9D}"/>
              </a:ext>
            </a:extLst>
          </p:cNvPr>
          <p:cNvSpPr txBox="1"/>
          <p:nvPr/>
        </p:nvSpPr>
        <p:spPr>
          <a:xfrm>
            <a:off x="397514" y="75665"/>
            <a:ext cx="1779783" cy="461665"/>
          </a:xfrm>
          <a:prstGeom prst="rect">
            <a:avLst/>
          </a:prstGeom>
          <a:noFill/>
        </p:spPr>
        <p:txBody>
          <a:bodyPr wrap="none" rtlCol="0">
            <a:spAutoFit/>
          </a:bodyPr>
          <a:lstStyle/>
          <a:p>
            <a:r>
              <a:rPr lang="en-US" altLang="ko-KR" sz="2400" b="1" spc="-150" dirty="0">
                <a:solidFill>
                  <a:schemeClr val="bg1"/>
                </a:solidFill>
              </a:rPr>
              <a:t>Introduction</a:t>
            </a:r>
            <a:endParaRPr lang="ko-KR" altLang="en-US" sz="2400" b="1" spc="-150" dirty="0">
              <a:solidFill>
                <a:schemeClr val="bg1"/>
              </a:solidFill>
            </a:endParaRPr>
          </a:p>
        </p:txBody>
      </p:sp>
      <p:sp>
        <p:nvSpPr>
          <p:cNvPr id="7" name="Rectangle 3">
            <a:extLst>
              <a:ext uri="{FF2B5EF4-FFF2-40B4-BE49-F238E27FC236}">
                <a16:creationId xmlns:a16="http://schemas.microsoft.com/office/drawing/2014/main" id="{12888ADD-A787-61B0-F46C-C29F0DD473D6}"/>
              </a:ext>
            </a:extLst>
          </p:cNvPr>
          <p:cNvSpPr txBox="1">
            <a:spLocks noChangeArrowheads="1"/>
          </p:cNvSpPr>
          <p:nvPr/>
        </p:nvSpPr>
        <p:spPr>
          <a:xfrm>
            <a:off x="304800" y="1281794"/>
            <a:ext cx="9007154" cy="4294411"/>
          </a:xfrm>
          <a:prstGeom prst="rect">
            <a:avLst/>
          </a:prstGeom>
        </p:spPr>
        <p:txBody>
          <a:bodyPr/>
          <a:lstStyle>
            <a:lvl1pPr marL="342908" indent="-342908" algn="l" defTabSz="914423"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69" indent="-285757" algn="l" defTabSz="914423"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28" indent="-228606" algn="l" defTabSz="914423"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40"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52"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63"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74"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86"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97" indent="-228606" algn="l" defTabSz="914423"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0" latinLnBrk="0" hangingPunct="0"/>
            <a:r>
              <a:rPr lang="en-US" altLang="ja-JP" dirty="0">
                <a:ea typeface="ＭＳ Ｐゴシック" panose="020B0600070205080204" pitchFamily="34" charset="-128"/>
              </a:rPr>
              <a:t>Unsupervised (self-organized) learning finds patterns in data without using a teacher or labeled examples.</a:t>
            </a:r>
          </a:p>
          <a:p>
            <a:pPr algn="just" eaLnBrk="0" latinLnBrk="0" hangingPunct="0"/>
            <a:endParaRPr lang="en-US" altLang="ja-JP" dirty="0">
              <a:ea typeface="ＭＳ Ｐゴシック" panose="020B0600070205080204" pitchFamily="34" charset="-128"/>
            </a:endParaRPr>
          </a:p>
          <a:p>
            <a:pPr algn="just" eaLnBrk="0" latinLnBrk="0" hangingPunct="0"/>
            <a:r>
              <a:rPr lang="en-US" altLang="ja-JP" dirty="0">
                <a:ea typeface="ＭＳ Ｐゴシック" panose="020B0600070205080204" pitchFamily="34" charset="-128"/>
              </a:rPr>
              <a:t>The algorithm updates weights using local rules, meaning each neuron only adjusts based on its nearby connections.</a:t>
            </a:r>
          </a:p>
        </p:txBody>
      </p:sp>
    </p:spTree>
    <p:extLst>
      <p:ext uri="{BB962C8B-B14F-4D97-AF65-F5344CB8AC3E}">
        <p14:creationId xmlns:p14="http://schemas.microsoft.com/office/powerpoint/2010/main" val="14039705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3322"/>
            <a:ext cx="8382000" cy="1077020"/>
          </a:xfrm>
        </p:spPr>
        <p:txBody>
          <a:bodyPr>
            <a:normAutofit/>
          </a:bodyPr>
          <a:lstStyle/>
          <a:p>
            <a:r>
              <a:rPr lang="en-US" sz="3200" dirty="0"/>
              <a:t>Dimensionality reduction: </a:t>
            </a:r>
            <a:r>
              <a:rPr lang="en-US" sz="3200" dirty="0">
                <a:solidFill>
                  <a:srgbClr val="FF0000"/>
                </a:solidFill>
              </a:rPr>
              <a:t>Feature Selection</a:t>
            </a:r>
          </a:p>
        </p:txBody>
      </p:sp>
      <p:sp>
        <p:nvSpPr>
          <p:cNvPr id="3" name="Content Placeholder 2"/>
          <p:cNvSpPr>
            <a:spLocks noGrp="1"/>
          </p:cNvSpPr>
          <p:nvPr>
            <p:ph idx="1"/>
          </p:nvPr>
        </p:nvSpPr>
        <p:spPr>
          <a:xfrm>
            <a:off x="495300" y="1219201"/>
            <a:ext cx="8915400" cy="4906968"/>
          </a:xfrm>
        </p:spPr>
        <p:txBody>
          <a:bodyPr>
            <a:normAutofit lnSpcReduction="10000"/>
          </a:bodyPr>
          <a:lstStyle/>
          <a:p>
            <a:pPr marL="0" indent="0" algn="just">
              <a:buNone/>
            </a:pPr>
            <a:r>
              <a:rPr lang="en-US" sz="2200" b="1" dirty="0"/>
              <a:t>Embedded Methods</a:t>
            </a:r>
          </a:p>
          <a:p>
            <a:pPr marL="0" indent="0" algn="just">
              <a:buNone/>
            </a:pPr>
            <a:r>
              <a:rPr lang="en-US" sz="2200" dirty="0"/>
              <a:t>These methods perform feature selection as part of the model training process itself. They are a good compromise between the accuracy of wrapper methods and the speed of filter methods.</a:t>
            </a:r>
          </a:p>
          <a:p>
            <a:pPr marL="0" indent="0" algn="just">
              <a:buNone/>
            </a:pPr>
            <a:r>
              <a:rPr lang="en-US" sz="2200" b="1" dirty="0"/>
              <a:t>Examples:</a:t>
            </a:r>
          </a:p>
          <a:p>
            <a:pPr algn="just"/>
            <a:r>
              <a:rPr lang="en-US" sz="2200" b="1" dirty="0"/>
              <a:t>LASSO (L1) Regularization: </a:t>
            </a:r>
            <a:r>
              <a:rPr lang="en-US" sz="2200" dirty="0"/>
              <a:t>This is a powerful technique used in linear models. It adds a penalty to the model's cost function that is proportional to the absolute value of the feature coefficients. This has the effect of shrinking the coefficients of less important features down to exactly zero, effectively removing them from the model.</a:t>
            </a:r>
          </a:p>
          <a:p>
            <a:pPr algn="just"/>
            <a:r>
              <a:rPr lang="en-US" sz="2200" b="1" dirty="0"/>
              <a:t>Ridge (L2) Regularization: </a:t>
            </a:r>
            <a:r>
              <a:rPr lang="en-US" sz="2200" dirty="0"/>
              <a:t>Similar to LASSO, but it shrinks coefficients close to zero without setting them exactly to zero. It's less of a feature selection method and more of a way to reduce model complexity.</a:t>
            </a:r>
          </a:p>
        </p:txBody>
      </p:sp>
    </p:spTree>
    <p:extLst>
      <p:ext uri="{BB962C8B-B14F-4D97-AF65-F5344CB8AC3E}">
        <p14:creationId xmlns:p14="http://schemas.microsoft.com/office/powerpoint/2010/main" val="1269311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3322"/>
            <a:ext cx="8382000" cy="1077020"/>
          </a:xfrm>
        </p:spPr>
        <p:txBody>
          <a:bodyPr>
            <a:normAutofit/>
          </a:bodyPr>
          <a:lstStyle/>
          <a:p>
            <a:r>
              <a:rPr lang="en-US" sz="3200" dirty="0"/>
              <a:t>Dimensionality reduction: </a:t>
            </a:r>
            <a:r>
              <a:rPr lang="en-US" sz="3200" dirty="0">
                <a:solidFill>
                  <a:srgbClr val="FF0000"/>
                </a:solidFill>
              </a:rPr>
              <a:t>Feature Extraction</a:t>
            </a:r>
          </a:p>
        </p:txBody>
      </p:sp>
      <p:sp>
        <p:nvSpPr>
          <p:cNvPr id="3" name="Content Placeholder 2"/>
          <p:cNvSpPr>
            <a:spLocks noGrp="1"/>
          </p:cNvSpPr>
          <p:nvPr>
            <p:ph idx="1"/>
          </p:nvPr>
        </p:nvSpPr>
        <p:spPr>
          <a:xfrm>
            <a:off x="495300" y="1219201"/>
            <a:ext cx="8915400" cy="4906968"/>
          </a:xfrm>
        </p:spPr>
        <p:txBody>
          <a:bodyPr>
            <a:normAutofit lnSpcReduction="10000"/>
          </a:bodyPr>
          <a:lstStyle/>
          <a:p>
            <a:pPr marL="0" indent="0" algn="just">
              <a:buNone/>
            </a:pPr>
            <a:r>
              <a:rPr lang="en-US" sz="2200" b="1" dirty="0"/>
              <a:t>Principal Component Analysis (PCA)</a:t>
            </a:r>
          </a:p>
          <a:p>
            <a:pPr marL="0" indent="0" algn="just">
              <a:buNone/>
            </a:pPr>
            <a:r>
              <a:rPr lang="en-US" sz="2200" dirty="0"/>
              <a:t>PCA is the most popular dimensionality reduction technique. It's an unsupervised method that transforms the original features into a new set of uncorrelated features called principal components. These components are ordered so that the first few retain most of the variance (i.e., information) present in the original dataset.</a:t>
            </a:r>
          </a:p>
          <a:p>
            <a:pPr algn="just"/>
            <a:r>
              <a:rPr lang="en-US" sz="2200" b="1" dirty="0"/>
              <a:t>Key Idea: </a:t>
            </a:r>
            <a:r>
              <a:rPr lang="en-US" sz="2200" dirty="0"/>
              <a:t>It finds the directions of maximum variance in the data and projects the data onto a new, lower-dimensional subspace without losing much information.</a:t>
            </a:r>
          </a:p>
          <a:p>
            <a:pPr algn="just"/>
            <a:r>
              <a:rPr lang="en-US" sz="2200" b="1" dirty="0"/>
              <a:t>Pros: </a:t>
            </a:r>
            <a:r>
              <a:rPr lang="en-US" sz="2200" dirty="0"/>
              <a:t>Very effective at reducing dimensions and handling </a:t>
            </a:r>
            <a:r>
              <a:rPr lang="en-US" sz="2200" dirty="0" err="1"/>
              <a:t>multicollinearity</a:t>
            </a:r>
            <a:r>
              <a:rPr lang="en-US" sz="2200" dirty="0"/>
              <a:t>.</a:t>
            </a:r>
          </a:p>
          <a:p>
            <a:pPr algn="just"/>
            <a:r>
              <a:rPr lang="en-US" sz="2200" b="1" dirty="0"/>
              <a:t>Cons: </a:t>
            </a:r>
            <a:r>
              <a:rPr lang="en-US" sz="2200" dirty="0"/>
              <a:t>The new principal components are linear combinations of the original features, making them difficult to interpret. You lose the original meaning of your features.</a:t>
            </a:r>
          </a:p>
        </p:txBody>
      </p:sp>
    </p:spTree>
    <p:extLst>
      <p:ext uri="{BB962C8B-B14F-4D97-AF65-F5344CB8AC3E}">
        <p14:creationId xmlns:p14="http://schemas.microsoft.com/office/powerpoint/2010/main" val="1902988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3322"/>
            <a:ext cx="8382000" cy="1077020"/>
          </a:xfrm>
        </p:spPr>
        <p:txBody>
          <a:bodyPr>
            <a:normAutofit/>
          </a:bodyPr>
          <a:lstStyle/>
          <a:p>
            <a:r>
              <a:rPr lang="en-US" sz="3200" dirty="0"/>
              <a:t>Dimensionality reduction: </a:t>
            </a:r>
            <a:r>
              <a:rPr lang="en-US" sz="3200" dirty="0">
                <a:solidFill>
                  <a:srgbClr val="FF0000"/>
                </a:solidFill>
              </a:rPr>
              <a:t>Feature Extraction</a:t>
            </a:r>
          </a:p>
        </p:txBody>
      </p:sp>
      <p:sp>
        <p:nvSpPr>
          <p:cNvPr id="3" name="Content Placeholder 2"/>
          <p:cNvSpPr>
            <a:spLocks noGrp="1"/>
          </p:cNvSpPr>
          <p:nvPr>
            <p:ph idx="1"/>
          </p:nvPr>
        </p:nvSpPr>
        <p:spPr>
          <a:xfrm>
            <a:off x="495300" y="1219201"/>
            <a:ext cx="8915400" cy="4906968"/>
          </a:xfrm>
        </p:spPr>
        <p:txBody>
          <a:bodyPr>
            <a:normAutofit/>
          </a:bodyPr>
          <a:lstStyle/>
          <a:p>
            <a:pPr marL="0" indent="0" algn="just">
              <a:buNone/>
            </a:pPr>
            <a:r>
              <a:rPr lang="en-US" sz="2200" b="1" dirty="0"/>
              <a:t>Linear Discriminant Analysis (LDA)</a:t>
            </a:r>
          </a:p>
          <a:p>
            <a:pPr marL="0" indent="0" algn="just">
              <a:buNone/>
            </a:pPr>
            <a:r>
              <a:rPr lang="en-US" sz="2200" dirty="0"/>
              <a:t>LDA is a supervised technique, meaning it considers the target variable (class labels). While PCA tries to find the axes with maximum variance, LDA tries to find the axes that maximize the separation between multiple classes.</a:t>
            </a:r>
          </a:p>
          <a:p>
            <a:pPr marL="0" indent="0" algn="just">
              <a:buNone/>
            </a:pPr>
            <a:endParaRPr lang="en-US" sz="2200" dirty="0"/>
          </a:p>
          <a:p>
            <a:pPr algn="just"/>
            <a:r>
              <a:rPr lang="en-US" sz="2200" b="1" dirty="0"/>
              <a:t>Key Idea: </a:t>
            </a:r>
            <a:r>
              <a:rPr lang="en-US" sz="2200" dirty="0"/>
              <a:t>It projects data onto a lower-dimensional space in a way that makes different classes as distinct as possible.</a:t>
            </a:r>
          </a:p>
          <a:p>
            <a:pPr algn="just"/>
            <a:r>
              <a:rPr lang="en-US" sz="2200" b="1" dirty="0"/>
              <a:t>When to Use: </a:t>
            </a:r>
            <a:r>
              <a:rPr lang="en-US" sz="2200" dirty="0"/>
              <a:t>It's an excellent choice for classification problems when you want to reduce dimensions in a way that helps your model distinguish between classes more easily.</a:t>
            </a:r>
          </a:p>
        </p:txBody>
      </p:sp>
    </p:spTree>
    <p:extLst>
      <p:ext uri="{BB962C8B-B14F-4D97-AF65-F5344CB8AC3E}">
        <p14:creationId xmlns:p14="http://schemas.microsoft.com/office/powerpoint/2010/main" val="3034857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p:cNvGrpSpPr/>
          <p:nvPr/>
        </p:nvGrpSpPr>
        <p:grpSpPr>
          <a:xfrm>
            <a:off x="-2" y="0"/>
            <a:ext cx="9906002" cy="6858000"/>
            <a:chOff x="-2" y="0"/>
            <a:chExt cx="9144002" cy="6858000"/>
          </a:xfrm>
        </p:grpSpPr>
        <p:sp>
          <p:nvSpPr>
            <p:cNvPr id="4" name="직사각형 3"/>
            <p:cNvSpPr/>
            <p:nvPr/>
          </p:nvSpPr>
          <p:spPr>
            <a:xfrm>
              <a:off x="0" y="0"/>
              <a:ext cx="9144000" cy="6858000"/>
            </a:xfrm>
            <a:prstGeom prst="rect">
              <a:avLst/>
            </a:prstGeom>
            <a:solidFill>
              <a:srgbClr val="00A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각 삼각형 4"/>
            <p:cNvSpPr/>
            <p:nvPr/>
          </p:nvSpPr>
          <p:spPr>
            <a:xfrm rot="5400000">
              <a:off x="152776" y="-152777"/>
              <a:ext cx="4797151" cy="5102708"/>
            </a:xfrm>
            <a:prstGeom prst="rtTriangle">
              <a:avLst/>
            </a:prstGeom>
            <a:solidFill>
              <a:srgbClr val="0D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각 삼각형 5"/>
            <p:cNvSpPr/>
            <p:nvPr/>
          </p:nvSpPr>
          <p:spPr>
            <a:xfrm rot="16200000">
              <a:off x="3509153" y="1206940"/>
              <a:ext cx="5565768" cy="5689408"/>
            </a:xfrm>
            <a:prstGeom prst="rtTriangle">
              <a:avLst/>
            </a:prstGeom>
            <a:solidFill>
              <a:srgbClr val="008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직사각형 6"/>
          <p:cNvSpPr/>
          <p:nvPr/>
        </p:nvSpPr>
        <p:spPr>
          <a:xfrm>
            <a:off x="3657600" y="1504273"/>
            <a:ext cx="2590800"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ko-KR" altLang="en-US" sz="2400" b="1" dirty="0">
              <a:solidFill>
                <a:srgbClr val="2B85C3"/>
              </a:solidFill>
              <a:latin typeface="+mn-ea"/>
            </a:endParaRPr>
          </a:p>
        </p:txBody>
      </p:sp>
      <p:sp>
        <p:nvSpPr>
          <p:cNvPr id="8" name="TextBox 7"/>
          <p:cNvSpPr txBox="1"/>
          <p:nvPr/>
        </p:nvSpPr>
        <p:spPr>
          <a:xfrm>
            <a:off x="4445490" y="1340768"/>
            <a:ext cx="1015021" cy="1938992"/>
          </a:xfrm>
          <a:prstGeom prst="rect">
            <a:avLst/>
          </a:prstGeom>
          <a:noFill/>
        </p:spPr>
        <p:txBody>
          <a:bodyPr wrap="none" rtlCol="0">
            <a:spAutoFit/>
          </a:bodyPr>
          <a:lstStyle/>
          <a:p>
            <a:pPr algn="ctr"/>
            <a:r>
              <a:rPr lang="en-US" altLang="ko-KR" sz="12000" dirty="0">
                <a:solidFill>
                  <a:srgbClr val="007CE2"/>
                </a:solidFill>
                <a:latin typeface="Myriad Pro" pitchFamily="34" charset="0"/>
              </a:rPr>
              <a:t>4</a:t>
            </a:r>
          </a:p>
        </p:txBody>
      </p:sp>
      <p:cxnSp>
        <p:nvCxnSpPr>
          <p:cNvPr id="9" name="직선 연결선 8"/>
          <p:cNvCxnSpPr/>
          <p:nvPr/>
        </p:nvCxnSpPr>
        <p:spPr>
          <a:xfrm>
            <a:off x="4422294" y="3103098"/>
            <a:ext cx="1061412" cy="0"/>
          </a:xfrm>
          <a:prstGeom prst="line">
            <a:avLst/>
          </a:prstGeom>
          <a:ln>
            <a:solidFill>
              <a:srgbClr val="007CE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24551" y="3261778"/>
            <a:ext cx="2256900" cy="677108"/>
          </a:xfrm>
          <a:prstGeom prst="rect">
            <a:avLst/>
          </a:prstGeom>
          <a:noFill/>
        </p:spPr>
        <p:txBody>
          <a:bodyPr wrap="none" rtlCol="0">
            <a:spAutoFit/>
          </a:bodyPr>
          <a:lstStyle/>
          <a:p>
            <a:pPr algn="ctr"/>
            <a:r>
              <a:rPr lang="en-US" altLang="ko-KR" sz="1900" b="1" spc="-150" dirty="0">
                <a:solidFill>
                  <a:srgbClr val="007CE2"/>
                </a:solidFill>
                <a:latin typeface="+mn-ea"/>
              </a:rPr>
              <a:t>Principal Component</a:t>
            </a:r>
          </a:p>
          <a:p>
            <a:pPr algn="ctr"/>
            <a:r>
              <a:rPr lang="en-US" altLang="ko-KR" sz="1900" b="1" spc="-150" dirty="0">
                <a:solidFill>
                  <a:srgbClr val="007CE2"/>
                </a:solidFill>
                <a:latin typeface="+mn-ea"/>
              </a:rPr>
              <a:t>Analysis</a:t>
            </a:r>
            <a:endParaRPr lang="ko-KR" altLang="en-US" sz="1900" b="1" spc="-150" dirty="0">
              <a:solidFill>
                <a:srgbClr val="007CE2"/>
              </a:solidFill>
              <a:latin typeface="+mn-ea"/>
            </a:endParaRPr>
          </a:p>
        </p:txBody>
      </p:sp>
    </p:spTree>
    <p:extLst>
      <p:ext uri="{BB962C8B-B14F-4D97-AF65-F5344CB8AC3E}">
        <p14:creationId xmlns:p14="http://schemas.microsoft.com/office/powerpoint/2010/main" val="24484564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715EC7-ACB7-48B2-9D7E-61D6CC607439}"/>
              </a:ext>
            </a:extLst>
          </p:cNvPr>
          <p:cNvSpPr>
            <a:spLocks noGrp="1"/>
          </p:cNvSpPr>
          <p:nvPr>
            <p:ph type="sldNum" sz="quarter" idx="12"/>
          </p:nvPr>
        </p:nvSpPr>
        <p:spPr/>
        <p:txBody>
          <a:bodyPr/>
          <a:lstStyle/>
          <a:p>
            <a:fld id="{B0239B96-DF1D-46B7-B47E-E8F8DE6FA3D3}" type="slidenum">
              <a:rPr lang="ko-KR" altLang="en-US" smtClean="0"/>
              <a:pPr/>
              <a:t>44</a:t>
            </a:fld>
            <a:endParaRPr lang="ko-KR" altLang="en-US"/>
          </a:p>
        </p:txBody>
      </p:sp>
      <p:sp>
        <p:nvSpPr>
          <p:cNvPr id="5" name="TextBox 4">
            <a:extLst>
              <a:ext uri="{FF2B5EF4-FFF2-40B4-BE49-F238E27FC236}">
                <a16:creationId xmlns:a16="http://schemas.microsoft.com/office/drawing/2014/main" id="{250C7C2F-F7B1-4F8A-81B9-6C80989869F8}"/>
              </a:ext>
            </a:extLst>
          </p:cNvPr>
          <p:cNvSpPr txBox="1"/>
          <p:nvPr/>
        </p:nvSpPr>
        <p:spPr>
          <a:xfrm>
            <a:off x="397514" y="75665"/>
            <a:ext cx="4034118" cy="461665"/>
          </a:xfrm>
          <a:prstGeom prst="rect">
            <a:avLst/>
          </a:prstGeom>
          <a:noFill/>
        </p:spPr>
        <p:txBody>
          <a:bodyPr wrap="none" rtlCol="0">
            <a:spAutoFit/>
          </a:bodyPr>
          <a:lstStyle/>
          <a:p>
            <a:r>
              <a:rPr lang="en-US" altLang="ko-KR" sz="2400" b="1" spc="-150" dirty="0">
                <a:solidFill>
                  <a:schemeClr val="bg1"/>
                </a:solidFill>
              </a:rPr>
              <a:t>Principal Component Analysis</a:t>
            </a:r>
            <a:endParaRPr lang="ko-KR" altLang="en-US" sz="2400" b="1" spc="-150" dirty="0">
              <a:solidFill>
                <a:schemeClr val="bg1"/>
              </a:solidFill>
            </a:endParaRPr>
          </a:p>
        </p:txBody>
      </p:sp>
      <p:sp>
        <p:nvSpPr>
          <p:cNvPr id="6" name="TextBox 5">
            <a:extLst>
              <a:ext uri="{FF2B5EF4-FFF2-40B4-BE49-F238E27FC236}">
                <a16:creationId xmlns:a16="http://schemas.microsoft.com/office/drawing/2014/main" id="{BB52F3C4-620C-461D-B495-1774A3DF1374}"/>
              </a:ext>
            </a:extLst>
          </p:cNvPr>
          <p:cNvSpPr txBox="1"/>
          <p:nvPr/>
        </p:nvSpPr>
        <p:spPr>
          <a:xfrm>
            <a:off x="562215" y="914400"/>
            <a:ext cx="8353185" cy="4708981"/>
          </a:xfrm>
          <a:prstGeom prst="rect">
            <a:avLst/>
          </a:prstGeom>
          <a:noFill/>
        </p:spPr>
        <p:txBody>
          <a:bodyPr wrap="square">
            <a:spAutoFit/>
          </a:bodyPr>
          <a:lstStyle/>
          <a:p>
            <a:pPr algn="just" latinLnBrk="0"/>
            <a:r>
              <a:rPr lang="en-US" sz="2000" b="1" dirty="0">
                <a:solidFill>
                  <a:srgbClr val="202124"/>
                </a:solidFill>
                <a:latin typeface="arial" panose="020B0604020202020204" pitchFamily="34" charset="0"/>
              </a:rPr>
              <a:t>Step 1: Standardize the Data</a:t>
            </a:r>
          </a:p>
          <a:p>
            <a:pPr marL="342900" indent="-342900" algn="just" latinLnBrk="0">
              <a:buFont typeface="Arial" pitchFamily="34" charset="0"/>
              <a:buChar char="•"/>
            </a:pPr>
            <a:r>
              <a:rPr lang="en-US" sz="2000" dirty="0">
                <a:solidFill>
                  <a:srgbClr val="202124"/>
                </a:solidFill>
                <a:latin typeface="arial" panose="020B0604020202020204" pitchFamily="34" charset="0"/>
              </a:rPr>
              <a:t>PCA is affected by scale. Standardizing ensures each feature has mean = 0 and SD = 1.</a:t>
            </a:r>
          </a:p>
          <a:p>
            <a:pPr algn="just" latinLnBrk="0"/>
            <a:r>
              <a:rPr lang="en-US" sz="2000" b="1" dirty="0">
                <a:solidFill>
                  <a:srgbClr val="202124"/>
                </a:solidFill>
                <a:latin typeface="arial" panose="020B0604020202020204" pitchFamily="34" charset="0"/>
              </a:rPr>
              <a:t>Step 2: Calculate the Covariance Matrix</a:t>
            </a:r>
          </a:p>
          <a:p>
            <a:pPr marL="342900" indent="-342900" algn="just" latinLnBrk="0">
              <a:buFont typeface="Arial" pitchFamily="34" charset="0"/>
              <a:buChar char="•"/>
            </a:pPr>
            <a:r>
              <a:rPr lang="en-US" sz="2000" dirty="0">
                <a:solidFill>
                  <a:srgbClr val="202124"/>
                </a:solidFill>
                <a:latin typeface="arial" panose="020B0604020202020204" pitchFamily="34" charset="0"/>
              </a:rPr>
              <a:t>Captures the relationship between features (e.g., how X varies with Y, etc.)</a:t>
            </a:r>
          </a:p>
          <a:p>
            <a:pPr algn="just" latinLnBrk="0"/>
            <a:r>
              <a:rPr lang="en-US" sz="2000" b="1" dirty="0">
                <a:solidFill>
                  <a:srgbClr val="202124"/>
                </a:solidFill>
                <a:latin typeface="arial" panose="020B0604020202020204" pitchFamily="34" charset="0"/>
              </a:rPr>
              <a:t>Step 3: Calculate Eigenvectors and Eigenvalues</a:t>
            </a:r>
          </a:p>
          <a:p>
            <a:pPr marL="342900" indent="-342900" algn="just" latinLnBrk="0">
              <a:buFont typeface="Arial" pitchFamily="34" charset="0"/>
              <a:buChar char="•"/>
            </a:pPr>
            <a:r>
              <a:rPr lang="en-US" sz="2000" dirty="0">
                <a:solidFill>
                  <a:srgbClr val="202124"/>
                </a:solidFill>
                <a:latin typeface="arial" panose="020B0604020202020204" pitchFamily="34" charset="0"/>
              </a:rPr>
              <a:t>Eigenvectors define the directions (principal components).Eigenvalues indicate the magnitude (importance) of those directions.</a:t>
            </a:r>
          </a:p>
          <a:p>
            <a:pPr algn="just" latinLnBrk="0"/>
            <a:r>
              <a:rPr lang="en-US" sz="2000" b="1" dirty="0">
                <a:solidFill>
                  <a:srgbClr val="202124"/>
                </a:solidFill>
                <a:latin typeface="arial" panose="020B0604020202020204" pitchFamily="34" charset="0"/>
              </a:rPr>
              <a:t>Step 4: Select Principal Components</a:t>
            </a:r>
          </a:p>
          <a:p>
            <a:pPr marL="342900" indent="-342900" algn="just" latinLnBrk="0">
              <a:buFont typeface="Arial" pitchFamily="34" charset="0"/>
              <a:buChar char="•"/>
            </a:pPr>
            <a:r>
              <a:rPr lang="en-US" sz="2000" dirty="0">
                <a:solidFill>
                  <a:srgbClr val="202124"/>
                </a:solidFill>
                <a:latin typeface="arial" panose="020B0604020202020204" pitchFamily="34" charset="0"/>
              </a:rPr>
              <a:t>Choose the top eigenvectors (PC1, PC2,…) for projecting data to lower dimension.</a:t>
            </a:r>
          </a:p>
          <a:p>
            <a:pPr algn="just" latinLnBrk="0"/>
            <a:r>
              <a:rPr lang="en-US" sz="2000" b="1" dirty="0">
                <a:solidFill>
                  <a:srgbClr val="202124"/>
                </a:solidFill>
                <a:latin typeface="arial" panose="020B0604020202020204" pitchFamily="34" charset="0"/>
              </a:rPr>
              <a:t>Step 5: Transform the Data onto the New Plane</a:t>
            </a:r>
          </a:p>
          <a:p>
            <a:pPr algn="just" latinLnBrk="0"/>
            <a:r>
              <a:rPr lang="en-US" sz="2000" dirty="0">
                <a:solidFill>
                  <a:srgbClr val="202124"/>
                </a:solidFill>
                <a:latin typeface="arial" panose="020B0604020202020204" pitchFamily="34" charset="0"/>
              </a:rPr>
              <a:t>Multiply the original standardized data by the selected eigenvectors.</a:t>
            </a:r>
            <a:endParaRPr lang="en-US" sz="200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681941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8066" name="Rectangle 2">
            <a:extLst>
              <a:ext uri="{FF2B5EF4-FFF2-40B4-BE49-F238E27FC236}">
                <a16:creationId xmlns:a16="http://schemas.microsoft.com/office/drawing/2014/main" id="{D6E80D38-2CAD-4A38-9A37-F661FD3103A7}"/>
              </a:ext>
            </a:extLst>
          </p:cNvPr>
          <p:cNvSpPr>
            <a:spLocks noGrp="1" noChangeArrowheads="1"/>
          </p:cNvSpPr>
          <p:nvPr>
            <p:ph type="title"/>
          </p:nvPr>
        </p:nvSpPr>
        <p:spPr>
          <a:xfrm>
            <a:off x="1066800" y="2590800"/>
            <a:ext cx="7772400" cy="1143000"/>
          </a:xfrm>
        </p:spPr>
        <p:txBody>
          <a:bodyPr/>
          <a:lstStyle/>
          <a:p>
            <a:r>
              <a:rPr lang="en-US" altLang="en-US" sz="3600" dirty="0"/>
              <a:t>A 3D to 2D Numerical Example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E10641EC-961D-4BE5-B6FF-18D213CEE4AB}"/>
              </a:ext>
            </a:extLst>
          </p:cNvPr>
          <p:cNvSpPr>
            <a:spLocks noGrp="1" noChangeArrowheads="1"/>
          </p:cNvSpPr>
          <p:nvPr>
            <p:ph type="title"/>
          </p:nvPr>
        </p:nvSpPr>
        <p:spPr>
          <a:xfrm>
            <a:off x="838200" y="0"/>
            <a:ext cx="8229600" cy="1143000"/>
          </a:xfrm>
        </p:spPr>
        <p:txBody>
          <a:bodyPr/>
          <a:lstStyle/>
          <a:p>
            <a:r>
              <a:rPr lang="en-US" altLang="en-US" sz="4000" dirty="0"/>
              <a:t>PCA Example</a:t>
            </a:r>
          </a:p>
        </p:txBody>
      </p:sp>
      <p:sp>
        <p:nvSpPr>
          <p:cNvPr id="1944579" name="Rectangle 3">
            <a:extLst>
              <a:ext uri="{FF2B5EF4-FFF2-40B4-BE49-F238E27FC236}">
                <a16:creationId xmlns:a16="http://schemas.microsoft.com/office/drawing/2014/main" id="{9CC2896B-8E92-465E-BB08-7F31B4E544F8}"/>
              </a:ext>
            </a:extLst>
          </p:cNvPr>
          <p:cNvSpPr>
            <a:spLocks noGrp="1" noChangeArrowheads="1"/>
          </p:cNvSpPr>
          <p:nvPr>
            <p:ph type="body" idx="1"/>
          </p:nvPr>
        </p:nvSpPr>
        <p:spPr/>
        <p:txBody>
          <a:bodyPr>
            <a:normAutofit/>
          </a:bodyPr>
          <a:lstStyle/>
          <a:p>
            <a:pPr marL="0" indent="0" algn="just" latinLnBrk="0">
              <a:buNone/>
            </a:pPr>
            <a:r>
              <a:rPr lang="en-US" altLang="en-US" sz="2400" dirty="0"/>
              <a:t>Let's imagine we have data for four different products with three features: 'Feature X' (e.g., weight), 'Feature Y' (e.g., durability), and 'Feature Z' (e.g., user rating).</a:t>
            </a:r>
          </a:p>
        </p:txBody>
      </p:sp>
      <p:sp>
        <p:nvSpPr>
          <p:cNvPr id="1944580" name="Line 4">
            <a:extLst>
              <a:ext uri="{FF2B5EF4-FFF2-40B4-BE49-F238E27FC236}">
                <a16:creationId xmlns:a16="http://schemas.microsoft.com/office/drawing/2014/main" id="{390D02D2-6E73-4658-A859-3A6D7BAE48EF}"/>
              </a:ext>
            </a:extLst>
          </p:cNvPr>
          <p:cNvSpPr>
            <a:spLocks noChangeShapeType="1"/>
          </p:cNvSpPr>
          <p:nvPr/>
        </p:nvSpPr>
        <p:spPr bwMode="auto">
          <a:xfrm>
            <a:off x="1828800" y="2667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4582" name="Rectangle 6">
            <a:extLst>
              <a:ext uri="{FF2B5EF4-FFF2-40B4-BE49-F238E27FC236}">
                <a16:creationId xmlns:a16="http://schemas.microsoft.com/office/drawing/2014/main" id="{C3BDA132-5D57-4387-9431-11DF7244516B}"/>
              </a:ext>
            </a:extLst>
          </p:cNvPr>
          <p:cNvSpPr>
            <a:spLocks noChangeArrowheads="1"/>
          </p:cNvSpPr>
          <p:nvPr/>
        </p:nvSpPr>
        <p:spPr bwMode="auto">
          <a:xfrm>
            <a:off x="838200" y="9144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69274322"/>
              </p:ext>
            </p:extLst>
          </p:nvPr>
        </p:nvGraphicFramePr>
        <p:xfrm>
          <a:off x="2514600" y="3505200"/>
          <a:ext cx="5013199" cy="1828800"/>
        </p:xfrm>
        <a:graphic>
          <a:graphicData uri="http://schemas.openxmlformats.org/drawingml/2006/table">
            <a:tbl>
              <a:tblPr>
                <a:tableStyleId>{D7AC3CCA-C797-4891-BE02-D94E43425B78}</a:tableStyleId>
              </a:tblPr>
              <a:tblGrid>
                <a:gridCol w="1116775">
                  <a:extLst>
                    <a:ext uri="{9D8B030D-6E8A-4147-A177-3AD203B41FA5}">
                      <a16:colId xmlns:a16="http://schemas.microsoft.com/office/drawing/2014/main" val="20000"/>
                    </a:ext>
                  </a:extLst>
                </a:gridCol>
                <a:gridCol w="1305687">
                  <a:extLst>
                    <a:ext uri="{9D8B030D-6E8A-4147-A177-3AD203B41FA5}">
                      <a16:colId xmlns:a16="http://schemas.microsoft.com/office/drawing/2014/main" val="20001"/>
                    </a:ext>
                  </a:extLst>
                </a:gridCol>
                <a:gridCol w="1294575">
                  <a:extLst>
                    <a:ext uri="{9D8B030D-6E8A-4147-A177-3AD203B41FA5}">
                      <a16:colId xmlns:a16="http://schemas.microsoft.com/office/drawing/2014/main" val="20002"/>
                    </a:ext>
                  </a:extLst>
                </a:gridCol>
                <a:gridCol w="1296162">
                  <a:extLst>
                    <a:ext uri="{9D8B030D-6E8A-4147-A177-3AD203B41FA5}">
                      <a16:colId xmlns:a16="http://schemas.microsoft.com/office/drawing/2014/main" val="20003"/>
                    </a:ext>
                  </a:extLst>
                </a:gridCol>
              </a:tblGrid>
              <a:tr h="0">
                <a:tc>
                  <a:txBody>
                    <a:bodyPr/>
                    <a:lstStyle/>
                    <a:p>
                      <a:r>
                        <a:rPr lang="en-US" b="1" dirty="0"/>
                        <a:t>Product</a:t>
                      </a:r>
                    </a:p>
                  </a:txBody>
                  <a:tcPr anchor="ctr"/>
                </a:tc>
                <a:tc>
                  <a:txBody>
                    <a:bodyPr/>
                    <a:lstStyle/>
                    <a:p>
                      <a:r>
                        <a:rPr lang="en-US" b="1"/>
                        <a:t>Feature X</a:t>
                      </a:r>
                    </a:p>
                  </a:txBody>
                  <a:tcPr anchor="ctr"/>
                </a:tc>
                <a:tc>
                  <a:txBody>
                    <a:bodyPr/>
                    <a:lstStyle/>
                    <a:p>
                      <a:r>
                        <a:rPr lang="en-US" b="1"/>
                        <a:t>Feature Y</a:t>
                      </a:r>
                    </a:p>
                  </a:txBody>
                  <a:tcPr anchor="ctr"/>
                </a:tc>
                <a:tc>
                  <a:txBody>
                    <a:bodyPr/>
                    <a:lstStyle/>
                    <a:p>
                      <a:r>
                        <a:rPr lang="en-US" b="1" dirty="0"/>
                        <a:t>Feature Z</a:t>
                      </a:r>
                    </a:p>
                  </a:txBody>
                  <a:tcPr anchor="ctr"/>
                </a:tc>
                <a:extLst>
                  <a:ext uri="{0D108BD9-81ED-4DB2-BD59-A6C34878D82A}">
                    <a16:rowId xmlns:a16="http://schemas.microsoft.com/office/drawing/2014/main" val="10000"/>
                  </a:ext>
                </a:extLst>
              </a:tr>
              <a:tr h="0">
                <a:tc>
                  <a:txBody>
                    <a:bodyPr/>
                    <a:lstStyle/>
                    <a:p>
                      <a:pPr algn="ctr"/>
                      <a:r>
                        <a:rPr lang="en-US" dirty="0"/>
                        <a:t>A</a:t>
                      </a:r>
                    </a:p>
                  </a:txBody>
                  <a:tcPr anchor="ctr"/>
                </a:tc>
                <a:tc>
                  <a:txBody>
                    <a:bodyPr/>
                    <a:lstStyle/>
                    <a:p>
                      <a:pPr algn="ctr"/>
                      <a:r>
                        <a:rPr lang="en-US"/>
                        <a:t>4</a:t>
                      </a:r>
                    </a:p>
                  </a:txBody>
                  <a:tcPr anchor="ctr"/>
                </a:tc>
                <a:tc>
                  <a:txBody>
                    <a:bodyPr/>
                    <a:lstStyle/>
                    <a:p>
                      <a:pPr algn="ctr"/>
                      <a:r>
                        <a:rPr lang="en-US"/>
                        <a:t>1</a:t>
                      </a:r>
                    </a:p>
                  </a:txBody>
                  <a:tcPr anchor="ctr"/>
                </a:tc>
                <a:tc>
                  <a:txBody>
                    <a:bodyPr/>
                    <a:lstStyle/>
                    <a:p>
                      <a:pPr algn="ctr"/>
                      <a:r>
                        <a:rPr lang="en-US"/>
                        <a:t>1</a:t>
                      </a:r>
                    </a:p>
                  </a:txBody>
                  <a:tcPr anchor="ctr"/>
                </a:tc>
                <a:extLst>
                  <a:ext uri="{0D108BD9-81ED-4DB2-BD59-A6C34878D82A}">
                    <a16:rowId xmlns:a16="http://schemas.microsoft.com/office/drawing/2014/main" val="10001"/>
                  </a:ext>
                </a:extLst>
              </a:tr>
              <a:tr h="0">
                <a:tc>
                  <a:txBody>
                    <a:bodyPr/>
                    <a:lstStyle/>
                    <a:p>
                      <a:pPr algn="ctr"/>
                      <a:r>
                        <a:rPr lang="en-US" dirty="0"/>
                        <a:t>B</a:t>
                      </a:r>
                    </a:p>
                  </a:txBody>
                  <a:tcPr anchor="ctr"/>
                </a:tc>
                <a:tc>
                  <a:txBody>
                    <a:bodyPr/>
                    <a:lstStyle/>
                    <a:p>
                      <a:pPr algn="ctr"/>
                      <a:r>
                        <a:rPr lang="en-US" dirty="0"/>
                        <a:t>5</a:t>
                      </a:r>
                    </a:p>
                  </a:txBody>
                  <a:tcPr anchor="ctr"/>
                </a:tc>
                <a:tc>
                  <a:txBody>
                    <a:bodyPr/>
                    <a:lstStyle/>
                    <a:p>
                      <a:pPr algn="ctr"/>
                      <a:r>
                        <a:rPr lang="en-US" dirty="0"/>
                        <a:t>3</a:t>
                      </a:r>
                    </a:p>
                  </a:txBody>
                  <a:tcPr anchor="ctr"/>
                </a:tc>
                <a:tc>
                  <a:txBody>
                    <a:bodyPr/>
                    <a:lstStyle/>
                    <a:p>
                      <a:pPr algn="ctr"/>
                      <a:r>
                        <a:rPr lang="en-US"/>
                        <a:t>2</a:t>
                      </a:r>
                    </a:p>
                  </a:txBody>
                  <a:tcPr anchor="ctr"/>
                </a:tc>
                <a:extLst>
                  <a:ext uri="{0D108BD9-81ED-4DB2-BD59-A6C34878D82A}">
                    <a16:rowId xmlns:a16="http://schemas.microsoft.com/office/drawing/2014/main" val="10002"/>
                  </a:ext>
                </a:extLst>
              </a:tr>
              <a:tr h="0">
                <a:tc>
                  <a:txBody>
                    <a:bodyPr/>
                    <a:lstStyle/>
                    <a:p>
                      <a:pPr algn="ctr"/>
                      <a:r>
                        <a:rPr lang="en-US"/>
                        <a:t>C</a:t>
                      </a:r>
                    </a:p>
                  </a:txBody>
                  <a:tcPr anchor="ctr"/>
                </a:tc>
                <a:tc>
                  <a:txBody>
                    <a:bodyPr/>
                    <a:lstStyle/>
                    <a:p>
                      <a:pPr algn="ctr"/>
                      <a:r>
                        <a:rPr lang="en-US"/>
                        <a:t>8</a:t>
                      </a:r>
                    </a:p>
                  </a:txBody>
                  <a:tcPr anchor="ctr"/>
                </a:tc>
                <a:tc>
                  <a:txBody>
                    <a:bodyPr/>
                    <a:lstStyle/>
                    <a:p>
                      <a:pPr algn="ctr"/>
                      <a:r>
                        <a:rPr lang="en-US" dirty="0"/>
                        <a:t>5</a:t>
                      </a:r>
                    </a:p>
                  </a:txBody>
                  <a:tcPr anchor="ctr"/>
                </a:tc>
                <a:tc>
                  <a:txBody>
                    <a:bodyPr/>
                    <a:lstStyle/>
                    <a:p>
                      <a:pPr algn="ctr"/>
                      <a:r>
                        <a:rPr lang="en-US" dirty="0"/>
                        <a:t>4</a:t>
                      </a:r>
                    </a:p>
                  </a:txBody>
                  <a:tcPr anchor="ctr"/>
                </a:tc>
                <a:extLst>
                  <a:ext uri="{0D108BD9-81ED-4DB2-BD59-A6C34878D82A}">
                    <a16:rowId xmlns:a16="http://schemas.microsoft.com/office/drawing/2014/main" val="10003"/>
                  </a:ext>
                </a:extLst>
              </a:tr>
              <a:tr h="0">
                <a:tc>
                  <a:txBody>
                    <a:bodyPr/>
                    <a:lstStyle/>
                    <a:p>
                      <a:pPr algn="ctr"/>
                      <a:r>
                        <a:rPr lang="en-US"/>
                        <a:t>D</a:t>
                      </a:r>
                    </a:p>
                  </a:txBody>
                  <a:tcPr anchor="ctr"/>
                </a:tc>
                <a:tc>
                  <a:txBody>
                    <a:bodyPr/>
                    <a:lstStyle/>
                    <a:p>
                      <a:pPr algn="ctr"/>
                      <a:r>
                        <a:rPr lang="en-US"/>
                        <a:t>9</a:t>
                      </a:r>
                    </a:p>
                  </a:txBody>
                  <a:tcPr anchor="ctr"/>
                </a:tc>
                <a:tc>
                  <a:txBody>
                    <a:bodyPr/>
                    <a:lstStyle/>
                    <a:p>
                      <a:pPr algn="ctr"/>
                      <a:r>
                        <a:rPr lang="en-US"/>
                        <a:t>7</a:t>
                      </a:r>
                    </a:p>
                  </a:txBody>
                  <a:tcPr anchor="ctr"/>
                </a:tc>
                <a:tc>
                  <a:txBody>
                    <a:bodyPr/>
                    <a:lstStyle/>
                    <a:p>
                      <a:pPr algn="ctr"/>
                      <a:r>
                        <a:rPr lang="en-US" dirty="0"/>
                        <a:t>5</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92686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E10641EC-961D-4BE5-B6FF-18D213CEE4AB}"/>
              </a:ext>
            </a:extLst>
          </p:cNvPr>
          <p:cNvSpPr>
            <a:spLocks noGrp="1" noChangeArrowheads="1"/>
          </p:cNvSpPr>
          <p:nvPr>
            <p:ph type="title"/>
          </p:nvPr>
        </p:nvSpPr>
        <p:spPr>
          <a:xfrm>
            <a:off x="838200" y="0"/>
            <a:ext cx="8229600" cy="1143000"/>
          </a:xfrm>
        </p:spPr>
        <p:txBody>
          <a:bodyPr/>
          <a:lstStyle/>
          <a:p>
            <a:r>
              <a:rPr lang="en-US" altLang="en-US" sz="4000" dirty="0"/>
              <a:t>PCA Example</a:t>
            </a:r>
          </a:p>
        </p:txBody>
      </p:sp>
      <p:sp>
        <p:nvSpPr>
          <p:cNvPr id="1944579" name="Rectangle 3">
            <a:extLst>
              <a:ext uri="{FF2B5EF4-FFF2-40B4-BE49-F238E27FC236}">
                <a16:creationId xmlns:a16="http://schemas.microsoft.com/office/drawing/2014/main" id="{9CC2896B-8E92-465E-BB08-7F31B4E544F8}"/>
              </a:ext>
            </a:extLst>
          </p:cNvPr>
          <p:cNvSpPr>
            <a:spLocks noGrp="1" noChangeArrowheads="1"/>
          </p:cNvSpPr>
          <p:nvPr>
            <p:ph type="body" idx="1"/>
          </p:nvPr>
        </p:nvSpPr>
        <p:spPr>
          <a:xfrm>
            <a:off x="495300" y="1066801"/>
            <a:ext cx="8915400" cy="5059368"/>
          </a:xfrm>
        </p:spPr>
        <p:txBody>
          <a:bodyPr>
            <a:normAutofit fontScale="92500" lnSpcReduction="10000"/>
          </a:bodyPr>
          <a:lstStyle/>
          <a:p>
            <a:pPr marL="0" indent="0" algn="just" latinLnBrk="0">
              <a:buNone/>
            </a:pPr>
            <a:r>
              <a:rPr lang="en-US" altLang="en-US" sz="2400" b="1" dirty="0"/>
              <a:t>Step 1: Standardize the Data</a:t>
            </a:r>
          </a:p>
          <a:p>
            <a:pPr marL="0" indent="0" algn="just" latinLnBrk="0">
              <a:buNone/>
            </a:pPr>
            <a:r>
              <a:rPr lang="en-US" altLang="en-US" sz="2400" dirty="0"/>
              <a:t>First, we scale the data so that each feature has a mean of 0 and a standard deviation of 1. This prevents features with larger scales from dominating the analysis.</a:t>
            </a:r>
          </a:p>
          <a:p>
            <a:pPr marL="0" indent="0" algn="just" latinLnBrk="0">
              <a:buNone/>
            </a:pPr>
            <a:r>
              <a:rPr lang="en-US" altLang="en-US" sz="2400" b="1" dirty="0"/>
              <a:t>1a. Calculate the mean of each feature:</a:t>
            </a:r>
          </a:p>
          <a:p>
            <a:pPr marL="0" indent="0" algn="just" latinLnBrk="0">
              <a:buNone/>
            </a:pPr>
            <a:r>
              <a:rPr lang="en-US" altLang="en-US" sz="2400" dirty="0"/>
              <a:t>Mean of X: (4+5+8+9)/4=6.5</a:t>
            </a:r>
          </a:p>
          <a:p>
            <a:pPr marL="0" indent="0" algn="just" latinLnBrk="0">
              <a:buNone/>
            </a:pPr>
            <a:r>
              <a:rPr lang="en-US" altLang="en-US" sz="2400" dirty="0"/>
              <a:t>Mean of Y: (1+3+5+7)/4=4.0</a:t>
            </a:r>
          </a:p>
          <a:p>
            <a:pPr marL="0" indent="0" algn="just" latinLnBrk="0">
              <a:buNone/>
            </a:pPr>
            <a:r>
              <a:rPr lang="en-US" altLang="en-US" sz="2400" dirty="0"/>
              <a:t>Mean of Z: (1+2+4+5)/4=3.0</a:t>
            </a:r>
          </a:p>
          <a:p>
            <a:pPr marL="0" indent="0" algn="just" latinLnBrk="0">
              <a:buNone/>
            </a:pPr>
            <a:endParaRPr lang="en-US" altLang="en-US" sz="2400" dirty="0"/>
          </a:p>
          <a:p>
            <a:pPr marL="0" indent="0" algn="just" latinLnBrk="0">
              <a:buNone/>
            </a:pPr>
            <a:r>
              <a:rPr lang="en-US" altLang="en-US" sz="2400" b="1" dirty="0"/>
              <a:t>1b. Calculate the standard deviation of each feature:</a:t>
            </a:r>
          </a:p>
          <a:p>
            <a:pPr marL="0" indent="0" algn="just" latinLnBrk="0">
              <a:buNone/>
            </a:pPr>
            <a:r>
              <a:rPr lang="en-US" altLang="en-US" sz="2400" dirty="0"/>
              <a:t>Std. Dev. of X: ≈2.38</a:t>
            </a:r>
          </a:p>
          <a:p>
            <a:pPr marL="0" indent="0" algn="just" latinLnBrk="0">
              <a:buNone/>
            </a:pPr>
            <a:r>
              <a:rPr lang="en-US" altLang="en-US" sz="2400" dirty="0"/>
              <a:t>Std. Dev. of Y: ≈2.58</a:t>
            </a:r>
          </a:p>
          <a:p>
            <a:pPr marL="0" indent="0" algn="just" latinLnBrk="0">
              <a:buNone/>
            </a:pPr>
            <a:r>
              <a:rPr lang="en-US" altLang="en-US" sz="2400" dirty="0"/>
              <a:t>Std. Dev. of Z: ≈1.83</a:t>
            </a:r>
          </a:p>
        </p:txBody>
      </p:sp>
      <p:sp>
        <p:nvSpPr>
          <p:cNvPr id="1944580" name="Line 4">
            <a:extLst>
              <a:ext uri="{FF2B5EF4-FFF2-40B4-BE49-F238E27FC236}">
                <a16:creationId xmlns:a16="http://schemas.microsoft.com/office/drawing/2014/main" id="{390D02D2-6E73-4658-A859-3A6D7BAE48EF}"/>
              </a:ext>
            </a:extLst>
          </p:cNvPr>
          <p:cNvSpPr>
            <a:spLocks noChangeShapeType="1"/>
          </p:cNvSpPr>
          <p:nvPr/>
        </p:nvSpPr>
        <p:spPr bwMode="auto">
          <a:xfrm>
            <a:off x="1828800" y="2667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4582" name="Rectangle 6">
            <a:extLst>
              <a:ext uri="{FF2B5EF4-FFF2-40B4-BE49-F238E27FC236}">
                <a16:creationId xmlns:a16="http://schemas.microsoft.com/office/drawing/2014/main" id="{C3BDA132-5D57-4387-9431-11DF7244516B}"/>
              </a:ext>
            </a:extLst>
          </p:cNvPr>
          <p:cNvSpPr>
            <a:spLocks noChangeArrowheads="1"/>
          </p:cNvSpPr>
          <p:nvPr/>
        </p:nvSpPr>
        <p:spPr bwMode="auto">
          <a:xfrm>
            <a:off x="838200" y="9144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2590800"/>
            <a:ext cx="2963863" cy="1156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692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E10641EC-961D-4BE5-B6FF-18D213CEE4AB}"/>
              </a:ext>
            </a:extLst>
          </p:cNvPr>
          <p:cNvSpPr>
            <a:spLocks noGrp="1" noChangeArrowheads="1"/>
          </p:cNvSpPr>
          <p:nvPr>
            <p:ph type="title"/>
          </p:nvPr>
        </p:nvSpPr>
        <p:spPr>
          <a:xfrm>
            <a:off x="838200" y="0"/>
            <a:ext cx="8229600" cy="1143000"/>
          </a:xfrm>
        </p:spPr>
        <p:txBody>
          <a:bodyPr/>
          <a:lstStyle/>
          <a:p>
            <a:r>
              <a:rPr lang="en-US" altLang="en-US" sz="4000" dirty="0"/>
              <a:t>PCA Example</a:t>
            </a:r>
          </a:p>
        </p:txBody>
      </p:sp>
      <p:sp>
        <p:nvSpPr>
          <p:cNvPr id="1944579" name="Rectangle 3">
            <a:extLst>
              <a:ext uri="{FF2B5EF4-FFF2-40B4-BE49-F238E27FC236}">
                <a16:creationId xmlns:a16="http://schemas.microsoft.com/office/drawing/2014/main" id="{9CC2896B-8E92-465E-BB08-7F31B4E544F8}"/>
              </a:ext>
            </a:extLst>
          </p:cNvPr>
          <p:cNvSpPr>
            <a:spLocks noGrp="1" noChangeArrowheads="1"/>
          </p:cNvSpPr>
          <p:nvPr>
            <p:ph type="body" idx="1"/>
          </p:nvPr>
        </p:nvSpPr>
        <p:spPr>
          <a:xfrm>
            <a:off x="495300" y="1066801"/>
            <a:ext cx="8915400" cy="5059368"/>
          </a:xfrm>
        </p:spPr>
        <p:txBody>
          <a:bodyPr>
            <a:normAutofit/>
          </a:bodyPr>
          <a:lstStyle/>
          <a:p>
            <a:pPr marL="0" indent="0" algn="just" latinLnBrk="0">
              <a:buNone/>
            </a:pPr>
            <a:r>
              <a:rPr lang="en-US" altLang="en-US" sz="2400" b="1" dirty="0"/>
              <a:t>1c. Apply the standardization formula:</a:t>
            </a:r>
          </a:p>
          <a:p>
            <a:pPr marL="0" indent="0" algn="just" latinLnBrk="0">
              <a:buNone/>
            </a:pPr>
            <a:r>
              <a:rPr lang="en-US" altLang="en-US" sz="2400" dirty="0"/>
              <a:t> (value−mean)/</a:t>
            </a:r>
            <a:r>
              <a:rPr lang="en-US" altLang="en-US" sz="2400" dirty="0" err="1"/>
              <a:t>std_dev</a:t>
            </a:r>
            <a:endParaRPr lang="en-US" altLang="en-US" sz="2400" dirty="0"/>
          </a:p>
          <a:p>
            <a:pPr marL="0" indent="0" algn="just" latinLnBrk="0">
              <a:buNone/>
            </a:pPr>
            <a:r>
              <a:rPr lang="en-US" altLang="en-US" sz="2400" dirty="0"/>
              <a:t>This gives us our new standardized dataset:</a:t>
            </a:r>
          </a:p>
        </p:txBody>
      </p:sp>
      <p:sp>
        <p:nvSpPr>
          <p:cNvPr id="1944582" name="Rectangle 6">
            <a:extLst>
              <a:ext uri="{FF2B5EF4-FFF2-40B4-BE49-F238E27FC236}">
                <a16:creationId xmlns:a16="http://schemas.microsoft.com/office/drawing/2014/main" id="{C3BDA132-5D57-4387-9431-11DF7244516B}"/>
              </a:ext>
            </a:extLst>
          </p:cNvPr>
          <p:cNvSpPr>
            <a:spLocks noChangeArrowheads="1"/>
          </p:cNvSpPr>
          <p:nvPr/>
        </p:nvSpPr>
        <p:spPr bwMode="auto">
          <a:xfrm>
            <a:off x="838200" y="9144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43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2590800"/>
            <a:ext cx="2963863" cy="1156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304185544"/>
              </p:ext>
            </p:extLst>
          </p:nvPr>
        </p:nvGraphicFramePr>
        <p:xfrm>
          <a:off x="1828800" y="4267200"/>
          <a:ext cx="6822949" cy="1828800"/>
        </p:xfrm>
        <a:graphic>
          <a:graphicData uri="http://schemas.openxmlformats.org/drawingml/2006/table">
            <a:tbl>
              <a:tblPr>
                <a:tableStyleId>{D7AC3CCA-C797-4891-BE02-D94E43425B78}</a:tableStyleId>
              </a:tblPr>
              <a:tblGrid>
                <a:gridCol w="1116775">
                  <a:extLst>
                    <a:ext uri="{9D8B030D-6E8A-4147-A177-3AD203B41FA5}">
                      <a16:colId xmlns:a16="http://schemas.microsoft.com/office/drawing/2014/main" val="20000"/>
                    </a:ext>
                  </a:extLst>
                </a:gridCol>
                <a:gridCol w="1908937">
                  <a:extLst>
                    <a:ext uri="{9D8B030D-6E8A-4147-A177-3AD203B41FA5}">
                      <a16:colId xmlns:a16="http://schemas.microsoft.com/office/drawing/2014/main" val="20001"/>
                    </a:ext>
                  </a:extLst>
                </a:gridCol>
                <a:gridCol w="1897825">
                  <a:extLst>
                    <a:ext uri="{9D8B030D-6E8A-4147-A177-3AD203B41FA5}">
                      <a16:colId xmlns:a16="http://schemas.microsoft.com/office/drawing/2014/main" val="20002"/>
                    </a:ext>
                  </a:extLst>
                </a:gridCol>
                <a:gridCol w="1899412">
                  <a:extLst>
                    <a:ext uri="{9D8B030D-6E8A-4147-A177-3AD203B41FA5}">
                      <a16:colId xmlns:a16="http://schemas.microsoft.com/office/drawing/2014/main" val="20003"/>
                    </a:ext>
                  </a:extLst>
                </a:gridCol>
              </a:tblGrid>
              <a:tr h="0">
                <a:tc>
                  <a:txBody>
                    <a:bodyPr/>
                    <a:lstStyle/>
                    <a:p>
                      <a:r>
                        <a:rPr lang="en-US" b="1" dirty="0"/>
                        <a:t>Product</a:t>
                      </a:r>
                    </a:p>
                  </a:txBody>
                  <a:tcPr anchor="ctr"/>
                </a:tc>
                <a:tc>
                  <a:txBody>
                    <a:bodyPr/>
                    <a:lstStyle/>
                    <a:p>
                      <a:r>
                        <a:rPr lang="en-US" b="1" dirty="0"/>
                        <a:t>Standardized X</a:t>
                      </a:r>
                    </a:p>
                  </a:txBody>
                  <a:tcPr anchor="ctr"/>
                </a:tc>
                <a:tc>
                  <a:txBody>
                    <a:bodyPr/>
                    <a:lstStyle/>
                    <a:p>
                      <a:r>
                        <a:rPr lang="en-US" b="1"/>
                        <a:t>Standardized Y</a:t>
                      </a:r>
                    </a:p>
                  </a:txBody>
                  <a:tcPr anchor="ctr"/>
                </a:tc>
                <a:tc>
                  <a:txBody>
                    <a:bodyPr/>
                    <a:lstStyle/>
                    <a:p>
                      <a:r>
                        <a:rPr lang="en-US" b="1" dirty="0"/>
                        <a:t>Standardized Z</a:t>
                      </a:r>
                    </a:p>
                  </a:txBody>
                  <a:tcPr anchor="ctr"/>
                </a:tc>
                <a:extLst>
                  <a:ext uri="{0D108BD9-81ED-4DB2-BD59-A6C34878D82A}">
                    <a16:rowId xmlns:a16="http://schemas.microsoft.com/office/drawing/2014/main" val="10000"/>
                  </a:ext>
                </a:extLst>
              </a:tr>
              <a:tr h="0">
                <a:tc>
                  <a:txBody>
                    <a:bodyPr/>
                    <a:lstStyle/>
                    <a:p>
                      <a:pPr algn="ctr"/>
                      <a:r>
                        <a:rPr lang="en-US" dirty="0"/>
                        <a:t>A</a:t>
                      </a:r>
                    </a:p>
                  </a:txBody>
                  <a:tcPr anchor="ctr"/>
                </a:tc>
                <a:tc>
                  <a:txBody>
                    <a:bodyPr/>
                    <a:lstStyle/>
                    <a:p>
                      <a:pPr algn="ctr"/>
                      <a:r>
                        <a:rPr lang="en-US"/>
                        <a:t>-1.05</a:t>
                      </a:r>
                    </a:p>
                  </a:txBody>
                  <a:tcPr anchor="ctr"/>
                </a:tc>
                <a:tc>
                  <a:txBody>
                    <a:bodyPr/>
                    <a:lstStyle/>
                    <a:p>
                      <a:pPr algn="ctr"/>
                      <a:r>
                        <a:rPr lang="en-US"/>
                        <a:t>-1.16</a:t>
                      </a:r>
                    </a:p>
                  </a:txBody>
                  <a:tcPr anchor="ctr"/>
                </a:tc>
                <a:tc>
                  <a:txBody>
                    <a:bodyPr/>
                    <a:lstStyle/>
                    <a:p>
                      <a:pPr algn="ctr"/>
                      <a:r>
                        <a:rPr lang="en-US"/>
                        <a:t>-1.09</a:t>
                      </a:r>
                    </a:p>
                  </a:txBody>
                  <a:tcPr anchor="ctr"/>
                </a:tc>
                <a:extLst>
                  <a:ext uri="{0D108BD9-81ED-4DB2-BD59-A6C34878D82A}">
                    <a16:rowId xmlns:a16="http://schemas.microsoft.com/office/drawing/2014/main" val="10001"/>
                  </a:ext>
                </a:extLst>
              </a:tr>
              <a:tr h="0">
                <a:tc>
                  <a:txBody>
                    <a:bodyPr/>
                    <a:lstStyle/>
                    <a:p>
                      <a:pPr algn="ctr"/>
                      <a:r>
                        <a:rPr lang="en-US" dirty="0"/>
                        <a:t>B</a:t>
                      </a:r>
                    </a:p>
                  </a:txBody>
                  <a:tcPr anchor="ctr"/>
                </a:tc>
                <a:tc>
                  <a:txBody>
                    <a:bodyPr/>
                    <a:lstStyle/>
                    <a:p>
                      <a:pPr algn="ctr"/>
                      <a:r>
                        <a:rPr lang="en-US" dirty="0"/>
                        <a:t>-0.63</a:t>
                      </a:r>
                    </a:p>
                  </a:txBody>
                  <a:tcPr anchor="ctr"/>
                </a:tc>
                <a:tc>
                  <a:txBody>
                    <a:bodyPr/>
                    <a:lstStyle/>
                    <a:p>
                      <a:pPr algn="ctr"/>
                      <a:r>
                        <a:rPr lang="en-US"/>
                        <a:t>-0.39</a:t>
                      </a:r>
                    </a:p>
                  </a:txBody>
                  <a:tcPr anchor="ctr"/>
                </a:tc>
                <a:tc>
                  <a:txBody>
                    <a:bodyPr/>
                    <a:lstStyle/>
                    <a:p>
                      <a:pPr algn="ctr"/>
                      <a:r>
                        <a:rPr lang="en-US"/>
                        <a:t>-0.55</a:t>
                      </a:r>
                    </a:p>
                  </a:txBody>
                  <a:tcPr anchor="ctr"/>
                </a:tc>
                <a:extLst>
                  <a:ext uri="{0D108BD9-81ED-4DB2-BD59-A6C34878D82A}">
                    <a16:rowId xmlns:a16="http://schemas.microsoft.com/office/drawing/2014/main" val="10002"/>
                  </a:ext>
                </a:extLst>
              </a:tr>
              <a:tr h="0">
                <a:tc>
                  <a:txBody>
                    <a:bodyPr/>
                    <a:lstStyle/>
                    <a:p>
                      <a:pPr algn="ctr"/>
                      <a:r>
                        <a:rPr lang="en-US"/>
                        <a:t>C</a:t>
                      </a:r>
                    </a:p>
                  </a:txBody>
                  <a:tcPr anchor="ctr"/>
                </a:tc>
                <a:tc>
                  <a:txBody>
                    <a:bodyPr/>
                    <a:lstStyle/>
                    <a:p>
                      <a:pPr algn="ctr"/>
                      <a:r>
                        <a:rPr lang="en-US" dirty="0"/>
                        <a:t>0.63</a:t>
                      </a:r>
                    </a:p>
                  </a:txBody>
                  <a:tcPr anchor="ctr"/>
                </a:tc>
                <a:tc>
                  <a:txBody>
                    <a:bodyPr/>
                    <a:lstStyle/>
                    <a:p>
                      <a:pPr algn="ctr"/>
                      <a:r>
                        <a:rPr lang="en-US"/>
                        <a:t>0.39</a:t>
                      </a:r>
                    </a:p>
                  </a:txBody>
                  <a:tcPr anchor="ctr"/>
                </a:tc>
                <a:tc>
                  <a:txBody>
                    <a:bodyPr/>
                    <a:lstStyle/>
                    <a:p>
                      <a:pPr algn="ctr"/>
                      <a:r>
                        <a:rPr lang="en-US"/>
                        <a:t>0.55</a:t>
                      </a:r>
                    </a:p>
                  </a:txBody>
                  <a:tcPr anchor="ctr"/>
                </a:tc>
                <a:extLst>
                  <a:ext uri="{0D108BD9-81ED-4DB2-BD59-A6C34878D82A}">
                    <a16:rowId xmlns:a16="http://schemas.microsoft.com/office/drawing/2014/main" val="10003"/>
                  </a:ext>
                </a:extLst>
              </a:tr>
              <a:tr h="0">
                <a:tc>
                  <a:txBody>
                    <a:bodyPr/>
                    <a:lstStyle/>
                    <a:p>
                      <a:pPr algn="ctr"/>
                      <a:r>
                        <a:rPr lang="en-US"/>
                        <a:t>D</a:t>
                      </a:r>
                    </a:p>
                  </a:txBody>
                  <a:tcPr anchor="ctr"/>
                </a:tc>
                <a:tc>
                  <a:txBody>
                    <a:bodyPr/>
                    <a:lstStyle/>
                    <a:p>
                      <a:pPr algn="ctr"/>
                      <a:r>
                        <a:rPr lang="en-US" dirty="0"/>
                        <a:t>1.05</a:t>
                      </a:r>
                    </a:p>
                  </a:txBody>
                  <a:tcPr anchor="ctr"/>
                </a:tc>
                <a:tc>
                  <a:txBody>
                    <a:bodyPr/>
                    <a:lstStyle/>
                    <a:p>
                      <a:pPr algn="ctr"/>
                      <a:r>
                        <a:rPr lang="en-US" dirty="0"/>
                        <a:t>1.16</a:t>
                      </a:r>
                    </a:p>
                  </a:txBody>
                  <a:tcPr anchor="ctr"/>
                </a:tc>
                <a:tc>
                  <a:txBody>
                    <a:bodyPr/>
                    <a:lstStyle/>
                    <a:p>
                      <a:pPr algn="ctr"/>
                      <a:r>
                        <a:rPr lang="en-US" dirty="0"/>
                        <a:t>1.09</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64929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E10641EC-961D-4BE5-B6FF-18D213CEE4AB}"/>
              </a:ext>
            </a:extLst>
          </p:cNvPr>
          <p:cNvSpPr>
            <a:spLocks noGrp="1" noChangeArrowheads="1"/>
          </p:cNvSpPr>
          <p:nvPr>
            <p:ph type="title"/>
          </p:nvPr>
        </p:nvSpPr>
        <p:spPr>
          <a:xfrm>
            <a:off x="838200" y="0"/>
            <a:ext cx="8229600" cy="1143000"/>
          </a:xfrm>
        </p:spPr>
        <p:txBody>
          <a:bodyPr/>
          <a:lstStyle/>
          <a:p>
            <a:r>
              <a:rPr lang="en-US" altLang="en-US" sz="4000" dirty="0"/>
              <a:t>PCA Example</a:t>
            </a:r>
          </a:p>
        </p:txBody>
      </p:sp>
      <mc:AlternateContent xmlns:mc="http://schemas.openxmlformats.org/markup-compatibility/2006" xmlns:a14="http://schemas.microsoft.com/office/drawing/2010/main">
        <mc:Choice Requires="a14">
          <p:sp>
            <p:nvSpPr>
              <p:cNvPr id="1944579" name="Rectangle 3">
                <a:extLst>
                  <a:ext uri="{FF2B5EF4-FFF2-40B4-BE49-F238E27FC236}">
                    <a16:creationId xmlns:a16="http://schemas.microsoft.com/office/drawing/2014/main" id="{9CC2896B-8E92-465E-BB08-7F31B4E544F8}"/>
                  </a:ext>
                </a:extLst>
              </p:cNvPr>
              <p:cNvSpPr>
                <a:spLocks noGrp="1" noChangeArrowheads="1"/>
              </p:cNvSpPr>
              <p:nvPr>
                <p:ph type="body" idx="1"/>
              </p:nvPr>
            </p:nvSpPr>
            <p:spPr>
              <a:xfrm>
                <a:off x="495300" y="1066801"/>
                <a:ext cx="8915400" cy="5059368"/>
              </a:xfrm>
            </p:spPr>
            <p:txBody>
              <a:bodyPr>
                <a:normAutofit/>
              </a:bodyPr>
              <a:lstStyle/>
              <a:p>
                <a:pPr marL="0" indent="0" algn="just" latinLnBrk="0">
                  <a:buNone/>
                </a:pPr>
                <a:r>
                  <a:rPr lang="en-US" altLang="en-US" sz="2400" b="1" dirty="0"/>
                  <a:t>Step 2: Calculate the Covariance Matrix</a:t>
                </a:r>
              </a:p>
              <a:p>
                <a:pPr marL="0" indent="0" algn="just" latinLnBrk="0">
                  <a:buNone/>
                </a:pPr>
                <a:r>
                  <a:rPr lang="en-US" altLang="en-US" sz="2400" dirty="0"/>
                  <a:t>Next, we calculate the 3x3 covariance matrix from the standardized data. This matrix shows how the variables relate to each other. For standardized data, the variance of each variable (the diagonal) is 1.</a:t>
                </a:r>
              </a:p>
              <a:p>
                <a:pPr marL="0" indent="0" algn="just" latinLnBrk="0">
                  <a:buNone/>
                </a:pPr>
                <a:r>
                  <a:rPr lang="en-US" altLang="en-US" sz="2400" dirty="0"/>
                  <a:t>The resulting Covariance Matrix will look something like this:</a:t>
                </a:r>
              </a:p>
              <a:p>
                <a:pPr marL="0" indent="0" algn="just" latinLnBrk="0">
                  <a:buNone/>
                </a:pPr>
                <a:endParaRPr lang="en-US" altLang="en-US" sz="2400" dirty="0"/>
              </a:p>
              <a:p>
                <a:pPr marL="0" indent="0" algn="just" latinLnBrk="0">
                  <a:buNone/>
                </a:pPr>
                <a14:m>
                  <m:oMathPara xmlns:m="http://schemas.openxmlformats.org/officeDocument/2006/math">
                    <m:oMathParaPr>
                      <m:jc m:val="left"/>
                    </m:oMathParaPr>
                    <m:oMath xmlns:m="http://schemas.openxmlformats.org/officeDocument/2006/math">
                      <m:d>
                        <m:dPr>
                          <m:ctrlPr>
                            <a:rPr lang="en-US" altLang="en-US" sz="2400" i="1" smtClean="0">
                              <a:latin typeface="Cambria Math" panose="02040503050406030204" pitchFamily="18" charset="0"/>
                            </a:rPr>
                          </m:ctrlPr>
                        </m:dPr>
                        <m:e>
                          <m:m>
                            <m:mPr>
                              <m:mcs>
                                <m:mc>
                                  <m:mcPr>
                                    <m:count m:val="2"/>
                                    <m:mcJc m:val="center"/>
                                  </m:mcPr>
                                </m:mc>
                              </m:mcs>
                              <m:ctrlPr>
                                <a:rPr lang="en-US" altLang="en-US" sz="2400" i="1" smtClean="0">
                                  <a:latin typeface="Cambria Math" panose="02040503050406030204" pitchFamily="18" charset="0"/>
                                </a:rPr>
                              </m:ctrlPr>
                            </m:mPr>
                            <m:mr>
                              <m:e>
                                <m:m>
                                  <m:mPr>
                                    <m:mcs>
                                      <m:mc>
                                        <m:mcPr>
                                          <m:count m:val="2"/>
                                          <m:mcJc m:val="center"/>
                                        </m:mcPr>
                                      </m:mc>
                                    </m:mcs>
                                    <m:ctrlPr>
                                      <a:rPr lang="en-US" altLang="en-US" sz="2400" i="1" smtClean="0">
                                        <a:latin typeface="Cambria Math" panose="02040503050406030204" pitchFamily="18" charset="0"/>
                                      </a:rPr>
                                    </m:ctrlPr>
                                  </m:mPr>
                                  <m:mr>
                                    <m:e>
                                      <m:r>
                                        <m:rPr>
                                          <m:brk m:alnAt="7"/>
                                        </m:rPr>
                                        <a:rPr lang="en-US" altLang="en-US" sz="2400" i="1">
                                          <a:latin typeface="Cambria Math"/>
                                        </a:rPr>
                                        <m:t>1</m:t>
                                      </m:r>
                                      <m:r>
                                        <a:rPr lang="en-US" altLang="en-US" sz="2400" i="1">
                                          <a:latin typeface="Cambria Math"/>
                                        </a:rPr>
                                        <m:t>.0</m:t>
                                      </m:r>
                                    </m:e>
                                    <m:e>
                                      <m:r>
                                        <a:rPr lang="en-US" altLang="en-US" sz="2400" i="1">
                                          <a:latin typeface="Cambria Math"/>
                                        </a:rPr>
                                        <m:t>𝐶𝑜𝑣</m:t>
                                      </m:r>
                                      <m:r>
                                        <a:rPr lang="en-US" altLang="en-US" sz="2400" i="1">
                                          <a:latin typeface="Cambria Math"/>
                                        </a:rPr>
                                        <m:t>(</m:t>
                                      </m:r>
                                      <m:r>
                                        <a:rPr lang="en-US" altLang="en-US" sz="2400" i="1">
                                          <a:latin typeface="Cambria Math"/>
                                        </a:rPr>
                                        <m:t>𝑋</m:t>
                                      </m:r>
                                      <m:r>
                                        <a:rPr lang="en-US" altLang="en-US" sz="2400" i="1">
                                          <a:latin typeface="Cambria Math"/>
                                        </a:rPr>
                                        <m:t>,</m:t>
                                      </m:r>
                                      <m:r>
                                        <a:rPr lang="en-US" altLang="en-US" sz="2400" i="1">
                                          <a:latin typeface="Cambria Math"/>
                                        </a:rPr>
                                        <m:t>𝑌</m:t>
                                      </m:r>
                                      <m:r>
                                        <a:rPr lang="en-US" altLang="en-US" sz="2400" i="1">
                                          <a:latin typeface="Cambria Math"/>
                                        </a:rPr>
                                        <m:t>)</m:t>
                                      </m:r>
                                    </m:e>
                                  </m:mr>
                                  <m:mr>
                                    <m:e>
                                      <m:r>
                                        <a:rPr lang="en-US" altLang="en-US" sz="2400" i="1">
                                          <a:latin typeface="Cambria Math"/>
                                        </a:rPr>
                                        <m:t>𝐶𝑜𝑣</m:t>
                                      </m:r>
                                      <m:r>
                                        <a:rPr lang="en-US" altLang="en-US" sz="2400" i="1">
                                          <a:latin typeface="Cambria Math"/>
                                        </a:rPr>
                                        <m:t>(</m:t>
                                      </m:r>
                                      <m:r>
                                        <a:rPr lang="en-US" altLang="en-US" sz="2400" b="0" i="1" smtClean="0">
                                          <a:latin typeface="Cambria Math"/>
                                        </a:rPr>
                                        <m:t>𝑌</m:t>
                                      </m:r>
                                      <m:r>
                                        <a:rPr lang="en-US" altLang="en-US" sz="2400" i="1">
                                          <a:latin typeface="Cambria Math"/>
                                        </a:rPr>
                                        <m:t>,</m:t>
                                      </m:r>
                                      <m:r>
                                        <a:rPr lang="en-US" altLang="en-US" sz="2400" b="0" i="1" smtClean="0">
                                          <a:latin typeface="Cambria Math"/>
                                        </a:rPr>
                                        <m:t>𝑋</m:t>
                                      </m:r>
                                      <m:r>
                                        <a:rPr lang="en-US" altLang="en-US" sz="2400" i="1">
                                          <a:latin typeface="Cambria Math"/>
                                        </a:rPr>
                                        <m:t>)</m:t>
                                      </m:r>
                                    </m:e>
                                    <m:e>
                                      <m:r>
                                        <a:rPr lang="en-US" altLang="en-US" sz="2400" i="1">
                                          <a:latin typeface="Cambria Math"/>
                                        </a:rPr>
                                        <m:t>1.0</m:t>
                                      </m:r>
                                    </m:e>
                                  </m:mr>
                                </m:m>
                              </m:e>
                              <m:e>
                                <m:m>
                                  <m:mPr>
                                    <m:mcs>
                                      <m:mc>
                                        <m:mcPr>
                                          <m:count m:val="1"/>
                                          <m:mcJc m:val="center"/>
                                        </m:mcPr>
                                      </m:mc>
                                    </m:mcs>
                                    <m:ctrlPr>
                                      <a:rPr lang="en-US" altLang="en-US" sz="2400" i="1" smtClean="0">
                                        <a:latin typeface="Cambria Math" panose="02040503050406030204" pitchFamily="18" charset="0"/>
                                      </a:rPr>
                                    </m:ctrlPr>
                                  </m:mPr>
                                  <m:mr>
                                    <m:e>
                                      <m:r>
                                        <m:rPr>
                                          <m:brk m:alnAt="7"/>
                                        </m:rPr>
                                        <a:rPr lang="en-US" altLang="en-US" sz="2400" i="1">
                                          <a:latin typeface="Cambria Math"/>
                                        </a:rPr>
                                        <m:t>𝐶</m:t>
                                      </m:r>
                                      <m:r>
                                        <a:rPr lang="en-US" altLang="en-US" sz="2400" i="1">
                                          <a:latin typeface="Cambria Math"/>
                                        </a:rPr>
                                        <m:t>𝑜𝑣</m:t>
                                      </m:r>
                                      <m:r>
                                        <a:rPr lang="en-US" altLang="en-US" sz="2400" i="1">
                                          <a:latin typeface="Cambria Math"/>
                                        </a:rPr>
                                        <m:t>(</m:t>
                                      </m:r>
                                      <m:r>
                                        <a:rPr lang="en-US" altLang="en-US" sz="2400" i="1">
                                          <a:latin typeface="Cambria Math"/>
                                        </a:rPr>
                                        <m:t>𝑋</m:t>
                                      </m:r>
                                      <m:r>
                                        <a:rPr lang="en-US" altLang="en-US" sz="2400" i="1">
                                          <a:latin typeface="Cambria Math"/>
                                        </a:rPr>
                                        <m:t>,</m:t>
                                      </m:r>
                                      <m:r>
                                        <a:rPr lang="en-US" altLang="en-US" sz="2400" b="0" i="1" smtClean="0">
                                          <a:latin typeface="Cambria Math"/>
                                        </a:rPr>
                                        <m:t>𝑍</m:t>
                                      </m:r>
                                      <m:r>
                                        <a:rPr lang="en-US" altLang="en-US" sz="2400" i="1">
                                          <a:latin typeface="Cambria Math"/>
                                        </a:rPr>
                                        <m:t>)</m:t>
                                      </m:r>
                                    </m:e>
                                  </m:mr>
                                  <m:mr>
                                    <m:e>
                                      <m:r>
                                        <a:rPr lang="en-US" altLang="en-US" sz="2400" i="1">
                                          <a:latin typeface="Cambria Math"/>
                                        </a:rPr>
                                        <m:t>𝐶𝑜𝑣</m:t>
                                      </m:r>
                                      <m:r>
                                        <a:rPr lang="en-US" altLang="en-US" sz="2400" i="1">
                                          <a:latin typeface="Cambria Math"/>
                                        </a:rPr>
                                        <m:t>(</m:t>
                                      </m:r>
                                      <m:r>
                                        <a:rPr lang="en-US" altLang="en-US" sz="2400" b="0" i="1" smtClean="0">
                                          <a:latin typeface="Cambria Math"/>
                                        </a:rPr>
                                        <m:t>𝑌</m:t>
                                      </m:r>
                                      <m:r>
                                        <a:rPr lang="en-US" altLang="en-US" sz="2400" i="1">
                                          <a:latin typeface="Cambria Math"/>
                                        </a:rPr>
                                        <m:t>,</m:t>
                                      </m:r>
                                      <m:r>
                                        <a:rPr lang="en-US" altLang="en-US" sz="2400" b="0" i="1" smtClean="0">
                                          <a:latin typeface="Cambria Math"/>
                                        </a:rPr>
                                        <m:t>𝑍</m:t>
                                      </m:r>
                                      <m:r>
                                        <a:rPr lang="en-US" altLang="en-US" sz="2400" i="1">
                                          <a:latin typeface="Cambria Math"/>
                                        </a:rPr>
                                        <m:t>)</m:t>
                                      </m:r>
                                    </m:e>
                                  </m:mr>
                                </m:m>
                              </m:e>
                            </m:mr>
                            <m:mr>
                              <m:e>
                                <m:m>
                                  <m:mPr>
                                    <m:mcs>
                                      <m:mc>
                                        <m:mcPr>
                                          <m:count m:val="2"/>
                                          <m:mcJc m:val="center"/>
                                        </m:mcPr>
                                      </m:mc>
                                    </m:mcs>
                                    <m:ctrlPr>
                                      <a:rPr lang="en-US" altLang="en-US" sz="2400" i="1" smtClean="0">
                                        <a:latin typeface="Cambria Math" panose="02040503050406030204" pitchFamily="18" charset="0"/>
                                      </a:rPr>
                                    </m:ctrlPr>
                                  </m:mPr>
                                  <m:mr>
                                    <m:e>
                                      <m:r>
                                        <m:rPr>
                                          <m:brk m:alnAt="7"/>
                                        </m:rPr>
                                        <a:rPr lang="en-US" altLang="en-US" sz="2400" i="1">
                                          <a:latin typeface="Cambria Math"/>
                                        </a:rPr>
                                        <m:t>𝐶</m:t>
                                      </m:r>
                                      <m:r>
                                        <a:rPr lang="en-US" altLang="en-US" sz="2400" i="1">
                                          <a:latin typeface="Cambria Math"/>
                                        </a:rPr>
                                        <m:t>𝑜𝑣</m:t>
                                      </m:r>
                                      <m:r>
                                        <a:rPr lang="en-US" altLang="en-US" sz="2400" i="1">
                                          <a:latin typeface="Cambria Math"/>
                                        </a:rPr>
                                        <m:t>(</m:t>
                                      </m:r>
                                      <m:r>
                                        <a:rPr lang="en-US" altLang="en-US" sz="2400" b="0" i="1" smtClean="0">
                                          <a:latin typeface="Cambria Math"/>
                                        </a:rPr>
                                        <m:t>𝑍</m:t>
                                      </m:r>
                                      <m:r>
                                        <a:rPr lang="en-US" altLang="en-US" sz="2400" i="1">
                                          <a:latin typeface="Cambria Math"/>
                                        </a:rPr>
                                        <m:t>,</m:t>
                                      </m:r>
                                      <m:r>
                                        <a:rPr lang="en-US" altLang="en-US" sz="2400" b="0" i="1" smtClean="0">
                                          <a:latin typeface="Cambria Math"/>
                                        </a:rPr>
                                        <m:t>𝑋</m:t>
                                      </m:r>
                                      <m:r>
                                        <a:rPr lang="en-US" altLang="en-US" sz="2400" i="1">
                                          <a:latin typeface="Cambria Math"/>
                                        </a:rPr>
                                        <m:t>)</m:t>
                                      </m:r>
                                    </m:e>
                                    <m:e>
                                      <m:r>
                                        <a:rPr lang="en-US" altLang="en-US" sz="2400" i="1">
                                          <a:latin typeface="Cambria Math"/>
                                        </a:rPr>
                                        <m:t>𝐶𝑜𝑣</m:t>
                                      </m:r>
                                      <m:r>
                                        <a:rPr lang="en-US" altLang="en-US" sz="2400" i="1">
                                          <a:latin typeface="Cambria Math"/>
                                        </a:rPr>
                                        <m:t>(</m:t>
                                      </m:r>
                                      <m:r>
                                        <a:rPr lang="en-US" altLang="en-US" sz="2400" b="0" i="1" smtClean="0">
                                          <a:latin typeface="Cambria Math"/>
                                        </a:rPr>
                                        <m:t>𝑍</m:t>
                                      </m:r>
                                      <m:r>
                                        <a:rPr lang="en-US" altLang="en-US" sz="2400" i="1">
                                          <a:latin typeface="Cambria Math"/>
                                        </a:rPr>
                                        <m:t>,</m:t>
                                      </m:r>
                                      <m:r>
                                        <a:rPr lang="en-US" altLang="en-US" sz="2400" i="1">
                                          <a:latin typeface="Cambria Math"/>
                                        </a:rPr>
                                        <m:t>𝑌</m:t>
                                      </m:r>
                                      <m:r>
                                        <a:rPr lang="en-US" altLang="en-US" sz="2400" i="1">
                                          <a:latin typeface="Cambria Math"/>
                                        </a:rPr>
                                        <m:t>)</m:t>
                                      </m:r>
                                    </m:e>
                                  </m:mr>
                                </m:m>
                              </m:e>
                              <m:e>
                                <m:r>
                                  <a:rPr lang="en-US" altLang="en-US" sz="2400" i="1">
                                    <a:latin typeface="Cambria Math"/>
                                  </a:rPr>
                                  <m:t>1.0</m:t>
                                </m:r>
                              </m:e>
                            </m:mr>
                          </m:m>
                        </m:e>
                      </m:d>
                      <m:r>
                        <a:rPr lang="en-US" altLang="en-US" sz="2400" b="0" i="1" smtClean="0">
                          <a:latin typeface="Cambria Math"/>
                        </a:rPr>
                        <m:t>=</m:t>
                      </m:r>
                      <m:d>
                        <m:dPr>
                          <m:ctrlPr>
                            <a:rPr lang="en-US" altLang="en-US" sz="2400" i="1">
                              <a:latin typeface="Cambria Math" panose="02040503050406030204" pitchFamily="18" charset="0"/>
                            </a:rPr>
                          </m:ctrlPr>
                        </m:dPr>
                        <m:e>
                          <m:m>
                            <m:mPr>
                              <m:mcs>
                                <m:mc>
                                  <m:mcPr>
                                    <m:count m:val="2"/>
                                    <m:mcJc m:val="center"/>
                                  </m:mcPr>
                                </m:mc>
                              </m:mcs>
                              <m:ctrlPr>
                                <a:rPr lang="en-US" altLang="en-US" sz="2400" i="1">
                                  <a:latin typeface="Cambria Math" panose="02040503050406030204" pitchFamily="18" charset="0"/>
                                </a:rPr>
                              </m:ctrlPr>
                            </m:mPr>
                            <m:mr>
                              <m:e>
                                <m:m>
                                  <m:mPr>
                                    <m:mcs>
                                      <m:mc>
                                        <m:mcPr>
                                          <m:count m:val="2"/>
                                          <m:mcJc m:val="center"/>
                                        </m:mcPr>
                                      </m:mc>
                                    </m:mcs>
                                    <m:ctrlPr>
                                      <a:rPr lang="en-US" altLang="en-US" sz="2400" i="1">
                                        <a:latin typeface="Cambria Math" panose="02040503050406030204" pitchFamily="18" charset="0"/>
                                      </a:rPr>
                                    </m:ctrlPr>
                                  </m:mPr>
                                  <m:mr>
                                    <m:e>
                                      <m:r>
                                        <m:rPr>
                                          <m:brk m:alnAt="7"/>
                                        </m:rPr>
                                        <a:rPr lang="en-US" altLang="en-US" sz="2400" i="1">
                                          <a:latin typeface="Cambria Math"/>
                                        </a:rPr>
                                        <m:t>1</m:t>
                                      </m:r>
                                      <m:r>
                                        <a:rPr lang="en-US" altLang="en-US" sz="2400" i="1">
                                          <a:latin typeface="Cambria Math"/>
                                        </a:rPr>
                                        <m:t>.0</m:t>
                                      </m:r>
                                    </m:e>
                                    <m:e>
                                      <m:r>
                                        <a:rPr lang="en-US" altLang="en-US" sz="2400" b="0" i="1" smtClean="0">
                                          <a:latin typeface="Cambria Math"/>
                                        </a:rPr>
                                        <m:t>0.99</m:t>
                                      </m:r>
                                    </m:e>
                                  </m:mr>
                                  <m:mr>
                                    <m:e>
                                      <m:r>
                                        <a:rPr lang="en-US" altLang="en-US" sz="2400" b="0" i="1" smtClean="0">
                                          <a:latin typeface="Cambria Math"/>
                                        </a:rPr>
                                        <m:t>0.99</m:t>
                                      </m:r>
                                    </m:e>
                                    <m:e>
                                      <m:r>
                                        <a:rPr lang="en-US" altLang="en-US" sz="2400" i="1">
                                          <a:latin typeface="Cambria Math"/>
                                        </a:rPr>
                                        <m:t>1.0</m:t>
                                      </m:r>
                                    </m:e>
                                  </m:mr>
                                </m:m>
                              </m:e>
                              <m:e>
                                <m:m>
                                  <m:mPr>
                                    <m:mcs>
                                      <m:mc>
                                        <m:mcPr>
                                          <m:count m:val="1"/>
                                          <m:mcJc m:val="center"/>
                                        </m:mcPr>
                                      </m:mc>
                                    </m:mcs>
                                    <m:ctrlPr>
                                      <a:rPr lang="en-US" altLang="en-US" sz="2400" i="1">
                                        <a:latin typeface="Cambria Math" panose="02040503050406030204" pitchFamily="18" charset="0"/>
                                      </a:rPr>
                                    </m:ctrlPr>
                                  </m:mPr>
                                  <m:mr>
                                    <m:e>
                                      <m:r>
                                        <a:rPr lang="en-US" altLang="en-US" sz="2400" b="0" i="1" smtClean="0">
                                          <a:latin typeface="Cambria Math"/>
                                        </a:rPr>
                                        <m:t>0.99</m:t>
                                      </m:r>
                                    </m:e>
                                  </m:mr>
                                  <m:mr>
                                    <m:e>
                                      <m:r>
                                        <a:rPr lang="en-US" altLang="en-US" sz="2400" b="0" i="1" smtClean="0">
                                          <a:latin typeface="Cambria Math"/>
                                        </a:rPr>
                                        <m:t>1.0</m:t>
                                      </m:r>
                                    </m:e>
                                  </m:mr>
                                </m:m>
                              </m:e>
                            </m:mr>
                            <m:mr>
                              <m:e>
                                <m:m>
                                  <m:mPr>
                                    <m:mcs>
                                      <m:mc>
                                        <m:mcPr>
                                          <m:count m:val="2"/>
                                          <m:mcJc m:val="center"/>
                                        </m:mcPr>
                                      </m:mc>
                                    </m:mcs>
                                    <m:ctrlPr>
                                      <a:rPr lang="en-US" altLang="en-US" sz="2400" i="1" smtClean="0">
                                        <a:latin typeface="Cambria Math" panose="02040503050406030204" pitchFamily="18" charset="0"/>
                                      </a:rPr>
                                    </m:ctrlPr>
                                  </m:mPr>
                                  <m:mr>
                                    <m:e>
                                      <m:r>
                                        <m:rPr>
                                          <m:brk m:alnAt="7"/>
                                        </m:rPr>
                                        <a:rPr lang="en-US" altLang="en-US" sz="2400" b="0" i="1" smtClean="0">
                                          <a:latin typeface="Cambria Math"/>
                                        </a:rPr>
                                        <m:t>0</m:t>
                                      </m:r>
                                      <m:r>
                                        <a:rPr lang="en-US" altLang="en-US" sz="2400" b="0" i="1" smtClean="0">
                                          <a:latin typeface="Cambria Math"/>
                                        </a:rPr>
                                        <m:t>.99</m:t>
                                      </m:r>
                                    </m:e>
                                    <m:e>
                                      <m:r>
                                        <a:rPr lang="en-US" altLang="en-US" sz="2400" b="0" i="1" smtClean="0">
                                          <a:latin typeface="Cambria Math"/>
                                        </a:rPr>
                                        <m:t>1.0</m:t>
                                      </m:r>
                                    </m:e>
                                  </m:mr>
                                </m:m>
                              </m:e>
                              <m:e>
                                <m:r>
                                  <a:rPr lang="en-US" altLang="en-US" sz="2400" i="1">
                                    <a:latin typeface="Cambria Math"/>
                                  </a:rPr>
                                  <m:t>1.0</m:t>
                                </m:r>
                              </m:e>
                            </m:mr>
                          </m:m>
                        </m:e>
                      </m:d>
                    </m:oMath>
                  </m:oMathPara>
                </a14:m>
                <a:endParaRPr lang="en-US" altLang="en-US" sz="2400" dirty="0"/>
              </a:p>
            </p:txBody>
          </p:sp>
        </mc:Choice>
        <mc:Fallback xmlns="">
          <p:sp>
            <p:nvSpPr>
              <p:cNvPr id="1944579" name="Rectangle 3">
                <a:extLst>
                  <a:ext uri="{FF2B5EF4-FFF2-40B4-BE49-F238E27FC236}">
                    <a16:creationId xmlns:a16="http://schemas.microsoft.com/office/drawing/2014/main" xmlns="" id="{9CC2896B-8E92-465E-BB08-7F31B4E544F8}"/>
                  </a:ext>
                </a:extLst>
              </p:cNvPr>
              <p:cNvSpPr>
                <a:spLocks noGrp="1" noRot="1" noChangeAspect="1" noMove="1" noResize="1" noEditPoints="1" noAdjustHandles="1" noChangeArrowheads="1" noChangeShapeType="1" noTextEdit="1"/>
              </p:cNvSpPr>
              <p:nvPr>
                <p:ph type="body" idx="1"/>
              </p:nvPr>
            </p:nvSpPr>
            <p:spPr>
              <a:xfrm>
                <a:off x="495300" y="1066801"/>
                <a:ext cx="8915400" cy="5059368"/>
              </a:xfrm>
              <a:blipFill rotWithShape="1">
                <a:blip r:embed="rId3"/>
                <a:stretch>
                  <a:fillRect l="-1025" t="-964" r="-1025"/>
                </a:stretch>
              </a:blipFill>
            </p:spPr>
            <p:txBody>
              <a:bodyPr/>
              <a:lstStyle/>
              <a:p>
                <a:r>
                  <a:rPr lang="en-US">
                    <a:noFill/>
                  </a:rPr>
                  <a:t> </a:t>
                </a:r>
              </a:p>
            </p:txBody>
          </p:sp>
        </mc:Fallback>
      </mc:AlternateContent>
      <p:sp>
        <p:nvSpPr>
          <p:cNvPr id="1944582" name="Rectangle 6">
            <a:extLst>
              <a:ext uri="{FF2B5EF4-FFF2-40B4-BE49-F238E27FC236}">
                <a16:creationId xmlns:a16="http://schemas.microsoft.com/office/drawing/2014/main" id="{C3BDA132-5D57-4387-9431-11DF7244516B}"/>
              </a:ext>
            </a:extLst>
          </p:cNvPr>
          <p:cNvSpPr>
            <a:spLocks noChangeArrowheads="1"/>
          </p:cNvSpPr>
          <p:nvPr/>
        </p:nvSpPr>
        <p:spPr bwMode="auto">
          <a:xfrm>
            <a:off x="838200" y="9144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7"/>
          <p:cNvSpPr/>
          <p:nvPr/>
        </p:nvSpPr>
        <p:spPr>
          <a:xfrm>
            <a:off x="533400" y="5410200"/>
            <a:ext cx="9195934" cy="830997"/>
          </a:xfrm>
          <a:prstGeom prst="rect">
            <a:avLst/>
          </a:prstGeom>
        </p:spPr>
        <p:txBody>
          <a:bodyPr wrap="square">
            <a:spAutoFit/>
          </a:bodyPr>
          <a:lstStyle/>
          <a:p>
            <a:r>
              <a:rPr lang="en-US" sz="2400" b="1" dirty="0"/>
              <a:t>Note: </a:t>
            </a:r>
            <a:r>
              <a:rPr lang="en-US" sz="2400" dirty="0"/>
              <a:t>The high covariance values indicate our features are strongly correlated, making this a good candidate for PCA.</a:t>
            </a:r>
          </a:p>
        </p:txBody>
      </p:sp>
      <p:pic>
        <p:nvPicPr>
          <p:cNvPr id="13"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2596" y="469084"/>
            <a:ext cx="3106738" cy="89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941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5</a:t>
            </a:fld>
            <a:endParaRPr lang="ko-KR" altLang="en-US"/>
          </a:p>
        </p:txBody>
      </p:sp>
      <p:sp>
        <p:nvSpPr>
          <p:cNvPr id="25" name="TextBox 24"/>
          <p:cNvSpPr txBox="1"/>
          <p:nvPr/>
        </p:nvSpPr>
        <p:spPr>
          <a:xfrm>
            <a:off x="397514" y="75665"/>
            <a:ext cx="5906745" cy="461665"/>
          </a:xfrm>
          <a:prstGeom prst="rect">
            <a:avLst/>
          </a:prstGeom>
          <a:noFill/>
        </p:spPr>
        <p:txBody>
          <a:bodyPr wrap="none" rtlCol="0">
            <a:spAutoFit/>
          </a:bodyPr>
          <a:lstStyle/>
          <a:p>
            <a:r>
              <a:rPr lang="en-US" altLang="ko-KR" sz="2400" b="1" spc="-150" dirty="0">
                <a:solidFill>
                  <a:schemeClr val="bg1"/>
                </a:solidFill>
              </a:rPr>
              <a:t>Unsupervised Learning (Clustering Problem)</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t>Introduction into unsupervised learning</a:t>
            </a:r>
          </a:p>
          <a:p>
            <a:pPr marL="742950" lvl="1" indent="-285750">
              <a:lnSpc>
                <a:spcPct val="150000"/>
              </a:lnSpc>
              <a:buFont typeface="Arial" panose="020B0604020202020204" pitchFamily="34" charset="0"/>
              <a:buChar char="•"/>
            </a:pPr>
            <a:r>
              <a:rPr lang="en-US" altLang="ko-KR" dirty="0"/>
              <a:t>Supervised learning example: Classification Problem</a:t>
            </a:r>
          </a:p>
          <a:p>
            <a:pPr marL="742950" lvl="1" indent="-285750">
              <a:lnSpc>
                <a:spcPct val="150000"/>
              </a:lnSpc>
              <a:buFont typeface="Arial" panose="020B0604020202020204" pitchFamily="34" charset="0"/>
              <a:buChar char="•"/>
            </a:pPr>
            <a:endParaRPr lang="en-US" altLang="ko-KR" dirty="0"/>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1</a:t>
            </a:r>
            <a:endParaRPr lang="ko-KR" altLang="en-US" sz="2400" b="1" spc="-150" dirty="0">
              <a:solidFill>
                <a:schemeClr val="bg1"/>
              </a:solidFill>
            </a:endParaRPr>
          </a:p>
        </p:txBody>
      </p:sp>
      <p:sp>
        <p:nvSpPr>
          <p:cNvPr id="13" name="TextBox 12">
            <a:extLst>
              <a:ext uri="{FF2B5EF4-FFF2-40B4-BE49-F238E27FC236}">
                <a16:creationId xmlns:a16="http://schemas.microsoft.com/office/drawing/2014/main" id="{48845D9E-BF1C-43BD-880F-91E4DB31D4F3}"/>
              </a:ext>
            </a:extLst>
          </p:cNvPr>
          <p:cNvSpPr txBox="1"/>
          <p:nvPr/>
        </p:nvSpPr>
        <p:spPr>
          <a:xfrm>
            <a:off x="495259" y="5983564"/>
            <a:ext cx="3369834"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Given a training set</a:t>
            </a:r>
            <a:r>
              <a:rPr lang="en-GB" dirty="0"/>
              <a:t>: </a:t>
            </a:r>
          </a:p>
        </p:txBody>
      </p:sp>
      <p:graphicFrame>
        <p:nvGraphicFramePr>
          <p:cNvPr id="15" name="Object 14">
            <a:extLst>
              <a:ext uri="{FF2B5EF4-FFF2-40B4-BE49-F238E27FC236}">
                <a16:creationId xmlns:a16="http://schemas.microsoft.com/office/drawing/2014/main" id="{0A5BD6A4-2C38-4673-9BA0-2D6B9815EE68}"/>
              </a:ext>
            </a:extLst>
          </p:cNvPr>
          <p:cNvGraphicFramePr>
            <a:graphicFrameLocks noChangeAspect="1"/>
          </p:cNvGraphicFramePr>
          <p:nvPr>
            <p:extLst>
              <p:ext uri="{D42A27DB-BD31-4B8C-83A1-F6EECF244321}">
                <p14:modId xmlns:p14="http://schemas.microsoft.com/office/powerpoint/2010/main" val="411882481"/>
              </p:ext>
            </p:extLst>
          </p:nvPr>
        </p:nvGraphicFramePr>
        <p:xfrm>
          <a:off x="3289300" y="5953125"/>
          <a:ext cx="5630863" cy="522288"/>
        </p:xfrm>
        <a:graphic>
          <a:graphicData uri="http://schemas.openxmlformats.org/presentationml/2006/ole">
            <mc:AlternateContent xmlns:mc="http://schemas.openxmlformats.org/markup-compatibility/2006">
              <mc:Choice xmlns:v="urn:schemas-microsoft-com:vml" Requires="v">
                <p:oleObj name="Equation" r:id="rId2" imgW="2857320" imgH="228600" progId="Equation.DSMT4">
                  <p:embed/>
                </p:oleObj>
              </mc:Choice>
              <mc:Fallback>
                <p:oleObj name="Equation" r:id="rId2" imgW="2857320" imgH="228600" progId="Equation.DSMT4">
                  <p:embed/>
                  <p:pic>
                    <p:nvPicPr>
                      <p:cNvPr id="0" name=""/>
                      <p:cNvPicPr/>
                      <p:nvPr/>
                    </p:nvPicPr>
                    <p:blipFill>
                      <a:blip r:embed="rId3"/>
                      <a:stretch>
                        <a:fillRect/>
                      </a:stretch>
                    </p:blipFill>
                    <p:spPr>
                      <a:xfrm>
                        <a:off x="3289300" y="5953125"/>
                        <a:ext cx="5630863" cy="522288"/>
                      </a:xfrm>
                      <a:prstGeom prst="rect">
                        <a:avLst/>
                      </a:prstGeom>
                    </p:spPr>
                  </p:pic>
                </p:oleObj>
              </mc:Fallback>
            </mc:AlternateContent>
          </a:graphicData>
        </a:graphic>
      </p:graphicFrame>
      <p:grpSp>
        <p:nvGrpSpPr>
          <p:cNvPr id="24" name="Group 23">
            <a:extLst>
              <a:ext uri="{FF2B5EF4-FFF2-40B4-BE49-F238E27FC236}">
                <a16:creationId xmlns:a16="http://schemas.microsoft.com/office/drawing/2014/main" id="{64F0D7C2-C021-4D61-AB4E-6C0D188CB363}"/>
              </a:ext>
            </a:extLst>
          </p:cNvPr>
          <p:cNvGrpSpPr/>
          <p:nvPr/>
        </p:nvGrpSpPr>
        <p:grpSpPr>
          <a:xfrm>
            <a:off x="2180176" y="2057400"/>
            <a:ext cx="5181600" cy="3004572"/>
            <a:chOff x="2971800" y="2177028"/>
            <a:chExt cx="5181600" cy="3004572"/>
          </a:xfrm>
        </p:grpSpPr>
        <p:cxnSp>
          <p:nvCxnSpPr>
            <p:cNvPr id="18" name="Straight Arrow Connector 17">
              <a:extLst>
                <a:ext uri="{FF2B5EF4-FFF2-40B4-BE49-F238E27FC236}">
                  <a16:creationId xmlns:a16="http://schemas.microsoft.com/office/drawing/2014/main" id="{F1995370-78D8-4F49-A06A-78AD4F7E0032}"/>
                </a:ext>
              </a:extLst>
            </p:cNvPr>
            <p:cNvCxnSpPr>
              <a:cxnSpLocks/>
            </p:cNvCxnSpPr>
            <p:nvPr/>
          </p:nvCxnSpPr>
          <p:spPr>
            <a:xfrm flipV="1">
              <a:off x="2971800" y="2177028"/>
              <a:ext cx="0" cy="300457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3E81BFC-7867-4B37-BD11-4DAA9C2C8F14}"/>
                </a:ext>
              </a:extLst>
            </p:cNvPr>
            <p:cNvCxnSpPr>
              <a:cxnSpLocks/>
            </p:cNvCxnSpPr>
            <p:nvPr/>
          </p:nvCxnSpPr>
          <p:spPr>
            <a:xfrm>
              <a:off x="2971800" y="5181600"/>
              <a:ext cx="5181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aphicFrame>
        <p:nvGraphicFramePr>
          <p:cNvPr id="27" name="Object 26">
            <a:extLst>
              <a:ext uri="{FF2B5EF4-FFF2-40B4-BE49-F238E27FC236}">
                <a16:creationId xmlns:a16="http://schemas.microsoft.com/office/drawing/2014/main" id="{EBD0EAD6-22F5-4EFD-8804-F41D80E71236}"/>
              </a:ext>
            </a:extLst>
          </p:cNvPr>
          <p:cNvGraphicFramePr>
            <a:graphicFrameLocks noChangeAspect="1"/>
          </p:cNvGraphicFramePr>
          <p:nvPr>
            <p:extLst>
              <p:ext uri="{D42A27DB-BD31-4B8C-83A1-F6EECF244321}">
                <p14:modId xmlns:p14="http://schemas.microsoft.com/office/powerpoint/2010/main" val="4081738397"/>
              </p:ext>
            </p:extLst>
          </p:nvPr>
        </p:nvGraphicFramePr>
        <p:xfrm>
          <a:off x="1752600" y="1828800"/>
          <a:ext cx="304800" cy="457200"/>
        </p:xfrm>
        <a:graphic>
          <a:graphicData uri="http://schemas.openxmlformats.org/presentationml/2006/ole">
            <mc:AlternateContent xmlns:mc="http://schemas.openxmlformats.org/markup-compatibility/2006">
              <mc:Choice xmlns:v="urn:schemas-microsoft-com:vml" Requires="v">
                <p:oleObj name="Equation" r:id="rId4" imgW="152280" imgH="228600" progId="Equation.DSMT4">
                  <p:embed/>
                </p:oleObj>
              </mc:Choice>
              <mc:Fallback>
                <p:oleObj name="Equation" r:id="rId4" imgW="152280" imgH="228600" progId="Equation.DSMT4">
                  <p:embed/>
                  <p:pic>
                    <p:nvPicPr>
                      <p:cNvPr id="0" name=""/>
                      <p:cNvPicPr/>
                      <p:nvPr/>
                    </p:nvPicPr>
                    <p:blipFill>
                      <a:blip r:embed="rId5"/>
                      <a:stretch>
                        <a:fillRect/>
                      </a:stretch>
                    </p:blipFill>
                    <p:spPr>
                      <a:xfrm>
                        <a:off x="1752600" y="1828800"/>
                        <a:ext cx="304800" cy="4572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25DAE5BB-25C4-48C1-93F1-67FA1FE34D46}"/>
              </a:ext>
            </a:extLst>
          </p:cNvPr>
          <p:cNvGraphicFramePr>
            <a:graphicFrameLocks noChangeAspect="1"/>
          </p:cNvGraphicFramePr>
          <p:nvPr>
            <p:extLst>
              <p:ext uri="{D42A27DB-BD31-4B8C-83A1-F6EECF244321}">
                <p14:modId xmlns:p14="http://schemas.microsoft.com/office/powerpoint/2010/main" val="2546355515"/>
              </p:ext>
            </p:extLst>
          </p:nvPr>
        </p:nvGraphicFramePr>
        <p:xfrm>
          <a:off x="7224201" y="5099722"/>
          <a:ext cx="330200" cy="457200"/>
        </p:xfrm>
        <a:graphic>
          <a:graphicData uri="http://schemas.openxmlformats.org/presentationml/2006/ole">
            <mc:AlternateContent xmlns:mc="http://schemas.openxmlformats.org/markup-compatibility/2006">
              <mc:Choice xmlns:v="urn:schemas-microsoft-com:vml" Requires="v">
                <p:oleObj name="Equation" r:id="rId6" imgW="164880" imgH="228600" progId="Equation.DSMT4">
                  <p:embed/>
                </p:oleObj>
              </mc:Choice>
              <mc:Fallback>
                <p:oleObj name="Equation" r:id="rId6" imgW="164880" imgH="228600" progId="Equation.DSMT4">
                  <p:embed/>
                  <p:pic>
                    <p:nvPicPr>
                      <p:cNvPr id="27" name="Object 26">
                        <a:extLst>
                          <a:ext uri="{FF2B5EF4-FFF2-40B4-BE49-F238E27FC236}">
                            <a16:creationId xmlns:a16="http://schemas.microsoft.com/office/drawing/2014/main" id="{EBD0EAD6-22F5-4EFD-8804-F41D80E71236}"/>
                          </a:ext>
                        </a:extLst>
                      </p:cNvPr>
                      <p:cNvPicPr/>
                      <p:nvPr/>
                    </p:nvPicPr>
                    <p:blipFill>
                      <a:blip r:embed="rId7"/>
                      <a:stretch>
                        <a:fillRect/>
                      </a:stretch>
                    </p:blipFill>
                    <p:spPr>
                      <a:xfrm>
                        <a:off x="7224201" y="5099722"/>
                        <a:ext cx="330200" cy="457200"/>
                      </a:xfrm>
                      <a:prstGeom prst="rect">
                        <a:avLst/>
                      </a:prstGeom>
                    </p:spPr>
                  </p:pic>
                </p:oleObj>
              </mc:Fallback>
            </mc:AlternateContent>
          </a:graphicData>
        </a:graphic>
      </p:graphicFrame>
      <p:sp>
        <p:nvSpPr>
          <p:cNvPr id="28" name="Oval 27">
            <a:extLst>
              <a:ext uri="{FF2B5EF4-FFF2-40B4-BE49-F238E27FC236}">
                <a16:creationId xmlns:a16="http://schemas.microsoft.com/office/drawing/2014/main" id="{122A113B-FEEE-4BC8-9D5E-C5F76692486E}"/>
              </a:ext>
            </a:extLst>
          </p:cNvPr>
          <p:cNvSpPr/>
          <p:nvPr/>
        </p:nvSpPr>
        <p:spPr>
          <a:xfrm>
            <a:off x="2820537" y="3717414"/>
            <a:ext cx="227464" cy="2449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854889B0-B56C-4696-BE39-127221ED4F9E}"/>
              </a:ext>
            </a:extLst>
          </p:cNvPr>
          <p:cNvSpPr/>
          <p:nvPr/>
        </p:nvSpPr>
        <p:spPr>
          <a:xfrm>
            <a:off x="3350886" y="3654735"/>
            <a:ext cx="227464" cy="2449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a:extLst>
              <a:ext uri="{FF2B5EF4-FFF2-40B4-BE49-F238E27FC236}">
                <a16:creationId xmlns:a16="http://schemas.microsoft.com/office/drawing/2014/main" id="{C37D6486-C15E-4B10-BE06-F12BE236166D}"/>
              </a:ext>
            </a:extLst>
          </p:cNvPr>
          <p:cNvSpPr/>
          <p:nvPr/>
        </p:nvSpPr>
        <p:spPr>
          <a:xfrm>
            <a:off x="3578350" y="4267200"/>
            <a:ext cx="227464" cy="2449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470078C9-7DEA-434E-BEE2-9B19638F4003}"/>
              </a:ext>
            </a:extLst>
          </p:cNvPr>
          <p:cNvSpPr/>
          <p:nvPr/>
        </p:nvSpPr>
        <p:spPr>
          <a:xfrm>
            <a:off x="2882497" y="4265610"/>
            <a:ext cx="227464" cy="2449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4518AF48-8467-452E-B775-DFD2AF55654A}"/>
              </a:ext>
            </a:extLst>
          </p:cNvPr>
          <p:cNvSpPr/>
          <p:nvPr/>
        </p:nvSpPr>
        <p:spPr>
          <a:xfrm>
            <a:off x="3955335" y="3853285"/>
            <a:ext cx="227464" cy="24498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Isosceles Triangle 29">
            <a:extLst>
              <a:ext uri="{FF2B5EF4-FFF2-40B4-BE49-F238E27FC236}">
                <a16:creationId xmlns:a16="http://schemas.microsoft.com/office/drawing/2014/main" id="{DF28D7AB-3516-45F4-84F5-A18E5E66F9CD}"/>
              </a:ext>
            </a:extLst>
          </p:cNvPr>
          <p:cNvSpPr/>
          <p:nvPr/>
        </p:nvSpPr>
        <p:spPr>
          <a:xfrm>
            <a:off x="5105400" y="2286000"/>
            <a:ext cx="304800" cy="3048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Isosceles Triangle 35">
            <a:extLst>
              <a:ext uri="{FF2B5EF4-FFF2-40B4-BE49-F238E27FC236}">
                <a16:creationId xmlns:a16="http://schemas.microsoft.com/office/drawing/2014/main" id="{0A4E4E4A-08A9-4322-A844-E49FBE95585E}"/>
              </a:ext>
            </a:extLst>
          </p:cNvPr>
          <p:cNvSpPr/>
          <p:nvPr/>
        </p:nvSpPr>
        <p:spPr>
          <a:xfrm>
            <a:off x="5410200" y="2952925"/>
            <a:ext cx="304800" cy="3048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Isosceles Triangle 36">
            <a:extLst>
              <a:ext uri="{FF2B5EF4-FFF2-40B4-BE49-F238E27FC236}">
                <a16:creationId xmlns:a16="http://schemas.microsoft.com/office/drawing/2014/main" id="{EF4F6440-E5F3-4B67-AF02-C44B985E2A5D}"/>
              </a:ext>
            </a:extLst>
          </p:cNvPr>
          <p:cNvSpPr/>
          <p:nvPr/>
        </p:nvSpPr>
        <p:spPr>
          <a:xfrm>
            <a:off x="5509688" y="2057400"/>
            <a:ext cx="304800" cy="3048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Isosceles Triangle 37">
            <a:extLst>
              <a:ext uri="{FF2B5EF4-FFF2-40B4-BE49-F238E27FC236}">
                <a16:creationId xmlns:a16="http://schemas.microsoft.com/office/drawing/2014/main" id="{9EFA6110-7E29-400B-89E4-9F932CCAA43B}"/>
              </a:ext>
            </a:extLst>
          </p:cNvPr>
          <p:cNvSpPr/>
          <p:nvPr/>
        </p:nvSpPr>
        <p:spPr>
          <a:xfrm>
            <a:off x="5943600" y="2671894"/>
            <a:ext cx="304800" cy="3048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Isosceles Triangle 38">
            <a:extLst>
              <a:ext uri="{FF2B5EF4-FFF2-40B4-BE49-F238E27FC236}">
                <a16:creationId xmlns:a16="http://schemas.microsoft.com/office/drawing/2014/main" id="{533E3A15-443E-4B05-A251-D9546C7DD07E}"/>
              </a:ext>
            </a:extLst>
          </p:cNvPr>
          <p:cNvSpPr/>
          <p:nvPr/>
        </p:nvSpPr>
        <p:spPr>
          <a:xfrm>
            <a:off x="6096000" y="2148711"/>
            <a:ext cx="304800" cy="304800"/>
          </a:xfrm>
          <a:prstGeom prst="triangl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B6615E28-9FE7-44D2-BA78-85A18DE88641}"/>
              </a:ext>
            </a:extLst>
          </p:cNvPr>
          <p:cNvCxnSpPr/>
          <p:nvPr/>
        </p:nvCxnSpPr>
        <p:spPr>
          <a:xfrm>
            <a:off x="3545231" y="2302543"/>
            <a:ext cx="2250382" cy="2178303"/>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18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E10641EC-961D-4BE5-B6FF-18D213CEE4AB}"/>
              </a:ext>
            </a:extLst>
          </p:cNvPr>
          <p:cNvSpPr>
            <a:spLocks noGrp="1" noChangeArrowheads="1"/>
          </p:cNvSpPr>
          <p:nvPr>
            <p:ph type="title"/>
          </p:nvPr>
        </p:nvSpPr>
        <p:spPr>
          <a:xfrm>
            <a:off x="838200" y="0"/>
            <a:ext cx="8229600" cy="1143000"/>
          </a:xfrm>
        </p:spPr>
        <p:txBody>
          <a:bodyPr/>
          <a:lstStyle/>
          <a:p>
            <a:r>
              <a:rPr lang="en-US" altLang="en-US" sz="4000" dirty="0"/>
              <a:t>PCA Example</a:t>
            </a:r>
          </a:p>
        </p:txBody>
      </p:sp>
      <mc:AlternateContent xmlns:mc="http://schemas.openxmlformats.org/markup-compatibility/2006" xmlns:a14="http://schemas.microsoft.com/office/drawing/2010/main">
        <mc:Choice Requires="a14">
          <p:sp>
            <p:nvSpPr>
              <p:cNvPr id="1944579" name="Rectangle 3">
                <a:extLst>
                  <a:ext uri="{FF2B5EF4-FFF2-40B4-BE49-F238E27FC236}">
                    <a16:creationId xmlns:a16="http://schemas.microsoft.com/office/drawing/2014/main" id="{9CC2896B-8E92-465E-BB08-7F31B4E544F8}"/>
                  </a:ext>
                </a:extLst>
              </p:cNvPr>
              <p:cNvSpPr>
                <a:spLocks noGrp="1" noChangeArrowheads="1"/>
              </p:cNvSpPr>
              <p:nvPr>
                <p:ph type="body" idx="1"/>
              </p:nvPr>
            </p:nvSpPr>
            <p:spPr>
              <a:xfrm>
                <a:off x="495300" y="1066801"/>
                <a:ext cx="8915400" cy="5059368"/>
              </a:xfrm>
            </p:spPr>
            <p:txBody>
              <a:bodyPr>
                <a:normAutofit fontScale="92500" lnSpcReduction="10000"/>
              </a:bodyPr>
              <a:lstStyle/>
              <a:p>
                <a:pPr marL="0" indent="0" algn="just" latinLnBrk="0">
                  <a:buNone/>
                </a:pPr>
                <a:r>
                  <a:rPr lang="en-US" altLang="en-US" sz="2400" b="1" dirty="0"/>
                  <a:t>Step 3: Calculate Eigenvectors and Eigenvalues</a:t>
                </a:r>
              </a:p>
              <a:p>
                <a:pPr marL="0" indent="0" algn="just" latinLnBrk="0">
                  <a:buNone/>
                </a:pPr>
                <a:r>
                  <a:rPr lang="en-US" altLang="en-US" sz="2400" dirty="0"/>
                  <a:t>This step involves decomposing the covariance matrix to find the principal components.</a:t>
                </a:r>
              </a:p>
              <a:p>
                <a:pPr marL="0" indent="0" algn="just" latinLnBrk="0">
                  <a:buNone/>
                </a:pPr>
                <a:endParaRPr lang="en-US" altLang="en-US" sz="2400" dirty="0"/>
              </a:p>
              <a:p>
                <a:pPr marL="0" indent="0" algn="just" latinLnBrk="0">
                  <a:buNone/>
                </a:pPr>
                <a:r>
                  <a:rPr lang="en-US" altLang="en-US" sz="2400" b="1" dirty="0"/>
                  <a:t>Eigenvectors: </a:t>
                </a:r>
                <a:r>
                  <a:rPr lang="en-US" altLang="en-US" sz="2400" dirty="0"/>
                  <a:t>The directions of the new axes. For a 3D dataset, we get three eigenvectors.</a:t>
                </a:r>
              </a:p>
              <a:p>
                <a:pPr marL="0" indent="0" algn="just" latinLnBrk="0">
                  <a:buNone/>
                </a:pPr>
                <a:endParaRPr lang="en-US" altLang="en-US" sz="2400" dirty="0"/>
              </a:p>
              <a:p>
                <a:pPr marL="0" indent="0" algn="just" latinLnBrk="0">
                  <a:buNone/>
                </a:pPr>
                <a:r>
                  <a:rPr lang="en-US" altLang="en-US" sz="2400" b="1" dirty="0"/>
                  <a:t>Eigenvalues: </a:t>
                </a:r>
                <a:r>
                  <a:rPr lang="en-US" altLang="en-US" sz="2400" dirty="0"/>
                  <a:t>The amount of variance captured by each eigenvector.</a:t>
                </a:r>
              </a:p>
              <a:p>
                <a:pPr marL="0" indent="0" algn="just" latinLnBrk="0">
                  <a:buNone/>
                </a:pPr>
                <a:r>
                  <a:rPr lang="en-US" altLang="en-US" sz="2400" dirty="0"/>
                  <a:t>For our covariance matrix, the linear algebra calculations give us three eigenvalues and their corresponding eigenvectors:</a:t>
                </a:r>
              </a:p>
              <a:p>
                <a:pPr marL="0" indent="0" algn="just" latinLnBrk="0">
                  <a:buNone/>
                </a:pPr>
                <a:endParaRPr lang="en-US" altLang="en-US" sz="2400" dirty="0"/>
              </a:p>
              <a:p>
                <a:pPr algn="just" latinLnBrk="0"/>
                <a:r>
                  <a:rPr lang="en-US" altLang="en-US" sz="2400" dirty="0"/>
                  <a:t>Eigenvalue 1(</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i="1" smtClean="0">
                            <a:latin typeface="Cambria Math"/>
                            <a:ea typeface="Cambria Math"/>
                          </a:rPr>
                          <m:t>𝜆</m:t>
                        </m:r>
                      </m:e>
                      <m:sub>
                        <m:r>
                          <a:rPr lang="en-US" altLang="en-US" sz="2400" b="0" i="1" smtClean="0">
                            <a:latin typeface="Cambria Math"/>
                          </a:rPr>
                          <m:t>1</m:t>
                        </m:r>
                      </m:sub>
                    </m:sSub>
                  </m:oMath>
                </a14:m>
                <a:r>
                  <a:rPr lang="el-GR" altLang="en-US" sz="2400" dirty="0"/>
                  <a:t>)=2.98 -&gt; </a:t>
                </a:r>
                <a:r>
                  <a:rPr lang="en-US" altLang="en-US" sz="2400" dirty="0"/>
                  <a:t>Eigenvector 1 (PC1) = (0.58, 0.58, 0.58)</a:t>
                </a:r>
              </a:p>
              <a:p>
                <a:pPr algn="just" latinLnBrk="0"/>
                <a:r>
                  <a:rPr lang="en-US" altLang="en-US" sz="2400" dirty="0"/>
                  <a:t>Eigenvalue 2(</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a:ea typeface="Cambria Math"/>
                          </a:rPr>
                          <m:t>𝜆</m:t>
                        </m:r>
                      </m:e>
                      <m:sub>
                        <m:r>
                          <a:rPr lang="en-US" altLang="en-US" sz="2400" b="0" i="1" smtClean="0">
                            <a:latin typeface="Cambria Math"/>
                            <a:ea typeface="Cambria Math"/>
                          </a:rPr>
                          <m:t>2</m:t>
                        </m:r>
                      </m:sub>
                    </m:sSub>
                  </m:oMath>
                </a14:m>
                <a:r>
                  <a:rPr lang="el-GR" altLang="en-US" sz="2400" dirty="0"/>
                  <a:t>)=0.02 -&gt; </a:t>
                </a:r>
                <a:r>
                  <a:rPr lang="en-US" altLang="en-US" sz="2400" dirty="0"/>
                  <a:t>Eigenvector 2 (PC2) = (-0.71, 0.10, 0.70)</a:t>
                </a:r>
              </a:p>
              <a:p>
                <a:pPr algn="just" latinLnBrk="0"/>
                <a:r>
                  <a:rPr lang="en-US" altLang="en-US" sz="2400" dirty="0"/>
                  <a:t>Eigenvalue 3(</a:t>
                </a:r>
                <a14:m>
                  <m:oMath xmlns:m="http://schemas.openxmlformats.org/officeDocument/2006/math">
                    <m:sSub>
                      <m:sSubPr>
                        <m:ctrlPr>
                          <a:rPr lang="en-US" altLang="en-US" sz="2400" i="1">
                            <a:latin typeface="Cambria Math" panose="02040503050406030204" pitchFamily="18" charset="0"/>
                          </a:rPr>
                        </m:ctrlPr>
                      </m:sSubPr>
                      <m:e>
                        <m:r>
                          <a:rPr lang="en-US" altLang="en-US" sz="2400" i="1">
                            <a:latin typeface="Cambria Math"/>
                            <a:ea typeface="Cambria Math"/>
                          </a:rPr>
                          <m:t>𝜆</m:t>
                        </m:r>
                      </m:e>
                      <m:sub>
                        <m:r>
                          <a:rPr lang="en-US" altLang="en-US" sz="2400" b="0" i="1" smtClean="0">
                            <a:latin typeface="Cambria Math"/>
                          </a:rPr>
                          <m:t>3</m:t>
                        </m:r>
                      </m:sub>
                    </m:sSub>
                  </m:oMath>
                </a14:m>
                <a:r>
                  <a:rPr lang="el-GR" altLang="en-US" sz="2400" dirty="0"/>
                  <a:t>)=0.00 -&gt; </a:t>
                </a:r>
                <a:r>
                  <a:rPr lang="en-US" altLang="en-US" sz="2400" dirty="0"/>
                  <a:t>Eigenvector 3 (PC3) = (0.41, -0.81, 0.41)</a:t>
                </a:r>
              </a:p>
            </p:txBody>
          </p:sp>
        </mc:Choice>
        <mc:Fallback xmlns="">
          <p:sp>
            <p:nvSpPr>
              <p:cNvPr id="1944579" name="Rectangle 3">
                <a:extLst>
                  <a:ext uri="{FF2B5EF4-FFF2-40B4-BE49-F238E27FC236}">
                    <a16:creationId xmlns:a16="http://schemas.microsoft.com/office/drawing/2014/main" xmlns="" id="{9CC2896B-8E92-465E-BB08-7F31B4E544F8}"/>
                  </a:ext>
                </a:extLst>
              </p:cNvPr>
              <p:cNvSpPr>
                <a:spLocks noGrp="1" noRot="1" noChangeAspect="1" noMove="1" noResize="1" noEditPoints="1" noAdjustHandles="1" noChangeArrowheads="1" noChangeShapeType="1" noTextEdit="1"/>
              </p:cNvSpPr>
              <p:nvPr>
                <p:ph type="body" idx="1"/>
              </p:nvPr>
            </p:nvSpPr>
            <p:spPr>
              <a:xfrm>
                <a:off x="495300" y="1066801"/>
                <a:ext cx="8915400" cy="5059368"/>
              </a:xfrm>
              <a:blipFill rotWithShape="1">
                <a:blip r:embed="rId3"/>
                <a:stretch>
                  <a:fillRect l="-820" t="-1325" r="-889" b="-964"/>
                </a:stretch>
              </a:blipFill>
            </p:spPr>
            <p:txBody>
              <a:bodyPr/>
              <a:lstStyle/>
              <a:p>
                <a:r>
                  <a:rPr lang="en-US">
                    <a:noFill/>
                  </a:rPr>
                  <a:t> </a:t>
                </a:r>
              </a:p>
            </p:txBody>
          </p:sp>
        </mc:Fallback>
      </mc:AlternateContent>
      <p:sp>
        <p:nvSpPr>
          <p:cNvPr id="1944582" name="Rectangle 6">
            <a:extLst>
              <a:ext uri="{FF2B5EF4-FFF2-40B4-BE49-F238E27FC236}">
                <a16:creationId xmlns:a16="http://schemas.microsoft.com/office/drawing/2014/main" id="{C3BDA132-5D57-4387-9431-11DF7244516B}"/>
              </a:ext>
            </a:extLst>
          </p:cNvPr>
          <p:cNvSpPr>
            <a:spLocks noChangeArrowheads="1"/>
          </p:cNvSpPr>
          <p:nvPr/>
        </p:nvSpPr>
        <p:spPr bwMode="auto">
          <a:xfrm>
            <a:off x="838200" y="9144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 name="Picture 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7089" y="152400"/>
            <a:ext cx="3106738" cy="89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61722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E10641EC-961D-4BE5-B6FF-18D213CEE4AB}"/>
              </a:ext>
            </a:extLst>
          </p:cNvPr>
          <p:cNvSpPr>
            <a:spLocks noGrp="1" noChangeArrowheads="1"/>
          </p:cNvSpPr>
          <p:nvPr>
            <p:ph type="title"/>
          </p:nvPr>
        </p:nvSpPr>
        <p:spPr>
          <a:xfrm>
            <a:off x="838200" y="0"/>
            <a:ext cx="8229600" cy="1143000"/>
          </a:xfrm>
        </p:spPr>
        <p:txBody>
          <a:bodyPr/>
          <a:lstStyle/>
          <a:p>
            <a:r>
              <a:rPr lang="en-US" altLang="en-US" sz="4000" dirty="0"/>
              <a:t>PCA Example</a:t>
            </a:r>
          </a:p>
        </p:txBody>
      </p:sp>
      <p:sp>
        <p:nvSpPr>
          <p:cNvPr id="1944579" name="Rectangle 3">
            <a:extLst>
              <a:ext uri="{FF2B5EF4-FFF2-40B4-BE49-F238E27FC236}">
                <a16:creationId xmlns:a16="http://schemas.microsoft.com/office/drawing/2014/main" id="{9CC2896B-8E92-465E-BB08-7F31B4E544F8}"/>
              </a:ext>
            </a:extLst>
          </p:cNvPr>
          <p:cNvSpPr>
            <a:spLocks noGrp="1" noChangeArrowheads="1"/>
          </p:cNvSpPr>
          <p:nvPr>
            <p:ph type="body" idx="1"/>
          </p:nvPr>
        </p:nvSpPr>
        <p:spPr>
          <a:xfrm>
            <a:off x="495300" y="1066801"/>
            <a:ext cx="8915400" cy="5059368"/>
          </a:xfrm>
        </p:spPr>
        <p:txBody>
          <a:bodyPr>
            <a:normAutofit fontScale="92500" lnSpcReduction="10000"/>
          </a:bodyPr>
          <a:lstStyle/>
          <a:p>
            <a:pPr marL="0" indent="0" algn="just" latinLnBrk="0">
              <a:buNone/>
            </a:pPr>
            <a:r>
              <a:rPr lang="en-US" altLang="en-US" sz="2400" b="1" dirty="0"/>
              <a:t>Step 4: Select Principal Components</a:t>
            </a:r>
          </a:p>
          <a:p>
            <a:pPr marL="0" indent="0" algn="just" latinLnBrk="0">
              <a:buNone/>
            </a:pPr>
            <a:r>
              <a:rPr lang="en-US" altLang="en-US" sz="2400" dirty="0"/>
              <a:t>We rank the eigenvectors by their eigenvalues from highest to lowest. The vectors with the highest eigenvalues capture the most information.</a:t>
            </a:r>
          </a:p>
          <a:p>
            <a:pPr marL="0" indent="0" algn="just" latinLnBrk="0">
              <a:buNone/>
            </a:pPr>
            <a:r>
              <a:rPr lang="en-US" altLang="en-US" sz="2400" dirty="0"/>
              <a:t>PC1 (Eigenvalue = 2.98)</a:t>
            </a:r>
          </a:p>
          <a:p>
            <a:pPr marL="0" indent="0" algn="just" latinLnBrk="0">
              <a:buNone/>
            </a:pPr>
            <a:r>
              <a:rPr lang="en-US" altLang="en-US" sz="2400" dirty="0"/>
              <a:t>PC2 (Eigenvalue = 0.02)</a:t>
            </a:r>
          </a:p>
          <a:p>
            <a:pPr marL="0" indent="0" algn="just" latinLnBrk="0">
              <a:buNone/>
            </a:pPr>
            <a:r>
              <a:rPr lang="en-US" altLang="en-US" sz="2400" dirty="0"/>
              <a:t>PC3 (Eigenvalue = 0.00)</a:t>
            </a:r>
          </a:p>
          <a:p>
            <a:pPr marL="0" indent="0" algn="just" latinLnBrk="0">
              <a:buNone/>
            </a:pPr>
            <a:r>
              <a:rPr lang="en-US" altLang="en-US" sz="2400" dirty="0"/>
              <a:t>Since our goal is to reduce the data from 3D to 2D, we will select the top two principal components: </a:t>
            </a:r>
            <a:r>
              <a:rPr lang="en-US" altLang="en-US" sz="2400" b="1" dirty="0"/>
              <a:t>PC1</a:t>
            </a:r>
            <a:r>
              <a:rPr lang="en-US" altLang="en-US" sz="2400" dirty="0"/>
              <a:t> and </a:t>
            </a:r>
            <a:r>
              <a:rPr lang="en-US" altLang="en-US" sz="2400" b="1" dirty="0"/>
              <a:t>PC2</a:t>
            </a:r>
            <a:r>
              <a:rPr lang="en-US" altLang="en-US" sz="2400" dirty="0"/>
              <a:t>.</a:t>
            </a:r>
          </a:p>
          <a:p>
            <a:pPr marL="0" indent="0" algn="just" latinLnBrk="0">
              <a:buNone/>
            </a:pPr>
            <a:r>
              <a:rPr lang="en-US" altLang="en-US" sz="2400" dirty="0"/>
              <a:t>Let's check how much variance these two components retain:</a:t>
            </a:r>
          </a:p>
          <a:p>
            <a:pPr algn="just" latinLnBrk="0"/>
            <a:r>
              <a:rPr lang="en-US" altLang="en-US" sz="2400" dirty="0"/>
              <a:t>Total Variance = 2.98+0.02+0.00=3.0</a:t>
            </a:r>
          </a:p>
          <a:p>
            <a:pPr algn="just" latinLnBrk="0"/>
            <a:r>
              <a:rPr lang="en-US" altLang="en-US" sz="2400" dirty="0"/>
              <a:t>Explained by PC1 + PC2 = (2.98+0.02)/3.0=3.0/3.0=100%</a:t>
            </a:r>
          </a:p>
          <a:p>
            <a:pPr marL="0" indent="0" algn="just" latinLnBrk="0">
              <a:buNone/>
            </a:pPr>
            <a:r>
              <a:rPr lang="en-US" altLang="en-US" sz="2400" dirty="0"/>
              <a:t>In this case, our top two components capture virtually all the information from the original dataset.</a:t>
            </a:r>
          </a:p>
        </p:txBody>
      </p:sp>
      <p:sp>
        <p:nvSpPr>
          <p:cNvPr id="1944582" name="Rectangle 6">
            <a:extLst>
              <a:ext uri="{FF2B5EF4-FFF2-40B4-BE49-F238E27FC236}">
                <a16:creationId xmlns:a16="http://schemas.microsoft.com/office/drawing/2014/main" id="{C3BDA132-5D57-4387-9431-11DF7244516B}"/>
              </a:ext>
            </a:extLst>
          </p:cNvPr>
          <p:cNvSpPr>
            <a:spLocks noChangeArrowheads="1"/>
          </p:cNvSpPr>
          <p:nvPr/>
        </p:nvSpPr>
        <p:spPr bwMode="auto">
          <a:xfrm>
            <a:off x="838200" y="9144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7089" y="152400"/>
            <a:ext cx="3106738" cy="89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7868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E10641EC-961D-4BE5-B6FF-18D213CEE4AB}"/>
              </a:ext>
            </a:extLst>
          </p:cNvPr>
          <p:cNvSpPr>
            <a:spLocks noGrp="1" noChangeArrowheads="1"/>
          </p:cNvSpPr>
          <p:nvPr>
            <p:ph type="title"/>
          </p:nvPr>
        </p:nvSpPr>
        <p:spPr>
          <a:xfrm>
            <a:off x="838200" y="0"/>
            <a:ext cx="8229600" cy="1143000"/>
          </a:xfrm>
        </p:spPr>
        <p:txBody>
          <a:bodyPr/>
          <a:lstStyle/>
          <a:p>
            <a:r>
              <a:rPr lang="en-US" altLang="en-US" sz="4000" dirty="0"/>
              <a:t>PCA Example</a:t>
            </a:r>
          </a:p>
        </p:txBody>
      </p:sp>
      <p:sp>
        <p:nvSpPr>
          <p:cNvPr id="1944579" name="Rectangle 3">
            <a:extLst>
              <a:ext uri="{FF2B5EF4-FFF2-40B4-BE49-F238E27FC236}">
                <a16:creationId xmlns:a16="http://schemas.microsoft.com/office/drawing/2014/main" id="{9CC2896B-8E92-465E-BB08-7F31B4E544F8}"/>
              </a:ext>
            </a:extLst>
          </p:cNvPr>
          <p:cNvSpPr>
            <a:spLocks noGrp="1" noChangeArrowheads="1"/>
          </p:cNvSpPr>
          <p:nvPr>
            <p:ph type="body" idx="1"/>
          </p:nvPr>
        </p:nvSpPr>
        <p:spPr>
          <a:xfrm>
            <a:off x="495300" y="1066801"/>
            <a:ext cx="8915400" cy="5059368"/>
          </a:xfrm>
        </p:spPr>
        <p:txBody>
          <a:bodyPr>
            <a:normAutofit fontScale="92500"/>
          </a:bodyPr>
          <a:lstStyle/>
          <a:p>
            <a:pPr marL="0" indent="0" algn="just" latinLnBrk="0">
              <a:buNone/>
            </a:pPr>
            <a:r>
              <a:rPr lang="en-US" altLang="en-US" sz="2400" b="1" dirty="0"/>
              <a:t>Step 5: Transform the Data onto the New 2D Plane</a:t>
            </a:r>
          </a:p>
          <a:p>
            <a:pPr marL="0" indent="0" algn="just" latinLnBrk="0">
              <a:buNone/>
            </a:pPr>
            <a:r>
              <a:rPr lang="en-US" altLang="en-US" sz="2400" dirty="0"/>
              <a:t>Finally, we project the standardized 3D data onto our two chosen principal components (PC1 and PC2) to get the new 2D coordinates.</a:t>
            </a:r>
          </a:p>
          <a:p>
            <a:pPr marL="0" indent="0" algn="just" latinLnBrk="0">
              <a:buNone/>
            </a:pPr>
            <a:r>
              <a:rPr lang="en-US" altLang="en-US" sz="2400" dirty="0"/>
              <a:t>We do this by taking the dot product of each standardized data point with each of our chosen eigenvectors. </a:t>
            </a:r>
          </a:p>
          <a:p>
            <a:pPr marL="0" indent="0" algn="just" latinLnBrk="0">
              <a:buNone/>
            </a:pPr>
            <a:r>
              <a:rPr lang="en-US" altLang="en-US" sz="2400" dirty="0"/>
              <a:t>For Product A:</a:t>
            </a:r>
          </a:p>
          <a:p>
            <a:pPr algn="just" latinLnBrk="0"/>
            <a:r>
              <a:rPr lang="en-US" altLang="en-US" sz="2400" dirty="0"/>
              <a:t>New X-coordinate (on PC1): </a:t>
            </a:r>
          </a:p>
          <a:p>
            <a:pPr marL="0" indent="0" algn="just" latinLnBrk="0">
              <a:buNone/>
            </a:pPr>
            <a:r>
              <a:rPr lang="en-US" altLang="en-US" sz="2400" dirty="0"/>
              <a:t>(−1.05∗0.58)+(−1.16∗0.58)+(−1.09∗0.58)=−0.61−0.67−0.63=</a:t>
            </a:r>
            <a:r>
              <a:rPr lang="en-US" altLang="en-US" sz="2400" b="1" dirty="0"/>
              <a:t>−1.91</a:t>
            </a:r>
          </a:p>
          <a:p>
            <a:pPr algn="just" latinLnBrk="0"/>
            <a:r>
              <a:rPr lang="en-US" altLang="en-US" sz="2400" dirty="0"/>
              <a:t>New Y-coordinate (on PC2):</a:t>
            </a:r>
          </a:p>
          <a:p>
            <a:pPr marL="0" indent="0" algn="just" latinLnBrk="0">
              <a:buNone/>
            </a:pPr>
            <a:r>
              <a:rPr lang="en-US" altLang="en-US" sz="2400" dirty="0"/>
              <a:t>(−1.05∗−0.71)+(−1.16∗0.10)+(−1.09∗0.70)=0.75−0.12−0.76=</a:t>
            </a:r>
            <a:r>
              <a:rPr lang="en-US" altLang="en-US" sz="2400" b="1" dirty="0"/>
              <a:t>−0.13</a:t>
            </a:r>
          </a:p>
          <a:p>
            <a:pPr marL="0" indent="0" algn="just" latinLnBrk="0">
              <a:buNone/>
            </a:pPr>
            <a:r>
              <a:rPr lang="en-US" altLang="en-US" sz="2400" dirty="0"/>
              <a:t>Repeating this for all data points gives us our final 2D dataset.</a:t>
            </a:r>
          </a:p>
        </p:txBody>
      </p:sp>
      <p:sp>
        <p:nvSpPr>
          <p:cNvPr id="1944582" name="Rectangle 6">
            <a:extLst>
              <a:ext uri="{FF2B5EF4-FFF2-40B4-BE49-F238E27FC236}">
                <a16:creationId xmlns:a16="http://schemas.microsoft.com/office/drawing/2014/main" id="{C3BDA132-5D57-4387-9431-11DF7244516B}"/>
              </a:ext>
            </a:extLst>
          </p:cNvPr>
          <p:cNvSpPr>
            <a:spLocks noChangeArrowheads="1"/>
          </p:cNvSpPr>
          <p:nvPr/>
        </p:nvSpPr>
        <p:spPr bwMode="auto">
          <a:xfrm>
            <a:off x="838200" y="9144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3"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7089" y="152400"/>
            <a:ext cx="3106738" cy="89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27989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a:extLst>
              <a:ext uri="{FF2B5EF4-FFF2-40B4-BE49-F238E27FC236}">
                <a16:creationId xmlns:a16="http://schemas.microsoft.com/office/drawing/2014/main" id="{E10641EC-961D-4BE5-B6FF-18D213CEE4AB}"/>
              </a:ext>
            </a:extLst>
          </p:cNvPr>
          <p:cNvSpPr>
            <a:spLocks noGrp="1" noChangeArrowheads="1"/>
          </p:cNvSpPr>
          <p:nvPr>
            <p:ph type="title"/>
          </p:nvPr>
        </p:nvSpPr>
        <p:spPr>
          <a:xfrm>
            <a:off x="838200" y="0"/>
            <a:ext cx="8229600" cy="1143000"/>
          </a:xfrm>
        </p:spPr>
        <p:txBody>
          <a:bodyPr/>
          <a:lstStyle/>
          <a:p>
            <a:r>
              <a:rPr lang="en-US" altLang="en-US" sz="4000" dirty="0"/>
              <a:t>PCA Example</a:t>
            </a:r>
          </a:p>
        </p:txBody>
      </p:sp>
      <p:sp>
        <p:nvSpPr>
          <p:cNvPr id="1944579" name="Rectangle 3">
            <a:extLst>
              <a:ext uri="{FF2B5EF4-FFF2-40B4-BE49-F238E27FC236}">
                <a16:creationId xmlns:a16="http://schemas.microsoft.com/office/drawing/2014/main" id="{9CC2896B-8E92-465E-BB08-7F31B4E544F8}"/>
              </a:ext>
            </a:extLst>
          </p:cNvPr>
          <p:cNvSpPr>
            <a:spLocks noGrp="1" noChangeArrowheads="1"/>
          </p:cNvSpPr>
          <p:nvPr>
            <p:ph type="body" idx="1"/>
          </p:nvPr>
        </p:nvSpPr>
        <p:spPr>
          <a:xfrm>
            <a:off x="495300" y="1066801"/>
            <a:ext cx="8915400" cy="5059368"/>
          </a:xfrm>
        </p:spPr>
        <p:txBody>
          <a:bodyPr>
            <a:normAutofit/>
          </a:bodyPr>
          <a:lstStyle/>
          <a:p>
            <a:pPr marL="0" indent="0" algn="just" latinLnBrk="0">
              <a:buNone/>
            </a:pPr>
            <a:r>
              <a:rPr lang="en-US" altLang="en-US" sz="2400" b="1" dirty="0"/>
              <a:t>Result</a:t>
            </a:r>
          </a:p>
          <a:p>
            <a:pPr marL="0" indent="0" algn="just" latinLnBrk="0">
              <a:buNone/>
            </a:pPr>
            <a:r>
              <a:rPr lang="en-US" altLang="en-US" sz="2400" dirty="0"/>
              <a:t>The original 3D data has been successfully transformed into a 2D representation.</a:t>
            </a:r>
          </a:p>
        </p:txBody>
      </p:sp>
      <p:sp>
        <p:nvSpPr>
          <p:cNvPr id="1944582" name="Rectangle 6">
            <a:extLst>
              <a:ext uri="{FF2B5EF4-FFF2-40B4-BE49-F238E27FC236}">
                <a16:creationId xmlns:a16="http://schemas.microsoft.com/office/drawing/2014/main" id="{C3BDA132-5D57-4387-9431-11DF7244516B}"/>
              </a:ext>
            </a:extLst>
          </p:cNvPr>
          <p:cNvSpPr>
            <a:spLocks noChangeArrowheads="1"/>
          </p:cNvSpPr>
          <p:nvPr/>
        </p:nvSpPr>
        <p:spPr bwMode="auto">
          <a:xfrm>
            <a:off x="838200" y="914400"/>
            <a:ext cx="8229600" cy="762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3254316217"/>
              </p:ext>
            </p:extLst>
          </p:nvPr>
        </p:nvGraphicFramePr>
        <p:xfrm>
          <a:off x="1143000" y="2514600"/>
          <a:ext cx="6932041" cy="1828800"/>
        </p:xfrm>
        <a:graphic>
          <a:graphicData uri="http://schemas.openxmlformats.org/drawingml/2006/table">
            <a:tbl>
              <a:tblPr>
                <a:tableStyleId>{D7AC3CCA-C797-4891-BE02-D94E43425B78}</a:tableStyleId>
              </a:tblPr>
              <a:tblGrid>
                <a:gridCol w="1116775">
                  <a:extLst>
                    <a:ext uri="{9D8B030D-6E8A-4147-A177-3AD203B41FA5}">
                      <a16:colId xmlns:a16="http://schemas.microsoft.com/office/drawing/2014/main" val="20000"/>
                    </a:ext>
                  </a:extLst>
                </a:gridCol>
                <a:gridCol w="2065845">
                  <a:extLst>
                    <a:ext uri="{9D8B030D-6E8A-4147-A177-3AD203B41FA5}">
                      <a16:colId xmlns:a16="http://schemas.microsoft.com/office/drawing/2014/main" val="20001"/>
                    </a:ext>
                  </a:extLst>
                </a:gridCol>
                <a:gridCol w="3749421">
                  <a:extLst>
                    <a:ext uri="{9D8B030D-6E8A-4147-A177-3AD203B41FA5}">
                      <a16:colId xmlns:a16="http://schemas.microsoft.com/office/drawing/2014/main" val="20002"/>
                    </a:ext>
                  </a:extLst>
                </a:gridCol>
              </a:tblGrid>
              <a:tr h="0">
                <a:tc>
                  <a:txBody>
                    <a:bodyPr/>
                    <a:lstStyle/>
                    <a:p>
                      <a:pPr algn="ctr"/>
                      <a:r>
                        <a:rPr lang="en-US" b="1" dirty="0"/>
                        <a:t>Product</a:t>
                      </a:r>
                    </a:p>
                  </a:txBody>
                  <a:tcPr anchor="ctr"/>
                </a:tc>
                <a:tc>
                  <a:txBody>
                    <a:bodyPr/>
                    <a:lstStyle/>
                    <a:p>
                      <a:pPr algn="ctr"/>
                      <a:r>
                        <a:rPr lang="en-US" b="1" dirty="0"/>
                        <a:t>Original (X, Y, Z)</a:t>
                      </a:r>
                    </a:p>
                  </a:txBody>
                  <a:tcPr anchor="ctr"/>
                </a:tc>
                <a:tc>
                  <a:txBody>
                    <a:bodyPr/>
                    <a:lstStyle/>
                    <a:p>
                      <a:pPr algn="ctr"/>
                      <a:r>
                        <a:rPr lang="en-US" b="1" dirty="0"/>
                        <a:t>New 2D Coordinates (PC1, PC2)</a:t>
                      </a:r>
                    </a:p>
                  </a:txBody>
                  <a:tcPr anchor="ctr"/>
                </a:tc>
                <a:extLst>
                  <a:ext uri="{0D108BD9-81ED-4DB2-BD59-A6C34878D82A}">
                    <a16:rowId xmlns:a16="http://schemas.microsoft.com/office/drawing/2014/main" val="10000"/>
                  </a:ext>
                </a:extLst>
              </a:tr>
              <a:tr h="0">
                <a:tc>
                  <a:txBody>
                    <a:bodyPr/>
                    <a:lstStyle/>
                    <a:p>
                      <a:pPr algn="ctr"/>
                      <a:r>
                        <a:rPr lang="en-US" dirty="0"/>
                        <a:t>A</a:t>
                      </a:r>
                    </a:p>
                  </a:txBody>
                  <a:tcPr anchor="ctr"/>
                </a:tc>
                <a:tc>
                  <a:txBody>
                    <a:bodyPr/>
                    <a:lstStyle/>
                    <a:p>
                      <a:pPr algn="ctr"/>
                      <a:r>
                        <a:rPr lang="en-US"/>
                        <a:t>(4, 1, 1)</a:t>
                      </a:r>
                    </a:p>
                  </a:txBody>
                  <a:tcPr anchor="ctr"/>
                </a:tc>
                <a:tc>
                  <a:txBody>
                    <a:bodyPr/>
                    <a:lstStyle/>
                    <a:p>
                      <a:pPr algn="ctr"/>
                      <a:r>
                        <a:rPr lang="en-US"/>
                        <a:t>(-1.91, -0.13)</a:t>
                      </a:r>
                    </a:p>
                  </a:txBody>
                  <a:tcPr anchor="ctr"/>
                </a:tc>
                <a:extLst>
                  <a:ext uri="{0D108BD9-81ED-4DB2-BD59-A6C34878D82A}">
                    <a16:rowId xmlns:a16="http://schemas.microsoft.com/office/drawing/2014/main" val="10001"/>
                  </a:ext>
                </a:extLst>
              </a:tr>
              <a:tr h="0">
                <a:tc>
                  <a:txBody>
                    <a:bodyPr/>
                    <a:lstStyle/>
                    <a:p>
                      <a:pPr algn="ctr"/>
                      <a:r>
                        <a:rPr lang="en-US" dirty="0"/>
                        <a:t>B</a:t>
                      </a:r>
                    </a:p>
                  </a:txBody>
                  <a:tcPr anchor="ctr"/>
                </a:tc>
                <a:tc>
                  <a:txBody>
                    <a:bodyPr/>
                    <a:lstStyle/>
                    <a:p>
                      <a:pPr algn="ctr"/>
                      <a:r>
                        <a:rPr lang="en-US" dirty="0"/>
                        <a:t>(5, 3, 2)</a:t>
                      </a:r>
                    </a:p>
                  </a:txBody>
                  <a:tcPr anchor="ctr"/>
                </a:tc>
                <a:tc>
                  <a:txBody>
                    <a:bodyPr/>
                    <a:lstStyle/>
                    <a:p>
                      <a:pPr algn="ctr"/>
                      <a:r>
                        <a:rPr lang="en-US"/>
                        <a:t>(-0.91, 0.04)</a:t>
                      </a:r>
                    </a:p>
                  </a:txBody>
                  <a:tcPr anchor="ctr"/>
                </a:tc>
                <a:extLst>
                  <a:ext uri="{0D108BD9-81ED-4DB2-BD59-A6C34878D82A}">
                    <a16:rowId xmlns:a16="http://schemas.microsoft.com/office/drawing/2014/main" val="10002"/>
                  </a:ext>
                </a:extLst>
              </a:tr>
              <a:tr h="0">
                <a:tc>
                  <a:txBody>
                    <a:bodyPr/>
                    <a:lstStyle/>
                    <a:p>
                      <a:pPr algn="ctr"/>
                      <a:r>
                        <a:rPr lang="en-US"/>
                        <a:t>C</a:t>
                      </a:r>
                    </a:p>
                  </a:txBody>
                  <a:tcPr anchor="ctr"/>
                </a:tc>
                <a:tc>
                  <a:txBody>
                    <a:bodyPr/>
                    <a:lstStyle/>
                    <a:p>
                      <a:pPr algn="ctr"/>
                      <a:r>
                        <a:rPr lang="en-US" dirty="0"/>
                        <a:t>(8, 5, 4)</a:t>
                      </a:r>
                    </a:p>
                  </a:txBody>
                  <a:tcPr anchor="ctr"/>
                </a:tc>
                <a:tc>
                  <a:txBody>
                    <a:bodyPr/>
                    <a:lstStyle/>
                    <a:p>
                      <a:pPr algn="ctr"/>
                      <a:r>
                        <a:rPr lang="en-US" dirty="0"/>
                        <a:t>(0.91, -0.04)</a:t>
                      </a:r>
                    </a:p>
                  </a:txBody>
                  <a:tcPr anchor="ctr"/>
                </a:tc>
                <a:extLst>
                  <a:ext uri="{0D108BD9-81ED-4DB2-BD59-A6C34878D82A}">
                    <a16:rowId xmlns:a16="http://schemas.microsoft.com/office/drawing/2014/main" val="10003"/>
                  </a:ext>
                </a:extLst>
              </a:tr>
              <a:tr h="0">
                <a:tc>
                  <a:txBody>
                    <a:bodyPr/>
                    <a:lstStyle/>
                    <a:p>
                      <a:pPr algn="ctr"/>
                      <a:r>
                        <a:rPr lang="en-US"/>
                        <a:t>D</a:t>
                      </a:r>
                    </a:p>
                  </a:txBody>
                  <a:tcPr anchor="ctr"/>
                </a:tc>
                <a:tc>
                  <a:txBody>
                    <a:bodyPr/>
                    <a:lstStyle/>
                    <a:p>
                      <a:pPr algn="ctr"/>
                      <a:r>
                        <a:rPr lang="en-US"/>
                        <a:t>(9, 7, 5)</a:t>
                      </a:r>
                    </a:p>
                  </a:txBody>
                  <a:tcPr anchor="ctr"/>
                </a:tc>
                <a:tc>
                  <a:txBody>
                    <a:bodyPr/>
                    <a:lstStyle/>
                    <a:p>
                      <a:pPr algn="ctr"/>
                      <a:r>
                        <a:rPr lang="en-US" dirty="0"/>
                        <a:t>(1.91, 0.13)</a:t>
                      </a:r>
                    </a:p>
                  </a:txBody>
                  <a:tcPr anchor="ctr"/>
                </a:tc>
                <a:extLst>
                  <a:ext uri="{0D108BD9-81ED-4DB2-BD59-A6C34878D82A}">
                    <a16:rowId xmlns:a16="http://schemas.microsoft.com/office/drawing/2014/main" val="10004"/>
                  </a:ext>
                </a:extLst>
              </a:tr>
            </a:tbl>
          </a:graphicData>
        </a:graphic>
      </p:graphicFrame>
      <p:sp>
        <p:nvSpPr>
          <p:cNvPr id="3" name="Rectangle 2"/>
          <p:cNvSpPr/>
          <p:nvPr/>
        </p:nvSpPr>
        <p:spPr>
          <a:xfrm>
            <a:off x="533400" y="4876800"/>
            <a:ext cx="8458199" cy="1200329"/>
          </a:xfrm>
          <a:prstGeom prst="rect">
            <a:avLst/>
          </a:prstGeom>
        </p:spPr>
        <p:txBody>
          <a:bodyPr wrap="square">
            <a:spAutoFit/>
          </a:bodyPr>
          <a:lstStyle/>
          <a:p>
            <a:r>
              <a:rPr lang="en-US" sz="2400" dirty="0"/>
              <a:t>These new coordinates can now be easily plotted on a 2D scatter plot to visualize the relationships between the products.</a:t>
            </a:r>
          </a:p>
        </p:txBody>
      </p:sp>
    </p:spTree>
    <p:extLst>
      <p:ext uri="{BB962C8B-B14F-4D97-AF65-F5344CB8AC3E}">
        <p14:creationId xmlns:p14="http://schemas.microsoft.com/office/powerpoint/2010/main" val="639914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7346324" y="4190524"/>
            <a:ext cx="2010392" cy="639264"/>
          </a:xfrm>
        </p:spPr>
        <p:txBody>
          <a:bodyPr>
            <a:normAutofit fontScale="90000"/>
          </a:bodyPr>
          <a:lstStyle/>
          <a:p>
            <a:pPr eaLnBrk="1" latinLnBrk="0" hangingPunct="1"/>
            <a:r>
              <a:rPr lang="en-CA" altLang="en-US" sz="2438" dirty="0"/>
              <a:t>Original Image</a:t>
            </a:r>
          </a:p>
        </p:txBody>
      </p:sp>
      <p:sp>
        <p:nvSpPr>
          <p:cNvPr id="38915" name="Rectangle 5"/>
          <p:cNvSpPr>
            <a:spLocks noChangeArrowheads="1"/>
          </p:cNvSpPr>
          <p:nvPr/>
        </p:nvSpPr>
        <p:spPr bwMode="auto">
          <a:xfrm>
            <a:off x="1742837" y="5348288"/>
            <a:ext cx="6478697" cy="842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eaLnBrk="0" hangingPunct="0">
              <a:defRPr sz="2000">
                <a:solidFill>
                  <a:schemeClr val="tx1"/>
                </a:solidFill>
                <a:latin typeface="Tahoma" charset="0"/>
              </a:defRPr>
            </a:lvl1pPr>
            <a:lvl2pPr eaLnBrk="0" hangingPunct="0">
              <a:defRPr sz="2000">
                <a:solidFill>
                  <a:schemeClr val="tx1"/>
                </a:solidFill>
                <a:latin typeface="Tahoma" charset="0"/>
              </a:defRPr>
            </a:lvl2pPr>
            <a:lvl3pPr marL="1143000" indent="-228600" eaLnBrk="0" hangingPunct="0">
              <a:defRPr sz="2000">
                <a:solidFill>
                  <a:schemeClr val="tx1"/>
                </a:solidFill>
                <a:latin typeface="Tahoma" charset="0"/>
              </a:defRPr>
            </a:lvl3pPr>
            <a:lvl4pPr marL="1600200" indent="-228600" eaLnBrk="0" hangingPunct="0">
              <a:defRPr sz="2000">
                <a:solidFill>
                  <a:schemeClr val="tx1"/>
                </a:solidFill>
                <a:latin typeface="Tahoma" charset="0"/>
              </a:defRPr>
            </a:lvl4pPr>
            <a:lvl5pPr marL="2057400" indent="-228600" eaLnBrk="0" hangingPunct="0">
              <a:defRPr sz="2000">
                <a:solidFill>
                  <a:schemeClr val="tx1"/>
                </a:solidFill>
                <a:latin typeface="Tahoma" charset="0"/>
              </a:defRPr>
            </a:lvl5pPr>
            <a:lvl6pPr marL="2514600" indent="-228600" eaLnBrk="0" fontAlgn="base" hangingPunct="0">
              <a:spcBef>
                <a:spcPct val="50000"/>
              </a:spcBef>
              <a:spcAft>
                <a:spcPct val="0"/>
              </a:spcAft>
              <a:buClr>
                <a:schemeClr val="tx1"/>
              </a:buClr>
              <a:defRPr sz="2000">
                <a:solidFill>
                  <a:schemeClr val="tx1"/>
                </a:solidFill>
                <a:latin typeface="Tahoma" charset="0"/>
              </a:defRPr>
            </a:lvl6pPr>
            <a:lvl7pPr marL="2971800" indent="-228600" eaLnBrk="0" fontAlgn="base" hangingPunct="0">
              <a:spcBef>
                <a:spcPct val="50000"/>
              </a:spcBef>
              <a:spcAft>
                <a:spcPct val="0"/>
              </a:spcAft>
              <a:buClr>
                <a:schemeClr val="tx1"/>
              </a:buClr>
              <a:defRPr sz="2000">
                <a:solidFill>
                  <a:schemeClr val="tx1"/>
                </a:solidFill>
                <a:latin typeface="Tahoma" charset="0"/>
              </a:defRPr>
            </a:lvl7pPr>
            <a:lvl8pPr marL="3429000" indent="-228600" eaLnBrk="0" fontAlgn="base" hangingPunct="0">
              <a:spcBef>
                <a:spcPct val="50000"/>
              </a:spcBef>
              <a:spcAft>
                <a:spcPct val="0"/>
              </a:spcAft>
              <a:buClr>
                <a:schemeClr val="tx1"/>
              </a:buClr>
              <a:defRPr sz="2000">
                <a:solidFill>
                  <a:schemeClr val="tx1"/>
                </a:solidFill>
                <a:latin typeface="Tahoma" charset="0"/>
              </a:defRPr>
            </a:lvl8pPr>
            <a:lvl9pPr marL="3886200" indent="-228600" eaLnBrk="0" fontAlgn="base" hangingPunct="0">
              <a:spcBef>
                <a:spcPct val="50000"/>
              </a:spcBef>
              <a:spcAft>
                <a:spcPct val="0"/>
              </a:spcAft>
              <a:buClr>
                <a:schemeClr val="tx1"/>
              </a:buClr>
              <a:defRPr sz="2000">
                <a:solidFill>
                  <a:schemeClr val="tx1"/>
                </a:solidFill>
                <a:latin typeface="Tahoma" charset="0"/>
              </a:defRPr>
            </a:lvl9pPr>
          </a:lstStyle>
          <a:p>
            <a:pPr eaLnBrk="1" hangingPunct="1">
              <a:buFontTx/>
              <a:buChar char="•"/>
            </a:pPr>
            <a:r>
              <a:rPr lang="en-US" altLang="en-US" sz="1625"/>
              <a:t>Divide the original </a:t>
            </a:r>
            <a:r>
              <a:rPr lang="en-CA" altLang="en-US" sz="1625" dirty="0"/>
              <a:t>372</a:t>
            </a:r>
            <a:r>
              <a:rPr lang="hu-HU" altLang="en-US" sz="1625" dirty="0"/>
              <a:t>x</a:t>
            </a:r>
            <a:r>
              <a:rPr lang="en-CA" altLang="en-US" sz="1625" dirty="0"/>
              <a:t>492</a:t>
            </a:r>
            <a:r>
              <a:rPr lang="en-US" altLang="en-US" sz="1625" dirty="0"/>
              <a:t> image into patches</a:t>
            </a:r>
            <a:r>
              <a:rPr lang="en-CA" altLang="en-US" sz="1625" dirty="0"/>
              <a:t>:</a:t>
            </a:r>
          </a:p>
          <a:p>
            <a:pPr lvl="1" eaLnBrk="1" hangingPunct="1">
              <a:buFontTx/>
              <a:buChar char="•"/>
            </a:pPr>
            <a:r>
              <a:rPr lang="en-CA" altLang="en-US" sz="1625" dirty="0"/>
              <a:t> Each patch is an instance that contains 12x12 pixels on a grid</a:t>
            </a:r>
          </a:p>
          <a:p>
            <a:pPr eaLnBrk="1" hangingPunct="1">
              <a:buFontTx/>
              <a:buChar char="•"/>
            </a:pPr>
            <a:r>
              <a:rPr lang="en-CA" altLang="en-US" sz="1625" dirty="0"/>
              <a:t>View each as a 144-D vector</a:t>
            </a:r>
            <a:endParaRPr lang="en-US" altLang="en-US" sz="1625" dirty="0"/>
          </a:p>
        </p:txBody>
      </p:sp>
      <p:pic>
        <p:nvPicPr>
          <p:cNvPr id="38916" name="Picture 6" descr="butterfly_bw"/>
          <p:cNvPicPr>
            <a:picLocks noChangeAspect="1" noChangeArrowheads="1"/>
          </p:cNvPicPr>
          <p:nvPr/>
        </p:nvPicPr>
        <p:blipFill>
          <a:blip r:embed="rId2">
            <a:extLst>
              <a:ext uri="{28A0092B-C50C-407E-A947-70E740481C1C}">
                <a14:useLocalDpi xmlns:a14="http://schemas.microsoft.com/office/drawing/2010/main" val="0"/>
              </a:ext>
            </a:extLst>
          </a:blip>
          <a:srcRect l="10843" t="5206" r="10843" b="9761"/>
          <a:stretch>
            <a:fillRect/>
          </a:stretch>
        </p:blipFill>
        <p:spPr bwMode="auto">
          <a:xfrm>
            <a:off x="1742837" y="1199535"/>
            <a:ext cx="5542934" cy="417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1742837" y="642937"/>
            <a:ext cx="6875382" cy="639264"/>
          </a:xfrm>
          <a:prstGeom prst="rect">
            <a:avLst/>
          </a:prstGeom>
        </p:spPr>
        <p:txBody>
          <a:bodyPr vert="horz" lIns="74295" tIns="37148" rIns="74295" bIns="3714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altLang="en-US" sz="3250" dirty="0"/>
              <a:t>Application: Image compression</a:t>
            </a:r>
          </a:p>
        </p:txBody>
      </p:sp>
      <p:cxnSp>
        <p:nvCxnSpPr>
          <p:cNvPr id="3" name="Curved Connector 2"/>
          <p:cNvCxnSpPr/>
          <p:nvPr/>
        </p:nvCxnSpPr>
        <p:spPr>
          <a:xfrm rot="10800000">
            <a:off x="7162801" y="3271123"/>
            <a:ext cx="1086564" cy="919401"/>
          </a:xfrm>
          <a:prstGeom prst="curvedConnector3">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1480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295400" y="673893"/>
            <a:ext cx="7870746" cy="557213"/>
          </a:xfrm>
        </p:spPr>
        <p:txBody>
          <a:bodyPr>
            <a:normAutofit fontScale="90000"/>
          </a:bodyPr>
          <a:lstStyle/>
          <a:p>
            <a:pPr eaLnBrk="1" latinLnBrk="0" hangingPunct="1"/>
            <a:r>
              <a:rPr lang="hu-HU" altLang="en-US" dirty="0"/>
              <a:t>PCA </a:t>
            </a:r>
            <a:r>
              <a:rPr lang="en-CA" altLang="en-US" dirty="0"/>
              <a:t>compression: 144D </a:t>
            </a:r>
            <a:r>
              <a:rPr lang="en-CA" altLang="en-US" dirty="0">
                <a:latin typeface="cmsy10" charset="0"/>
                <a:sym typeface="Wingdings"/>
              </a:rPr>
              <a:t></a:t>
            </a:r>
            <a:r>
              <a:rPr lang="en-CA" altLang="en-US" dirty="0"/>
              <a:t> 60D</a:t>
            </a:r>
            <a:endParaRPr lang="hu-HU" altLang="en-US" dirty="0"/>
          </a:p>
        </p:txBody>
      </p:sp>
      <p:pic>
        <p:nvPicPr>
          <p:cNvPr id="40963" name="Picture 4" descr="butterfly_bw_60"/>
          <p:cNvPicPr>
            <a:picLocks noChangeAspect="1" noChangeArrowheads="1"/>
          </p:cNvPicPr>
          <p:nvPr/>
        </p:nvPicPr>
        <p:blipFill>
          <a:blip r:embed="rId3">
            <a:extLst>
              <a:ext uri="{28A0092B-C50C-407E-A947-70E740481C1C}">
                <a14:useLocalDpi xmlns:a14="http://schemas.microsoft.com/office/drawing/2010/main" val="0"/>
              </a:ext>
            </a:extLst>
          </a:blip>
          <a:srcRect l="10976" t="5240" r="10976" b="10918"/>
          <a:stretch>
            <a:fillRect/>
          </a:stretch>
        </p:blipFill>
        <p:spPr bwMode="auto">
          <a:xfrm>
            <a:off x="1857375" y="1447800"/>
            <a:ext cx="59436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8199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24000" y="890587"/>
            <a:ext cx="7642146" cy="557213"/>
          </a:xfrm>
        </p:spPr>
        <p:txBody>
          <a:bodyPr>
            <a:normAutofit fontScale="90000"/>
          </a:bodyPr>
          <a:lstStyle/>
          <a:p>
            <a:pPr eaLnBrk="1" latinLnBrk="0" hangingPunct="1"/>
            <a:r>
              <a:rPr lang="hu-HU" altLang="en-US" dirty="0"/>
              <a:t>PCA </a:t>
            </a:r>
            <a:r>
              <a:rPr lang="en-CA" altLang="en-US" dirty="0"/>
              <a:t>compression: 144D </a:t>
            </a:r>
            <a:r>
              <a:rPr lang="en-CA" altLang="en-US" dirty="0">
                <a:latin typeface="cmsy10" charset="0"/>
                <a:sym typeface="Wingdings"/>
              </a:rPr>
              <a:t></a:t>
            </a:r>
            <a:r>
              <a:rPr lang="en-CA" altLang="en-US" dirty="0"/>
              <a:t> 16D</a:t>
            </a:r>
            <a:endParaRPr lang="hu-HU" altLang="en-US" dirty="0"/>
          </a:p>
        </p:txBody>
      </p:sp>
      <p:pic>
        <p:nvPicPr>
          <p:cNvPr id="4" name="Picture 4" descr="butterfly_bw_16"/>
          <p:cNvPicPr>
            <a:picLocks noChangeAspect="1" noChangeArrowheads="1"/>
          </p:cNvPicPr>
          <p:nvPr/>
        </p:nvPicPr>
        <p:blipFill>
          <a:blip r:embed="rId3">
            <a:extLst>
              <a:ext uri="{28A0092B-C50C-407E-A947-70E740481C1C}">
                <a14:useLocalDpi xmlns:a14="http://schemas.microsoft.com/office/drawing/2010/main" val="0"/>
              </a:ext>
            </a:extLst>
          </a:blip>
          <a:srcRect l="10976" t="3493" r="10976" b="9171"/>
          <a:stretch>
            <a:fillRect/>
          </a:stretch>
        </p:blipFill>
        <p:spPr bwMode="auto">
          <a:xfrm>
            <a:off x="1869545" y="1354932"/>
            <a:ext cx="5940830" cy="4641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2773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title"/>
          </p:nvPr>
        </p:nvSpPr>
        <p:spPr>
          <a:xfrm>
            <a:off x="1066800" y="470253"/>
            <a:ext cx="8543925" cy="1077020"/>
          </a:xfrm>
          <a:noFill/>
        </p:spPr>
        <p:txBody>
          <a:bodyPr/>
          <a:lstStyle/>
          <a:p>
            <a:pPr eaLnBrk="1" hangingPunct="1"/>
            <a:r>
              <a:rPr lang="hu-HU" altLang="en-US" dirty="0"/>
              <a:t>PCA </a:t>
            </a:r>
            <a:r>
              <a:rPr lang="en-CA" altLang="en-US" dirty="0"/>
              <a:t>compression: 144D </a:t>
            </a:r>
            <a:r>
              <a:rPr lang="en-US" altLang="en-US" dirty="0">
                <a:latin typeface="cmsy10" charset="0"/>
              </a:rPr>
              <a:t>)</a:t>
            </a:r>
            <a:r>
              <a:rPr lang="en-CA" altLang="en-US" dirty="0"/>
              <a:t> 6D</a:t>
            </a:r>
            <a:endParaRPr lang="hu-HU" altLang="en-US" dirty="0"/>
          </a:p>
        </p:txBody>
      </p:sp>
      <p:pic>
        <p:nvPicPr>
          <p:cNvPr id="44035" name="Picture 4" descr="butterfly_bw_6"/>
          <p:cNvPicPr>
            <a:picLocks noChangeAspect="1" noChangeArrowheads="1"/>
          </p:cNvPicPr>
          <p:nvPr/>
        </p:nvPicPr>
        <p:blipFill>
          <a:blip r:embed="rId3">
            <a:extLst>
              <a:ext uri="{28A0092B-C50C-407E-A947-70E740481C1C}">
                <a14:useLocalDpi xmlns:a14="http://schemas.microsoft.com/office/drawing/2010/main" val="0"/>
              </a:ext>
            </a:extLst>
          </a:blip>
          <a:srcRect l="10976" t="3493" r="9756" b="9171"/>
          <a:stretch>
            <a:fillRect/>
          </a:stretch>
        </p:blipFill>
        <p:spPr bwMode="auto">
          <a:xfrm>
            <a:off x="1851184" y="1500684"/>
            <a:ext cx="6129338" cy="4714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238485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pcabases6db12x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1943100"/>
            <a:ext cx="5943600" cy="427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3"/>
          <p:cNvSpPr>
            <a:spLocks noGrp="1" noChangeArrowheads="1"/>
          </p:cNvSpPr>
          <p:nvPr>
            <p:ph type="title"/>
          </p:nvPr>
        </p:nvSpPr>
        <p:spPr>
          <a:xfrm>
            <a:off x="1207294" y="733838"/>
            <a:ext cx="7367588" cy="1176338"/>
          </a:xfrm>
          <a:noFill/>
        </p:spPr>
        <p:txBody>
          <a:bodyPr>
            <a:normAutofit fontScale="90000"/>
          </a:bodyPr>
          <a:lstStyle/>
          <a:p>
            <a:pPr eaLnBrk="1" hangingPunct="1"/>
            <a:r>
              <a:rPr lang="en-CA" altLang="en-US" dirty="0"/>
              <a:t>6 most important eigenvectors</a:t>
            </a:r>
            <a:endParaRPr lang="hu-HU" altLang="en-US" dirty="0"/>
          </a:p>
        </p:txBody>
      </p:sp>
    </p:spTree>
    <p:extLst>
      <p:ext uri="{BB962C8B-B14F-4D97-AF65-F5344CB8AC3E}">
        <p14:creationId xmlns:p14="http://schemas.microsoft.com/office/powerpoint/2010/main" val="10608307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title"/>
          </p:nvPr>
        </p:nvSpPr>
        <p:spPr>
          <a:xfrm>
            <a:off x="1077396" y="531333"/>
            <a:ext cx="7460218" cy="1077020"/>
          </a:xfrm>
          <a:noFill/>
        </p:spPr>
        <p:txBody>
          <a:bodyPr>
            <a:normAutofit fontScale="90000"/>
          </a:bodyPr>
          <a:lstStyle/>
          <a:p>
            <a:pPr eaLnBrk="1" hangingPunct="1"/>
            <a:r>
              <a:rPr lang="hu-HU" altLang="en-US" dirty="0"/>
              <a:t>PCA </a:t>
            </a:r>
            <a:r>
              <a:rPr lang="en-CA" altLang="en-US" dirty="0"/>
              <a:t>compression: 144D </a:t>
            </a:r>
            <a:r>
              <a:rPr lang="en-CA" altLang="en-US" dirty="0">
                <a:latin typeface="cmsy10" charset="0"/>
                <a:sym typeface="Wingdings"/>
              </a:rPr>
              <a:t></a:t>
            </a:r>
            <a:r>
              <a:rPr lang="en-CA" altLang="en-US" dirty="0"/>
              <a:t> 3D</a:t>
            </a:r>
            <a:endParaRPr lang="hu-HU" altLang="en-US" dirty="0"/>
          </a:p>
        </p:txBody>
      </p:sp>
      <p:pic>
        <p:nvPicPr>
          <p:cNvPr id="46083" name="Picture 4" descr="butterfly_bw_3"/>
          <p:cNvPicPr>
            <a:picLocks noChangeAspect="1" noChangeArrowheads="1"/>
          </p:cNvPicPr>
          <p:nvPr/>
        </p:nvPicPr>
        <p:blipFill>
          <a:blip r:embed="rId3">
            <a:extLst>
              <a:ext uri="{28A0092B-C50C-407E-A947-70E740481C1C}">
                <a14:useLocalDpi xmlns:a14="http://schemas.microsoft.com/office/drawing/2010/main" val="0"/>
              </a:ext>
            </a:extLst>
          </a:blip>
          <a:srcRect l="10976" t="3493" r="9756" b="10918"/>
          <a:stretch>
            <a:fillRect/>
          </a:stretch>
        </p:blipFill>
        <p:spPr bwMode="auto">
          <a:xfrm>
            <a:off x="1773793" y="1585556"/>
            <a:ext cx="6067425" cy="457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39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6</a:t>
            </a:fld>
            <a:endParaRPr lang="ko-KR" altLang="en-US"/>
          </a:p>
        </p:txBody>
      </p:sp>
      <p:sp>
        <p:nvSpPr>
          <p:cNvPr id="25" name="TextBox 24"/>
          <p:cNvSpPr txBox="1"/>
          <p:nvPr/>
        </p:nvSpPr>
        <p:spPr>
          <a:xfrm>
            <a:off x="397514" y="75665"/>
            <a:ext cx="5906745" cy="461665"/>
          </a:xfrm>
          <a:prstGeom prst="rect">
            <a:avLst/>
          </a:prstGeom>
          <a:noFill/>
        </p:spPr>
        <p:txBody>
          <a:bodyPr wrap="none" rtlCol="0">
            <a:spAutoFit/>
          </a:bodyPr>
          <a:lstStyle/>
          <a:p>
            <a:r>
              <a:rPr lang="en-US" altLang="ko-KR" sz="2400" b="1" spc="-150" dirty="0">
                <a:solidFill>
                  <a:schemeClr val="bg1"/>
                </a:solidFill>
              </a:rPr>
              <a:t>Unsupervised Learning (Clustering Problem)</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t>Introduction into unsupervised learning</a:t>
            </a:r>
          </a:p>
          <a:p>
            <a:pPr marL="742950" lvl="1" indent="-285750">
              <a:lnSpc>
                <a:spcPct val="150000"/>
              </a:lnSpc>
              <a:buFont typeface="Arial" panose="020B0604020202020204" pitchFamily="34" charset="0"/>
              <a:buChar char="•"/>
            </a:pPr>
            <a:r>
              <a:rPr lang="en-US" altLang="ko-KR" dirty="0"/>
              <a:t>Unsupervised learning example: Clustering Problem</a:t>
            </a:r>
          </a:p>
          <a:p>
            <a:pPr marL="742950" lvl="1" indent="-285750">
              <a:lnSpc>
                <a:spcPct val="150000"/>
              </a:lnSpc>
              <a:buFont typeface="Arial" panose="020B0604020202020204" pitchFamily="34" charset="0"/>
              <a:buChar char="•"/>
            </a:pPr>
            <a:endParaRPr lang="en-US" altLang="ko-KR" dirty="0"/>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1</a:t>
            </a:r>
            <a:endParaRPr lang="ko-KR" altLang="en-US" sz="2400" b="1" spc="-150" dirty="0">
              <a:solidFill>
                <a:schemeClr val="bg1"/>
              </a:solidFill>
            </a:endParaRPr>
          </a:p>
        </p:txBody>
      </p:sp>
      <p:sp>
        <p:nvSpPr>
          <p:cNvPr id="13" name="TextBox 12">
            <a:extLst>
              <a:ext uri="{FF2B5EF4-FFF2-40B4-BE49-F238E27FC236}">
                <a16:creationId xmlns:a16="http://schemas.microsoft.com/office/drawing/2014/main" id="{48845D9E-BF1C-43BD-880F-91E4DB31D4F3}"/>
              </a:ext>
            </a:extLst>
          </p:cNvPr>
          <p:cNvSpPr txBox="1"/>
          <p:nvPr/>
        </p:nvSpPr>
        <p:spPr>
          <a:xfrm>
            <a:off x="495259" y="5983564"/>
            <a:ext cx="3369834" cy="461665"/>
          </a:xfrm>
          <a:prstGeom prst="rect">
            <a:avLst/>
          </a:prstGeom>
          <a:noFill/>
        </p:spPr>
        <p:txBody>
          <a:bodyPr wrap="square" rtlCol="0">
            <a:spAutoFit/>
          </a:bodyPr>
          <a:lstStyle/>
          <a:p>
            <a:r>
              <a:rPr lang="en-GB" sz="2400" dirty="0">
                <a:latin typeface="Arial" panose="020B0604020202020204" pitchFamily="34" charset="0"/>
                <a:cs typeface="Arial" panose="020B0604020202020204" pitchFamily="34" charset="0"/>
              </a:rPr>
              <a:t>Given a training set</a:t>
            </a:r>
            <a:r>
              <a:rPr lang="en-GB" dirty="0"/>
              <a:t>: </a:t>
            </a:r>
          </a:p>
        </p:txBody>
      </p:sp>
      <p:graphicFrame>
        <p:nvGraphicFramePr>
          <p:cNvPr id="15" name="Object 14">
            <a:extLst>
              <a:ext uri="{FF2B5EF4-FFF2-40B4-BE49-F238E27FC236}">
                <a16:creationId xmlns:a16="http://schemas.microsoft.com/office/drawing/2014/main" id="{0A5BD6A4-2C38-4673-9BA0-2D6B9815EE68}"/>
              </a:ext>
            </a:extLst>
          </p:cNvPr>
          <p:cNvGraphicFramePr>
            <a:graphicFrameLocks noChangeAspect="1"/>
          </p:cNvGraphicFramePr>
          <p:nvPr>
            <p:extLst>
              <p:ext uri="{D42A27DB-BD31-4B8C-83A1-F6EECF244321}">
                <p14:modId xmlns:p14="http://schemas.microsoft.com/office/powerpoint/2010/main" val="718821963"/>
              </p:ext>
            </p:extLst>
          </p:nvPr>
        </p:nvGraphicFramePr>
        <p:xfrm>
          <a:off x="3694179" y="5922941"/>
          <a:ext cx="2627313" cy="522288"/>
        </p:xfrm>
        <a:graphic>
          <a:graphicData uri="http://schemas.openxmlformats.org/presentationml/2006/ole">
            <mc:AlternateContent xmlns:mc="http://schemas.openxmlformats.org/markup-compatibility/2006">
              <mc:Choice xmlns:v="urn:schemas-microsoft-com:vml" Requires="v">
                <p:oleObj name="Equation" r:id="rId2" imgW="1333440" imgH="228600" progId="Equation.DSMT4">
                  <p:embed/>
                </p:oleObj>
              </mc:Choice>
              <mc:Fallback>
                <p:oleObj name="Equation" r:id="rId2" imgW="1333440" imgH="228600" progId="Equation.DSMT4">
                  <p:embed/>
                  <p:pic>
                    <p:nvPicPr>
                      <p:cNvPr id="15" name="Object 14">
                        <a:extLst>
                          <a:ext uri="{FF2B5EF4-FFF2-40B4-BE49-F238E27FC236}">
                            <a16:creationId xmlns:a16="http://schemas.microsoft.com/office/drawing/2014/main" id="{0A5BD6A4-2C38-4673-9BA0-2D6B9815EE68}"/>
                          </a:ext>
                        </a:extLst>
                      </p:cNvPr>
                      <p:cNvPicPr/>
                      <p:nvPr/>
                    </p:nvPicPr>
                    <p:blipFill>
                      <a:blip r:embed="rId3"/>
                      <a:stretch>
                        <a:fillRect/>
                      </a:stretch>
                    </p:blipFill>
                    <p:spPr>
                      <a:xfrm>
                        <a:off x="3694179" y="5922941"/>
                        <a:ext cx="2627313" cy="522288"/>
                      </a:xfrm>
                      <a:prstGeom prst="rect">
                        <a:avLst/>
                      </a:prstGeom>
                    </p:spPr>
                  </p:pic>
                </p:oleObj>
              </mc:Fallback>
            </mc:AlternateContent>
          </a:graphicData>
        </a:graphic>
      </p:graphicFrame>
      <p:grpSp>
        <p:nvGrpSpPr>
          <p:cNvPr id="24" name="Group 23">
            <a:extLst>
              <a:ext uri="{FF2B5EF4-FFF2-40B4-BE49-F238E27FC236}">
                <a16:creationId xmlns:a16="http://schemas.microsoft.com/office/drawing/2014/main" id="{64F0D7C2-C021-4D61-AB4E-6C0D188CB363}"/>
              </a:ext>
            </a:extLst>
          </p:cNvPr>
          <p:cNvGrpSpPr/>
          <p:nvPr/>
        </p:nvGrpSpPr>
        <p:grpSpPr>
          <a:xfrm>
            <a:off x="2180176" y="2057400"/>
            <a:ext cx="5181600" cy="3004572"/>
            <a:chOff x="2971800" y="2177028"/>
            <a:chExt cx="5181600" cy="3004572"/>
          </a:xfrm>
        </p:grpSpPr>
        <p:cxnSp>
          <p:nvCxnSpPr>
            <p:cNvPr id="18" name="Straight Arrow Connector 17">
              <a:extLst>
                <a:ext uri="{FF2B5EF4-FFF2-40B4-BE49-F238E27FC236}">
                  <a16:creationId xmlns:a16="http://schemas.microsoft.com/office/drawing/2014/main" id="{F1995370-78D8-4F49-A06A-78AD4F7E0032}"/>
                </a:ext>
              </a:extLst>
            </p:cNvPr>
            <p:cNvCxnSpPr>
              <a:cxnSpLocks/>
            </p:cNvCxnSpPr>
            <p:nvPr/>
          </p:nvCxnSpPr>
          <p:spPr>
            <a:xfrm flipV="1">
              <a:off x="2971800" y="2177028"/>
              <a:ext cx="0" cy="3004572"/>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3E81BFC-7867-4B37-BD11-4DAA9C2C8F14}"/>
                </a:ext>
              </a:extLst>
            </p:cNvPr>
            <p:cNvCxnSpPr>
              <a:cxnSpLocks/>
            </p:cNvCxnSpPr>
            <p:nvPr/>
          </p:nvCxnSpPr>
          <p:spPr>
            <a:xfrm>
              <a:off x="2971800" y="5181600"/>
              <a:ext cx="5181600" cy="0"/>
            </a:xfrm>
            <a:prstGeom prst="straightConnector1">
              <a:avLst/>
            </a:prstGeom>
            <a:ln w="254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aphicFrame>
        <p:nvGraphicFramePr>
          <p:cNvPr id="27" name="Object 26">
            <a:extLst>
              <a:ext uri="{FF2B5EF4-FFF2-40B4-BE49-F238E27FC236}">
                <a16:creationId xmlns:a16="http://schemas.microsoft.com/office/drawing/2014/main" id="{EBD0EAD6-22F5-4EFD-8804-F41D80E71236}"/>
              </a:ext>
            </a:extLst>
          </p:cNvPr>
          <p:cNvGraphicFramePr>
            <a:graphicFrameLocks noChangeAspect="1"/>
          </p:cNvGraphicFramePr>
          <p:nvPr/>
        </p:nvGraphicFramePr>
        <p:xfrm>
          <a:off x="1752600" y="1828800"/>
          <a:ext cx="304800" cy="457200"/>
        </p:xfrm>
        <a:graphic>
          <a:graphicData uri="http://schemas.openxmlformats.org/presentationml/2006/ole">
            <mc:AlternateContent xmlns:mc="http://schemas.openxmlformats.org/markup-compatibility/2006">
              <mc:Choice xmlns:v="urn:schemas-microsoft-com:vml" Requires="v">
                <p:oleObj name="Equation" r:id="rId4" imgW="152280" imgH="228600" progId="Equation.DSMT4">
                  <p:embed/>
                </p:oleObj>
              </mc:Choice>
              <mc:Fallback>
                <p:oleObj name="Equation" r:id="rId4" imgW="152280" imgH="228600" progId="Equation.DSMT4">
                  <p:embed/>
                  <p:pic>
                    <p:nvPicPr>
                      <p:cNvPr id="27" name="Object 26">
                        <a:extLst>
                          <a:ext uri="{FF2B5EF4-FFF2-40B4-BE49-F238E27FC236}">
                            <a16:creationId xmlns:a16="http://schemas.microsoft.com/office/drawing/2014/main" id="{EBD0EAD6-22F5-4EFD-8804-F41D80E71236}"/>
                          </a:ext>
                        </a:extLst>
                      </p:cNvPr>
                      <p:cNvPicPr/>
                      <p:nvPr/>
                    </p:nvPicPr>
                    <p:blipFill>
                      <a:blip r:embed="rId5"/>
                      <a:stretch>
                        <a:fillRect/>
                      </a:stretch>
                    </p:blipFill>
                    <p:spPr>
                      <a:xfrm>
                        <a:off x="1752600" y="1828800"/>
                        <a:ext cx="304800" cy="457200"/>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25DAE5BB-25C4-48C1-93F1-67FA1FE34D46}"/>
              </a:ext>
            </a:extLst>
          </p:cNvPr>
          <p:cNvGraphicFramePr>
            <a:graphicFrameLocks noChangeAspect="1"/>
          </p:cNvGraphicFramePr>
          <p:nvPr/>
        </p:nvGraphicFramePr>
        <p:xfrm>
          <a:off x="7224201" y="5099722"/>
          <a:ext cx="330200" cy="457200"/>
        </p:xfrm>
        <a:graphic>
          <a:graphicData uri="http://schemas.openxmlformats.org/presentationml/2006/ole">
            <mc:AlternateContent xmlns:mc="http://schemas.openxmlformats.org/markup-compatibility/2006">
              <mc:Choice xmlns:v="urn:schemas-microsoft-com:vml" Requires="v">
                <p:oleObj name="Equation" r:id="rId6" imgW="164880" imgH="228600" progId="Equation.DSMT4">
                  <p:embed/>
                </p:oleObj>
              </mc:Choice>
              <mc:Fallback>
                <p:oleObj name="Equation" r:id="rId6" imgW="164880" imgH="228600" progId="Equation.DSMT4">
                  <p:embed/>
                  <p:pic>
                    <p:nvPicPr>
                      <p:cNvPr id="29" name="Object 28">
                        <a:extLst>
                          <a:ext uri="{FF2B5EF4-FFF2-40B4-BE49-F238E27FC236}">
                            <a16:creationId xmlns:a16="http://schemas.microsoft.com/office/drawing/2014/main" id="{25DAE5BB-25C4-48C1-93F1-67FA1FE34D46}"/>
                          </a:ext>
                        </a:extLst>
                      </p:cNvPr>
                      <p:cNvPicPr/>
                      <p:nvPr/>
                    </p:nvPicPr>
                    <p:blipFill>
                      <a:blip r:embed="rId7"/>
                      <a:stretch>
                        <a:fillRect/>
                      </a:stretch>
                    </p:blipFill>
                    <p:spPr>
                      <a:xfrm>
                        <a:off x="7224201" y="5099722"/>
                        <a:ext cx="330200" cy="457200"/>
                      </a:xfrm>
                      <a:prstGeom prst="rect">
                        <a:avLst/>
                      </a:prstGeom>
                    </p:spPr>
                  </p:pic>
                </p:oleObj>
              </mc:Fallback>
            </mc:AlternateContent>
          </a:graphicData>
        </a:graphic>
      </p:graphicFrame>
      <p:sp>
        <p:nvSpPr>
          <p:cNvPr id="2" name="Oval 1">
            <a:extLst>
              <a:ext uri="{FF2B5EF4-FFF2-40B4-BE49-F238E27FC236}">
                <a16:creationId xmlns:a16="http://schemas.microsoft.com/office/drawing/2014/main" id="{A14AAABF-4441-4DEF-A1C4-BED04D161905}"/>
              </a:ext>
            </a:extLst>
          </p:cNvPr>
          <p:cNvSpPr/>
          <p:nvPr/>
        </p:nvSpPr>
        <p:spPr>
          <a:xfrm>
            <a:off x="3124200" y="4114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Oval 34">
            <a:extLst>
              <a:ext uri="{FF2B5EF4-FFF2-40B4-BE49-F238E27FC236}">
                <a16:creationId xmlns:a16="http://schemas.microsoft.com/office/drawing/2014/main" id="{0789A803-4B2E-4EA7-AC7D-62B6FEC98E86}"/>
              </a:ext>
            </a:extLst>
          </p:cNvPr>
          <p:cNvSpPr/>
          <p:nvPr/>
        </p:nvSpPr>
        <p:spPr>
          <a:xfrm>
            <a:off x="3276600" y="4267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1068612A-9B58-4A8C-BF51-3953D1C45E11}"/>
              </a:ext>
            </a:extLst>
          </p:cNvPr>
          <p:cNvSpPr/>
          <p:nvPr/>
        </p:nvSpPr>
        <p:spPr>
          <a:xfrm>
            <a:off x="3330080" y="375551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537D2112-7245-4659-85BD-22CD6F10A291}"/>
              </a:ext>
            </a:extLst>
          </p:cNvPr>
          <p:cNvSpPr/>
          <p:nvPr/>
        </p:nvSpPr>
        <p:spPr>
          <a:xfrm>
            <a:off x="3656079" y="4017925"/>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29BF6460-5654-44F8-B256-848D5656AFE3}"/>
              </a:ext>
            </a:extLst>
          </p:cNvPr>
          <p:cNvSpPr/>
          <p:nvPr/>
        </p:nvSpPr>
        <p:spPr>
          <a:xfrm>
            <a:off x="4038600" y="437064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67EF50AA-64A4-4492-B34E-D763C4B85CA6}"/>
              </a:ext>
            </a:extLst>
          </p:cNvPr>
          <p:cNvSpPr/>
          <p:nvPr/>
        </p:nvSpPr>
        <p:spPr>
          <a:xfrm>
            <a:off x="3694179" y="4303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Oval 44">
            <a:extLst>
              <a:ext uri="{FF2B5EF4-FFF2-40B4-BE49-F238E27FC236}">
                <a16:creationId xmlns:a16="http://schemas.microsoft.com/office/drawing/2014/main" id="{3F89DD06-564B-49FC-91B4-821854FA8C16}"/>
              </a:ext>
            </a:extLst>
          </p:cNvPr>
          <p:cNvSpPr/>
          <p:nvPr/>
        </p:nvSpPr>
        <p:spPr>
          <a:xfrm>
            <a:off x="3033188" y="459258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Oval 45">
            <a:extLst>
              <a:ext uri="{FF2B5EF4-FFF2-40B4-BE49-F238E27FC236}">
                <a16:creationId xmlns:a16="http://schemas.microsoft.com/office/drawing/2014/main" id="{C5905831-6349-4C45-BE97-5F0E78F765EE}"/>
              </a:ext>
            </a:extLst>
          </p:cNvPr>
          <p:cNvSpPr/>
          <p:nvPr/>
        </p:nvSpPr>
        <p:spPr>
          <a:xfrm>
            <a:off x="2860978" y="383171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Oval 46">
            <a:extLst>
              <a:ext uri="{FF2B5EF4-FFF2-40B4-BE49-F238E27FC236}">
                <a16:creationId xmlns:a16="http://schemas.microsoft.com/office/drawing/2014/main" id="{FAE5D62F-EC21-4B85-A4FC-42C4709BD8CF}"/>
              </a:ext>
            </a:extLst>
          </p:cNvPr>
          <p:cNvSpPr/>
          <p:nvPr/>
        </p:nvSpPr>
        <p:spPr>
          <a:xfrm>
            <a:off x="4419600" y="2715957"/>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7CC7CB69-2E20-470E-85B0-356ED2DE4B7D}"/>
              </a:ext>
            </a:extLst>
          </p:cNvPr>
          <p:cNvSpPr/>
          <p:nvPr/>
        </p:nvSpPr>
        <p:spPr>
          <a:xfrm>
            <a:off x="4885057" y="248842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1FE1C138-6531-4CF8-BF90-FDFFC4CABFA0}"/>
              </a:ext>
            </a:extLst>
          </p:cNvPr>
          <p:cNvSpPr/>
          <p:nvPr/>
        </p:nvSpPr>
        <p:spPr>
          <a:xfrm>
            <a:off x="4656676" y="296627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43AFE2BA-011A-440D-A457-BB5124301E7B}"/>
              </a:ext>
            </a:extLst>
          </p:cNvPr>
          <p:cNvSpPr/>
          <p:nvPr/>
        </p:nvSpPr>
        <p:spPr>
          <a:xfrm>
            <a:off x="5410200" y="2631129"/>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9CED076F-C1CD-400D-BE5A-9F6A97F501A7}"/>
              </a:ext>
            </a:extLst>
          </p:cNvPr>
          <p:cNvSpPr/>
          <p:nvPr/>
        </p:nvSpPr>
        <p:spPr>
          <a:xfrm>
            <a:off x="4969735" y="3346074"/>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Oval 51">
            <a:extLst>
              <a:ext uri="{FF2B5EF4-FFF2-40B4-BE49-F238E27FC236}">
                <a16:creationId xmlns:a16="http://schemas.microsoft.com/office/drawing/2014/main" id="{EF69664C-D428-4831-9737-16B50C8C60CE}"/>
              </a:ext>
            </a:extLst>
          </p:cNvPr>
          <p:cNvSpPr/>
          <p:nvPr/>
        </p:nvSpPr>
        <p:spPr>
          <a:xfrm>
            <a:off x="5045935" y="2851971"/>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47B604DC-1271-4F1C-892E-E2234F0D903F}"/>
              </a:ext>
            </a:extLst>
          </p:cNvPr>
          <p:cNvSpPr/>
          <p:nvPr/>
        </p:nvSpPr>
        <p:spPr>
          <a:xfrm>
            <a:off x="4283935" y="2051871"/>
            <a:ext cx="1371600" cy="1480572"/>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403765EA-12FA-486B-AA07-D09716AB177D}"/>
              </a:ext>
            </a:extLst>
          </p:cNvPr>
          <p:cNvSpPr/>
          <p:nvPr/>
        </p:nvSpPr>
        <p:spPr>
          <a:xfrm>
            <a:off x="2590799" y="3422274"/>
            <a:ext cx="1693135" cy="1480572"/>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2463598D-F7F7-47D0-AEBB-C008F79D4BF8}"/>
              </a:ext>
            </a:extLst>
          </p:cNvPr>
          <p:cNvSpPr txBox="1"/>
          <p:nvPr/>
        </p:nvSpPr>
        <p:spPr>
          <a:xfrm>
            <a:off x="5885844" y="2148063"/>
            <a:ext cx="1110882" cy="369332"/>
          </a:xfrm>
          <a:prstGeom prst="rect">
            <a:avLst/>
          </a:prstGeom>
          <a:noFill/>
        </p:spPr>
        <p:txBody>
          <a:bodyPr wrap="none" rtlCol="0">
            <a:spAutoFit/>
          </a:bodyPr>
          <a:lstStyle/>
          <a:p>
            <a:r>
              <a:rPr lang="en-GB" dirty="0"/>
              <a:t>Cluster 1</a:t>
            </a:r>
          </a:p>
        </p:txBody>
      </p:sp>
      <p:sp>
        <p:nvSpPr>
          <p:cNvPr id="54" name="TextBox 53">
            <a:extLst>
              <a:ext uri="{FF2B5EF4-FFF2-40B4-BE49-F238E27FC236}">
                <a16:creationId xmlns:a16="http://schemas.microsoft.com/office/drawing/2014/main" id="{39E88489-1508-406B-B06E-D130D6571AB0}"/>
              </a:ext>
            </a:extLst>
          </p:cNvPr>
          <p:cNvSpPr txBox="1"/>
          <p:nvPr/>
        </p:nvSpPr>
        <p:spPr>
          <a:xfrm>
            <a:off x="4490494" y="4273034"/>
            <a:ext cx="1110882" cy="369332"/>
          </a:xfrm>
          <a:prstGeom prst="rect">
            <a:avLst/>
          </a:prstGeom>
          <a:noFill/>
        </p:spPr>
        <p:txBody>
          <a:bodyPr wrap="none" rtlCol="0">
            <a:spAutoFit/>
          </a:bodyPr>
          <a:lstStyle/>
          <a:p>
            <a:r>
              <a:rPr lang="en-GB" dirty="0"/>
              <a:t>Cluster 2</a:t>
            </a:r>
          </a:p>
        </p:txBody>
      </p:sp>
    </p:spTree>
    <p:extLst>
      <p:ext uri="{BB962C8B-B14F-4D97-AF65-F5344CB8AC3E}">
        <p14:creationId xmlns:p14="http://schemas.microsoft.com/office/powerpoint/2010/main" val="194620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3" grpId="0" animBg="1"/>
      <p:bldP spid="6" grpId="0"/>
      <p:bldP spid="5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title"/>
          </p:nvPr>
        </p:nvSpPr>
        <p:spPr>
          <a:xfrm>
            <a:off x="1524000" y="609600"/>
            <a:ext cx="7358539" cy="1077020"/>
          </a:xfrm>
          <a:noFill/>
        </p:spPr>
        <p:txBody>
          <a:bodyPr>
            <a:normAutofit fontScale="90000"/>
          </a:bodyPr>
          <a:lstStyle/>
          <a:p>
            <a:pPr eaLnBrk="1" hangingPunct="1"/>
            <a:r>
              <a:rPr lang="hu-HU" altLang="en-US" dirty="0"/>
              <a:t>PCA </a:t>
            </a:r>
            <a:r>
              <a:rPr lang="en-CA" altLang="en-US" dirty="0"/>
              <a:t>compression: 144D </a:t>
            </a:r>
            <a:r>
              <a:rPr lang="en-CA" altLang="en-US" dirty="0">
                <a:latin typeface="cmsy10" charset="0"/>
                <a:sym typeface="Wingdings"/>
              </a:rPr>
              <a:t></a:t>
            </a:r>
            <a:r>
              <a:rPr lang="en-CA" altLang="en-US" dirty="0"/>
              <a:t> 1D</a:t>
            </a:r>
            <a:endParaRPr lang="hu-HU" altLang="en-US" dirty="0"/>
          </a:p>
        </p:txBody>
      </p:sp>
      <p:pic>
        <p:nvPicPr>
          <p:cNvPr id="48131" name="Picture 4" descr="butterfly_bw_1"/>
          <p:cNvPicPr>
            <a:picLocks noChangeAspect="1" noChangeArrowheads="1"/>
          </p:cNvPicPr>
          <p:nvPr/>
        </p:nvPicPr>
        <p:blipFill>
          <a:blip r:embed="rId3">
            <a:extLst>
              <a:ext uri="{28A0092B-C50C-407E-A947-70E740481C1C}">
                <a14:useLocalDpi xmlns:a14="http://schemas.microsoft.com/office/drawing/2010/main" val="0"/>
              </a:ext>
            </a:extLst>
          </a:blip>
          <a:srcRect l="10976" t="3493" r="10976" b="9171"/>
          <a:stretch>
            <a:fillRect/>
          </a:stretch>
        </p:blipFill>
        <p:spPr bwMode="auto">
          <a:xfrm>
            <a:off x="1826419" y="1538346"/>
            <a:ext cx="5819775" cy="454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1401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7</a:t>
            </a:fld>
            <a:endParaRPr lang="ko-KR" altLang="en-US"/>
          </a:p>
        </p:txBody>
      </p:sp>
      <p:sp>
        <p:nvSpPr>
          <p:cNvPr id="25" name="TextBox 24"/>
          <p:cNvSpPr txBox="1"/>
          <p:nvPr/>
        </p:nvSpPr>
        <p:spPr>
          <a:xfrm>
            <a:off x="397514" y="75665"/>
            <a:ext cx="5906745" cy="461665"/>
          </a:xfrm>
          <a:prstGeom prst="rect">
            <a:avLst/>
          </a:prstGeom>
          <a:noFill/>
        </p:spPr>
        <p:txBody>
          <a:bodyPr wrap="none" rtlCol="0">
            <a:spAutoFit/>
          </a:bodyPr>
          <a:lstStyle/>
          <a:p>
            <a:r>
              <a:rPr lang="en-US" altLang="ko-KR" sz="2400" b="1" spc="-150" dirty="0">
                <a:solidFill>
                  <a:schemeClr val="bg1"/>
                </a:solidFill>
              </a:rPr>
              <a:t>Unsupervised Learning (Clustering Problem)</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133882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t>Introduction into unsupervised learning</a:t>
            </a:r>
          </a:p>
          <a:p>
            <a:pPr marL="742950" lvl="1" indent="-285750">
              <a:lnSpc>
                <a:spcPct val="150000"/>
              </a:lnSpc>
              <a:buFont typeface="Arial" panose="020B0604020202020204" pitchFamily="34" charset="0"/>
              <a:buChar char="•"/>
            </a:pPr>
            <a:r>
              <a:rPr lang="en-US" altLang="ko-KR" dirty="0"/>
              <a:t>Applications of clustering</a:t>
            </a:r>
          </a:p>
          <a:p>
            <a:pPr marL="742950" lvl="1" indent="-285750">
              <a:lnSpc>
                <a:spcPct val="150000"/>
              </a:lnSpc>
              <a:buFont typeface="Arial" panose="020B0604020202020204" pitchFamily="34" charset="0"/>
              <a:buChar char="•"/>
            </a:pPr>
            <a:endParaRPr lang="en-US" altLang="ko-KR" dirty="0"/>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1</a:t>
            </a:r>
            <a:endParaRPr lang="ko-KR" altLang="en-US" sz="2400" b="1" spc="-150" dirty="0">
              <a:solidFill>
                <a:schemeClr val="bg1"/>
              </a:solidFill>
            </a:endParaRPr>
          </a:p>
        </p:txBody>
      </p:sp>
      <p:pic>
        <p:nvPicPr>
          <p:cNvPr id="9" name="Picture 8">
            <a:extLst>
              <a:ext uri="{FF2B5EF4-FFF2-40B4-BE49-F238E27FC236}">
                <a16:creationId xmlns:a16="http://schemas.microsoft.com/office/drawing/2014/main" id="{B93EE6E8-9CFB-4B34-9AEA-7ADB1FCC21FC}"/>
              </a:ext>
            </a:extLst>
          </p:cNvPr>
          <p:cNvPicPr>
            <a:picLocks noChangeAspect="1"/>
          </p:cNvPicPr>
          <p:nvPr/>
        </p:nvPicPr>
        <p:blipFill>
          <a:blip r:embed="rId2"/>
          <a:stretch>
            <a:fillRect/>
          </a:stretch>
        </p:blipFill>
        <p:spPr>
          <a:xfrm>
            <a:off x="360352" y="1752600"/>
            <a:ext cx="3392793" cy="2286000"/>
          </a:xfrm>
          <a:prstGeom prst="rect">
            <a:avLst/>
          </a:prstGeom>
        </p:spPr>
      </p:pic>
      <p:pic>
        <p:nvPicPr>
          <p:cNvPr id="10" name="Picture 9">
            <a:extLst>
              <a:ext uri="{FF2B5EF4-FFF2-40B4-BE49-F238E27FC236}">
                <a16:creationId xmlns:a16="http://schemas.microsoft.com/office/drawing/2014/main" id="{6690E510-3E57-4724-9013-BC6903FCBA65}"/>
              </a:ext>
            </a:extLst>
          </p:cNvPr>
          <p:cNvPicPr>
            <a:picLocks noChangeAspect="1"/>
          </p:cNvPicPr>
          <p:nvPr/>
        </p:nvPicPr>
        <p:blipFill>
          <a:blip r:embed="rId3"/>
          <a:stretch>
            <a:fillRect/>
          </a:stretch>
        </p:blipFill>
        <p:spPr>
          <a:xfrm>
            <a:off x="5171917" y="1966115"/>
            <a:ext cx="3835825" cy="1858969"/>
          </a:xfrm>
          <a:prstGeom prst="rect">
            <a:avLst/>
          </a:prstGeom>
        </p:spPr>
      </p:pic>
      <p:pic>
        <p:nvPicPr>
          <p:cNvPr id="11" name="Picture 10">
            <a:extLst>
              <a:ext uri="{FF2B5EF4-FFF2-40B4-BE49-F238E27FC236}">
                <a16:creationId xmlns:a16="http://schemas.microsoft.com/office/drawing/2014/main" id="{973B3D8C-2932-40DA-8A58-34F689D05DB3}"/>
              </a:ext>
            </a:extLst>
          </p:cNvPr>
          <p:cNvPicPr>
            <a:picLocks noChangeAspect="1"/>
          </p:cNvPicPr>
          <p:nvPr/>
        </p:nvPicPr>
        <p:blipFill>
          <a:blip r:embed="rId4"/>
          <a:stretch>
            <a:fillRect/>
          </a:stretch>
        </p:blipFill>
        <p:spPr>
          <a:xfrm>
            <a:off x="2667000" y="4343331"/>
            <a:ext cx="3859738" cy="2220113"/>
          </a:xfrm>
          <a:prstGeom prst="rect">
            <a:avLst/>
          </a:prstGeom>
        </p:spPr>
      </p:pic>
      <p:sp>
        <p:nvSpPr>
          <p:cNvPr id="14" name="TextBox 13">
            <a:extLst>
              <a:ext uri="{FF2B5EF4-FFF2-40B4-BE49-F238E27FC236}">
                <a16:creationId xmlns:a16="http://schemas.microsoft.com/office/drawing/2014/main" id="{0F481470-9601-4421-BB09-4456B4EBF1D5}"/>
              </a:ext>
            </a:extLst>
          </p:cNvPr>
          <p:cNvSpPr txBox="1"/>
          <p:nvPr/>
        </p:nvSpPr>
        <p:spPr>
          <a:xfrm>
            <a:off x="909489" y="3955820"/>
            <a:ext cx="2451184" cy="369332"/>
          </a:xfrm>
          <a:prstGeom prst="rect">
            <a:avLst/>
          </a:prstGeom>
          <a:noFill/>
        </p:spPr>
        <p:txBody>
          <a:bodyPr wrap="none" rtlCol="0">
            <a:spAutoFit/>
          </a:bodyPr>
          <a:lstStyle/>
          <a:p>
            <a:r>
              <a:rPr lang="en-GB" dirty="0"/>
              <a:t>Market Segmentation</a:t>
            </a:r>
          </a:p>
        </p:txBody>
      </p:sp>
      <p:sp>
        <p:nvSpPr>
          <p:cNvPr id="38" name="TextBox 37">
            <a:extLst>
              <a:ext uri="{FF2B5EF4-FFF2-40B4-BE49-F238E27FC236}">
                <a16:creationId xmlns:a16="http://schemas.microsoft.com/office/drawing/2014/main" id="{F1AFA1FD-8C1F-4087-95C0-DED149299323}"/>
              </a:ext>
            </a:extLst>
          </p:cNvPr>
          <p:cNvSpPr txBox="1"/>
          <p:nvPr/>
        </p:nvSpPr>
        <p:spPr>
          <a:xfrm>
            <a:off x="5562600" y="3952036"/>
            <a:ext cx="3196388" cy="369332"/>
          </a:xfrm>
          <a:prstGeom prst="rect">
            <a:avLst/>
          </a:prstGeom>
          <a:noFill/>
        </p:spPr>
        <p:txBody>
          <a:bodyPr wrap="none" rtlCol="0">
            <a:spAutoFit/>
          </a:bodyPr>
          <a:lstStyle/>
          <a:p>
            <a:r>
              <a:rPr lang="en-GB" dirty="0"/>
              <a:t>Organize computing clusters</a:t>
            </a:r>
          </a:p>
        </p:txBody>
      </p:sp>
      <p:sp>
        <p:nvSpPr>
          <p:cNvPr id="39" name="TextBox 38">
            <a:extLst>
              <a:ext uri="{FF2B5EF4-FFF2-40B4-BE49-F238E27FC236}">
                <a16:creationId xmlns:a16="http://schemas.microsoft.com/office/drawing/2014/main" id="{E7356C22-916B-473F-B0DB-E2FE21435BB2}"/>
              </a:ext>
            </a:extLst>
          </p:cNvPr>
          <p:cNvSpPr txBox="1"/>
          <p:nvPr/>
        </p:nvSpPr>
        <p:spPr>
          <a:xfrm>
            <a:off x="3200400" y="6482144"/>
            <a:ext cx="2970621" cy="369332"/>
          </a:xfrm>
          <a:prstGeom prst="rect">
            <a:avLst/>
          </a:prstGeom>
          <a:noFill/>
        </p:spPr>
        <p:txBody>
          <a:bodyPr wrap="none" rtlCol="0">
            <a:spAutoFit/>
          </a:bodyPr>
          <a:lstStyle/>
          <a:p>
            <a:r>
              <a:rPr lang="en-GB" dirty="0"/>
              <a:t>Astronomical data analysis</a:t>
            </a:r>
          </a:p>
        </p:txBody>
      </p:sp>
    </p:spTree>
    <p:extLst>
      <p:ext uri="{BB962C8B-B14F-4D97-AF65-F5344CB8AC3E}">
        <p14:creationId xmlns:p14="http://schemas.microsoft.com/office/powerpoint/2010/main" val="524198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그룹 20"/>
          <p:cNvGrpSpPr/>
          <p:nvPr/>
        </p:nvGrpSpPr>
        <p:grpSpPr>
          <a:xfrm>
            <a:off x="-2" y="0"/>
            <a:ext cx="9906002" cy="6858000"/>
            <a:chOff x="-2" y="0"/>
            <a:chExt cx="9144002" cy="6858000"/>
          </a:xfrm>
        </p:grpSpPr>
        <p:sp>
          <p:nvSpPr>
            <p:cNvPr id="4" name="직사각형 3"/>
            <p:cNvSpPr/>
            <p:nvPr/>
          </p:nvSpPr>
          <p:spPr>
            <a:xfrm>
              <a:off x="0" y="0"/>
              <a:ext cx="9144000" cy="6858000"/>
            </a:xfrm>
            <a:prstGeom prst="rect">
              <a:avLst/>
            </a:prstGeom>
            <a:solidFill>
              <a:srgbClr val="00A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각 삼각형 4"/>
            <p:cNvSpPr/>
            <p:nvPr/>
          </p:nvSpPr>
          <p:spPr>
            <a:xfrm rot="5400000">
              <a:off x="152776" y="-152777"/>
              <a:ext cx="4797151" cy="5102708"/>
            </a:xfrm>
            <a:prstGeom prst="rtTriangle">
              <a:avLst/>
            </a:prstGeom>
            <a:solidFill>
              <a:srgbClr val="0DA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각 삼각형 5"/>
            <p:cNvSpPr/>
            <p:nvPr/>
          </p:nvSpPr>
          <p:spPr>
            <a:xfrm rot="16200000">
              <a:off x="3509153" y="1206940"/>
              <a:ext cx="5565768" cy="5689408"/>
            </a:xfrm>
            <a:prstGeom prst="rtTriangle">
              <a:avLst/>
            </a:prstGeom>
            <a:solidFill>
              <a:srgbClr val="008F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직사각형 6"/>
          <p:cNvSpPr/>
          <p:nvPr/>
        </p:nvSpPr>
        <p:spPr>
          <a:xfrm>
            <a:off x="3657600" y="1504273"/>
            <a:ext cx="2590800" cy="259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ko-KR" altLang="en-US" sz="2400" b="1" dirty="0">
              <a:solidFill>
                <a:srgbClr val="2B85C3"/>
              </a:solidFill>
              <a:latin typeface="+mn-ea"/>
            </a:endParaRPr>
          </a:p>
        </p:txBody>
      </p:sp>
      <p:sp>
        <p:nvSpPr>
          <p:cNvPr id="8" name="TextBox 7"/>
          <p:cNvSpPr txBox="1"/>
          <p:nvPr/>
        </p:nvSpPr>
        <p:spPr>
          <a:xfrm>
            <a:off x="4432666" y="1340768"/>
            <a:ext cx="1040670" cy="1938992"/>
          </a:xfrm>
          <a:prstGeom prst="rect">
            <a:avLst/>
          </a:prstGeom>
          <a:noFill/>
        </p:spPr>
        <p:txBody>
          <a:bodyPr wrap="none" rtlCol="0">
            <a:spAutoFit/>
          </a:bodyPr>
          <a:lstStyle/>
          <a:p>
            <a:pPr algn="ctr"/>
            <a:r>
              <a:rPr lang="en-US" altLang="ko-KR" sz="12000" dirty="0">
                <a:solidFill>
                  <a:srgbClr val="007CE2"/>
                </a:solidFill>
                <a:latin typeface="Myriad Pro" pitchFamily="34" charset="0"/>
              </a:rPr>
              <a:t>2</a:t>
            </a:r>
          </a:p>
        </p:txBody>
      </p:sp>
      <p:cxnSp>
        <p:nvCxnSpPr>
          <p:cNvPr id="9" name="직선 연결선 8"/>
          <p:cNvCxnSpPr/>
          <p:nvPr/>
        </p:nvCxnSpPr>
        <p:spPr>
          <a:xfrm>
            <a:off x="4422294" y="3103098"/>
            <a:ext cx="1061412" cy="0"/>
          </a:xfrm>
          <a:prstGeom prst="line">
            <a:avLst/>
          </a:prstGeom>
          <a:ln>
            <a:solidFill>
              <a:srgbClr val="007CE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939364" y="3294521"/>
            <a:ext cx="2106410" cy="677108"/>
          </a:xfrm>
          <a:prstGeom prst="rect">
            <a:avLst/>
          </a:prstGeom>
          <a:noFill/>
        </p:spPr>
        <p:txBody>
          <a:bodyPr wrap="none" rtlCol="0">
            <a:spAutoFit/>
          </a:bodyPr>
          <a:lstStyle/>
          <a:p>
            <a:pPr algn="ctr"/>
            <a:r>
              <a:rPr lang="en-US" altLang="ko-KR" sz="1900" b="1" spc="-150" dirty="0">
                <a:solidFill>
                  <a:srgbClr val="007CE2"/>
                </a:solidFill>
                <a:latin typeface="+mn-ea"/>
              </a:rPr>
              <a:t>K-means Clustering</a:t>
            </a:r>
          </a:p>
          <a:p>
            <a:pPr algn="ctr"/>
            <a:r>
              <a:rPr lang="en-US" altLang="ko-KR" sz="1900" b="1" spc="-150" dirty="0">
                <a:solidFill>
                  <a:srgbClr val="007CE2"/>
                </a:solidFill>
                <a:latin typeface="+mn-ea"/>
              </a:rPr>
              <a:t>Algorithm</a:t>
            </a:r>
            <a:endParaRPr lang="ko-KR" altLang="en-US" sz="1900" b="1" spc="-150" dirty="0">
              <a:solidFill>
                <a:srgbClr val="007CE2"/>
              </a:solidFill>
              <a:latin typeface="+mn-ea"/>
            </a:endParaRPr>
          </a:p>
        </p:txBody>
      </p:sp>
    </p:spTree>
    <p:extLst>
      <p:ext uri="{BB962C8B-B14F-4D97-AF65-F5344CB8AC3E}">
        <p14:creationId xmlns:p14="http://schemas.microsoft.com/office/powerpoint/2010/main" val="212828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슬라이드 번호 개체 틀 11"/>
          <p:cNvSpPr>
            <a:spLocks noGrp="1"/>
          </p:cNvSpPr>
          <p:nvPr>
            <p:ph type="sldNum" sz="quarter" idx="12"/>
          </p:nvPr>
        </p:nvSpPr>
        <p:spPr/>
        <p:txBody>
          <a:bodyPr/>
          <a:lstStyle/>
          <a:p>
            <a:fld id="{B0239B96-DF1D-46B7-B47E-E8F8DE6FA3D3}" type="slidenum">
              <a:rPr lang="ko-KR" altLang="en-US" smtClean="0"/>
              <a:pPr/>
              <a:t>9</a:t>
            </a:fld>
            <a:endParaRPr lang="ko-KR" altLang="en-US"/>
          </a:p>
        </p:txBody>
      </p:sp>
      <p:sp>
        <p:nvSpPr>
          <p:cNvPr id="25" name="TextBox 24"/>
          <p:cNvSpPr txBox="1"/>
          <p:nvPr/>
        </p:nvSpPr>
        <p:spPr>
          <a:xfrm>
            <a:off x="397514" y="75665"/>
            <a:ext cx="4104713" cy="461665"/>
          </a:xfrm>
          <a:prstGeom prst="rect">
            <a:avLst/>
          </a:prstGeom>
          <a:noFill/>
        </p:spPr>
        <p:txBody>
          <a:bodyPr wrap="none" rtlCol="0">
            <a:spAutoFit/>
          </a:bodyPr>
          <a:lstStyle/>
          <a:p>
            <a:r>
              <a:rPr lang="en-US" altLang="ko-KR" sz="2400" b="1" spc="-150" dirty="0">
                <a:solidFill>
                  <a:schemeClr val="bg1"/>
                </a:solidFill>
              </a:rPr>
              <a:t>K-means clustering algorithm</a:t>
            </a:r>
            <a:endParaRPr lang="ko-KR" altLang="en-US" sz="2400" b="1" spc="-150" dirty="0">
              <a:solidFill>
                <a:schemeClr val="bg1"/>
              </a:solidFill>
            </a:endParaRPr>
          </a:p>
        </p:txBody>
      </p:sp>
      <p:sp>
        <p:nvSpPr>
          <p:cNvPr id="3" name="TextBox 2">
            <a:extLst>
              <a:ext uri="{FF2B5EF4-FFF2-40B4-BE49-F238E27FC236}">
                <a16:creationId xmlns:a16="http://schemas.microsoft.com/office/drawing/2014/main" id="{9349C2BD-6F43-4F99-B73A-996D399C00F8}"/>
              </a:ext>
            </a:extLst>
          </p:cNvPr>
          <p:cNvSpPr txBox="1"/>
          <p:nvPr/>
        </p:nvSpPr>
        <p:spPr>
          <a:xfrm>
            <a:off x="397514" y="838200"/>
            <a:ext cx="9051286" cy="553997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altLang="ko-KR" b="1" dirty="0">
                <a:latin typeface="Arial" panose="020B0604020202020204" pitchFamily="34" charset="0"/>
                <a:cs typeface="Arial" panose="020B0604020202020204" pitchFamily="34" charset="0"/>
              </a:rPr>
              <a:t>K-means algorithm</a:t>
            </a: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Inputs:</a:t>
            </a:r>
          </a:p>
          <a:p>
            <a:pPr marL="1200150" lvl="2" indent="-285750">
              <a:buFont typeface="맑은 고딕" panose="020B0503020000020004" pitchFamily="50" charset="-127"/>
              <a:buChar char="─"/>
            </a:pPr>
            <a:r>
              <a:rPr lang="en-GB" dirty="0">
                <a:latin typeface="Arial" panose="020B0604020202020204" pitchFamily="34" charset="0"/>
                <a:cs typeface="Arial" panose="020B0604020202020204" pitchFamily="34" charset="0"/>
              </a:rPr>
              <a:t>K (number of clusters)</a:t>
            </a:r>
          </a:p>
          <a:p>
            <a:pPr lvl="2"/>
            <a:endParaRPr lang="en-GB" dirty="0">
              <a:latin typeface="Arial" panose="020B0604020202020204" pitchFamily="34" charset="0"/>
              <a:cs typeface="Arial" panose="020B0604020202020204" pitchFamily="34" charset="0"/>
            </a:endParaRPr>
          </a:p>
          <a:p>
            <a:pPr marL="1200150" lvl="2" indent="-285750">
              <a:buFont typeface="맑은 고딕" panose="020B0503020000020004" pitchFamily="50" charset="-127"/>
              <a:buChar char="─"/>
            </a:pPr>
            <a:r>
              <a:rPr lang="en-GB" dirty="0">
                <a:latin typeface="Arial" panose="020B0604020202020204" pitchFamily="34" charset="0"/>
                <a:cs typeface="Arial" panose="020B0604020202020204" pitchFamily="34" charset="0"/>
              </a:rPr>
              <a:t>Training set </a:t>
            </a:r>
          </a:p>
          <a:p>
            <a:pPr marL="742950" lvl="1" indent="-285750">
              <a:lnSpc>
                <a:spcPct val="150000"/>
              </a:lnSpc>
              <a:buFont typeface="Arial" panose="020B0604020202020204" pitchFamily="34" charset="0"/>
              <a:buChar char="•"/>
            </a:pPr>
            <a:endParaRPr lang="en-US" altLang="ko-KR"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US" altLang="ko-KR" dirty="0">
                <a:latin typeface="Arial" panose="020B0604020202020204" pitchFamily="34" charset="0"/>
                <a:cs typeface="Arial" panose="020B0604020202020204" pitchFamily="34" charset="0"/>
              </a:rPr>
              <a:t>Algorithm flow:</a:t>
            </a:r>
          </a:p>
          <a:p>
            <a:pPr lvl="2">
              <a:lnSpc>
                <a:spcPct val="150000"/>
              </a:lnSpc>
            </a:pPr>
            <a:r>
              <a:rPr lang="en-US" altLang="ko-KR" dirty="0">
                <a:latin typeface="Arial" panose="020B0604020202020204" pitchFamily="34" charset="0"/>
                <a:cs typeface="Arial" panose="020B0604020202020204" pitchFamily="34" charset="0"/>
              </a:rPr>
              <a:t>Randomly initialize K cluster centroids</a:t>
            </a:r>
          </a:p>
          <a:p>
            <a:pPr lvl="2">
              <a:lnSpc>
                <a:spcPct val="150000"/>
              </a:lnSpc>
            </a:pPr>
            <a:r>
              <a:rPr lang="en-US" altLang="ko-KR" dirty="0">
                <a:latin typeface="Arial" panose="020B0604020202020204" pitchFamily="34" charset="0"/>
                <a:cs typeface="Arial" panose="020B0604020202020204" pitchFamily="34" charset="0"/>
              </a:rPr>
              <a:t>Repeat {</a:t>
            </a:r>
          </a:p>
          <a:p>
            <a:pPr lvl="2">
              <a:lnSpc>
                <a:spcPct val="150000"/>
              </a:lnSpc>
            </a:pPr>
            <a:r>
              <a:rPr lang="en-US" altLang="ko-KR" dirty="0">
                <a:latin typeface="Arial" panose="020B0604020202020204" pitchFamily="34" charset="0"/>
                <a:cs typeface="Arial" panose="020B0604020202020204" pitchFamily="34" charset="0"/>
              </a:rPr>
              <a:t>	for </a:t>
            </a:r>
            <a:r>
              <a:rPr lang="en-US" altLang="ko-KR" i="1" dirty="0" err="1">
                <a:latin typeface="Arial" panose="020B0604020202020204" pitchFamily="34" charset="0"/>
                <a:cs typeface="Arial" panose="020B0604020202020204" pitchFamily="34" charset="0"/>
              </a:rPr>
              <a:t>i</a:t>
            </a:r>
            <a:r>
              <a:rPr lang="en-US" altLang="ko-KR" dirty="0">
                <a:latin typeface="Arial" panose="020B0604020202020204" pitchFamily="34" charset="0"/>
                <a:cs typeface="Arial" panose="020B0604020202020204" pitchFamily="34" charset="0"/>
              </a:rPr>
              <a:t> = 1 to </a:t>
            </a:r>
            <a:r>
              <a:rPr lang="en-US" altLang="ko-KR" i="1" dirty="0">
                <a:latin typeface="Arial" panose="020B0604020202020204" pitchFamily="34" charset="0"/>
                <a:cs typeface="Arial" panose="020B0604020202020204" pitchFamily="34" charset="0"/>
              </a:rPr>
              <a:t>m</a:t>
            </a:r>
          </a:p>
          <a:p>
            <a:pPr lvl="2">
              <a:lnSpc>
                <a:spcPct val="150000"/>
              </a:lnSpc>
            </a:pPr>
            <a:r>
              <a:rPr lang="en-US" altLang="ko-KR" dirty="0">
                <a:latin typeface="Arial" panose="020B0604020202020204" pitchFamily="34" charset="0"/>
                <a:cs typeface="Arial" panose="020B0604020202020204" pitchFamily="34" charset="0"/>
              </a:rPr>
              <a:t>		:= index (from 1 to </a:t>
            </a:r>
            <a:r>
              <a:rPr lang="en-US" altLang="ko-KR" i="1" dirty="0">
                <a:latin typeface="Arial" panose="020B0604020202020204" pitchFamily="34" charset="0"/>
                <a:cs typeface="Arial" panose="020B0604020202020204" pitchFamily="34" charset="0"/>
              </a:rPr>
              <a:t>K</a:t>
            </a:r>
            <a:r>
              <a:rPr lang="en-US" altLang="ko-KR" dirty="0">
                <a:latin typeface="Arial" panose="020B0604020202020204" pitchFamily="34" charset="0"/>
                <a:cs typeface="Arial" panose="020B0604020202020204" pitchFamily="34" charset="0"/>
              </a:rPr>
              <a:t>) of cluster centroid closest to </a:t>
            </a:r>
          </a:p>
          <a:p>
            <a:pPr lvl="2">
              <a:lnSpc>
                <a:spcPct val="150000"/>
              </a:lnSpc>
            </a:pPr>
            <a:r>
              <a:rPr lang="en-US" altLang="ko-KR" dirty="0">
                <a:latin typeface="Arial" panose="020B0604020202020204" pitchFamily="34" charset="0"/>
                <a:cs typeface="Arial" panose="020B0604020202020204" pitchFamily="34" charset="0"/>
              </a:rPr>
              <a:t>	for </a:t>
            </a:r>
            <a:r>
              <a:rPr lang="en-US" altLang="ko-KR" i="1" dirty="0">
                <a:latin typeface="Arial" panose="020B0604020202020204" pitchFamily="34" charset="0"/>
                <a:cs typeface="Arial" panose="020B0604020202020204" pitchFamily="34" charset="0"/>
              </a:rPr>
              <a:t>k</a:t>
            </a:r>
            <a:r>
              <a:rPr lang="en-US" altLang="ko-KR" dirty="0">
                <a:latin typeface="Arial" panose="020B0604020202020204" pitchFamily="34" charset="0"/>
                <a:cs typeface="Arial" panose="020B0604020202020204" pitchFamily="34" charset="0"/>
              </a:rPr>
              <a:t> = 1 to </a:t>
            </a:r>
            <a:r>
              <a:rPr lang="en-US" altLang="ko-KR" i="1" dirty="0">
                <a:latin typeface="Arial" panose="020B0604020202020204" pitchFamily="34" charset="0"/>
                <a:cs typeface="Arial" panose="020B0604020202020204" pitchFamily="34" charset="0"/>
              </a:rPr>
              <a:t>K</a:t>
            </a:r>
          </a:p>
          <a:p>
            <a:pPr lvl="2">
              <a:lnSpc>
                <a:spcPct val="150000"/>
              </a:lnSpc>
            </a:pPr>
            <a:r>
              <a:rPr lang="en-US" altLang="ko-KR" dirty="0">
                <a:latin typeface="Arial" panose="020B0604020202020204" pitchFamily="34" charset="0"/>
                <a:cs typeface="Arial" panose="020B0604020202020204" pitchFamily="34" charset="0"/>
              </a:rPr>
              <a:t>		:= average (mean) of points assigned to cluster </a:t>
            </a:r>
            <a:r>
              <a:rPr lang="en-US" altLang="ko-KR" i="1" dirty="0">
                <a:latin typeface="Arial" panose="020B0604020202020204" pitchFamily="34" charset="0"/>
                <a:cs typeface="Arial" panose="020B0604020202020204" pitchFamily="34" charset="0"/>
              </a:rPr>
              <a:t>k</a:t>
            </a:r>
            <a:r>
              <a:rPr lang="en-US" altLang="ko-KR" dirty="0">
                <a:latin typeface="Arial" panose="020B0604020202020204" pitchFamily="34" charset="0"/>
                <a:cs typeface="Arial" panose="020B0604020202020204" pitchFamily="34" charset="0"/>
              </a:rPr>
              <a:t> </a:t>
            </a:r>
          </a:p>
          <a:p>
            <a:pPr lvl="2">
              <a:lnSpc>
                <a:spcPct val="150000"/>
              </a:lnSpc>
            </a:pPr>
            <a:r>
              <a:rPr lang="en-US" altLang="ko-KR" dirty="0">
                <a:latin typeface="Arial" panose="020B0604020202020204" pitchFamily="34" charset="0"/>
                <a:cs typeface="Arial" panose="020B0604020202020204" pitchFamily="34" charset="0"/>
              </a:rPr>
              <a:t>	</a:t>
            </a:r>
            <a:r>
              <a:rPr lang="en-US" altLang="ko-KR" sz="2000" dirty="0">
                <a:latin typeface="Arial" panose="020B0604020202020204" pitchFamily="34" charset="0"/>
                <a:cs typeface="Arial" panose="020B0604020202020204" pitchFamily="34" charset="0"/>
              </a:rPr>
              <a:t>}</a:t>
            </a:r>
            <a:endParaRPr lang="en-US" altLang="ko-KR" dirty="0"/>
          </a:p>
        </p:txBody>
      </p:sp>
      <p:sp>
        <p:nvSpPr>
          <p:cNvPr id="7" name="TextBox 6">
            <a:extLst>
              <a:ext uri="{FF2B5EF4-FFF2-40B4-BE49-F238E27FC236}">
                <a16:creationId xmlns:a16="http://schemas.microsoft.com/office/drawing/2014/main" id="{C622B5DF-1EAD-4D49-A113-050F920635BC}"/>
              </a:ext>
            </a:extLst>
          </p:cNvPr>
          <p:cNvSpPr txBox="1"/>
          <p:nvPr/>
        </p:nvSpPr>
        <p:spPr>
          <a:xfrm>
            <a:off x="7900" y="63441"/>
            <a:ext cx="343364" cy="461665"/>
          </a:xfrm>
          <a:prstGeom prst="rect">
            <a:avLst/>
          </a:prstGeom>
          <a:noFill/>
        </p:spPr>
        <p:txBody>
          <a:bodyPr wrap="none" rtlCol="0">
            <a:spAutoFit/>
          </a:bodyPr>
          <a:lstStyle/>
          <a:p>
            <a:r>
              <a:rPr lang="en-US" altLang="ko-KR" sz="2400" b="1" spc="-150" dirty="0">
                <a:solidFill>
                  <a:schemeClr val="bg1"/>
                </a:solidFill>
              </a:rPr>
              <a:t>2</a:t>
            </a:r>
            <a:endParaRPr lang="ko-KR" altLang="en-US" sz="2400" b="1" spc="-150" dirty="0">
              <a:solidFill>
                <a:schemeClr val="bg1"/>
              </a:solidFill>
            </a:endParaRPr>
          </a:p>
        </p:txBody>
      </p:sp>
      <mc:AlternateContent xmlns:mc="http://schemas.openxmlformats.org/markup-compatibility/2006" xmlns:a14="http://schemas.microsoft.com/office/drawing/2010/main">
        <mc:Choice Requires="a14">
          <p:sp>
            <p:nvSpPr>
              <p:cNvPr id="15" name="Object 14">
                <a:extLst>
                  <a:ext uri="{FF2B5EF4-FFF2-40B4-BE49-F238E27FC236}">
                    <a16:creationId xmlns:a16="http://schemas.microsoft.com/office/drawing/2014/main" id="{4980F9E0-3AF5-4482-A23D-13DC15EC56DC}"/>
                  </a:ext>
                </a:extLst>
              </p:cNvPr>
              <p:cNvSpPr txBox="1"/>
              <p:nvPr/>
            </p:nvSpPr>
            <p:spPr>
              <a:xfrm>
                <a:off x="3027363" y="2144713"/>
                <a:ext cx="3754437" cy="522287"/>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(1)</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(3)</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𝑚</m:t>
                          </m:r>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𝑛</m:t>
                          </m:r>
                        </m:sup>
                      </m:sSup>
                    </m:oMath>
                  </m:oMathPara>
                </a14:m>
                <a:endParaRPr lang="en-US" dirty="0"/>
              </a:p>
            </p:txBody>
          </p:sp>
        </mc:Choice>
        <mc:Fallback xmlns="">
          <p:sp>
            <p:nvSpPr>
              <p:cNvPr id="15" name="Object 14">
                <a:extLst>
                  <a:ext uri="{FF2B5EF4-FFF2-40B4-BE49-F238E27FC236}">
                    <a16:creationId xmlns:a16="http://schemas.microsoft.com/office/drawing/2014/main" id="{4980F9E0-3AF5-4482-A23D-13DC15EC56DC}"/>
                  </a:ext>
                </a:extLst>
              </p:cNvPr>
              <p:cNvSpPr txBox="1">
                <a:spLocks noRot="1" noChangeAspect="1" noMove="1" noResize="1" noEditPoints="1" noAdjustHandles="1" noChangeArrowheads="1" noChangeShapeType="1" noTextEdit="1"/>
              </p:cNvSpPr>
              <p:nvPr/>
            </p:nvSpPr>
            <p:spPr>
              <a:xfrm>
                <a:off x="3027363" y="2144713"/>
                <a:ext cx="3754437" cy="522287"/>
              </a:xfrm>
              <a:prstGeom prst="rect">
                <a:avLst/>
              </a:prstGeom>
              <a:blipFill>
                <a:blip r:embed="rId3"/>
                <a:stretch>
                  <a:fillRect l="-6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7DDC468D-A120-4B54-A752-2A632536E529}"/>
                  </a:ext>
                </a:extLst>
              </p:cNvPr>
              <p:cNvSpPr txBox="1"/>
              <p:nvPr/>
            </p:nvSpPr>
            <p:spPr>
              <a:xfrm>
                <a:off x="5334000" y="3352800"/>
                <a:ext cx="1803400" cy="393700"/>
              </a:xfrm>
              <a:prstGeom prst="rect">
                <a:avLst/>
              </a:prstGeom>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𝜇</m:t>
                          </m:r>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𝜇</m:t>
                          </m:r>
                        </m:e>
                        <m:sub>
                          <m:r>
                            <a:rPr lang="en-US" i="1">
                              <a:solidFill>
                                <a:srgbClr val="000000"/>
                              </a:solidFill>
                              <a:latin typeface="Cambria Math" panose="02040503050406030204" pitchFamily="18" charset="0"/>
                            </a:rPr>
                            <m:t>2</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𝜇</m:t>
                          </m:r>
                        </m:e>
                        <m:sub>
                          <m:r>
                            <a:rPr lang="en-US" i="1">
                              <a:solidFill>
                                <a:srgbClr val="000000"/>
                              </a:solidFill>
                              <a:latin typeface="Cambria Math" panose="02040503050406030204" pitchFamily="18" charset="0"/>
                            </a:rPr>
                            <m:t>𝐾</m:t>
                          </m:r>
                        </m:sub>
                      </m:sSub>
                      <m:r>
                        <a:rPr lang="en-US" i="1">
                          <a:solidFill>
                            <a:srgbClr val="000000"/>
                          </a:solidFill>
                          <a:latin typeface="Cambria Math" panose="02040503050406030204" pitchFamily="18" charset="0"/>
                        </a:rPr>
                        <m:t>∈</m:t>
                      </m:r>
                      <m:sSup>
                        <m:sSupPr>
                          <m:ctrlPr>
                            <a:rPr lang="en-US" i="1">
                              <a:solidFill>
                                <a:srgbClr val="000000"/>
                              </a:solidFill>
                              <a:latin typeface="Cambria Math" panose="02040503050406030204" pitchFamily="18" charset="0"/>
                            </a:rPr>
                          </m:ctrlPr>
                        </m:sSupPr>
                        <m:e>
                          <m:r>
                            <a:rPr lang="en-US" i="1">
                              <a:solidFill>
                                <a:srgbClr val="000000"/>
                              </a:solidFill>
                              <a:latin typeface="Cambria Math" panose="02040503050406030204" pitchFamily="18" charset="0"/>
                            </a:rPr>
                            <m:t>ℝ</m:t>
                          </m:r>
                        </m:e>
                        <m:sup>
                          <m:r>
                            <a:rPr lang="en-US" i="1">
                              <a:solidFill>
                                <a:srgbClr val="000000"/>
                              </a:solidFill>
                              <a:latin typeface="Cambria Math" panose="02040503050406030204" pitchFamily="18" charset="0"/>
                            </a:rPr>
                            <m:t>𝑛</m:t>
                          </m:r>
                        </m:sup>
                      </m:sSup>
                    </m:oMath>
                  </m:oMathPara>
                </a14:m>
                <a:endParaRPr lang="en-US" dirty="0"/>
              </a:p>
            </p:txBody>
          </p:sp>
        </mc:Choice>
        <mc:Fallback xmlns="">
          <p:sp>
            <p:nvSpPr>
              <p:cNvPr id="6" name="Object 5">
                <a:extLst>
                  <a:ext uri="{FF2B5EF4-FFF2-40B4-BE49-F238E27FC236}">
                    <a16:creationId xmlns:a16="http://schemas.microsoft.com/office/drawing/2014/main" id="{7DDC468D-A120-4B54-A752-2A632536E529}"/>
                  </a:ext>
                </a:extLst>
              </p:cNvPr>
              <p:cNvSpPr txBox="1">
                <a:spLocks noRot="1" noChangeAspect="1" noMove="1" noResize="1" noEditPoints="1" noAdjustHandles="1" noChangeArrowheads="1" noChangeShapeType="1" noTextEdit="1"/>
              </p:cNvSpPr>
              <p:nvPr/>
            </p:nvSpPr>
            <p:spPr>
              <a:xfrm>
                <a:off x="5334000" y="3352800"/>
                <a:ext cx="1803400" cy="393700"/>
              </a:xfrm>
              <a:prstGeom prst="rect">
                <a:avLst/>
              </a:prstGeom>
              <a:blipFill>
                <a:blip r:embed="rId4"/>
                <a:stretch>
                  <a:fillRect/>
                </a:stretch>
              </a:blipFill>
            </p:spPr>
            <p:txBody>
              <a:bodyPr/>
              <a:lstStyle/>
              <a:p>
                <a:r>
                  <a:rPr lang="en-US">
                    <a:noFill/>
                  </a:rPr>
                  <a:t> </a:t>
                </a:r>
              </a:p>
            </p:txBody>
          </p:sp>
        </mc:Fallback>
      </mc:AlternateContent>
      <p:graphicFrame>
        <p:nvGraphicFramePr>
          <p:cNvPr id="13" name="Object 12">
            <a:extLst>
              <a:ext uri="{FF2B5EF4-FFF2-40B4-BE49-F238E27FC236}">
                <a16:creationId xmlns:a16="http://schemas.microsoft.com/office/drawing/2014/main" id="{0D59C349-5CC2-408D-9DED-C4A0B2978656}"/>
              </a:ext>
            </a:extLst>
          </p:cNvPr>
          <p:cNvGraphicFramePr>
            <a:graphicFrameLocks noChangeAspect="1"/>
          </p:cNvGraphicFramePr>
          <p:nvPr>
            <p:extLst>
              <p:ext uri="{D42A27DB-BD31-4B8C-83A1-F6EECF244321}">
                <p14:modId xmlns:p14="http://schemas.microsoft.com/office/powerpoint/2010/main" val="2181085715"/>
              </p:ext>
            </p:extLst>
          </p:nvPr>
        </p:nvGraphicFramePr>
        <p:xfrm>
          <a:off x="2818607" y="4572000"/>
          <a:ext cx="417512" cy="392953"/>
        </p:xfrm>
        <a:graphic>
          <a:graphicData uri="http://schemas.openxmlformats.org/presentationml/2006/ole">
            <mc:AlternateContent xmlns:mc="http://schemas.openxmlformats.org/markup-compatibility/2006">
              <mc:Choice xmlns:v="urn:schemas-microsoft-com:vml" Requires="v">
                <p:oleObj name="Equation" r:id="rId5" imgW="215640" imgH="203040" progId="Equation.DSMT4">
                  <p:embed/>
                </p:oleObj>
              </mc:Choice>
              <mc:Fallback>
                <p:oleObj name="Equation" r:id="rId5" imgW="215640" imgH="203040" progId="Equation.DSMT4">
                  <p:embed/>
                  <p:pic>
                    <p:nvPicPr>
                      <p:cNvPr id="0" name=""/>
                      <p:cNvPicPr/>
                      <p:nvPr/>
                    </p:nvPicPr>
                    <p:blipFill>
                      <a:blip r:embed="rId6"/>
                      <a:stretch>
                        <a:fillRect/>
                      </a:stretch>
                    </p:blipFill>
                    <p:spPr>
                      <a:xfrm>
                        <a:off x="2818607" y="4572000"/>
                        <a:ext cx="417512" cy="392953"/>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BF25233C-BB43-4025-9EB6-8CA089C7D916}"/>
              </a:ext>
            </a:extLst>
          </p:cNvPr>
          <p:cNvGraphicFramePr>
            <a:graphicFrameLocks noChangeAspect="1"/>
          </p:cNvGraphicFramePr>
          <p:nvPr>
            <p:extLst>
              <p:ext uri="{D42A27DB-BD31-4B8C-83A1-F6EECF244321}">
                <p14:modId xmlns:p14="http://schemas.microsoft.com/office/powerpoint/2010/main" val="3440594756"/>
              </p:ext>
            </p:extLst>
          </p:nvPr>
        </p:nvGraphicFramePr>
        <p:xfrm>
          <a:off x="2818607" y="5348288"/>
          <a:ext cx="368300" cy="442912"/>
        </p:xfrm>
        <a:graphic>
          <a:graphicData uri="http://schemas.openxmlformats.org/presentationml/2006/ole">
            <mc:AlternateContent xmlns:mc="http://schemas.openxmlformats.org/markup-compatibility/2006">
              <mc:Choice xmlns:v="urn:schemas-microsoft-com:vml" Requires="v">
                <p:oleObj name="Equation" r:id="rId7" imgW="190440" imgH="228600" progId="Equation.DSMT4">
                  <p:embed/>
                </p:oleObj>
              </mc:Choice>
              <mc:Fallback>
                <p:oleObj name="Equation" r:id="rId7" imgW="190440" imgH="228600" progId="Equation.DSMT4">
                  <p:embed/>
                  <p:pic>
                    <p:nvPicPr>
                      <p:cNvPr id="13" name="Object 12">
                        <a:extLst>
                          <a:ext uri="{FF2B5EF4-FFF2-40B4-BE49-F238E27FC236}">
                            <a16:creationId xmlns:a16="http://schemas.microsoft.com/office/drawing/2014/main" id="{0D59C349-5CC2-408D-9DED-C4A0B2978656}"/>
                          </a:ext>
                        </a:extLst>
                      </p:cNvPr>
                      <p:cNvPicPr/>
                      <p:nvPr/>
                    </p:nvPicPr>
                    <p:blipFill>
                      <a:blip r:embed="rId8"/>
                      <a:stretch>
                        <a:fillRect/>
                      </a:stretch>
                    </p:blipFill>
                    <p:spPr>
                      <a:xfrm>
                        <a:off x="2818607" y="5348288"/>
                        <a:ext cx="368300" cy="442912"/>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50979C07-8027-41FA-9E16-3FBF1C8C6B5B}"/>
              </a:ext>
            </a:extLst>
          </p:cNvPr>
          <p:cNvGraphicFramePr>
            <a:graphicFrameLocks noChangeAspect="1"/>
          </p:cNvGraphicFramePr>
          <p:nvPr>
            <p:extLst>
              <p:ext uri="{D42A27DB-BD31-4B8C-83A1-F6EECF244321}">
                <p14:modId xmlns:p14="http://schemas.microsoft.com/office/powerpoint/2010/main" val="1910823294"/>
              </p:ext>
            </p:extLst>
          </p:nvPr>
        </p:nvGraphicFramePr>
        <p:xfrm>
          <a:off x="8305800" y="4572000"/>
          <a:ext cx="442913" cy="393700"/>
        </p:xfrm>
        <a:graphic>
          <a:graphicData uri="http://schemas.openxmlformats.org/presentationml/2006/ole">
            <mc:AlternateContent xmlns:mc="http://schemas.openxmlformats.org/markup-compatibility/2006">
              <mc:Choice xmlns:v="urn:schemas-microsoft-com:vml" Requires="v">
                <p:oleObj name="Equation" r:id="rId9" imgW="228600" imgH="203040" progId="Equation.DSMT4">
                  <p:embed/>
                </p:oleObj>
              </mc:Choice>
              <mc:Fallback>
                <p:oleObj name="Equation" r:id="rId9" imgW="228600" imgH="203040" progId="Equation.DSMT4">
                  <p:embed/>
                  <p:pic>
                    <p:nvPicPr>
                      <p:cNvPr id="13" name="Object 12">
                        <a:extLst>
                          <a:ext uri="{FF2B5EF4-FFF2-40B4-BE49-F238E27FC236}">
                            <a16:creationId xmlns:a16="http://schemas.microsoft.com/office/drawing/2014/main" id="{0D59C349-5CC2-408D-9DED-C4A0B2978656}"/>
                          </a:ext>
                        </a:extLst>
                      </p:cNvPr>
                      <p:cNvPicPr/>
                      <p:nvPr/>
                    </p:nvPicPr>
                    <p:blipFill>
                      <a:blip r:embed="rId10"/>
                      <a:stretch>
                        <a:fillRect/>
                      </a:stretch>
                    </p:blipFill>
                    <p:spPr>
                      <a:xfrm>
                        <a:off x="8305800" y="4572000"/>
                        <a:ext cx="442913" cy="393700"/>
                      </a:xfrm>
                      <a:prstGeom prst="rect">
                        <a:avLst/>
                      </a:prstGeom>
                    </p:spPr>
                  </p:pic>
                </p:oleObj>
              </mc:Fallback>
            </mc:AlternateContent>
          </a:graphicData>
        </a:graphic>
      </p:graphicFrame>
    </p:spTree>
    <p:extLst>
      <p:ext uri="{BB962C8B-B14F-4D97-AF65-F5344CB8AC3E}">
        <p14:creationId xmlns:p14="http://schemas.microsoft.com/office/powerpoint/2010/main" val="113550100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13229</TotalTime>
  <Words>3036</Words>
  <Application>Microsoft Office PowerPoint</Application>
  <PresentationFormat>A4 Paper (210x297 mm)</PresentationFormat>
  <Paragraphs>431</Paragraphs>
  <Slides>60</Slides>
  <Notes>15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2" baseType="lpstr">
      <vt:lpstr>맑은 고딕</vt:lpstr>
      <vt:lpstr>ＭＳ Ｐゴシック</vt:lpstr>
      <vt:lpstr>Arial</vt:lpstr>
      <vt:lpstr>Arial</vt:lpstr>
      <vt:lpstr>Calibri</vt:lpstr>
      <vt:lpstr>Cambria Math</vt:lpstr>
      <vt:lpstr>cmsy10</vt:lpstr>
      <vt:lpstr>Myriad Pro</vt:lpstr>
      <vt:lpstr>Tahoma</vt:lpstr>
      <vt:lpstr>Wingdings</vt:lpstr>
      <vt:lpstr>Office 테마</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Motivation</vt:lpstr>
      <vt:lpstr>PowerPoint Presentation</vt:lpstr>
      <vt:lpstr>PowerPoint Presentation</vt:lpstr>
      <vt:lpstr>Dimensionality reduction</vt:lpstr>
      <vt:lpstr>Dimensionality reduction: Feature Selection</vt:lpstr>
      <vt:lpstr>Dimensionality reduction: Feature Selection</vt:lpstr>
      <vt:lpstr>Dimensionality reduction: Feature Selection</vt:lpstr>
      <vt:lpstr>Dimensionality reduction: Feature Extraction</vt:lpstr>
      <vt:lpstr>Dimensionality reduction: Feature Extraction</vt:lpstr>
      <vt:lpstr>PowerPoint Presentation</vt:lpstr>
      <vt:lpstr>PowerPoint Presentation</vt:lpstr>
      <vt:lpstr>A 3D to 2D Numerical Example</vt:lpstr>
      <vt:lpstr>PCA Example</vt:lpstr>
      <vt:lpstr>PCA Example</vt:lpstr>
      <vt:lpstr>PCA Example</vt:lpstr>
      <vt:lpstr>PCA Example</vt:lpstr>
      <vt:lpstr>PCA Example</vt:lpstr>
      <vt:lpstr>PCA Example</vt:lpstr>
      <vt:lpstr>PCA Example</vt:lpstr>
      <vt:lpstr>PCA Example</vt:lpstr>
      <vt:lpstr>Original Image</vt:lpstr>
      <vt:lpstr>PCA compression: 144D  60D</vt:lpstr>
      <vt:lpstr>PCA compression: 144D  16D</vt:lpstr>
      <vt:lpstr>PCA compression: 144D ) 6D</vt:lpstr>
      <vt:lpstr>6 most important eigenvectors</vt:lpstr>
      <vt:lpstr>PCA compression: 144D  3D</vt:lpstr>
      <vt:lpstr>PCA compression: 144D  1D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Dr. Ashraf Uddin</dc:creator>
  <cp:lastModifiedBy>Dr. Ashraf Uddin</cp:lastModifiedBy>
  <cp:revision>863</cp:revision>
  <cp:lastPrinted>2017-08-18T10:55:33Z</cp:lastPrinted>
  <dcterms:created xsi:type="dcterms:W3CDTF">2015-08-21T06:54:17Z</dcterms:created>
  <dcterms:modified xsi:type="dcterms:W3CDTF">2025-09-07T06:25:20Z</dcterms:modified>
</cp:coreProperties>
</file>