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6" r:id="rId6"/>
    <p:sldId id="277" r:id="rId7"/>
    <p:sldId id="270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7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Writing Basic SQL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909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r>
                        <a:rPr lang="en-US" baseline="0" dirty="0" smtClean="0"/>
                        <a:t>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MD</a:t>
                      </a:r>
                      <a:r>
                        <a:rPr lang="en-US" i="1" baseline="0" dirty="0" smtClean="0"/>
                        <a:t> SAJID BIN- FAISAL, sajid@aiub.edu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Arithmetic Operators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634207" y="2271712"/>
            <a:ext cx="7265987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Arc 4"/>
          <p:cNvSpPr>
            <a:spLocks/>
          </p:cNvSpPr>
          <p:nvPr/>
        </p:nvSpPr>
        <p:spPr bwMode="ltGray">
          <a:xfrm>
            <a:off x="5171282" y="3163887"/>
            <a:ext cx="211137" cy="225425"/>
          </a:xfrm>
          <a:custGeom>
            <a:avLst/>
            <a:gdLst>
              <a:gd name="T0" fmla="*/ 20173698 w 21600"/>
              <a:gd name="T1" fmla="*/ 24552666 h 21600"/>
              <a:gd name="T2" fmla="*/ 0 w 21600"/>
              <a:gd name="T3" fmla="*/ 0 h 21600"/>
              <a:gd name="T4" fmla="*/ 20173698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blackWhite">
          <a:xfrm>
            <a:off x="597694" y="3351212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3501232" y="2366962"/>
            <a:ext cx="1590675" cy="3260725"/>
            <a:chOff x="2387" y="1078"/>
            <a:chExt cx="1002" cy="205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2688" y="1078"/>
              <a:ext cx="701" cy="21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387" y="1716"/>
              <a:ext cx="873" cy="141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blackWhite">
          <a:xfrm>
            <a:off x="637382" y="2259012"/>
            <a:ext cx="72913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blackWhite">
          <a:xfrm>
            <a:off x="600869" y="3338512"/>
            <a:ext cx="7340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SAL+300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5300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3150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2750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3275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1550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Operator Precedence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93175" y="3038168"/>
            <a:ext cx="7801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Multiplication and division take priority over addition and subtraction.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Operators of the same priority are evaluated from left to right.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Parentheses are used to force prioritized evaluation and to clarify statements.</a:t>
            </a:r>
          </a:p>
        </p:txBody>
      </p: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2832100" y="2133293"/>
            <a:ext cx="2965450" cy="831850"/>
            <a:chOff x="1860" y="856"/>
            <a:chExt cx="1868" cy="524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blackWhite">
            <a:xfrm>
              <a:off x="1868" y="920"/>
              <a:ext cx="1860" cy="456"/>
            </a:xfrm>
            <a:prstGeom prst="rect">
              <a:avLst/>
            </a:prstGeom>
            <a:gradFill rotWithShape="0">
              <a:gsLst>
                <a:gs pos="0">
                  <a:srgbClr val="FF5050"/>
                </a:gs>
                <a:gs pos="100000">
                  <a:srgbClr val="FF5050">
                    <a:gamma/>
                    <a:shade val="89804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endPara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blackWhite">
            <a:xfrm>
              <a:off x="1860" y="1072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4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blackWhite">
            <a:xfrm>
              <a:off x="2298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blackWhite">
            <a:xfrm>
              <a:off x="2720" y="988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+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blackWhite">
            <a:xfrm>
              <a:off x="3205" y="856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36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Operator Precedence</a:t>
            </a:r>
            <a:endParaRPr lang="en-US" sz="32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427691" y="2149475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421341" y="3235325"/>
            <a:ext cx="73152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3394729" y="2244725"/>
            <a:ext cx="1919287" cy="3260725"/>
            <a:chOff x="2453" y="1078"/>
            <a:chExt cx="1209" cy="2054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672" y="1078"/>
              <a:ext cx="990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453" y="1742"/>
              <a:ext cx="919" cy="139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34041" y="2136775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453091" y="3248025"/>
            <a:ext cx="72898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12*SAL+100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60100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34300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29500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35800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15100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19300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Parentheses</a:t>
            </a:r>
            <a:endParaRPr lang="en-US" sz="32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14991" y="2286000"/>
            <a:ext cx="7435850" cy="8572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02291" y="3381375"/>
            <a:ext cx="744855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3343929" y="2393950"/>
            <a:ext cx="2171700" cy="2970213"/>
            <a:chOff x="2385" y="1080"/>
            <a:chExt cx="1368" cy="1871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ltGray">
            <a:xfrm>
              <a:off x="2639" y="1080"/>
              <a:ext cx="1114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ltGray">
            <a:xfrm>
              <a:off x="2385" y="1740"/>
              <a:ext cx="1077" cy="121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8"/>
          <p:cNvSpPr>
            <a:spLocks noChangeArrowheads="1"/>
          </p:cNvSpPr>
          <p:nvPr/>
        </p:nvSpPr>
        <p:spPr bwMode="blackWhite">
          <a:xfrm>
            <a:off x="421341" y="2273300"/>
            <a:ext cx="74612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blackWhite">
          <a:xfrm>
            <a:off x="434041" y="3394075"/>
            <a:ext cx="742315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12*(SAL+100)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61200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35400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30600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36900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 16200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Defining a Null Value</a:t>
            </a:r>
            <a:endParaRPr lang="en-US" sz="3200" dirty="0"/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421341" y="2256503"/>
            <a:ext cx="7742903" cy="169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a value that is unavailable, unassigned, unknown, or inapplicable.</a:t>
            </a:r>
          </a:p>
          <a:p>
            <a:pPr marL="457200" marR="0" lvl="1" indent="0" algn="just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null is not the same as zero or a blank space.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906463" y="3438526"/>
            <a:ext cx="7265987" cy="7794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93763" y="4395788"/>
            <a:ext cx="7291387" cy="22606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/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833813" y="3503613"/>
            <a:ext cx="1312862" cy="2689225"/>
            <a:chOff x="2423" y="1894"/>
            <a:chExt cx="827" cy="1694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2797" y="1894"/>
              <a:ext cx="439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2423" y="2524"/>
              <a:ext cx="827" cy="106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931863" y="3425826"/>
            <a:ext cx="7291387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ename, job,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17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	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906463" y="4429126"/>
            <a:ext cx="7265987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Null Values in Arithmetic Expressions</a:t>
            </a:r>
            <a:endParaRPr lang="en-US" sz="3200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421341" y="22177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Arithmetic expressions containing a null value evaluate to null.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21341" y="2870200"/>
            <a:ext cx="7434262" cy="11366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440391" y="4614863"/>
            <a:ext cx="7415212" cy="941387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019953" y="2974975"/>
            <a:ext cx="2719388" cy="2530475"/>
            <a:chOff x="1548" y="1898"/>
            <a:chExt cx="1713" cy="1594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225" y="1898"/>
              <a:ext cx="1036" cy="2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1548" y="2952"/>
              <a:ext cx="996" cy="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427691" y="2857500"/>
            <a:ext cx="745966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ename='KING';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46741" y="4602163"/>
            <a:ext cx="74406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12*SAL+COMM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Defining a Column Alias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21340" y="2197510"/>
            <a:ext cx="8103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Renames a column heading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Is useful with calculations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Immediately follows column name; optional AS keyword between column name and alias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Requires double quotation marks if it contains spaces or special characters or is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Column Aliases</a:t>
            </a:r>
            <a:endParaRPr lang="en-US" sz="32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427691" y="1976437"/>
            <a:ext cx="72263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422929" y="2995612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421341" y="4413250"/>
            <a:ext cx="72644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blackWhite">
          <a:xfrm>
            <a:off x="422929" y="5735637"/>
            <a:ext cx="7246937" cy="11080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30" name="Group 11"/>
          <p:cNvGrpSpPr>
            <a:grpSpLocks/>
          </p:cNvGrpSpPr>
          <p:nvPr/>
        </p:nvGrpSpPr>
        <p:grpSpPr bwMode="auto">
          <a:xfrm>
            <a:off x="488016" y="2027237"/>
            <a:ext cx="5240338" cy="1416050"/>
            <a:chOff x="614" y="848"/>
            <a:chExt cx="3301" cy="892"/>
          </a:xfrm>
        </p:grpSpPr>
        <p:sp>
          <p:nvSpPr>
            <p:cNvPr id="31" name="Rectangle 7"/>
            <p:cNvSpPr>
              <a:spLocks noChangeArrowheads="1"/>
            </p:cNvSpPr>
            <p:nvPr/>
          </p:nvSpPr>
          <p:spPr bwMode="ltGray">
            <a:xfrm>
              <a:off x="2408" y="848"/>
              <a:ext cx="508" cy="24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ltGray">
            <a:xfrm>
              <a:off x="614" y="1503"/>
              <a:ext cx="478" cy="23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ltGray">
            <a:xfrm>
              <a:off x="3300" y="848"/>
              <a:ext cx="615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ltGray">
            <a:xfrm>
              <a:off x="2039" y="1497"/>
              <a:ext cx="615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07066" y="4484687"/>
            <a:ext cx="4800600" cy="1701800"/>
            <a:chOff x="626" y="2396"/>
            <a:chExt cx="3024" cy="1072"/>
          </a:xfrm>
        </p:grpSpPr>
        <p:sp>
          <p:nvSpPr>
            <p:cNvPr id="36" name="Rectangle 12"/>
            <p:cNvSpPr>
              <a:spLocks noChangeArrowheads="1"/>
            </p:cNvSpPr>
            <p:nvPr/>
          </p:nvSpPr>
          <p:spPr bwMode="ltGray">
            <a:xfrm>
              <a:off x="2205" y="2396"/>
              <a:ext cx="615" cy="18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3"/>
            <p:cNvSpPr>
              <a:spLocks noChangeArrowheads="1"/>
            </p:cNvSpPr>
            <p:nvPr/>
          </p:nvSpPr>
          <p:spPr bwMode="ltGray">
            <a:xfrm>
              <a:off x="626" y="3221"/>
              <a:ext cx="444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ltGray">
            <a:xfrm>
              <a:off x="2277" y="2583"/>
              <a:ext cx="1373" cy="24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ltGray">
            <a:xfrm>
              <a:off x="1863" y="3226"/>
              <a:ext cx="1173" cy="24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Rectangle 17"/>
          <p:cNvSpPr>
            <a:spLocks noChangeArrowheads="1"/>
          </p:cNvSpPr>
          <p:nvPr/>
        </p:nvSpPr>
        <p:spPr bwMode="blackWhite">
          <a:xfrm>
            <a:off x="473729" y="3008312"/>
            <a:ext cx="7221537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blackWhite">
          <a:xfrm>
            <a:off x="453091" y="1963737"/>
            <a:ext cx="72517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AS name, sal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42" name="Rectangle 19"/>
          <p:cNvSpPr>
            <a:spLocks noChangeArrowheads="1"/>
          </p:cNvSpPr>
          <p:nvPr/>
        </p:nvSpPr>
        <p:spPr bwMode="blackWhite">
          <a:xfrm>
            <a:off x="491191" y="2973387"/>
            <a:ext cx="33401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SALARY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 ---------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blackWhite">
          <a:xfrm>
            <a:off x="446741" y="4400550"/>
            <a:ext cx="72898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 "Name",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sal*12 "Annual Salary"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  <p:grpSp>
        <p:nvGrpSpPr>
          <p:cNvPr id="44" name="Group 23"/>
          <p:cNvGrpSpPr>
            <a:grpSpLocks/>
          </p:cNvGrpSpPr>
          <p:nvPr/>
        </p:nvGrpSpPr>
        <p:grpSpPr bwMode="auto">
          <a:xfrm>
            <a:off x="473729" y="5705475"/>
            <a:ext cx="7221537" cy="1125537"/>
            <a:chOff x="605" y="3165"/>
            <a:chExt cx="4549" cy="709"/>
          </a:xfrm>
        </p:grpSpPr>
        <p:sp>
          <p:nvSpPr>
            <p:cNvPr id="45" name="Rectangle 21"/>
            <p:cNvSpPr>
              <a:spLocks noChangeArrowheads="1"/>
            </p:cNvSpPr>
            <p:nvPr/>
          </p:nvSpPr>
          <p:spPr bwMode="blackWhite">
            <a:xfrm>
              <a:off x="605" y="3192"/>
              <a:ext cx="4549" cy="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blackWhite">
            <a:xfrm>
              <a:off x="616" y="3165"/>
              <a:ext cx="2449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Name          Annual Salary</a:t>
              </a:r>
            </a:p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------------- -------------</a:t>
              </a:r>
              <a:b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Concatenation Operator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421340" y="2448232"/>
            <a:ext cx="8427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Concatenates columns or character strings to other columns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Is represented by two vertical bars (||)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Creates a resultant column that is a character expression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the Concatenation Operator</a:t>
            </a:r>
            <a:endParaRPr lang="en-US" sz="32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37216" y="2300287"/>
            <a:ext cx="7127875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21341" y="3411537"/>
            <a:ext cx="7175500" cy="28638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489604" y="2366962"/>
            <a:ext cx="2814637" cy="3546475"/>
            <a:chOff x="659" y="1270"/>
            <a:chExt cx="1773" cy="2234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2269" y="1270"/>
              <a:ext cx="163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659" y="1964"/>
              <a:ext cx="1709" cy="154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8"/>
          <p:cNvSpPr>
            <a:spLocks noChangeArrowheads="1"/>
          </p:cNvSpPr>
          <p:nvPr/>
        </p:nvSpPr>
        <p:spPr bwMode="blackWhite">
          <a:xfrm>
            <a:off x="424516" y="2287587"/>
            <a:ext cx="7153275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ename||job AS "Employees"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emp;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34041" y="3424237"/>
            <a:ext cx="71501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capabilities of SQL SELECT statements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execution of a basic SELECT statement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Difference between SQL statements and SQL*Plus commands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Literal Character Strings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21341" y="2330245"/>
            <a:ext cx="81622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A literal is a character, expression, or number included in the SELECT list.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Date and character literal values must be enclosed within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Each character string is output once for each row returned.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Literal Character Strings</a:t>
            </a:r>
            <a:endParaRPr 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400050" y="2070100"/>
            <a:ext cx="7289800" cy="10064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368300" y="3471862"/>
            <a:ext cx="7315200" cy="25892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Employee Details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is a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is a MANAGER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is a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333750" y="2151062"/>
            <a:ext cx="1928812" cy="317500"/>
            <a:chOff x="2449" y="1114"/>
            <a:chExt cx="1215" cy="2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449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ltGray">
            <a:xfrm>
              <a:off x="3577" y="1114"/>
              <a:ext cx="8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ltGray">
            <a:xfrm>
              <a:off x="2881" y="1114"/>
              <a:ext cx="367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368300" y="2057400"/>
            <a:ext cx="73152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	||' '||'is a'||' '||job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    	AS "Employee Details"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452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emp;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Duplicate Rows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421340" y="2227006"/>
            <a:ext cx="8427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The default display of queries is all rows, including duplicate rows.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407053" y="3846512"/>
            <a:ext cx="7315200" cy="23145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421341" y="2725737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405591" y="4408487"/>
            <a:ext cx="404812" cy="866775"/>
            <a:chOff x="1269" y="2556"/>
            <a:chExt cx="255" cy="54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ltGray">
            <a:xfrm>
              <a:off x="1269" y="2556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ltGray">
            <a:xfrm>
              <a:off x="1269" y="2904"/>
              <a:ext cx="255" cy="19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9"/>
          <p:cNvSpPr>
            <a:spLocks noChangeArrowheads="1"/>
          </p:cNvSpPr>
          <p:nvPr/>
        </p:nvSpPr>
        <p:spPr bwMode="blackWhite">
          <a:xfrm>
            <a:off x="419753" y="3859212"/>
            <a:ext cx="72898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Eliminating Duplicate Rows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421341" y="2286000"/>
            <a:ext cx="8383446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325">
              <a:lnSpc>
                <a:spcPct val="95000"/>
              </a:lnSpc>
              <a:spcBef>
                <a:spcPct val="5000"/>
              </a:spcBef>
              <a:defRPr/>
            </a:pPr>
            <a:r>
              <a:rPr lang="en-US" dirty="0" smtClean="0"/>
              <a:t>Eliminate duplicate rows by using the DISTINCT keyword in the SELECT clause.</a:t>
            </a:r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640070" y="2813050"/>
            <a:ext cx="7289800" cy="701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blackWhite">
          <a:xfrm>
            <a:off x="614670" y="3965575"/>
            <a:ext cx="7315200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676582" y="2841625"/>
            <a:ext cx="2871788" cy="2587625"/>
            <a:chOff x="612" y="1514"/>
            <a:chExt cx="1809" cy="1630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680" y="1514"/>
              <a:ext cx="741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612" y="2256"/>
              <a:ext cx="864" cy="88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646420" y="2800350"/>
            <a:ext cx="73152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DISTINCT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646420" y="3978275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21340" y="2194560"/>
            <a:ext cx="8280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SQL</a:t>
            </a:r>
          </a:p>
          <a:p>
            <a:pPr lvl="1"/>
            <a:r>
              <a:rPr lang="en-US" sz="2400" i="1" dirty="0" smtClean="0"/>
              <a:t>-&gt; </a:t>
            </a:r>
            <a:r>
              <a:rPr lang="en-US" sz="2400" dirty="0" smtClean="0"/>
              <a:t>SQL is a command language for communication with the Oracle Server. </a:t>
            </a:r>
          </a:p>
          <a:p>
            <a:r>
              <a:rPr lang="en-US" sz="2800" dirty="0" smtClean="0"/>
              <a:t>Features of SQL</a:t>
            </a:r>
          </a:p>
          <a:p>
            <a:r>
              <a:rPr lang="en-US" sz="2800" dirty="0" smtClean="0"/>
              <a:t>      </a:t>
            </a:r>
            <a:r>
              <a:rPr lang="en-US" sz="2400" dirty="0" smtClean="0"/>
              <a:t>-&gt; Can be used by a range of users, including those with little or no programming experience</a:t>
            </a:r>
          </a:p>
          <a:p>
            <a:r>
              <a:rPr lang="en-US" sz="2400" dirty="0" smtClean="0"/>
              <a:t>       -&gt; Is an English-like language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SQL*Plus 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21341" y="2344994"/>
            <a:ext cx="81032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SQL*Plus</a:t>
            </a:r>
          </a:p>
          <a:p>
            <a:pPr lvl="1"/>
            <a:r>
              <a:rPr lang="en-US" sz="2400" dirty="0" smtClean="0"/>
              <a:t>-&gt;SQL*Plus</a:t>
            </a:r>
            <a:r>
              <a:rPr lang="en-US" sz="2400" dirty="0" smtClean="0">
                <a:solidFill>
                  <a:srgbClr val="FC0128"/>
                </a:solidFill>
              </a:rPr>
              <a:t> </a:t>
            </a:r>
            <a:r>
              <a:rPr lang="en-US" sz="2400" dirty="0" smtClean="0"/>
              <a:t>is an Oracle tool that recognizes and submits SQL statements to the Oracle Server for execution and contains its own command language.</a:t>
            </a:r>
          </a:p>
          <a:p>
            <a:r>
              <a:rPr lang="en-US" sz="2800" dirty="0" smtClean="0"/>
              <a:t>Features of SQL*Plus</a:t>
            </a:r>
          </a:p>
          <a:p>
            <a:r>
              <a:rPr lang="en-US" sz="2400" dirty="0" smtClean="0"/>
              <a:t>       -&gt;Accepts SQL input from files</a:t>
            </a:r>
          </a:p>
          <a:p>
            <a:r>
              <a:rPr lang="en-US" sz="2400" dirty="0" smtClean="0"/>
              <a:t>       -&gt;Provides a line editor for modifying SQL statements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 SQL Statements Versus SQL*Plus Commands </a:t>
            </a:r>
            <a:endParaRPr lang="en-US" sz="32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1341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 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language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ANSI standard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 cannot be abbreviated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09229" y="2168013"/>
            <a:ext cx="362108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l" defTabSz="346075">
              <a:lnSpc>
                <a:spcPct val="85000"/>
              </a:lnSpc>
              <a:spcBef>
                <a:spcPct val="35000"/>
              </a:spcBef>
              <a:tabLst>
                <a:tab pos="576263" algn="l"/>
              </a:tabLst>
              <a:defRPr/>
            </a:pPr>
            <a:r>
              <a:rPr lang="en-US" sz="2200" b="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SQL*Plus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 environment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Oracle proprietary</a:t>
            </a:r>
          </a:p>
          <a:p>
            <a:pPr marL="341313" lvl="1" indent="-227013" algn="l" defTabSz="346075">
              <a:lnSpc>
                <a:spcPct val="8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6263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Keywords can be abbreviated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SQL*Plus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21341" y="2403987"/>
            <a:ext cx="68496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/>
              <a:t>Use SQL*Plus as an environment to: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Execute SQL statements</a:t>
            </a:r>
          </a:p>
          <a:p>
            <a:pPr marL="731520" lvl="1" indent="-457200">
              <a:buClr>
                <a:schemeClr val="accent1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Edit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SQL*Plus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21225" y="2271252"/>
            <a:ext cx="8332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Use the SQL*Plus DESCRIBE command to display the structure of a table.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blackWhite">
          <a:xfrm>
            <a:off x="472141" y="2805112"/>
            <a:ext cx="7289800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DESC[RIBE]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tablename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21341" y="3738562"/>
            <a:ext cx="7050087" cy="396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DESCRIBE dept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451503" y="4449762"/>
            <a:ext cx="6988175" cy="14906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Name              Null?    Type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----------------- -------- 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DEPTNO            NOT NULL NUMBER(2)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DNAME                      VARCHAR2(14)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LOC                        VARCHAR2(13)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Capabilities of SQL SELECT Statements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Selection, Projection, Join</a:t>
            </a:r>
            <a:endParaRPr lang="x-non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1641475" y="4391025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16462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55763" y="2368550"/>
            <a:ext cx="1825625" cy="1066800"/>
            <a:chOff x="1043" y="1492"/>
            <a:chExt cx="1150" cy="67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ltGray">
            <a:xfrm>
              <a:off x="1043" y="1684"/>
              <a:ext cx="1150" cy="91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043" y="1969"/>
              <a:ext cx="1150" cy="19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043" y="1492"/>
              <a:ext cx="1150" cy="8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6146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9192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6335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16335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6335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6335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16335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335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6335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16335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28860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2115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blackWhite">
          <a:xfrm>
            <a:off x="5659438" y="2205038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blackWhite">
          <a:xfrm>
            <a:off x="5651500" y="4392613"/>
            <a:ext cx="1841500" cy="1346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5942013" y="2216150"/>
            <a:ext cx="1274762" cy="1327150"/>
            <a:chOff x="3743" y="1396"/>
            <a:chExt cx="803" cy="836"/>
          </a:xfrm>
        </p:grpSpPr>
        <p:sp>
          <p:nvSpPr>
            <p:cNvPr id="29" name="Rectangle 23"/>
            <p:cNvSpPr>
              <a:spLocks noChangeArrowheads="1"/>
            </p:cNvSpPr>
            <p:nvPr/>
          </p:nvSpPr>
          <p:spPr bwMode="ltGray">
            <a:xfrm>
              <a:off x="3743" y="1396"/>
              <a:ext cx="42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ltGray">
            <a:xfrm>
              <a:off x="4351" y="1396"/>
              <a:ext cx="195" cy="836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3216275" y="4398963"/>
            <a:ext cx="2708275" cy="1330325"/>
            <a:chOff x="2026" y="2771"/>
            <a:chExt cx="1706" cy="838"/>
          </a:xfrm>
        </p:grpSpPr>
        <p:sp>
          <p:nvSpPr>
            <p:cNvPr id="32" name="Rectangle 26"/>
            <p:cNvSpPr>
              <a:spLocks noChangeArrowheads="1"/>
            </p:cNvSpPr>
            <p:nvPr/>
          </p:nvSpPr>
          <p:spPr bwMode="ltGray">
            <a:xfrm>
              <a:off x="2026" y="2771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ltGray">
            <a:xfrm>
              <a:off x="3567" y="2774"/>
              <a:ext cx="165" cy="835"/>
            </a:xfrm>
            <a:prstGeom prst="rect">
              <a:avLst/>
            </a:prstGeom>
            <a:solidFill>
              <a:srgbClr val="CC33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2609850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191452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628775" y="4549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1628775" y="4702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1628775" y="4854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628775" y="50069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1628775" y="51593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628775" y="53117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1628775" y="54641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1628775" y="5616575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2881313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206750" y="43767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351588" y="43926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5924550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5638800" y="4551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5638800" y="4703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5638800" y="4856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5638800" y="50085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5638800" y="51609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5638800" y="53133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5638800" y="54657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5638800" y="5618163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6891338" y="4379913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>
            <a:off x="7216775" y="4378325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55"/>
          <p:cNvSpPr>
            <a:spLocks noChangeShapeType="1"/>
          </p:cNvSpPr>
          <p:nvPr/>
        </p:nvSpPr>
        <p:spPr bwMode="auto">
          <a:xfrm>
            <a:off x="6643688" y="43751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1541463" y="5800725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561013" y="57959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 2</a:t>
            </a: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1543050" y="3606800"/>
            <a:ext cx="1222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5551488" y="3598863"/>
            <a:ext cx="122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Table</a:t>
            </a: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>
            <a:off x="6627813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5932488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5646738" y="2363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46738" y="2516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5646738" y="2668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5"/>
          <p:cNvSpPr>
            <a:spLocks noChangeShapeType="1"/>
          </p:cNvSpPr>
          <p:nvPr/>
        </p:nvSpPr>
        <p:spPr bwMode="auto">
          <a:xfrm>
            <a:off x="5646738" y="28209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6"/>
          <p:cNvSpPr>
            <a:spLocks noChangeShapeType="1"/>
          </p:cNvSpPr>
          <p:nvPr/>
        </p:nvSpPr>
        <p:spPr bwMode="auto">
          <a:xfrm>
            <a:off x="5646738" y="29733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67"/>
          <p:cNvSpPr>
            <a:spLocks noChangeShapeType="1"/>
          </p:cNvSpPr>
          <p:nvPr/>
        </p:nvSpPr>
        <p:spPr bwMode="auto">
          <a:xfrm>
            <a:off x="5646738" y="31257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68"/>
          <p:cNvSpPr>
            <a:spLocks noChangeShapeType="1"/>
          </p:cNvSpPr>
          <p:nvPr/>
        </p:nvSpPr>
        <p:spPr bwMode="auto">
          <a:xfrm>
            <a:off x="5646738" y="32781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69"/>
          <p:cNvSpPr>
            <a:spLocks noChangeShapeType="1"/>
          </p:cNvSpPr>
          <p:nvPr/>
        </p:nvSpPr>
        <p:spPr bwMode="auto">
          <a:xfrm>
            <a:off x="5646738" y="3430588"/>
            <a:ext cx="1866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6899275" y="2192338"/>
            <a:ext cx="0" cy="13763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7224713" y="2190750"/>
            <a:ext cx="0" cy="13763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4259366" y="4332288"/>
            <a:ext cx="925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Join</a:t>
            </a:r>
          </a:p>
        </p:txBody>
      </p:sp>
      <p:sp>
        <p:nvSpPr>
          <p:cNvPr id="76" name="Line 73"/>
          <p:cNvSpPr>
            <a:spLocks noChangeShapeType="1"/>
          </p:cNvSpPr>
          <p:nvPr/>
        </p:nvSpPr>
        <p:spPr bwMode="auto">
          <a:xfrm flipV="1">
            <a:off x="3619500" y="5080000"/>
            <a:ext cx="1962150" cy="63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stealth" w="med" len="lg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421341" y="2449513"/>
            <a:ext cx="1666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Selection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7513638" y="2449513"/>
            <a:ext cx="178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Basic SELECT Statement</a:t>
            </a:r>
            <a:endParaRPr lang="en-US" sz="2400" dirty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45267" y="4586748"/>
            <a:ext cx="7385050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identifies 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columns.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identifies </a:t>
            </a: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797642" y="3113548"/>
            <a:ext cx="7385050" cy="9239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[DISTINCT] {*,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Writing SQL Statements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6205" y="2374489"/>
            <a:ext cx="795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SQL statements are not case sensitive. 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SQL statements can be on one or</a:t>
            </a:r>
            <a:br>
              <a:rPr lang="en-US" sz="2400" dirty="0" smtClean="0"/>
            </a:br>
            <a:r>
              <a:rPr lang="en-US" sz="2400" dirty="0" smtClean="0"/>
              <a:t>more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Keywords cannot be abbreviated or split across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Clauses are usually placed on separate lines.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Tabs and indents are used to enhance readability.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Selecting All Columns</a:t>
            </a:r>
            <a:endParaRPr 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480967" y="3649663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476205" y="2532063"/>
            <a:ext cx="7319962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28592" y="2586038"/>
            <a:ext cx="5314950" cy="2781300"/>
            <a:chOff x="600" y="1188"/>
            <a:chExt cx="3348" cy="1752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20" y="1188"/>
              <a:ext cx="177" cy="22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00" y="1884"/>
              <a:ext cx="3348" cy="105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488905" y="3662363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DNAME         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ACCOUNTING    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RESEARCH      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SALES         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OPERATIONS    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01605" y="2522538"/>
            <a:ext cx="727868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Selecting Specific Columns</a:t>
            </a:r>
            <a:endParaRPr lang="en-US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592138" y="3602037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84200" y="2546349"/>
            <a:ext cx="7289800" cy="822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71513" y="2597149"/>
            <a:ext cx="3268662" cy="2727325"/>
            <a:chOff x="639" y="1186"/>
            <a:chExt cx="2059" cy="171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1635" y="1186"/>
              <a:ext cx="1063" cy="22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639" y="1846"/>
              <a:ext cx="2025" cy="10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blackWhite">
          <a:xfrm>
            <a:off x="585788" y="3614737"/>
            <a:ext cx="72898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NEW YORK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DALLAS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CHICAGO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40 BOSTON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blackWhite">
          <a:xfrm>
            <a:off x="571500" y="2506662"/>
            <a:ext cx="7315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deptno, loc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5893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dept;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Column Heading Defaults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21341" y="2418734"/>
            <a:ext cx="7808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/>
              <a:t>Default justification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 smtClean="0"/>
              <a:t>Left: Date and character data</a:t>
            </a:r>
          </a:p>
          <a:p>
            <a:pPr lvl="2">
              <a:buClr>
                <a:schemeClr val="accent1"/>
              </a:buClr>
              <a:buSzPct val="125000"/>
            </a:pPr>
            <a:r>
              <a:rPr lang="en-US" sz="2400" dirty="0" smtClean="0"/>
              <a:t>Right: Numeric data</a:t>
            </a:r>
          </a:p>
          <a:p>
            <a:pPr lvl="2">
              <a:buClr>
                <a:schemeClr val="accent1"/>
              </a:buClr>
              <a:buSzPct val="125000"/>
            </a:pPr>
            <a:endParaRPr lang="en-US" sz="2400" dirty="0" smtClean="0"/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b="1" dirty="0" smtClean="0"/>
              <a:t>Default display</a:t>
            </a:r>
          </a:p>
          <a:p>
            <a:pPr lvl="1">
              <a:buClr>
                <a:schemeClr val="accent1"/>
              </a:buClr>
              <a:buSzPct val="125000"/>
            </a:pPr>
            <a:r>
              <a:rPr lang="en-US" sz="2400" b="1" dirty="0" smtClean="0"/>
              <a:t>	</a:t>
            </a:r>
            <a:r>
              <a:rPr lang="en-US" sz="2400" dirty="0" smtClean="0"/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Arithmetic Expressions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35973" y="2459504"/>
            <a:ext cx="8568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Create expressions on NUMBER and DATE data by using arithmetic operators.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302774" y="305291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334</TotalTime>
  <Words>1115</Words>
  <Application>Microsoft Office PowerPoint</Application>
  <PresentationFormat>On-screen Show (4:3)</PresentationFormat>
  <Paragraphs>349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Unicode MS</vt:lpstr>
      <vt:lpstr>Calibri</vt:lpstr>
      <vt:lpstr>Corbel</vt:lpstr>
      <vt:lpstr>Courier New</vt:lpstr>
      <vt:lpstr>Wingdings</vt:lpstr>
      <vt:lpstr>Wingdings 2</vt:lpstr>
      <vt:lpstr>Spectrum</vt:lpstr>
      <vt:lpstr>Writing Basic SQL Statements</vt:lpstr>
      <vt:lpstr>Lecture Outline</vt:lpstr>
      <vt:lpstr>Capabilities of SQL SELECT Statements</vt:lpstr>
      <vt:lpstr>Basic SELECT Statement</vt:lpstr>
      <vt:lpstr>Writing SQL Statements</vt:lpstr>
      <vt:lpstr>Selecting All Columns</vt:lpstr>
      <vt:lpstr>Selecting Specific Columns</vt:lpstr>
      <vt:lpstr>Column Heading Defaults</vt:lpstr>
      <vt:lpstr>Arithmetic Expressions</vt:lpstr>
      <vt:lpstr>Using Arithmetic Operators</vt:lpstr>
      <vt:lpstr>Operator Precedence</vt:lpstr>
      <vt:lpstr>Operator Precedence</vt:lpstr>
      <vt:lpstr>Using Parentheses</vt:lpstr>
      <vt:lpstr>Defining a Null Value</vt:lpstr>
      <vt:lpstr>Null Values in Arithmetic Expressions</vt:lpstr>
      <vt:lpstr>Defining a Column Alias</vt:lpstr>
      <vt:lpstr>Using Column Aliases</vt:lpstr>
      <vt:lpstr>Concatenation Operator</vt:lpstr>
      <vt:lpstr>Using the Concatenation Operator</vt:lpstr>
      <vt:lpstr>Literal Character Strings</vt:lpstr>
      <vt:lpstr>Using Literal Character Strings</vt:lpstr>
      <vt:lpstr>Duplicate Rows</vt:lpstr>
      <vt:lpstr>Eliminating Duplicate Rows</vt:lpstr>
      <vt:lpstr>SQL</vt:lpstr>
      <vt:lpstr>SQL*Plus </vt:lpstr>
      <vt:lpstr> SQL Statements Versus SQL*Plus Commands </vt:lpstr>
      <vt:lpstr>Application of SQL*Plus</vt:lpstr>
      <vt:lpstr>Application of SQL*Plus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Sajid Bin Faisal</cp:lastModifiedBy>
  <cp:revision>22</cp:revision>
  <dcterms:created xsi:type="dcterms:W3CDTF">2018-12-10T17:20:29Z</dcterms:created>
  <dcterms:modified xsi:type="dcterms:W3CDTF">2022-09-17T14:47:29Z</dcterms:modified>
</cp:coreProperties>
</file>