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  <p:sldId id="274" r:id="rId10"/>
    <p:sldId id="267" r:id="rId11"/>
    <p:sldId id="276" r:id="rId12"/>
    <p:sldId id="277" r:id="rId13"/>
    <p:sldId id="278" r:id="rId14"/>
    <p:sldId id="279" r:id="rId15"/>
    <p:sldId id="280" r:id="rId16"/>
    <p:sldId id="281" r:id="rId17"/>
    <p:sldId id="282" r:id="rId18"/>
    <p:sldId id="283" r:id="rId19"/>
    <p:sldId id="284" r:id="rId20"/>
    <p:sldId id="264" r:id="rId21"/>
    <p:sldId id="265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Basic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03968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 SAJID BIN-FAISAL</a:t>
                      </a:r>
                      <a:r>
                        <a:rPr lang="en-US" i="1" baseline="0" dirty="0" smtClean="0"/>
                        <a:t> 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21341" y="2222516"/>
            <a:ext cx="8216222" cy="1982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A collection of tools for describing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relationships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semantics</a:t>
            </a:r>
          </a:p>
          <a:p>
            <a:pPr marL="1005840" lvl="2" indent="-274320">
              <a:lnSpc>
                <a:spcPct val="80000"/>
              </a:lnSpc>
              <a:buFont typeface="Wingdings" pitchFamily="2" charset="2"/>
              <a:buChar char="Ø"/>
              <a:defRPr/>
            </a:pPr>
            <a:r>
              <a:rPr lang="en-US" sz="2400" b="1" dirty="0" smtClean="0"/>
              <a:t>Data constraints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Models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Relational Model , ER Model and Other Data Models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246185" y="2236762"/>
            <a:ext cx="8391378" cy="41365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relational model uses a collection of tables to represent both data and the relationships among those data.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The E-R data model is based on a perception of a real world that consists of a collection of basic objects, called entities and of relationships among these objects.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Object-based data models (Object-oriented and Object-relational)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Semi-structured data model  (XML)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Other older models: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Network model  </a:t>
            </a:r>
          </a:p>
          <a:p>
            <a:pPr marL="1005840" lvl="2" indent="-274320">
              <a:lnSpc>
                <a:spcPct val="60000"/>
              </a:lnSpc>
              <a:buFont typeface="Wingdings" pitchFamily="2" charset="2"/>
              <a:buChar char="Ø"/>
              <a:defRPr/>
            </a:pPr>
            <a:r>
              <a:rPr lang="en-US" sz="2400" dirty="0" smtClean="0"/>
              <a:t>Hierarchical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DML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321169"/>
            <a:ext cx="832876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Stands for Data Manipulation Language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sz="2200" dirty="0" smtClean="0"/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DML OPERATIONS: INSERT, UPDATE, DELETE, MERGE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Language for accessing and manipulating the data organized by the appropriate data model</a:t>
            </a:r>
          </a:p>
          <a:p>
            <a:pPr marL="1005840" lvl="2" indent="-274320">
              <a:lnSpc>
                <a:spcPct val="90000"/>
              </a:lnSpc>
              <a:buSzPct val="100000"/>
              <a:buFont typeface="Wingdings" pitchFamily="2" charset="2"/>
              <a:buChar char="Ø"/>
              <a:defRPr/>
            </a:pPr>
            <a:r>
              <a:rPr lang="en-US" sz="2200" dirty="0" smtClean="0"/>
              <a:t>DML also known as query language</a:t>
            </a:r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buNone/>
              <a:defRPr/>
            </a:pPr>
            <a:endParaRPr lang="en-US" sz="2200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200" dirty="0" smtClean="0"/>
              <a:t>Type of access are: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Retrieval of information stored in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Inserting of new information into the database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Deletion of information from the database </a:t>
            </a:r>
          </a:p>
          <a:p>
            <a:pPr marL="1005840" lvl="2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r>
              <a:rPr lang="en-US" sz="2200" dirty="0" smtClean="0"/>
              <a:t>Modification of information stored in the database</a:t>
            </a:r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>
              <a:lnSpc>
                <a:spcPct val="90000"/>
              </a:lnSpc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548640" lvl="1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DDL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569108" cy="19205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Stands for Data Definition Language (DDL)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Data dictionary contains metadata (i.e. data about data)</a:t>
            </a:r>
          </a:p>
          <a:p>
            <a:pPr marL="274320" indent="-274320">
              <a:lnSpc>
                <a:spcPct val="90000"/>
              </a:lnSpc>
              <a:buSzPct val="125000"/>
              <a:buFont typeface="Wingdings 2"/>
              <a:buChar char=""/>
              <a:defRPr/>
            </a:pPr>
            <a:r>
              <a:rPr lang="en-US" sz="2400" dirty="0" smtClean="0"/>
              <a:t>DDL OPERATIONS: CREATE, ALTER, DROP, RENAME, TRUNCATE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defRPr/>
            </a:pPr>
            <a:endParaRPr lang="en-US" dirty="0" smtClean="0"/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Language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SQL</a:t>
            </a:r>
            <a:endParaRPr lang="x-none" dirty="0"/>
          </a:p>
        </p:txBody>
      </p:sp>
      <p:sp>
        <p:nvSpPr>
          <p:cNvPr id="7" name="Rectangle 6"/>
          <p:cNvSpPr/>
          <p:nvPr/>
        </p:nvSpPr>
        <p:spPr>
          <a:xfrm>
            <a:off x="421341" y="2505670"/>
            <a:ext cx="780897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Widely used non-procedural language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SQL is used to communicate with a database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Design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Logical and Physical Design</a:t>
            </a:r>
            <a:endParaRPr lang="x-none" dirty="0"/>
          </a:p>
        </p:txBody>
      </p:sp>
      <p:sp>
        <p:nvSpPr>
          <p:cNvPr id="6" name="Rectangle 5"/>
          <p:cNvSpPr/>
          <p:nvPr/>
        </p:nvSpPr>
        <p:spPr>
          <a:xfrm>
            <a:off x="421341" y="2349305"/>
            <a:ext cx="7808976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dirty="0" smtClean="0"/>
              <a:t>The process of designing the general structure of the database:</a:t>
            </a:r>
          </a:p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Logical Design </a:t>
            </a:r>
            <a:r>
              <a:rPr lang="en-US" sz="2000" dirty="0" smtClean="0"/>
              <a:t>–  Deciding on the database schema. Database design requires that we find a “good” collection of relation schemas.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Business decision – What attributes should we record in the database?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Computer Science  decision –  What relation schemas should we have and how should the attributes be distributed among the various relation schemas?</a:t>
            </a:r>
          </a:p>
          <a:p>
            <a:pPr marL="548640" lvl="1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Physical Design</a:t>
            </a:r>
            <a:r>
              <a:rPr lang="en-US" sz="2000" dirty="0" smtClean="0"/>
              <a:t> – Deciding on the physical layout of the database              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Components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1341" y="2208628"/>
            <a:ext cx="831469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b="1" dirty="0" smtClean="0"/>
              <a:t>Storage manager</a:t>
            </a:r>
            <a:r>
              <a:rPr lang="en-US" sz="2000" dirty="0" smtClean="0"/>
              <a:t> is a program module that provides the interface between the low-level data stored in the database and the application programs and queries submitted to the system.</a:t>
            </a:r>
          </a:p>
          <a:p>
            <a:pPr marL="274320" indent="-274320" fontAlgn="auto">
              <a:spcAft>
                <a:spcPts val="0"/>
              </a:spcAft>
              <a:buNone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The storage manager is responsible to the following tasks: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Interaction with the file manager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Efficient storing, retrieving and updating of data</a:t>
            </a:r>
          </a:p>
          <a:p>
            <a:pPr marL="548640" lvl="1" indent="-274320" fontAlgn="auto">
              <a:spcAft>
                <a:spcPts val="0"/>
              </a:spcAft>
              <a:buFont typeface="Wingdings"/>
              <a:buChar char=""/>
              <a:defRPr/>
            </a:pPr>
            <a:endParaRPr lang="en-US" sz="2000" dirty="0" smtClean="0"/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Components of Storage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Authorization and integrity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Transaction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File manager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Buffer manager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Storage Manager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 Structure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6185" y="2250831"/>
            <a:ext cx="832104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 smtClean="0"/>
              <a:t>The storage manager implements several data structure as part of the physical system implementation</a:t>
            </a:r>
          </a:p>
          <a:p>
            <a:pPr>
              <a:buNone/>
            </a:pPr>
            <a:r>
              <a:rPr lang="en-US" sz="2400" dirty="0" smtClean="0"/>
              <a:t> 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files: </a:t>
            </a:r>
            <a:r>
              <a:rPr lang="en-US" sz="2400" dirty="0" smtClean="0"/>
              <a:t>Store the database itself.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Data dictionary : </a:t>
            </a:r>
            <a:r>
              <a:rPr lang="en-US" sz="2400" dirty="0" smtClean="0"/>
              <a:t>stores metadata about the structure of the database, in particular the schema of the database.</a:t>
            </a:r>
          </a:p>
          <a:p>
            <a:pPr>
              <a:buSzPct val="125000"/>
            </a:pPr>
            <a:endParaRPr lang="en-US" sz="2400" dirty="0" smtClean="0"/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b="1" dirty="0" smtClean="0"/>
              <a:t>Indices:</a:t>
            </a:r>
            <a:r>
              <a:rPr lang="en-US" sz="2400" dirty="0" smtClean="0"/>
              <a:t>  Provide first access to the data items. Like index of the textbook.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Users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Types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32116" y="2250831"/>
            <a:ext cx="85320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b="1" dirty="0" smtClean="0">
                <a:solidFill>
                  <a:schemeClr val="tx2"/>
                </a:solidFill>
              </a:rPr>
              <a:t>	</a:t>
            </a:r>
            <a:r>
              <a:rPr lang="en-US" sz="2400" b="1" dirty="0" smtClean="0"/>
              <a:t>Users </a:t>
            </a:r>
            <a:r>
              <a:rPr lang="en-US" sz="2400" dirty="0" smtClean="0"/>
              <a:t>are differentiated by the way they expect to interact with the system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Application programmers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Sophisticated users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Specialized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buFont typeface="Arial" pitchFamily="34" charset="0"/>
              <a:buChar char="•"/>
              <a:defRPr/>
            </a:pPr>
            <a:r>
              <a:rPr lang="en-US" sz="2400" b="1" dirty="0" smtClean="0"/>
              <a:t>Naive users</a:t>
            </a:r>
            <a:r>
              <a:rPr lang="en-US" sz="2400" dirty="0" smtClean="0"/>
              <a:t> </a:t>
            </a:r>
          </a:p>
          <a:p>
            <a:pPr marL="731520" lvl="1" indent="-274320">
              <a:buSzPct val="125000"/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Database Administrator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Duties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236763"/>
            <a:ext cx="8286561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Coordinates all the activities of the database system; the database administrator has a good understanding of the enterprise’s information resources and needs.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000" dirty="0" smtClean="0"/>
              <a:t>Database administrator's duties include: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definition : The DBA create the original database schema by executing a set of data definition statements in the DDL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Storage structure and access method definition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Schema and physical organization modification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Granting user authority to access the database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Specifying integrity constraints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Acting as liaison with users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000" dirty="0" smtClean="0"/>
              <a:t>Monitoring performance and responding to changes in requirements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endParaRPr lang="en-US" dirty="0" smtClean="0"/>
          </a:p>
          <a:p>
            <a:pPr marL="91440" indent="-274320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319420"/>
          </a:xfrm>
        </p:spPr>
        <p:txBody>
          <a:bodyPr>
            <a:normAutofit fontScale="85000" lnSpcReduction="20000"/>
          </a:bodyPr>
          <a:lstStyle/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Management System (DBMS)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Application of Database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Drawbacks of File System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View of Data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Level of Abstraction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Schema and Instance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Independence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 Models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Languages: DML , DDL, SQL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Design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Storage Management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Users </a:t>
            </a:r>
          </a:p>
          <a:p>
            <a:pPr marL="274320" indent="-274320">
              <a:buFont typeface="Wingdings 2"/>
              <a:buChar char=""/>
              <a:defRPr/>
            </a:pPr>
            <a:r>
              <a:rPr lang="en-US" sz="2400" dirty="0" smtClean="0">
                <a:solidFill>
                  <a:schemeClr val="tx1"/>
                </a:solidFill>
              </a:rPr>
              <a:t>Database Administrators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Database Management System(DBMS)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435897"/>
            <a:ext cx="806480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400" dirty="0" smtClean="0"/>
              <a:t>Contains information about a particular enterprise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Collection of interrelated data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Set of programs to access the data </a:t>
            </a:r>
          </a:p>
          <a:p>
            <a:pPr marL="1005840" lvl="2" indent="-274320">
              <a:buFont typeface="Wingdings" pitchFamily="2" charset="2"/>
              <a:buChar char="Ø"/>
              <a:defRPr/>
            </a:pPr>
            <a:r>
              <a:rPr lang="en-US" sz="2400" dirty="0" smtClean="0"/>
              <a:t>An environment that is both </a:t>
            </a:r>
            <a:r>
              <a:rPr lang="en-US" sz="2400" i="1" dirty="0" smtClean="0"/>
              <a:t>convenient</a:t>
            </a:r>
            <a:r>
              <a:rPr lang="en-US" sz="2400" dirty="0" smtClean="0"/>
              <a:t> and </a:t>
            </a:r>
            <a:r>
              <a:rPr lang="en-US" sz="2400" i="1" dirty="0" smtClean="0"/>
              <a:t>efficient</a:t>
            </a:r>
            <a:r>
              <a:rPr lang="en-US" sz="2400" dirty="0" smtClean="0"/>
              <a:t> to use</a:t>
            </a:r>
          </a:p>
          <a:p>
            <a:pPr>
              <a:buFont typeface="Wingdings" pitchFamily="2" charset="2"/>
              <a:buChar char="Ø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Application of Database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421341" y="2166425"/>
            <a:ext cx="828656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Banking: all transactions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Airlines: reservations, schedules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Universities:  registration, grades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Sales: customers, products, purchases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Manufacturing: production, inventory, orders, supply chain</a:t>
            </a:r>
          </a:p>
          <a:p>
            <a:pPr marL="548640" lvl="1" indent="-274320" fontAlgn="auto">
              <a:spcAft>
                <a:spcPts val="0"/>
              </a:spcAft>
              <a:buSzPct val="125000"/>
              <a:buFont typeface="Arial" pitchFamily="34" charset="0"/>
              <a:buChar char="•"/>
              <a:defRPr/>
            </a:pPr>
            <a:r>
              <a:rPr lang="en-US" sz="2400" dirty="0" smtClean="0"/>
              <a:t>Human resources:  employee records, salaries, tax deductions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Drawbacks of Using File System for Data Storage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52529" y="2110153"/>
            <a:ext cx="852571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Redundancy and Inconsistency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Difficulty in Accessing Data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 Isolation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Integrity Problems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Atomicity of updates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Concurrent access by multiple users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sz="2400" dirty="0" smtClean="0"/>
              <a:t>Security problems</a:t>
            </a:r>
          </a:p>
          <a:p>
            <a:pPr lvl="1">
              <a:buClr>
                <a:schemeClr val="accent1"/>
              </a:buClr>
              <a:buSzPct val="125000"/>
              <a:buFont typeface="Arial" pitchFamily="34" charset="0"/>
              <a:buChar char="•"/>
            </a:pP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View of Data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Database system is a collection of interrelated data and a set of programs to access and modify these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Major purpose of a database system is to provide users with an abstract view of the data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 The system hides certain details of how data are stored and maintained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Levels of Abstraction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422032" y="2413337"/>
            <a:ext cx="83280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Physical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Logical Level</a:t>
            </a:r>
          </a:p>
          <a:p>
            <a:pPr>
              <a:buSzPct val="125000"/>
              <a:buFont typeface="Arial" pitchFamily="34" charset="0"/>
              <a:buChar char="•"/>
            </a:pPr>
            <a:r>
              <a:rPr lang="en-US" sz="2400" dirty="0" smtClean="0"/>
              <a:t>View Level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Schema and Instance</a:t>
            </a:r>
            <a:endParaRPr lang="en-US" sz="2800" dirty="0"/>
          </a:p>
        </p:txBody>
      </p:sp>
      <p:sp>
        <p:nvSpPr>
          <p:cNvPr id="5" name="Rectangle 4"/>
          <p:cNvSpPr/>
          <p:nvPr/>
        </p:nvSpPr>
        <p:spPr>
          <a:xfrm>
            <a:off x="252529" y="2236762"/>
            <a:ext cx="8370966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Schema</a:t>
            </a:r>
            <a:r>
              <a:rPr lang="en-US" sz="2400" dirty="0" smtClean="0"/>
              <a:t> – the logical structure of the database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Example: The database consists of information about a set of customers and accounts and the relationship between them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type information of a variable in a program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Physical schema</a:t>
            </a:r>
            <a:r>
              <a:rPr lang="en-US" dirty="0" smtClean="0"/>
              <a:t>: database design at the physical level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b="1" dirty="0" smtClean="0"/>
              <a:t>Logical schema</a:t>
            </a:r>
            <a:r>
              <a:rPr lang="en-US" dirty="0" smtClean="0"/>
              <a:t>: database design at the logical level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Instance</a:t>
            </a:r>
            <a:r>
              <a:rPr lang="en-US" sz="2400" dirty="0" smtClean="0"/>
              <a:t> – the actual content of the database at a particular point in time 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Analogous to the value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29" y="449005"/>
            <a:ext cx="7808976" cy="108813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Data Independence</a:t>
            </a:r>
            <a:endParaRPr lang="en-US" sz="2800" dirty="0"/>
          </a:p>
        </p:txBody>
      </p:sp>
      <p:sp>
        <p:nvSpPr>
          <p:cNvPr id="4" name="Rectangle 3"/>
          <p:cNvSpPr/>
          <p:nvPr/>
        </p:nvSpPr>
        <p:spPr>
          <a:xfrm>
            <a:off x="252529" y="2138289"/>
            <a:ext cx="858198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Physical Data Independence – </a:t>
            </a:r>
            <a:r>
              <a:rPr lang="en-US" sz="2400" dirty="0" smtClean="0"/>
              <a:t>the ability to modify the physical schema without changing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Applications depend on the logical schema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In general, the interfaces between the various levels and components should be well defined so that changes in some parts do not seriously influence others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Logical Data Independence</a:t>
            </a:r>
            <a:r>
              <a:rPr lang="en-US" sz="2400" dirty="0" smtClean="0"/>
              <a:t> - the ability to modify the logical schema without causing application programs to be rewritten.</a:t>
            </a:r>
          </a:p>
          <a:p>
            <a:pPr lvl="1">
              <a:buSzPct val="125000"/>
              <a:buFont typeface="Arial" pitchFamily="34" charset="0"/>
              <a:buChar char="•"/>
            </a:pPr>
            <a:r>
              <a:rPr lang="en-US" dirty="0" smtClean="0"/>
              <a:t>Required when the logical structure has been altered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404</TotalTime>
  <Words>1076</Words>
  <Application>Microsoft Office PowerPoint</Application>
  <PresentationFormat>On-screen Show (4:3)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Corbel</vt:lpstr>
      <vt:lpstr>Monotype Sorts</vt:lpstr>
      <vt:lpstr>Wingdings</vt:lpstr>
      <vt:lpstr>Wingdings 2</vt:lpstr>
      <vt:lpstr>Spectrum</vt:lpstr>
      <vt:lpstr>Basic Concepts</vt:lpstr>
      <vt:lpstr>Lecture Outline</vt:lpstr>
      <vt:lpstr>Database Management System(DBMS)</vt:lpstr>
      <vt:lpstr>Application of Database</vt:lpstr>
      <vt:lpstr>Drawbacks of Using File System for Data Storage</vt:lpstr>
      <vt:lpstr>View of Data</vt:lpstr>
      <vt:lpstr>Levels of Abstraction</vt:lpstr>
      <vt:lpstr>Schema and Instance</vt:lpstr>
      <vt:lpstr>Data Independence</vt:lpstr>
      <vt:lpstr>Data Models</vt:lpstr>
      <vt:lpstr>Data Models</vt:lpstr>
      <vt:lpstr>Database Language</vt:lpstr>
      <vt:lpstr>Database Language</vt:lpstr>
      <vt:lpstr>Database Language</vt:lpstr>
      <vt:lpstr>Database Design</vt:lpstr>
      <vt:lpstr>Storage Manager</vt:lpstr>
      <vt:lpstr>Storage Manager</vt:lpstr>
      <vt:lpstr>Database Users</vt:lpstr>
      <vt:lpstr>Database Administrator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25</cp:revision>
  <dcterms:created xsi:type="dcterms:W3CDTF">2018-12-10T17:20:29Z</dcterms:created>
  <dcterms:modified xsi:type="dcterms:W3CDTF">2022-09-24T15:46:47Z</dcterms:modified>
</cp:coreProperties>
</file>