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91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3" r:id="rId19"/>
    <p:sldId id="284" r:id="rId20"/>
    <p:sldId id="285" r:id="rId21"/>
    <p:sldId id="286" r:id="rId22"/>
    <p:sldId id="287" r:id="rId23"/>
    <p:sldId id="290" r:id="rId24"/>
    <p:sldId id="288" r:id="rId25"/>
    <p:sldId id="289" r:id="rId26"/>
    <p:sldId id="264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10/1/2022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Entity-Relationship Model: </a:t>
            </a:r>
            <a:r>
              <a:rPr lang="en-US" sz="2400" dirty="0" smtClean="0"/>
              <a:t>PART 01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15131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r>
                        <a:rPr lang="en-US" baseline="0" dirty="0" smtClean="0"/>
                        <a:t>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MD</a:t>
                      </a:r>
                      <a:r>
                        <a:rPr lang="en-US" i="1" baseline="0" dirty="0" smtClean="0"/>
                        <a:t> SAJID BIN- FAISAL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Roles</a:t>
            </a:r>
            <a:endParaRPr lang="x-none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/>
          <a:srcRect l="1768" t="22791" r="2357" b="23051"/>
          <a:stretch>
            <a:fillRect/>
          </a:stretch>
        </p:blipFill>
        <p:spPr bwMode="auto">
          <a:xfrm>
            <a:off x="4614204" y="2532185"/>
            <a:ext cx="4199914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9151" y="2307102"/>
            <a:ext cx="41781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Entity sets of a relationship need not be distinct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The labels “manager” and “worker” are called roles; they specify how employee entities interact via the works-for relationship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Roles are indicated in E-R diagrams by labeling the lines that connect diamonds to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Role labels are optional, and are used to clarify semantics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Degree of a Relationship Set 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52527" y="2250830"/>
            <a:ext cx="855384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Refers to number of entity sets that participate in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Relationship sets that involve two entity sets are </a:t>
            </a:r>
            <a:r>
              <a:rPr lang="en-US" sz="2400" i="1" dirty="0" smtClean="0">
                <a:solidFill>
                  <a:schemeClr val="tx2"/>
                </a:solidFill>
              </a:rPr>
              <a:t>binary</a:t>
            </a:r>
            <a:r>
              <a:rPr lang="en-US" sz="2400" dirty="0" smtClean="0"/>
              <a:t> (or degree two).  Generally, most relationship sets in a database system are binary.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Relationship sets may involve more than two entity sets.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Relationships between more than two entity sets are rare.  Most relationships are binary.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Ternary Relationship 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160" t="27061" r="774" b="26804"/>
          <a:stretch>
            <a:fillRect/>
          </a:stretch>
        </p:blipFill>
        <p:spPr bwMode="auto">
          <a:xfrm>
            <a:off x="252529" y="2321169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Mapping Cardinality </a:t>
            </a:r>
            <a:endParaRPr lang="x-none" dirty="0"/>
          </a:p>
        </p:txBody>
      </p:sp>
      <p:sp>
        <p:nvSpPr>
          <p:cNvPr id="10" name="Rectangle 9"/>
          <p:cNvSpPr/>
          <p:nvPr/>
        </p:nvSpPr>
        <p:spPr>
          <a:xfrm>
            <a:off x="421340" y="2194560"/>
            <a:ext cx="8174019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Express the number of entities to which another entity can be associated via a relationship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Most useful in describing binary relationship sets.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Mapping Cardinalities affect ER Design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We express cardinality constraints by drawing either a directed line (</a:t>
            </a:r>
            <a:r>
              <a:rPr lang="en-US" sz="2000" dirty="0" smtClean="0">
                <a:sym typeface="Symbol" pitchFamily="18" charset="2"/>
              </a:rPr>
              <a:t>), signifying “one,” or an undirected line (—), signifying “many,” between the relationship set and the entity set.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/>
              <a:t>For a binary relationship set the mapping cardinality must be one of the following types: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One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One to many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Many to one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sz="2000" dirty="0" smtClean="0"/>
              <a:t>Many to many</a:t>
            </a:r>
            <a:endParaRPr lang="en-US" sz="2000" dirty="0" smtClean="0">
              <a:sym typeface="Symbol" pitchFamily="18" charset="2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One-to-One Relationship </a:t>
            </a:r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16525" t="63831" r="16737" b="5560"/>
          <a:stretch>
            <a:fillRect/>
          </a:stretch>
        </p:blipFill>
        <p:spPr bwMode="auto">
          <a:xfrm>
            <a:off x="476205" y="2405575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One-to-Many Relationship 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6525" t="847" r="16737" b="72424"/>
          <a:stretch>
            <a:fillRect/>
          </a:stretch>
        </p:blipFill>
        <p:spPr bwMode="auto">
          <a:xfrm>
            <a:off x="401864" y="2480694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Many-to-One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6525" t="31747" r="16737" b="39993"/>
          <a:stretch>
            <a:fillRect/>
          </a:stretch>
        </p:blipFill>
        <p:spPr bwMode="auto">
          <a:xfrm>
            <a:off x="421341" y="2489982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Many-to-Many Relationship </a:t>
            </a:r>
            <a:endParaRPr lang="x-none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1341" y="2461846"/>
            <a:ext cx="76517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Alternate ER Notation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154" t="6154" r="1154" b="5641"/>
          <a:stretch>
            <a:fillRect/>
          </a:stretch>
        </p:blipFill>
        <p:spPr bwMode="auto">
          <a:xfrm>
            <a:off x="476205" y="2264898"/>
            <a:ext cx="6958013" cy="364353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Participation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232117" y="2208628"/>
            <a:ext cx="5831058" cy="1020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 smtClean="0"/>
              <a:t>Total participation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 smtClean="0"/>
              <a:t>Partial participation</a:t>
            </a:r>
            <a:endParaRPr lang="en-US" dirty="0" smtClean="0"/>
          </a:p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1141" t="32826" r="978" b="34566"/>
          <a:stretch>
            <a:fillRect/>
          </a:stretch>
        </p:blipFill>
        <p:spPr bwMode="auto">
          <a:xfrm>
            <a:off x="668214" y="3228907"/>
            <a:ext cx="7350369" cy="266417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74838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ER Diagram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Alternative ER Notation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Participation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Cardinality Limits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Keys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Weak Entity Set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Generalization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Specialization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/>
              <a:t>Aggregation</a:t>
            </a:r>
          </a:p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buFont typeface="Wingdings 2"/>
              <a:buChar char=""/>
              <a:defRPr/>
            </a:pPr>
            <a:endParaRPr lang="en-US" dirty="0" smtClean="0"/>
          </a:p>
          <a:p>
            <a:pPr marL="274320" indent="-274320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Cardinality Limits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/>
          <a:srcRect l="1701" t="30498" r="1323" b="29489"/>
          <a:stretch>
            <a:fillRect/>
          </a:stretch>
        </p:blipFill>
        <p:spPr bwMode="auto">
          <a:xfrm>
            <a:off x="508000" y="2405575"/>
            <a:ext cx="8197850" cy="3082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76204" y="2307102"/>
            <a:ext cx="775411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super key</a:t>
            </a:r>
            <a:r>
              <a:rPr lang="en-US" sz="2400" dirty="0" smtClean="0"/>
              <a:t> of an entity set is a set of one or more attributes whose values uniquely determine each entity.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candidate key</a:t>
            </a:r>
            <a:r>
              <a:rPr lang="en-US" sz="2400" dirty="0" smtClean="0"/>
              <a:t> of an entity set is a minimal super key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Although several candidate keys may exist, one of the candidate keys is selected to be the </a:t>
            </a:r>
            <a:r>
              <a:rPr lang="en-US" sz="2400" i="1" dirty="0" smtClean="0">
                <a:solidFill>
                  <a:schemeClr val="tx2"/>
                </a:solidFill>
              </a:rPr>
              <a:t>primary key</a:t>
            </a:r>
            <a:r>
              <a:rPr lang="en-US" sz="2400" dirty="0" smtClean="0"/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Every candidate key is a super key but, every super key may or may not be a candidate key.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b="1" dirty="0" smtClean="0"/>
              <a:t>Foreign Key</a:t>
            </a:r>
            <a:r>
              <a:rPr lang="en-US" sz="2400" dirty="0" smtClean="0"/>
              <a:t> of the entity attribute is the entity which is the primary key of the related entity. Foreign key helps to establish the mapping between two or more entities. 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4" y="2194560"/>
            <a:ext cx="804881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An entity set that does not have a primary key is referred to as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The existence of a weak entity set depends on the existence of a identifying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it must relate to the identifying entity set via a total, one-to-many relationship set from the identifying to the weak entity set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Identifying relationship depicted using a double diamond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The discriminator (or partial key) of a weak entity set is the set of attributes that distinguishes among all the entities of a weak entity set.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dirty="0" smtClean="0"/>
              <a:t>The primary key of a weak entity set is formed by the primary key of the strong entity set on which the weak entity set is existence dependent, plus the weak entity set’s discriminator.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Weak Entity Sets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 l="900" t="27867" r="1082" b="27628"/>
          <a:stretch>
            <a:fillRect/>
          </a:stretch>
        </p:blipFill>
        <p:spPr bwMode="auto">
          <a:xfrm>
            <a:off x="4093698" y="2349305"/>
            <a:ext cx="4762965" cy="371387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89914" y="2274837"/>
            <a:ext cx="37349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We depict a weak entity set by double rectangles.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We underline the discriminator of a weak entity set  with a dashed line.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i="1" dirty="0" smtClean="0"/>
              <a:t>payment-number</a:t>
            </a:r>
            <a:r>
              <a:rPr lang="en-US" sz="2000" dirty="0" smtClean="0"/>
              <a:t> – discriminator of the </a:t>
            </a:r>
            <a:r>
              <a:rPr lang="en-US" sz="2000" i="1" dirty="0" smtClean="0"/>
              <a:t>payment </a:t>
            </a:r>
            <a:r>
              <a:rPr lang="en-US" sz="2000" dirty="0" smtClean="0"/>
              <a:t>entity set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000" dirty="0" smtClean="0"/>
              <a:t>Primary key for </a:t>
            </a:r>
            <a:r>
              <a:rPr lang="en-US" sz="2000" i="1" dirty="0" smtClean="0"/>
              <a:t>payment </a:t>
            </a:r>
            <a:r>
              <a:rPr lang="en-US" sz="2000" dirty="0" smtClean="0"/>
              <a:t>– (</a:t>
            </a:r>
            <a:r>
              <a:rPr lang="en-US" sz="2000" i="1" dirty="0" smtClean="0"/>
              <a:t>loan-number, payment-number</a:t>
            </a:r>
            <a:r>
              <a:rPr lang="en-US" sz="2000" dirty="0" smtClean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Generalization and Specialization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6" name="Picture 2" descr="C:\Users\user pc\Desktop\8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184400"/>
            <a:ext cx="4597399" cy="3707678"/>
          </a:xfrm>
          <a:prstGeom prst="rect">
            <a:avLst/>
          </a:prstGeom>
          <a:noFill/>
        </p:spPr>
      </p:pic>
      <p:pic>
        <p:nvPicPr>
          <p:cNvPr id="7" name="Picture 2" descr="C:\Users\user pc\Desktop\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7400" y="2405575"/>
            <a:ext cx="4216400" cy="31511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Aggregation</a:t>
            </a:r>
            <a:endParaRPr lang="en-US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pic>
        <p:nvPicPr>
          <p:cNvPr id="8" name="Picture 2" descr="C:\Users\user pc\Desktop\1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97612" y="2250830"/>
            <a:ext cx="5162844" cy="35919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://www.slideshare.net/thinnaphat.bo/</a:t>
            </a: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Notation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1064" t="30733" r="1064" b="30733"/>
          <a:stretch>
            <a:fillRect/>
          </a:stretch>
        </p:blipFill>
        <p:spPr bwMode="auto">
          <a:xfrm>
            <a:off x="4205523" y="2208629"/>
            <a:ext cx="4502379" cy="368573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73767" y="2017059"/>
            <a:ext cx="3665187" cy="351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Rectangles</a:t>
            </a:r>
            <a:r>
              <a:rPr kumimoji="1" lang="en-US" dirty="0"/>
              <a:t> represent entity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Diamonds</a:t>
            </a:r>
            <a:r>
              <a:rPr kumimoji="1" lang="en-US" dirty="0"/>
              <a:t> represent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Lines</a:t>
            </a:r>
            <a:r>
              <a:rPr kumimoji="1" lang="en-US" dirty="0"/>
              <a:t> link attributes to entity sets and entity sets to relationship sets.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Ellipses</a:t>
            </a:r>
            <a:r>
              <a:rPr kumimoji="1" lang="en-US" dirty="0"/>
              <a:t> represent attributes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Double ellipses</a:t>
            </a:r>
            <a:r>
              <a:rPr kumimoji="1" lang="en-US" dirty="0"/>
              <a:t> represent </a:t>
            </a:r>
            <a:r>
              <a:rPr kumimoji="1" lang="en-US" dirty="0" err="1"/>
              <a:t>multivalued</a:t>
            </a:r>
            <a:r>
              <a:rPr kumimoji="1" lang="en-US" dirty="0"/>
              <a:t> attributes.</a:t>
            </a:r>
          </a:p>
          <a:p>
            <a:pPr marL="742950" lvl="1" indent="-28575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Dashed ellipses</a:t>
            </a:r>
            <a:r>
              <a:rPr kumimoji="1" lang="en-US" dirty="0"/>
              <a:t> denote derived attributes.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b="1" dirty="0"/>
              <a:t>Underline</a:t>
            </a:r>
            <a:r>
              <a:rPr kumimoji="1" lang="en-US" dirty="0"/>
              <a:t> indicates primary key attributes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Entity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39151" y="2017059"/>
            <a:ext cx="86938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i="1" dirty="0" smtClean="0"/>
              <a:t>database</a:t>
            </a:r>
            <a:r>
              <a:rPr lang="en-US" sz="2400" dirty="0" smtClean="0"/>
              <a:t> can be modeled as a collection of entities or</a:t>
            </a:r>
          </a:p>
          <a:p>
            <a:pPr algn="just"/>
            <a:r>
              <a:rPr lang="en-US" sz="2400" dirty="0" smtClean="0"/>
              <a:t>relationship among entities.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 smtClean="0"/>
              <a:t>entity</a:t>
            </a:r>
            <a:r>
              <a:rPr lang="en-US" sz="2400" dirty="0" smtClean="0"/>
              <a:t> is an object that exists and is distinguishable from other objects. Example:  specific person, company, event etc.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Entities have </a:t>
            </a:r>
            <a:r>
              <a:rPr lang="en-US" sz="2400" i="1" dirty="0" smtClean="0"/>
              <a:t>attributes. </a:t>
            </a:r>
            <a:r>
              <a:rPr lang="en-US" sz="2400" dirty="0" smtClean="0"/>
              <a:t>Example: people have </a:t>
            </a:r>
            <a:r>
              <a:rPr lang="en-US" sz="2400" i="1" dirty="0" smtClean="0"/>
              <a:t>names </a:t>
            </a:r>
            <a:r>
              <a:rPr lang="en-US" sz="2400" dirty="0" smtClean="0"/>
              <a:t>and </a:t>
            </a:r>
            <a:r>
              <a:rPr lang="en-US" sz="2400" i="1" dirty="0" smtClean="0"/>
              <a:t>addresses</a:t>
            </a:r>
          </a:p>
          <a:p>
            <a:pPr algn="just"/>
            <a:r>
              <a:rPr lang="en-US" sz="2400" i="1" dirty="0" smtClean="0"/>
              <a:t>	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An </a:t>
            </a:r>
            <a:r>
              <a:rPr lang="en-US" sz="2400" i="1" dirty="0" smtClean="0"/>
              <a:t>entity set</a:t>
            </a:r>
            <a:r>
              <a:rPr lang="en-US" sz="2400" dirty="0" smtClean="0"/>
              <a:t> is a set of entities of the same type that share the same properties. Example: set of all persons, companies, trees, holidays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Attributes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136339"/>
            <a:ext cx="82302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dirty="0" smtClean="0"/>
              <a:t>An entity is represented by a set of attributes, that is descriptive properties possessed by all members of an entity set.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 smtClean="0"/>
              <a:t>	</a:t>
            </a:r>
            <a:endParaRPr lang="en-US" sz="2400" i="1" dirty="0" smtClean="0"/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endParaRPr lang="en-US" sz="2400" i="1" dirty="0" smtClean="0"/>
          </a:p>
          <a:p>
            <a:pPr>
              <a:lnSpc>
                <a:spcPct val="90000"/>
              </a:lnSpc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Domain</a:t>
            </a:r>
            <a:r>
              <a:rPr lang="en-US" sz="2400" dirty="0" smtClean="0"/>
              <a:t>  is the set of permitted values for each attribute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76205" y="3277772"/>
          <a:ext cx="6096000" cy="1484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Entity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Attributes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131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customer-id, customer-name, customer-street, customer-city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loan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800" i="1" dirty="0" smtClean="0"/>
                        <a:t>loan-number, amount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Attribute Types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278966"/>
            <a:ext cx="457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Simple</a:t>
            </a:r>
            <a:r>
              <a:rPr lang="en-US" sz="2400" dirty="0" smtClean="0"/>
              <a:t> and </a:t>
            </a:r>
            <a:r>
              <a:rPr lang="en-US" sz="2400" i="1" dirty="0" smtClean="0"/>
              <a:t>composite</a:t>
            </a:r>
            <a:r>
              <a:rPr lang="en-US" sz="2400" dirty="0" smtClean="0"/>
              <a:t> attributes.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Single-valued</a:t>
            </a:r>
            <a:r>
              <a:rPr lang="en-US" sz="2400" dirty="0" smtClean="0"/>
              <a:t> and </a:t>
            </a:r>
            <a:r>
              <a:rPr lang="en-US" sz="2400" i="1" dirty="0" smtClean="0"/>
              <a:t>multi-valued</a:t>
            </a:r>
            <a:r>
              <a:rPr lang="en-US" sz="2400" dirty="0" smtClean="0"/>
              <a:t>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E.g. multi-valued attribute: </a:t>
            </a:r>
            <a:r>
              <a:rPr lang="en-US" sz="2400" i="1" dirty="0" smtClean="0"/>
              <a:t>phone-numbers</a:t>
            </a:r>
          </a:p>
          <a:p>
            <a:pPr>
              <a:lnSpc>
                <a:spcPct val="90000"/>
              </a:lnSpc>
              <a:buNone/>
            </a:pPr>
            <a:endParaRPr lang="en-US" sz="2400" i="1" dirty="0" smtClean="0"/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sz="2400" i="1" dirty="0" smtClean="0"/>
              <a:t>Derived</a:t>
            </a:r>
            <a:r>
              <a:rPr lang="en-US" sz="2400" dirty="0" smtClean="0"/>
              <a:t> attributes can be computed from other attributes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   E.g.  </a:t>
            </a:r>
            <a:r>
              <a:rPr lang="en-US" sz="2400" i="1" dirty="0" smtClean="0"/>
              <a:t>age</a:t>
            </a:r>
            <a:r>
              <a:rPr lang="en-US" sz="2400" dirty="0" smtClean="0"/>
              <a:t>, given date of birth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/>
          <a:srcRect l="1147" t="29082" r="1913" b="28827"/>
          <a:stretch>
            <a:fillRect/>
          </a:stretch>
        </p:blipFill>
        <p:spPr bwMode="auto">
          <a:xfrm>
            <a:off x="4993341" y="2278966"/>
            <a:ext cx="3812343" cy="3756074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Composite, Multivalued and Derived</a:t>
            </a:r>
            <a:endParaRPr lang="x-none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 l="948" t="14647" r="1704" b="16919"/>
          <a:stretch>
            <a:fillRect/>
          </a:stretch>
        </p:blipFill>
        <p:spPr bwMode="auto">
          <a:xfrm>
            <a:off x="421341" y="2278966"/>
            <a:ext cx="8051800" cy="359319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Relationship Sets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76205" y="2321169"/>
            <a:ext cx="82739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tx2"/>
                </a:solidFill>
              </a:rPr>
              <a:t>relationship</a:t>
            </a:r>
            <a:r>
              <a:rPr lang="en-US" sz="2400" dirty="0" smtClean="0"/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Example: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 smtClean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endParaRPr lang="en-US" sz="2400" dirty="0" smtClean="0"/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chemeClr val="tx2"/>
                </a:solidFill>
              </a:rPr>
              <a:t>relationship </a:t>
            </a:r>
            <a:r>
              <a:rPr lang="en-US" sz="2400" dirty="0" smtClean="0">
                <a:solidFill>
                  <a:schemeClr val="tx2"/>
                </a:solidFill>
              </a:rPr>
              <a:t>set</a:t>
            </a:r>
            <a:r>
              <a:rPr lang="en-US" sz="2400" dirty="0" smtClean="0"/>
              <a:t> is a mathematical relation among </a:t>
            </a:r>
            <a:r>
              <a:rPr lang="en-US" sz="2400" i="1" dirty="0" smtClean="0"/>
              <a:t>n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 2 entities</a:t>
            </a:r>
          </a:p>
          <a:p>
            <a:pPr>
              <a:buFont typeface="Arial" pitchFamily="34" charset="0"/>
              <a:buChar char="•"/>
              <a:tabLst>
                <a:tab pos="1536700" algn="ctr"/>
                <a:tab pos="3543300" algn="ctr"/>
                <a:tab pos="5481638" algn="ctr"/>
              </a:tabLst>
            </a:pPr>
            <a:r>
              <a:rPr lang="en-US" sz="2400" dirty="0" smtClean="0"/>
              <a:t>An </a:t>
            </a:r>
            <a:r>
              <a:rPr lang="en-US" sz="2400" i="1" dirty="0" smtClean="0"/>
              <a:t>attribute</a:t>
            </a:r>
            <a:r>
              <a:rPr lang="en-US" sz="2400" dirty="0" smtClean="0"/>
              <a:t> can also be property of a relationship set.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1182" y="3404382"/>
          <a:ext cx="609600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Relationship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Entity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Deposit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A_102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Relationship Sets with Attributes</a:t>
            </a:r>
            <a:endParaRPr lang="x-none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/>
          <a:srcRect l="1100" t="28851" r="1651" b="28606"/>
          <a:stretch>
            <a:fillRect/>
          </a:stretch>
        </p:blipFill>
        <p:spPr bwMode="auto">
          <a:xfrm>
            <a:off x="231628" y="2475914"/>
            <a:ext cx="8323263" cy="2730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511</TotalTime>
  <Words>972</Words>
  <Application>Microsoft Office PowerPoint</Application>
  <PresentationFormat>On-screen Show (4:3)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Corbel</vt:lpstr>
      <vt:lpstr>Monotype Sorts</vt:lpstr>
      <vt:lpstr>Symbol</vt:lpstr>
      <vt:lpstr>Wingdings</vt:lpstr>
      <vt:lpstr>Wingdings 2</vt:lpstr>
      <vt:lpstr>Spectrum</vt:lpstr>
      <vt:lpstr>Entity-Relationship Model: PART 01</vt:lpstr>
      <vt:lpstr>Lecture Outline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ER Diagram</vt:lpstr>
      <vt:lpstr>Alternate ER Notation</vt:lpstr>
      <vt:lpstr>Participation</vt:lpstr>
      <vt:lpstr>Cardinality Limits</vt:lpstr>
      <vt:lpstr>Keys</vt:lpstr>
      <vt:lpstr>Weak Entity Sets</vt:lpstr>
      <vt:lpstr>Weak Entity Sets</vt:lpstr>
      <vt:lpstr>Generalization and Specialization</vt:lpstr>
      <vt:lpstr>Aggregation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Sajid Bin Faisal</cp:lastModifiedBy>
  <cp:revision>26</cp:revision>
  <dcterms:created xsi:type="dcterms:W3CDTF">2018-12-10T17:20:29Z</dcterms:created>
  <dcterms:modified xsi:type="dcterms:W3CDTF">2022-10-01T09:07:55Z</dcterms:modified>
</cp:coreProperties>
</file>