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87" r:id="rId2"/>
    <p:sldId id="257" r:id="rId3"/>
    <p:sldId id="258" r:id="rId4"/>
    <p:sldId id="259" r:id="rId5"/>
    <p:sldId id="260" r:id="rId6"/>
    <p:sldId id="275" r:id="rId7"/>
    <p:sldId id="261" r:id="rId8"/>
    <p:sldId id="262" r:id="rId9"/>
    <p:sldId id="297" r:id="rId10"/>
    <p:sldId id="288" r:id="rId11"/>
    <p:sldId id="296" r:id="rId12"/>
    <p:sldId id="301" r:id="rId13"/>
    <p:sldId id="276" r:id="rId14"/>
    <p:sldId id="303" r:id="rId15"/>
    <p:sldId id="264" r:id="rId16"/>
    <p:sldId id="285" r:id="rId17"/>
    <p:sldId id="286" r:id="rId18"/>
    <p:sldId id="279" r:id="rId19"/>
    <p:sldId id="268" r:id="rId20"/>
    <p:sldId id="388" r:id="rId21"/>
    <p:sldId id="389" r:id="rId22"/>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000000"/>
    <a:srgbClr val="FFFFCC"/>
    <a:srgbClr val="CC0000"/>
    <a:srgbClr val="FFCC00"/>
    <a:srgbClr val="FF6633"/>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09" autoAdjust="0"/>
    <p:restoredTop sz="94660"/>
  </p:normalViewPr>
  <p:slideViewPr>
    <p:cSldViewPr>
      <p:cViewPr varScale="1">
        <p:scale>
          <a:sx n="69" d="100"/>
          <a:sy n="69" d="100"/>
        </p:scale>
        <p:origin x="1812" y="66"/>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11966C1B-747B-47D5-A83D-CADD8DF1C92D}"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16958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14</a:t>
            </a:r>
            <a:r>
              <a:rPr lang="en-US" sz="1000">
                <a:solidFill>
                  <a:schemeClr val="tx1"/>
                </a:solidFill>
                <a:latin typeface="Times New Roman" pitchFamily="18" charset="0"/>
              </a:rPr>
              <a:t>-</a:t>
            </a:r>
            <a:fld id="{DB1380F0-BA1A-420C-B206-A585972FC7EA}"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146086535"/>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control database access to specific objects and add new users with different levels of access privileges. </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r>
              <a:rPr lang="en-US"/>
              <a:t>Changing Your Password</a:t>
            </a:r>
          </a:p>
          <a:p>
            <a:pPr lvl="1">
              <a:tabLst/>
            </a:pPr>
            <a:r>
              <a:rPr lang="en-US"/>
              <a:t>The DBA creates an account and initializes a password for every user. You can change your password by using the </a:t>
            </a:r>
            <a:r>
              <a:rPr lang="en-US">
                <a:solidFill>
                  <a:srgbClr val="FC0128"/>
                </a:solidFill>
              </a:rPr>
              <a:t>ALTER USER </a:t>
            </a:r>
            <a:r>
              <a:rPr lang="en-US"/>
              <a:t>statement.</a:t>
            </a:r>
          </a:p>
          <a:p>
            <a:pPr lvl="1">
              <a:tabLst/>
            </a:pPr>
            <a:r>
              <a:rPr lang="en-US" b="1"/>
              <a:t>Syntax</a:t>
            </a:r>
            <a:endParaRPr lang="en-US"/>
          </a:p>
          <a:p>
            <a:pPr lvl="1">
              <a:tabLst/>
            </a:pPr>
            <a:r>
              <a:rPr lang="en-US" sz="400">
                <a:latin typeface="Courier New" pitchFamily="49" charset="0"/>
              </a:rPr>
              <a:t> </a:t>
            </a:r>
          </a:p>
          <a:p>
            <a:pPr lvl="1">
              <a:spcBef>
                <a:spcPct val="0"/>
              </a:spcBef>
              <a:tabLst/>
            </a:pPr>
            <a:r>
              <a:rPr lang="en-US">
                <a:latin typeface="Courier New" pitchFamily="49" charset="0"/>
              </a:rPr>
              <a:t> ALTER USER user IDENTIFIED BY password;</a:t>
            </a:r>
            <a:endParaRPr lang="en-US"/>
          </a:p>
          <a:p>
            <a:pPr lvl="1">
              <a:lnSpc>
                <a:spcPct val="60000"/>
              </a:lnSpc>
              <a:tabLst/>
            </a:pPr>
            <a:endParaRPr lang="en-US" sz="400"/>
          </a:p>
          <a:p>
            <a:pPr lvl="1">
              <a:spcBef>
                <a:spcPct val="0"/>
              </a:spcBef>
              <a:tabLst/>
            </a:pPr>
            <a:r>
              <a:rPr lang="en-US" b="1"/>
              <a:t>where:	</a:t>
            </a:r>
            <a:r>
              <a:rPr lang="en-US" i="1"/>
              <a:t>user			</a:t>
            </a:r>
            <a:r>
              <a:rPr lang="en-US"/>
              <a:t>is the name of the user</a:t>
            </a:r>
          </a:p>
          <a:p>
            <a:pPr lvl="1">
              <a:tabLst/>
            </a:pPr>
            <a:r>
              <a:rPr lang="en-US"/>
              <a:t>		</a:t>
            </a:r>
            <a:r>
              <a:rPr lang="en-US" i="1"/>
              <a:t>password</a:t>
            </a:r>
            <a:r>
              <a:rPr lang="en-US"/>
              <a:t>		specifies the new password</a:t>
            </a:r>
          </a:p>
          <a:p>
            <a:pPr lvl="1">
              <a:tabLst/>
            </a:pPr>
            <a:r>
              <a:rPr lang="en-US"/>
              <a:t>Although this statement can be used to change your password, there are many other options. You must have the ALTER USER privilege to change any other option.</a:t>
            </a:r>
          </a:p>
          <a:p>
            <a:pPr lvl="1">
              <a:tabLst/>
            </a:pPr>
            <a:r>
              <a:rPr lang="en-US"/>
              <a:t>For more information, see </a:t>
            </a:r>
            <a:br>
              <a:rPr lang="en-US"/>
            </a:br>
            <a:r>
              <a:rPr lang="en-US" i="1"/>
              <a:t>Oracle Server SQL Reference, </a:t>
            </a:r>
            <a:r>
              <a:rPr lang="en-US"/>
              <a:t>Release 8, “ALTER USER.”</a:t>
            </a:r>
          </a:p>
          <a:p>
            <a:pPr>
              <a:tabLst/>
            </a:pPr>
            <a:endParaRPr lang="en-US" b="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4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Freeform 6"/>
            <p:cNvSpPr>
              <a:spLocks/>
            </p:cNvSpPr>
            <p:nvPr/>
          </p:nvSpPr>
          <p:spPr bwMode="auto">
            <a:xfrm>
              <a:off x="173" y="430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p:cNvSpPr>
              <a:spLocks/>
            </p:cNvSpPr>
            <p:nvPr/>
          </p:nvSpPr>
          <p:spPr bwMode="auto">
            <a:xfrm>
              <a:off x="182" y="4321"/>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8"/>
            <p:cNvSpPr>
              <a:spLocks/>
            </p:cNvSpPr>
            <p:nvPr/>
          </p:nvSpPr>
          <p:spPr bwMode="auto">
            <a:xfrm>
              <a:off x="188" y="4337"/>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9"/>
            <p:cNvSpPr>
              <a:spLocks/>
            </p:cNvSpPr>
            <p:nvPr/>
          </p:nvSpPr>
          <p:spPr bwMode="auto">
            <a:xfrm>
              <a:off x="196" y="435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Freeform 10"/>
            <p:cNvSpPr>
              <a:spLocks/>
            </p:cNvSpPr>
            <p:nvPr/>
          </p:nvSpPr>
          <p:spPr bwMode="auto">
            <a:xfrm>
              <a:off x="203" y="4369"/>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1"/>
            <p:cNvSpPr>
              <a:spLocks/>
            </p:cNvSpPr>
            <p:nvPr/>
          </p:nvSpPr>
          <p:spPr bwMode="auto">
            <a:xfrm>
              <a:off x="133" y="426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12"/>
            <p:cNvSpPr>
              <a:spLocks/>
            </p:cNvSpPr>
            <p:nvPr/>
          </p:nvSpPr>
          <p:spPr bwMode="auto">
            <a:xfrm>
              <a:off x="117" y="4256"/>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13"/>
            <p:cNvSpPr>
              <a:spLocks/>
            </p:cNvSpPr>
            <p:nvPr/>
          </p:nvSpPr>
          <p:spPr bwMode="auto">
            <a:xfrm>
              <a:off x="243" y="427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Freeform 14"/>
            <p:cNvSpPr>
              <a:spLocks/>
            </p:cNvSpPr>
            <p:nvPr/>
          </p:nvSpPr>
          <p:spPr bwMode="auto">
            <a:xfrm>
              <a:off x="133" y="4315"/>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Freeform 15"/>
            <p:cNvSpPr>
              <a:spLocks/>
            </p:cNvSpPr>
            <p:nvPr/>
          </p:nvSpPr>
          <p:spPr bwMode="auto">
            <a:xfrm>
              <a:off x="113" y="4307"/>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Freeform 16"/>
            <p:cNvSpPr>
              <a:spLocks/>
            </p:cNvSpPr>
            <p:nvPr/>
          </p:nvSpPr>
          <p:spPr bwMode="auto">
            <a:xfrm>
              <a:off x="116" y="4307"/>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Freeform 17"/>
            <p:cNvSpPr>
              <a:spLocks/>
            </p:cNvSpPr>
            <p:nvPr/>
          </p:nvSpPr>
          <p:spPr bwMode="auto">
            <a:xfrm>
              <a:off x="223" y="426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Object Privileges</a:t>
            </a:r>
          </a:p>
          <a:p>
            <a:pPr lvl="1">
              <a:tabLst/>
            </a:pPr>
            <a:r>
              <a:rPr lang="en-US"/>
              <a:t>An </a:t>
            </a:r>
            <a:r>
              <a:rPr lang="en-US" i="1">
                <a:solidFill>
                  <a:srgbClr val="FC0128"/>
                </a:solidFill>
              </a:rPr>
              <a:t>object privilege</a:t>
            </a:r>
            <a:r>
              <a:rPr lang="en-US">
                <a:solidFill>
                  <a:srgbClr val="FC0128"/>
                </a:solidFill>
              </a:rPr>
              <a:t> </a:t>
            </a:r>
            <a:r>
              <a:rPr lang="en-US"/>
              <a:t>is a privilege or right to perform a particular action on a specific table, view, sequence, or procedure. Each object has a particular set of grantable privileges. The table on the slide lists the privileges for various objects. Note that the only privileges that apply to a sequence are SELECT and ALTER. UPDATE, REFERENCES, and INSERT can be restricted by specifying a subset of updatable columns. A SELECT can be restricted by creating a view with a subset of columns and granting SELECT privilege on the view. A grant on a synonym is converted to a grant on the base table referenced by the synonym.</a:t>
            </a:r>
          </a:p>
        </p:txBody>
      </p:sp>
      <p:sp>
        <p:nvSpPr>
          <p:cNvPr id="28675"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69900" y="155575"/>
            <a:ext cx="5872163" cy="4403725"/>
          </a:xfrm>
          <a:ln cap="flat"/>
        </p:spPr>
      </p:sp>
      <p:sp>
        <p:nvSpPr>
          <p:cNvPr id="30723" name="Rectangle 3"/>
          <p:cNvSpPr>
            <a:spLocks noGrp="1" noChangeArrowheads="1"/>
          </p:cNvSpPr>
          <p:nvPr>
            <p:ph type="body" idx="1"/>
          </p:nvPr>
        </p:nvSpPr>
        <p:spPr>
          <a:noFill/>
          <a:ln/>
        </p:spPr>
        <p:txBody>
          <a:bodyPr/>
          <a:lstStyle/>
          <a:p>
            <a:pPr defTabSz="438150">
              <a:tabLst>
                <a:tab pos="457200" algn="l"/>
                <a:tab pos="2179638" algn="l"/>
              </a:tabLst>
            </a:pPr>
            <a:r>
              <a:rPr lang="en-US"/>
              <a:t>Granting Object Privileges</a:t>
            </a:r>
          </a:p>
          <a:p>
            <a:pPr lvl="1" defTabSz="438150">
              <a:tabLst>
                <a:tab pos="457200" algn="l"/>
                <a:tab pos="2179638" algn="l"/>
              </a:tabLst>
            </a:pPr>
            <a:r>
              <a:rPr lang="en-US"/>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the GRANT OPTION, the grantee can further grant the object privilege to other users; otherwise, the grantee can use the privilege but cannot grant it to other users.</a:t>
            </a:r>
          </a:p>
          <a:p>
            <a:pPr lvl="1" defTabSz="438150">
              <a:tabLst>
                <a:tab pos="457200" algn="l"/>
                <a:tab pos="2179638" algn="l"/>
              </a:tabLst>
            </a:pPr>
            <a:r>
              <a:rPr lang="en-US"/>
              <a:t>In the syntax:</a:t>
            </a:r>
          </a:p>
          <a:p>
            <a:pPr lvl="1" defTabSz="438150">
              <a:tabLst>
                <a:tab pos="457200" algn="l"/>
                <a:tab pos="2179638" algn="l"/>
              </a:tabLst>
            </a:pPr>
            <a:r>
              <a:rPr lang="en-US"/>
              <a:t>	</a:t>
            </a:r>
            <a:r>
              <a:rPr lang="en-US" i="1"/>
              <a:t>object_priv</a:t>
            </a:r>
            <a:r>
              <a:rPr lang="en-US"/>
              <a:t>	is an object privilege to be granted</a:t>
            </a:r>
            <a:endParaRPr lang="en-US" b="1"/>
          </a:p>
          <a:p>
            <a:pPr algn="just" defTabSz="438150">
              <a:lnSpc>
                <a:spcPct val="112000"/>
              </a:lnSpc>
              <a:spcBef>
                <a:spcPct val="48000"/>
              </a:spcBef>
              <a:tabLst>
                <a:tab pos="457200" algn="l"/>
                <a:tab pos="2179638" algn="l"/>
              </a:tabLst>
            </a:pPr>
            <a:r>
              <a:rPr lang="en-US" b="0">
                <a:latin typeface="Times" charset="0"/>
              </a:rPr>
              <a:t>	ALL	specifies all object privileges.</a:t>
            </a:r>
          </a:p>
          <a:p>
            <a:pPr algn="just" defTabSz="438150">
              <a:lnSpc>
                <a:spcPct val="112000"/>
              </a:lnSpc>
              <a:spcBef>
                <a:spcPct val="48000"/>
              </a:spcBef>
              <a:tabLst>
                <a:tab pos="457200" algn="l"/>
                <a:tab pos="2179638" algn="l"/>
              </a:tabLst>
            </a:pPr>
            <a:r>
              <a:rPr lang="en-US" b="0" i="1">
                <a:latin typeface="Times" charset="0"/>
              </a:rPr>
              <a:t>	columns	</a:t>
            </a:r>
            <a:r>
              <a:rPr lang="en-US" b="0">
                <a:latin typeface="Times" charset="0"/>
              </a:rPr>
              <a:t>specifies the column from a table or view on which privileges 			are granted</a:t>
            </a:r>
          </a:p>
          <a:p>
            <a:pPr algn="just" defTabSz="438150">
              <a:lnSpc>
                <a:spcPct val="112000"/>
              </a:lnSpc>
              <a:spcBef>
                <a:spcPct val="48000"/>
              </a:spcBef>
              <a:tabLst>
                <a:tab pos="457200" algn="l"/>
                <a:tab pos="2179638" algn="l"/>
              </a:tabLst>
            </a:pPr>
            <a:r>
              <a:rPr lang="en-US" b="0">
                <a:latin typeface="Times" charset="0"/>
              </a:rPr>
              <a:t>	ON </a:t>
            </a:r>
            <a:r>
              <a:rPr lang="en-US" b="0" i="1">
                <a:latin typeface="Times" charset="0"/>
              </a:rPr>
              <a:t>object</a:t>
            </a:r>
            <a:r>
              <a:rPr lang="en-US" b="0">
                <a:latin typeface="Times" charset="0"/>
              </a:rPr>
              <a:t>	is the object on which the privileges are granted</a:t>
            </a:r>
          </a:p>
          <a:p>
            <a:pPr algn="just" defTabSz="438150">
              <a:lnSpc>
                <a:spcPct val="112000"/>
              </a:lnSpc>
              <a:spcBef>
                <a:spcPct val="48000"/>
              </a:spcBef>
              <a:tabLst>
                <a:tab pos="457200" algn="l"/>
                <a:tab pos="2179638" algn="l"/>
              </a:tabLst>
            </a:pPr>
            <a:r>
              <a:rPr lang="en-US" b="0">
                <a:latin typeface="Times" charset="0"/>
              </a:rPr>
              <a:t>	TO	identifies to whom the privilege is granted</a:t>
            </a:r>
          </a:p>
          <a:p>
            <a:pPr algn="just" defTabSz="438150">
              <a:lnSpc>
                <a:spcPct val="112000"/>
              </a:lnSpc>
              <a:spcBef>
                <a:spcPct val="48000"/>
              </a:spcBef>
              <a:tabLst>
                <a:tab pos="457200" algn="l"/>
                <a:tab pos="2179638" algn="l"/>
              </a:tabLst>
            </a:pPr>
            <a:r>
              <a:rPr lang="en-US" b="0">
                <a:latin typeface="Times" charset="0"/>
              </a:rPr>
              <a:t>	PUBLIC	grants object privileges to all users</a:t>
            </a:r>
          </a:p>
          <a:p>
            <a:pPr defTabSz="438150">
              <a:lnSpc>
                <a:spcPct val="112000"/>
              </a:lnSpc>
              <a:spcBef>
                <a:spcPct val="48000"/>
              </a:spcBef>
              <a:tabLst>
                <a:tab pos="457200" algn="l"/>
                <a:tab pos="2179638" algn="l"/>
              </a:tabLst>
            </a:pPr>
            <a:r>
              <a:rPr lang="en-US" b="0">
                <a:latin typeface="Times" charset="0"/>
              </a:rPr>
              <a:t>	</a:t>
            </a:r>
            <a:r>
              <a:rPr lang="en-US" b="0">
                <a:solidFill>
                  <a:srgbClr val="FC0128"/>
                </a:solidFill>
                <a:latin typeface="Times" charset="0"/>
              </a:rPr>
              <a:t>WITH GRANT OPTION </a:t>
            </a:r>
            <a:r>
              <a:rPr lang="en-US" b="0">
                <a:latin typeface="Times" charset="0"/>
              </a:rPr>
              <a:t>	allows the grantee to grant the object privileges to other users 			and roles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Guidelines</a:t>
            </a:r>
          </a:p>
          <a:p>
            <a:pPr lvl="2">
              <a:tabLst/>
            </a:pPr>
            <a:r>
              <a:rPr lang="en-US"/>
              <a:t>To grant privileges on an object, the object must be in your own schema or you must have been granted the object privileges WITH GRANT OPTION.</a:t>
            </a:r>
          </a:p>
          <a:p>
            <a:pPr lvl="2">
              <a:tabLst/>
            </a:pPr>
            <a:r>
              <a:rPr lang="en-US"/>
              <a:t>An object owner can grant any object privilege on the object to any other user or role of the database.</a:t>
            </a:r>
          </a:p>
          <a:p>
            <a:pPr lvl="2">
              <a:tabLst/>
            </a:pPr>
            <a:r>
              <a:rPr lang="en-US"/>
              <a:t>The owner of an object automatically acquires all object privileges on that object.</a:t>
            </a:r>
          </a:p>
          <a:p>
            <a:pPr lvl="1">
              <a:tabLst/>
            </a:pPr>
            <a:r>
              <a:rPr lang="en-US"/>
              <a:t>The first example on the slide grants users Sue and Rich the privilege to query your EMP table. The second example g</a:t>
            </a:r>
            <a:r>
              <a:rPr lang="en-US">
                <a:latin typeface="Times" charset="0"/>
              </a:rPr>
              <a:t>rants UPDATE privileges on specific columns in the DEPT table to Scott and to the manager role.</a:t>
            </a:r>
          </a:p>
          <a:p>
            <a:pPr lvl="1">
              <a:tabLst/>
            </a:pPr>
            <a:r>
              <a:rPr lang="en-US" b="1">
                <a:latin typeface="Times" charset="0"/>
              </a:rPr>
              <a:t>Note:</a:t>
            </a:r>
            <a:r>
              <a:rPr lang="en-US">
                <a:latin typeface="Times" charset="0"/>
              </a:rPr>
              <a:t> DBAs generally allocate system privileges; any user who owns an object can grant object privileges.</a:t>
            </a:r>
          </a:p>
          <a:p>
            <a:pPr algn="just">
              <a:lnSpc>
                <a:spcPct val="112000"/>
              </a:lnSpc>
              <a:spcBef>
                <a:spcPct val="95000"/>
              </a:spcBef>
              <a:spcAft>
                <a:spcPct val="48000"/>
              </a:spcAft>
              <a:tabLst/>
            </a:pPr>
            <a:endParaRPr lang="en-US" b="0">
              <a:latin typeface="Times" charset="0"/>
            </a:endParaRPr>
          </a:p>
          <a:p>
            <a:pPr>
              <a:tabLst/>
            </a:pPr>
            <a:endParaRPr lang="en-US" b="0">
              <a:latin typeface="Times"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p:cNvSpPr>
            <a:spLocks noGrp="1" noChangeArrowheads="1"/>
          </p:cNvSpPr>
          <p:nvPr>
            <p:ph type="body" idx="1"/>
          </p:nvPr>
        </p:nvSpPr>
        <p:spPr>
          <a:noFill/>
          <a:ln/>
        </p:spPr>
        <p:txBody>
          <a:bodyPr/>
          <a:lstStyle/>
          <a:p>
            <a:pPr>
              <a:tabLst/>
            </a:pPr>
            <a:r>
              <a:rPr lang="en-US"/>
              <a:t>WITH GRANT OPTION Keyword</a:t>
            </a:r>
          </a:p>
          <a:p>
            <a:pPr lvl="1">
              <a:tabLst/>
            </a:pPr>
            <a:r>
              <a:rPr lang="en-US"/>
              <a:t>A privilege that is granted WITH GRANT OPTION can be passed on to other users and roles by the grantee. Object privileges granted WITH GRANT OPTION are revoked when the grantor’s privilege is revoked.</a:t>
            </a:r>
          </a:p>
          <a:p>
            <a:pPr lvl="1">
              <a:tabLst/>
            </a:pPr>
            <a:r>
              <a:rPr lang="en-US"/>
              <a:t>The example on the slide gives user Scott access to your DEPT table with the privileges to query the table and add rows to the table. The example also allows Scott to give others these privileges.</a:t>
            </a:r>
          </a:p>
          <a:p>
            <a:pPr>
              <a:tabLst/>
            </a:pPr>
            <a:r>
              <a:rPr lang="en-US"/>
              <a:t>PUBLIC Keyword</a:t>
            </a:r>
          </a:p>
          <a:p>
            <a:pPr lvl="1">
              <a:tabLst/>
            </a:pPr>
            <a:r>
              <a:rPr lang="en-US"/>
              <a:t>An owner of a table can grant access to all users by using the </a:t>
            </a:r>
            <a:r>
              <a:rPr lang="en-US">
                <a:solidFill>
                  <a:srgbClr val="FC0128"/>
                </a:solidFill>
              </a:rPr>
              <a:t>PUBLIC </a:t>
            </a:r>
            <a:r>
              <a:rPr lang="en-US"/>
              <a:t>keyword.</a:t>
            </a:r>
          </a:p>
          <a:p>
            <a:pPr lvl="1">
              <a:tabLst/>
            </a:pPr>
            <a:r>
              <a:rPr lang="en-US"/>
              <a:t>The second example allows all users on the system to query data from Alice’s DEPT table.</a:t>
            </a:r>
          </a:p>
          <a:p>
            <a:pPr>
              <a:tabLst/>
            </a:pPr>
            <a:endParaRPr lang="en-US"/>
          </a:p>
          <a:p>
            <a:pPr>
              <a:tabLst/>
            </a:pPr>
            <a:r>
              <a:rPr lang="en-US">
                <a:solidFill>
                  <a:schemeClr val="accent2"/>
                </a:solidFill>
              </a:rPr>
              <a:t>Class Management Note</a:t>
            </a:r>
          </a:p>
          <a:p>
            <a:pPr lvl="1">
              <a:tabLst/>
            </a:pPr>
            <a:r>
              <a:rPr lang="en-US">
                <a:solidFill>
                  <a:schemeClr val="accent2"/>
                </a:solidFill>
              </a:rPr>
              <a:t>If a statement does not use the full name of an object, the Oracle Server implicitly prefixes the object name with the current user’s name (or schema). If user Scott queries the DEPT table, the system will SELECT from table SCOTT.DEPT.</a:t>
            </a:r>
          </a:p>
          <a:p>
            <a:pPr lvl="1">
              <a:tabLst/>
            </a:pPr>
            <a:r>
              <a:rPr lang="en-US">
                <a:solidFill>
                  <a:schemeClr val="accent2"/>
                </a:solidFill>
              </a:rPr>
              <a:t>If a statement does not use the full name of an object, and the current user does not own an object of that name, the system will prefix the object name with PUBLIC. For example, if user Scott queries the USER_OBJECTS table, and Scott does not own such a table, the system will SELECT from the data dictionary view by way of the PUBLIC.USER_OBJECTS public synonym.</a:t>
            </a:r>
          </a:p>
        </p:txBody>
      </p:sp>
      <p:sp>
        <p:nvSpPr>
          <p:cNvPr id="34821"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69900" y="155575"/>
            <a:ext cx="5872163" cy="4403725"/>
          </a:xfrm>
          <a:ln cap="flat"/>
        </p:spPr>
      </p:sp>
      <p:sp>
        <p:nvSpPr>
          <p:cNvPr id="36867" name="Rectangle 3"/>
          <p:cNvSpPr>
            <a:spLocks noGrp="1" noChangeArrowheads="1"/>
          </p:cNvSpPr>
          <p:nvPr>
            <p:ph type="body" idx="1"/>
          </p:nvPr>
        </p:nvSpPr>
        <p:spPr>
          <a:noFill/>
          <a:ln/>
        </p:spPr>
        <p:txBody>
          <a:bodyPr/>
          <a:lstStyle/>
          <a:p>
            <a:r>
              <a:rPr lang="en-US"/>
              <a:t>Confirming Privileges Granted</a:t>
            </a:r>
          </a:p>
          <a:p>
            <a:pPr lvl="1"/>
            <a:r>
              <a:rPr lang="en-US"/>
              <a:t>If you attempt to perform an unauthorized operation—for example, deleting a row from a table for which you do not have the DELETE privilege—the Oracle Server will not permit the operation to take place.</a:t>
            </a:r>
          </a:p>
          <a:p>
            <a:pPr lvl="1"/>
            <a:r>
              <a:rPr lang="en-US"/>
              <a:t>If you receive the Oracle Server error message “table or view does not exist,” you have done either of the following:</a:t>
            </a:r>
          </a:p>
          <a:p>
            <a:pPr lvl="2"/>
            <a:r>
              <a:rPr lang="en-US"/>
              <a:t>Named a table or view that does not exist</a:t>
            </a:r>
          </a:p>
          <a:p>
            <a:pPr lvl="2"/>
            <a:r>
              <a:rPr lang="en-US"/>
              <a:t>Attempted to perform an operation on a table or view for which you do not have the appropriate privilege</a:t>
            </a:r>
          </a:p>
          <a:p>
            <a:pPr lvl="1"/>
            <a:r>
              <a:rPr lang="en-US"/>
              <a:t>You can access the data dictionary to view the privileges that you have. The table on the slide describes various data dictionary tables.</a:t>
            </a:r>
          </a:p>
          <a:p>
            <a:endParaRPr lang="en-US" b="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Revoking Object Privileges</a:t>
            </a:r>
          </a:p>
          <a:p>
            <a:pPr lvl="1">
              <a:tabLst/>
            </a:pPr>
            <a:r>
              <a:rPr lang="en-US"/>
              <a:t>Remove privileges granted to other users by using the </a:t>
            </a:r>
            <a:r>
              <a:rPr lang="en-US">
                <a:solidFill>
                  <a:srgbClr val="FC0128"/>
                </a:solidFill>
              </a:rPr>
              <a:t>REVOKE </a:t>
            </a:r>
            <a:r>
              <a:rPr lang="en-US"/>
              <a:t>statement. When you use the REVOKE statement, the privileges that you specify are revoked from the users that you name and from any other users to whom those privileges may have been granted through the WITH GRANT OPTION clause.</a:t>
            </a:r>
          </a:p>
          <a:p>
            <a:pPr lvl="1">
              <a:tabLst/>
            </a:pPr>
            <a:r>
              <a:rPr lang="en-US"/>
              <a:t>In the syntax:</a:t>
            </a:r>
          </a:p>
          <a:p>
            <a:pPr lvl="1">
              <a:tabLst/>
            </a:pPr>
            <a:r>
              <a:rPr lang="en-US"/>
              <a:t>	CASCADE		is required to remove any referential integrity constraints made to the 		CONSTRAINTS	object by means of the REFERENCES privilege</a:t>
            </a:r>
          </a:p>
          <a:p>
            <a:pPr lvl="1">
              <a:tabLst/>
            </a:pPr>
            <a:r>
              <a:rPr lang="en-US"/>
              <a:t>For more information, see </a:t>
            </a:r>
            <a:br>
              <a:rPr lang="en-US"/>
            </a:br>
            <a:r>
              <a:rPr lang="en-US" i="1"/>
              <a:t>Oracle Server SQL Reference, </a:t>
            </a:r>
            <a:r>
              <a:rPr lang="en-US"/>
              <a:t>Release 8, “REVOKE.”</a:t>
            </a:r>
          </a:p>
          <a:p>
            <a:pPr lvl="1">
              <a:tabLst/>
            </a:pPr>
            <a:endParaRPr lang="en-US"/>
          </a:p>
          <a:p>
            <a:pPr lvl="1">
              <a:tabLst/>
            </a:pPr>
            <a:endParaRPr lang="en-US"/>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38931" name="Group 19"/>
          <p:cNvGrpSpPr>
            <a:grpSpLocks/>
          </p:cNvGrpSpPr>
          <p:nvPr/>
        </p:nvGrpSpPr>
        <p:grpSpPr bwMode="auto">
          <a:xfrm>
            <a:off x="180975" y="6407150"/>
            <a:ext cx="293688" cy="292100"/>
            <a:chOff x="114" y="4036"/>
            <a:chExt cx="185" cy="184"/>
          </a:xfrm>
        </p:grpSpPr>
        <p:sp>
          <p:nvSpPr>
            <p:cNvPr id="38918" name="Freeform 6"/>
            <p:cNvSpPr>
              <a:spLocks/>
            </p:cNvSpPr>
            <p:nvPr/>
          </p:nvSpPr>
          <p:spPr bwMode="auto">
            <a:xfrm>
              <a:off x="114" y="403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Freeform 7"/>
            <p:cNvSpPr>
              <a:spLocks/>
            </p:cNvSpPr>
            <p:nvPr/>
          </p:nvSpPr>
          <p:spPr bwMode="auto">
            <a:xfrm>
              <a:off x="174" y="410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183" y="4118"/>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189" y="4134"/>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197" y="415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204" y="416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134" y="406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118" y="405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244" y="4067"/>
              <a:ext cx="55" cy="105"/>
            </a:xfrm>
            <a:custGeom>
              <a:avLst/>
              <a:gdLst>
                <a:gd name="T0" fmla="*/ 46 w 55"/>
                <a:gd name="T1" fmla="*/ 104 h 105"/>
                <a:gd name="T2" fmla="*/ 54 w 55"/>
                <a:gd name="T3" fmla="*/ 101 h 105"/>
                <a:gd name="T4" fmla="*/ 7 w 55"/>
                <a:gd name="T5" fmla="*/ 0 h 105"/>
                <a:gd name="T6" fmla="*/ 0 w 55"/>
                <a:gd name="T7" fmla="*/ 3 h 105"/>
                <a:gd name="T8" fmla="*/ 46 w 55"/>
                <a:gd name="T9" fmla="*/ 104 h 105"/>
              </a:gdLst>
              <a:ahLst/>
              <a:cxnLst>
                <a:cxn ang="0">
                  <a:pos x="T0" y="T1"/>
                </a:cxn>
                <a:cxn ang="0">
                  <a:pos x="T2" y="T3"/>
                </a:cxn>
                <a:cxn ang="0">
                  <a:pos x="T4" y="T5"/>
                </a:cxn>
                <a:cxn ang="0">
                  <a:pos x="T6" y="T7"/>
                </a:cxn>
                <a:cxn ang="0">
                  <a:pos x="T8" y="T9"/>
                </a:cxn>
              </a:cxnLst>
              <a:rect l="0" t="0" r="r" b="b"/>
              <a:pathLst>
                <a:path w="55" h="105">
                  <a:moveTo>
                    <a:pt x="46" y="104"/>
                  </a:moveTo>
                  <a:lnTo>
                    <a:pt x="54" y="101"/>
                  </a:lnTo>
                  <a:lnTo>
                    <a:pt x="7" y="0"/>
                  </a:lnTo>
                  <a:lnTo>
                    <a:pt x="0" y="3"/>
                  </a:lnTo>
                  <a:lnTo>
                    <a:pt x="46"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134" y="411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114" y="410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7"/>
            <p:cNvSpPr>
              <a:spLocks/>
            </p:cNvSpPr>
            <p:nvPr/>
          </p:nvSpPr>
          <p:spPr bwMode="auto">
            <a:xfrm>
              <a:off x="117" y="4105"/>
              <a:ext cx="27" cy="17"/>
            </a:xfrm>
            <a:custGeom>
              <a:avLst/>
              <a:gdLst>
                <a:gd name="T0" fmla="*/ 22 w 27"/>
                <a:gd name="T1" fmla="*/ 16 h 17"/>
                <a:gd name="T2" fmla="*/ 26 w 27"/>
                <a:gd name="T3" fmla="*/ 9 h 17"/>
                <a:gd name="T4" fmla="*/ 4 w 27"/>
                <a:gd name="T5" fmla="*/ 0 h 17"/>
                <a:gd name="T6" fmla="*/ 0 w 27"/>
                <a:gd name="T7" fmla="*/ 6 h 17"/>
                <a:gd name="T8" fmla="*/ 22 w 27"/>
                <a:gd name="T9" fmla="*/ 16 h 17"/>
              </a:gdLst>
              <a:ahLst/>
              <a:cxnLst>
                <a:cxn ang="0">
                  <a:pos x="T0" y="T1"/>
                </a:cxn>
                <a:cxn ang="0">
                  <a:pos x="T2" y="T3"/>
                </a:cxn>
                <a:cxn ang="0">
                  <a:pos x="T4" y="T5"/>
                </a:cxn>
                <a:cxn ang="0">
                  <a:pos x="T6" y="T7"/>
                </a:cxn>
                <a:cxn ang="0">
                  <a:pos x="T8" y="T9"/>
                </a:cxn>
              </a:cxnLst>
              <a:rect l="0" t="0" r="r" b="b"/>
              <a:pathLst>
                <a:path w="27" h="17">
                  <a:moveTo>
                    <a:pt x="22" y="16"/>
                  </a:moveTo>
                  <a:lnTo>
                    <a:pt x="26"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Freeform 18"/>
            <p:cNvSpPr>
              <a:spLocks/>
            </p:cNvSpPr>
            <p:nvPr/>
          </p:nvSpPr>
          <p:spPr bwMode="auto">
            <a:xfrm>
              <a:off x="224" y="4060"/>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69900" y="155575"/>
            <a:ext cx="5872163" cy="4403725"/>
          </a:xfrm>
          <a:ln cap="flat"/>
        </p:spPr>
      </p:sp>
      <p:sp>
        <p:nvSpPr>
          <p:cNvPr id="40963" name="Rectangle 3"/>
          <p:cNvSpPr>
            <a:spLocks noGrp="1" noChangeArrowheads="1"/>
          </p:cNvSpPr>
          <p:nvPr>
            <p:ph type="body" idx="1"/>
          </p:nvPr>
        </p:nvSpPr>
        <p:spPr>
          <a:noFill/>
          <a:ln/>
        </p:spPr>
        <p:txBody>
          <a:bodyPr/>
          <a:lstStyle/>
          <a:p>
            <a:pPr>
              <a:tabLst/>
            </a:pPr>
            <a:r>
              <a:rPr lang="en-US"/>
              <a:t>Revoking Object Privileges (continued)</a:t>
            </a:r>
          </a:p>
          <a:p>
            <a:pPr lvl="1">
              <a:tabLst/>
            </a:pPr>
            <a:r>
              <a:rPr lang="en-US"/>
              <a:t>The example on the slide revokes SELECT and INSERT privileges given to user Scott on the DEPT table.</a:t>
            </a:r>
          </a:p>
          <a:p>
            <a:pPr lvl="1">
              <a:tabLst/>
            </a:pPr>
            <a:r>
              <a:rPr lang="en-US" b="1"/>
              <a:t>Note: </a:t>
            </a:r>
            <a:r>
              <a:rPr lang="en-US">
                <a:latin typeface="Times" charset="0"/>
              </a:rPr>
              <a:t>If a user is granted a privilege WITH GRANT OPTION, that user can also grant the privilege WITH GRANT OPTION, so that a long chain of grantees is possible, but no circular grants are permitted. If the owner revokes a privilege from a user who granted the privilege to other users, the REVOKE cascades to all privileges granted.</a:t>
            </a:r>
          </a:p>
          <a:p>
            <a:pPr lvl="1">
              <a:tabLst/>
            </a:pPr>
            <a:r>
              <a:rPr lang="en-US">
                <a:latin typeface="Times" charset="0"/>
              </a:rPr>
              <a:t>For example, if user A grants SELECT privilege on a table to user B including the WITH GRANT OPTION, user B can grant to user C the SELECT privilege WITH GRANT OPTION, and user C can then grant to user D the SELECT privilege. If user A the revokes then privilege from user B, then the privileges granted to users C and D are also revoked.</a:t>
            </a:r>
          </a:p>
          <a:p>
            <a:pPr>
              <a:tabLst/>
            </a:pPr>
            <a:endParaRPr lang="en-US" b="0">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body" idx="1"/>
          </p:nvPr>
        </p:nvSpPr>
        <p:spPr>
          <a:xfrm>
            <a:off x="396875" y="4765675"/>
            <a:ext cx="5995988" cy="3749675"/>
          </a:xfrm>
          <a:noFill/>
          <a:ln/>
        </p:spPr>
        <p:txBody>
          <a:bodyPr/>
          <a:lstStyle/>
          <a:p>
            <a:pPr>
              <a:tabLst/>
            </a:pPr>
            <a:r>
              <a:rPr lang="en-US"/>
              <a:t>Summary</a:t>
            </a:r>
          </a:p>
          <a:p>
            <a:pPr lvl="1">
              <a:tabLst/>
            </a:pPr>
            <a:r>
              <a:rPr lang="en-US"/>
              <a:t>DBAs establish initial database security for users by assigning privileges to the users.</a:t>
            </a:r>
          </a:p>
          <a:p>
            <a:pPr lvl="2">
              <a:tabLst/>
            </a:pPr>
            <a:r>
              <a:rPr lang="en-US"/>
              <a:t>The DBA creates users who must have a password. The DBA is also responsible for establishing the initial system privileges for a user. </a:t>
            </a:r>
          </a:p>
          <a:p>
            <a:pPr lvl="2">
              <a:tabLst/>
            </a:pPr>
            <a:r>
              <a:rPr lang="en-US"/>
              <a:t>Once the user has created an object, the user can pass along any of the available object privileges to other users or to all users by using the GRANT statement.</a:t>
            </a:r>
          </a:p>
          <a:p>
            <a:pPr lvl="2">
              <a:tabLst/>
            </a:pPr>
            <a:r>
              <a:rPr lang="en-US"/>
              <a:t>A DBA can create roles by using the CREATE ROLE statement to pass along a collection of system or object privileges to multiple users. Roles make granting and revoking privileges easier to maintain.</a:t>
            </a:r>
          </a:p>
          <a:p>
            <a:pPr lvl="2">
              <a:tabLst/>
            </a:pPr>
            <a:r>
              <a:rPr lang="en-US"/>
              <a:t>Users can change their password by using the ALTER USER statement.</a:t>
            </a:r>
          </a:p>
          <a:p>
            <a:pPr lvl="2">
              <a:tabLst/>
            </a:pPr>
            <a:r>
              <a:rPr lang="en-US"/>
              <a:t>You can remove privileges from users by using the REVOKE statement.</a:t>
            </a:r>
          </a:p>
          <a:p>
            <a:pPr lvl="2">
              <a:tabLst/>
            </a:pPr>
            <a:r>
              <a:rPr lang="en-US"/>
              <a:t>Data dictionary views allow users to view the privileges granted to them and those that are granted on their objects.</a:t>
            </a:r>
          </a:p>
          <a:p>
            <a:pPr lvl="2">
              <a:buFontTx/>
              <a:buNone/>
              <a:tabLst/>
            </a:pPr>
            <a:endParaRPr lang="en-US"/>
          </a:p>
          <a:p>
            <a:pPr lvl="1">
              <a:tabLst/>
            </a:pPr>
            <a:r>
              <a:rPr lang="en-US"/>
              <a:t>		</a:t>
            </a:r>
          </a:p>
        </p:txBody>
      </p:sp>
      <p:sp>
        <p:nvSpPr>
          <p:cNvPr id="4301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Controlling User Access</a:t>
            </a:r>
          </a:p>
          <a:p>
            <a:pPr lvl="1"/>
            <a:r>
              <a:rPr lang="en-US"/>
              <a:t>In a multiple-user environment, you want to maintain security of the database access and use. With Oracle Server database security, you can do the following:</a:t>
            </a:r>
          </a:p>
          <a:p>
            <a:pPr marL="457200" lvl="2" indent="-228600"/>
            <a:r>
              <a:rPr lang="en-US"/>
              <a:t>Control database access</a:t>
            </a:r>
          </a:p>
          <a:p>
            <a:pPr marL="457200" lvl="2" indent="-228600"/>
            <a:r>
              <a:rPr lang="en-US"/>
              <a:t>Give access to specific objects in the database</a:t>
            </a:r>
          </a:p>
          <a:p>
            <a:pPr marL="457200" lvl="2" indent="-228600"/>
            <a:r>
              <a:rPr lang="en-US"/>
              <a:t>Confirm given and received </a:t>
            </a:r>
            <a:r>
              <a:rPr lang="en-US" i="1"/>
              <a:t>privileges</a:t>
            </a:r>
            <a:r>
              <a:rPr lang="en-US"/>
              <a:t> with the Oracle data dictionary</a:t>
            </a:r>
          </a:p>
          <a:p>
            <a:pPr marL="457200" lvl="2" indent="-228600"/>
            <a:r>
              <a:rPr lang="en-US"/>
              <a:t>Create synonyms for database objects</a:t>
            </a:r>
          </a:p>
          <a:p>
            <a:pPr lvl="1"/>
            <a:r>
              <a:rPr lang="en-US">
                <a:solidFill>
                  <a:srgbClr val="FC0128"/>
                </a:solidFill>
              </a:rPr>
              <a:t>Database security </a:t>
            </a:r>
            <a:r>
              <a:rPr lang="en-US"/>
              <a:t>can be classified into two categories: system security and data security. System security covers access and use of the database at the system level, such as username and password, disk space allocated to users, and system operations allowed by the user. Database security covers access and use of the database objects and the actions that those users can have on the objects.</a:t>
            </a:r>
          </a:p>
          <a:p>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Privileges</a:t>
            </a:r>
          </a:p>
          <a:p>
            <a:pPr lvl="1"/>
            <a:r>
              <a:rPr lang="en-US">
                <a:solidFill>
                  <a:srgbClr val="FC0128"/>
                </a:solidFill>
              </a:rPr>
              <a:t>Privileges </a:t>
            </a:r>
            <a:r>
              <a:rPr lang="en-US"/>
              <a:t>are the right to execute particular SQL statements. The database administrator is a high-level user with the ability to grant users access to the database and its objects. The users require </a:t>
            </a:r>
            <a:r>
              <a:rPr lang="en-US" i="1">
                <a:solidFill>
                  <a:srgbClr val="FC0128"/>
                </a:solidFill>
              </a:rPr>
              <a:t>system privileges</a:t>
            </a:r>
            <a:r>
              <a:rPr lang="en-US">
                <a:solidFill>
                  <a:srgbClr val="FC0128"/>
                </a:solidFill>
              </a:rPr>
              <a:t> </a:t>
            </a:r>
            <a:r>
              <a:rPr lang="en-US"/>
              <a:t>to gain access to the database and </a:t>
            </a:r>
            <a:r>
              <a:rPr lang="en-US" i="1">
                <a:solidFill>
                  <a:srgbClr val="FC0128"/>
                </a:solidFill>
              </a:rPr>
              <a:t>object privileges</a:t>
            </a:r>
            <a:r>
              <a:rPr lang="en-US">
                <a:solidFill>
                  <a:srgbClr val="FC0128"/>
                </a:solidFill>
              </a:rPr>
              <a:t> </a:t>
            </a:r>
            <a:r>
              <a:rPr lang="en-US"/>
              <a:t>to manipulate the content of the objects in the database. Users can also be given the privilege to grant additional privileges to other users or to </a:t>
            </a:r>
            <a:r>
              <a:rPr lang="en-US" i="1">
                <a:solidFill>
                  <a:srgbClr val="FC0128"/>
                </a:solidFill>
              </a:rPr>
              <a:t>roles</a:t>
            </a:r>
            <a:r>
              <a:rPr lang="en-US">
                <a:solidFill>
                  <a:srgbClr val="FC0128"/>
                </a:solidFill>
              </a:rPr>
              <a:t>,</a:t>
            </a:r>
            <a:r>
              <a:rPr lang="en-US"/>
              <a:t> which are named groups of related privileges.</a:t>
            </a:r>
            <a:endParaRPr lang="en-US" b="1"/>
          </a:p>
          <a:p>
            <a:pPr>
              <a:spcBef>
                <a:spcPct val="96000"/>
              </a:spcBef>
            </a:pPr>
            <a:r>
              <a:rPr lang="en-US">
                <a:latin typeface="Helvetica" charset="0"/>
              </a:rPr>
              <a:t>Schema</a:t>
            </a:r>
          </a:p>
          <a:p>
            <a:pPr lvl="1"/>
            <a:r>
              <a:rPr lang="en-US"/>
              <a:t>A </a:t>
            </a:r>
            <a:r>
              <a:rPr lang="en-US" i="1"/>
              <a:t>schema</a:t>
            </a:r>
            <a:r>
              <a:rPr lang="en-US"/>
              <a:t> is a collection of objects, such as tables, views, and sequences. The </a:t>
            </a:r>
            <a:r>
              <a:rPr lang="en-US">
                <a:solidFill>
                  <a:srgbClr val="FC0128"/>
                </a:solidFill>
              </a:rPr>
              <a:t>schema </a:t>
            </a:r>
            <a:r>
              <a:rPr lang="en-US"/>
              <a:t>is owned by a database user and has the same name as that user.</a:t>
            </a:r>
          </a:p>
          <a:p>
            <a:pPr lvl="1"/>
            <a:r>
              <a:rPr lang="en-US"/>
              <a:t>For more information, see </a:t>
            </a:r>
            <a:br>
              <a:rPr lang="en-US"/>
            </a:br>
            <a:r>
              <a:rPr lang="en-US" i="1"/>
              <a:t>Oracle Server Application Developer’s Guide, </a:t>
            </a:r>
            <a:r>
              <a:rPr lang="en-US"/>
              <a:t>Release 8, “Establishing a Security Policy” section, and </a:t>
            </a:r>
            <a:r>
              <a:rPr lang="en-US" i="1"/>
              <a:t>Oracle Server Concepts Manual</a:t>
            </a:r>
            <a:r>
              <a:rPr lang="en-US"/>
              <a:t>, Release 8, “Database Security” topic.</a:t>
            </a:r>
          </a:p>
        </p:txBody>
      </p:sp>
      <p:sp>
        <p:nvSpPr>
          <p:cNvPr id="12293" name="Rectangle 5"/>
          <p:cNvSpPr>
            <a:spLocks noGrp="1" noRot="1" noChangeAspect="1" noChangeArrowheads="1" noTextEdit="1"/>
          </p:cNvSpPr>
          <p:nvPr>
            <p:ph type="sldImg"/>
          </p:nvPr>
        </p:nvSpPr>
        <p:spPr>
          <a:xfrm>
            <a:off x="469900" y="155575"/>
            <a:ext cx="5872163" cy="4403725"/>
          </a:xfrm>
          <a:ln cap="flat"/>
        </p:spPr>
      </p:sp>
      <p:grpSp>
        <p:nvGrpSpPr>
          <p:cNvPr id="12307" name="Group 19"/>
          <p:cNvGrpSpPr>
            <a:grpSpLocks/>
          </p:cNvGrpSpPr>
          <p:nvPr/>
        </p:nvGrpSpPr>
        <p:grpSpPr bwMode="auto">
          <a:xfrm>
            <a:off x="179388" y="6656388"/>
            <a:ext cx="293687" cy="292100"/>
            <a:chOff x="113" y="4193"/>
            <a:chExt cx="185" cy="184"/>
          </a:xfrm>
        </p:grpSpPr>
        <p:sp>
          <p:nvSpPr>
            <p:cNvPr id="12294" name="Freeform 6"/>
            <p:cNvSpPr>
              <a:spLocks/>
            </p:cNvSpPr>
            <p:nvPr/>
          </p:nvSpPr>
          <p:spPr bwMode="auto">
            <a:xfrm>
              <a:off x="113" y="4193"/>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73" y="4260"/>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82" y="4275"/>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88" y="4291"/>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96" y="430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203" y="4323"/>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33" y="422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117" y="4210"/>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43" y="422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33" y="4269"/>
              <a:ext cx="53" cy="108"/>
            </a:xfrm>
            <a:custGeom>
              <a:avLst/>
              <a:gdLst>
                <a:gd name="T0" fmla="*/ 45 w 53"/>
                <a:gd name="T1" fmla="*/ 107 h 108"/>
                <a:gd name="T2" fmla="*/ 52 w 53"/>
                <a:gd name="T3" fmla="*/ 102 h 108"/>
                <a:gd name="T4" fmla="*/ 6 w 53"/>
                <a:gd name="T5" fmla="*/ 0 h 108"/>
                <a:gd name="T6" fmla="*/ 0 w 53"/>
                <a:gd name="T7" fmla="*/ 4 h 108"/>
                <a:gd name="T8" fmla="*/ 45 w 53"/>
                <a:gd name="T9" fmla="*/ 107 h 108"/>
              </a:gdLst>
              <a:ahLst/>
              <a:cxnLst>
                <a:cxn ang="0">
                  <a:pos x="T0" y="T1"/>
                </a:cxn>
                <a:cxn ang="0">
                  <a:pos x="T2" y="T3"/>
                </a:cxn>
                <a:cxn ang="0">
                  <a:pos x="T4" y="T5"/>
                </a:cxn>
                <a:cxn ang="0">
                  <a:pos x="T6" y="T7"/>
                </a:cxn>
                <a:cxn ang="0">
                  <a:pos x="T8" y="T9"/>
                </a:cxn>
              </a:cxnLst>
              <a:rect l="0" t="0" r="r" b="b"/>
              <a:pathLst>
                <a:path w="53" h="108">
                  <a:moveTo>
                    <a:pt x="45" y="107"/>
                  </a:moveTo>
                  <a:lnTo>
                    <a:pt x="52" y="102"/>
                  </a:lnTo>
                  <a:lnTo>
                    <a:pt x="6" y="0"/>
                  </a:lnTo>
                  <a:lnTo>
                    <a:pt x="0" y="4"/>
                  </a:lnTo>
                  <a:lnTo>
                    <a:pt x="45"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113" y="4261"/>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Lst>
              <a:ahLst/>
              <a:cxnLst>
                <a:cxn ang="0">
                  <a:pos x="T0" y="T1"/>
                </a:cxn>
                <a:cxn ang="0">
                  <a:pos x="T2" y="T3"/>
                </a:cxn>
                <a:cxn ang="0">
                  <a:pos x="T4" y="T5"/>
                </a:cxn>
                <a:cxn ang="0">
                  <a:pos x="T6" y="T7"/>
                </a:cxn>
                <a:cxn ang="0">
                  <a:pos x="T8" y="T9"/>
                </a:cxn>
              </a:cxnLst>
              <a:rect l="0" t="0" r="r" b="b"/>
              <a:pathLst>
                <a:path w="57" h="116">
                  <a:moveTo>
                    <a:pt x="49" y="115"/>
                  </a:moveTo>
                  <a:lnTo>
                    <a:pt x="56" y="112"/>
                  </a:lnTo>
                  <a:lnTo>
                    <a:pt x="5" y="0"/>
                  </a:lnTo>
                  <a:lnTo>
                    <a:pt x="0" y="2"/>
                  </a:lnTo>
                  <a:lnTo>
                    <a:pt x="49"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116" y="4261"/>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23" y="4217"/>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69900" y="155575"/>
            <a:ext cx="5872163" cy="4403725"/>
          </a:xfrm>
          <a:ln cap="flat"/>
        </p:spPr>
      </p:sp>
      <p:sp>
        <p:nvSpPr>
          <p:cNvPr id="14339" name="Rectangle 3"/>
          <p:cNvSpPr>
            <a:spLocks noGrp="1" noChangeArrowheads="1"/>
          </p:cNvSpPr>
          <p:nvPr>
            <p:ph type="body" idx="1"/>
          </p:nvPr>
        </p:nvSpPr>
        <p:spPr>
          <a:noFill/>
          <a:ln/>
        </p:spPr>
        <p:txBody>
          <a:bodyPr/>
          <a:lstStyle/>
          <a:p>
            <a:pPr>
              <a:spcAft>
                <a:spcPct val="48000"/>
              </a:spcAft>
            </a:pPr>
            <a:r>
              <a:rPr lang="en-US">
                <a:latin typeface="Helvetica" charset="0"/>
              </a:rPr>
              <a:t>System Privileges</a:t>
            </a:r>
          </a:p>
          <a:p>
            <a:pPr lvl="1"/>
            <a:r>
              <a:rPr lang="en-US"/>
              <a:t>More than 80 system privileges are available for users and roles. System privileges typically are provided by the database administrator.</a:t>
            </a:r>
          </a:p>
          <a:p>
            <a:r>
              <a:rPr lang="en-US"/>
              <a:t>Typical DBA Privileges</a:t>
            </a:r>
          </a:p>
          <a:p>
            <a:endParaRPr lang="en-US"/>
          </a:p>
          <a:p>
            <a:endParaRPr lang="en-US"/>
          </a:p>
          <a:p>
            <a:endParaRPr lang="en-US"/>
          </a:p>
          <a:p>
            <a:endParaRPr lang="en-US"/>
          </a:p>
          <a:p>
            <a:endParaRPr lang="en-US"/>
          </a:p>
        </p:txBody>
      </p:sp>
      <p:graphicFrame>
        <p:nvGraphicFramePr>
          <p:cNvPr id="14340" name="Object 4"/>
          <p:cNvGraphicFramePr>
            <a:graphicFrameLocks/>
          </p:cNvGraphicFramePr>
          <p:nvPr/>
        </p:nvGraphicFramePr>
        <p:xfrm>
          <a:off x="590550" y="5705475"/>
          <a:ext cx="5762625" cy="1409700"/>
        </p:xfrm>
        <a:graphic>
          <a:graphicData uri="http://schemas.openxmlformats.org/presentationml/2006/ole">
            <mc:AlternateContent xmlns:mc="http://schemas.openxmlformats.org/markup-compatibility/2006">
              <mc:Choice xmlns:v="urn:schemas-microsoft-com:vml" Requires="v">
                <p:oleObj spid="_x0000_s14355" name="Document" r:id="rId4" imgW="5762520" imgH="1409400" progId="Word.Document.6">
                  <p:embed/>
                </p:oleObj>
              </mc:Choice>
              <mc:Fallback>
                <p:oleObj name="Document" r:id="rId4" imgW="5762520" imgH="140940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5705475"/>
                        <a:ext cx="57626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69900" y="155575"/>
            <a:ext cx="5872163" cy="4403725"/>
          </a:xfrm>
          <a:ln cap="flat"/>
        </p:spPr>
      </p:sp>
      <p:sp>
        <p:nvSpPr>
          <p:cNvPr id="16387" name="Rectangle 3"/>
          <p:cNvSpPr>
            <a:spLocks noGrp="1" noChangeArrowheads="1"/>
          </p:cNvSpPr>
          <p:nvPr>
            <p:ph type="body" idx="1"/>
          </p:nvPr>
        </p:nvSpPr>
        <p:spPr>
          <a:noFill/>
          <a:ln/>
        </p:spPr>
        <p:txBody>
          <a:bodyPr/>
          <a:lstStyle/>
          <a:p>
            <a:r>
              <a:rPr lang="en-US"/>
              <a:t>Creating a User</a:t>
            </a:r>
          </a:p>
          <a:p>
            <a:pPr lvl="1"/>
            <a:r>
              <a:rPr lang="en-US"/>
              <a:t>The DBA creates the user by executing the </a:t>
            </a:r>
            <a:r>
              <a:rPr lang="en-US">
                <a:solidFill>
                  <a:srgbClr val="FC0128"/>
                </a:solidFill>
              </a:rPr>
              <a:t>CREATE USER </a:t>
            </a:r>
            <a:r>
              <a:rPr lang="en-US"/>
              <a:t>statement. The user does not have any privileges at this point. The DBA can then grant a number of privileges to that user. These privileges determine what the user can do at the database level.</a:t>
            </a:r>
          </a:p>
          <a:p>
            <a:pPr lvl="1"/>
            <a:r>
              <a:rPr lang="en-US"/>
              <a:t>The slide gives the abridged syntax for creating a user. </a:t>
            </a:r>
          </a:p>
          <a:p>
            <a:pPr lvl="1"/>
            <a:r>
              <a:rPr lang="en-US"/>
              <a:t>In the syntax:</a:t>
            </a:r>
          </a:p>
          <a:p>
            <a:pPr>
              <a:lnSpc>
                <a:spcPct val="70000"/>
              </a:lnSpc>
            </a:pPr>
            <a:r>
              <a:rPr lang="en-US">
                <a:latin typeface="Times New Roman" pitchFamily="18" charset="0"/>
              </a:rPr>
              <a:t>	</a:t>
            </a:r>
            <a:r>
              <a:rPr lang="en-US" b="0" i="1">
                <a:latin typeface="Times New Roman" pitchFamily="18" charset="0"/>
              </a:rPr>
              <a:t>user			</a:t>
            </a:r>
            <a:r>
              <a:rPr lang="en-US" b="0">
                <a:latin typeface="Times New Roman" pitchFamily="18" charset="0"/>
              </a:rPr>
              <a:t>is the name of the user to be created</a:t>
            </a:r>
          </a:p>
          <a:p>
            <a:pPr>
              <a:lnSpc>
                <a:spcPct val="70000"/>
              </a:lnSpc>
            </a:pPr>
            <a:endParaRPr lang="en-US" b="0">
              <a:latin typeface="Times New Roman" pitchFamily="18" charset="0"/>
            </a:endParaRPr>
          </a:p>
          <a:p>
            <a:pPr>
              <a:lnSpc>
                <a:spcPct val="70000"/>
              </a:lnSpc>
            </a:pPr>
            <a:r>
              <a:rPr lang="en-US" b="0">
                <a:latin typeface="Times New Roman" pitchFamily="18" charset="0"/>
              </a:rPr>
              <a:t>	</a:t>
            </a:r>
            <a:r>
              <a:rPr lang="en-US" b="0" i="1">
                <a:latin typeface="Times New Roman" pitchFamily="18" charset="0"/>
              </a:rPr>
              <a:t>password</a:t>
            </a:r>
            <a:r>
              <a:rPr lang="en-US" b="0">
                <a:latin typeface="Times New Roman" pitchFamily="18" charset="0"/>
              </a:rPr>
              <a:t>		specifies that the user must log in with this password</a:t>
            </a:r>
          </a:p>
          <a:p>
            <a:pPr lvl="1"/>
            <a:r>
              <a:rPr lang="en-US"/>
              <a:t>For more information, see</a:t>
            </a:r>
            <a:r>
              <a:rPr lang="en-US" i="1"/>
              <a:t> </a:t>
            </a:r>
            <a:br>
              <a:rPr lang="en-US" i="1"/>
            </a:br>
            <a:r>
              <a:rPr lang="en-US" i="1"/>
              <a:t>Oracle Server SQL Reference, </a:t>
            </a:r>
            <a:r>
              <a:rPr lang="en-US"/>
              <a:t>Release 8, “GRANT” (System Privileges and Roles) and “CREATE USER.”</a:t>
            </a:r>
          </a:p>
        </p:txBody>
      </p:sp>
      <p:grpSp>
        <p:nvGrpSpPr>
          <p:cNvPr id="16401" name="Group 17"/>
          <p:cNvGrpSpPr>
            <a:grpSpLocks/>
          </p:cNvGrpSpPr>
          <p:nvPr/>
        </p:nvGrpSpPr>
        <p:grpSpPr bwMode="auto">
          <a:xfrm>
            <a:off x="179388" y="6557963"/>
            <a:ext cx="295275" cy="292100"/>
            <a:chOff x="113" y="4131"/>
            <a:chExt cx="186" cy="184"/>
          </a:xfrm>
        </p:grpSpPr>
        <p:sp>
          <p:nvSpPr>
            <p:cNvPr id="16388" name="Freeform 4"/>
            <p:cNvSpPr>
              <a:spLocks/>
            </p:cNvSpPr>
            <p:nvPr/>
          </p:nvSpPr>
          <p:spPr bwMode="auto">
            <a:xfrm>
              <a:off x="113" y="4131"/>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Lst>
              <a:ahLst/>
              <a:cxnLst>
                <a:cxn ang="0">
                  <a:pos x="T0" y="T1"/>
                </a:cxn>
                <a:cxn ang="0">
                  <a:pos x="T2" y="T3"/>
                </a:cxn>
                <a:cxn ang="0">
                  <a:pos x="T4" y="T5"/>
                </a:cxn>
                <a:cxn ang="0">
                  <a:pos x="T6" y="T7"/>
                </a:cxn>
                <a:cxn ang="0">
                  <a:pos x="T8" y="T9"/>
                </a:cxn>
              </a:cxnLst>
              <a:rect l="0" t="0" r="r" b="b"/>
              <a:pathLst>
                <a:path w="177" h="177">
                  <a:moveTo>
                    <a:pt x="176" y="176"/>
                  </a:moveTo>
                  <a:lnTo>
                    <a:pt x="176" y="0"/>
                  </a:lnTo>
                  <a:lnTo>
                    <a:pt x="0" y="0"/>
                  </a:lnTo>
                  <a:lnTo>
                    <a:pt x="0" y="176"/>
                  </a:lnTo>
                  <a:lnTo>
                    <a:pt x="176"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9" name="Freeform 5"/>
            <p:cNvSpPr>
              <a:spLocks/>
            </p:cNvSpPr>
            <p:nvPr/>
          </p:nvSpPr>
          <p:spPr bwMode="auto">
            <a:xfrm>
              <a:off x="174" y="4198"/>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Freeform 6"/>
            <p:cNvSpPr>
              <a:spLocks/>
            </p:cNvSpPr>
            <p:nvPr/>
          </p:nvSpPr>
          <p:spPr bwMode="auto">
            <a:xfrm>
              <a:off x="183" y="4214"/>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Freeform 7"/>
            <p:cNvSpPr>
              <a:spLocks/>
            </p:cNvSpPr>
            <p:nvPr/>
          </p:nvSpPr>
          <p:spPr bwMode="auto">
            <a:xfrm>
              <a:off x="189" y="4229"/>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Freeform 8"/>
            <p:cNvSpPr>
              <a:spLocks/>
            </p:cNvSpPr>
            <p:nvPr/>
          </p:nvSpPr>
          <p:spPr bwMode="auto">
            <a:xfrm>
              <a:off x="196" y="4246"/>
              <a:ext cx="71" cy="36"/>
            </a:xfrm>
            <a:custGeom>
              <a:avLst/>
              <a:gdLst>
                <a:gd name="T0" fmla="*/ 70 w 71"/>
                <a:gd name="T1" fmla="*/ 6 h 36"/>
                <a:gd name="T2" fmla="*/ 66 w 71"/>
                <a:gd name="T3" fmla="*/ 0 h 36"/>
                <a:gd name="T4" fmla="*/ 0 w 71"/>
                <a:gd name="T5" fmla="*/ 28 h 36"/>
                <a:gd name="T6" fmla="*/ 3 w 71"/>
                <a:gd name="T7" fmla="*/ 35 h 36"/>
                <a:gd name="T8" fmla="*/ 70 w 71"/>
                <a:gd name="T9" fmla="*/ 6 h 36"/>
              </a:gdLst>
              <a:ahLst/>
              <a:cxnLst>
                <a:cxn ang="0">
                  <a:pos x="T0" y="T1"/>
                </a:cxn>
                <a:cxn ang="0">
                  <a:pos x="T2" y="T3"/>
                </a:cxn>
                <a:cxn ang="0">
                  <a:pos x="T4" y="T5"/>
                </a:cxn>
                <a:cxn ang="0">
                  <a:pos x="T6" y="T7"/>
                </a:cxn>
                <a:cxn ang="0">
                  <a:pos x="T8" y="T9"/>
                </a:cxn>
              </a:cxnLst>
              <a:rect l="0" t="0" r="r" b="b"/>
              <a:pathLst>
                <a:path w="71" h="36">
                  <a:moveTo>
                    <a:pt x="70" y="6"/>
                  </a:moveTo>
                  <a:lnTo>
                    <a:pt x="66" y="0"/>
                  </a:lnTo>
                  <a:lnTo>
                    <a:pt x="0" y="28"/>
                  </a:lnTo>
                  <a:lnTo>
                    <a:pt x="3" y="35"/>
                  </a:lnTo>
                  <a:lnTo>
                    <a:pt x="7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Freeform 9"/>
            <p:cNvSpPr>
              <a:spLocks/>
            </p:cNvSpPr>
            <p:nvPr/>
          </p:nvSpPr>
          <p:spPr bwMode="auto">
            <a:xfrm>
              <a:off x="204" y="4262"/>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Freeform 10"/>
            <p:cNvSpPr>
              <a:spLocks/>
            </p:cNvSpPr>
            <p:nvPr/>
          </p:nvSpPr>
          <p:spPr bwMode="auto">
            <a:xfrm>
              <a:off x="134" y="4161"/>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Freeform 11"/>
            <p:cNvSpPr>
              <a:spLocks/>
            </p:cNvSpPr>
            <p:nvPr/>
          </p:nvSpPr>
          <p:spPr bwMode="auto">
            <a:xfrm>
              <a:off x="117" y="4149"/>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Freeform 12"/>
            <p:cNvSpPr>
              <a:spLocks/>
            </p:cNvSpPr>
            <p:nvPr/>
          </p:nvSpPr>
          <p:spPr bwMode="auto">
            <a:xfrm>
              <a:off x="244" y="4163"/>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Freeform 13"/>
            <p:cNvSpPr>
              <a:spLocks/>
            </p:cNvSpPr>
            <p:nvPr/>
          </p:nvSpPr>
          <p:spPr bwMode="auto">
            <a:xfrm>
              <a:off x="134" y="4208"/>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Freeform 14"/>
            <p:cNvSpPr>
              <a:spLocks/>
            </p:cNvSpPr>
            <p:nvPr/>
          </p:nvSpPr>
          <p:spPr bwMode="auto">
            <a:xfrm>
              <a:off x="113" y="4200"/>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Freeform 15"/>
            <p:cNvSpPr>
              <a:spLocks/>
            </p:cNvSpPr>
            <p:nvPr/>
          </p:nvSpPr>
          <p:spPr bwMode="auto">
            <a:xfrm>
              <a:off x="116" y="4200"/>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Freeform 16"/>
            <p:cNvSpPr>
              <a:spLocks/>
            </p:cNvSpPr>
            <p:nvPr/>
          </p:nvSpPr>
          <p:spPr bwMode="auto">
            <a:xfrm>
              <a:off x="224" y="4156"/>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xfrm>
            <a:off x="409575" y="4740275"/>
            <a:ext cx="5995988" cy="3749675"/>
          </a:xfrm>
          <a:noFill/>
          <a:ln/>
        </p:spPr>
        <p:txBody>
          <a:bodyPr/>
          <a:lstStyle/>
          <a:p>
            <a:r>
              <a:rPr lang="en-US"/>
              <a:t>Typical User Privileges</a:t>
            </a:r>
          </a:p>
          <a:p>
            <a:pPr lvl="1"/>
            <a:r>
              <a:rPr lang="en-US"/>
              <a:t>Now that the DBA has created a user, the DBA can assign privileges to that user.</a:t>
            </a:r>
          </a:p>
          <a:p>
            <a:pPr lvl="1"/>
            <a:endParaRPr lang="en-US"/>
          </a:p>
          <a:p>
            <a:pPr lvl="1"/>
            <a:endParaRPr lang="en-US"/>
          </a:p>
          <a:p>
            <a:pPr lvl="1"/>
            <a:endParaRPr lang="en-US"/>
          </a:p>
          <a:p>
            <a:pPr lvl="1"/>
            <a:endParaRPr lang="en-US"/>
          </a:p>
          <a:p>
            <a:pPr lvl="1"/>
            <a:endParaRPr lang="en-US"/>
          </a:p>
          <a:p>
            <a:pPr lvl="1"/>
            <a:endParaRPr lang="en-US"/>
          </a:p>
          <a:p>
            <a:pPr lvl="1">
              <a:spcBef>
                <a:spcPct val="40000"/>
              </a:spcBef>
            </a:pPr>
            <a:r>
              <a:rPr lang="en-US"/>
              <a:t>In the syntax:</a:t>
            </a:r>
          </a:p>
          <a:p>
            <a:pPr lvl="1"/>
            <a:r>
              <a:rPr lang="en-US" i="1"/>
              <a:t>	privilege</a:t>
            </a:r>
            <a:r>
              <a:rPr lang="en-US"/>
              <a:t>		is the system privilege to be granted</a:t>
            </a:r>
          </a:p>
          <a:p>
            <a:pPr lvl="1"/>
            <a:r>
              <a:rPr lang="en-US" i="1"/>
              <a:t>	user</a:t>
            </a:r>
            <a:r>
              <a:rPr lang="en-US"/>
              <a:t>			is the name of the user</a:t>
            </a:r>
          </a:p>
          <a:p>
            <a:pPr lvl="1"/>
            <a:endParaRPr lang="en-US"/>
          </a:p>
          <a:p>
            <a:pPr lvl="1"/>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The syntax displayed for the GRANT command is not the full syntax for the statement.</a:t>
            </a:r>
          </a:p>
        </p:txBody>
      </p:sp>
      <p:graphicFrame>
        <p:nvGraphicFramePr>
          <p:cNvPr id="18436" name="Object 4"/>
          <p:cNvGraphicFramePr>
            <a:graphicFrameLocks/>
          </p:cNvGraphicFramePr>
          <p:nvPr/>
        </p:nvGraphicFramePr>
        <p:xfrm>
          <a:off x="585788" y="5235575"/>
          <a:ext cx="5881687" cy="1600200"/>
        </p:xfrm>
        <a:graphic>
          <a:graphicData uri="http://schemas.openxmlformats.org/presentationml/2006/ole">
            <mc:AlternateContent xmlns:mc="http://schemas.openxmlformats.org/markup-compatibility/2006">
              <mc:Choice xmlns:v="urn:schemas-microsoft-com:vml" Requires="v">
                <p:oleObj spid="_x0000_s18451" name="Document" r:id="rId4" imgW="5881680" imgH="1599840" progId="Word.Document.6">
                  <p:embed/>
                </p:oleObj>
              </mc:Choice>
              <mc:Fallback>
                <p:oleObj name="Document" r:id="rId4" imgW="5881680" imgH="159984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5235575"/>
                        <a:ext cx="58816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xfrm>
            <a:off x="409575" y="4702175"/>
            <a:ext cx="6081713" cy="3749675"/>
          </a:xfrm>
          <a:noFill/>
          <a:ln/>
        </p:spPr>
        <p:txBody>
          <a:bodyPr/>
          <a:lstStyle/>
          <a:p>
            <a:pPr>
              <a:tabLst/>
            </a:pPr>
            <a:r>
              <a:rPr lang="en-US"/>
              <a:t>What Is a Role?</a:t>
            </a:r>
          </a:p>
          <a:p>
            <a:pPr lvl="1">
              <a:tabLst/>
            </a:pPr>
            <a:r>
              <a:rPr lang="en-US"/>
              <a:t>A </a:t>
            </a:r>
            <a:r>
              <a:rPr lang="en-US">
                <a:solidFill>
                  <a:srgbClr val="FC0128"/>
                </a:solidFill>
              </a:rPr>
              <a:t>role </a:t>
            </a:r>
            <a:r>
              <a:rPr lang="en-US"/>
              <a:t>is a named group of related privileges that can be granted to the user. This method makes granting and revoking privileges easier to perform and maintain.</a:t>
            </a:r>
          </a:p>
          <a:p>
            <a:pPr lvl="1">
              <a:tabLst/>
            </a:pPr>
            <a:r>
              <a:rPr lang="en-US"/>
              <a:t>A user can have access to several roles, and several users can be assigned the same role. Roles typically are created for a database application. </a:t>
            </a:r>
          </a:p>
          <a:p>
            <a:pPr>
              <a:tabLst/>
            </a:pPr>
            <a:r>
              <a:rPr lang="en-US"/>
              <a:t>Creating and Assigning a Role</a:t>
            </a:r>
          </a:p>
          <a:p>
            <a:pPr lvl="1">
              <a:tabLst/>
            </a:pPr>
            <a:r>
              <a:rPr lang="en-US"/>
              <a:t>First, the DBA must create the role. Then the DBA can assign privileges to the role and users to the role.</a:t>
            </a:r>
          </a:p>
          <a:p>
            <a:pPr lvl="1">
              <a:tabLst/>
            </a:pPr>
            <a:r>
              <a:rPr lang="en-US" b="1"/>
              <a:t>Syntax</a:t>
            </a:r>
            <a:endParaRPr lang="en-US"/>
          </a:p>
          <a:p>
            <a:pPr algn="just">
              <a:tabLst/>
            </a:pPr>
            <a:r>
              <a:rPr lang="en-US" b="0">
                <a:latin typeface="Times" charset="0"/>
              </a:rPr>
              <a:t>     </a:t>
            </a:r>
            <a:r>
              <a:rPr lang="en-US" b="0">
                <a:latin typeface="Courier New" pitchFamily="49" charset="0"/>
              </a:rPr>
              <a:t>CREATE   ROLE  </a:t>
            </a:r>
            <a:r>
              <a:rPr lang="en-US" b="0" i="1">
                <a:latin typeface="Courier New" pitchFamily="49" charset="0"/>
              </a:rPr>
              <a:t>role</a:t>
            </a:r>
            <a:r>
              <a:rPr lang="en-US" b="0">
                <a:latin typeface="Courier New" pitchFamily="49" charset="0"/>
              </a:rPr>
              <a:t>;</a:t>
            </a:r>
          </a:p>
          <a:p>
            <a:pPr lvl="1">
              <a:tabLst/>
            </a:pPr>
            <a:r>
              <a:rPr lang="en-US" b="1"/>
              <a:t>where:</a:t>
            </a:r>
            <a:r>
              <a:rPr lang="en-US" b="1" i="1"/>
              <a:t>		</a:t>
            </a:r>
            <a:r>
              <a:rPr lang="en-US" i="1"/>
              <a:t>role</a:t>
            </a:r>
            <a:r>
              <a:rPr lang="en-US"/>
              <a:t>		is the name of the role to be created</a:t>
            </a:r>
          </a:p>
          <a:p>
            <a:pPr lvl="1">
              <a:tabLst/>
            </a:pPr>
            <a:r>
              <a:rPr lang="en-US"/>
              <a:t>Now that the role is created, the DBA can use the GRANT statement to assign users to the role as well as assign privileges to the role.</a:t>
            </a:r>
          </a:p>
          <a:p>
            <a:pPr>
              <a:tabLst/>
            </a:pPr>
            <a:r>
              <a:rPr lang="en-US">
                <a:solidFill>
                  <a:schemeClr val="accent2"/>
                </a:solidFill>
              </a:rPr>
              <a:t>Class Management Note</a:t>
            </a:r>
          </a:p>
          <a:p>
            <a:pPr lvl="1">
              <a:tabLst/>
            </a:pPr>
            <a:r>
              <a:rPr lang="en-US">
                <a:solidFill>
                  <a:schemeClr val="accent2"/>
                </a:solidFill>
              </a:rPr>
              <a:t>Discuss the four following points about roles:</a:t>
            </a:r>
          </a:p>
          <a:p>
            <a:pPr lvl="2">
              <a:spcBef>
                <a:spcPct val="0"/>
              </a:spcBef>
              <a:tabLst/>
            </a:pPr>
            <a:r>
              <a:rPr lang="en-US">
                <a:solidFill>
                  <a:schemeClr val="accent2"/>
                </a:solidFill>
              </a:rPr>
              <a:t>Are named groups of related privileges</a:t>
            </a:r>
          </a:p>
          <a:p>
            <a:pPr lvl="2">
              <a:spcBef>
                <a:spcPct val="0"/>
              </a:spcBef>
              <a:tabLst/>
            </a:pPr>
            <a:r>
              <a:rPr lang="en-US">
                <a:solidFill>
                  <a:schemeClr val="accent2"/>
                </a:solidFill>
              </a:rPr>
              <a:t>Can be granted to users</a:t>
            </a:r>
          </a:p>
          <a:p>
            <a:pPr lvl="2">
              <a:spcBef>
                <a:spcPct val="0"/>
              </a:spcBef>
              <a:tabLst/>
            </a:pPr>
            <a:r>
              <a:rPr lang="en-US">
                <a:solidFill>
                  <a:schemeClr val="accent2"/>
                </a:solidFill>
              </a:rPr>
              <a:t>Simplify the process of granting and revoking privileges</a:t>
            </a:r>
          </a:p>
          <a:p>
            <a:pPr lvl="2">
              <a:spcBef>
                <a:spcPct val="0"/>
              </a:spcBef>
              <a:tabLst/>
            </a:pPr>
            <a:r>
              <a:rPr lang="en-US">
                <a:solidFill>
                  <a:schemeClr val="accent2"/>
                </a:solidFill>
              </a:rPr>
              <a:t>Are created by a DBA</a:t>
            </a:r>
          </a:p>
        </p:txBody>
      </p:sp>
      <p:sp>
        <p:nvSpPr>
          <p:cNvPr id="22532" name="Rectangle 4"/>
          <p:cNvSpPr>
            <a:spLocks noChangeArrowheads="1"/>
          </p:cNvSpPr>
          <p:nvPr/>
        </p:nvSpPr>
        <p:spPr bwMode="auto">
          <a:xfrm>
            <a:off x="603250" y="6551613"/>
            <a:ext cx="5461000" cy="19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Creating a Role</a:t>
            </a:r>
          </a:p>
          <a:p>
            <a:pPr lvl="1"/>
            <a:r>
              <a:rPr lang="en-US"/>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4/12/2023</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4/12/2023</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4/12/2023</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4/12/2023</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4/12/2023</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4/12/2023</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4/12/2023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4/12/2023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4/12/2023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4/12/2023</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4/12/2023</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4/12/2023</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4/12/2023</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4/12/2023</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4/12/2023</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4/12/2023</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4/12/2023</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sz="4400" dirty="0"/>
              <a:t>Controlling User Access</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p:cNvPr>
          <p:cNvGraphicFramePr>
            <a:graphicFrameLocks noGrp="1"/>
          </p:cNvGraphicFramePr>
          <p:nvPr>
            <p:extLst>
              <p:ext uri="{D42A27DB-BD31-4B8C-83A1-F6EECF244321}">
                <p14:modId xmlns:p14="http://schemas.microsoft.com/office/powerpoint/2010/main" val="3809969539"/>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smtClean="0"/>
                        <a:t>21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12</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baseline="0" smtClean="0"/>
                        <a:t>spring </a:t>
                      </a:r>
                      <a:r>
                        <a:rPr lang="en-US" sz="1800" baseline="0" dirty="0" smtClean="0"/>
                        <a:t>22-23</a:t>
                      </a:r>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smtClean="0"/>
                        <a:t>MD</a:t>
                      </a:r>
                      <a:r>
                        <a:rPr lang="en-US" sz="1800" i="1" baseline="0" dirty="0" smtClean="0"/>
                        <a:t> SAJID BIN- FAISAL</a:t>
                      </a:r>
                      <a:endParaRPr lang="en-US" sz="1800" i="1" dirty="0"/>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a:t>Creating and Granting Privileges to a Role</a:t>
            </a:r>
          </a:p>
        </p:txBody>
      </p:sp>
      <p:sp>
        <p:nvSpPr>
          <p:cNvPr id="23555" name="Rectangle 3"/>
          <p:cNvSpPr>
            <a:spLocks noChangeArrowheads="1"/>
          </p:cNvSpPr>
          <p:nvPr/>
        </p:nvSpPr>
        <p:spPr bwMode="blackWhite">
          <a:xfrm>
            <a:off x="936625" y="19288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ROLE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1861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view 		  </a:t>
            </a:r>
          </a:p>
          <a:p>
            <a:pPr algn="l">
              <a:lnSpc>
                <a:spcPct val="100000"/>
              </a:lnSpc>
              <a:spcBef>
                <a:spcPct val="0"/>
              </a:spcBef>
              <a:tabLst>
                <a:tab pos="682625" algn="l"/>
                <a:tab pos="1833563" algn="l"/>
              </a:tabLst>
            </a:pPr>
            <a:r>
              <a:rPr lang="en-US" sz="1800">
                <a:solidFill>
                  <a:srgbClr val="000000"/>
                </a:solidFill>
                <a:latin typeface="Courier New" pitchFamily="49" charset="0"/>
              </a:rPr>
              <a:t>  2	      to manager;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6910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manager to BLAKE, CLARK;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Changing Your Password</a:t>
            </a:r>
          </a:p>
        </p:txBody>
      </p:sp>
      <p:sp>
        <p:nvSpPr>
          <p:cNvPr id="25603" name="Rectangle 3"/>
          <p:cNvSpPr>
            <a:spLocks noGrp="1" noChangeArrowheads="1"/>
          </p:cNvSpPr>
          <p:nvPr>
            <p:ph idx="1"/>
          </p:nvPr>
        </p:nvSpPr>
        <p:spPr>
          <a:xfrm>
            <a:off x="858838" y="1795463"/>
            <a:ext cx="7385050" cy="1866900"/>
          </a:xfrm>
          <a:noFill/>
          <a:ln/>
        </p:spPr>
        <p:txBody>
          <a:bodyPr/>
          <a:lstStyle/>
          <a:p>
            <a:pPr lvl="1"/>
            <a:r>
              <a:rPr lang="en-US"/>
              <a:t>The DBA creates your user account and initializes your password.</a:t>
            </a:r>
          </a:p>
          <a:p>
            <a:pPr lvl="1"/>
            <a:r>
              <a:rPr lang="en-US"/>
              <a:t>You can change your password by using the ALTER USER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ALTER USER scott             			  </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lion;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a:t>Object Privileges</a:t>
            </a:r>
          </a:p>
        </p:txBody>
      </p:sp>
      <p:sp>
        <p:nvSpPr>
          <p:cNvPr id="27650" name="Rectangle 2"/>
          <p:cNvSpPr>
            <a:spLocks noGrp="1" noChangeArrowheads="1"/>
          </p:cNvSpPr>
          <p:nvPr>
            <p:ph idx="1"/>
          </p:nvPr>
        </p:nvSpPr>
        <p:spPr bwMode="blackWhite">
          <a:xfrm>
            <a:off x="1162050" y="1778000"/>
            <a:ext cx="6842125" cy="4625975"/>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Object 		</a:t>
            </a:r>
            <a:br>
              <a:rPr lang="en-US" sz="2000" dirty="0">
                <a:solidFill>
                  <a:srgbClr val="000000"/>
                </a:solidFill>
                <a:effectLst/>
              </a:rPr>
            </a:br>
            <a:r>
              <a:rPr lang="en-US" sz="2000" dirty="0">
                <a:solidFill>
                  <a:srgbClr val="000000"/>
                </a:solidFill>
                <a:effectLst/>
              </a:rPr>
              <a:t>Privilege 	Table	View	Sequence	Procedure</a:t>
            </a: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ALTER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DELETE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EXECUTE				      </a:t>
            </a:r>
            <a:r>
              <a:rPr lang="en-US" sz="2000" dirty="0">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INDEX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INSERT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REFERENCES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SELECT 	    </a:t>
            </a:r>
            <a:r>
              <a:rPr lang="en-US" sz="2000" dirty="0">
                <a:solidFill>
                  <a:srgbClr val="000000"/>
                </a:solidFill>
                <a:effectLst/>
                <a:latin typeface="Symbol" pitchFamily="18" charset="2"/>
              </a:rPr>
              <a:t>Ö	    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UPDATE	    </a:t>
            </a:r>
            <a:r>
              <a:rPr lang="en-US" sz="2000" dirty="0">
                <a:solidFill>
                  <a:srgbClr val="000000"/>
                </a:solidFill>
                <a:effectLst/>
                <a:latin typeface="Symbol" pitchFamily="18" charset="2"/>
              </a:rPr>
              <a:t>Ö	    Ö</a:t>
            </a:r>
          </a:p>
        </p:txBody>
      </p:sp>
      <p:sp>
        <p:nvSpPr>
          <p:cNvPr id="27652" name="Line 4"/>
          <p:cNvSpPr>
            <a:spLocks noChangeShapeType="1"/>
          </p:cNvSpPr>
          <p:nvPr/>
        </p:nvSpPr>
        <p:spPr bwMode="auto">
          <a:xfrm>
            <a:off x="3135313" y="1774825"/>
            <a:ext cx="0" cy="464820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125913" y="1755775"/>
            <a:ext cx="0" cy="46482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6"/>
          <p:cNvSpPr>
            <a:spLocks noChangeShapeType="1"/>
          </p:cNvSpPr>
          <p:nvPr/>
        </p:nvSpPr>
        <p:spPr bwMode="auto">
          <a:xfrm>
            <a:off x="5070475" y="1755775"/>
            <a:ext cx="0" cy="4667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6453188" y="1774825"/>
            <a:ext cx="0" cy="46291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64" name="Group 16"/>
          <p:cNvGrpSpPr>
            <a:grpSpLocks/>
          </p:cNvGrpSpPr>
          <p:nvPr/>
        </p:nvGrpSpPr>
        <p:grpSpPr bwMode="auto">
          <a:xfrm>
            <a:off x="1158875" y="2540000"/>
            <a:ext cx="6858000" cy="3365500"/>
            <a:chOff x="732" y="1370"/>
            <a:chExt cx="4320" cy="2120"/>
          </a:xfrm>
        </p:grpSpPr>
        <p:sp>
          <p:nvSpPr>
            <p:cNvPr id="27656" name="Line 8"/>
            <p:cNvSpPr>
              <a:spLocks noChangeShapeType="1"/>
            </p:cNvSpPr>
            <p:nvPr/>
          </p:nvSpPr>
          <p:spPr bwMode="auto">
            <a:xfrm>
              <a:off x="732" y="1370"/>
              <a:ext cx="432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a:off x="732" y="165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a:off x="732" y="1952"/>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1"/>
            <p:cNvSpPr>
              <a:spLocks noChangeShapeType="1"/>
            </p:cNvSpPr>
            <p:nvPr/>
          </p:nvSpPr>
          <p:spPr bwMode="auto">
            <a:xfrm>
              <a:off x="732" y="2577"/>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2"/>
            <p:cNvSpPr>
              <a:spLocks noChangeShapeType="1"/>
            </p:cNvSpPr>
            <p:nvPr/>
          </p:nvSpPr>
          <p:spPr bwMode="auto">
            <a:xfrm>
              <a:off x="732" y="2278"/>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3"/>
            <p:cNvSpPr>
              <a:spLocks noChangeShapeType="1"/>
            </p:cNvSpPr>
            <p:nvPr/>
          </p:nvSpPr>
          <p:spPr bwMode="auto">
            <a:xfrm>
              <a:off x="732" y="318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4"/>
            <p:cNvSpPr>
              <a:spLocks noChangeShapeType="1"/>
            </p:cNvSpPr>
            <p:nvPr/>
          </p:nvSpPr>
          <p:spPr bwMode="auto">
            <a:xfrm>
              <a:off x="732" y="2885"/>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5"/>
            <p:cNvSpPr>
              <a:spLocks noChangeShapeType="1"/>
            </p:cNvSpPr>
            <p:nvPr/>
          </p:nvSpPr>
          <p:spPr bwMode="auto">
            <a:xfrm>
              <a:off x="732" y="3490"/>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dirty="0"/>
              <a:t>Object Privileges</a:t>
            </a:r>
          </a:p>
        </p:txBody>
      </p:sp>
      <p:sp>
        <p:nvSpPr>
          <p:cNvPr id="29699" name="Rectangle 3"/>
          <p:cNvSpPr>
            <a:spLocks noGrp="1" noChangeArrowheads="1"/>
          </p:cNvSpPr>
          <p:nvPr>
            <p:ph idx="1"/>
          </p:nvPr>
        </p:nvSpPr>
        <p:spPr>
          <a:xfrm>
            <a:off x="580655" y="1828800"/>
            <a:ext cx="7842250" cy="1724025"/>
          </a:xfrm>
          <a:noFill/>
          <a:ln/>
        </p:spPr>
        <p:txBody>
          <a:bodyPr/>
          <a:lstStyle/>
          <a:p>
            <a:pPr lvl="1">
              <a:lnSpc>
                <a:spcPct val="85000"/>
              </a:lnSpc>
            </a:pPr>
            <a:r>
              <a:rPr lang="en-US" sz="2600" dirty="0"/>
              <a:t>Object privileges vary from object to object.</a:t>
            </a:r>
          </a:p>
          <a:p>
            <a:pPr lvl="1">
              <a:lnSpc>
                <a:spcPct val="85000"/>
              </a:lnSpc>
            </a:pPr>
            <a:r>
              <a:rPr lang="en-US" sz="2600" dirty="0"/>
              <a:t>An owner has all the privileges on the object.</a:t>
            </a:r>
          </a:p>
          <a:p>
            <a:pPr lvl="1">
              <a:lnSpc>
                <a:spcPct val="85000"/>
              </a:lnSpc>
            </a:pPr>
            <a:r>
              <a:rPr lang="en-US" sz="2600" dirty="0"/>
              <a:t>An owner can give specific privileges on that owner’s object.</a:t>
            </a:r>
          </a:p>
        </p:txBody>
      </p:sp>
      <p:sp>
        <p:nvSpPr>
          <p:cNvPr id="29700" name="Rectangle 4"/>
          <p:cNvSpPr>
            <a:spLocks noChangeArrowheads="1"/>
          </p:cNvSpPr>
          <p:nvPr/>
        </p:nvSpPr>
        <p:spPr bwMode="blackWhite">
          <a:xfrm>
            <a:off x="923925" y="3848100"/>
            <a:ext cx="74898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GRANT	</a:t>
            </a:r>
            <a:r>
              <a:rPr lang="en-US" sz="1800" i="1">
                <a:solidFill>
                  <a:srgbClr val="000000"/>
                </a:solidFill>
                <a:latin typeface="Courier New" pitchFamily="49" charset="0"/>
              </a:rPr>
              <a:t>object_priv</a:t>
            </a:r>
            <a:r>
              <a:rPr lang="en-US" sz="1800">
                <a:solidFill>
                  <a:srgbClr val="000000"/>
                </a:solidFill>
                <a:latin typeface="Courier New" pitchFamily="49" charset="0"/>
              </a:rPr>
              <a:t> [(</a:t>
            </a:r>
            <a:r>
              <a:rPr lang="en-US" sz="1800" i="1">
                <a:solidFill>
                  <a:srgbClr val="000000"/>
                </a:solidFill>
                <a:latin typeface="Courier New" pitchFamily="49" charset="0"/>
              </a:rPr>
              <a:t>columns</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ON		</a:t>
            </a:r>
            <a:r>
              <a:rPr lang="en-US" sz="1800" i="1">
                <a:solidFill>
                  <a:srgbClr val="000000"/>
                </a:solidFill>
                <a:latin typeface="Courier New" pitchFamily="49" charset="0"/>
              </a:rPr>
              <a:t>object</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 TO		{</a:t>
            </a:r>
            <a:r>
              <a:rPr lang="en-US" sz="1800" i="1">
                <a:solidFill>
                  <a:srgbClr val="000000"/>
                </a:solidFill>
                <a:latin typeface="Courier New" pitchFamily="49" charset="0"/>
              </a:rPr>
              <a:t>user</a:t>
            </a:r>
            <a:r>
              <a:rPr lang="en-US" sz="1800">
                <a:solidFill>
                  <a:srgbClr val="000000"/>
                </a:solidFill>
                <a:latin typeface="Courier New" pitchFamily="49" charset="0"/>
              </a:rPr>
              <a:t>|</a:t>
            </a:r>
            <a:r>
              <a:rPr lang="en-US" sz="1800" i="1">
                <a:solidFill>
                  <a:srgbClr val="000000"/>
                </a:solidFill>
                <a:latin typeface="Courier New" pitchFamily="49" charset="0"/>
              </a:rPr>
              <a:t>role</a:t>
            </a:r>
            <a:r>
              <a:rPr lang="en-US" sz="1800">
                <a:solidFill>
                  <a:srgbClr val="000000"/>
                </a:solidFill>
                <a:latin typeface="Courier New" pitchFamily="49" charset="0"/>
              </a:rPr>
              <a:t>|PUBLIC}</a:t>
            </a:r>
          </a:p>
          <a:p>
            <a:pPr algn="l">
              <a:lnSpc>
                <a:spcPct val="100000"/>
              </a:lnSpc>
              <a:spcBef>
                <a:spcPct val="0"/>
              </a:spcBef>
              <a:tabLst>
                <a:tab pos="682625" algn="l"/>
                <a:tab pos="1833563" algn="l"/>
              </a:tabLst>
            </a:pPr>
            <a:r>
              <a:rPr lang="en-US" sz="1800">
                <a:solidFill>
                  <a:srgbClr val="000000"/>
                </a:solidFill>
                <a:latin typeface="Courier New" pitchFamily="49" charset="0"/>
              </a:rPr>
              <a:t> [WITH GRANT OPTION];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609600"/>
            <a:ext cx="8574087" cy="968375"/>
          </a:xfrm>
          <a:noFill/>
          <a:ln/>
        </p:spPr>
        <p:txBody>
          <a:bodyPr/>
          <a:lstStyle/>
          <a:p>
            <a:pPr algn="l"/>
            <a:r>
              <a:rPr lang="en-US" dirty="0"/>
              <a:t>Granting Object Privileges</a:t>
            </a:r>
          </a:p>
        </p:txBody>
      </p:sp>
      <p:sp>
        <p:nvSpPr>
          <p:cNvPr id="31749" name="Rectangle 5"/>
          <p:cNvSpPr>
            <a:spLocks noGrp="1" noChangeArrowheads="1"/>
          </p:cNvSpPr>
          <p:nvPr>
            <p:ph idx="1"/>
          </p:nvPr>
        </p:nvSpPr>
        <p:spPr>
          <a:xfrm>
            <a:off x="911138" y="1828800"/>
            <a:ext cx="7781925" cy="769937"/>
          </a:xfrm>
          <a:noFill/>
          <a:ln/>
        </p:spPr>
        <p:txBody>
          <a:bodyPr/>
          <a:lstStyle/>
          <a:p>
            <a:pPr lvl="1"/>
            <a:r>
              <a:rPr lang="en-US" dirty="0">
                <a:solidFill>
                  <a:schemeClr val="tx1"/>
                </a:solidFill>
              </a:rPr>
              <a:t>Grant query privileges on the EMP table.</a:t>
            </a:r>
          </a:p>
        </p:txBody>
      </p:sp>
      <p:sp>
        <p:nvSpPr>
          <p:cNvPr id="31747" name="Rectangle 3"/>
          <p:cNvSpPr>
            <a:spLocks noChangeArrowheads="1"/>
          </p:cNvSpPr>
          <p:nvPr/>
        </p:nvSpPr>
        <p:spPr bwMode="blackWhite">
          <a:xfrm>
            <a:off x="871451" y="2590800"/>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select</a:t>
            </a:r>
          </a:p>
          <a:p>
            <a:pPr algn="l">
              <a:lnSpc>
                <a:spcPct val="100000"/>
              </a:lnSpc>
              <a:spcBef>
                <a:spcPct val="0"/>
              </a:spcBef>
              <a:tabLst>
                <a:tab pos="682625" algn="l"/>
                <a:tab pos="1833563" algn="l"/>
              </a:tabLst>
            </a:pPr>
            <a:r>
              <a:rPr lang="en-US" sz="1800">
                <a:solidFill>
                  <a:schemeClr val="tx1"/>
                </a:solidFill>
                <a:latin typeface="Courier New" pitchFamily="49" charset="0"/>
              </a:rPr>
              <a:t>  2  ON	emp</a:t>
            </a:r>
          </a:p>
          <a:p>
            <a:pPr algn="l">
              <a:lnSpc>
                <a:spcPct val="100000"/>
              </a:lnSpc>
              <a:spcBef>
                <a:spcPct val="0"/>
              </a:spcBef>
              <a:tabLst>
                <a:tab pos="682625" algn="l"/>
                <a:tab pos="1833563" algn="l"/>
              </a:tabLst>
            </a:pPr>
            <a:r>
              <a:rPr lang="en-US" sz="1800">
                <a:solidFill>
                  <a:schemeClr val="tx1"/>
                </a:solidFill>
                <a:latin typeface="Courier New" pitchFamily="49" charset="0"/>
              </a:rPr>
              <a:t>  3  TO	sue, rich;</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48" name="Rectangle 4"/>
          <p:cNvSpPr>
            <a:spLocks noChangeArrowheads="1"/>
          </p:cNvSpPr>
          <p:nvPr/>
        </p:nvSpPr>
        <p:spPr bwMode="blackWhite">
          <a:xfrm>
            <a:off x="882563" y="5030787"/>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update (dname, loc)</a:t>
            </a:r>
          </a:p>
          <a:p>
            <a:pPr algn="l">
              <a:lnSpc>
                <a:spcPct val="100000"/>
              </a:lnSpc>
              <a:spcBef>
                <a:spcPct val="0"/>
              </a:spcBef>
              <a:tabLst>
                <a:tab pos="682625" algn="l"/>
                <a:tab pos="1833563" algn="l"/>
              </a:tabLst>
            </a:pPr>
            <a:r>
              <a:rPr lang="en-US" sz="1800">
                <a:solidFill>
                  <a:schemeClr val="tx1"/>
                </a:solidFill>
                <a:latin typeface="Courier New" pitchFamily="49" charset="0"/>
              </a:rPr>
              <a:t>  2  ON	dept</a:t>
            </a:r>
          </a:p>
          <a:p>
            <a:pPr algn="l">
              <a:lnSpc>
                <a:spcPct val="100000"/>
              </a:lnSpc>
              <a:spcBef>
                <a:spcPct val="0"/>
              </a:spcBef>
              <a:tabLst>
                <a:tab pos="682625" algn="l"/>
                <a:tab pos="1833563" algn="l"/>
              </a:tabLst>
            </a:pPr>
            <a:r>
              <a:rPr lang="en-US" sz="1800">
                <a:solidFill>
                  <a:schemeClr val="tx1"/>
                </a:solidFill>
                <a:latin typeface="Courier New" pitchFamily="49" charset="0"/>
              </a:rPr>
              <a:t>  3  TO	scott, manager;</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50" name="Rectangle 6"/>
          <p:cNvSpPr>
            <a:spLocks noChangeArrowheads="1"/>
          </p:cNvSpPr>
          <p:nvPr/>
        </p:nvSpPr>
        <p:spPr bwMode="auto">
          <a:xfrm>
            <a:off x="853988" y="405765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chemeClr val="tx1"/>
                </a:solidFill>
                <a:latin typeface="Arial" pitchFamily="34" charset="0"/>
              </a:rPr>
              <a:t>Grant privileges to update specific columns to users and roles. </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0"/>
            <a:ext cx="7535863" cy="420688"/>
          </a:xfrm>
          <a:noFill/>
          <a:ln/>
        </p:spPr>
        <p:txBody>
          <a:bodyPr>
            <a:normAutofit fontScale="90000"/>
          </a:bodyPr>
          <a:lstStyle/>
          <a:p>
            <a:pPr algn="l"/>
            <a:r>
              <a:rPr lang="en-US" dirty="0"/>
              <a:t>Using WITH GRANT OPTION and PUBLIC Keywords</a:t>
            </a:r>
          </a:p>
        </p:txBody>
      </p:sp>
      <p:sp>
        <p:nvSpPr>
          <p:cNvPr id="33795" name="Rectangle 3"/>
          <p:cNvSpPr>
            <a:spLocks noGrp="1" noChangeArrowheads="1"/>
          </p:cNvSpPr>
          <p:nvPr>
            <p:ph idx="1"/>
          </p:nvPr>
        </p:nvSpPr>
        <p:spPr>
          <a:xfrm>
            <a:off x="1108075" y="4081463"/>
            <a:ext cx="7385050" cy="904875"/>
          </a:xfrm>
          <a:noFill/>
          <a:ln/>
        </p:spPr>
        <p:txBody>
          <a:bodyPr/>
          <a:lstStyle/>
          <a:p>
            <a:pPr lvl="1"/>
            <a:r>
              <a:rPr lang="en-US"/>
              <a:t>Allow all users on the system to query data from Alice’s DEPT table.</a:t>
            </a:r>
          </a:p>
        </p:txBody>
      </p:sp>
      <p:sp>
        <p:nvSpPr>
          <p:cNvPr id="33796" name="Rectangle 4"/>
          <p:cNvSpPr>
            <a:spLocks noChangeArrowheads="1"/>
          </p:cNvSpPr>
          <p:nvPr/>
        </p:nvSpPr>
        <p:spPr bwMode="blackWhite">
          <a:xfrm>
            <a:off x="933450" y="247967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scott</a:t>
            </a:r>
          </a:p>
          <a:p>
            <a:pPr algn="l">
              <a:lnSpc>
                <a:spcPct val="100000"/>
              </a:lnSpc>
              <a:spcBef>
                <a:spcPct val="0"/>
              </a:spcBef>
              <a:tabLst>
                <a:tab pos="682625" algn="l"/>
                <a:tab pos="1833563" algn="l"/>
              </a:tabLst>
            </a:pPr>
            <a:r>
              <a:rPr lang="en-US" sz="1800">
                <a:solidFill>
                  <a:srgbClr val="000000"/>
                </a:solidFill>
                <a:latin typeface="Courier New" pitchFamily="49" charset="0"/>
              </a:rPr>
              <a:t>  4  WITH GRANT OPTION;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7" name="Rectangle 5"/>
          <p:cNvSpPr>
            <a:spLocks noChangeArrowheads="1"/>
          </p:cNvSpPr>
          <p:nvPr/>
        </p:nvSpPr>
        <p:spPr bwMode="blackWhite">
          <a:xfrm>
            <a:off x="933450" y="4987925"/>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a:t>
            </a:r>
          </a:p>
          <a:p>
            <a:pPr algn="l">
              <a:lnSpc>
                <a:spcPct val="100000"/>
              </a:lnSpc>
              <a:spcBef>
                <a:spcPct val="0"/>
              </a:spcBef>
              <a:tabLst>
                <a:tab pos="682625" algn="l"/>
                <a:tab pos="1833563" algn="l"/>
              </a:tabLst>
            </a:pPr>
            <a:r>
              <a:rPr lang="en-US" sz="1800">
                <a:solidFill>
                  <a:srgbClr val="000000"/>
                </a:solidFill>
                <a:latin typeface="Courier New" pitchFamily="49" charset="0"/>
              </a:rPr>
              <a:t>  2  ON	alice.dept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PUBLIC;</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8" name="Rectangle 6"/>
          <p:cNvSpPr>
            <a:spLocks noChangeArrowheads="1"/>
          </p:cNvSpPr>
          <p:nvPr/>
        </p:nvSpPr>
        <p:spPr bwMode="auto">
          <a:xfrm>
            <a:off x="1050925" y="1528763"/>
            <a:ext cx="7385050" cy="9048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dirty="0">
                <a:solidFill>
                  <a:schemeClr val="tx1"/>
                </a:solidFill>
                <a:latin typeface="Arial" pitchFamily="34" charset="0"/>
              </a:rPr>
              <a:t>Give a user authority to pass along the privileges.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pPr algn="l"/>
            <a:r>
              <a:rPr lang="en-US" dirty="0"/>
              <a:t>Confirming Privileges Granted</a:t>
            </a:r>
          </a:p>
        </p:txBody>
      </p:sp>
      <p:sp>
        <p:nvSpPr>
          <p:cNvPr id="35843" name="Rectangle 3"/>
          <p:cNvSpPr>
            <a:spLocks noChangeArrowheads="1"/>
          </p:cNvSpPr>
          <p:nvPr/>
        </p:nvSpPr>
        <p:spPr bwMode="blackWhite">
          <a:xfrm>
            <a:off x="523875" y="1825625"/>
            <a:ext cx="8191500" cy="4329113"/>
          </a:xfrm>
          <a:prstGeom prst="rect">
            <a:avLst/>
          </a:prstGeom>
          <a:solidFill>
            <a:srgbClr val="FF9966"/>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80000"/>
              </a:lnSpc>
              <a:tabLst>
                <a:tab pos="3600450" algn="l"/>
              </a:tabLst>
            </a:pPr>
            <a:r>
              <a:rPr lang="en-US" sz="2000">
                <a:solidFill>
                  <a:srgbClr val="000000"/>
                </a:solidFill>
                <a:latin typeface="Arial" pitchFamily="34" charset="0"/>
              </a:rPr>
              <a:t>Data Dictionary Table	Description</a:t>
            </a:r>
          </a:p>
          <a:p>
            <a:pPr algn="l">
              <a:lnSpc>
                <a:spcPct val="80000"/>
              </a:lnSpc>
              <a:tabLst>
                <a:tab pos="3600450" algn="l"/>
              </a:tabLst>
            </a:pPr>
            <a:r>
              <a:rPr lang="en-US" sz="2000">
                <a:solidFill>
                  <a:srgbClr val="000000"/>
                </a:solidFill>
                <a:latin typeface="Arial" pitchFamily="34" charset="0"/>
              </a:rPr>
              <a:t>ROLE_SYS_PRIVS	System privileges granted to roles</a:t>
            </a:r>
          </a:p>
          <a:p>
            <a:pPr algn="l">
              <a:lnSpc>
                <a:spcPct val="80000"/>
              </a:lnSpc>
              <a:tabLst>
                <a:tab pos="3600450" algn="l"/>
              </a:tabLst>
            </a:pPr>
            <a:r>
              <a:rPr lang="en-US" sz="2000">
                <a:solidFill>
                  <a:srgbClr val="000000"/>
                </a:solidFill>
                <a:latin typeface="Arial" pitchFamily="34" charset="0"/>
              </a:rPr>
              <a:t>ROLE_TAB_PRIVS	Table privileges granted to roles</a:t>
            </a:r>
          </a:p>
          <a:p>
            <a:pPr algn="l">
              <a:lnSpc>
                <a:spcPct val="80000"/>
              </a:lnSpc>
              <a:tabLst>
                <a:tab pos="3600450" algn="l"/>
              </a:tabLst>
            </a:pPr>
            <a:r>
              <a:rPr lang="en-US" sz="2000">
                <a:solidFill>
                  <a:srgbClr val="000000"/>
                </a:solidFill>
                <a:latin typeface="Arial" pitchFamily="34" charset="0"/>
              </a:rPr>
              <a:t>USER_ROLE_PRIVS	Roles accessible by the user</a:t>
            </a:r>
          </a:p>
          <a:p>
            <a:pPr algn="l">
              <a:lnSpc>
                <a:spcPct val="80000"/>
              </a:lnSpc>
              <a:tabLst>
                <a:tab pos="3600450" algn="l"/>
              </a:tabLst>
            </a:pPr>
            <a:r>
              <a:rPr lang="en-US" sz="2000">
                <a:solidFill>
                  <a:srgbClr val="000000"/>
                </a:solidFill>
                <a:latin typeface="Arial" pitchFamily="34" charset="0"/>
              </a:rPr>
              <a:t>USER_TAB_PRIVS_MADE	Object privileges granted on the 	user’s objects</a:t>
            </a:r>
          </a:p>
          <a:p>
            <a:pPr algn="l">
              <a:lnSpc>
                <a:spcPct val="80000"/>
              </a:lnSpc>
              <a:tabLst>
                <a:tab pos="3600450" algn="l"/>
              </a:tabLst>
            </a:pPr>
            <a:r>
              <a:rPr lang="en-US" sz="2000">
                <a:solidFill>
                  <a:srgbClr val="000000"/>
                </a:solidFill>
                <a:latin typeface="Arial" pitchFamily="34" charset="0"/>
              </a:rPr>
              <a:t>USER_TAB_PRIVS_RECD	Object privileges granted to the 	user</a:t>
            </a:r>
          </a:p>
          <a:p>
            <a:pPr algn="l">
              <a:lnSpc>
                <a:spcPct val="80000"/>
              </a:lnSpc>
              <a:tabLst>
                <a:tab pos="3600450" algn="l"/>
              </a:tabLst>
            </a:pPr>
            <a:r>
              <a:rPr lang="en-US" sz="2000">
                <a:solidFill>
                  <a:srgbClr val="000000"/>
                </a:solidFill>
                <a:latin typeface="Arial" pitchFamily="34" charset="0"/>
              </a:rPr>
              <a:t>USER_COL_PRIVS_MADE	Object privileges granted on the 	columns of the user’s objects</a:t>
            </a:r>
          </a:p>
          <a:p>
            <a:pPr algn="l">
              <a:lnSpc>
                <a:spcPct val="80000"/>
              </a:lnSpc>
              <a:tabLst>
                <a:tab pos="3600450" algn="l"/>
              </a:tabLst>
            </a:pPr>
            <a:r>
              <a:rPr lang="en-US" sz="2000">
                <a:solidFill>
                  <a:srgbClr val="000000"/>
                </a:solidFill>
                <a:latin typeface="Arial" pitchFamily="34" charset="0"/>
              </a:rPr>
              <a:t>USER_COL_PRIVS_RECD	Object privileges granted to the 	user on specific columns</a:t>
            </a:r>
          </a:p>
        </p:txBody>
      </p:sp>
      <p:sp>
        <p:nvSpPr>
          <p:cNvPr id="35844" name="Line 4"/>
          <p:cNvSpPr>
            <a:spLocks noChangeShapeType="1"/>
          </p:cNvSpPr>
          <p:nvPr/>
        </p:nvSpPr>
        <p:spPr bwMode="auto">
          <a:xfrm>
            <a:off x="523875" y="2209800"/>
            <a:ext cx="818197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3990975" y="1828800"/>
            <a:ext cx="0" cy="43434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a:off x="523875" y="2609850"/>
            <a:ext cx="82010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7"/>
          <p:cNvSpPr>
            <a:spLocks noChangeShapeType="1"/>
          </p:cNvSpPr>
          <p:nvPr/>
        </p:nvSpPr>
        <p:spPr bwMode="auto">
          <a:xfrm>
            <a:off x="542925" y="30289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Line 8"/>
          <p:cNvSpPr>
            <a:spLocks noChangeShapeType="1"/>
          </p:cNvSpPr>
          <p:nvPr/>
        </p:nvSpPr>
        <p:spPr bwMode="auto">
          <a:xfrm>
            <a:off x="542925" y="34861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9"/>
          <p:cNvSpPr>
            <a:spLocks noChangeShapeType="1"/>
          </p:cNvSpPr>
          <p:nvPr/>
        </p:nvSpPr>
        <p:spPr bwMode="auto">
          <a:xfrm>
            <a:off x="523875" y="4133850"/>
            <a:ext cx="82105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Line 10"/>
          <p:cNvSpPr>
            <a:spLocks noChangeShapeType="1"/>
          </p:cNvSpPr>
          <p:nvPr/>
        </p:nvSpPr>
        <p:spPr bwMode="auto">
          <a:xfrm>
            <a:off x="542925" y="480060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11"/>
          <p:cNvSpPr>
            <a:spLocks noChangeShapeType="1"/>
          </p:cNvSpPr>
          <p:nvPr/>
        </p:nvSpPr>
        <p:spPr bwMode="auto">
          <a:xfrm>
            <a:off x="523875" y="55054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pPr algn="l"/>
            <a:r>
              <a:rPr lang="en-US" dirty="0"/>
              <a:t>How to Revoke Object Privileges</a:t>
            </a:r>
          </a:p>
        </p:txBody>
      </p:sp>
      <p:sp>
        <p:nvSpPr>
          <p:cNvPr id="37891" name="Rectangle 3"/>
          <p:cNvSpPr>
            <a:spLocks noGrp="1" noChangeArrowheads="1"/>
          </p:cNvSpPr>
          <p:nvPr>
            <p:ph idx="1"/>
          </p:nvPr>
        </p:nvSpPr>
        <p:spPr>
          <a:xfrm>
            <a:off x="838200" y="1981199"/>
            <a:ext cx="7445375" cy="2181225"/>
          </a:xfrm>
          <a:noFill/>
          <a:ln/>
        </p:spPr>
        <p:txBody>
          <a:bodyPr/>
          <a:lstStyle/>
          <a:p>
            <a:pPr lvl="1"/>
            <a:r>
              <a:rPr lang="en-US" dirty="0"/>
              <a:t>You use the REVOKE statement to revoke privileges granted to other users.</a:t>
            </a:r>
          </a:p>
          <a:p>
            <a:pPr lvl="1"/>
            <a:r>
              <a:rPr lang="en-US" dirty="0"/>
              <a:t>Privileges granted to others through the WITH GRANT OPTION will also be revoked.</a:t>
            </a:r>
          </a:p>
        </p:txBody>
      </p:sp>
      <p:sp>
        <p:nvSpPr>
          <p:cNvPr id="37892" name="Rectangle 4"/>
          <p:cNvSpPr>
            <a:spLocks noChangeArrowheads="1"/>
          </p:cNvSpPr>
          <p:nvPr/>
        </p:nvSpPr>
        <p:spPr bwMode="blackWhite">
          <a:xfrm>
            <a:off x="933450" y="427196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REVOKE {privilege [, privilege...]|ALL}</a:t>
            </a:r>
          </a:p>
          <a:p>
            <a:pPr algn="l">
              <a:lnSpc>
                <a:spcPct val="100000"/>
              </a:lnSpc>
              <a:spcBef>
                <a:spcPct val="0"/>
              </a:spcBef>
              <a:tabLst>
                <a:tab pos="682625" algn="l"/>
                <a:tab pos="1833563" algn="l"/>
              </a:tabLst>
            </a:pPr>
            <a:r>
              <a:rPr lang="en-US" sz="1800">
                <a:solidFill>
                  <a:srgbClr val="000000"/>
                </a:solidFill>
                <a:latin typeface="Courier New" pitchFamily="49" charset="0"/>
              </a:rPr>
              <a:t>ON	  object</a:t>
            </a:r>
          </a:p>
          <a:p>
            <a:pPr algn="l">
              <a:lnSpc>
                <a:spcPct val="100000"/>
              </a:lnSpc>
              <a:spcBef>
                <a:spcPct val="0"/>
              </a:spcBef>
              <a:tabLst>
                <a:tab pos="682625" algn="l"/>
                <a:tab pos="1833563" algn="l"/>
              </a:tabLst>
            </a:pPr>
            <a:r>
              <a:rPr lang="en-US" sz="1800">
                <a:solidFill>
                  <a:srgbClr val="000000"/>
                </a:solidFill>
                <a:latin typeface="Courier New" pitchFamily="49" charset="0"/>
              </a:rPr>
              <a:t>FROM   {user[, user...]|role|PUBLIC}</a:t>
            </a:r>
          </a:p>
          <a:p>
            <a:pPr algn="l">
              <a:lnSpc>
                <a:spcPct val="100000"/>
              </a:lnSpc>
              <a:spcBef>
                <a:spcPct val="0"/>
              </a:spcBef>
              <a:tabLst>
                <a:tab pos="682625" algn="l"/>
                <a:tab pos="1833563" algn="l"/>
              </a:tabLst>
            </a:pPr>
            <a:r>
              <a:rPr lang="en-US" sz="1800">
                <a:solidFill>
                  <a:srgbClr val="000000"/>
                </a:solidFill>
                <a:latin typeface="Courier New" pitchFamily="49" charset="0"/>
              </a:rPr>
              <a:t>[CASCADE CONSTRAINTS];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Revoking Object Privileges</a:t>
            </a:r>
          </a:p>
        </p:txBody>
      </p:sp>
      <p:sp>
        <p:nvSpPr>
          <p:cNvPr id="39939" name="Rectangle 3"/>
          <p:cNvSpPr>
            <a:spLocks noGrp="1" noChangeArrowheads="1"/>
          </p:cNvSpPr>
          <p:nvPr>
            <p:ph idx="1"/>
          </p:nvPr>
        </p:nvSpPr>
        <p:spPr>
          <a:xfrm>
            <a:off x="993775" y="1795463"/>
            <a:ext cx="7385050" cy="1311275"/>
          </a:xfrm>
          <a:noFill/>
          <a:ln/>
        </p:spPr>
        <p:txBody>
          <a:bodyPr/>
          <a:lstStyle/>
          <a:p>
            <a:r>
              <a:rPr lang="en-US"/>
              <a:t>As user Alice, revoke the SELECT and INSERT privileges given to user Scott on the DEPT table.</a:t>
            </a:r>
          </a:p>
        </p:txBody>
      </p:sp>
      <p:sp>
        <p:nvSpPr>
          <p:cNvPr id="39940" name="Rectangle 4"/>
          <p:cNvSpPr>
            <a:spLocks noChangeArrowheads="1"/>
          </p:cNvSpPr>
          <p:nvPr/>
        </p:nvSpPr>
        <p:spPr bwMode="blackWhite">
          <a:xfrm>
            <a:off x="933450" y="3352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REVOKE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FROM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Revoke succeeded.</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pPr algn="l"/>
            <a:r>
              <a:rPr lang="en-US" dirty="0"/>
              <a:t>Summary</a:t>
            </a:r>
          </a:p>
        </p:txBody>
      </p:sp>
      <p:sp>
        <p:nvSpPr>
          <p:cNvPr id="41987" name="Rectangle 3"/>
          <p:cNvSpPr>
            <a:spLocks noGrp="1" noChangeArrowheads="1"/>
          </p:cNvSpPr>
          <p:nvPr>
            <p:ph idx="1"/>
          </p:nvPr>
        </p:nvSpPr>
        <p:spPr bwMode="blackWhite">
          <a:xfrm>
            <a:off x="544513" y="1805618"/>
            <a:ext cx="8099425" cy="4443412"/>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90000"/>
              </a:lnSpc>
              <a:spcBef>
                <a:spcPct val="60000"/>
              </a:spcBef>
              <a:tabLst>
                <a:tab pos="2400300" algn="l"/>
              </a:tabLst>
            </a:pPr>
            <a:r>
              <a:rPr lang="en-US" sz="2200">
                <a:solidFill>
                  <a:srgbClr val="000000"/>
                </a:solidFill>
                <a:effectLst/>
              </a:rPr>
              <a:t>Statement	Action</a:t>
            </a:r>
          </a:p>
          <a:p>
            <a:pPr defTabSz="914400">
              <a:lnSpc>
                <a:spcPct val="90000"/>
              </a:lnSpc>
              <a:spcBef>
                <a:spcPct val="60000"/>
              </a:spcBef>
              <a:tabLst>
                <a:tab pos="2400300" algn="l"/>
              </a:tabLst>
            </a:pPr>
            <a:r>
              <a:rPr lang="en-US" sz="2200">
                <a:solidFill>
                  <a:srgbClr val="000000"/>
                </a:solidFill>
                <a:effectLst/>
              </a:rPr>
              <a:t>CREATE USER	Allows the DBA to create a user</a:t>
            </a:r>
          </a:p>
          <a:p>
            <a:pPr defTabSz="914400">
              <a:lnSpc>
                <a:spcPct val="90000"/>
              </a:lnSpc>
              <a:spcBef>
                <a:spcPct val="60000"/>
              </a:spcBef>
              <a:tabLst>
                <a:tab pos="2400300" algn="l"/>
              </a:tabLst>
            </a:pPr>
            <a:r>
              <a:rPr lang="en-US" sz="2200">
                <a:solidFill>
                  <a:srgbClr val="000000"/>
                </a:solidFill>
                <a:effectLst/>
              </a:rPr>
              <a:t>GRANT	Allows the user to give other users</a:t>
            </a:r>
            <a:br>
              <a:rPr lang="en-US" sz="2200">
                <a:solidFill>
                  <a:srgbClr val="000000"/>
                </a:solidFill>
                <a:effectLst/>
              </a:rPr>
            </a:br>
            <a:r>
              <a:rPr lang="en-US" sz="2200">
                <a:solidFill>
                  <a:srgbClr val="000000"/>
                </a:solidFill>
                <a:effectLst/>
              </a:rPr>
              <a:t>	privileges to access the user’s</a:t>
            </a:r>
            <a:br>
              <a:rPr lang="en-US" sz="2200">
                <a:solidFill>
                  <a:srgbClr val="000000"/>
                </a:solidFill>
                <a:effectLst/>
              </a:rPr>
            </a:br>
            <a:r>
              <a:rPr lang="en-US" sz="2200">
                <a:solidFill>
                  <a:srgbClr val="000000"/>
                </a:solidFill>
                <a:effectLst/>
              </a:rPr>
              <a:t>	objects</a:t>
            </a:r>
          </a:p>
          <a:p>
            <a:pPr defTabSz="914400">
              <a:lnSpc>
                <a:spcPct val="90000"/>
              </a:lnSpc>
              <a:spcBef>
                <a:spcPct val="60000"/>
              </a:spcBef>
              <a:tabLst>
                <a:tab pos="2400300" algn="l"/>
              </a:tabLst>
            </a:pPr>
            <a:r>
              <a:rPr lang="en-US" sz="2200">
                <a:solidFill>
                  <a:srgbClr val="000000"/>
                </a:solidFill>
                <a:effectLst/>
              </a:rPr>
              <a:t>CREATE ROLE	Allows the DBA to create a collection</a:t>
            </a:r>
            <a:br>
              <a:rPr lang="en-US" sz="2200">
                <a:solidFill>
                  <a:srgbClr val="000000"/>
                </a:solidFill>
                <a:effectLst/>
              </a:rPr>
            </a:br>
            <a:r>
              <a:rPr lang="en-US" sz="2200">
                <a:solidFill>
                  <a:srgbClr val="000000"/>
                </a:solidFill>
                <a:effectLst/>
              </a:rPr>
              <a:t>	of privileges</a:t>
            </a:r>
          </a:p>
          <a:p>
            <a:pPr defTabSz="914400">
              <a:lnSpc>
                <a:spcPct val="90000"/>
              </a:lnSpc>
              <a:spcBef>
                <a:spcPct val="60000"/>
              </a:spcBef>
              <a:tabLst>
                <a:tab pos="2400300" algn="l"/>
              </a:tabLst>
            </a:pPr>
            <a:r>
              <a:rPr lang="en-US" sz="2200">
                <a:solidFill>
                  <a:srgbClr val="000000"/>
                </a:solidFill>
                <a:effectLst/>
              </a:rPr>
              <a:t>ALTER USER	Allows users to change their</a:t>
            </a:r>
            <a:br>
              <a:rPr lang="en-US" sz="2200">
                <a:solidFill>
                  <a:srgbClr val="000000"/>
                </a:solidFill>
                <a:effectLst/>
              </a:rPr>
            </a:br>
            <a:r>
              <a:rPr lang="en-US" sz="2200">
                <a:solidFill>
                  <a:srgbClr val="000000"/>
                </a:solidFill>
                <a:effectLst/>
              </a:rPr>
              <a:t>	password</a:t>
            </a:r>
          </a:p>
          <a:p>
            <a:pPr defTabSz="914400">
              <a:lnSpc>
                <a:spcPct val="90000"/>
              </a:lnSpc>
              <a:spcBef>
                <a:spcPct val="60000"/>
              </a:spcBef>
              <a:tabLst>
                <a:tab pos="2400300" algn="l"/>
              </a:tabLst>
            </a:pPr>
            <a:r>
              <a:rPr lang="en-US" sz="2200">
                <a:solidFill>
                  <a:srgbClr val="000000"/>
                </a:solidFill>
                <a:effectLst/>
              </a:rPr>
              <a:t>REVOKE	Removes privileges on an object from</a:t>
            </a:r>
            <a:br>
              <a:rPr lang="en-US" sz="2200">
                <a:solidFill>
                  <a:srgbClr val="000000"/>
                </a:solidFill>
                <a:effectLst/>
              </a:rPr>
            </a:br>
            <a:r>
              <a:rPr lang="en-US" sz="2200">
                <a:solidFill>
                  <a:srgbClr val="000000"/>
                </a:solidFill>
                <a:effectLst/>
              </a:rPr>
              <a:t>	users</a:t>
            </a:r>
          </a:p>
        </p:txBody>
      </p:sp>
      <p:sp>
        <p:nvSpPr>
          <p:cNvPr id="41988" name="Line 4"/>
          <p:cNvSpPr>
            <a:spLocks noChangeShapeType="1"/>
          </p:cNvSpPr>
          <p:nvPr/>
        </p:nvSpPr>
        <p:spPr bwMode="auto">
          <a:xfrm>
            <a:off x="546101" y="2207255"/>
            <a:ext cx="809783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Line 5"/>
          <p:cNvSpPr>
            <a:spLocks noChangeShapeType="1"/>
          </p:cNvSpPr>
          <p:nvPr/>
        </p:nvSpPr>
        <p:spPr bwMode="auto">
          <a:xfrm>
            <a:off x="541338" y="384873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Line 6"/>
          <p:cNvSpPr>
            <a:spLocks noChangeShapeType="1"/>
          </p:cNvSpPr>
          <p:nvPr/>
        </p:nvSpPr>
        <p:spPr bwMode="auto">
          <a:xfrm>
            <a:off x="541338" y="4650418"/>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Line 7"/>
          <p:cNvSpPr>
            <a:spLocks noChangeShapeType="1"/>
          </p:cNvSpPr>
          <p:nvPr/>
        </p:nvSpPr>
        <p:spPr bwMode="auto">
          <a:xfrm>
            <a:off x="541338" y="544258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Line 8"/>
          <p:cNvSpPr>
            <a:spLocks noChangeShapeType="1"/>
          </p:cNvSpPr>
          <p:nvPr/>
        </p:nvSpPr>
        <p:spPr bwMode="auto">
          <a:xfrm>
            <a:off x="2838451" y="1848480"/>
            <a:ext cx="0" cy="44386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3" name="Line 9"/>
          <p:cNvSpPr>
            <a:spLocks noChangeShapeType="1"/>
          </p:cNvSpPr>
          <p:nvPr/>
        </p:nvSpPr>
        <p:spPr bwMode="auto">
          <a:xfrm>
            <a:off x="541338" y="2745418"/>
            <a:ext cx="80978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790950"/>
          </a:xfrm>
          <a:noFill/>
          <a:ln/>
        </p:spPr>
        <p:txBody>
          <a:bodyPr/>
          <a:lstStyle/>
          <a:p>
            <a:r>
              <a:rPr lang="en-US"/>
              <a:t>After completing this lesson, you should be able to do the following:</a:t>
            </a:r>
          </a:p>
          <a:p>
            <a:pPr lvl="1"/>
            <a:r>
              <a:rPr lang="en-US"/>
              <a:t>Create users</a:t>
            </a:r>
          </a:p>
          <a:p>
            <a:pPr lvl="1"/>
            <a:r>
              <a:rPr lang="en-US"/>
              <a:t>Create roles to ease setup and maintenance of the security model</a:t>
            </a:r>
          </a:p>
          <a:p>
            <a:pPr lvl="1"/>
            <a:r>
              <a:rPr lang="en-US"/>
              <a:t>Use the GRANT and REVOKE statements to grant and revoke object privileges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Modern Database Management (Sixth Edition) by Fred R. McFadden, Jeffrey A. </a:t>
            </a:r>
            <a:r>
              <a:rPr lang="en-US" sz="1800" b="0" dirty="0" err="1">
                <a:solidFill>
                  <a:prstClr val="black"/>
                </a:solidFill>
                <a:latin typeface="Calibri"/>
                <a:cs typeface="Arial" pitchFamily="34" charset="0"/>
              </a:rPr>
              <a:t>Hoffer</a:t>
            </a:r>
            <a:r>
              <a:rPr lang="en-US" sz="1800" b="0" dirty="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Systems: A Practical Approach to Design, Implementation and Management (4th Edition) by Thomas M. Connolly, Carolyn E. </a:t>
            </a:r>
            <a:r>
              <a:rPr lang="en-US" sz="1800" b="0" dirty="0" err="1">
                <a:solidFill>
                  <a:prstClr val="black"/>
                </a:solidFill>
                <a:latin typeface="Calibri"/>
                <a:cs typeface="Arial" pitchFamily="34" charset="0"/>
              </a:rPr>
              <a:t>Begg</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Fundamentals of Database Systems, 5th Edition by </a:t>
            </a:r>
            <a:r>
              <a:rPr lang="en-US" sz="1800" b="0" dirty="0" err="1">
                <a:solidFill>
                  <a:prstClr val="black"/>
                </a:solidFill>
                <a:latin typeface="Calibri"/>
                <a:cs typeface="Arial" pitchFamily="34" charset="0"/>
              </a:rPr>
              <a:t>RamezElmasri</a:t>
            </a:r>
            <a:r>
              <a:rPr lang="en-US" sz="1800" b="0" dirty="0">
                <a:solidFill>
                  <a:prstClr val="black"/>
                </a:solidFill>
                <a:latin typeface="Calibri"/>
                <a:cs typeface="Arial" pitchFamily="34" charset="0"/>
              </a:rPr>
              <a:t>, </a:t>
            </a:r>
            <a:r>
              <a:rPr lang="en-US" sz="1800" b="0" dirty="0" err="1">
                <a:solidFill>
                  <a:prstClr val="black"/>
                </a:solidFill>
                <a:latin typeface="Calibri"/>
                <a:cs typeface="Arial" pitchFamily="34" charset="0"/>
              </a:rPr>
              <a:t>Shamkant</a:t>
            </a:r>
            <a:r>
              <a:rPr lang="en-US" sz="1800" b="0" dirty="0">
                <a:solidFill>
                  <a:prstClr val="black"/>
                </a:solidFill>
                <a:latin typeface="Calibri"/>
                <a:cs typeface="Arial" pitchFamily="34" charset="0"/>
              </a:rPr>
              <a:t> B. </a:t>
            </a:r>
            <a:r>
              <a:rPr lang="en-US" sz="1800" b="0" dirty="0" err="1">
                <a:solidFill>
                  <a:prstClr val="black"/>
                </a:solidFill>
                <a:latin typeface="Calibri"/>
                <a:cs typeface="Arial" pitchFamily="34" charset="0"/>
              </a:rPr>
              <a:t>Navathe</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04647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2"/>
              </a:rPr>
              <a:t>https://www.db-book.com/db6/slide-dir/index.html</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4"/>
              </a:rPr>
              <a:t>https://www.slideshare.net/HaaMeemMohiyuddin1/data-knowledge-and-information</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5"/>
              </a:rPr>
              <a:t>https://www.slideshare.net/tabinhasan/from-data-to-wisdom</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6"/>
              </a:rPr>
              <a:t>https://www.slideshare.net/thinnaphat.bo/</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3938296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5186363" y="4000991"/>
            <a:ext cx="1524000" cy="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9219" name="Rectangle 3"/>
          <p:cNvSpPr>
            <a:spLocks noGrp="1" noChangeArrowheads="1"/>
          </p:cNvSpPr>
          <p:nvPr>
            <p:ph type="title"/>
          </p:nvPr>
        </p:nvSpPr>
        <p:spPr>
          <a:noFill/>
          <a:ln/>
        </p:spPr>
        <p:txBody>
          <a:bodyPr/>
          <a:lstStyle/>
          <a:p>
            <a:pPr algn="l"/>
            <a:r>
              <a:rPr lang="en-US" dirty="0"/>
              <a:t>Controlling User Access</a:t>
            </a:r>
          </a:p>
        </p:txBody>
      </p:sp>
      <p:sp>
        <p:nvSpPr>
          <p:cNvPr id="9220" name="Rectangle 4"/>
          <p:cNvSpPr>
            <a:spLocks noChangeArrowheads="1"/>
          </p:cNvSpPr>
          <p:nvPr/>
        </p:nvSpPr>
        <p:spPr bwMode="auto">
          <a:xfrm>
            <a:off x="1574801" y="2273791"/>
            <a:ext cx="182261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Database</a:t>
            </a:r>
          </a:p>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administrator</a:t>
            </a:r>
          </a:p>
        </p:txBody>
      </p:sp>
      <p:sp>
        <p:nvSpPr>
          <p:cNvPr id="9221" name="Rectangle 5"/>
          <p:cNvSpPr>
            <a:spLocks noChangeArrowheads="1"/>
          </p:cNvSpPr>
          <p:nvPr/>
        </p:nvSpPr>
        <p:spPr bwMode="auto">
          <a:xfrm>
            <a:off x="1397001" y="4682029"/>
            <a:ext cx="89928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9222" name="Rectangle 6"/>
          <p:cNvSpPr>
            <a:spLocks noChangeArrowheads="1"/>
          </p:cNvSpPr>
          <p:nvPr/>
        </p:nvSpPr>
        <p:spPr bwMode="blackWhite">
          <a:xfrm>
            <a:off x="977901" y="3540616"/>
            <a:ext cx="4425950" cy="958850"/>
          </a:xfrm>
          <a:prstGeom prst="rect">
            <a:avLst/>
          </a:prstGeom>
          <a:solidFill>
            <a:srgbClr val="FF99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400050">
              <a:lnSpc>
                <a:spcPct val="100000"/>
              </a:lnSpc>
              <a:spcBef>
                <a:spcPct val="0"/>
              </a:spcBef>
              <a:tabLst>
                <a:tab pos="400050" algn="r"/>
                <a:tab pos="673100" algn="l"/>
              </a:tabLst>
            </a:pPr>
            <a:r>
              <a:rPr lang="en-US">
                <a:solidFill>
                  <a:schemeClr val="tx1"/>
                </a:solidFill>
                <a:latin typeface="Arial" pitchFamily="34" charset="0"/>
              </a:rPr>
              <a:t>Username and password</a:t>
            </a:r>
          </a:p>
          <a:p>
            <a:pPr defTabSz="400050">
              <a:lnSpc>
                <a:spcPct val="100000"/>
              </a:lnSpc>
              <a:spcBef>
                <a:spcPct val="0"/>
              </a:spcBef>
              <a:tabLst>
                <a:tab pos="400050" algn="r"/>
                <a:tab pos="673100" algn="l"/>
              </a:tabLst>
            </a:pPr>
            <a:r>
              <a:rPr lang="en-US">
                <a:solidFill>
                  <a:schemeClr val="tx1"/>
                </a:solidFill>
                <a:latin typeface="Arial" pitchFamily="34" charset="0"/>
              </a:rPr>
              <a:t>privileges</a:t>
            </a:r>
          </a:p>
        </p:txBody>
      </p:sp>
      <p:sp>
        <p:nvSpPr>
          <p:cNvPr id="9223" name="Line 7"/>
          <p:cNvSpPr>
            <a:spLocks noChangeShapeType="1"/>
          </p:cNvSpPr>
          <p:nvPr/>
        </p:nvSpPr>
        <p:spPr bwMode="auto">
          <a:xfrm>
            <a:off x="973138" y="4005754"/>
            <a:ext cx="44338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nvGrpSpPr>
          <p:cNvPr id="9237" name="Group 21"/>
          <p:cNvGrpSpPr>
            <a:grpSpLocks/>
          </p:cNvGrpSpPr>
          <p:nvPr/>
        </p:nvGrpSpPr>
        <p:grpSpPr bwMode="auto">
          <a:xfrm>
            <a:off x="6381751" y="3145329"/>
            <a:ext cx="1662112" cy="1719262"/>
            <a:chOff x="4089" y="1681"/>
            <a:chExt cx="1047" cy="1083"/>
          </a:xfrm>
        </p:grpSpPr>
        <p:grpSp>
          <p:nvGrpSpPr>
            <p:cNvPr id="9227" name="Group 11"/>
            <p:cNvGrpSpPr>
              <a:grpSpLocks/>
            </p:cNvGrpSpPr>
            <p:nvPr/>
          </p:nvGrpSpPr>
          <p:grpSpPr bwMode="auto">
            <a:xfrm>
              <a:off x="4089" y="1681"/>
              <a:ext cx="1047" cy="1083"/>
              <a:chOff x="4089" y="1681"/>
              <a:chExt cx="1047" cy="1083"/>
            </a:xfrm>
          </p:grpSpPr>
          <p:sp>
            <p:nvSpPr>
              <p:cNvPr id="9224" name="Rectangle 8"/>
              <p:cNvSpPr>
                <a:spLocks noChangeArrowheads="1"/>
              </p:cNvSpPr>
              <p:nvPr/>
            </p:nvSpPr>
            <p:spPr bwMode="ltGray">
              <a:xfrm>
                <a:off x="4089" y="1901"/>
                <a:ext cx="1047" cy="64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5" name="Oval 9"/>
              <p:cNvSpPr>
                <a:spLocks noChangeArrowheads="1"/>
              </p:cNvSpPr>
              <p:nvPr/>
            </p:nvSpPr>
            <p:spPr bwMode="ltGray">
              <a:xfrm>
                <a:off x="4089" y="1681"/>
                <a:ext cx="1047" cy="416"/>
              </a:xfrm>
              <a:prstGeom prst="ellipse">
                <a:avLst/>
              </a:prstGeom>
              <a:gradFill rotWithShape="0">
                <a:gsLst>
                  <a:gs pos="0">
                    <a:srgbClr val="969696">
                      <a:gamma/>
                      <a:shade val="89804"/>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6" name="Oval 10"/>
              <p:cNvSpPr>
                <a:spLocks noChangeArrowheads="1"/>
              </p:cNvSpPr>
              <p:nvPr/>
            </p:nvSpPr>
            <p:spPr bwMode="ltGray">
              <a:xfrm>
                <a:off x="4089" y="2348"/>
                <a:ext cx="1047" cy="416"/>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sp>
          <p:nvSpPr>
            <p:cNvPr id="9228" name="Rectangle 12"/>
            <p:cNvSpPr>
              <a:spLocks noChangeArrowheads="1"/>
            </p:cNvSpPr>
            <p:nvPr/>
          </p:nvSpPr>
          <p:spPr bwMode="ltGray">
            <a:xfrm>
              <a:off x="422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9" name="Rectangle 13"/>
            <p:cNvSpPr>
              <a:spLocks noChangeArrowheads="1"/>
            </p:cNvSpPr>
            <p:nvPr/>
          </p:nvSpPr>
          <p:spPr bwMode="ltGray">
            <a:xfrm>
              <a:off x="4497"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0" name="Rectangle 14"/>
            <p:cNvSpPr>
              <a:spLocks noChangeArrowheads="1"/>
            </p:cNvSpPr>
            <p:nvPr/>
          </p:nvSpPr>
          <p:spPr bwMode="ltGray">
            <a:xfrm>
              <a:off x="476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1" name="Rectangle 15"/>
            <p:cNvSpPr>
              <a:spLocks noChangeArrowheads="1"/>
            </p:cNvSpPr>
            <p:nvPr/>
          </p:nvSpPr>
          <p:spPr bwMode="ltGray">
            <a:xfrm>
              <a:off x="422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2" name="Rectangle 16"/>
            <p:cNvSpPr>
              <a:spLocks noChangeArrowheads="1"/>
            </p:cNvSpPr>
            <p:nvPr/>
          </p:nvSpPr>
          <p:spPr bwMode="ltGray">
            <a:xfrm>
              <a:off x="4498"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3" name="Rectangle 17"/>
            <p:cNvSpPr>
              <a:spLocks noChangeArrowheads="1"/>
            </p:cNvSpPr>
            <p:nvPr/>
          </p:nvSpPr>
          <p:spPr bwMode="ltGray">
            <a:xfrm>
              <a:off x="476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4" name="Rectangle 18"/>
            <p:cNvSpPr>
              <a:spLocks noChangeArrowheads="1"/>
            </p:cNvSpPr>
            <p:nvPr/>
          </p:nvSpPr>
          <p:spPr bwMode="ltGray">
            <a:xfrm>
              <a:off x="422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5" name="Rectangle 19"/>
            <p:cNvSpPr>
              <a:spLocks noChangeArrowheads="1"/>
            </p:cNvSpPr>
            <p:nvPr/>
          </p:nvSpPr>
          <p:spPr bwMode="ltGray">
            <a:xfrm>
              <a:off x="4498"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6" name="Rectangle 20"/>
            <p:cNvSpPr>
              <a:spLocks noChangeArrowheads="1"/>
            </p:cNvSpPr>
            <p:nvPr/>
          </p:nvSpPr>
          <p:spPr bwMode="ltGray">
            <a:xfrm>
              <a:off x="476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grpSp>
        <p:nvGrpSpPr>
          <p:cNvPr id="9262" name="Group 46"/>
          <p:cNvGrpSpPr>
            <a:grpSpLocks/>
          </p:cNvGrpSpPr>
          <p:nvPr/>
        </p:nvGrpSpPr>
        <p:grpSpPr bwMode="auto">
          <a:xfrm>
            <a:off x="1146176" y="5104304"/>
            <a:ext cx="1438275" cy="1419225"/>
            <a:chOff x="791" y="2915"/>
            <a:chExt cx="906" cy="894"/>
          </a:xfrm>
        </p:grpSpPr>
        <p:sp>
          <p:nvSpPr>
            <p:cNvPr id="9238" name="Freeform 22"/>
            <p:cNvSpPr>
              <a:spLocks/>
            </p:cNvSpPr>
            <p:nvPr/>
          </p:nvSpPr>
          <p:spPr bwMode="auto">
            <a:xfrm>
              <a:off x="1064" y="2946"/>
              <a:ext cx="224" cy="732"/>
            </a:xfrm>
            <a:custGeom>
              <a:avLst/>
              <a:gdLst>
                <a:gd name="T0" fmla="*/ 180 w 224"/>
                <a:gd name="T1" fmla="*/ 412 h 732"/>
                <a:gd name="T2" fmla="*/ 203 w 224"/>
                <a:gd name="T3" fmla="*/ 303 h 732"/>
                <a:gd name="T4" fmla="*/ 221 w 224"/>
                <a:gd name="T5" fmla="*/ 249 h 732"/>
                <a:gd name="T6" fmla="*/ 216 w 224"/>
                <a:gd name="T7" fmla="*/ 226 h 732"/>
                <a:gd name="T8" fmla="*/ 208 w 224"/>
                <a:gd name="T9" fmla="*/ 195 h 732"/>
                <a:gd name="T10" fmla="*/ 198 w 224"/>
                <a:gd name="T11" fmla="*/ 166 h 732"/>
                <a:gd name="T12" fmla="*/ 184 w 224"/>
                <a:gd name="T13" fmla="*/ 147 h 732"/>
                <a:gd name="T14" fmla="*/ 163 w 224"/>
                <a:gd name="T15" fmla="*/ 130 h 732"/>
                <a:gd name="T16" fmla="*/ 142 w 224"/>
                <a:gd name="T17" fmla="*/ 116 h 732"/>
                <a:gd name="T18" fmla="*/ 128 w 224"/>
                <a:gd name="T19" fmla="*/ 107 h 732"/>
                <a:gd name="T20" fmla="*/ 133 w 224"/>
                <a:gd name="T21" fmla="*/ 97 h 732"/>
                <a:gd name="T22" fmla="*/ 136 w 224"/>
                <a:gd name="T23" fmla="*/ 69 h 732"/>
                <a:gd name="T24" fmla="*/ 138 w 224"/>
                <a:gd name="T25" fmla="*/ 59 h 732"/>
                <a:gd name="T26" fmla="*/ 139 w 224"/>
                <a:gd name="T27" fmla="*/ 44 h 732"/>
                <a:gd name="T28" fmla="*/ 138 w 224"/>
                <a:gd name="T29" fmla="*/ 29 h 732"/>
                <a:gd name="T30" fmla="*/ 131 w 224"/>
                <a:gd name="T31" fmla="*/ 18 h 732"/>
                <a:gd name="T32" fmla="*/ 128 w 224"/>
                <a:gd name="T33" fmla="*/ 13 h 732"/>
                <a:gd name="T34" fmla="*/ 127 w 224"/>
                <a:gd name="T35" fmla="*/ 11 h 732"/>
                <a:gd name="T36" fmla="*/ 121 w 224"/>
                <a:gd name="T37" fmla="*/ 7 h 732"/>
                <a:gd name="T38" fmla="*/ 102 w 224"/>
                <a:gd name="T39" fmla="*/ 1 h 732"/>
                <a:gd name="T40" fmla="*/ 87 w 224"/>
                <a:gd name="T41" fmla="*/ 0 h 732"/>
                <a:gd name="T42" fmla="*/ 78 w 224"/>
                <a:gd name="T43" fmla="*/ 3 h 732"/>
                <a:gd name="T44" fmla="*/ 69 w 224"/>
                <a:gd name="T45" fmla="*/ 12 h 732"/>
                <a:gd name="T46" fmla="*/ 59 w 224"/>
                <a:gd name="T47" fmla="*/ 23 h 732"/>
                <a:gd name="T48" fmla="*/ 58 w 224"/>
                <a:gd name="T49" fmla="*/ 42 h 732"/>
                <a:gd name="T50" fmla="*/ 59 w 224"/>
                <a:gd name="T51" fmla="*/ 64 h 732"/>
                <a:gd name="T52" fmla="*/ 61 w 224"/>
                <a:gd name="T53" fmla="*/ 80 h 732"/>
                <a:gd name="T54" fmla="*/ 75 w 224"/>
                <a:gd name="T55" fmla="*/ 94 h 732"/>
                <a:gd name="T56" fmla="*/ 75 w 224"/>
                <a:gd name="T57" fmla="*/ 107 h 732"/>
                <a:gd name="T58" fmla="*/ 58 w 224"/>
                <a:gd name="T59" fmla="*/ 117 h 732"/>
                <a:gd name="T60" fmla="*/ 35 w 224"/>
                <a:gd name="T61" fmla="*/ 133 h 732"/>
                <a:gd name="T62" fmla="*/ 19 w 224"/>
                <a:gd name="T63" fmla="*/ 146 h 732"/>
                <a:gd name="T64" fmla="*/ 16 w 224"/>
                <a:gd name="T65" fmla="*/ 158 h 732"/>
                <a:gd name="T66" fmla="*/ 12 w 224"/>
                <a:gd name="T67" fmla="*/ 190 h 732"/>
                <a:gd name="T68" fmla="*/ 7 w 224"/>
                <a:gd name="T69" fmla="*/ 234 h 732"/>
                <a:gd name="T70" fmla="*/ 3 w 224"/>
                <a:gd name="T71" fmla="*/ 270 h 732"/>
                <a:gd name="T72" fmla="*/ 2 w 224"/>
                <a:gd name="T73" fmla="*/ 287 h 732"/>
                <a:gd name="T74" fmla="*/ 1 w 224"/>
                <a:gd name="T75" fmla="*/ 317 h 732"/>
                <a:gd name="T76" fmla="*/ 0 w 224"/>
                <a:gd name="T77" fmla="*/ 355 h 732"/>
                <a:gd name="T78" fmla="*/ 1 w 224"/>
                <a:gd name="T79" fmla="*/ 391 h 732"/>
                <a:gd name="T80" fmla="*/ 6 w 224"/>
                <a:gd name="T81" fmla="*/ 407 h 732"/>
                <a:gd name="T82" fmla="*/ 13 w 224"/>
                <a:gd name="T83" fmla="*/ 412 h 732"/>
                <a:gd name="T84" fmla="*/ 21 w 224"/>
                <a:gd name="T85" fmla="*/ 413 h 732"/>
                <a:gd name="T86" fmla="*/ 26 w 224"/>
                <a:gd name="T87" fmla="*/ 413 h 732"/>
                <a:gd name="T88" fmla="*/ 24 w 224"/>
                <a:gd name="T89" fmla="*/ 402 h 732"/>
                <a:gd name="T90" fmla="*/ 34 w 224"/>
                <a:gd name="T91" fmla="*/ 405 h 732"/>
                <a:gd name="T92" fmla="*/ 32 w 224"/>
                <a:gd name="T93" fmla="*/ 534 h 732"/>
                <a:gd name="T94" fmla="*/ 27 w 224"/>
                <a:gd name="T95" fmla="*/ 674 h 732"/>
                <a:gd name="T96" fmla="*/ 58 w 224"/>
                <a:gd name="T97" fmla="*/ 691 h 732"/>
                <a:gd name="T98" fmla="*/ 102 w 224"/>
                <a:gd name="T99" fmla="*/ 693 h 732"/>
                <a:gd name="T100" fmla="*/ 109 w 224"/>
                <a:gd name="T101" fmla="*/ 703 h 732"/>
                <a:gd name="T102" fmla="*/ 118 w 224"/>
                <a:gd name="T103" fmla="*/ 716 h 732"/>
                <a:gd name="T104" fmla="*/ 128 w 224"/>
                <a:gd name="T105" fmla="*/ 727 h 732"/>
                <a:gd name="T106" fmla="*/ 137 w 224"/>
                <a:gd name="T107" fmla="*/ 731 h 732"/>
                <a:gd name="T108" fmla="*/ 147 w 224"/>
                <a:gd name="T109" fmla="*/ 729 h 732"/>
                <a:gd name="T110" fmla="*/ 156 w 224"/>
                <a:gd name="T111" fmla="*/ 727 h 732"/>
                <a:gd name="T112" fmla="*/ 161 w 224"/>
                <a:gd name="T113" fmla="*/ 726 h 732"/>
                <a:gd name="T114" fmla="*/ 153 w 224"/>
                <a:gd name="T115" fmla="*/ 700 h 732"/>
                <a:gd name="T116" fmla="*/ 168 w 224"/>
                <a:gd name="T117" fmla="*/ 542 h 732"/>
                <a:gd name="T118" fmla="*/ 178 w 224"/>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32">
                  <a:moveTo>
                    <a:pt x="178" y="379"/>
                  </a:moveTo>
                  <a:lnTo>
                    <a:pt x="180" y="412"/>
                  </a:lnTo>
                  <a:lnTo>
                    <a:pt x="210" y="371"/>
                  </a:lnTo>
                  <a:lnTo>
                    <a:pt x="203" y="303"/>
                  </a:lnTo>
                  <a:lnTo>
                    <a:pt x="223" y="251"/>
                  </a:lnTo>
                  <a:lnTo>
                    <a:pt x="221" y="249"/>
                  </a:lnTo>
                  <a:lnTo>
                    <a:pt x="220" y="240"/>
                  </a:lnTo>
                  <a:lnTo>
                    <a:pt x="216" y="226"/>
                  </a:lnTo>
                  <a:lnTo>
                    <a:pt x="213" y="211"/>
                  </a:lnTo>
                  <a:lnTo>
                    <a:pt x="208" y="195"/>
                  </a:lnTo>
                  <a:lnTo>
                    <a:pt x="203" y="179"/>
                  </a:lnTo>
                  <a:lnTo>
                    <a:pt x="198" y="166"/>
                  </a:lnTo>
                  <a:lnTo>
                    <a:pt x="192" y="156"/>
                  </a:lnTo>
                  <a:lnTo>
                    <a:pt x="184" y="147"/>
                  </a:lnTo>
                  <a:lnTo>
                    <a:pt x="174" y="138"/>
                  </a:lnTo>
                  <a:lnTo>
                    <a:pt x="163" y="130"/>
                  </a:lnTo>
                  <a:lnTo>
                    <a:pt x="152" y="122"/>
                  </a:lnTo>
                  <a:lnTo>
                    <a:pt x="142" y="116"/>
                  </a:lnTo>
                  <a:lnTo>
                    <a:pt x="133" y="111"/>
                  </a:lnTo>
                  <a:lnTo>
                    <a:pt x="128" y="107"/>
                  </a:lnTo>
                  <a:lnTo>
                    <a:pt x="126" y="106"/>
                  </a:lnTo>
                  <a:lnTo>
                    <a:pt x="133" y="97"/>
                  </a:lnTo>
                  <a:lnTo>
                    <a:pt x="136" y="70"/>
                  </a:lnTo>
                  <a:lnTo>
                    <a:pt x="136" y="69"/>
                  </a:lnTo>
                  <a:lnTo>
                    <a:pt x="137" y="65"/>
                  </a:lnTo>
                  <a:lnTo>
                    <a:pt x="138" y="59"/>
                  </a:lnTo>
                  <a:lnTo>
                    <a:pt x="139" y="52"/>
                  </a:lnTo>
                  <a:lnTo>
                    <a:pt x="139" y="44"/>
                  </a:lnTo>
                  <a:lnTo>
                    <a:pt x="139" y="37"/>
                  </a:lnTo>
                  <a:lnTo>
                    <a:pt x="138" y="29"/>
                  </a:lnTo>
                  <a:lnTo>
                    <a:pt x="135" y="23"/>
                  </a:lnTo>
                  <a:lnTo>
                    <a:pt x="131" y="18"/>
                  </a:lnTo>
                  <a:lnTo>
                    <a:pt x="128" y="16"/>
                  </a:lnTo>
                  <a:lnTo>
                    <a:pt x="128" y="13"/>
                  </a:lnTo>
                  <a:lnTo>
                    <a:pt x="128" y="12"/>
                  </a:lnTo>
                  <a:lnTo>
                    <a:pt x="127" y="11"/>
                  </a:lnTo>
                  <a:lnTo>
                    <a:pt x="125" y="9"/>
                  </a:lnTo>
                  <a:lnTo>
                    <a:pt x="121" y="7"/>
                  </a:lnTo>
                  <a:lnTo>
                    <a:pt x="113" y="4"/>
                  </a:lnTo>
                  <a:lnTo>
                    <a:pt x="102" y="1"/>
                  </a:lnTo>
                  <a:lnTo>
                    <a:pt x="94" y="0"/>
                  </a:lnTo>
                  <a:lnTo>
                    <a:pt x="87" y="0"/>
                  </a:lnTo>
                  <a:lnTo>
                    <a:pt x="83" y="1"/>
                  </a:lnTo>
                  <a:lnTo>
                    <a:pt x="78" y="3"/>
                  </a:lnTo>
                  <a:lnTo>
                    <a:pt x="74" y="8"/>
                  </a:lnTo>
                  <a:lnTo>
                    <a:pt x="69" y="12"/>
                  </a:lnTo>
                  <a:lnTo>
                    <a:pt x="63" y="17"/>
                  </a:lnTo>
                  <a:lnTo>
                    <a:pt x="59" y="23"/>
                  </a:lnTo>
                  <a:lnTo>
                    <a:pt x="58" y="32"/>
                  </a:lnTo>
                  <a:lnTo>
                    <a:pt x="58" y="42"/>
                  </a:lnTo>
                  <a:lnTo>
                    <a:pt x="58" y="54"/>
                  </a:lnTo>
                  <a:lnTo>
                    <a:pt x="59" y="64"/>
                  </a:lnTo>
                  <a:lnTo>
                    <a:pt x="60" y="74"/>
                  </a:lnTo>
                  <a:lnTo>
                    <a:pt x="61" y="80"/>
                  </a:lnTo>
                  <a:lnTo>
                    <a:pt x="63" y="83"/>
                  </a:lnTo>
                  <a:lnTo>
                    <a:pt x="75" y="94"/>
                  </a:lnTo>
                  <a:lnTo>
                    <a:pt x="78" y="106"/>
                  </a:lnTo>
                  <a:lnTo>
                    <a:pt x="75" y="107"/>
                  </a:lnTo>
                  <a:lnTo>
                    <a:pt x="68" y="112"/>
                  </a:lnTo>
                  <a:lnTo>
                    <a:pt x="58" y="117"/>
                  </a:lnTo>
                  <a:lnTo>
                    <a:pt x="47" y="125"/>
                  </a:lnTo>
                  <a:lnTo>
                    <a:pt x="35" y="133"/>
                  </a:lnTo>
                  <a:lnTo>
                    <a:pt x="27" y="140"/>
                  </a:lnTo>
                  <a:lnTo>
                    <a:pt x="19" y="146"/>
                  </a:lnTo>
                  <a:lnTo>
                    <a:pt x="17" y="151"/>
                  </a:lnTo>
                  <a:lnTo>
                    <a:pt x="16" y="158"/>
                  </a:lnTo>
                  <a:lnTo>
                    <a:pt x="14" y="172"/>
                  </a:lnTo>
                  <a:lnTo>
                    <a:pt x="12" y="190"/>
                  </a:lnTo>
                  <a:lnTo>
                    <a:pt x="9" y="211"/>
                  </a:lnTo>
                  <a:lnTo>
                    <a:pt x="7" y="234"/>
                  </a:lnTo>
                  <a:lnTo>
                    <a:pt x="4" y="253"/>
                  </a:lnTo>
                  <a:lnTo>
                    <a:pt x="3" y="270"/>
                  </a:lnTo>
                  <a:lnTo>
                    <a:pt x="3" y="280"/>
                  </a:lnTo>
                  <a:lnTo>
                    <a:pt x="2" y="287"/>
                  </a:lnTo>
                  <a:lnTo>
                    <a:pt x="2" y="299"/>
                  </a:lnTo>
                  <a:lnTo>
                    <a:pt x="1" y="317"/>
                  </a:lnTo>
                  <a:lnTo>
                    <a:pt x="1" y="335"/>
                  </a:lnTo>
                  <a:lnTo>
                    <a:pt x="0" y="355"/>
                  </a:lnTo>
                  <a:lnTo>
                    <a:pt x="1" y="374"/>
                  </a:lnTo>
                  <a:lnTo>
                    <a:pt x="1" y="391"/>
                  </a:lnTo>
                  <a:lnTo>
                    <a:pt x="3" y="403"/>
                  </a:lnTo>
                  <a:lnTo>
                    <a:pt x="6" y="407"/>
                  </a:lnTo>
                  <a:lnTo>
                    <a:pt x="9" y="411"/>
                  </a:lnTo>
                  <a:lnTo>
                    <a:pt x="13" y="412"/>
                  </a:lnTo>
                  <a:lnTo>
                    <a:pt x="17" y="413"/>
                  </a:lnTo>
                  <a:lnTo>
                    <a:pt x="21" y="413"/>
                  </a:lnTo>
                  <a:lnTo>
                    <a:pt x="24" y="413"/>
                  </a:lnTo>
                  <a:lnTo>
                    <a:pt x="26" y="413"/>
                  </a:lnTo>
                  <a:lnTo>
                    <a:pt x="27" y="413"/>
                  </a:lnTo>
                  <a:lnTo>
                    <a:pt x="24" y="402"/>
                  </a:lnTo>
                  <a:lnTo>
                    <a:pt x="14" y="395"/>
                  </a:lnTo>
                  <a:lnTo>
                    <a:pt x="34" y="405"/>
                  </a:lnTo>
                  <a:lnTo>
                    <a:pt x="28" y="503"/>
                  </a:lnTo>
                  <a:lnTo>
                    <a:pt x="32" y="534"/>
                  </a:lnTo>
                  <a:lnTo>
                    <a:pt x="59" y="646"/>
                  </a:lnTo>
                  <a:lnTo>
                    <a:pt x="27" y="674"/>
                  </a:lnTo>
                  <a:lnTo>
                    <a:pt x="22" y="692"/>
                  </a:lnTo>
                  <a:lnTo>
                    <a:pt x="58" y="691"/>
                  </a:lnTo>
                  <a:lnTo>
                    <a:pt x="101" y="692"/>
                  </a:lnTo>
                  <a:lnTo>
                    <a:pt x="102" y="693"/>
                  </a:lnTo>
                  <a:lnTo>
                    <a:pt x="105" y="697"/>
                  </a:lnTo>
                  <a:lnTo>
                    <a:pt x="109" y="703"/>
                  </a:lnTo>
                  <a:lnTo>
                    <a:pt x="113" y="709"/>
                  </a:lnTo>
                  <a:lnTo>
                    <a:pt x="118" y="716"/>
                  </a:lnTo>
                  <a:lnTo>
                    <a:pt x="123" y="722"/>
                  </a:lnTo>
                  <a:lnTo>
                    <a:pt x="128" y="727"/>
                  </a:lnTo>
                  <a:lnTo>
                    <a:pt x="133" y="729"/>
                  </a:lnTo>
                  <a:lnTo>
                    <a:pt x="137" y="731"/>
                  </a:lnTo>
                  <a:lnTo>
                    <a:pt x="142" y="731"/>
                  </a:lnTo>
                  <a:lnTo>
                    <a:pt x="147" y="729"/>
                  </a:lnTo>
                  <a:lnTo>
                    <a:pt x="152" y="728"/>
                  </a:lnTo>
                  <a:lnTo>
                    <a:pt x="156" y="727"/>
                  </a:lnTo>
                  <a:lnTo>
                    <a:pt x="158" y="727"/>
                  </a:lnTo>
                  <a:lnTo>
                    <a:pt x="161" y="726"/>
                  </a:lnTo>
                  <a:lnTo>
                    <a:pt x="162" y="726"/>
                  </a:lnTo>
                  <a:lnTo>
                    <a:pt x="153" y="700"/>
                  </a:lnTo>
                  <a:lnTo>
                    <a:pt x="142" y="670"/>
                  </a:lnTo>
                  <a:lnTo>
                    <a:pt x="168" y="542"/>
                  </a:lnTo>
                  <a:lnTo>
                    <a:pt x="173" y="422"/>
                  </a:lnTo>
                  <a:lnTo>
                    <a:pt x="178" y="37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39" name="Freeform 23"/>
            <p:cNvSpPr>
              <a:spLocks/>
            </p:cNvSpPr>
            <p:nvPr/>
          </p:nvSpPr>
          <p:spPr bwMode="auto">
            <a:xfrm>
              <a:off x="892" y="2956"/>
              <a:ext cx="215" cy="686"/>
            </a:xfrm>
            <a:custGeom>
              <a:avLst/>
              <a:gdLst>
                <a:gd name="T0" fmla="*/ 103 w 215"/>
                <a:gd name="T1" fmla="*/ 324 h 686"/>
                <a:gd name="T2" fmla="*/ 103 w 215"/>
                <a:gd name="T3" fmla="*/ 324 h 686"/>
                <a:gd name="T4" fmla="*/ 106 w 215"/>
                <a:gd name="T5" fmla="*/ 322 h 686"/>
                <a:gd name="T6" fmla="*/ 106 w 215"/>
                <a:gd name="T7" fmla="*/ 323 h 686"/>
                <a:gd name="T8" fmla="*/ 196 w 215"/>
                <a:gd name="T9" fmla="*/ 646 h 686"/>
                <a:gd name="T10" fmla="*/ 163 w 215"/>
                <a:gd name="T11" fmla="*/ 603 h 686"/>
                <a:gd name="T12" fmla="*/ 170 w 215"/>
                <a:gd name="T13" fmla="*/ 507 h 686"/>
                <a:gd name="T14" fmla="*/ 175 w 215"/>
                <a:gd name="T15" fmla="*/ 473 h 686"/>
                <a:gd name="T16" fmla="*/ 185 w 215"/>
                <a:gd name="T17" fmla="*/ 450 h 686"/>
                <a:gd name="T18" fmla="*/ 174 w 215"/>
                <a:gd name="T19" fmla="*/ 310 h 686"/>
                <a:gd name="T20" fmla="*/ 185 w 215"/>
                <a:gd name="T21" fmla="*/ 330 h 686"/>
                <a:gd name="T22" fmla="*/ 194 w 215"/>
                <a:gd name="T23" fmla="*/ 312 h 686"/>
                <a:gd name="T24" fmla="*/ 181 w 215"/>
                <a:gd name="T25" fmla="*/ 272 h 686"/>
                <a:gd name="T26" fmla="*/ 188 w 215"/>
                <a:gd name="T27" fmla="*/ 204 h 686"/>
                <a:gd name="T28" fmla="*/ 159 w 215"/>
                <a:gd name="T29" fmla="*/ 116 h 686"/>
                <a:gd name="T30" fmla="*/ 138 w 215"/>
                <a:gd name="T31" fmla="*/ 101 h 686"/>
                <a:gd name="T32" fmla="*/ 147 w 215"/>
                <a:gd name="T33" fmla="*/ 97 h 686"/>
                <a:gd name="T34" fmla="*/ 152 w 215"/>
                <a:gd name="T35" fmla="*/ 81 h 686"/>
                <a:gd name="T36" fmla="*/ 142 w 215"/>
                <a:gd name="T37" fmla="*/ 70 h 686"/>
                <a:gd name="T38" fmla="*/ 138 w 215"/>
                <a:gd name="T39" fmla="*/ 42 h 686"/>
                <a:gd name="T40" fmla="*/ 143 w 215"/>
                <a:gd name="T41" fmla="*/ 26 h 686"/>
                <a:gd name="T42" fmla="*/ 131 w 215"/>
                <a:gd name="T43" fmla="*/ 9 h 686"/>
                <a:gd name="T44" fmla="*/ 117 w 215"/>
                <a:gd name="T45" fmla="*/ 0 h 686"/>
                <a:gd name="T46" fmla="*/ 81 w 215"/>
                <a:gd name="T47" fmla="*/ 4 h 686"/>
                <a:gd name="T48" fmla="*/ 61 w 215"/>
                <a:gd name="T49" fmla="*/ 34 h 686"/>
                <a:gd name="T50" fmla="*/ 47 w 215"/>
                <a:gd name="T51" fmla="*/ 73 h 686"/>
                <a:gd name="T52" fmla="*/ 34 w 215"/>
                <a:gd name="T53" fmla="*/ 90 h 686"/>
                <a:gd name="T54" fmla="*/ 45 w 215"/>
                <a:gd name="T55" fmla="*/ 101 h 686"/>
                <a:gd name="T56" fmla="*/ 42 w 215"/>
                <a:gd name="T57" fmla="*/ 116 h 686"/>
                <a:gd name="T58" fmla="*/ 8 w 215"/>
                <a:gd name="T59" fmla="*/ 185 h 686"/>
                <a:gd name="T60" fmla="*/ 1 w 215"/>
                <a:gd name="T61" fmla="*/ 232 h 686"/>
                <a:gd name="T62" fmla="*/ 21 w 215"/>
                <a:gd name="T63" fmla="*/ 292 h 686"/>
                <a:gd name="T64" fmla="*/ 21 w 215"/>
                <a:gd name="T65" fmla="*/ 391 h 686"/>
                <a:gd name="T66" fmla="*/ 19 w 215"/>
                <a:gd name="T67" fmla="*/ 464 h 686"/>
                <a:gd name="T68" fmla="*/ 43 w 215"/>
                <a:gd name="T69" fmla="*/ 478 h 686"/>
                <a:gd name="T70" fmla="*/ 50 w 215"/>
                <a:gd name="T71" fmla="*/ 489 h 686"/>
                <a:gd name="T72" fmla="*/ 60 w 215"/>
                <a:gd name="T73" fmla="*/ 516 h 686"/>
                <a:gd name="T74" fmla="*/ 56 w 215"/>
                <a:gd name="T75" fmla="*/ 526 h 686"/>
                <a:gd name="T76" fmla="*/ 55 w 215"/>
                <a:gd name="T77" fmla="*/ 562 h 686"/>
                <a:gd name="T78" fmla="*/ 68 w 215"/>
                <a:gd name="T79" fmla="*/ 611 h 686"/>
                <a:gd name="T80" fmla="*/ 64 w 215"/>
                <a:gd name="T81" fmla="*/ 676 h 686"/>
                <a:gd name="T82" fmla="*/ 81 w 215"/>
                <a:gd name="T83" fmla="*/ 685 h 686"/>
                <a:gd name="T84" fmla="*/ 94 w 215"/>
                <a:gd name="T85" fmla="*/ 667 h 686"/>
                <a:gd name="T86" fmla="*/ 87 w 215"/>
                <a:gd name="T87" fmla="*/ 609 h 686"/>
                <a:gd name="T88" fmla="*/ 123 w 215"/>
                <a:gd name="T89" fmla="*/ 500 h 686"/>
                <a:gd name="T90" fmla="*/ 126 w 215"/>
                <a:gd name="T91" fmla="*/ 535 h 686"/>
                <a:gd name="T92" fmla="*/ 136 w 215"/>
                <a:gd name="T93" fmla="*/ 588 h 686"/>
                <a:gd name="T94" fmla="*/ 138 w 215"/>
                <a:gd name="T95" fmla="*/ 654 h 686"/>
                <a:gd name="T96" fmla="*/ 157 w 215"/>
                <a:gd name="T97" fmla="*/ 655 h 686"/>
                <a:gd name="T98" fmla="*/ 181 w 215"/>
                <a:gd name="T99" fmla="*/ 668 h 686"/>
                <a:gd name="T100" fmla="*/ 207 w 215"/>
                <a:gd name="T101" fmla="*/ 671 h 686"/>
                <a:gd name="T102" fmla="*/ 103 w 215"/>
                <a:gd name="T103" fmla="*/ 324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03" y="324"/>
                  </a:moveTo>
                  <a:lnTo>
                    <a:pt x="103" y="324"/>
                  </a:lnTo>
                  <a:lnTo>
                    <a:pt x="103" y="324"/>
                  </a:lnTo>
                  <a:lnTo>
                    <a:pt x="103" y="324"/>
                  </a:lnTo>
                  <a:lnTo>
                    <a:pt x="103" y="324"/>
                  </a:lnTo>
                  <a:lnTo>
                    <a:pt x="103" y="324"/>
                  </a:lnTo>
                  <a:lnTo>
                    <a:pt x="103" y="324"/>
                  </a:lnTo>
                  <a:lnTo>
                    <a:pt x="103" y="324"/>
                  </a:lnTo>
                  <a:lnTo>
                    <a:pt x="103" y="324"/>
                  </a:lnTo>
                  <a:lnTo>
                    <a:pt x="103" y="324"/>
                  </a:lnTo>
                  <a:lnTo>
                    <a:pt x="106" y="323"/>
                  </a:lnTo>
                  <a:lnTo>
                    <a:pt x="107" y="322"/>
                  </a:lnTo>
                  <a:lnTo>
                    <a:pt x="107" y="322"/>
                  </a:lnTo>
                  <a:lnTo>
                    <a:pt x="107" y="322"/>
                  </a:lnTo>
                  <a:lnTo>
                    <a:pt x="106" y="322"/>
                  </a:lnTo>
                  <a:lnTo>
                    <a:pt x="106" y="323"/>
                  </a:lnTo>
                  <a:lnTo>
                    <a:pt x="106" y="323"/>
                  </a:lnTo>
                  <a:lnTo>
                    <a:pt x="106" y="323"/>
                  </a:lnTo>
                  <a:lnTo>
                    <a:pt x="106" y="323"/>
                  </a:lnTo>
                  <a:lnTo>
                    <a:pt x="106" y="323"/>
                  </a:lnTo>
                  <a:lnTo>
                    <a:pt x="103" y="324"/>
                  </a:lnTo>
                  <a:lnTo>
                    <a:pt x="212" y="656"/>
                  </a:lnTo>
                  <a:lnTo>
                    <a:pt x="210" y="655"/>
                  </a:lnTo>
                  <a:lnTo>
                    <a:pt x="205" y="651"/>
                  </a:lnTo>
                  <a:lnTo>
                    <a:pt x="196" y="646"/>
                  </a:lnTo>
                  <a:lnTo>
                    <a:pt x="188" y="639"/>
                  </a:lnTo>
                  <a:lnTo>
                    <a:pt x="179" y="631"/>
                  </a:lnTo>
                  <a:lnTo>
                    <a:pt x="170" y="623"/>
                  </a:lnTo>
                  <a:lnTo>
                    <a:pt x="165" y="613"/>
                  </a:lnTo>
                  <a:lnTo>
                    <a:pt x="163" y="603"/>
                  </a:lnTo>
                  <a:lnTo>
                    <a:pt x="164" y="590"/>
                  </a:lnTo>
                  <a:lnTo>
                    <a:pt x="165" y="572"/>
                  </a:lnTo>
                  <a:lnTo>
                    <a:pt x="166" y="551"/>
                  </a:lnTo>
                  <a:lnTo>
                    <a:pt x="169" y="528"/>
                  </a:lnTo>
                  <a:lnTo>
                    <a:pt x="170" y="507"/>
                  </a:lnTo>
                  <a:lnTo>
                    <a:pt x="173" y="490"/>
                  </a:lnTo>
                  <a:lnTo>
                    <a:pt x="174" y="479"/>
                  </a:lnTo>
                  <a:lnTo>
                    <a:pt x="174" y="474"/>
                  </a:lnTo>
                  <a:lnTo>
                    <a:pt x="174" y="474"/>
                  </a:lnTo>
                  <a:lnTo>
                    <a:pt x="175" y="473"/>
                  </a:lnTo>
                  <a:lnTo>
                    <a:pt x="178" y="471"/>
                  </a:lnTo>
                  <a:lnTo>
                    <a:pt x="180" y="469"/>
                  </a:lnTo>
                  <a:lnTo>
                    <a:pt x="181" y="464"/>
                  </a:lnTo>
                  <a:lnTo>
                    <a:pt x="184" y="459"/>
                  </a:lnTo>
                  <a:lnTo>
                    <a:pt x="185" y="450"/>
                  </a:lnTo>
                  <a:lnTo>
                    <a:pt x="186" y="439"/>
                  </a:lnTo>
                  <a:lnTo>
                    <a:pt x="173" y="307"/>
                  </a:lnTo>
                  <a:lnTo>
                    <a:pt x="173" y="305"/>
                  </a:lnTo>
                  <a:lnTo>
                    <a:pt x="173" y="307"/>
                  </a:lnTo>
                  <a:lnTo>
                    <a:pt x="174" y="310"/>
                  </a:lnTo>
                  <a:lnTo>
                    <a:pt x="175" y="315"/>
                  </a:lnTo>
                  <a:lnTo>
                    <a:pt x="178" y="320"/>
                  </a:lnTo>
                  <a:lnTo>
                    <a:pt x="180" y="325"/>
                  </a:lnTo>
                  <a:lnTo>
                    <a:pt x="183" y="329"/>
                  </a:lnTo>
                  <a:lnTo>
                    <a:pt x="185" y="330"/>
                  </a:lnTo>
                  <a:lnTo>
                    <a:pt x="186" y="329"/>
                  </a:lnTo>
                  <a:lnTo>
                    <a:pt x="189" y="325"/>
                  </a:lnTo>
                  <a:lnTo>
                    <a:pt x="191" y="320"/>
                  </a:lnTo>
                  <a:lnTo>
                    <a:pt x="192" y="317"/>
                  </a:lnTo>
                  <a:lnTo>
                    <a:pt x="194" y="312"/>
                  </a:lnTo>
                  <a:lnTo>
                    <a:pt x="194" y="305"/>
                  </a:lnTo>
                  <a:lnTo>
                    <a:pt x="192" y="299"/>
                  </a:lnTo>
                  <a:lnTo>
                    <a:pt x="190" y="293"/>
                  </a:lnTo>
                  <a:lnTo>
                    <a:pt x="186" y="284"/>
                  </a:lnTo>
                  <a:lnTo>
                    <a:pt x="181" y="272"/>
                  </a:lnTo>
                  <a:lnTo>
                    <a:pt x="180" y="262"/>
                  </a:lnTo>
                  <a:lnTo>
                    <a:pt x="183" y="252"/>
                  </a:lnTo>
                  <a:lnTo>
                    <a:pt x="185" y="241"/>
                  </a:lnTo>
                  <a:lnTo>
                    <a:pt x="188" y="225"/>
                  </a:lnTo>
                  <a:lnTo>
                    <a:pt x="188" y="204"/>
                  </a:lnTo>
                  <a:lnTo>
                    <a:pt x="183" y="174"/>
                  </a:lnTo>
                  <a:lnTo>
                    <a:pt x="173" y="133"/>
                  </a:lnTo>
                  <a:lnTo>
                    <a:pt x="169" y="127"/>
                  </a:lnTo>
                  <a:lnTo>
                    <a:pt x="164" y="121"/>
                  </a:lnTo>
                  <a:lnTo>
                    <a:pt x="159" y="116"/>
                  </a:lnTo>
                  <a:lnTo>
                    <a:pt x="153" y="111"/>
                  </a:lnTo>
                  <a:lnTo>
                    <a:pt x="147" y="107"/>
                  </a:lnTo>
                  <a:lnTo>
                    <a:pt x="142" y="104"/>
                  </a:lnTo>
                  <a:lnTo>
                    <a:pt x="139" y="102"/>
                  </a:lnTo>
                  <a:lnTo>
                    <a:pt x="138" y="101"/>
                  </a:lnTo>
                  <a:lnTo>
                    <a:pt x="138" y="101"/>
                  </a:lnTo>
                  <a:lnTo>
                    <a:pt x="139" y="101"/>
                  </a:lnTo>
                  <a:lnTo>
                    <a:pt x="142" y="100"/>
                  </a:lnTo>
                  <a:lnTo>
                    <a:pt x="144" y="100"/>
                  </a:lnTo>
                  <a:lnTo>
                    <a:pt x="147" y="97"/>
                  </a:lnTo>
                  <a:lnTo>
                    <a:pt x="149" y="96"/>
                  </a:lnTo>
                  <a:lnTo>
                    <a:pt x="150" y="92"/>
                  </a:lnTo>
                  <a:lnTo>
                    <a:pt x="152" y="89"/>
                  </a:lnTo>
                  <a:lnTo>
                    <a:pt x="153" y="84"/>
                  </a:lnTo>
                  <a:lnTo>
                    <a:pt x="152" y="81"/>
                  </a:lnTo>
                  <a:lnTo>
                    <a:pt x="150" y="79"/>
                  </a:lnTo>
                  <a:lnTo>
                    <a:pt x="149" y="78"/>
                  </a:lnTo>
                  <a:lnTo>
                    <a:pt x="147" y="75"/>
                  </a:lnTo>
                  <a:lnTo>
                    <a:pt x="144" y="74"/>
                  </a:lnTo>
                  <a:lnTo>
                    <a:pt x="142" y="70"/>
                  </a:lnTo>
                  <a:lnTo>
                    <a:pt x="139" y="66"/>
                  </a:lnTo>
                  <a:lnTo>
                    <a:pt x="138" y="61"/>
                  </a:lnTo>
                  <a:lnTo>
                    <a:pt x="137" y="55"/>
                  </a:lnTo>
                  <a:lnTo>
                    <a:pt x="137" y="48"/>
                  </a:lnTo>
                  <a:lnTo>
                    <a:pt x="138" y="42"/>
                  </a:lnTo>
                  <a:lnTo>
                    <a:pt x="141" y="35"/>
                  </a:lnTo>
                  <a:lnTo>
                    <a:pt x="142" y="30"/>
                  </a:lnTo>
                  <a:lnTo>
                    <a:pt x="143" y="28"/>
                  </a:lnTo>
                  <a:lnTo>
                    <a:pt x="143" y="27"/>
                  </a:lnTo>
                  <a:lnTo>
                    <a:pt x="143" y="26"/>
                  </a:lnTo>
                  <a:lnTo>
                    <a:pt x="141" y="24"/>
                  </a:lnTo>
                  <a:lnTo>
                    <a:pt x="138" y="21"/>
                  </a:lnTo>
                  <a:lnTo>
                    <a:pt x="136" y="17"/>
                  </a:lnTo>
                  <a:lnTo>
                    <a:pt x="133" y="13"/>
                  </a:lnTo>
                  <a:lnTo>
                    <a:pt x="131" y="9"/>
                  </a:lnTo>
                  <a:lnTo>
                    <a:pt x="129" y="6"/>
                  </a:lnTo>
                  <a:lnTo>
                    <a:pt x="128" y="3"/>
                  </a:lnTo>
                  <a:lnTo>
                    <a:pt x="127" y="1"/>
                  </a:lnTo>
                  <a:lnTo>
                    <a:pt x="123" y="0"/>
                  </a:lnTo>
                  <a:lnTo>
                    <a:pt x="117" y="0"/>
                  </a:lnTo>
                  <a:lnTo>
                    <a:pt x="108" y="0"/>
                  </a:lnTo>
                  <a:lnTo>
                    <a:pt x="101" y="1"/>
                  </a:lnTo>
                  <a:lnTo>
                    <a:pt x="94" y="2"/>
                  </a:lnTo>
                  <a:lnTo>
                    <a:pt x="86" y="3"/>
                  </a:lnTo>
                  <a:lnTo>
                    <a:pt x="81" y="4"/>
                  </a:lnTo>
                  <a:lnTo>
                    <a:pt x="77" y="7"/>
                  </a:lnTo>
                  <a:lnTo>
                    <a:pt x="72" y="12"/>
                  </a:lnTo>
                  <a:lnTo>
                    <a:pt x="69" y="18"/>
                  </a:lnTo>
                  <a:lnTo>
                    <a:pt x="65" y="26"/>
                  </a:lnTo>
                  <a:lnTo>
                    <a:pt x="61" y="34"/>
                  </a:lnTo>
                  <a:lnTo>
                    <a:pt x="58" y="43"/>
                  </a:lnTo>
                  <a:lnTo>
                    <a:pt x="55" y="52"/>
                  </a:lnTo>
                  <a:lnTo>
                    <a:pt x="53" y="59"/>
                  </a:lnTo>
                  <a:lnTo>
                    <a:pt x="50" y="66"/>
                  </a:lnTo>
                  <a:lnTo>
                    <a:pt x="47" y="73"/>
                  </a:lnTo>
                  <a:lnTo>
                    <a:pt x="44" y="78"/>
                  </a:lnTo>
                  <a:lnTo>
                    <a:pt x="42" y="82"/>
                  </a:lnTo>
                  <a:lnTo>
                    <a:pt x="38" y="86"/>
                  </a:lnTo>
                  <a:lnTo>
                    <a:pt x="37" y="89"/>
                  </a:lnTo>
                  <a:lnTo>
                    <a:pt x="34" y="90"/>
                  </a:lnTo>
                  <a:lnTo>
                    <a:pt x="34" y="90"/>
                  </a:lnTo>
                  <a:lnTo>
                    <a:pt x="42" y="97"/>
                  </a:lnTo>
                  <a:lnTo>
                    <a:pt x="42" y="97"/>
                  </a:lnTo>
                  <a:lnTo>
                    <a:pt x="44" y="99"/>
                  </a:lnTo>
                  <a:lnTo>
                    <a:pt x="45" y="101"/>
                  </a:lnTo>
                  <a:lnTo>
                    <a:pt x="48" y="104"/>
                  </a:lnTo>
                  <a:lnTo>
                    <a:pt x="49" y="106"/>
                  </a:lnTo>
                  <a:lnTo>
                    <a:pt x="48" y="109"/>
                  </a:lnTo>
                  <a:lnTo>
                    <a:pt x="47" y="112"/>
                  </a:lnTo>
                  <a:lnTo>
                    <a:pt x="42" y="116"/>
                  </a:lnTo>
                  <a:lnTo>
                    <a:pt x="35" y="122"/>
                  </a:lnTo>
                  <a:lnTo>
                    <a:pt x="28" y="135"/>
                  </a:lnTo>
                  <a:lnTo>
                    <a:pt x="21" y="151"/>
                  </a:lnTo>
                  <a:lnTo>
                    <a:pt x="14" y="168"/>
                  </a:lnTo>
                  <a:lnTo>
                    <a:pt x="8" y="185"/>
                  </a:lnTo>
                  <a:lnTo>
                    <a:pt x="3" y="201"/>
                  </a:lnTo>
                  <a:lnTo>
                    <a:pt x="1" y="213"/>
                  </a:lnTo>
                  <a:lnTo>
                    <a:pt x="0" y="219"/>
                  </a:lnTo>
                  <a:lnTo>
                    <a:pt x="0" y="224"/>
                  </a:lnTo>
                  <a:lnTo>
                    <a:pt x="1" y="232"/>
                  </a:lnTo>
                  <a:lnTo>
                    <a:pt x="3" y="245"/>
                  </a:lnTo>
                  <a:lnTo>
                    <a:pt x="6" y="258"/>
                  </a:lnTo>
                  <a:lnTo>
                    <a:pt x="9" y="272"/>
                  </a:lnTo>
                  <a:lnTo>
                    <a:pt x="14" y="283"/>
                  </a:lnTo>
                  <a:lnTo>
                    <a:pt x="21" y="292"/>
                  </a:lnTo>
                  <a:lnTo>
                    <a:pt x="27" y="296"/>
                  </a:lnTo>
                  <a:lnTo>
                    <a:pt x="25" y="312"/>
                  </a:lnTo>
                  <a:lnTo>
                    <a:pt x="23" y="335"/>
                  </a:lnTo>
                  <a:lnTo>
                    <a:pt x="22" y="362"/>
                  </a:lnTo>
                  <a:lnTo>
                    <a:pt x="21" y="391"/>
                  </a:lnTo>
                  <a:lnTo>
                    <a:pt x="19" y="418"/>
                  </a:lnTo>
                  <a:lnTo>
                    <a:pt x="18" y="442"/>
                  </a:lnTo>
                  <a:lnTo>
                    <a:pt x="18" y="457"/>
                  </a:lnTo>
                  <a:lnTo>
                    <a:pt x="18" y="463"/>
                  </a:lnTo>
                  <a:lnTo>
                    <a:pt x="19" y="464"/>
                  </a:lnTo>
                  <a:lnTo>
                    <a:pt x="22" y="466"/>
                  </a:lnTo>
                  <a:lnTo>
                    <a:pt x="27" y="469"/>
                  </a:lnTo>
                  <a:lnTo>
                    <a:pt x="32" y="473"/>
                  </a:lnTo>
                  <a:lnTo>
                    <a:pt x="38" y="475"/>
                  </a:lnTo>
                  <a:lnTo>
                    <a:pt x="43" y="478"/>
                  </a:lnTo>
                  <a:lnTo>
                    <a:pt x="45" y="476"/>
                  </a:lnTo>
                  <a:lnTo>
                    <a:pt x="47" y="474"/>
                  </a:lnTo>
                  <a:lnTo>
                    <a:pt x="48" y="476"/>
                  </a:lnTo>
                  <a:lnTo>
                    <a:pt x="49" y="481"/>
                  </a:lnTo>
                  <a:lnTo>
                    <a:pt x="50" y="489"/>
                  </a:lnTo>
                  <a:lnTo>
                    <a:pt x="53" y="496"/>
                  </a:lnTo>
                  <a:lnTo>
                    <a:pt x="55" y="504"/>
                  </a:lnTo>
                  <a:lnTo>
                    <a:pt x="58" y="510"/>
                  </a:lnTo>
                  <a:lnTo>
                    <a:pt x="59" y="514"/>
                  </a:lnTo>
                  <a:lnTo>
                    <a:pt x="60" y="516"/>
                  </a:lnTo>
                  <a:lnTo>
                    <a:pt x="59" y="516"/>
                  </a:lnTo>
                  <a:lnTo>
                    <a:pt x="59" y="517"/>
                  </a:lnTo>
                  <a:lnTo>
                    <a:pt x="58" y="520"/>
                  </a:lnTo>
                  <a:lnTo>
                    <a:pt x="58" y="522"/>
                  </a:lnTo>
                  <a:lnTo>
                    <a:pt x="56" y="526"/>
                  </a:lnTo>
                  <a:lnTo>
                    <a:pt x="55" y="531"/>
                  </a:lnTo>
                  <a:lnTo>
                    <a:pt x="55" y="537"/>
                  </a:lnTo>
                  <a:lnTo>
                    <a:pt x="54" y="543"/>
                  </a:lnTo>
                  <a:lnTo>
                    <a:pt x="54" y="551"/>
                  </a:lnTo>
                  <a:lnTo>
                    <a:pt x="55" y="562"/>
                  </a:lnTo>
                  <a:lnTo>
                    <a:pt x="58" y="573"/>
                  </a:lnTo>
                  <a:lnTo>
                    <a:pt x="60" y="585"/>
                  </a:lnTo>
                  <a:lnTo>
                    <a:pt x="64" y="597"/>
                  </a:lnTo>
                  <a:lnTo>
                    <a:pt x="66" y="605"/>
                  </a:lnTo>
                  <a:lnTo>
                    <a:pt x="68" y="611"/>
                  </a:lnTo>
                  <a:lnTo>
                    <a:pt x="69" y="614"/>
                  </a:lnTo>
                  <a:lnTo>
                    <a:pt x="58" y="637"/>
                  </a:lnTo>
                  <a:lnTo>
                    <a:pt x="61" y="673"/>
                  </a:lnTo>
                  <a:lnTo>
                    <a:pt x="63" y="675"/>
                  </a:lnTo>
                  <a:lnTo>
                    <a:pt x="64" y="676"/>
                  </a:lnTo>
                  <a:lnTo>
                    <a:pt x="66" y="678"/>
                  </a:lnTo>
                  <a:lnTo>
                    <a:pt x="70" y="681"/>
                  </a:lnTo>
                  <a:lnTo>
                    <a:pt x="74" y="683"/>
                  </a:lnTo>
                  <a:lnTo>
                    <a:pt x="77" y="685"/>
                  </a:lnTo>
                  <a:lnTo>
                    <a:pt x="81" y="685"/>
                  </a:lnTo>
                  <a:lnTo>
                    <a:pt x="85" y="683"/>
                  </a:lnTo>
                  <a:lnTo>
                    <a:pt x="89" y="680"/>
                  </a:lnTo>
                  <a:lnTo>
                    <a:pt x="91" y="676"/>
                  </a:lnTo>
                  <a:lnTo>
                    <a:pt x="92" y="671"/>
                  </a:lnTo>
                  <a:lnTo>
                    <a:pt x="94" y="667"/>
                  </a:lnTo>
                  <a:lnTo>
                    <a:pt x="95" y="662"/>
                  </a:lnTo>
                  <a:lnTo>
                    <a:pt x="95" y="658"/>
                  </a:lnTo>
                  <a:lnTo>
                    <a:pt x="96" y="656"/>
                  </a:lnTo>
                  <a:lnTo>
                    <a:pt x="96" y="656"/>
                  </a:lnTo>
                  <a:lnTo>
                    <a:pt x="87" y="609"/>
                  </a:lnTo>
                  <a:lnTo>
                    <a:pt x="102" y="514"/>
                  </a:lnTo>
                  <a:lnTo>
                    <a:pt x="105" y="496"/>
                  </a:lnTo>
                  <a:lnTo>
                    <a:pt x="123" y="496"/>
                  </a:lnTo>
                  <a:lnTo>
                    <a:pt x="123" y="496"/>
                  </a:lnTo>
                  <a:lnTo>
                    <a:pt x="123" y="500"/>
                  </a:lnTo>
                  <a:lnTo>
                    <a:pt x="123" y="505"/>
                  </a:lnTo>
                  <a:lnTo>
                    <a:pt x="123" y="510"/>
                  </a:lnTo>
                  <a:lnTo>
                    <a:pt x="124" y="517"/>
                  </a:lnTo>
                  <a:lnTo>
                    <a:pt x="124" y="526"/>
                  </a:lnTo>
                  <a:lnTo>
                    <a:pt x="126" y="535"/>
                  </a:lnTo>
                  <a:lnTo>
                    <a:pt x="127" y="543"/>
                  </a:lnTo>
                  <a:lnTo>
                    <a:pt x="128" y="554"/>
                  </a:lnTo>
                  <a:lnTo>
                    <a:pt x="131" y="566"/>
                  </a:lnTo>
                  <a:lnTo>
                    <a:pt x="133" y="577"/>
                  </a:lnTo>
                  <a:lnTo>
                    <a:pt x="136" y="588"/>
                  </a:lnTo>
                  <a:lnTo>
                    <a:pt x="138" y="598"/>
                  </a:lnTo>
                  <a:lnTo>
                    <a:pt x="139" y="605"/>
                  </a:lnTo>
                  <a:lnTo>
                    <a:pt x="141" y="610"/>
                  </a:lnTo>
                  <a:lnTo>
                    <a:pt x="142" y="613"/>
                  </a:lnTo>
                  <a:lnTo>
                    <a:pt x="138" y="654"/>
                  </a:lnTo>
                  <a:lnTo>
                    <a:pt x="150" y="657"/>
                  </a:lnTo>
                  <a:lnTo>
                    <a:pt x="150" y="652"/>
                  </a:lnTo>
                  <a:lnTo>
                    <a:pt x="150" y="652"/>
                  </a:lnTo>
                  <a:lnTo>
                    <a:pt x="153" y="654"/>
                  </a:lnTo>
                  <a:lnTo>
                    <a:pt x="157" y="655"/>
                  </a:lnTo>
                  <a:lnTo>
                    <a:pt x="160" y="657"/>
                  </a:lnTo>
                  <a:lnTo>
                    <a:pt x="165" y="660"/>
                  </a:lnTo>
                  <a:lnTo>
                    <a:pt x="170" y="663"/>
                  </a:lnTo>
                  <a:lnTo>
                    <a:pt x="175" y="666"/>
                  </a:lnTo>
                  <a:lnTo>
                    <a:pt x="181" y="668"/>
                  </a:lnTo>
                  <a:lnTo>
                    <a:pt x="186" y="671"/>
                  </a:lnTo>
                  <a:lnTo>
                    <a:pt x="192" y="671"/>
                  </a:lnTo>
                  <a:lnTo>
                    <a:pt x="197" y="672"/>
                  </a:lnTo>
                  <a:lnTo>
                    <a:pt x="204" y="671"/>
                  </a:lnTo>
                  <a:lnTo>
                    <a:pt x="207" y="671"/>
                  </a:lnTo>
                  <a:lnTo>
                    <a:pt x="211" y="670"/>
                  </a:lnTo>
                  <a:lnTo>
                    <a:pt x="214" y="668"/>
                  </a:lnTo>
                  <a:lnTo>
                    <a:pt x="214" y="668"/>
                  </a:lnTo>
                  <a:lnTo>
                    <a:pt x="212" y="656"/>
                  </a:lnTo>
                  <a:lnTo>
                    <a:pt x="103"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0" name="Freeform 24"/>
            <p:cNvSpPr>
              <a:spLocks/>
            </p:cNvSpPr>
            <p:nvPr/>
          </p:nvSpPr>
          <p:spPr bwMode="auto">
            <a:xfrm>
              <a:off x="1005" y="3276"/>
              <a:ext cx="21" cy="22"/>
            </a:xfrm>
            <a:custGeom>
              <a:avLst/>
              <a:gdLst>
                <a:gd name="T0" fmla="*/ 0 w 21"/>
                <a:gd name="T1" fmla="*/ 21 h 22"/>
                <a:gd name="T2" fmla="*/ 6 w 21"/>
                <a:gd name="T3" fmla="*/ 10 h 22"/>
                <a:gd name="T4" fmla="*/ 6 w 21"/>
                <a:gd name="T5" fmla="*/ 10 h 22"/>
                <a:gd name="T6" fmla="*/ 6 w 21"/>
                <a:gd name="T7" fmla="*/ 10 h 22"/>
                <a:gd name="T8" fmla="*/ 0 w 21"/>
                <a:gd name="T9" fmla="*/ 10 h 22"/>
                <a:gd name="T10" fmla="*/ 0 w 21"/>
                <a:gd name="T11" fmla="*/ 10 h 22"/>
                <a:gd name="T12" fmla="*/ 0 w 21"/>
                <a:gd name="T13" fmla="*/ 21 h 22"/>
                <a:gd name="T14" fmla="*/ 0 w 21"/>
                <a:gd name="T15" fmla="*/ 21 h 22"/>
                <a:gd name="T16" fmla="*/ 0 w 21"/>
                <a:gd name="T17" fmla="*/ 21 h 22"/>
                <a:gd name="T18" fmla="*/ 0 w 21"/>
                <a:gd name="T19" fmla="*/ 21 h 22"/>
                <a:gd name="T20" fmla="*/ 13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13 w 21"/>
                <a:gd name="T33" fmla="*/ 0 h 22"/>
                <a:gd name="T34" fmla="*/ 13 w 21"/>
                <a:gd name="T35" fmla="*/ 0 h 22"/>
                <a:gd name="T36" fmla="*/ 13 w 21"/>
                <a:gd name="T37" fmla="*/ 0 h 22"/>
                <a:gd name="T38" fmla="*/ 13 w 21"/>
                <a:gd name="T39" fmla="*/ 0 h 22"/>
                <a:gd name="T40" fmla="*/ 0 w 21"/>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2">
                  <a:moveTo>
                    <a:pt x="0" y="21"/>
                  </a:moveTo>
                  <a:lnTo>
                    <a:pt x="6" y="10"/>
                  </a:lnTo>
                  <a:lnTo>
                    <a:pt x="6" y="10"/>
                  </a:lnTo>
                  <a:lnTo>
                    <a:pt x="6" y="10"/>
                  </a:lnTo>
                  <a:lnTo>
                    <a:pt x="0" y="10"/>
                  </a:lnTo>
                  <a:lnTo>
                    <a:pt x="0" y="10"/>
                  </a:lnTo>
                  <a:lnTo>
                    <a:pt x="0" y="21"/>
                  </a:lnTo>
                  <a:lnTo>
                    <a:pt x="0" y="21"/>
                  </a:lnTo>
                  <a:lnTo>
                    <a:pt x="0" y="21"/>
                  </a:lnTo>
                  <a:lnTo>
                    <a:pt x="0" y="21"/>
                  </a:lnTo>
                  <a:lnTo>
                    <a:pt x="13" y="0"/>
                  </a:lnTo>
                  <a:lnTo>
                    <a:pt x="20" y="0"/>
                  </a:lnTo>
                  <a:lnTo>
                    <a:pt x="20" y="0"/>
                  </a:lnTo>
                  <a:lnTo>
                    <a:pt x="20" y="0"/>
                  </a:lnTo>
                  <a:lnTo>
                    <a:pt x="20" y="0"/>
                  </a:lnTo>
                  <a:lnTo>
                    <a:pt x="20" y="0"/>
                  </a:lnTo>
                  <a:lnTo>
                    <a:pt x="13" y="0"/>
                  </a:lnTo>
                  <a:lnTo>
                    <a:pt x="13" y="0"/>
                  </a:lnTo>
                  <a:lnTo>
                    <a:pt x="13" y="0"/>
                  </a:lnTo>
                  <a:lnTo>
                    <a:pt x="13" y="0"/>
                  </a:lnTo>
                  <a:lnTo>
                    <a:pt x="0" y="2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1" name="Freeform 25"/>
            <p:cNvSpPr>
              <a:spLocks/>
            </p:cNvSpPr>
            <p:nvPr/>
          </p:nvSpPr>
          <p:spPr bwMode="auto">
            <a:xfrm>
              <a:off x="1230" y="3350"/>
              <a:ext cx="42" cy="35"/>
            </a:xfrm>
            <a:custGeom>
              <a:avLst/>
              <a:gdLst>
                <a:gd name="T0" fmla="*/ 4 w 42"/>
                <a:gd name="T1" fmla="*/ 20 h 35"/>
                <a:gd name="T2" fmla="*/ 3 w 42"/>
                <a:gd name="T3" fmla="*/ 20 h 35"/>
                <a:gd name="T4" fmla="*/ 3 w 42"/>
                <a:gd name="T5" fmla="*/ 20 h 35"/>
                <a:gd name="T6" fmla="*/ 4 w 42"/>
                <a:gd name="T7" fmla="*/ 20 h 35"/>
                <a:gd name="T8" fmla="*/ 9 w 42"/>
                <a:gd name="T9" fmla="*/ 0 h 35"/>
                <a:gd name="T10" fmla="*/ 11 w 42"/>
                <a:gd name="T11" fmla="*/ 1 h 35"/>
                <a:gd name="T12" fmla="*/ 11 w 42"/>
                <a:gd name="T13" fmla="*/ 2 h 35"/>
                <a:gd name="T14" fmla="*/ 12 w 42"/>
                <a:gd name="T15" fmla="*/ 3 h 35"/>
                <a:gd name="T16" fmla="*/ 12 w 42"/>
                <a:gd name="T17" fmla="*/ 4 h 35"/>
                <a:gd name="T18" fmla="*/ 12 w 42"/>
                <a:gd name="T19" fmla="*/ 4 h 35"/>
                <a:gd name="T20" fmla="*/ 13 w 42"/>
                <a:gd name="T21" fmla="*/ 6 h 35"/>
                <a:gd name="T22" fmla="*/ 13 w 42"/>
                <a:gd name="T23" fmla="*/ 6 h 35"/>
                <a:gd name="T24" fmla="*/ 13 w 42"/>
                <a:gd name="T25" fmla="*/ 6 h 35"/>
                <a:gd name="T26" fmla="*/ 14 w 42"/>
                <a:gd name="T27" fmla="*/ 7 h 35"/>
                <a:gd name="T28" fmla="*/ 18 w 42"/>
                <a:gd name="T29" fmla="*/ 8 h 35"/>
                <a:gd name="T30" fmla="*/ 23 w 42"/>
                <a:gd name="T31" fmla="*/ 9 h 35"/>
                <a:gd name="T32" fmla="*/ 28 w 42"/>
                <a:gd name="T33" fmla="*/ 13 h 35"/>
                <a:gd name="T34" fmla="*/ 34 w 42"/>
                <a:gd name="T35" fmla="*/ 15 h 35"/>
                <a:gd name="T36" fmla="*/ 38 w 42"/>
                <a:gd name="T37" fmla="*/ 20 h 35"/>
                <a:gd name="T38" fmla="*/ 41 w 42"/>
                <a:gd name="T39" fmla="*/ 25 h 35"/>
                <a:gd name="T40" fmla="*/ 41 w 42"/>
                <a:gd name="T41" fmla="*/ 31 h 35"/>
                <a:gd name="T42" fmla="*/ 41 w 42"/>
                <a:gd name="T43" fmla="*/ 31 h 35"/>
                <a:gd name="T44" fmla="*/ 41 w 42"/>
                <a:gd name="T45" fmla="*/ 31 h 35"/>
                <a:gd name="T46" fmla="*/ 41 w 42"/>
                <a:gd name="T47" fmla="*/ 31 h 35"/>
                <a:gd name="T48" fmla="*/ 41 w 42"/>
                <a:gd name="T49" fmla="*/ 32 h 35"/>
                <a:gd name="T50" fmla="*/ 39 w 42"/>
                <a:gd name="T51" fmla="*/ 32 h 35"/>
                <a:gd name="T52" fmla="*/ 39 w 42"/>
                <a:gd name="T53" fmla="*/ 32 h 35"/>
                <a:gd name="T54" fmla="*/ 39 w 42"/>
                <a:gd name="T55" fmla="*/ 34 h 35"/>
                <a:gd name="T56" fmla="*/ 39 w 42"/>
                <a:gd name="T57" fmla="*/ 34 h 35"/>
                <a:gd name="T58" fmla="*/ 33 w 42"/>
                <a:gd name="T59" fmla="*/ 30 h 35"/>
                <a:gd name="T60" fmla="*/ 27 w 42"/>
                <a:gd name="T61" fmla="*/ 27 h 35"/>
                <a:gd name="T62" fmla="*/ 21 w 42"/>
                <a:gd name="T63" fmla="*/ 25 h 35"/>
                <a:gd name="T64" fmla="*/ 14 w 42"/>
                <a:gd name="T65" fmla="*/ 24 h 35"/>
                <a:gd name="T66" fmla="*/ 11 w 42"/>
                <a:gd name="T67" fmla="*/ 21 h 35"/>
                <a:gd name="T68" fmla="*/ 7 w 42"/>
                <a:gd name="T69" fmla="*/ 21 h 35"/>
                <a:gd name="T70" fmla="*/ 4 w 42"/>
                <a:gd name="T71" fmla="*/ 20 h 35"/>
                <a:gd name="T72" fmla="*/ 4 w 42"/>
                <a:gd name="T73" fmla="*/ 20 h 35"/>
                <a:gd name="T74" fmla="*/ 0 w 42"/>
                <a:gd name="T75" fmla="*/ 23 h 35"/>
                <a:gd name="T76" fmla="*/ 1 w 42"/>
                <a:gd name="T77" fmla="*/ 21 h 35"/>
                <a:gd name="T78" fmla="*/ 1 w 42"/>
                <a:gd name="T79" fmla="*/ 23 h 35"/>
                <a:gd name="T80" fmla="*/ 1 w 42"/>
                <a:gd name="T81" fmla="*/ 23 h 35"/>
                <a:gd name="T82" fmla="*/ 1 w 42"/>
                <a:gd name="T83" fmla="*/ 23 h 35"/>
                <a:gd name="T84" fmla="*/ 0 w 42"/>
                <a:gd name="T85" fmla="*/ 23 h 35"/>
                <a:gd name="T86" fmla="*/ 0 w 42"/>
                <a:gd name="T87" fmla="*/ 23 h 35"/>
                <a:gd name="T88" fmla="*/ 0 w 42"/>
                <a:gd name="T89" fmla="*/ 23 h 35"/>
                <a:gd name="T90" fmla="*/ 0 w 42"/>
                <a:gd name="T91" fmla="*/ 23 h 35"/>
                <a:gd name="T92" fmla="*/ 0 w 42"/>
                <a:gd name="T93" fmla="*/ 23 h 35"/>
                <a:gd name="T94" fmla="*/ 4 w 42"/>
                <a:gd name="T95" fmla="*/ 20 h 35"/>
                <a:gd name="T96" fmla="*/ 2 w 42"/>
                <a:gd name="T97" fmla="*/ 21 h 35"/>
                <a:gd name="T98" fmla="*/ 3 w 42"/>
                <a:gd name="T99" fmla="*/ 20 h 35"/>
                <a:gd name="T100" fmla="*/ 3 w 42"/>
                <a:gd name="T101" fmla="*/ 20 h 35"/>
                <a:gd name="T102" fmla="*/ 3 w 42"/>
                <a:gd name="T103" fmla="*/ 20 h 35"/>
                <a:gd name="T104" fmla="*/ 3 w 42"/>
                <a:gd name="T105" fmla="*/ 20 h 35"/>
                <a:gd name="T106" fmla="*/ 3 w 42"/>
                <a:gd name="T107" fmla="*/ 20 h 35"/>
                <a:gd name="T108" fmla="*/ 3 w 42"/>
                <a:gd name="T109" fmla="*/ 20 h 35"/>
                <a:gd name="T110" fmla="*/ 2 w 42"/>
                <a:gd name="T111" fmla="*/ 21 h 35"/>
                <a:gd name="T112" fmla="*/ 2 w 42"/>
                <a:gd name="T113" fmla="*/ 21 h 35"/>
                <a:gd name="T114" fmla="*/ 2 w 42"/>
                <a:gd name="T115" fmla="*/ 21 h 35"/>
                <a:gd name="T116" fmla="*/ 4 w 42"/>
                <a:gd name="T1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5">
                  <a:moveTo>
                    <a:pt x="4" y="20"/>
                  </a:moveTo>
                  <a:lnTo>
                    <a:pt x="3" y="20"/>
                  </a:lnTo>
                  <a:lnTo>
                    <a:pt x="3" y="20"/>
                  </a:lnTo>
                  <a:lnTo>
                    <a:pt x="4" y="20"/>
                  </a:lnTo>
                  <a:lnTo>
                    <a:pt x="9" y="0"/>
                  </a:lnTo>
                  <a:lnTo>
                    <a:pt x="11" y="1"/>
                  </a:lnTo>
                  <a:lnTo>
                    <a:pt x="11" y="2"/>
                  </a:lnTo>
                  <a:lnTo>
                    <a:pt x="12" y="3"/>
                  </a:lnTo>
                  <a:lnTo>
                    <a:pt x="12" y="4"/>
                  </a:lnTo>
                  <a:lnTo>
                    <a:pt x="12" y="4"/>
                  </a:lnTo>
                  <a:lnTo>
                    <a:pt x="13" y="6"/>
                  </a:lnTo>
                  <a:lnTo>
                    <a:pt x="13" y="6"/>
                  </a:lnTo>
                  <a:lnTo>
                    <a:pt x="13" y="6"/>
                  </a:lnTo>
                  <a:lnTo>
                    <a:pt x="14" y="7"/>
                  </a:lnTo>
                  <a:lnTo>
                    <a:pt x="18" y="8"/>
                  </a:lnTo>
                  <a:lnTo>
                    <a:pt x="23" y="9"/>
                  </a:lnTo>
                  <a:lnTo>
                    <a:pt x="28" y="13"/>
                  </a:lnTo>
                  <a:lnTo>
                    <a:pt x="34" y="15"/>
                  </a:lnTo>
                  <a:lnTo>
                    <a:pt x="38" y="20"/>
                  </a:lnTo>
                  <a:lnTo>
                    <a:pt x="41" y="25"/>
                  </a:lnTo>
                  <a:lnTo>
                    <a:pt x="41" y="31"/>
                  </a:lnTo>
                  <a:lnTo>
                    <a:pt x="41" y="31"/>
                  </a:lnTo>
                  <a:lnTo>
                    <a:pt x="41" y="31"/>
                  </a:lnTo>
                  <a:lnTo>
                    <a:pt x="41" y="31"/>
                  </a:lnTo>
                  <a:lnTo>
                    <a:pt x="41" y="32"/>
                  </a:lnTo>
                  <a:lnTo>
                    <a:pt x="39" y="32"/>
                  </a:lnTo>
                  <a:lnTo>
                    <a:pt x="39" y="32"/>
                  </a:lnTo>
                  <a:lnTo>
                    <a:pt x="39" y="34"/>
                  </a:lnTo>
                  <a:lnTo>
                    <a:pt x="39" y="34"/>
                  </a:lnTo>
                  <a:lnTo>
                    <a:pt x="33" y="30"/>
                  </a:lnTo>
                  <a:lnTo>
                    <a:pt x="27" y="27"/>
                  </a:lnTo>
                  <a:lnTo>
                    <a:pt x="21" y="25"/>
                  </a:lnTo>
                  <a:lnTo>
                    <a:pt x="14" y="24"/>
                  </a:lnTo>
                  <a:lnTo>
                    <a:pt x="11" y="21"/>
                  </a:lnTo>
                  <a:lnTo>
                    <a:pt x="7" y="21"/>
                  </a:lnTo>
                  <a:lnTo>
                    <a:pt x="4" y="20"/>
                  </a:lnTo>
                  <a:lnTo>
                    <a:pt x="4" y="20"/>
                  </a:lnTo>
                  <a:lnTo>
                    <a:pt x="0" y="23"/>
                  </a:lnTo>
                  <a:lnTo>
                    <a:pt x="1" y="21"/>
                  </a:lnTo>
                  <a:lnTo>
                    <a:pt x="1" y="23"/>
                  </a:lnTo>
                  <a:lnTo>
                    <a:pt x="1" y="23"/>
                  </a:lnTo>
                  <a:lnTo>
                    <a:pt x="1" y="23"/>
                  </a:lnTo>
                  <a:lnTo>
                    <a:pt x="0" y="23"/>
                  </a:lnTo>
                  <a:lnTo>
                    <a:pt x="0" y="23"/>
                  </a:lnTo>
                  <a:lnTo>
                    <a:pt x="0" y="23"/>
                  </a:lnTo>
                  <a:lnTo>
                    <a:pt x="0" y="23"/>
                  </a:lnTo>
                  <a:lnTo>
                    <a:pt x="0" y="23"/>
                  </a:lnTo>
                  <a:lnTo>
                    <a:pt x="4" y="20"/>
                  </a:lnTo>
                  <a:lnTo>
                    <a:pt x="2" y="21"/>
                  </a:lnTo>
                  <a:lnTo>
                    <a:pt x="3" y="20"/>
                  </a:lnTo>
                  <a:lnTo>
                    <a:pt x="3" y="20"/>
                  </a:lnTo>
                  <a:lnTo>
                    <a:pt x="3" y="20"/>
                  </a:lnTo>
                  <a:lnTo>
                    <a:pt x="3" y="20"/>
                  </a:lnTo>
                  <a:lnTo>
                    <a:pt x="3" y="20"/>
                  </a:lnTo>
                  <a:lnTo>
                    <a:pt x="3" y="20"/>
                  </a:lnTo>
                  <a:lnTo>
                    <a:pt x="2" y="21"/>
                  </a:lnTo>
                  <a:lnTo>
                    <a:pt x="2" y="21"/>
                  </a:lnTo>
                  <a:lnTo>
                    <a:pt x="2" y="21"/>
                  </a:lnTo>
                  <a:lnTo>
                    <a:pt x="4" y="2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2" name="Freeform 26"/>
            <p:cNvSpPr>
              <a:spLocks/>
            </p:cNvSpPr>
            <p:nvPr/>
          </p:nvSpPr>
          <p:spPr bwMode="auto">
            <a:xfrm>
              <a:off x="1642" y="3437"/>
              <a:ext cx="20" cy="20"/>
            </a:xfrm>
            <a:custGeom>
              <a:avLst/>
              <a:gdLst>
                <a:gd name="T0" fmla="*/ 3 w 20"/>
                <a:gd name="T1" fmla="*/ 0 h 20"/>
                <a:gd name="T2" fmla="*/ 6 w 20"/>
                <a:gd name="T3" fmla="*/ 3 h 20"/>
                <a:gd name="T4" fmla="*/ 7 w 20"/>
                <a:gd name="T5" fmla="*/ 5 h 20"/>
                <a:gd name="T6" fmla="*/ 10 w 20"/>
                <a:gd name="T7" fmla="*/ 7 h 20"/>
                <a:gd name="T8" fmla="*/ 11 w 20"/>
                <a:gd name="T9" fmla="*/ 11 h 20"/>
                <a:gd name="T10" fmla="*/ 13 w 20"/>
                <a:gd name="T11" fmla="*/ 13 h 20"/>
                <a:gd name="T12" fmla="*/ 15 w 20"/>
                <a:gd name="T13" fmla="*/ 15 h 20"/>
                <a:gd name="T14" fmla="*/ 16 w 20"/>
                <a:gd name="T15" fmla="*/ 17 h 20"/>
                <a:gd name="T16" fmla="*/ 19 w 20"/>
                <a:gd name="T17" fmla="*/ 19 h 20"/>
                <a:gd name="T18" fmla="*/ 1 w 20"/>
                <a:gd name="T19" fmla="*/ 17 h 20"/>
                <a:gd name="T20" fmla="*/ 0 w 20"/>
                <a:gd name="T21" fmla="*/ 5 h 20"/>
                <a:gd name="T22" fmla="*/ 3 w 20"/>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0">
                  <a:moveTo>
                    <a:pt x="3" y="0"/>
                  </a:moveTo>
                  <a:lnTo>
                    <a:pt x="6" y="3"/>
                  </a:lnTo>
                  <a:lnTo>
                    <a:pt x="7" y="5"/>
                  </a:lnTo>
                  <a:lnTo>
                    <a:pt x="10" y="7"/>
                  </a:lnTo>
                  <a:lnTo>
                    <a:pt x="11" y="11"/>
                  </a:lnTo>
                  <a:lnTo>
                    <a:pt x="13" y="13"/>
                  </a:lnTo>
                  <a:lnTo>
                    <a:pt x="15" y="15"/>
                  </a:lnTo>
                  <a:lnTo>
                    <a:pt x="16" y="17"/>
                  </a:lnTo>
                  <a:lnTo>
                    <a:pt x="19" y="19"/>
                  </a:lnTo>
                  <a:lnTo>
                    <a:pt x="1" y="17"/>
                  </a:lnTo>
                  <a:lnTo>
                    <a:pt x="0" y="5"/>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3" name="Freeform 27"/>
            <p:cNvSpPr>
              <a:spLocks/>
            </p:cNvSpPr>
            <p:nvPr/>
          </p:nvSpPr>
          <p:spPr bwMode="auto">
            <a:xfrm>
              <a:off x="1113" y="3380"/>
              <a:ext cx="24" cy="26"/>
            </a:xfrm>
            <a:custGeom>
              <a:avLst/>
              <a:gdLst>
                <a:gd name="T0" fmla="*/ 5 w 24"/>
                <a:gd name="T1" fmla="*/ 0 h 26"/>
                <a:gd name="T2" fmla="*/ 0 w 24"/>
                <a:gd name="T3" fmla="*/ 23 h 26"/>
                <a:gd name="T4" fmla="*/ 21 w 24"/>
                <a:gd name="T5" fmla="*/ 25 h 26"/>
                <a:gd name="T6" fmla="*/ 23 w 24"/>
                <a:gd name="T7" fmla="*/ 14 h 26"/>
                <a:gd name="T8" fmla="*/ 11 w 24"/>
                <a:gd name="T9" fmla="*/ 7 h 26"/>
                <a:gd name="T10" fmla="*/ 5 w 24"/>
                <a:gd name="T11" fmla="*/ 0 h 26"/>
              </a:gdLst>
              <a:ahLst/>
              <a:cxnLst>
                <a:cxn ang="0">
                  <a:pos x="T0" y="T1"/>
                </a:cxn>
                <a:cxn ang="0">
                  <a:pos x="T2" y="T3"/>
                </a:cxn>
                <a:cxn ang="0">
                  <a:pos x="T4" y="T5"/>
                </a:cxn>
                <a:cxn ang="0">
                  <a:pos x="T6" y="T7"/>
                </a:cxn>
                <a:cxn ang="0">
                  <a:pos x="T8" y="T9"/>
                </a:cxn>
                <a:cxn ang="0">
                  <a:pos x="T10" y="T11"/>
                </a:cxn>
              </a:cxnLst>
              <a:rect l="0" t="0" r="r" b="b"/>
              <a:pathLst>
                <a:path w="24" h="26">
                  <a:moveTo>
                    <a:pt x="5" y="0"/>
                  </a:moveTo>
                  <a:lnTo>
                    <a:pt x="0" y="23"/>
                  </a:lnTo>
                  <a:lnTo>
                    <a:pt x="21" y="25"/>
                  </a:lnTo>
                  <a:lnTo>
                    <a:pt x="23" y="14"/>
                  </a:lnTo>
                  <a:lnTo>
                    <a:pt x="11" y="7"/>
                  </a:lnTo>
                  <a:lnTo>
                    <a:pt x="5"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4" name="Freeform 28"/>
            <p:cNvSpPr>
              <a:spLocks/>
            </p:cNvSpPr>
            <p:nvPr/>
          </p:nvSpPr>
          <p:spPr bwMode="auto">
            <a:xfrm>
              <a:off x="1257" y="2917"/>
              <a:ext cx="219" cy="716"/>
            </a:xfrm>
            <a:custGeom>
              <a:avLst/>
              <a:gdLst>
                <a:gd name="T0" fmla="*/ 218 w 219"/>
                <a:gd name="T1" fmla="*/ 600 h 716"/>
                <a:gd name="T2" fmla="*/ 201 w 219"/>
                <a:gd name="T3" fmla="*/ 415 h 716"/>
                <a:gd name="T4" fmla="*/ 208 w 219"/>
                <a:gd name="T5" fmla="*/ 408 h 716"/>
                <a:gd name="T6" fmla="*/ 211 w 219"/>
                <a:gd name="T7" fmla="*/ 401 h 716"/>
                <a:gd name="T8" fmla="*/ 208 w 219"/>
                <a:gd name="T9" fmla="*/ 379 h 716"/>
                <a:gd name="T10" fmla="*/ 209 w 219"/>
                <a:gd name="T11" fmla="*/ 296 h 716"/>
                <a:gd name="T12" fmla="*/ 206 w 219"/>
                <a:gd name="T13" fmla="*/ 235 h 716"/>
                <a:gd name="T14" fmla="*/ 195 w 219"/>
                <a:gd name="T15" fmla="*/ 166 h 716"/>
                <a:gd name="T16" fmla="*/ 173 w 219"/>
                <a:gd name="T17" fmla="*/ 137 h 716"/>
                <a:gd name="T18" fmla="*/ 142 w 219"/>
                <a:gd name="T19" fmla="*/ 114 h 716"/>
                <a:gd name="T20" fmla="*/ 125 w 219"/>
                <a:gd name="T21" fmla="*/ 104 h 716"/>
                <a:gd name="T22" fmla="*/ 138 w 219"/>
                <a:gd name="T23" fmla="*/ 64 h 716"/>
                <a:gd name="T24" fmla="*/ 139 w 219"/>
                <a:gd name="T25" fmla="*/ 49 h 716"/>
                <a:gd name="T26" fmla="*/ 137 w 219"/>
                <a:gd name="T27" fmla="*/ 28 h 716"/>
                <a:gd name="T28" fmla="*/ 127 w 219"/>
                <a:gd name="T29" fmla="*/ 12 h 716"/>
                <a:gd name="T30" fmla="*/ 121 w 219"/>
                <a:gd name="T31" fmla="*/ 2 h 716"/>
                <a:gd name="T32" fmla="*/ 99 w 219"/>
                <a:gd name="T33" fmla="*/ 0 h 716"/>
                <a:gd name="T34" fmla="*/ 76 w 219"/>
                <a:gd name="T35" fmla="*/ 1 h 716"/>
                <a:gd name="T36" fmla="*/ 70 w 219"/>
                <a:gd name="T37" fmla="*/ 7 h 716"/>
                <a:gd name="T38" fmla="*/ 59 w 219"/>
                <a:gd name="T39" fmla="*/ 21 h 716"/>
                <a:gd name="T40" fmla="*/ 56 w 219"/>
                <a:gd name="T41" fmla="*/ 42 h 716"/>
                <a:gd name="T42" fmla="*/ 60 w 219"/>
                <a:gd name="T43" fmla="*/ 58 h 716"/>
                <a:gd name="T44" fmla="*/ 76 w 219"/>
                <a:gd name="T45" fmla="*/ 104 h 716"/>
                <a:gd name="T46" fmla="*/ 58 w 219"/>
                <a:gd name="T47" fmla="*/ 116 h 716"/>
                <a:gd name="T48" fmla="*/ 26 w 219"/>
                <a:gd name="T49" fmla="*/ 138 h 716"/>
                <a:gd name="T50" fmla="*/ 16 w 219"/>
                <a:gd name="T51" fmla="*/ 156 h 716"/>
                <a:gd name="T52" fmla="*/ 9 w 219"/>
                <a:gd name="T53" fmla="*/ 210 h 716"/>
                <a:gd name="T54" fmla="*/ 2 w 219"/>
                <a:gd name="T55" fmla="*/ 268 h 716"/>
                <a:gd name="T56" fmla="*/ 1 w 219"/>
                <a:gd name="T57" fmla="*/ 298 h 716"/>
                <a:gd name="T58" fmla="*/ 0 w 219"/>
                <a:gd name="T59" fmla="*/ 354 h 716"/>
                <a:gd name="T60" fmla="*/ 3 w 219"/>
                <a:gd name="T61" fmla="*/ 401 h 716"/>
                <a:gd name="T62" fmla="*/ 12 w 219"/>
                <a:gd name="T63" fmla="*/ 411 h 716"/>
                <a:gd name="T64" fmla="*/ 23 w 219"/>
                <a:gd name="T65" fmla="*/ 412 h 716"/>
                <a:gd name="T66" fmla="*/ 14 w 219"/>
                <a:gd name="T67" fmla="*/ 394 h 716"/>
                <a:gd name="T68" fmla="*/ 63 w 219"/>
                <a:gd name="T69" fmla="*/ 666 h 716"/>
                <a:gd name="T70" fmla="*/ 70 w 219"/>
                <a:gd name="T71" fmla="*/ 712 h 716"/>
                <a:gd name="T72" fmla="*/ 106 w 219"/>
                <a:gd name="T73" fmla="*/ 693 h 716"/>
                <a:gd name="T74" fmla="*/ 128 w 219"/>
                <a:gd name="T75" fmla="*/ 706 h 716"/>
                <a:gd name="T76" fmla="*/ 147 w 219"/>
                <a:gd name="T77" fmla="*/ 715 h 716"/>
                <a:gd name="T78" fmla="*/ 161 w 219"/>
                <a:gd name="T79" fmla="*/ 715 h 716"/>
                <a:gd name="T80" fmla="*/ 173 w 219"/>
                <a:gd name="T81" fmla="*/ 711 h 716"/>
                <a:gd name="T82" fmla="*/ 168 w 219"/>
                <a:gd name="T83" fmla="*/ 684 h 716"/>
                <a:gd name="T84" fmla="*/ 177 w 219"/>
                <a:gd name="T85" fmla="*/ 391 h 716"/>
                <a:gd name="T86" fmla="*/ 184 w 219"/>
                <a:gd name="T87" fmla="*/ 407 h 716"/>
                <a:gd name="T88" fmla="*/ 184 w 219"/>
                <a:gd name="T89" fmla="*/ 408 h 716"/>
                <a:gd name="T90" fmla="*/ 188 w 219"/>
                <a:gd name="T91" fmla="*/ 411 h 716"/>
                <a:gd name="T92" fmla="*/ 190 w 219"/>
                <a:gd name="T93" fmla="*/ 4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 h="716">
                  <a:moveTo>
                    <a:pt x="174" y="428"/>
                  </a:moveTo>
                  <a:lnTo>
                    <a:pt x="174" y="600"/>
                  </a:lnTo>
                  <a:lnTo>
                    <a:pt x="218" y="600"/>
                  </a:lnTo>
                  <a:lnTo>
                    <a:pt x="218" y="428"/>
                  </a:lnTo>
                  <a:lnTo>
                    <a:pt x="201" y="428"/>
                  </a:lnTo>
                  <a:lnTo>
                    <a:pt x="201" y="415"/>
                  </a:lnTo>
                  <a:lnTo>
                    <a:pt x="204" y="413"/>
                  </a:lnTo>
                  <a:lnTo>
                    <a:pt x="205" y="411"/>
                  </a:lnTo>
                  <a:lnTo>
                    <a:pt x="208" y="408"/>
                  </a:lnTo>
                  <a:lnTo>
                    <a:pt x="209" y="405"/>
                  </a:lnTo>
                  <a:lnTo>
                    <a:pt x="210" y="403"/>
                  </a:lnTo>
                  <a:lnTo>
                    <a:pt x="211" y="401"/>
                  </a:lnTo>
                  <a:lnTo>
                    <a:pt x="211" y="400"/>
                  </a:lnTo>
                  <a:lnTo>
                    <a:pt x="211" y="399"/>
                  </a:lnTo>
                  <a:lnTo>
                    <a:pt x="208" y="379"/>
                  </a:lnTo>
                  <a:lnTo>
                    <a:pt x="208" y="379"/>
                  </a:lnTo>
                  <a:lnTo>
                    <a:pt x="209" y="302"/>
                  </a:lnTo>
                  <a:lnTo>
                    <a:pt x="209" y="296"/>
                  </a:lnTo>
                  <a:lnTo>
                    <a:pt x="209" y="281"/>
                  </a:lnTo>
                  <a:lnTo>
                    <a:pt x="208" y="260"/>
                  </a:lnTo>
                  <a:lnTo>
                    <a:pt x="206" y="235"/>
                  </a:lnTo>
                  <a:lnTo>
                    <a:pt x="204" y="210"/>
                  </a:lnTo>
                  <a:lnTo>
                    <a:pt x="200" y="185"/>
                  </a:lnTo>
                  <a:lnTo>
                    <a:pt x="195" y="166"/>
                  </a:lnTo>
                  <a:lnTo>
                    <a:pt x="190" y="153"/>
                  </a:lnTo>
                  <a:lnTo>
                    <a:pt x="183" y="146"/>
                  </a:lnTo>
                  <a:lnTo>
                    <a:pt x="173" y="137"/>
                  </a:lnTo>
                  <a:lnTo>
                    <a:pt x="163" y="128"/>
                  </a:lnTo>
                  <a:lnTo>
                    <a:pt x="152" y="121"/>
                  </a:lnTo>
                  <a:lnTo>
                    <a:pt x="142" y="114"/>
                  </a:lnTo>
                  <a:lnTo>
                    <a:pt x="133" y="109"/>
                  </a:lnTo>
                  <a:lnTo>
                    <a:pt x="127" y="105"/>
                  </a:lnTo>
                  <a:lnTo>
                    <a:pt x="125" y="104"/>
                  </a:lnTo>
                  <a:lnTo>
                    <a:pt x="127" y="86"/>
                  </a:lnTo>
                  <a:lnTo>
                    <a:pt x="137" y="65"/>
                  </a:lnTo>
                  <a:lnTo>
                    <a:pt x="138" y="64"/>
                  </a:lnTo>
                  <a:lnTo>
                    <a:pt x="138" y="60"/>
                  </a:lnTo>
                  <a:lnTo>
                    <a:pt x="139" y="55"/>
                  </a:lnTo>
                  <a:lnTo>
                    <a:pt x="139" y="49"/>
                  </a:lnTo>
                  <a:lnTo>
                    <a:pt x="139" y="42"/>
                  </a:lnTo>
                  <a:lnTo>
                    <a:pt x="139" y="34"/>
                  </a:lnTo>
                  <a:lnTo>
                    <a:pt x="137" y="28"/>
                  </a:lnTo>
                  <a:lnTo>
                    <a:pt x="133" y="22"/>
                  </a:lnTo>
                  <a:lnTo>
                    <a:pt x="130" y="16"/>
                  </a:lnTo>
                  <a:lnTo>
                    <a:pt x="127" y="12"/>
                  </a:lnTo>
                  <a:lnTo>
                    <a:pt x="125" y="8"/>
                  </a:lnTo>
                  <a:lnTo>
                    <a:pt x="123" y="4"/>
                  </a:lnTo>
                  <a:lnTo>
                    <a:pt x="121" y="2"/>
                  </a:lnTo>
                  <a:lnTo>
                    <a:pt x="116" y="1"/>
                  </a:lnTo>
                  <a:lnTo>
                    <a:pt x="109" y="0"/>
                  </a:lnTo>
                  <a:lnTo>
                    <a:pt x="99" y="0"/>
                  </a:lnTo>
                  <a:lnTo>
                    <a:pt x="87" y="0"/>
                  </a:lnTo>
                  <a:lnTo>
                    <a:pt x="80" y="0"/>
                  </a:lnTo>
                  <a:lnTo>
                    <a:pt x="76" y="1"/>
                  </a:lnTo>
                  <a:lnTo>
                    <a:pt x="74" y="3"/>
                  </a:lnTo>
                  <a:lnTo>
                    <a:pt x="73" y="4"/>
                  </a:lnTo>
                  <a:lnTo>
                    <a:pt x="70" y="7"/>
                  </a:lnTo>
                  <a:lnTo>
                    <a:pt x="68" y="11"/>
                  </a:lnTo>
                  <a:lnTo>
                    <a:pt x="63" y="16"/>
                  </a:lnTo>
                  <a:lnTo>
                    <a:pt x="59" y="21"/>
                  </a:lnTo>
                  <a:lnTo>
                    <a:pt x="56" y="27"/>
                  </a:lnTo>
                  <a:lnTo>
                    <a:pt x="56" y="34"/>
                  </a:lnTo>
                  <a:lnTo>
                    <a:pt x="56" y="42"/>
                  </a:lnTo>
                  <a:lnTo>
                    <a:pt x="58" y="48"/>
                  </a:lnTo>
                  <a:lnTo>
                    <a:pt x="59" y="54"/>
                  </a:lnTo>
                  <a:lnTo>
                    <a:pt x="60" y="58"/>
                  </a:lnTo>
                  <a:lnTo>
                    <a:pt x="60" y="60"/>
                  </a:lnTo>
                  <a:lnTo>
                    <a:pt x="61" y="90"/>
                  </a:lnTo>
                  <a:lnTo>
                    <a:pt x="76" y="104"/>
                  </a:lnTo>
                  <a:lnTo>
                    <a:pt x="74" y="106"/>
                  </a:lnTo>
                  <a:lnTo>
                    <a:pt x="68" y="110"/>
                  </a:lnTo>
                  <a:lnTo>
                    <a:pt x="58" y="116"/>
                  </a:lnTo>
                  <a:lnTo>
                    <a:pt x="47" y="123"/>
                  </a:lnTo>
                  <a:lnTo>
                    <a:pt x="35" y="131"/>
                  </a:lnTo>
                  <a:lnTo>
                    <a:pt x="26" y="138"/>
                  </a:lnTo>
                  <a:lnTo>
                    <a:pt x="18" y="144"/>
                  </a:lnTo>
                  <a:lnTo>
                    <a:pt x="16" y="148"/>
                  </a:lnTo>
                  <a:lnTo>
                    <a:pt x="16" y="156"/>
                  </a:lnTo>
                  <a:lnTo>
                    <a:pt x="13" y="171"/>
                  </a:lnTo>
                  <a:lnTo>
                    <a:pt x="12" y="189"/>
                  </a:lnTo>
                  <a:lnTo>
                    <a:pt x="9" y="210"/>
                  </a:lnTo>
                  <a:lnTo>
                    <a:pt x="6" y="232"/>
                  </a:lnTo>
                  <a:lnTo>
                    <a:pt x="4" y="252"/>
                  </a:lnTo>
                  <a:lnTo>
                    <a:pt x="2" y="268"/>
                  </a:lnTo>
                  <a:lnTo>
                    <a:pt x="2" y="278"/>
                  </a:lnTo>
                  <a:lnTo>
                    <a:pt x="2" y="286"/>
                  </a:lnTo>
                  <a:lnTo>
                    <a:pt x="1" y="298"/>
                  </a:lnTo>
                  <a:lnTo>
                    <a:pt x="0" y="314"/>
                  </a:lnTo>
                  <a:lnTo>
                    <a:pt x="0" y="334"/>
                  </a:lnTo>
                  <a:lnTo>
                    <a:pt x="0" y="354"/>
                  </a:lnTo>
                  <a:lnTo>
                    <a:pt x="0" y="372"/>
                  </a:lnTo>
                  <a:lnTo>
                    <a:pt x="1" y="389"/>
                  </a:lnTo>
                  <a:lnTo>
                    <a:pt x="3" y="401"/>
                  </a:lnTo>
                  <a:lnTo>
                    <a:pt x="4" y="406"/>
                  </a:lnTo>
                  <a:lnTo>
                    <a:pt x="8" y="408"/>
                  </a:lnTo>
                  <a:lnTo>
                    <a:pt x="12" y="411"/>
                  </a:lnTo>
                  <a:lnTo>
                    <a:pt x="16" y="412"/>
                  </a:lnTo>
                  <a:lnTo>
                    <a:pt x="19" y="412"/>
                  </a:lnTo>
                  <a:lnTo>
                    <a:pt x="23" y="412"/>
                  </a:lnTo>
                  <a:lnTo>
                    <a:pt x="26" y="411"/>
                  </a:lnTo>
                  <a:lnTo>
                    <a:pt x="26" y="411"/>
                  </a:lnTo>
                  <a:lnTo>
                    <a:pt x="14" y="394"/>
                  </a:lnTo>
                  <a:lnTo>
                    <a:pt x="34" y="262"/>
                  </a:lnTo>
                  <a:lnTo>
                    <a:pt x="33" y="402"/>
                  </a:lnTo>
                  <a:lnTo>
                    <a:pt x="63" y="666"/>
                  </a:lnTo>
                  <a:lnTo>
                    <a:pt x="39" y="696"/>
                  </a:lnTo>
                  <a:lnTo>
                    <a:pt x="34" y="715"/>
                  </a:lnTo>
                  <a:lnTo>
                    <a:pt x="70" y="712"/>
                  </a:lnTo>
                  <a:lnTo>
                    <a:pt x="101" y="690"/>
                  </a:lnTo>
                  <a:lnTo>
                    <a:pt x="102" y="691"/>
                  </a:lnTo>
                  <a:lnTo>
                    <a:pt x="106" y="693"/>
                  </a:lnTo>
                  <a:lnTo>
                    <a:pt x="112" y="697"/>
                  </a:lnTo>
                  <a:lnTo>
                    <a:pt x="120" y="701"/>
                  </a:lnTo>
                  <a:lnTo>
                    <a:pt x="128" y="706"/>
                  </a:lnTo>
                  <a:lnTo>
                    <a:pt x="136" y="710"/>
                  </a:lnTo>
                  <a:lnTo>
                    <a:pt x="142" y="712"/>
                  </a:lnTo>
                  <a:lnTo>
                    <a:pt x="147" y="715"/>
                  </a:lnTo>
                  <a:lnTo>
                    <a:pt x="152" y="715"/>
                  </a:lnTo>
                  <a:lnTo>
                    <a:pt x="156" y="715"/>
                  </a:lnTo>
                  <a:lnTo>
                    <a:pt x="161" y="715"/>
                  </a:lnTo>
                  <a:lnTo>
                    <a:pt x="165" y="713"/>
                  </a:lnTo>
                  <a:lnTo>
                    <a:pt x="169" y="712"/>
                  </a:lnTo>
                  <a:lnTo>
                    <a:pt x="173" y="711"/>
                  </a:lnTo>
                  <a:lnTo>
                    <a:pt x="174" y="711"/>
                  </a:lnTo>
                  <a:lnTo>
                    <a:pt x="175" y="710"/>
                  </a:lnTo>
                  <a:lnTo>
                    <a:pt x="168" y="684"/>
                  </a:lnTo>
                  <a:lnTo>
                    <a:pt x="141" y="667"/>
                  </a:lnTo>
                  <a:lnTo>
                    <a:pt x="165" y="420"/>
                  </a:lnTo>
                  <a:lnTo>
                    <a:pt x="177" y="391"/>
                  </a:lnTo>
                  <a:lnTo>
                    <a:pt x="163" y="250"/>
                  </a:lnTo>
                  <a:lnTo>
                    <a:pt x="191" y="395"/>
                  </a:lnTo>
                  <a:lnTo>
                    <a:pt x="184" y="407"/>
                  </a:lnTo>
                  <a:lnTo>
                    <a:pt x="184" y="407"/>
                  </a:lnTo>
                  <a:lnTo>
                    <a:pt x="184" y="407"/>
                  </a:lnTo>
                  <a:lnTo>
                    <a:pt x="184" y="408"/>
                  </a:lnTo>
                  <a:lnTo>
                    <a:pt x="185" y="410"/>
                  </a:lnTo>
                  <a:lnTo>
                    <a:pt x="187" y="410"/>
                  </a:lnTo>
                  <a:lnTo>
                    <a:pt x="188" y="411"/>
                  </a:lnTo>
                  <a:lnTo>
                    <a:pt x="188" y="412"/>
                  </a:lnTo>
                  <a:lnTo>
                    <a:pt x="190" y="413"/>
                  </a:lnTo>
                  <a:lnTo>
                    <a:pt x="190" y="428"/>
                  </a:lnTo>
                  <a:lnTo>
                    <a:pt x="174" y="4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5" name="Freeform 29"/>
            <p:cNvSpPr>
              <a:spLocks/>
            </p:cNvSpPr>
            <p:nvPr/>
          </p:nvSpPr>
          <p:spPr bwMode="auto">
            <a:xfrm>
              <a:off x="894" y="2965"/>
              <a:ext cx="216" cy="685"/>
            </a:xfrm>
            <a:custGeom>
              <a:avLst/>
              <a:gdLst>
                <a:gd name="T0" fmla="*/ 118 w 216"/>
                <a:gd name="T1" fmla="*/ 322 h 685"/>
                <a:gd name="T2" fmla="*/ 116 w 216"/>
                <a:gd name="T3" fmla="*/ 324 h 685"/>
                <a:gd name="T4" fmla="*/ 120 w 216"/>
                <a:gd name="T5" fmla="*/ 321 h 685"/>
                <a:gd name="T6" fmla="*/ 120 w 216"/>
                <a:gd name="T7" fmla="*/ 321 h 685"/>
                <a:gd name="T8" fmla="*/ 197 w 216"/>
                <a:gd name="T9" fmla="*/ 645 h 685"/>
                <a:gd name="T10" fmla="*/ 164 w 216"/>
                <a:gd name="T11" fmla="*/ 602 h 685"/>
                <a:gd name="T12" fmla="*/ 171 w 216"/>
                <a:gd name="T13" fmla="*/ 507 h 685"/>
                <a:gd name="T14" fmla="*/ 176 w 216"/>
                <a:gd name="T15" fmla="*/ 472 h 685"/>
                <a:gd name="T16" fmla="*/ 186 w 216"/>
                <a:gd name="T17" fmla="*/ 450 h 685"/>
                <a:gd name="T18" fmla="*/ 173 w 216"/>
                <a:gd name="T19" fmla="*/ 309 h 685"/>
                <a:gd name="T20" fmla="*/ 185 w 216"/>
                <a:gd name="T21" fmla="*/ 330 h 685"/>
                <a:gd name="T22" fmla="*/ 193 w 216"/>
                <a:gd name="T23" fmla="*/ 311 h 685"/>
                <a:gd name="T24" fmla="*/ 181 w 216"/>
                <a:gd name="T25" fmla="*/ 272 h 685"/>
                <a:gd name="T26" fmla="*/ 187 w 216"/>
                <a:gd name="T27" fmla="*/ 202 h 685"/>
                <a:gd name="T28" fmla="*/ 159 w 216"/>
                <a:gd name="T29" fmla="*/ 116 h 685"/>
                <a:gd name="T30" fmla="*/ 137 w 216"/>
                <a:gd name="T31" fmla="*/ 101 h 685"/>
                <a:gd name="T32" fmla="*/ 147 w 216"/>
                <a:gd name="T33" fmla="*/ 97 h 685"/>
                <a:gd name="T34" fmla="*/ 152 w 216"/>
                <a:gd name="T35" fmla="*/ 81 h 685"/>
                <a:gd name="T36" fmla="*/ 142 w 216"/>
                <a:gd name="T37" fmla="*/ 70 h 685"/>
                <a:gd name="T38" fmla="*/ 139 w 216"/>
                <a:gd name="T39" fmla="*/ 42 h 685"/>
                <a:gd name="T40" fmla="*/ 142 w 216"/>
                <a:gd name="T41" fmla="*/ 25 h 685"/>
                <a:gd name="T42" fmla="*/ 131 w 216"/>
                <a:gd name="T43" fmla="*/ 9 h 685"/>
                <a:gd name="T44" fmla="*/ 116 w 216"/>
                <a:gd name="T45" fmla="*/ 0 h 685"/>
                <a:gd name="T46" fmla="*/ 82 w 216"/>
                <a:gd name="T47" fmla="*/ 4 h 685"/>
                <a:gd name="T48" fmla="*/ 60 w 216"/>
                <a:gd name="T49" fmla="*/ 34 h 685"/>
                <a:gd name="T50" fmla="*/ 47 w 216"/>
                <a:gd name="T51" fmla="*/ 72 h 685"/>
                <a:gd name="T52" fmla="*/ 34 w 216"/>
                <a:gd name="T53" fmla="*/ 90 h 685"/>
                <a:gd name="T54" fmla="*/ 45 w 216"/>
                <a:gd name="T55" fmla="*/ 101 h 685"/>
                <a:gd name="T56" fmla="*/ 41 w 216"/>
                <a:gd name="T57" fmla="*/ 116 h 685"/>
                <a:gd name="T58" fmla="*/ 8 w 216"/>
                <a:gd name="T59" fmla="*/ 185 h 685"/>
                <a:gd name="T60" fmla="*/ 1 w 216"/>
                <a:gd name="T61" fmla="*/ 232 h 685"/>
                <a:gd name="T62" fmla="*/ 19 w 216"/>
                <a:gd name="T63" fmla="*/ 291 h 685"/>
                <a:gd name="T64" fmla="*/ 21 w 216"/>
                <a:gd name="T65" fmla="*/ 390 h 685"/>
                <a:gd name="T66" fmla="*/ 18 w 216"/>
                <a:gd name="T67" fmla="*/ 463 h 685"/>
                <a:gd name="T68" fmla="*/ 42 w 216"/>
                <a:gd name="T69" fmla="*/ 476 h 685"/>
                <a:gd name="T70" fmla="*/ 50 w 216"/>
                <a:gd name="T71" fmla="*/ 488 h 685"/>
                <a:gd name="T72" fmla="*/ 59 w 216"/>
                <a:gd name="T73" fmla="*/ 515 h 685"/>
                <a:gd name="T74" fmla="*/ 57 w 216"/>
                <a:gd name="T75" fmla="*/ 525 h 685"/>
                <a:gd name="T76" fmla="*/ 55 w 216"/>
                <a:gd name="T77" fmla="*/ 561 h 685"/>
                <a:gd name="T78" fmla="*/ 68 w 216"/>
                <a:gd name="T79" fmla="*/ 611 h 685"/>
                <a:gd name="T80" fmla="*/ 63 w 216"/>
                <a:gd name="T81" fmla="*/ 675 h 685"/>
                <a:gd name="T82" fmla="*/ 82 w 216"/>
                <a:gd name="T83" fmla="*/ 684 h 685"/>
                <a:gd name="T84" fmla="*/ 94 w 216"/>
                <a:gd name="T85" fmla="*/ 665 h 685"/>
                <a:gd name="T86" fmla="*/ 86 w 216"/>
                <a:gd name="T87" fmla="*/ 608 h 685"/>
                <a:gd name="T88" fmla="*/ 123 w 216"/>
                <a:gd name="T89" fmla="*/ 499 h 685"/>
                <a:gd name="T90" fmla="*/ 125 w 216"/>
                <a:gd name="T91" fmla="*/ 534 h 685"/>
                <a:gd name="T92" fmla="*/ 136 w 216"/>
                <a:gd name="T93" fmla="*/ 587 h 685"/>
                <a:gd name="T94" fmla="*/ 137 w 216"/>
                <a:gd name="T95" fmla="*/ 653 h 685"/>
                <a:gd name="T96" fmla="*/ 156 w 216"/>
                <a:gd name="T97" fmla="*/ 654 h 685"/>
                <a:gd name="T98" fmla="*/ 181 w 216"/>
                <a:gd name="T99" fmla="*/ 667 h 685"/>
                <a:gd name="T100" fmla="*/ 208 w 216"/>
                <a:gd name="T101" fmla="*/ 669 h 685"/>
                <a:gd name="T102" fmla="*/ 116 w 216"/>
                <a:gd name="T103" fmla="*/ 32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 h="685">
                  <a:moveTo>
                    <a:pt x="116" y="324"/>
                  </a:moveTo>
                  <a:lnTo>
                    <a:pt x="118" y="322"/>
                  </a:lnTo>
                  <a:lnTo>
                    <a:pt x="118" y="322"/>
                  </a:lnTo>
                  <a:lnTo>
                    <a:pt x="118" y="322"/>
                  </a:lnTo>
                  <a:lnTo>
                    <a:pt x="118" y="322"/>
                  </a:lnTo>
                  <a:lnTo>
                    <a:pt x="118" y="322"/>
                  </a:lnTo>
                  <a:lnTo>
                    <a:pt x="118" y="322"/>
                  </a:lnTo>
                  <a:lnTo>
                    <a:pt x="118" y="322"/>
                  </a:lnTo>
                  <a:lnTo>
                    <a:pt x="118" y="324"/>
                  </a:lnTo>
                  <a:lnTo>
                    <a:pt x="116" y="324"/>
                  </a:lnTo>
                  <a:lnTo>
                    <a:pt x="120" y="321"/>
                  </a:lnTo>
                  <a:lnTo>
                    <a:pt x="121" y="321"/>
                  </a:lnTo>
                  <a:lnTo>
                    <a:pt x="120" y="321"/>
                  </a:lnTo>
                  <a:lnTo>
                    <a:pt x="120" y="321"/>
                  </a:lnTo>
                  <a:lnTo>
                    <a:pt x="120" y="321"/>
                  </a:lnTo>
                  <a:lnTo>
                    <a:pt x="120" y="321"/>
                  </a:lnTo>
                  <a:lnTo>
                    <a:pt x="120" y="321"/>
                  </a:lnTo>
                  <a:lnTo>
                    <a:pt x="120" y="321"/>
                  </a:lnTo>
                  <a:lnTo>
                    <a:pt x="120" y="321"/>
                  </a:lnTo>
                  <a:lnTo>
                    <a:pt x="120" y="321"/>
                  </a:lnTo>
                  <a:lnTo>
                    <a:pt x="116" y="324"/>
                  </a:lnTo>
                  <a:lnTo>
                    <a:pt x="212" y="655"/>
                  </a:lnTo>
                  <a:lnTo>
                    <a:pt x="211" y="654"/>
                  </a:lnTo>
                  <a:lnTo>
                    <a:pt x="205" y="650"/>
                  </a:lnTo>
                  <a:lnTo>
                    <a:pt x="197" y="645"/>
                  </a:lnTo>
                  <a:lnTo>
                    <a:pt x="188" y="638"/>
                  </a:lnTo>
                  <a:lnTo>
                    <a:pt x="178" y="630"/>
                  </a:lnTo>
                  <a:lnTo>
                    <a:pt x="171" y="620"/>
                  </a:lnTo>
                  <a:lnTo>
                    <a:pt x="165" y="612"/>
                  </a:lnTo>
                  <a:lnTo>
                    <a:pt x="164" y="602"/>
                  </a:lnTo>
                  <a:lnTo>
                    <a:pt x="164" y="589"/>
                  </a:lnTo>
                  <a:lnTo>
                    <a:pt x="165" y="571"/>
                  </a:lnTo>
                  <a:lnTo>
                    <a:pt x="167" y="550"/>
                  </a:lnTo>
                  <a:lnTo>
                    <a:pt x="169" y="528"/>
                  </a:lnTo>
                  <a:lnTo>
                    <a:pt x="171" y="507"/>
                  </a:lnTo>
                  <a:lnTo>
                    <a:pt x="172" y="489"/>
                  </a:lnTo>
                  <a:lnTo>
                    <a:pt x="173" y="477"/>
                  </a:lnTo>
                  <a:lnTo>
                    <a:pt x="175" y="473"/>
                  </a:lnTo>
                  <a:lnTo>
                    <a:pt x="175" y="473"/>
                  </a:lnTo>
                  <a:lnTo>
                    <a:pt x="176" y="472"/>
                  </a:lnTo>
                  <a:lnTo>
                    <a:pt x="177" y="471"/>
                  </a:lnTo>
                  <a:lnTo>
                    <a:pt x="180" y="468"/>
                  </a:lnTo>
                  <a:lnTo>
                    <a:pt x="182" y="463"/>
                  </a:lnTo>
                  <a:lnTo>
                    <a:pt x="185" y="457"/>
                  </a:lnTo>
                  <a:lnTo>
                    <a:pt x="186" y="450"/>
                  </a:lnTo>
                  <a:lnTo>
                    <a:pt x="187" y="439"/>
                  </a:lnTo>
                  <a:lnTo>
                    <a:pt x="172" y="306"/>
                  </a:lnTo>
                  <a:lnTo>
                    <a:pt x="172" y="304"/>
                  </a:lnTo>
                  <a:lnTo>
                    <a:pt x="173" y="306"/>
                  </a:lnTo>
                  <a:lnTo>
                    <a:pt x="173" y="309"/>
                  </a:lnTo>
                  <a:lnTo>
                    <a:pt x="176" y="314"/>
                  </a:lnTo>
                  <a:lnTo>
                    <a:pt x="177" y="320"/>
                  </a:lnTo>
                  <a:lnTo>
                    <a:pt x="180" y="325"/>
                  </a:lnTo>
                  <a:lnTo>
                    <a:pt x="182" y="329"/>
                  </a:lnTo>
                  <a:lnTo>
                    <a:pt x="185" y="330"/>
                  </a:lnTo>
                  <a:lnTo>
                    <a:pt x="187" y="327"/>
                  </a:lnTo>
                  <a:lnTo>
                    <a:pt x="188" y="324"/>
                  </a:lnTo>
                  <a:lnTo>
                    <a:pt x="191" y="320"/>
                  </a:lnTo>
                  <a:lnTo>
                    <a:pt x="192" y="316"/>
                  </a:lnTo>
                  <a:lnTo>
                    <a:pt x="193" y="311"/>
                  </a:lnTo>
                  <a:lnTo>
                    <a:pt x="193" y="305"/>
                  </a:lnTo>
                  <a:lnTo>
                    <a:pt x="193" y="299"/>
                  </a:lnTo>
                  <a:lnTo>
                    <a:pt x="191" y="291"/>
                  </a:lnTo>
                  <a:lnTo>
                    <a:pt x="187" y="284"/>
                  </a:lnTo>
                  <a:lnTo>
                    <a:pt x="181" y="272"/>
                  </a:lnTo>
                  <a:lnTo>
                    <a:pt x="181" y="262"/>
                  </a:lnTo>
                  <a:lnTo>
                    <a:pt x="183" y="252"/>
                  </a:lnTo>
                  <a:lnTo>
                    <a:pt x="186" y="241"/>
                  </a:lnTo>
                  <a:lnTo>
                    <a:pt x="188" y="225"/>
                  </a:lnTo>
                  <a:lnTo>
                    <a:pt x="187" y="202"/>
                  </a:lnTo>
                  <a:lnTo>
                    <a:pt x="183" y="174"/>
                  </a:lnTo>
                  <a:lnTo>
                    <a:pt x="172" y="133"/>
                  </a:lnTo>
                  <a:lnTo>
                    <a:pt x="170" y="127"/>
                  </a:lnTo>
                  <a:lnTo>
                    <a:pt x="165" y="121"/>
                  </a:lnTo>
                  <a:lnTo>
                    <a:pt x="159" y="116"/>
                  </a:lnTo>
                  <a:lnTo>
                    <a:pt x="152" y="111"/>
                  </a:lnTo>
                  <a:lnTo>
                    <a:pt x="147" y="106"/>
                  </a:lnTo>
                  <a:lnTo>
                    <a:pt x="142" y="103"/>
                  </a:lnTo>
                  <a:lnTo>
                    <a:pt x="139" y="101"/>
                  </a:lnTo>
                  <a:lnTo>
                    <a:pt x="137" y="101"/>
                  </a:lnTo>
                  <a:lnTo>
                    <a:pt x="139" y="101"/>
                  </a:lnTo>
                  <a:lnTo>
                    <a:pt x="140" y="101"/>
                  </a:lnTo>
                  <a:lnTo>
                    <a:pt x="142" y="100"/>
                  </a:lnTo>
                  <a:lnTo>
                    <a:pt x="145" y="100"/>
                  </a:lnTo>
                  <a:lnTo>
                    <a:pt x="147" y="97"/>
                  </a:lnTo>
                  <a:lnTo>
                    <a:pt x="149" y="96"/>
                  </a:lnTo>
                  <a:lnTo>
                    <a:pt x="151" y="92"/>
                  </a:lnTo>
                  <a:lnTo>
                    <a:pt x="152" y="89"/>
                  </a:lnTo>
                  <a:lnTo>
                    <a:pt x="152" y="84"/>
                  </a:lnTo>
                  <a:lnTo>
                    <a:pt x="152" y="81"/>
                  </a:lnTo>
                  <a:lnTo>
                    <a:pt x="151" y="79"/>
                  </a:lnTo>
                  <a:lnTo>
                    <a:pt x="150" y="77"/>
                  </a:lnTo>
                  <a:lnTo>
                    <a:pt x="147" y="75"/>
                  </a:lnTo>
                  <a:lnTo>
                    <a:pt x="145" y="74"/>
                  </a:lnTo>
                  <a:lnTo>
                    <a:pt x="142" y="70"/>
                  </a:lnTo>
                  <a:lnTo>
                    <a:pt x="140" y="66"/>
                  </a:lnTo>
                  <a:lnTo>
                    <a:pt x="137" y="61"/>
                  </a:lnTo>
                  <a:lnTo>
                    <a:pt x="137" y="55"/>
                  </a:lnTo>
                  <a:lnTo>
                    <a:pt x="137" y="48"/>
                  </a:lnTo>
                  <a:lnTo>
                    <a:pt x="139" y="42"/>
                  </a:lnTo>
                  <a:lnTo>
                    <a:pt x="140" y="35"/>
                  </a:lnTo>
                  <a:lnTo>
                    <a:pt x="141" y="30"/>
                  </a:lnTo>
                  <a:lnTo>
                    <a:pt x="142" y="28"/>
                  </a:lnTo>
                  <a:lnTo>
                    <a:pt x="144" y="27"/>
                  </a:lnTo>
                  <a:lnTo>
                    <a:pt x="142" y="25"/>
                  </a:lnTo>
                  <a:lnTo>
                    <a:pt x="141" y="23"/>
                  </a:lnTo>
                  <a:lnTo>
                    <a:pt x="139" y="21"/>
                  </a:lnTo>
                  <a:lnTo>
                    <a:pt x="136" y="17"/>
                  </a:lnTo>
                  <a:lnTo>
                    <a:pt x="134" y="13"/>
                  </a:lnTo>
                  <a:lnTo>
                    <a:pt x="131" y="9"/>
                  </a:lnTo>
                  <a:lnTo>
                    <a:pt x="129" y="6"/>
                  </a:lnTo>
                  <a:lnTo>
                    <a:pt x="129" y="3"/>
                  </a:lnTo>
                  <a:lnTo>
                    <a:pt x="128" y="1"/>
                  </a:lnTo>
                  <a:lnTo>
                    <a:pt x="123" y="0"/>
                  </a:lnTo>
                  <a:lnTo>
                    <a:pt x="116" y="0"/>
                  </a:lnTo>
                  <a:lnTo>
                    <a:pt x="109" y="0"/>
                  </a:lnTo>
                  <a:lnTo>
                    <a:pt x="101" y="1"/>
                  </a:lnTo>
                  <a:lnTo>
                    <a:pt x="93" y="2"/>
                  </a:lnTo>
                  <a:lnTo>
                    <a:pt x="86" y="3"/>
                  </a:lnTo>
                  <a:lnTo>
                    <a:pt x="82" y="4"/>
                  </a:lnTo>
                  <a:lnTo>
                    <a:pt x="77" y="7"/>
                  </a:lnTo>
                  <a:lnTo>
                    <a:pt x="73" y="12"/>
                  </a:lnTo>
                  <a:lnTo>
                    <a:pt x="68" y="18"/>
                  </a:lnTo>
                  <a:lnTo>
                    <a:pt x="64" y="25"/>
                  </a:lnTo>
                  <a:lnTo>
                    <a:pt x="60" y="34"/>
                  </a:lnTo>
                  <a:lnTo>
                    <a:pt x="57" y="43"/>
                  </a:lnTo>
                  <a:lnTo>
                    <a:pt x="54" y="51"/>
                  </a:lnTo>
                  <a:lnTo>
                    <a:pt x="52" y="59"/>
                  </a:lnTo>
                  <a:lnTo>
                    <a:pt x="49" y="66"/>
                  </a:lnTo>
                  <a:lnTo>
                    <a:pt x="47" y="72"/>
                  </a:lnTo>
                  <a:lnTo>
                    <a:pt x="44" y="77"/>
                  </a:lnTo>
                  <a:lnTo>
                    <a:pt x="41" y="82"/>
                  </a:lnTo>
                  <a:lnTo>
                    <a:pt x="38" y="85"/>
                  </a:lnTo>
                  <a:lnTo>
                    <a:pt x="36" y="87"/>
                  </a:lnTo>
                  <a:lnTo>
                    <a:pt x="34" y="90"/>
                  </a:lnTo>
                  <a:lnTo>
                    <a:pt x="34" y="90"/>
                  </a:lnTo>
                  <a:lnTo>
                    <a:pt x="41" y="97"/>
                  </a:lnTo>
                  <a:lnTo>
                    <a:pt x="42" y="97"/>
                  </a:lnTo>
                  <a:lnTo>
                    <a:pt x="43" y="98"/>
                  </a:lnTo>
                  <a:lnTo>
                    <a:pt x="45" y="101"/>
                  </a:lnTo>
                  <a:lnTo>
                    <a:pt x="47" y="103"/>
                  </a:lnTo>
                  <a:lnTo>
                    <a:pt x="48" y="106"/>
                  </a:lnTo>
                  <a:lnTo>
                    <a:pt x="48" y="108"/>
                  </a:lnTo>
                  <a:lnTo>
                    <a:pt x="45" y="112"/>
                  </a:lnTo>
                  <a:lnTo>
                    <a:pt x="41" y="116"/>
                  </a:lnTo>
                  <a:lnTo>
                    <a:pt x="34" y="122"/>
                  </a:lnTo>
                  <a:lnTo>
                    <a:pt x="28" y="134"/>
                  </a:lnTo>
                  <a:lnTo>
                    <a:pt x="21" y="150"/>
                  </a:lnTo>
                  <a:lnTo>
                    <a:pt x="14" y="168"/>
                  </a:lnTo>
                  <a:lnTo>
                    <a:pt x="8" y="185"/>
                  </a:lnTo>
                  <a:lnTo>
                    <a:pt x="3" y="201"/>
                  </a:lnTo>
                  <a:lnTo>
                    <a:pt x="0" y="212"/>
                  </a:lnTo>
                  <a:lnTo>
                    <a:pt x="0" y="218"/>
                  </a:lnTo>
                  <a:lnTo>
                    <a:pt x="0" y="223"/>
                  </a:lnTo>
                  <a:lnTo>
                    <a:pt x="1" y="232"/>
                  </a:lnTo>
                  <a:lnTo>
                    <a:pt x="2" y="244"/>
                  </a:lnTo>
                  <a:lnTo>
                    <a:pt x="6" y="258"/>
                  </a:lnTo>
                  <a:lnTo>
                    <a:pt x="9" y="272"/>
                  </a:lnTo>
                  <a:lnTo>
                    <a:pt x="14" y="283"/>
                  </a:lnTo>
                  <a:lnTo>
                    <a:pt x="19" y="291"/>
                  </a:lnTo>
                  <a:lnTo>
                    <a:pt x="27" y="295"/>
                  </a:lnTo>
                  <a:lnTo>
                    <a:pt x="24" y="311"/>
                  </a:lnTo>
                  <a:lnTo>
                    <a:pt x="23" y="335"/>
                  </a:lnTo>
                  <a:lnTo>
                    <a:pt x="22" y="362"/>
                  </a:lnTo>
                  <a:lnTo>
                    <a:pt x="21" y="390"/>
                  </a:lnTo>
                  <a:lnTo>
                    <a:pt x="19" y="418"/>
                  </a:lnTo>
                  <a:lnTo>
                    <a:pt x="18" y="440"/>
                  </a:lnTo>
                  <a:lnTo>
                    <a:pt x="17" y="456"/>
                  </a:lnTo>
                  <a:lnTo>
                    <a:pt x="17" y="462"/>
                  </a:lnTo>
                  <a:lnTo>
                    <a:pt x="18" y="463"/>
                  </a:lnTo>
                  <a:lnTo>
                    <a:pt x="22" y="466"/>
                  </a:lnTo>
                  <a:lnTo>
                    <a:pt x="27" y="468"/>
                  </a:lnTo>
                  <a:lnTo>
                    <a:pt x="32" y="472"/>
                  </a:lnTo>
                  <a:lnTo>
                    <a:pt x="37" y="474"/>
                  </a:lnTo>
                  <a:lnTo>
                    <a:pt x="42" y="476"/>
                  </a:lnTo>
                  <a:lnTo>
                    <a:pt x="45" y="476"/>
                  </a:lnTo>
                  <a:lnTo>
                    <a:pt x="47" y="473"/>
                  </a:lnTo>
                  <a:lnTo>
                    <a:pt x="47" y="476"/>
                  </a:lnTo>
                  <a:lnTo>
                    <a:pt x="48" y="481"/>
                  </a:lnTo>
                  <a:lnTo>
                    <a:pt x="50" y="488"/>
                  </a:lnTo>
                  <a:lnTo>
                    <a:pt x="53" y="495"/>
                  </a:lnTo>
                  <a:lnTo>
                    <a:pt x="55" y="503"/>
                  </a:lnTo>
                  <a:lnTo>
                    <a:pt x="57" y="509"/>
                  </a:lnTo>
                  <a:lnTo>
                    <a:pt x="59" y="513"/>
                  </a:lnTo>
                  <a:lnTo>
                    <a:pt x="59" y="515"/>
                  </a:lnTo>
                  <a:lnTo>
                    <a:pt x="59" y="515"/>
                  </a:lnTo>
                  <a:lnTo>
                    <a:pt x="59" y="517"/>
                  </a:lnTo>
                  <a:lnTo>
                    <a:pt x="58" y="519"/>
                  </a:lnTo>
                  <a:lnTo>
                    <a:pt x="57" y="521"/>
                  </a:lnTo>
                  <a:lnTo>
                    <a:pt x="57" y="525"/>
                  </a:lnTo>
                  <a:lnTo>
                    <a:pt x="55" y="530"/>
                  </a:lnTo>
                  <a:lnTo>
                    <a:pt x="54" y="535"/>
                  </a:lnTo>
                  <a:lnTo>
                    <a:pt x="54" y="542"/>
                  </a:lnTo>
                  <a:lnTo>
                    <a:pt x="54" y="550"/>
                  </a:lnTo>
                  <a:lnTo>
                    <a:pt x="55" y="561"/>
                  </a:lnTo>
                  <a:lnTo>
                    <a:pt x="58" y="572"/>
                  </a:lnTo>
                  <a:lnTo>
                    <a:pt x="60" y="585"/>
                  </a:lnTo>
                  <a:lnTo>
                    <a:pt x="63" y="596"/>
                  </a:lnTo>
                  <a:lnTo>
                    <a:pt x="65" y="604"/>
                  </a:lnTo>
                  <a:lnTo>
                    <a:pt x="68" y="611"/>
                  </a:lnTo>
                  <a:lnTo>
                    <a:pt x="68" y="613"/>
                  </a:lnTo>
                  <a:lnTo>
                    <a:pt x="58" y="636"/>
                  </a:lnTo>
                  <a:lnTo>
                    <a:pt x="62" y="672"/>
                  </a:lnTo>
                  <a:lnTo>
                    <a:pt x="62" y="674"/>
                  </a:lnTo>
                  <a:lnTo>
                    <a:pt x="63" y="675"/>
                  </a:lnTo>
                  <a:lnTo>
                    <a:pt x="67" y="677"/>
                  </a:lnTo>
                  <a:lnTo>
                    <a:pt x="69" y="680"/>
                  </a:lnTo>
                  <a:lnTo>
                    <a:pt x="73" y="682"/>
                  </a:lnTo>
                  <a:lnTo>
                    <a:pt x="77" y="684"/>
                  </a:lnTo>
                  <a:lnTo>
                    <a:pt x="82" y="684"/>
                  </a:lnTo>
                  <a:lnTo>
                    <a:pt x="85" y="682"/>
                  </a:lnTo>
                  <a:lnTo>
                    <a:pt x="88" y="679"/>
                  </a:lnTo>
                  <a:lnTo>
                    <a:pt x="90" y="675"/>
                  </a:lnTo>
                  <a:lnTo>
                    <a:pt x="93" y="670"/>
                  </a:lnTo>
                  <a:lnTo>
                    <a:pt x="94" y="665"/>
                  </a:lnTo>
                  <a:lnTo>
                    <a:pt x="95" y="661"/>
                  </a:lnTo>
                  <a:lnTo>
                    <a:pt x="95" y="658"/>
                  </a:lnTo>
                  <a:lnTo>
                    <a:pt x="95" y="655"/>
                  </a:lnTo>
                  <a:lnTo>
                    <a:pt x="95" y="655"/>
                  </a:lnTo>
                  <a:lnTo>
                    <a:pt x="86" y="608"/>
                  </a:lnTo>
                  <a:lnTo>
                    <a:pt x="101" y="513"/>
                  </a:lnTo>
                  <a:lnTo>
                    <a:pt x="105" y="494"/>
                  </a:lnTo>
                  <a:lnTo>
                    <a:pt x="123" y="494"/>
                  </a:lnTo>
                  <a:lnTo>
                    <a:pt x="123" y="495"/>
                  </a:lnTo>
                  <a:lnTo>
                    <a:pt x="123" y="499"/>
                  </a:lnTo>
                  <a:lnTo>
                    <a:pt x="124" y="503"/>
                  </a:lnTo>
                  <a:lnTo>
                    <a:pt x="124" y="509"/>
                  </a:lnTo>
                  <a:lnTo>
                    <a:pt x="124" y="517"/>
                  </a:lnTo>
                  <a:lnTo>
                    <a:pt x="125" y="525"/>
                  </a:lnTo>
                  <a:lnTo>
                    <a:pt x="125" y="534"/>
                  </a:lnTo>
                  <a:lnTo>
                    <a:pt x="126" y="542"/>
                  </a:lnTo>
                  <a:lnTo>
                    <a:pt x="129" y="552"/>
                  </a:lnTo>
                  <a:lnTo>
                    <a:pt x="131" y="565"/>
                  </a:lnTo>
                  <a:lnTo>
                    <a:pt x="134" y="576"/>
                  </a:lnTo>
                  <a:lnTo>
                    <a:pt x="136" y="587"/>
                  </a:lnTo>
                  <a:lnTo>
                    <a:pt x="137" y="597"/>
                  </a:lnTo>
                  <a:lnTo>
                    <a:pt x="140" y="604"/>
                  </a:lnTo>
                  <a:lnTo>
                    <a:pt x="141" y="609"/>
                  </a:lnTo>
                  <a:lnTo>
                    <a:pt x="141" y="611"/>
                  </a:lnTo>
                  <a:lnTo>
                    <a:pt x="137" y="653"/>
                  </a:lnTo>
                  <a:lnTo>
                    <a:pt x="150" y="656"/>
                  </a:lnTo>
                  <a:lnTo>
                    <a:pt x="150" y="651"/>
                  </a:lnTo>
                  <a:lnTo>
                    <a:pt x="151" y="651"/>
                  </a:lnTo>
                  <a:lnTo>
                    <a:pt x="154" y="653"/>
                  </a:lnTo>
                  <a:lnTo>
                    <a:pt x="156" y="654"/>
                  </a:lnTo>
                  <a:lnTo>
                    <a:pt x="161" y="656"/>
                  </a:lnTo>
                  <a:lnTo>
                    <a:pt x="165" y="659"/>
                  </a:lnTo>
                  <a:lnTo>
                    <a:pt x="171" y="661"/>
                  </a:lnTo>
                  <a:lnTo>
                    <a:pt x="176" y="665"/>
                  </a:lnTo>
                  <a:lnTo>
                    <a:pt x="181" y="667"/>
                  </a:lnTo>
                  <a:lnTo>
                    <a:pt x="187" y="670"/>
                  </a:lnTo>
                  <a:lnTo>
                    <a:pt x="193" y="670"/>
                  </a:lnTo>
                  <a:lnTo>
                    <a:pt x="198" y="670"/>
                  </a:lnTo>
                  <a:lnTo>
                    <a:pt x="203" y="670"/>
                  </a:lnTo>
                  <a:lnTo>
                    <a:pt x="208" y="669"/>
                  </a:lnTo>
                  <a:lnTo>
                    <a:pt x="211" y="669"/>
                  </a:lnTo>
                  <a:lnTo>
                    <a:pt x="213" y="667"/>
                  </a:lnTo>
                  <a:lnTo>
                    <a:pt x="215" y="667"/>
                  </a:lnTo>
                  <a:lnTo>
                    <a:pt x="212" y="655"/>
                  </a:lnTo>
                  <a:lnTo>
                    <a:pt x="116"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6" name="Freeform 30"/>
            <p:cNvSpPr>
              <a:spLocks/>
            </p:cNvSpPr>
            <p:nvPr/>
          </p:nvSpPr>
          <p:spPr bwMode="auto">
            <a:xfrm>
              <a:off x="1075" y="2952"/>
              <a:ext cx="225" cy="732"/>
            </a:xfrm>
            <a:custGeom>
              <a:avLst/>
              <a:gdLst>
                <a:gd name="T0" fmla="*/ 181 w 225"/>
                <a:gd name="T1" fmla="*/ 412 h 732"/>
                <a:gd name="T2" fmla="*/ 202 w 225"/>
                <a:gd name="T3" fmla="*/ 303 h 732"/>
                <a:gd name="T4" fmla="*/ 222 w 225"/>
                <a:gd name="T5" fmla="*/ 249 h 732"/>
                <a:gd name="T6" fmla="*/ 217 w 225"/>
                <a:gd name="T7" fmla="*/ 226 h 732"/>
                <a:gd name="T8" fmla="*/ 209 w 225"/>
                <a:gd name="T9" fmla="*/ 195 h 732"/>
                <a:gd name="T10" fmla="*/ 197 w 225"/>
                <a:gd name="T11" fmla="*/ 166 h 732"/>
                <a:gd name="T12" fmla="*/ 184 w 225"/>
                <a:gd name="T13" fmla="*/ 147 h 732"/>
                <a:gd name="T14" fmla="*/ 164 w 225"/>
                <a:gd name="T15" fmla="*/ 130 h 732"/>
                <a:gd name="T16" fmla="*/ 143 w 225"/>
                <a:gd name="T17" fmla="*/ 116 h 732"/>
                <a:gd name="T18" fmla="*/ 128 w 225"/>
                <a:gd name="T19" fmla="*/ 107 h 732"/>
                <a:gd name="T20" fmla="*/ 134 w 225"/>
                <a:gd name="T21" fmla="*/ 97 h 732"/>
                <a:gd name="T22" fmla="*/ 135 w 225"/>
                <a:gd name="T23" fmla="*/ 68 h 732"/>
                <a:gd name="T24" fmla="*/ 138 w 225"/>
                <a:gd name="T25" fmla="*/ 59 h 732"/>
                <a:gd name="T26" fmla="*/ 140 w 225"/>
                <a:gd name="T27" fmla="*/ 44 h 732"/>
                <a:gd name="T28" fmla="*/ 138 w 225"/>
                <a:gd name="T29" fmla="*/ 29 h 732"/>
                <a:gd name="T30" fmla="*/ 130 w 225"/>
                <a:gd name="T31" fmla="*/ 18 h 732"/>
                <a:gd name="T32" fmla="*/ 128 w 225"/>
                <a:gd name="T33" fmla="*/ 13 h 732"/>
                <a:gd name="T34" fmla="*/ 126 w 225"/>
                <a:gd name="T35" fmla="*/ 11 h 732"/>
                <a:gd name="T36" fmla="*/ 120 w 225"/>
                <a:gd name="T37" fmla="*/ 7 h 732"/>
                <a:gd name="T38" fmla="*/ 103 w 225"/>
                <a:gd name="T39" fmla="*/ 1 h 732"/>
                <a:gd name="T40" fmla="*/ 88 w 225"/>
                <a:gd name="T41" fmla="*/ 0 h 732"/>
                <a:gd name="T42" fmla="*/ 78 w 225"/>
                <a:gd name="T43" fmla="*/ 4 h 732"/>
                <a:gd name="T44" fmla="*/ 69 w 225"/>
                <a:gd name="T45" fmla="*/ 12 h 732"/>
                <a:gd name="T46" fmla="*/ 59 w 225"/>
                <a:gd name="T47" fmla="*/ 23 h 732"/>
                <a:gd name="T48" fmla="*/ 57 w 225"/>
                <a:gd name="T49" fmla="*/ 42 h 732"/>
                <a:gd name="T50" fmla="*/ 59 w 225"/>
                <a:gd name="T51" fmla="*/ 64 h 732"/>
                <a:gd name="T52" fmla="*/ 62 w 225"/>
                <a:gd name="T53" fmla="*/ 80 h 732"/>
                <a:gd name="T54" fmla="*/ 75 w 225"/>
                <a:gd name="T55" fmla="*/ 94 h 732"/>
                <a:gd name="T56" fmla="*/ 74 w 225"/>
                <a:gd name="T57" fmla="*/ 107 h 732"/>
                <a:gd name="T58" fmla="*/ 58 w 225"/>
                <a:gd name="T59" fmla="*/ 117 h 732"/>
                <a:gd name="T60" fmla="*/ 36 w 225"/>
                <a:gd name="T61" fmla="*/ 133 h 732"/>
                <a:gd name="T62" fmla="*/ 19 w 225"/>
                <a:gd name="T63" fmla="*/ 146 h 732"/>
                <a:gd name="T64" fmla="*/ 16 w 225"/>
                <a:gd name="T65" fmla="*/ 158 h 732"/>
                <a:gd name="T66" fmla="*/ 12 w 225"/>
                <a:gd name="T67" fmla="*/ 190 h 732"/>
                <a:gd name="T68" fmla="*/ 7 w 225"/>
                <a:gd name="T69" fmla="*/ 234 h 732"/>
                <a:gd name="T70" fmla="*/ 3 w 225"/>
                <a:gd name="T71" fmla="*/ 270 h 732"/>
                <a:gd name="T72" fmla="*/ 2 w 225"/>
                <a:gd name="T73" fmla="*/ 287 h 732"/>
                <a:gd name="T74" fmla="*/ 1 w 225"/>
                <a:gd name="T75" fmla="*/ 317 h 732"/>
                <a:gd name="T76" fmla="*/ 0 w 225"/>
                <a:gd name="T77" fmla="*/ 355 h 732"/>
                <a:gd name="T78" fmla="*/ 1 w 225"/>
                <a:gd name="T79" fmla="*/ 391 h 732"/>
                <a:gd name="T80" fmla="*/ 6 w 225"/>
                <a:gd name="T81" fmla="*/ 407 h 732"/>
                <a:gd name="T82" fmla="*/ 12 w 225"/>
                <a:gd name="T83" fmla="*/ 412 h 732"/>
                <a:gd name="T84" fmla="*/ 21 w 225"/>
                <a:gd name="T85" fmla="*/ 413 h 732"/>
                <a:gd name="T86" fmla="*/ 26 w 225"/>
                <a:gd name="T87" fmla="*/ 413 h 732"/>
                <a:gd name="T88" fmla="*/ 24 w 225"/>
                <a:gd name="T89" fmla="*/ 402 h 732"/>
                <a:gd name="T90" fmla="*/ 33 w 225"/>
                <a:gd name="T91" fmla="*/ 405 h 732"/>
                <a:gd name="T92" fmla="*/ 31 w 225"/>
                <a:gd name="T93" fmla="*/ 534 h 732"/>
                <a:gd name="T94" fmla="*/ 26 w 225"/>
                <a:gd name="T95" fmla="*/ 674 h 732"/>
                <a:gd name="T96" fmla="*/ 58 w 225"/>
                <a:gd name="T97" fmla="*/ 691 h 732"/>
                <a:gd name="T98" fmla="*/ 103 w 225"/>
                <a:gd name="T99" fmla="*/ 693 h 732"/>
                <a:gd name="T100" fmla="*/ 109 w 225"/>
                <a:gd name="T101" fmla="*/ 703 h 732"/>
                <a:gd name="T102" fmla="*/ 119 w 225"/>
                <a:gd name="T103" fmla="*/ 716 h 732"/>
                <a:gd name="T104" fmla="*/ 129 w 225"/>
                <a:gd name="T105" fmla="*/ 727 h 732"/>
                <a:gd name="T106" fmla="*/ 138 w 225"/>
                <a:gd name="T107" fmla="*/ 731 h 732"/>
                <a:gd name="T108" fmla="*/ 148 w 225"/>
                <a:gd name="T109" fmla="*/ 729 h 732"/>
                <a:gd name="T110" fmla="*/ 155 w 225"/>
                <a:gd name="T111" fmla="*/ 727 h 732"/>
                <a:gd name="T112" fmla="*/ 161 w 225"/>
                <a:gd name="T113" fmla="*/ 726 h 732"/>
                <a:gd name="T114" fmla="*/ 154 w 225"/>
                <a:gd name="T115" fmla="*/ 700 h 732"/>
                <a:gd name="T116" fmla="*/ 169 w 225"/>
                <a:gd name="T117" fmla="*/ 542 h 732"/>
                <a:gd name="T118" fmla="*/ 177 w 225"/>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 h="732">
                  <a:moveTo>
                    <a:pt x="177" y="379"/>
                  </a:moveTo>
                  <a:lnTo>
                    <a:pt x="181" y="412"/>
                  </a:lnTo>
                  <a:lnTo>
                    <a:pt x="210" y="371"/>
                  </a:lnTo>
                  <a:lnTo>
                    <a:pt x="202" y="303"/>
                  </a:lnTo>
                  <a:lnTo>
                    <a:pt x="224" y="251"/>
                  </a:lnTo>
                  <a:lnTo>
                    <a:pt x="222" y="249"/>
                  </a:lnTo>
                  <a:lnTo>
                    <a:pt x="220" y="240"/>
                  </a:lnTo>
                  <a:lnTo>
                    <a:pt x="217" y="226"/>
                  </a:lnTo>
                  <a:lnTo>
                    <a:pt x="214" y="211"/>
                  </a:lnTo>
                  <a:lnTo>
                    <a:pt x="209" y="195"/>
                  </a:lnTo>
                  <a:lnTo>
                    <a:pt x="204" y="179"/>
                  </a:lnTo>
                  <a:lnTo>
                    <a:pt x="197" y="166"/>
                  </a:lnTo>
                  <a:lnTo>
                    <a:pt x="191" y="156"/>
                  </a:lnTo>
                  <a:lnTo>
                    <a:pt x="184" y="147"/>
                  </a:lnTo>
                  <a:lnTo>
                    <a:pt x="174" y="138"/>
                  </a:lnTo>
                  <a:lnTo>
                    <a:pt x="164" y="130"/>
                  </a:lnTo>
                  <a:lnTo>
                    <a:pt x="153" y="122"/>
                  </a:lnTo>
                  <a:lnTo>
                    <a:pt x="143" y="116"/>
                  </a:lnTo>
                  <a:lnTo>
                    <a:pt x="134" y="111"/>
                  </a:lnTo>
                  <a:lnTo>
                    <a:pt x="128" y="107"/>
                  </a:lnTo>
                  <a:lnTo>
                    <a:pt x="126" y="106"/>
                  </a:lnTo>
                  <a:lnTo>
                    <a:pt x="134" y="97"/>
                  </a:lnTo>
                  <a:lnTo>
                    <a:pt x="135" y="70"/>
                  </a:lnTo>
                  <a:lnTo>
                    <a:pt x="135" y="68"/>
                  </a:lnTo>
                  <a:lnTo>
                    <a:pt x="136" y="64"/>
                  </a:lnTo>
                  <a:lnTo>
                    <a:pt x="138" y="59"/>
                  </a:lnTo>
                  <a:lnTo>
                    <a:pt x="139" y="52"/>
                  </a:lnTo>
                  <a:lnTo>
                    <a:pt x="140" y="44"/>
                  </a:lnTo>
                  <a:lnTo>
                    <a:pt x="139" y="37"/>
                  </a:lnTo>
                  <a:lnTo>
                    <a:pt x="138" y="29"/>
                  </a:lnTo>
                  <a:lnTo>
                    <a:pt x="134" y="23"/>
                  </a:lnTo>
                  <a:lnTo>
                    <a:pt x="130" y="18"/>
                  </a:lnTo>
                  <a:lnTo>
                    <a:pt x="129" y="14"/>
                  </a:lnTo>
                  <a:lnTo>
                    <a:pt x="128" y="13"/>
                  </a:lnTo>
                  <a:lnTo>
                    <a:pt x="128" y="12"/>
                  </a:lnTo>
                  <a:lnTo>
                    <a:pt x="126" y="11"/>
                  </a:lnTo>
                  <a:lnTo>
                    <a:pt x="125" y="9"/>
                  </a:lnTo>
                  <a:lnTo>
                    <a:pt x="120" y="7"/>
                  </a:lnTo>
                  <a:lnTo>
                    <a:pt x="114" y="4"/>
                  </a:lnTo>
                  <a:lnTo>
                    <a:pt x="103" y="1"/>
                  </a:lnTo>
                  <a:lnTo>
                    <a:pt x="94" y="0"/>
                  </a:lnTo>
                  <a:lnTo>
                    <a:pt x="88" y="0"/>
                  </a:lnTo>
                  <a:lnTo>
                    <a:pt x="82" y="1"/>
                  </a:lnTo>
                  <a:lnTo>
                    <a:pt x="78" y="4"/>
                  </a:lnTo>
                  <a:lnTo>
                    <a:pt x="73" y="8"/>
                  </a:lnTo>
                  <a:lnTo>
                    <a:pt x="69" y="12"/>
                  </a:lnTo>
                  <a:lnTo>
                    <a:pt x="63" y="17"/>
                  </a:lnTo>
                  <a:lnTo>
                    <a:pt x="59" y="23"/>
                  </a:lnTo>
                  <a:lnTo>
                    <a:pt x="57" y="32"/>
                  </a:lnTo>
                  <a:lnTo>
                    <a:pt x="57" y="42"/>
                  </a:lnTo>
                  <a:lnTo>
                    <a:pt x="58" y="54"/>
                  </a:lnTo>
                  <a:lnTo>
                    <a:pt x="59" y="64"/>
                  </a:lnTo>
                  <a:lnTo>
                    <a:pt x="60" y="74"/>
                  </a:lnTo>
                  <a:lnTo>
                    <a:pt x="62" y="80"/>
                  </a:lnTo>
                  <a:lnTo>
                    <a:pt x="62" y="83"/>
                  </a:lnTo>
                  <a:lnTo>
                    <a:pt x="75" y="94"/>
                  </a:lnTo>
                  <a:lnTo>
                    <a:pt x="77" y="106"/>
                  </a:lnTo>
                  <a:lnTo>
                    <a:pt x="74" y="107"/>
                  </a:lnTo>
                  <a:lnTo>
                    <a:pt x="68" y="112"/>
                  </a:lnTo>
                  <a:lnTo>
                    <a:pt x="58" y="117"/>
                  </a:lnTo>
                  <a:lnTo>
                    <a:pt x="47" y="125"/>
                  </a:lnTo>
                  <a:lnTo>
                    <a:pt x="36" y="133"/>
                  </a:lnTo>
                  <a:lnTo>
                    <a:pt x="26" y="140"/>
                  </a:lnTo>
                  <a:lnTo>
                    <a:pt x="19" y="146"/>
                  </a:lnTo>
                  <a:lnTo>
                    <a:pt x="17" y="151"/>
                  </a:lnTo>
                  <a:lnTo>
                    <a:pt x="16" y="158"/>
                  </a:lnTo>
                  <a:lnTo>
                    <a:pt x="14" y="172"/>
                  </a:lnTo>
                  <a:lnTo>
                    <a:pt x="12" y="190"/>
                  </a:lnTo>
                  <a:lnTo>
                    <a:pt x="9" y="211"/>
                  </a:lnTo>
                  <a:lnTo>
                    <a:pt x="7" y="234"/>
                  </a:lnTo>
                  <a:lnTo>
                    <a:pt x="4" y="253"/>
                  </a:lnTo>
                  <a:lnTo>
                    <a:pt x="3" y="270"/>
                  </a:lnTo>
                  <a:lnTo>
                    <a:pt x="2" y="280"/>
                  </a:lnTo>
                  <a:lnTo>
                    <a:pt x="2" y="287"/>
                  </a:lnTo>
                  <a:lnTo>
                    <a:pt x="1" y="299"/>
                  </a:lnTo>
                  <a:lnTo>
                    <a:pt x="1" y="317"/>
                  </a:lnTo>
                  <a:lnTo>
                    <a:pt x="0" y="335"/>
                  </a:lnTo>
                  <a:lnTo>
                    <a:pt x="0" y="355"/>
                  </a:lnTo>
                  <a:lnTo>
                    <a:pt x="0" y="374"/>
                  </a:lnTo>
                  <a:lnTo>
                    <a:pt x="1" y="391"/>
                  </a:lnTo>
                  <a:lnTo>
                    <a:pt x="3" y="403"/>
                  </a:lnTo>
                  <a:lnTo>
                    <a:pt x="6" y="407"/>
                  </a:lnTo>
                  <a:lnTo>
                    <a:pt x="8" y="411"/>
                  </a:lnTo>
                  <a:lnTo>
                    <a:pt x="12" y="412"/>
                  </a:lnTo>
                  <a:lnTo>
                    <a:pt x="16" y="413"/>
                  </a:lnTo>
                  <a:lnTo>
                    <a:pt x="21" y="413"/>
                  </a:lnTo>
                  <a:lnTo>
                    <a:pt x="23" y="413"/>
                  </a:lnTo>
                  <a:lnTo>
                    <a:pt x="26" y="413"/>
                  </a:lnTo>
                  <a:lnTo>
                    <a:pt x="27" y="413"/>
                  </a:lnTo>
                  <a:lnTo>
                    <a:pt x="24" y="402"/>
                  </a:lnTo>
                  <a:lnTo>
                    <a:pt x="14" y="395"/>
                  </a:lnTo>
                  <a:lnTo>
                    <a:pt x="33" y="405"/>
                  </a:lnTo>
                  <a:lnTo>
                    <a:pt x="28" y="503"/>
                  </a:lnTo>
                  <a:lnTo>
                    <a:pt x="31" y="534"/>
                  </a:lnTo>
                  <a:lnTo>
                    <a:pt x="58" y="646"/>
                  </a:lnTo>
                  <a:lnTo>
                    <a:pt x="26" y="674"/>
                  </a:lnTo>
                  <a:lnTo>
                    <a:pt x="21" y="692"/>
                  </a:lnTo>
                  <a:lnTo>
                    <a:pt x="58" y="691"/>
                  </a:lnTo>
                  <a:lnTo>
                    <a:pt x="102" y="692"/>
                  </a:lnTo>
                  <a:lnTo>
                    <a:pt x="103" y="693"/>
                  </a:lnTo>
                  <a:lnTo>
                    <a:pt x="105" y="697"/>
                  </a:lnTo>
                  <a:lnTo>
                    <a:pt x="109" y="703"/>
                  </a:lnTo>
                  <a:lnTo>
                    <a:pt x="113" y="709"/>
                  </a:lnTo>
                  <a:lnTo>
                    <a:pt x="119" y="716"/>
                  </a:lnTo>
                  <a:lnTo>
                    <a:pt x="124" y="722"/>
                  </a:lnTo>
                  <a:lnTo>
                    <a:pt x="129" y="727"/>
                  </a:lnTo>
                  <a:lnTo>
                    <a:pt x="133" y="729"/>
                  </a:lnTo>
                  <a:lnTo>
                    <a:pt x="138" y="731"/>
                  </a:lnTo>
                  <a:lnTo>
                    <a:pt x="143" y="729"/>
                  </a:lnTo>
                  <a:lnTo>
                    <a:pt x="148" y="729"/>
                  </a:lnTo>
                  <a:lnTo>
                    <a:pt x="151" y="728"/>
                  </a:lnTo>
                  <a:lnTo>
                    <a:pt x="155" y="727"/>
                  </a:lnTo>
                  <a:lnTo>
                    <a:pt x="159" y="727"/>
                  </a:lnTo>
                  <a:lnTo>
                    <a:pt x="161" y="726"/>
                  </a:lnTo>
                  <a:lnTo>
                    <a:pt x="161" y="726"/>
                  </a:lnTo>
                  <a:lnTo>
                    <a:pt x="154" y="700"/>
                  </a:lnTo>
                  <a:lnTo>
                    <a:pt x="143" y="670"/>
                  </a:lnTo>
                  <a:lnTo>
                    <a:pt x="169" y="542"/>
                  </a:lnTo>
                  <a:lnTo>
                    <a:pt x="174" y="422"/>
                  </a:lnTo>
                  <a:lnTo>
                    <a:pt x="177" y="379"/>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7" name="Freeform 31"/>
            <p:cNvSpPr>
              <a:spLocks/>
            </p:cNvSpPr>
            <p:nvPr/>
          </p:nvSpPr>
          <p:spPr bwMode="auto">
            <a:xfrm>
              <a:off x="1266" y="2915"/>
              <a:ext cx="220" cy="717"/>
            </a:xfrm>
            <a:custGeom>
              <a:avLst/>
              <a:gdLst>
                <a:gd name="T0" fmla="*/ 219 w 220"/>
                <a:gd name="T1" fmla="*/ 600 h 717"/>
                <a:gd name="T2" fmla="*/ 202 w 220"/>
                <a:gd name="T3" fmla="*/ 416 h 717"/>
                <a:gd name="T4" fmla="*/ 207 w 220"/>
                <a:gd name="T5" fmla="*/ 408 h 717"/>
                <a:gd name="T6" fmla="*/ 211 w 220"/>
                <a:gd name="T7" fmla="*/ 402 h 717"/>
                <a:gd name="T8" fmla="*/ 207 w 220"/>
                <a:gd name="T9" fmla="*/ 380 h 717"/>
                <a:gd name="T10" fmla="*/ 209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7 w 220"/>
                <a:gd name="T27" fmla="*/ 28 h 717"/>
                <a:gd name="T28" fmla="*/ 127 w 220"/>
                <a:gd name="T29" fmla="*/ 12 h 717"/>
                <a:gd name="T30" fmla="*/ 121 w 220"/>
                <a:gd name="T31" fmla="*/ 3 h 717"/>
                <a:gd name="T32" fmla="*/ 98 w 220"/>
                <a:gd name="T33" fmla="*/ 0 h 717"/>
                <a:gd name="T34" fmla="*/ 76 w 220"/>
                <a:gd name="T35" fmla="*/ 2 h 717"/>
                <a:gd name="T36" fmla="*/ 71 w 220"/>
                <a:gd name="T37" fmla="*/ 8 h 717"/>
                <a:gd name="T38" fmla="*/ 59 w 220"/>
                <a:gd name="T39" fmla="*/ 21 h 717"/>
                <a:gd name="T40" fmla="*/ 56 w 220"/>
                <a:gd name="T41" fmla="*/ 42 h 717"/>
                <a:gd name="T42" fmla="*/ 60 w 220"/>
                <a:gd name="T43" fmla="*/ 59 h 717"/>
                <a:gd name="T44" fmla="*/ 76 w 220"/>
                <a:gd name="T45" fmla="*/ 105 h 717"/>
                <a:gd name="T46" fmla="*/ 58 w 220"/>
                <a:gd name="T47" fmla="*/ 117 h 717"/>
                <a:gd name="T48" fmla="*/ 25 w 220"/>
                <a:gd name="T49" fmla="*/ 139 h 717"/>
                <a:gd name="T50" fmla="*/ 16 w 220"/>
                <a:gd name="T51" fmla="*/ 157 h 717"/>
                <a:gd name="T52" fmla="*/ 9 w 220"/>
                <a:gd name="T53" fmla="*/ 211 h 717"/>
                <a:gd name="T54" fmla="*/ 3 w 220"/>
                <a:gd name="T55" fmla="*/ 268 h 717"/>
                <a:gd name="T56" fmla="*/ 1 w 220"/>
                <a:gd name="T57" fmla="*/ 298 h 717"/>
                <a:gd name="T58" fmla="*/ 0 w 220"/>
                <a:gd name="T59" fmla="*/ 354 h 717"/>
                <a:gd name="T60" fmla="*/ 3 w 220"/>
                <a:gd name="T61" fmla="*/ 402 h 717"/>
                <a:gd name="T62" fmla="*/ 12 w 220"/>
                <a:gd name="T63" fmla="*/ 411 h 717"/>
                <a:gd name="T64" fmla="*/ 23 w 220"/>
                <a:gd name="T65" fmla="*/ 412 h 717"/>
                <a:gd name="T66" fmla="*/ 14 w 220"/>
                <a:gd name="T67" fmla="*/ 393 h 717"/>
                <a:gd name="T68" fmla="*/ 63 w 220"/>
                <a:gd name="T69" fmla="*/ 666 h 717"/>
                <a:gd name="T70" fmla="*/ 71 w 220"/>
                <a:gd name="T71" fmla="*/ 713 h 717"/>
                <a:gd name="T72" fmla="*/ 107 w 220"/>
                <a:gd name="T73" fmla="*/ 693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6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09" y="406"/>
                  </a:lnTo>
                  <a:lnTo>
                    <a:pt x="210" y="403"/>
                  </a:lnTo>
                  <a:lnTo>
                    <a:pt x="211" y="402"/>
                  </a:lnTo>
                  <a:lnTo>
                    <a:pt x="212" y="400"/>
                  </a:lnTo>
                  <a:lnTo>
                    <a:pt x="212" y="400"/>
                  </a:lnTo>
                  <a:lnTo>
                    <a:pt x="207" y="380"/>
                  </a:lnTo>
                  <a:lnTo>
                    <a:pt x="207" y="380"/>
                  </a:lnTo>
                  <a:lnTo>
                    <a:pt x="210" y="302"/>
                  </a:lnTo>
                  <a:lnTo>
                    <a:pt x="209" y="297"/>
                  </a:lnTo>
                  <a:lnTo>
                    <a:pt x="209" y="282"/>
                  </a:lnTo>
                  <a:lnTo>
                    <a:pt x="207" y="261"/>
                  </a:lnTo>
                  <a:lnTo>
                    <a:pt x="206" y="236"/>
                  </a:lnTo>
                  <a:lnTo>
                    <a:pt x="204" y="210"/>
                  </a:lnTo>
                  <a:lnTo>
                    <a:pt x="200" y="187"/>
                  </a:lnTo>
                  <a:lnTo>
                    <a:pt x="196" y="167"/>
                  </a:lnTo>
                  <a:lnTo>
                    <a:pt x="190" y="154"/>
                  </a:lnTo>
                  <a:lnTo>
                    <a:pt x="183" y="146"/>
                  </a:lnTo>
                  <a:lnTo>
                    <a:pt x="174" y="137"/>
                  </a:lnTo>
                  <a:lnTo>
                    <a:pt x="163" y="128"/>
                  </a:lnTo>
                  <a:lnTo>
                    <a:pt x="152" y="121"/>
                  </a:lnTo>
                  <a:lnTo>
                    <a:pt x="142" y="115"/>
                  </a:lnTo>
                  <a:lnTo>
                    <a:pt x="133" y="110"/>
                  </a:lnTo>
                  <a:lnTo>
                    <a:pt x="127" y="106"/>
                  </a:lnTo>
                  <a:lnTo>
                    <a:pt x="126" y="105"/>
                  </a:lnTo>
                  <a:lnTo>
                    <a:pt x="127" y="86"/>
                  </a:lnTo>
                  <a:lnTo>
                    <a:pt x="138" y="65"/>
                  </a:lnTo>
                  <a:lnTo>
                    <a:pt x="138" y="64"/>
                  </a:lnTo>
                  <a:lnTo>
                    <a:pt x="139" y="60"/>
                  </a:lnTo>
                  <a:lnTo>
                    <a:pt x="139" y="55"/>
                  </a:lnTo>
                  <a:lnTo>
                    <a:pt x="141" y="49"/>
                  </a:lnTo>
                  <a:lnTo>
                    <a:pt x="141" y="43"/>
                  </a:lnTo>
                  <a:lnTo>
                    <a:pt x="139" y="35"/>
                  </a:lnTo>
                  <a:lnTo>
                    <a:pt x="137" y="28"/>
                  </a:lnTo>
                  <a:lnTo>
                    <a:pt x="133" y="22"/>
                  </a:lnTo>
                  <a:lnTo>
                    <a:pt x="129" y="17"/>
                  </a:lnTo>
                  <a:lnTo>
                    <a:pt x="127" y="12"/>
                  </a:lnTo>
                  <a:lnTo>
                    <a:pt x="126" y="8"/>
                  </a:lnTo>
                  <a:lnTo>
                    <a:pt x="123" y="6"/>
                  </a:lnTo>
                  <a:lnTo>
                    <a:pt x="121" y="3"/>
                  </a:lnTo>
                  <a:lnTo>
                    <a:pt x="116" y="1"/>
                  </a:lnTo>
                  <a:lnTo>
                    <a:pt x="110" y="0"/>
                  </a:lnTo>
                  <a:lnTo>
                    <a:pt x="98" y="0"/>
                  </a:lnTo>
                  <a:lnTo>
                    <a:pt x="87" y="1"/>
                  </a:lnTo>
                  <a:lnTo>
                    <a:pt x="81" y="1"/>
                  </a:lnTo>
                  <a:lnTo>
                    <a:pt x="76" y="2"/>
                  </a:lnTo>
                  <a:lnTo>
                    <a:pt x="74" y="3"/>
                  </a:lnTo>
                  <a:lnTo>
                    <a:pt x="73" y="6"/>
                  </a:lnTo>
                  <a:lnTo>
                    <a:pt x="71" y="8"/>
                  </a:lnTo>
                  <a:lnTo>
                    <a:pt x="68" y="12"/>
                  </a:lnTo>
                  <a:lnTo>
                    <a:pt x="63" y="16"/>
                  </a:lnTo>
                  <a:lnTo>
                    <a:pt x="59" y="21"/>
                  </a:lnTo>
                  <a:lnTo>
                    <a:pt x="56" y="27"/>
                  </a:lnTo>
                  <a:lnTo>
                    <a:pt x="56" y="34"/>
                  </a:lnTo>
                  <a:lnTo>
                    <a:pt x="56" y="42"/>
                  </a:lnTo>
                  <a:lnTo>
                    <a:pt x="58" y="49"/>
                  </a:lnTo>
                  <a:lnTo>
                    <a:pt x="59" y="55"/>
                  </a:lnTo>
                  <a:lnTo>
                    <a:pt x="60" y="59"/>
                  </a:lnTo>
                  <a:lnTo>
                    <a:pt x="60" y="60"/>
                  </a:lnTo>
                  <a:lnTo>
                    <a:pt x="63" y="90"/>
                  </a:lnTo>
                  <a:lnTo>
                    <a:pt x="76" y="105"/>
                  </a:lnTo>
                  <a:lnTo>
                    <a:pt x="74" y="106"/>
                  </a:lnTo>
                  <a:lnTo>
                    <a:pt x="68" y="111"/>
                  </a:lnTo>
                  <a:lnTo>
                    <a:pt x="58" y="117"/>
                  </a:lnTo>
                  <a:lnTo>
                    <a:pt x="47" y="125"/>
                  </a:lnTo>
                  <a:lnTo>
                    <a:pt x="35" y="132"/>
                  </a:lnTo>
                  <a:lnTo>
                    <a:pt x="25" y="139"/>
                  </a:lnTo>
                  <a:lnTo>
                    <a:pt x="19" y="146"/>
                  </a:lnTo>
                  <a:lnTo>
                    <a:pt x="17" y="149"/>
                  </a:lnTo>
                  <a:lnTo>
                    <a:pt x="16" y="157"/>
                  </a:lnTo>
                  <a:lnTo>
                    <a:pt x="14" y="170"/>
                  </a:lnTo>
                  <a:lnTo>
                    <a:pt x="12" y="189"/>
                  </a:lnTo>
                  <a:lnTo>
                    <a:pt x="9" y="211"/>
                  </a:lnTo>
                  <a:lnTo>
                    <a:pt x="7" y="232"/>
                  </a:lnTo>
                  <a:lnTo>
                    <a:pt x="4" y="252"/>
                  </a:lnTo>
                  <a:lnTo>
                    <a:pt x="3" y="268"/>
                  </a:lnTo>
                  <a:lnTo>
                    <a:pt x="2" y="278"/>
                  </a:lnTo>
                  <a:lnTo>
                    <a:pt x="2" y="286"/>
                  </a:lnTo>
                  <a:lnTo>
                    <a:pt x="1" y="298"/>
                  </a:lnTo>
                  <a:lnTo>
                    <a:pt x="1" y="315"/>
                  </a:lnTo>
                  <a:lnTo>
                    <a:pt x="0" y="334"/>
                  </a:lnTo>
                  <a:lnTo>
                    <a:pt x="0" y="354"/>
                  </a:lnTo>
                  <a:lnTo>
                    <a:pt x="0" y="374"/>
                  </a:lnTo>
                  <a:lnTo>
                    <a:pt x="1" y="390"/>
                  </a:lnTo>
                  <a:lnTo>
                    <a:pt x="3" y="402"/>
                  </a:lnTo>
                  <a:lnTo>
                    <a:pt x="6" y="406"/>
                  </a:lnTo>
                  <a:lnTo>
                    <a:pt x="8" y="410"/>
                  </a:lnTo>
                  <a:lnTo>
                    <a:pt x="12" y="411"/>
                  </a:lnTo>
                  <a:lnTo>
                    <a:pt x="17" y="412"/>
                  </a:lnTo>
                  <a:lnTo>
                    <a:pt x="21" y="412"/>
                  </a:lnTo>
                  <a:lnTo>
                    <a:pt x="23" y="412"/>
                  </a:lnTo>
                  <a:lnTo>
                    <a:pt x="25" y="412"/>
                  </a:lnTo>
                  <a:lnTo>
                    <a:pt x="27" y="412"/>
                  </a:lnTo>
                  <a:lnTo>
                    <a:pt x="14" y="393"/>
                  </a:lnTo>
                  <a:lnTo>
                    <a:pt x="34" y="262"/>
                  </a:lnTo>
                  <a:lnTo>
                    <a:pt x="34" y="403"/>
                  </a:lnTo>
                  <a:lnTo>
                    <a:pt x="63" y="666"/>
                  </a:lnTo>
                  <a:lnTo>
                    <a:pt x="39" y="696"/>
                  </a:lnTo>
                  <a:lnTo>
                    <a:pt x="34" y="714"/>
                  </a:lnTo>
                  <a:lnTo>
                    <a:pt x="71" y="713"/>
                  </a:lnTo>
                  <a:lnTo>
                    <a:pt x="101" y="691"/>
                  </a:lnTo>
                  <a:lnTo>
                    <a:pt x="102" y="691"/>
                  </a:lnTo>
                  <a:lnTo>
                    <a:pt x="107" y="693"/>
                  </a:lnTo>
                  <a:lnTo>
                    <a:pt x="113" y="697"/>
                  </a:lnTo>
                  <a:lnTo>
                    <a:pt x="121" y="702"/>
                  </a:lnTo>
                  <a:lnTo>
                    <a:pt x="128" y="706"/>
                  </a:lnTo>
                  <a:lnTo>
                    <a:pt x="136" y="709"/>
                  </a:lnTo>
                  <a:lnTo>
                    <a:pt x="143" y="713"/>
                  </a:lnTo>
                  <a:lnTo>
                    <a:pt x="148" y="714"/>
                  </a:lnTo>
                  <a:lnTo>
                    <a:pt x="152" y="716"/>
                  </a:lnTo>
                  <a:lnTo>
                    <a:pt x="157" y="716"/>
                  </a:lnTo>
                  <a:lnTo>
                    <a:pt x="162" y="714"/>
                  </a:lnTo>
                  <a:lnTo>
                    <a:pt x="165" y="713"/>
                  </a:lnTo>
                  <a:lnTo>
                    <a:pt x="169" y="713"/>
                  </a:lnTo>
                  <a:lnTo>
                    <a:pt x="173" y="712"/>
                  </a:lnTo>
                  <a:lnTo>
                    <a:pt x="175" y="711"/>
                  </a:lnTo>
                  <a:lnTo>
                    <a:pt x="175" y="711"/>
                  </a:lnTo>
                  <a:lnTo>
                    <a:pt x="168" y="685"/>
                  </a:lnTo>
                  <a:lnTo>
                    <a:pt x="142" y="668"/>
                  </a:lnTo>
                  <a:lnTo>
                    <a:pt x="167" y="421"/>
                  </a:lnTo>
                  <a:lnTo>
                    <a:pt x="176" y="392"/>
                  </a:lnTo>
                  <a:lnTo>
                    <a:pt x="164" y="250"/>
                  </a:lnTo>
                  <a:lnTo>
                    <a:pt x="191" y="396"/>
                  </a:lnTo>
                  <a:lnTo>
                    <a:pt x="184" y="408"/>
                  </a:lnTo>
                  <a:lnTo>
                    <a:pt x="184" y="408"/>
                  </a:lnTo>
                  <a:lnTo>
                    <a:pt x="184" y="408"/>
                  </a:lnTo>
                  <a:lnTo>
                    <a:pt x="185" y="410"/>
                  </a:lnTo>
                  <a:lnTo>
                    <a:pt x="185" y="410"/>
                  </a:lnTo>
                  <a:lnTo>
                    <a:pt x="186" y="411"/>
                  </a:lnTo>
                  <a:lnTo>
                    <a:pt x="188" y="412"/>
                  </a:lnTo>
                  <a:lnTo>
                    <a:pt x="189" y="413"/>
                  </a:lnTo>
                  <a:lnTo>
                    <a:pt x="190" y="413"/>
                  </a:lnTo>
                  <a:lnTo>
                    <a:pt x="190" y="429"/>
                  </a:lnTo>
                  <a:lnTo>
                    <a:pt x="175" y="429"/>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8" name="Freeform 32"/>
            <p:cNvSpPr>
              <a:spLocks/>
            </p:cNvSpPr>
            <p:nvPr/>
          </p:nvSpPr>
          <p:spPr bwMode="auto">
            <a:xfrm>
              <a:off x="903" y="2963"/>
              <a:ext cx="215" cy="686"/>
            </a:xfrm>
            <a:custGeom>
              <a:avLst/>
              <a:gdLst>
                <a:gd name="T0" fmla="*/ 117 w 215"/>
                <a:gd name="T1" fmla="*/ 323 h 686"/>
                <a:gd name="T2" fmla="*/ 117 w 215"/>
                <a:gd name="T3" fmla="*/ 323 h 686"/>
                <a:gd name="T4" fmla="*/ 121 w 215"/>
                <a:gd name="T5" fmla="*/ 321 h 686"/>
                <a:gd name="T6" fmla="*/ 119 w 215"/>
                <a:gd name="T7" fmla="*/ 322 h 686"/>
                <a:gd name="T8" fmla="*/ 196 w 215"/>
                <a:gd name="T9" fmla="*/ 645 h 686"/>
                <a:gd name="T10" fmla="*/ 163 w 215"/>
                <a:gd name="T11" fmla="*/ 603 h 686"/>
                <a:gd name="T12" fmla="*/ 170 w 215"/>
                <a:gd name="T13" fmla="*/ 508 h 686"/>
                <a:gd name="T14" fmla="*/ 175 w 215"/>
                <a:gd name="T15" fmla="*/ 473 h 686"/>
                <a:gd name="T16" fmla="*/ 185 w 215"/>
                <a:gd name="T17" fmla="*/ 450 h 686"/>
                <a:gd name="T18" fmla="*/ 174 w 215"/>
                <a:gd name="T19" fmla="*/ 310 h 686"/>
                <a:gd name="T20" fmla="*/ 184 w 215"/>
                <a:gd name="T21" fmla="*/ 330 h 686"/>
                <a:gd name="T22" fmla="*/ 194 w 215"/>
                <a:gd name="T23" fmla="*/ 311 h 686"/>
                <a:gd name="T24" fmla="*/ 181 w 215"/>
                <a:gd name="T25" fmla="*/ 273 h 686"/>
                <a:gd name="T26" fmla="*/ 188 w 215"/>
                <a:gd name="T27" fmla="*/ 204 h 686"/>
                <a:gd name="T28" fmla="*/ 159 w 215"/>
                <a:gd name="T29" fmla="*/ 116 h 686"/>
                <a:gd name="T30" fmla="*/ 138 w 215"/>
                <a:gd name="T31" fmla="*/ 101 h 686"/>
                <a:gd name="T32" fmla="*/ 147 w 215"/>
                <a:gd name="T33" fmla="*/ 98 h 686"/>
                <a:gd name="T34" fmla="*/ 152 w 215"/>
                <a:gd name="T35" fmla="*/ 81 h 686"/>
                <a:gd name="T36" fmla="*/ 142 w 215"/>
                <a:gd name="T37" fmla="*/ 71 h 686"/>
                <a:gd name="T38" fmla="*/ 138 w 215"/>
                <a:gd name="T39" fmla="*/ 42 h 686"/>
                <a:gd name="T40" fmla="*/ 142 w 215"/>
                <a:gd name="T41" fmla="*/ 27 h 686"/>
                <a:gd name="T42" fmla="*/ 131 w 215"/>
                <a:gd name="T43" fmla="*/ 11 h 686"/>
                <a:gd name="T44" fmla="*/ 116 w 215"/>
                <a:gd name="T45" fmla="*/ 0 h 686"/>
                <a:gd name="T46" fmla="*/ 81 w 215"/>
                <a:gd name="T47" fmla="*/ 6 h 686"/>
                <a:gd name="T48" fmla="*/ 61 w 215"/>
                <a:gd name="T49" fmla="*/ 34 h 686"/>
                <a:gd name="T50" fmla="*/ 47 w 215"/>
                <a:gd name="T51" fmla="*/ 72 h 686"/>
                <a:gd name="T52" fmla="*/ 34 w 215"/>
                <a:gd name="T53" fmla="*/ 90 h 686"/>
                <a:gd name="T54" fmla="*/ 45 w 215"/>
                <a:gd name="T55" fmla="*/ 101 h 686"/>
                <a:gd name="T56" fmla="*/ 42 w 215"/>
                <a:gd name="T57" fmla="*/ 116 h 686"/>
                <a:gd name="T58" fmla="*/ 8 w 215"/>
                <a:gd name="T59" fmla="*/ 186 h 686"/>
                <a:gd name="T60" fmla="*/ 1 w 215"/>
                <a:gd name="T61" fmla="*/ 233 h 686"/>
                <a:gd name="T62" fmla="*/ 19 w 215"/>
                <a:gd name="T63" fmla="*/ 293 h 686"/>
                <a:gd name="T64" fmla="*/ 21 w 215"/>
                <a:gd name="T65" fmla="*/ 391 h 686"/>
                <a:gd name="T66" fmla="*/ 19 w 215"/>
                <a:gd name="T67" fmla="*/ 463 h 686"/>
                <a:gd name="T68" fmla="*/ 42 w 215"/>
                <a:gd name="T69" fmla="*/ 477 h 686"/>
                <a:gd name="T70" fmla="*/ 50 w 215"/>
                <a:gd name="T71" fmla="*/ 488 h 686"/>
                <a:gd name="T72" fmla="*/ 59 w 215"/>
                <a:gd name="T73" fmla="*/ 515 h 686"/>
                <a:gd name="T74" fmla="*/ 56 w 215"/>
                <a:gd name="T75" fmla="*/ 526 h 686"/>
                <a:gd name="T76" fmla="*/ 55 w 215"/>
                <a:gd name="T77" fmla="*/ 561 h 686"/>
                <a:gd name="T78" fmla="*/ 68 w 215"/>
                <a:gd name="T79" fmla="*/ 612 h 686"/>
                <a:gd name="T80" fmla="*/ 64 w 215"/>
                <a:gd name="T81" fmla="*/ 676 h 686"/>
                <a:gd name="T82" fmla="*/ 81 w 215"/>
                <a:gd name="T83" fmla="*/ 685 h 686"/>
                <a:gd name="T84" fmla="*/ 94 w 215"/>
                <a:gd name="T85" fmla="*/ 666 h 686"/>
                <a:gd name="T86" fmla="*/ 87 w 215"/>
                <a:gd name="T87" fmla="*/ 608 h 686"/>
                <a:gd name="T88" fmla="*/ 123 w 215"/>
                <a:gd name="T89" fmla="*/ 499 h 686"/>
                <a:gd name="T90" fmla="*/ 126 w 215"/>
                <a:gd name="T91" fmla="*/ 534 h 686"/>
                <a:gd name="T92" fmla="*/ 136 w 215"/>
                <a:gd name="T93" fmla="*/ 587 h 686"/>
                <a:gd name="T94" fmla="*/ 138 w 215"/>
                <a:gd name="T95" fmla="*/ 654 h 686"/>
                <a:gd name="T96" fmla="*/ 157 w 215"/>
                <a:gd name="T97" fmla="*/ 655 h 686"/>
                <a:gd name="T98" fmla="*/ 181 w 215"/>
                <a:gd name="T99" fmla="*/ 667 h 686"/>
                <a:gd name="T100" fmla="*/ 207 w 215"/>
                <a:gd name="T101" fmla="*/ 670 h 686"/>
                <a:gd name="T102" fmla="*/ 117 w 215"/>
                <a:gd name="T103" fmla="*/ 323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17" y="323"/>
                  </a:moveTo>
                  <a:lnTo>
                    <a:pt x="118" y="323"/>
                  </a:lnTo>
                  <a:lnTo>
                    <a:pt x="118" y="323"/>
                  </a:lnTo>
                  <a:lnTo>
                    <a:pt x="117" y="323"/>
                  </a:lnTo>
                  <a:lnTo>
                    <a:pt x="117" y="323"/>
                  </a:lnTo>
                  <a:lnTo>
                    <a:pt x="117" y="323"/>
                  </a:lnTo>
                  <a:lnTo>
                    <a:pt x="117" y="323"/>
                  </a:lnTo>
                  <a:lnTo>
                    <a:pt x="117" y="323"/>
                  </a:lnTo>
                  <a:lnTo>
                    <a:pt x="117" y="323"/>
                  </a:lnTo>
                  <a:lnTo>
                    <a:pt x="117" y="323"/>
                  </a:lnTo>
                  <a:lnTo>
                    <a:pt x="119" y="322"/>
                  </a:lnTo>
                  <a:lnTo>
                    <a:pt x="121" y="321"/>
                  </a:lnTo>
                  <a:lnTo>
                    <a:pt x="121" y="321"/>
                  </a:lnTo>
                  <a:lnTo>
                    <a:pt x="121" y="321"/>
                  </a:lnTo>
                  <a:lnTo>
                    <a:pt x="121" y="321"/>
                  </a:lnTo>
                  <a:lnTo>
                    <a:pt x="119" y="322"/>
                  </a:lnTo>
                  <a:lnTo>
                    <a:pt x="119" y="322"/>
                  </a:lnTo>
                  <a:lnTo>
                    <a:pt x="119" y="322"/>
                  </a:lnTo>
                  <a:lnTo>
                    <a:pt x="119" y="322"/>
                  </a:lnTo>
                  <a:lnTo>
                    <a:pt x="119" y="322"/>
                  </a:lnTo>
                  <a:lnTo>
                    <a:pt x="117" y="323"/>
                  </a:lnTo>
                  <a:lnTo>
                    <a:pt x="212" y="655"/>
                  </a:lnTo>
                  <a:lnTo>
                    <a:pt x="210" y="654"/>
                  </a:lnTo>
                  <a:lnTo>
                    <a:pt x="205" y="650"/>
                  </a:lnTo>
                  <a:lnTo>
                    <a:pt x="196" y="645"/>
                  </a:lnTo>
                  <a:lnTo>
                    <a:pt x="188" y="639"/>
                  </a:lnTo>
                  <a:lnTo>
                    <a:pt x="179" y="630"/>
                  </a:lnTo>
                  <a:lnTo>
                    <a:pt x="170" y="621"/>
                  </a:lnTo>
                  <a:lnTo>
                    <a:pt x="165" y="612"/>
                  </a:lnTo>
                  <a:lnTo>
                    <a:pt x="163" y="603"/>
                  </a:lnTo>
                  <a:lnTo>
                    <a:pt x="163" y="589"/>
                  </a:lnTo>
                  <a:lnTo>
                    <a:pt x="165" y="572"/>
                  </a:lnTo>
                  <a:lnTo>
                    <a:pt x="166" y="551"/>
                  </a:lnTo>
                  <a:lnTo>
                    <a:pt x="169" y="529"/>
                  </a:lnTo>
                  <a:lnTo>
                    <a:pt x="170" y="508"/>
                  </a:lnTo>
                  <a:lnTo>
                    <a:pt x="171" y="490"/>
                  </a:lnTo>
                  <a:lnTo>
                    <a:pt x="174" y="478"/>
                  </a:lnTo>
                  <a:lnTo>
                    <a:pt x="174" y="473"/>
                  </a:lnTo>
                  <a:lnTo>
                    <a:pt x="174" y="473"/>
                  </a:lnTo>
                  <a:lnTo>
                    <a:pt x="175" y="473"/>
                  </a:lnTo>
                  <a:lnTo>
                    <a:pt x="178" y="471"/>
                  </a:lnTo>
                  <a:lnTo>
                    <a:pt x="179" y="468"/>
                  </a:lnTo>
                  <a:lnTo>
                    <a:pt x="181" y="464"/>
                  </a:lnTo>
                  <a:lnTo>
                    <a:pt x="184" y="458"/>
                  </a:lnTo>
                  <a:lnTo>
                    <a:pt x="185" y="450"/>
                  </a:lnTo>
                  <a:lnTo>
                    <a:pt x="186" y="438"/>
                  </a:lnTo>
                  <a:lnTo>
                    <a:pt x="171" y="306"/>
                  </a:lnTo>
                  <a:lnTo>
                    <a:pt x="173" y="305"/>
                  </a:lnTo>
                  <a:lnTo>
                    <a:pt x="173" y="306"/>
                  </a:lnTo>
                  <a:lnTo>
                    <a:pt x="174" y="310"/>
                  </a:lnTo>
                  <a:lnTo>
                    <a:pt x="175" y="315"/>
                  </a:lnTo>
                  <a:lnTo>
                    <a:pt x="178" y="320"/>
                  </a:lnTo>
                  <a:lnTo>
                    <a:pt x="180" y="325"/>
                  </a:lnTo>
                  <a:lnTo>
                    <a:pt x="181" y="328"/>
                  </a:lnTo>
                  <a:lnTo>
                    <a:pt x="184" y="330"/>
                  </a:lnTo>
                  <a:lnTo>
                    <a:pt x="186" y="328"/>
                  </a:lnTo>
                  <a:lnTo>
                    <a:pt x="189" y="325"/>
                  </a:lnTo>
                  <a:lnTo>
                    <a:pt x="190" y="321"/>
                  </a:lnTo>
                  <a:lnTo>
                    <a:pt x="192" y="316"/>
                  </a:lnTo>
                  <a:lnTo>
                    <a:pt x="194" y="311"/>
                  </a:lnTo>
                  <a:lnTo>
                    <a:pt x="194" y="306"/>
                  </a:lnTo>
                  <a:lnTo>
                    <a:pt x="192" y="300"/>
                  </a:lnTo>
                  <a:lnTo>
                    <a:pt x="190" y="293"/>
                  </a:lnTo>
                  <a:lnTo>
                    <a:pt x="186" y="285"/>
                  </a:lnTo>
                  <a:lnTo>
                    <a:pt x="181" y="273"/>
                  </a:lnTo>
                  <a:lnTo>
                    <a:pt x="180" y="262"/>
                  </a:lnTo>
                  <a:lnTo>
                    <a:pt x="183" y="253"/>
                  </a:lnTo>
                  <a:lnTo>
                    <a:pt x="185" y="241"/>
                  </a:lnTo>
                  <a:lnTo>
                    <a:pt x="188" y="225"/>
                  </a:lnTo>
                  <a:lnTo>
                    <a:pt x="188" y="204"/>
                  </a:lnTo>
                  <a:lnTo>
                    <a:pt x="183" y="174"/>
                  </a:lnTo>
                  <a:lnTo>
                    <a:pt x="171" y="134"/>
                  </a:lnTo>
                  <a:lnTo>
                    <a:pt x="169" y="128"/>
                  </a:lnTo>
                  <a:lnTo>
                    <a:pt x="164" y="122"/>
                  </a:lnTo>
                  <a:lnTo>
                    <a:pt x="159" y="116"/>
                  </a:lnTo>
                  <a:lnTo>
                    <a:pt x="153" y="111"/>
                  </a:lnTo>
                  <a:lnTo>
                    <a:pt x="147" y="107"/>
                  </a:lnTo>
                  <a:lnTo>
                    <a:pt x="142" y="105"/>
                  </a:lnTo>
                  <a:lnTo>
                    <a:pt x="139" y="102"/>
                  </a:lnTo>
                  <a:lnTo>
                    <a:pt x="138" y="101"/>
                  </a:lnTo>
                  <a:lnTo>
                    <a:pt x="138" y="101"/>
                  </a:lnTo>
                  <a:lnTo>
                    <a:pt x="139" y="101"/>
                  </a:lnTo>
                  <a:lnTo>
                    <a:pt x="142" y="101"/>
                  </a:lnTo>
                  <a:lnTo>
                    <a:pt x="144" y="100"/>
                  </a:lnTo>
                  <a:lnTo>
                    <a:pt x="147" y="98"/>
                  </a:lnTo>
                  <a:lnTo>
                    <a:pt x="149" y="96"/>
                  </a:lnTo>
                  <a:lnTo>
                    <a:pt x="150" y="93"/>
                  </a:lnTo>
                  <a:lnTo>
                    <a:pt x="152" y="89"/>
                  </a:lnTo>
                  <a:lnTo>
                    <a:pt x="153" y="85"/>
                  </a:lnTo>
                  <a:lnTo>
                    <a:pt x="152" y="81"/>
                  </a:lnTo>
                  <a:lnTo>
                    <a:pt x="150" y="80"/>
                  </a:lnTo>
                  <a:lnTo>
                    <a:pt x="149" y="77"/>
                  </a:lnTo>
                  <a:lnTo>
                    <a:pt x="147" y="76"/>
                  </a:lnTo>
                  <a:lnTo>
                    <a:pt x="144" y="74"/>
                  </a:lnTo>
                  <a:lnTo>
                    <a:pt x="142" y="71"/>
                  </a:lnTo>
                  <a:lnTo>
                    <a:pt x="139" y="66"/>
                  </a:lnTo>
                  <a:lnTo>
                    <a:pt x="137" y="61"/>
                  </a:lnTo>
                  <a:lnTo>
                    <a:pt x="137" y="55"/>
                  </a:lnTo>
                  <a:lnTo>
                    <a:pt x="137" y="49"/>
                  </a:lnTo>
                  <a:lnTo>
                    <a:pt x="138" y="42"/>
                  </a:lnTo>
                  <a:lnTo>
                    <a:pt x="139" y="37"/>
                  </a:lnTo>
                  <a:lnTo>
                    <a:pt x="142" y="32"/>
                  </a:lnTo>
                  <a:lnTo>
                    <a:pt x="143" y="28"/>
                  </a:lnTo>
                  <a:lnTo>
                    <a:pt x="143" y="27"/>
                  </a:lnTo>
                  <a:lnTo>
                    <a:pt x="142" y="27"/>
                  </a:lnTo>
                  <a:lnTo>
                    <a:pt x="141" y="24"/>
                  </a:lnTo>
                  <a:lnTo>
                    <a:pt x="138" y="22"/>
                  </a:lnTo>
                  <a:lnTo>
                    <a:pt x="136" y="18"/>
                  </a:lnTo>
                  <a:lnTo>
                    <a:pt x="133" y="14"/>
                  </a:lnTo>
                  <a:lnTo>
                    <a:pt x="131" y="11"/>
                  </a:lnTo>
                  <a:lnTo>
                    <a:pt x="129" y="7"/>
                  </a:lnTo>
                  <a:lnTo>
                    <a:pt x="128" y="3"/>
                  </a:lnTo>
                  <a:lnTo>
                    <a:pt x="127" y="1"/>
                  </a:lnTo>
                  <a:lnTo>
                    <a:pt x="122" y="0"/>
                  </a:lnTo>
                  <a:lnTo>
                    <a:pt x="116" y="0"/>
                  </a:lnTo>
                  <a:lnTo>
                    <a:pt x="108" y="1"/>
                  </a:lnTo>
                  <a:lnTo>
                    <a:pt x="101" y="1"/>
                  </a:lnTo>
                  <a:lnTo>
                    <a:pt x="94" y="2"/>
                  </a:lnTo>
                  <a:lnTo>
                    <a:pt x="86" y="3"/>
                  </a:lnTo>
                  <a:lnTo>
                    <a:pt x="81" y="6"/>
                  </a:lnTo>
                  <a:lnTo>
                    <a:pt x="77" y="8"/>
                  </a:lnTo>
                  <a:lnTo>
                    <a:pt x="72" y="12"/>
                  </a:lnTo>
                  <a:lnTo>
                    <a:pt x="69" y="19"/>
                  </a:lnTo>
                  <a:lnTo>
                    <a:pt x="65" y="27"/>
                  </a:lnTo>
                  <a:lnTo>
                    <a:pt x="61" y="34"/>
                  </a:lnTo>
                  <a:lnTo>
                    <a:pt x="58" y="43"/>
                  </a:lnTo>
                  <a:lnTo>
                    <a:pt x="54" y="51"/>
                  </a:lnTo>
                  <a:lnTo>
                    <a:pt x="53" y="60"/>
                  </a:lnTo>
                  <a:lnTo>
                    <a:pt x="50" y="66"/>
                  </a:lnTo>
                  <a:lnTo>
                    <a:pt x="47" y="72"/>
                  </a:lnTo>
                  <a:lnTo>
                    <a:pt x="44" y="79"/>
                  </a:lnTo>
                  <a:lnTo>
                    <a:pt x="42" y="82"/>
                  </a:lnTo>
                  <a:lnTo>
                    <a:pt x="38" y="86"/>
                  </a:lnTo>
                  <a:lnTo>
                    <a:pt x="35" y="89"/>
                  </a:lnTo>
                  <a:lnTo>
                    <a:pt x="34" y="90"/>
                  </a:lnTo>
                  <a:lnTo>
                    <a:pt x="34" y="91"/>
                  </a:lnTo>
                  <a:lnTo>
                    <a:pt x="42" y="97"/>
                  </a:lnTo>
                  <a:lnTo>
                    <a:pt x="42" y="98"/>
                  </a:lnTo>
                  <a:lnTo>
                    <a:pt x="44" y="100"/>
                  </a:lnTo>
                  <a:lnTo>
                    <a:pt x="45" y="101"/>
                  </a:lnTo>
                  <a:lnTo>
                    <a:pt x="48" y="103"/>
                  </a:lnTo>
                  <a:lnTo>
                    <a:pt x="49" y="106"/>
                  </a:lnTo>
                  <a:lnTo>
                    <a:pt x="48" y="110"/>
                  </a:lnTo>
                  <a:lnTo>
                    <a:pt x="45" y="112"/>
                  </a:lnTo>
                  <a:lnTo>
                    <a:pt x="42" y="116"/>
                  </a:lnTo>
                  <a:lnTo>
                    <a:pt x="34" y="123"/>
                  </a:lnTo>
                  <a:lnTo>
                    <a:pt x="28" y="134"/>
                  </a:lnTo>
                  <a:lnTo>
                    <a:pt x="21" y="150"/>
                  </a:lnTo>
                  <a:lnTo>
                    <a:pt x="14" y="169"/>
                  </a:lnTo>
                  <a:lnTo>
                    <a:pt x="8" y="186"/>
                  </a:lnTo>
                  <a:lnTo>
                    <a:pt x="3" y="201"/>
                  </a:lnTo>
                  <a:lnTo>
                    <a:pt x="1" y="213"/>
                  </a:lnTo>
                  <a:lnTo>
                    <a:pt x="0" y="220"/>
                  </a:lnTo>
                  <a:lnTo>
                    <a:pt x="0" y="223"/>
                  </a:lnTo>
                  <a:lnTo>
                    <a:pt x="1" y="233"/>
                  </a:lnTo>
                  <a:lnTo>
                    <a:pt x="3" y="244"/>
                  </a:lnTo>
                  <a:lnTo>
                    <a:pt x="6" y="258"/>
                  </a:lnTo>
                  <a:lnTo>
                    <a:pt x="9" y="272"/>
                  </a:lnTo>
                  <a:lnTo>
                    <a:pt x="14" y="284"/>
                  </a:lnTo>
                  <a:lnTo>
                    <a:pt x="19" y="293"/>
                  </a:lnTo>
                  <a:lnTo>
                    <a:pt x="27" y="295"/>
                  </a:lnTo>
                  <a:lnTo>
                    <a:pt x="25" y="312"/>
                  </a:lnTo>
                  <a:lnTo>
                    <a:pt x="23" y="335"/>
                  </a:lnTo>
                  <a:lnTo>
                    <a:pt x="22" y="362"/>
                  </a:lnTo>
                  <a:lnTo>
                    <a:pt x="21" y="391"/>
                  </a:lnTo>
                  <a:lnTo>
                    <a:pt x="19" y="419"/>
                  </a:lnTo>
                  <a:lnTo>
                    <a:pt x="18" y="441"/>
                  </a:lnTo>
                  <a:lnTo>
                    <a:pt x="18" y="457"/>
                  </a:lnTo>
                  <a:lnTo>
                    <a:pt x="18" y="462"/>
                  </a:lnTo>
                  <a:lnTo>
                    <a:pt x="19" y="463"/>
                  </a:lnTo>
                  <a:lnTo>
                    <a:pt x="22" y="466"/>
                  </a:lnTo>
                  <a:lnTo>
                    <a:pt x="27" y="469"/>
                  </a:lnTo>
                  <a:lnTo>
                    <a:pt x="32" y="472"/>
                  </a:lnTo>
                  <a:lnTo>
                    <a:pt x="38" y="476"/>
                  </a:lnTo>
                  <a:lnTo>
                    <a:pt x="42" y="477"/>
                  </a:lnTo>
                  <a:lnTo>
                    <a:pt x="45" y="477"/>
                  </a:lnTo>
                  <a:lnTo>
                    <a:pt x="47" y="473"/>
                  </a:lnTo>
                  <a:lnTo>
                    <a:pt x="48" y="477"/>
                  </a:lnTo>
                  <a:lnTo>
                    <a:pt x="49" y="482"/>
                  </a:lnTo>
                  <a:lnTo>
                    <a:pt x="50" y="488"/>
                  </a:lnTo>
                  <a:lnTo>
                    <a:pt x="53" y="495"/>
                  </a:lnTo>
                  <a:lnTo>
                    <a:pt x="55" y="503"/>
                  </a:lnTo>
                  <a:lnTo>
                    <a:pt x="58" y="509"/>
                  </a:lnTo>
                  <a:lnTo>
                    <a:pt x="59" y="514"/>
                  </a:lnTo>
                  <a:lnTo>
                    <a:pt x="59" y="515"/>
                  </a:lnTo>
                  <a:lnTo>
                    <a:pt x="59" y="515"/>
                  </a:lnTo>
                  <a:lnTo>
                    <a:pt x="59" y="518"/>
                  </a:lnTo>
                  <a:lnTo>
                    <a:pt x="58" y="519"/>
                  </a:lnTo>
                  <a:lnTo>
                    <a:pt x="58" y="523"/>
                  </a:lnTo>
                  <a:lnTo>
                    <a:pt x="56" y="526"/>
                  </a:lnTo>
                  <a:lnTo>
                    <a:pt x="55" y="530"/>
                  </a:lnTo>
                  <a:lnTo>
                    <a:pt x="55" y="536"/>
                  </a:lnTo>
                  <a:lnTo>
                    <a:pt x="54" y="542"/>
                  </a:lnTo>
                  <a:lnTo>
                    <a:pt x="54" y="551"/>
                  </a:lnTo>
                  <a:lnTo>
                    <a:pt x="55" y="561"/>
                  </a:lnTo>
                  <a:lnTo>
                    <a:pt x="58" y="573"/>
                  </a:lnTo>
                  <a:lnTo>
                    <a:pt x="60" y="584"/>
                  </a:lnTo>
                  <a:lnTo>
                    <a:pt x="64" y="595"/>
                  </a:lnTo>
                  <a:lnTo>
                    <a:pt x="66" y="605"/>
                  </a:lnTo>
                  <a:lnTo>
                    <a:pt x="68" y="612"/>
                  </a:lnTo>
                  <a:lnTo>
                    <a:pt x="69" y="613"/>
                  </a:lnTo>
                  <a:lnTo>
                    <a:pt x="58" y="636"/>
                  </a:lnTo>
                  <a:lnTo>
                    <a:pt x="61" y="673"/>
                  </a:lnTo>
                  <a:lnTo>
                    <a:pt x="61" y="673"/>
                  </a:lnTo>
                  <a:lnTo>
                    <a:pt x="64" y="676"/>
                  </a:lnTo>
                  <a:lnTo>
                    <a:pt x="66" y="678"/>
                  </a:lnTo>
                  <a:lnTo>
                    <a:pt x="70" y="681"/>
                  </a:lnTo>
                  <a:lnTo>
                    <a:pt x="74" y="682"/>
                  </a:lnTo>
                  <a:lnTo>
                    <a:pt x="77" y="685"/>
                  </a:lnTo>
                  <a:lnTo>
                    <a:pt x="81" y="685"/>
                  </a:lnTo>
                  <a:lnTo>
                    <a:pt x="85" y="682"/>
                  </a:lnTo>
                  <a:lnTo>
                    <a:pt x="87" y="680"/>
                  </a:lnTo>
                  <a:lnTo>
                    <a:pt x="90" y="675"/>
                  </a:lnTo>
                  <a:lnTo>
                    <a:pt x="92" y="671"/>
                  </a:lnTo>
                  <a:lnTo>
                    <a:pt x="94" y="666"/>
                  </a:lnTo>
                  <a:lnTo>
                    <a:pt x="95" y="662"/>
                  </a:lnTo>
                  <a:lnTo>
                    <a:pt x="95" y="659"/>
                  </a:lnTo>
                  <a:lnTo>
                    <a:pt x="96" y="656"/>
                  </a:lnTo>
                  <a:lnTo>
                    <a:pt x="96" y="655"/>
                  </a:lnTo>
                  <a:lnTo>
                    <a:pt x="87" y="608"/>
                  </a:lnTo>
                  <a:lnTo>
                    <a:pt x="101" y="514"/>
                  </a:lnTo>
                  <a:lnTo>
                    <a:pt x="105" y="495"/>
                  </a:lnTo>
                  <a:lnTo>
                    <a:pt x="123" y="495"/>
                  </a:lnTo>
                  <a:lnTo>
                    <a:pt x="123" y="497"/>
                  </a:lnTo>
                  <a:lnTo>
                    <a:pt x="123" y="499"/>
                  </a:lnTo>
                  <a:lnTo>
                    <a:pt x="123" y="504"/>
                  </a:lnTo>
                  <a:lnTo>
                    <a:pt x="123" y="510"/>
                  </a:lnTo>
                  <a:lnTo>
                    <a:pt x="123" y="518"/>
                  </a:lnTo>
                  <a:lnTo>
                    <a:pt x="124" y="525"/>
                  </a:lnTo>
                  <a:lnTo>
                    <a:pt x="126" y="534"/>
                  </a:lnTo>
                  <a:lnTo>
                    <a:pt x="127" y="542"/>
                  </a:lnTo>
                  <a:lnTo>
                    <a:pt x="128" y="553"/>
                  </a:lnTo>
                  <a:lnTo>
                    <a:pt x="131" y="565"/>
                  </a:lnTo>
                  <a:lnTo>
                    <a:pt x="133" y="577"/>
                  </a:lnTo>
                  <a:lnTo>
                    <a:pt x="136" y="587"/>
                  </a:lnTo>
                  <a:lnTo>
                    <a:pt x="138" y="597"/>
                  </a:lnTo>
                  <a:lnTo>
                    <a:pt x="139" y="604"/>
                  </a:lnTo>
                  <a:lnTo>
                    <a:pt x="141" y="609"/>
                  </a:lnTo>
                  <a:lnTo>
                    <a:pt x="141" y="612"/>
                  </a:lnTo>
                  <a:lnTo>
                    <a:pt x="138" y="654"/>
                  </a:lnTo>
                  <a:lnTo>
                    <a:pt x="150" y="657"/>
                  </a:lnTo>
                  <a:lnTo>
                    <a:pt x="150" y="651"/>
                  </a:lnTo>
                  <a:lnTo>
                    <a:pt x="150" y="652"/>
                  </a:lnTo>
                  <a:lnTo>
                    <a:pt x="153" y="652"/>
                  </a:lnTo>
                  <a:lnTo>
                    <a:pt x="157" y="655"/>
                  </a:lnTo>
                  <a:lnTo>
                    <a:pt x="160" y="657"/>
                  </a:lnTo>
                  <a:lnTo>
                    <a:pt x="165" y="660"/>
                  </a:lnTo>
                  <a:lnTo>
                    <a:pt x="170" y="662"/>
                  </a:lnTo>
                  <a:lnTo>
                    <a:pt x="175" y="665"/>
                  </a:lnTo>
                  <a:lnTo>
                    <a:pt x="181" y="667"/>
                  </a:lnTo>
                  <a:lnTo>
                    <a:pt x="186" y="670"/>
                  </a:lnTo>
                  <a:lnTo>
                    <a:pt x="192" y="671"/>
                  </a:lnTo>
                  <a:lnTo>
                    <a:pt x="197" y="671"/>
                  </a:lnTo>
                  <a:lnTo>
                    <a:pt x="202" y="671"/>
                  </a:lnTo>
                  <a:lnTo>
                    <a:pt x="207" y="670"/>
                  </a:lnTo>
                  <a:lnTo>
                    <a:pt x="211" y="668"/>
                  </a:lnTo>
                  <a:lnTo>
                    <a:pt x="214" y="668"/>
                  </a:lnTo>
                  <a:lnTo>
                    <a:pt x="214" y="667"/>
                  </a:lnTo>
                  <a:lnTo>
                    <a:pt x="212" y="655"/>
                  </a:lnTo>
                  <a:lnTo>
                    <a:pt x="117" y="323"/>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9" name="Freeform 33"/>
            <p:cNvSpPr>
              <a:spLocks/>
            </p:cNvSpPr>
            <p:nvPr/>
          </p:nvSpPr>
          <p:spPr bwMode="auto">
            <a:xfrm>
              <a:off x="967" y="3023"/>
              <a:ext cx="224" cy="729"/>
            </a:xfrm>
            <a:custGeom>
              <a:avLst/>
              <a:gdLst>
                <a:gd name="T0" fmla="*/ 42 w 224"/>
                <a:gd name="T1" fmla="*/ 409 h 729"/>
                <a:gd name="T2" fmla="*/ 19 w 224"/>
                <a:gd name="T3" fmla="*/ 300 h 729"/>
                <a:gd name="T4" fmla="*/ 1 w 224"/>
                <a:gd name="T5" fmla="*/ 246 h 729"/>
                <a:gd name="T6" fmla="*/ 6 w 224"/>
                <a:gd name="T7" fmla="*/ 225 h 729"/>
                <a:gd name="T8" fmla="*/ 14 w 224"/>
                <a:gd name="T9" fmla="*/ 193 h 729"/>
                <a:gd name="T10" fmla="*/ 26 w 224"/>
                <a:gd name="T11" fmla="*/ 163 h 729"/>
                <a:gd name="T12" fmla="*/ 39 w 224"/>
                <a:gd name="T13" fmla="*/ 144 h 729"/>
                <a:gd name="T14" fmla="*/ 59 w 224"/>
                <a:gd name="T15" fmla="*/ 128 h 729"/>
                <a:gd name="T16" fmla="*/ 80 w 224"/>
                <a:gd name="T17" fmla="*/ 113 h 729"/>
                <a:gd name="T18" fmla="*/ 95 w 224"/>
                <a:gd name="T19" fmla="*/ 105 h 729"/>
                <a:gd name="T20" fmla="*/ 95 w 224"/>
                <a:gd name="T21" fmla="*/ 86 h 729"/>
                <a:gd name="T22" fmla="*/ 84 w 224"/>
                <a:gd name="T23" fmla="*/ 64 h 729"/>
                <a:gd name="T24" fmla="*/ 83 w 224"/>
                <a:gd name="T25" fmla="*/ 55 h 729"/>
                <a:gd name="T26" fmla="*/ 81 w 224"/>
                <a:gd name="T27" fmla="*/ 42 h 729"/>
                <a:gd name="T28" fmla="*/ 85 w 224"/>
                <a:gd name="T29" fmla="*/ 28 h 729"/>
                <a:gd name="T30" fmla="*/ 92 w 224"/>
                <a:gd name="T31" fmla="*/ 16 h 729"/>
                <a:gd name="T32" fmla="*/ 96 w 224"/>
                <a:gd name="T33" fmla="*/ 7 h 729"/>
                <a:gd name="T34" fmla="*/ 101 w 224"/>
                <a:gd name="T35" fmla="*/ 2 h 729"/>
                <a:gd name="T36" fmla="*/ 112 w 224"/>
                <a:gd name="T37" fmla="*/ 0 h 729"/>
                <a:gd name="T38" fmla="*/ 135 w 224"/>
                <a:gd name="T39" fmla="*/ 0 h 729"/>
                <a:gd name="T40" fmla="*/ 146 w 224"/>
                <a:gd name="T41" fmla="*/ 1 h 729"/>
                <a:gd name="T42" fmla="*/ 149 w 224"/>
                <a:gd name="T43" fmla="*/ 4 h 729"/>
                <a:gd name="T44" fmla="*/ 154 w 224"/>
                <a:gd name="T45" fmla="*/ 11 h 729"/>
                <a:gd name="T46" fmla="*/ 163 w 224"/>
                <a:gd name="T47" fmla="*/ 21 h 729"/>
                <a:gd name="T48" fmla="*/ 166 w 224"/>
                <a:gd name="T49" fmla="*/ 34 h 729"/>
                <a:gd name="T50" fmla="*/ 164 w 224"/>
                <a:gd name="T51" fmla="*/ 48 h 729"/>
                <a:gd name="T52" fmla="*/ 162 w 224"/>
                <a:gd name="T53" fmla="*/ 58 h 729"/>
                <a:gd name="T54" fmla="*/ 147 w 224"/>
                <a:gd name="T55" fmla="*/ 92 h 729"/>
                <a:gd name="T56" fmla="*/ 148 w 224"/>
                <a:gd name="T57" fmla="*/ 106 h 729"/>
                <a:gd name="T58" fmla="*/ 164 w 224"/>
                <a:gd name="T59" fmla="*/ 116 h 729"/>
                <a:gd name="T60" fmla="*/ 187 w 224"/>
                <a:gd name="T61" fmla="*/ 131 h 729"/>
                <a:gd name="T62" fmla="*/ 203 w 224"/>
                <a:gd name="T63" fmla="*/ 144 h 729"/>
                <a:gd name="T64" fmla="*/ 206 w 224"/>
                <a:gd name="T65" fmla="*/ 156 h 729"/>
                <a:gd name="T66" fmla="*/ 210 w 224"/>
                <a:gd name="T67" fmla="*/ 189 h 729"/>
                <a:gd name="T68" fmla="*/ 215 w 224"/>
                <a:gd name="T69" fmla="*/ 232 h 729"/>
                <a:gd name="T70" fmla="*/ 219 w 224"/>
                <a:gd name="T71" fmla="*/ 268 h 729"/>
                <a:gd name="T72" fmla="*/ 220 w 224"/>
                <a:gd name="T73" fmla="*/ 284 h 729"/>
                <a:gd name="T74" fmla="*/ 221 w 224"/>
                <a:gd name="T75" fmla="*/ 314 h 729"/>
                <a:gd name="T76" fmla="*/ 223 w 224"/>
                <a:gd name="T77" fmla="*/ 354 h 729"/>
                <a:gd name="T78" fmla="*/ 221 w 224"/>
                <a:gd name="T79" fmla="*/ 388 h 729"/>
                <a:gd name="T80" fmla="*/ 216 w 224"/>
                <a:gd name="T81" fmla="*/ 406 h 729"/>
                <a:gd name="T82" fmla="*/ 210 w 224"/>
                <a:gd name="T83" fmla="*/ 411 h 729"/>
                <a:gd name="T84" fmla="*/ 201 w 224"/>
                <a:gd name="T85" fmla="*/ 412 h 729"/>
                <a:gd name="T86" fmla="*/ 196 w 224"/>
                <a:gd name="T87" fmla="*/ 411 h 729"/>
                <a:gd name="T88" fmla="*/ 198 w 224"/>
                <a:gd name="T89" fmla="*/ 401 h 729"/>
                <a:gd name="T90" fmla="*/ 189 w 224"/>
                <a:gd name="T91" fmla="*/ 402 h 729"/>
                <a:gd name="T92" fmla="*/ 190 w 224"/>
                <a:gd name="T93" fmla="*/ 531 h 729"/>
                <a:gd name="T94" fmla="*/ 196 w 224"/>
                <a:gd name="T95" fmla="*/ 672 h 729"/>
                <a:gd name="T96" fmla="*/ 164 w 224"/>
                <a:gd name="T97" fmla="*/ 688 h 729"/>
                <a:gd name="T98" fmla="*/ 120 w 224"/>
                <a:gd name="T99" fmla="*/ 690 h 729"/>
                <a:gd name="T100" fmla="*/ 113 w 224"/>
                <a:gd name="T101" fmla="*/ 700 h 729"/>
                <a:gd name="T102" fmla="*/ 104 w 224"/>
                <a:gd name="T103" fmla="*/ 714 h 729"/>
                <a:gd name="T104" fmla="*/ 94 w 224"/>
                <a:gd name="T105" fmla="*/ 725 h 729"/>
                <a:gd name="T106" fmla="*/ 85 w 224"/>
                <a:gd name="T107" fmla="*/ 728 h 729"/>
                <a:gd name="T108" fmla="*/ 75 w 224"/>
                <a:gd name="T109" fmla="*/ 726 h 729"/>
                <a:gd name="T110" fmla="*/ 68 w 224"/>
                <a:gd name="T111" fmla="*/ 725 h 729"/>
                <a:gd name="T112" fmla="*/ 61 w 224"/>
                <a:gd name="T113" fmla="*/ 724 h 729"/>
                <a:gd name="T114" fmla="*/ 69 w 224"/>
                <a:gd name="T115" fmla="*/ 697 h 729"/>
                <a:gd name="T116" fmla="*/ 54 w 224"/>
                <a:gd name="T117" fmla="*/ 541 h 729"/>
                <a:gd name="T118" fmla="*/ 45 w 224"/>
                <a:gd name="T119" fmla="*/ 377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29">
                  <a:moveTo>
                    <a:pt x="45" y="377"/>
                  </a:moveTo>
                  <a:lnTo>
                    <a:pt x="42" y="409"/>
                  </a:lnTo>
                  <a:lnTo>
                    <a:pt x="13" y="370"/>
                  </a:lnTo>
                  <a:lnTo>
                    <a:pt x="19" y="300"/>
                  </a:lnTo>
                  <a:lnTo>
                    <a:pt x="0" y="250"/>
                  </a:lnTo>
                  <a:lnTo>
                    <a:pt x="1" y="246"/>
                  </a:lnTo>
                  <a:lnTo>
                    <a:pt x="2" y="237"/>
                  </a:lnTo>
                  <a:lnTo>
                    <a:pt x="6" y="225"/>
                  </a:lnTo>
                  <a:lnTo>
                    <a:pt x="9" y="210"/>
                  </a:lnTo>
                  <a:lnTo>
                    <a:pt x="14" y="193"/>
                  </a:lnTo>
                  <a:lnTo>
                    <a:pt x="19" y="178"/>
                  </a:lnTo>
                  <a:lnTo>
                    <a:pt x="26" y="163"/>
                  </a:lnTo>
                  <a:lnTo>
                    <a:pt x="32" y="153"/>
                  </a:lnTo>
                  <a:lnTo>
                    <a:pt x="39" y="144"/>
                  </a:lnTo>
                  <a:lnTo>
                    <a:pt x="48" y="137"/>
                  </a:lnTo>
                  <a:lnTo>
                    <a:pt x="59" y="128"/>
                  </a:lnTo>
                  <a:lnTo>
                    <a:pt x="70" y="121"/>
                  </a:lnTo>
                  <a:lnTo>
                    <a:pt x="80" y="113"/>
                  </a:lnTo>
                  <a:lnTo>
                    <a:pt x="89" y="108"/>
                  </a:lnTo>
                  <a:lnTo>
                    <a:pt x="95" y="105"/>
                  </a:lnTo>
                  <a:lnTo>
                    <a:pt x="96" y="104"/>
                  </a:lnTo>
                  <a:lnTo>
                    <a:pt x="95" y="86"/>
                  </a:lnTo>
                  <a:lnTo>
                    <a:pt x="84" y="64"/>
                  </a:lnTo>
                  <a:lnTo>
                    <a:pt x="84" y="64"/>
                  </a:lnTo>
                  <a:lnTo>
                    <a:pt x="83" y="60"/>
                  </a:lnTo>
                  <a:lnTo>
                    <a:pt x="83" y="55"/>
                  </a:lnTo>
                  <a:lnTo>
                    <a:pt x="81" y="49"/>
                  </a:lnTo>
                  <a:lnTo>
                    <a:pt x="81" y="42"/>
                  </a:lnTo>
                  <a:lnTo>
                    <a:pt x="83" y="34"/>
                  </a:lnTo>
                  <a:lnTo>
                    <a:pt x="85" y="28"/>
                  </a:lnTo>
                  <a:lnTo>
                    <a:pt x="89" y="21"/>
                  </a:lnTo>
                  <a:lnTo>
                    <a:pt x="92" y="16"/>
                  </a:lnTo>
                  <a:lnTo>
                    <a:pt x="95" y="12"/>
                  </a:lnTo>
                  <a:lnTo>
                    <a:pt x="96" y="7"/>
                  </a:lnTo>
                  <a:lnTo>
                    <a:pt x="99" y="4"/>
                  </a:lnTo>
                  <a:lnTo>
                    <a:pt x="101" y="2"/>
                  </a:lnTo>
                  <a:lnTo>
                    <a:pt x="106" y="1"/>
                  </a:lnTo>
                  <a:lnTo>
                    <a:pt x="112" y="0"/>
                  </a:lnTo>
                  <a:lnTo>
                    <a:pt x="123" y="0"/>
                  </a:lnTo>
                  <a:lnTo>
                    <a:pt x="135" y="0"/>
                  </a:lnTo>
                  <a:lnTo>
                    <a:pt x="141" y="0"/>
                  </a:lnTo>
                  <a:lnTo>
                    <a:pt x="146" y="1"/>
                  </a:lnTo>
                  <a:lnTo>
                    <a:pt x="148" y="2"/>
                  </a:lnTo>
                  <a:lnTo>
                    <a:pt x="149" y="4"/>
                  </a:lnTo>
                  <a:lnTo>
                    <a:pt x="151" y="7"/>
                  </a:lnTo>
                  <a:lnTo>
                    <a:pt x="154" y="11"/>
                  </a:lnTo>
                  <a:lnTo>
                    <a:pt x="159" y="16"/>
                  </a:lnTo>
                  <a:lnTo>
                    <a:pt x="163" y="21"/>
                  </a:lnTo>
                  <a:lnTo>
                    <a:pt x="166" y="27"/>
                  </a:lnTo>
                  <a:lnTo>
                    <a:pt x="166" y="34"/>
                  </a:lnTo>
                  <a:lnTo>
                    <a:pt x="166" y="42"/>
                  </a:lnTo>
                  <a:lnTo>
                    <a:pt x="164" y="48"/>
                  </a:lnTo>
                  <a:lnTo>
                    <a:pt x="163" y="54"/>
                  </a:lnTo>
                  <a:lnTo>
                    <a:pt x="162" y="58"/>
                  </a:lnTo>
                  <a:lnTo>
                    <a:pt x="162" y="60"/>
                  </a:lnTo>
                  <a:lnTo>
                    <a:pt x="147" y="92"/>
                  </a:lnTo>
                  <a:lnTo>
                    <a:pt x="146" y="104"/>
                  </a:lnTo>
                  <a:lnTo>
                    <a:pt x="148" y="106"/>
                  </a:lnTo>
                  <a:lnTo>
                    <a:pt x="154" y="110"/>
                  </a:lnTo>
                  <a:lnTo>
                    <a:pt x="164" y="116"/>
                  </a:lnTo>
                  <a:lnTo>
                    <a:pt x="175" y="123"/>
                  </a:lnTo>
                  <a:lnTo>
                    <a:pt x="187" y="131"/>
                  </a:lnTo>
                  <a:lnTo>
                    <a:pt x="196" y="138"/>
                  </a:lnTo>
                  <a:lnTo>
                    <a:pt x="203" y="144"/>
                  </a:lnTo>
                  <a:lnTo>
                    <a:pt x="205" y="148"/>
                  </a:lnTo>
                  <a:lnTo>
                    <a:pt x="206" y="156"/>
                  </a:lnTo>
                  <a:lnTo>
                    <a:pt x="208" y="169"/>
                  </a:lnTo>
                  <a:lnTo>
                    <a:pt x="210" y="189"/>
                  </a:lnTo>
                  <a:lnTo>
                    <a:pt x="213" y="210"/>
                  </a:lnTo>
                  <a:lnTo>
                    <a:pt x="215" y="232"/>
                  </a:lnTo>
                  <a:lnTo>
                    <a:pt x="218" y="252"/>
                  </a:lnTo>
                  <a:lnTo>
                    <a:pt x="219" y="268"/>
                  </a:lnTo>
                  <a:lnTo>
                    <a:pt x="220" y="278"/>
                  </a:lnTo>
                  <a:lnTo>
                    <a:pt x="220" y="284"/>
                  </a:lnTo>
                  <a:lnTo>
                    <a:pt x="221" y="298"/>
                  </a:lnTo>
                  <a:lnTo>
                    <a:pt x="221" y="314"/>
                  </a:lnTo>
                  <a:lnTo>
                    <a:pt x="223" y="334"/>
                  </a:lnTo>
                  <a:lnTo>
                    <a:pt x="223" y="354"/>
                  </a:lnTo>
                  <a:lnTo>
                    <a:pt x="223" y="372"/>
                  </a:lnTo>
                  <a:lnTo>
                    <a:pt x="221" y="388"/>
                  </a:lnTo>
                  <a:lnTo>
                    <a:pt x="219" y="401"/>
                  </a:lnTo>
                  <a:lnTo>
                    <a:pt x="216" y="406"/>
                  </a:lnTo>
                  <a:lnTo>
                    <a:pt x="214" y="408"/>
                  </a:lnTo>
                  <a:lnTo>
                    <a:pt x="210" y="411"/>
                  </a:lnTo>
                  <a:lnTo>
                    <a:pt x="205" y="411"/>
                  </a:lnTo>
                  <a:lnTo>
                    <a:pt x="201" y="412"/>
                  </a:lnTo>
                  <a:lnTo>
                    <a:pt x="199" y="411"/>
                  </a:lnTo>
                  <a:lnTo>
                    <a:pt x="196" y="411"/>
                  </a:lnTo>
                  <a:lnTo>
                    <a:pt x="195" y="411"/>
                  </a:lnTo>
                  <a:lnTo>
                    <a:pt x="198" y="401"/>
                  </a:lnTo>
                  <a:lnTo>
                    <a:pt x="208" y="392"/>
                  </a:lnTo>
                  <a:lnTo>
                    <a:pt x="189" y="402"/>
                  </a:lnTo>
                  <a:lnTo>
                    <a:pt x="194" y="500"/>
                  </a:lnTo>
                  <a:lnTo>
                    <a:pt x="190" y="531"/>
                  </a:lnTo>
                  <a:lnTo>
                    <a:pt x="164" y="643"/>
                  </a:lnTo>
                  <a:lnTo>
                    <a:pt x="196" y="672"/>
                  </a:lnTo>
                  <a:lnTo>
                    <a:pt x="201" y="690"/>
                  </a:lnTo>
                  <a:lnTo>
                    <a:pt x="164" y="688"/>
                  </a:lnTo>
                  <a:lnTo>
                    <a:pt x="121" y="689"/>
                  </a:lnTo>
                  <a:lnTo>
                    <a:pt x="120" y="690"/>
                  </a:lnTo>
                  <a:lnTo>
                    <a:pt x="117" y="695"/>
                  </a:lnTo>
                  <a:lnTo>
                    <a:pt x="113" y="700"/>
                  </a:lnTo>
                  <a:lnTo>
                    <a:pt x="109" y="708"/>
                  </a:lnTo>
                  <a:lnTo>
                    <a:pt x="104" y="714"/>
                  </a:lnTo>
                  <a:lnTo>
                    <a:pt x="99" y="720"/>
                  </a:lnTo>
                  <a:lnTo>
                    <a:pt x="94" y="725"/>
                  </a:lnTo>
                  <a:lnTo>
                    <a:pt x="89" y="728"/>
                  </a:lnTo>
                  <a:lnTo>
                    <a:pt x="85" y="728"/>
                  </a:lnTo>
                  <a:lnTo>
                    <a:pt x="80" y="728"/>
                  </a:lnTo>
                  <a:lnTo>
                    <a:pt x="75" y="726"/>
                  </a:lnTo>
                  <a:lnTo>
                    <a:pt x="71" y="726"/>
                  </a:lnTo>
                  <a:lnTo>
                    <a:pt x="68" y="725"/>
                  </a:lnTo>
                  <a:lnTo>
                    <a:pt x="64" y="724"/>
                  </a:lnTo>
                  <a:lnTo>
                    <a:pt x="61" y="724"/>
                  </a:lnTo>
                  <a:lnTo>
                    <a:pt x="61" y="723"/>
                  </a:lnTo>
                  <a:lnTo>
                    <a:pt x="69" y="697"/>
                  </a:lnTo>
                  <a:lnTo>
                    <a:pt x="80" y="667"/>
                  </a:lnTo>
                  <a:lnTo>
                    <a:pt x="54" y="541"/>
                  </a:lnTo>
                  <a:lnTo>
                    <a:pt x="49" y="420"/>
                  </a:lnTo>
                  <a:lnTo>
                    <a:pt x="45" y="37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0" name="Freeform 34"/>
            <p:cNvSpPr>
              <a:spLocks/>
            </p:cNvSpPr>
            <p:nvPr/>
          </p:nvSpPr>
          <p:spPr bwMode="auto">
            <a:xfrm>
              <a:off x="1364" y="3024"/>
              <a:ext cx="222" cy="685"/>
            </a:xfrm>
            <a:custGeom>
              <a:avLst/>
              <a:gdLst>
                <a:gd name="T0" fmla="*/ 182 w 222"/>
                <a:gd name="T1" fmla="*/ 350 h 685"/>
                <a:gd name="T2" fmla="*/ 178 w 222"/>
                <a:gd name="T3" fmla="*/ 339 h 685"/>
                <a:gd name="T4" fmla="*/ 171 w 222"/>
                <a:gd name="T5" fmla="*/ 298 h 685"/>
                <a:gd name="T6" fmla="*/ 183 w 222"/>
                <a:gd name="T7" fmla="*/ 256 h 685"/>
                <a:gd name="T8" fmla="*/ 188 w 222"/>
                <a:gd name="T9" fmla="*/ 229 h 685"/>
                <a:gd name="T10" fmla="*/ 180 w 222"/>
                <a:gd name="T11" fmla="*/ 162 h 685"/>
                <a:gd name="T12" fmla="*/ 151 w 222"/>
                <a:gd name="T13" fmla="*/ 118 h 685"/>
                <a:gd name="T14" fmla="*/ 135 w 222"/>
                <a:gd name="T15" fmla="*/ 104 h 685"/>
                <a:gd name="T16" fmla="*/ 147 w 222"/>
                <a:gd name="T17" fmla="*/ 85 h 685"/>
                <a:gd name="T18" fmla="*/ 142 w 222"/>
                <a:gd name="T19" fmla="*/ 84 h 685"/>
                <a:gd name="T20" fmla="*/ 131 w 222"/>
                <a:gd name="T21" fmla="*/ 68 h 685"/>
                <a:gd name="T22" fmla="*/ 139 w 222"/>
                <a:gd name="T23" fmla="*/ 38 h 685"/>
                <a:gd name="T24" fmla="*/ 112 w 222"/>
                <a:gd name="T25" fmla="*/ 2 h 685"/>
                <a:gd name="T26" fmla="*/ 79 w 222"/>
                <a:gd name="T27" fmla="*/ 2 h 685"/>
                <a:gd name="T28" fmla="*/ 53 w 222"/>
                <a:gd name="T29" fmla="*/ 11 h 685"/>
                <a:gd name="T30" fmla="*/ 53 w 222"/>
                <a:gd name="T31" fmla="*/ 21 h 685"/>
                <a:gd name="T32" fmla="*/ 53 w 222"/>
                <a:gd name="T33" fmla="*/ 26 h 685"/>
                <a:gd name="T34" fmla="*/ 50 w 222"/>
                <a:gd name="T35" fmla="*/ 35 h 685"/>
                <a:gd name="T36" fmla="*/ 55 w 222"/>
                <a:gd name="T37" fmla="*/ 68 h 685"/>
                <a:gd name="T38" fmla="*/ 52 w 222"/>
                <a:gd name="T39" fmla="*/ 75 h 685"/>
                <a:gd name="T40" fmla="*/ 45 w 222"/>
                <a:gd name="T41" fmla="*/ 81 h 685"/>
                <a:gd name="T42" fmla="*/ 53 w 222"/>
                <a:gd name="T43" fmla="*/ 91 h 685"/>
                <a:gd name="T44" fmla="*/ 60 w 222"/>
                <a:gd name="T45" fmla="*/ 100 h 685"/>
                <a:gd name="T46" fmla="*/ 52 w 222"/>
                <a:gd name="T47" fmla="*/ 110 h 685"/>
                <a:gd name="T48" fmla="*/ 42 w 222"/>
                <a:gd name="T49" fmla="*/ 115 h 685"/>
                <a:gd name="T50" fmla="*/ 34 w 222"/>
                <a:gd name="T51" fmla="*/ 116 h 685"/>
                <a:gd name="T52" fmla="*/ 22 w 222"/>
                <a:gd name="T53" fmla="*/ 131 h 685"/>
                <a:gd name="T54" fmla="*/ 8 w 222"/>
                <a:gd name="T55" fmla="*/ 237 h 685"/>
                <a:gd name="T56" fmla="*/ 7 w 222"/>
                <a:gd name="T57" fmla="*/ 282 h 685"/>
                <a:gd name="T58" fmla="*/ 0 w 222"/>
                <a:gd name="T59" fmla="*/ 309 h 685"/>
                <a:gd name="T60" fmla="*/ 7 w 222"/>
                <a:gd name="T61" fmla="*/ 325 h 685"/>
                <a:gd name="T62" fmla="*/ 9 w 222"/>
                <a:gd name="T63" fmla="*/ 385 h 685"/>
                <a:gd name="T64" fmla="*/ 7 w 222"/>
                <a:gd name="T65" fmla="*/ 437 h 685"/>
                <a:gd name="T66" fmla="*/ 14 w 222"/>
                <a:gd name="T67" fmla="*/ 467 h 685"/>
                <a:gd name="T68" fmla="*/ 19 w 222"/>
                <a:gd name="T69" fmla="*/ 472 h 685"/>
                <a:gd name="T70" fmla="*/ 26 w 222"/>
                <a:gd name="T71" fmla="*/ 526 h 685"/>
                <a:gd name="T72" fmla="*/ 31 w 222"/>
                <a:gd name="T73" fmla="*/ 600 h 685"/>
                <a:gd name="T74" fmla="*/ 21 w 222"/>
                <a:gd name="T75" fmla="*/ 644 h 685"/>
                <a:gd name="T76" fmla="*/ 12 w 222"/>
                <a:gd name="T77" fmla="*/ 667 h 685"/>
                <a:gd name="T78" fmla="*/ 17 w 222"/>
                <a:gd name="T79" fmla="*/ 682 h 685"/>
                <a:gd name="T80" fmla="*/ 37 w 222"/>
                <a:gd name="T81" fmla="*/ 682 h 685"/>
                <a:gd name="T82" fmla="*/ 52 w 222"/>
                <a:gd name="T83" fmla="*/ 655 h 685"/>
                <a:gd name="T84" fmla="*/ 53 w 222"/>
                <a:gd name="T85" fmla="*/ 612 h 685"/>
                <a:gd name="T86" fmla="*/ 55 w 222"/>
                <a:gd name="T87" fmla="*/ 596 h 685"/>
                <a:gd name="T88" fmla="*/ 65 w 222"/>
                <a:gd name="T89" fmla="*/ 551 h 685"/>
                <a:gd name="T90" fmla="*/ 70 w 222"/>
                <a:gd name="T91" fmla="*/ 515 h 685"/>
                <a:gd name="T92" fmla="*/ 70 w 222"/>
                <a:gd name="T93" fmla="*/ 494 h 685"/>
                <a:gd name="T94" fmla="*/ 93 w 222"/>
                <a:gd name="T95" fmla="*/ 511 h 685"/>
                <a:gd name="T96" fmla="*/ 98 w 222"/>
                <a:gd name="T97" fmla="*/ 654 h 685"/>
                <a:gd name="T98" fmla="*/ 101 w 222"/>
                <a:gd name="T99" fmla="*/ 669 h 685"/>
                <a:gd name="T100" fmla="*/ 112 w 222"/>
                <a:gd name="T101" fmla="*/ 682 h 685"/>
                <a:gd name="T102" fmla="*/ 127 w 222"/>
                <a:gd name="T103" fmla="*/ 676 h 685"/>
                <a:gd name="T104" fmla="*/ 136 w 222"/>
                <a:gd name="T105" fmla="*/ 635 h 685"/>
                <a:gd name="T106" fmla="*/ 130 w 222"/>
                <a:gd name="T107" fmla="*/ 593 h 685"/>
                <a:gd name="T108" fmla="*/ 140 w 222"/>
                <a:gd name="T109" fmla="*/ 548 h 685"/>
                <a:gd name="T110" fmla="*/ 139 w 222"/>
                <a:gd name="T111" fmla="*/ 529 h 685"/>
                <a:gd name="T112" fmla="*/ 137 w 222"/>
                <a:gd name="T113" fmla="*/ 51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5">
                  <a:moveTo>
                    <a:pt x="221" y="356"/>
                  </a:moveTo>
                  <a:lnTo>
                    <a:pt x="182" y="355"/>
                  </a:lnTo>
                  <a:lnTo>
                    <a:pt x="182" y="353"/>
                  </a:lnTo>
                  <a:lnTo>
                    <a:pt x="182" y="350"/>
                  </a:lnTo>
                  <a:lnTo>
                    <a:pt x="182" y="348"/>
                  </a:lnTo>
                  <a:lnTo>
                    <a:pt x="181" y="345"/>
                  </a:lnTo>
                  <a:lnTo>
                    <a:pt x="180" y="343"/>
                  </a:lnTo>
                  <a:lnTo>
                    <a:pt x="178" y="339"/>
                  </a:lnTo>
                  <a:lnTo>
                    <a:pt x="176" y="338"/>
                  </a:lnTo>
                  <a:lnTo>
                    <a:pt x="173" y="335"/>
                  </a:lnTo>
                  <a:lnTo>
                    <a:pt x="168" y="304"/>
                  </a:lnTo>
                  <a:lnTo>
                    <a:pt x="171" y="298"/>
                  </a:lnTo>
                  <a:lnTo>
                    <a:pt x="173" y="289"/>
                  </a:lnTo>
                  <a:lnTo>
                    <a:pt x="177" y="278"/>
                  </a:lnTo>
                  <a:lnTo>
                    <a:pt x="180" y="267"/>
                  </a:lnTo>
                  <a:lnTo>
                    <a:pt x="183" y="256"/>
                  </a:lnTo>
                  <a:lnTo>
                    <a:pt x="186" y="246"/>
                  </a:lnTo>
                  <a:lnTo>
                    <a:pt x="187" y="239"/>
                  </a:lnTo>
                  <a:lnTo>
                    <a:pt x="188" y="235"/>
                  </a:lnTo>
                  <a:lnTo>
                    <a:pt x="188" y="229"/>
                  </a:lnTo>
                  <a:lnTo>
                    <a:pt x="187" y="216"/>
                  </a:lnTo>
                  <a:lnTo>
                    <a:pt x="184" y="199"/>
                  </a:lnTo>
                  <a:lnTo>
                    <a:pt x="182" y="180"/>
                  </a:lnTo>
                  <a:lnTo>
                    <a:pt x="180" y="162"/>
                  </a:lnTo>
                  <a:lnTo>
                    <a:pt x="175" y="146"/>
                  </a:lnTo>
                  <a:lnTo>
                    <a:pt x="170" y="132"/>
                  </a:lnTo>
                  <a:lnTo>
                    <a:pt x="165" y="126"/>
                  </a:lnTo>
                  <a:lnTo>
                    <a:pt x="151" y="118"/>
                  </a:lnTo>
                  <a:lnTo>
                    <a:pt x="144" y="112"/>
                  </a:lnTo>
                  <a:lnTo>
                    <a:pt x="139" y="109"/>
                  </a:lnTo>
                  <a:lnTo>
                    <a:pt x="136" y="106"/>
                  </a:lnTo>
                  <a:lnTo>
                    <a:pt x="135" y="104"/>
                  </a:lnTo>
                  <a:lnTo>
                    <a:pt x="136" y="102"/>
                  </a:lnTo>
                  <a:lnTo>
                    <a:pt x="136" y="102"/>
                  </a:lnTo>
                  <a:lnTo>
                    <a:pt x="137" y="102"/>
                  </a:lnTo>
                  <a:lnTo>
                    <a:pt x="147" y="85"/>
                  </a:lnTo>
                  <a:lnTo>
                    <a:pt x="147" y="85"/>
                  </a:lnTo>
                  <a:lnTo>
                    <a:pt x="146" y="85"/>
                  </a:lnTo>
                  <a:lnTo>
                    <a:pt x="144" y="85"/>
                  </a:lnTo>
                  <a:lnTo>
                    <a:pt x="142" y="84"/>
                  </a:lnTo>
                  <a:lnTo>
                    <a:pt x="139" y="81"/>
                  </a:lnTo>
                  <a:lnTo>
                    <a:pt x="136" y="79"/>
                  </a:lnTo>
                  <a:lnTo>
                    <a:pt x="134" y="74"/>
                  </a:lnTo>
                  <a:lnTo>
                    <a:pt x="131" y="68"/>
                  </a:lnTo>
                  <a:lnTo>
                    <a:pt x="131" y="60"/>
                  </a:lnTo>
                  <a:lnTo>
                    <a:pt x="134" y="53"/>
                  </a:lnTo>
                  <a:lnTo>
                    <a:pt x="136" y="45"/>
                  </a:lnTo>
                  <a:lnTo>
                    <a:pt x="139" y="38"/>
                  </a:lnTo>
                  <a:lnTo>
                    <a:pt x="139" y="30"/>
                  </a:lnTo>
                  <a:lnTo>
                    <a:pt x="135" y="22"/>
                  </a:lnTo>
                  <a:lnTo>
                    <a:pt x="127" y="12"/>
                  </a:lnTo>
                  <a:lnTo>
                    <a:pt x="112" y="2"/>
                  </a:lnTo>
                  <a:lnTo>
                    <a:pt x="108" y="1"/>
                  </a:lnTo>
                  <a:lnTo>
                    <a:pt x="99" y="0"/>
                  </a:lnTo>
                  <a:lnTo>
                    <a:pt x="89" y="1"/>
                  </a:lnTo>
                  <a:lnTo>
                    <a:pt x="79" y="2"/>
                  </a:lnTo>
                  <a:lnTo>
                    <a:pt x="69" y="3"/>
                  </a:lnTo>
                  <a:lnTo>
                    <a:pt x="62" y="6"/>
                  </a:lnTo>
                  <a:lnTo>
                    <a:pt x="55" y="8"/>
                  </a:lnTo>
                  <a:lnTo>
                    <a:pt x="53" y="11"/>
                  </a:lnTo>
                  <a:lnTo>
                    <a:pt x="53" y="13"/>
                  </a:lnTo>
                  <a:lnTo>
                    <a:pt x="53" y="17"/>
                  </a:lnTo>
                  <a:lnTo>
                    <a:pt x="53" y="19"/>
                  </a:lnTo>
                  <a:lnTo>
                    <a:pt x="53" y="21"/>
                  </a:lnTo>
                  <a:lnTo>
                    <a:pt x="53" y="23"/>
                  </a:lnTo>
                  <a:lnTo>
                    <a:pt x="53" y="24"/>
                  </a:lnTo>
                  <a:lnTo>
                    <a:pt x="53" y="26"/>
                  </a:lnTo>
                  <a:lnTo>
                    <a:pt x="53" y="26"/>
                  </a:lnTo>
                  <a:lnTo>
                    <a:pt x="52" y="26"/>
                  </a:lnTo>
                  <a:lnTo>
                    <a:pt x="52" y="28"/>
                  </a:lnTo>
                  <a:lnTo>
                    <a:pt x="50" y="30"/>
                  </a:lnTo>
                  <a:lnTo>
                    <a:pt x="50" y="35"/>
                  </a:lnTo>
                  <a:lnTo>
                    <a:pt x="50" y="42"/>
                  </a:lnTo>
                  <a:lnTo>
                    <a:pt x="50" y="49"/>
                  </a:lnTo>
                  <a:lnTo>
                    <a:pt x="52" y="58"/>
                  </a:lnTo>
                  <a:lnTo>
                    <a:pt x="55" y="68"/>
                  </a:lnTo>
                  <a:lnTo>
                    <a:pt x="55" y="71"/>
                  </a:lnTo>
                  <a:lnTo>
                    <a:pt x="55" y="74"/>
                  </a:lnTo>
                  <a:lnTo>
                    <a:pt x="53" y="75"/>
                  </a:lnTo>
                  <a:lnTo>
                    <a:pt x="52" y="75"/>
                  </a:lnTo>
                  <a:lnTo>
                    <a:pt x="49" y="75"/>
                  </a:lnTo>
                  <a:lnTo>
                    <a:pt x="47" y="76"/>
                  </a:lnTo>
                  <a:lnTo>
                    <a:pt x="45" y="79"/>
                  </a:lnTo>
                  <a:lnTo>
                    <a:pt x="45" y="81"/>
                  </a:lnTo>
                  <a:lnTo>
                    <a:pt x="47" y="84"/>
                  </a:lnTo>
                  <a:lnTo>
                    <a:pt x="48" y="86"/>
                  </a:lnTo>
                  <a:lnTo>
                    <a:pt x="50" y="89"/>
                  </a:lnTo>
                  <a:lnTo>
                    <a:pt x="53" y="91"/>
                  </a:lnTo>
                  <a:lnTo>
                    <a:pt x="55" y="94"/>
                  </a:lnTo>
                  <a:lnTo>
                    <a:pt x="57" y="96"/>
                  </a:lnTo>
                  <a:lnTo>
                    <a:pt x="59" y="99"/>
                  </a:lnTo>
                  <a:lnTo>
                    <a:pt x="60" y="100"/>
                  </a:lnTo>
                  <a:lnTo>
                    <a:pt x="60" y="102"/>
                  </a:lnTo>
                  <a:lnTo>
                    <a:pt x="59" y="105"/>
                  </a:lnTo>
                  <a:lnTo>
                    <a:pt x="55" y="107"/>
                  </a:lnTo>
                  <a:lnTo>
                    <a:pt x="52" y="110"/>
                  </a:lnTo>
                  <a:lnTo>
                    <a:pt x="49" y="111"/>
                  </a:lnTo>
                  <a:lnTo>
                    <a:pt x="45" y="114"/>
                  </a:lnTo>
                  <a:lnTo>
                    <a:pt x="43" y="115"/>
                  </a:lnTo>
                  <a:lnTo>
                    <a:pt x="42" y="115"/>
                  </a:lnTo>
                  <a:lnTo>
                    <a:pt x="42" y="115"/>
                  </a:lnTo>
                  <a:lnTo>
                    <a:pt x="39" y="115"/>
                  </a:lnTo>
                  <a:lnTo>
                    <a:pt x="37" y="115"/>
                  </a:lnTo>
                  <a:lnTo>
                    <a:pt x="34" y="116"/>
                  </a:lnTo>
                  <a:lnTo>
                    <a:pt x="31" y="118"/>
                  </a:lnTo>
                  <a:lnTo>
                    <a:pt x="27" y="121"/>
                  </a:lnTo>
                  <a:lnTo>
                    <a:pt x="24" y="126"/>
                  </a:lnTo>
                  <a:lnTo>
                    <a:pt x="22" y="131"/>
                  </a:lnTo>
                  <a:lnTo>
                    <a:pt x="11" y="171"/>
                  </a:lnTo>
                  <a:lnTo>
                    <a:pt x="6" y="200"/>
                  </a:lnTo>
                  <a:lnTo>
                    <a:pt x="6" y="223"/>
                  </a:lnTo>
                  <a:lnTo>
                    <a:pt x="8" y="237"/>
                  </a:lnTo>
                  <a:lnTo>
                    <a:pt x="11" y="250"/>
                  </a:lnTo>
                  <a:lnTo>
                    <a:pt x="13" y="260"/>
                  </a:lnTo>
                  <a:lnTo>
                    <a:pt x="12" y="270"/>
                  </a:lnTo>
                  <a:lnTo>
                    <a:pt x="7" y="282"/>
                  </a:lnTo>
                  <a:lnTo>
                    <a:pt x="3" y="289"/>
                  </a:lnTo>
                  <a:lnTo>
                    <a:pt x="1" y="297"/>
                  </a:lnTo>
                  <a:lnTo>
                    <a:pt x="0" y="303"/>
                  </a:lnTo>
                  <a:lnTo>
                    <a:pt x="0" y="309"/>
                  </a:lnTo>
                  <a:lnTo>
                    <a:pt x="1" y="314"/>
                  </a:lnTo>
                  <a:lnTo>
                    <a:pt x="3" y="318"/>
                  </a:lnTo>
                  <a:lnTo>
                    <a:pt x="4" y="322"/>
                  </a:lnTo>
                  <a:lnTo>
                    <a:pt x="7" y="325"/>
                  </a:lnTo>
                  <a:lnTo>
                    <a:pt x="8" y="333"/>
                  </a:lnTo>
                  <a:lnTo>
                    <a:pt x="9" y="346"/>
                  </a:lnTo>
                  <a:lnTo>
                    <a:pt x="9" y="365"/>
                  </a:lnTo>
                  <a:lnTo>
                    <a:pt x="9" y="385"/>
                  </a:lnTo>
                  <a:lnTo>
                    <a:pt x="8" y="403"/>
                  </a:lnTo>
                  <a:lnTo>
                    <a:pt x="7" y="421"/>
                  </a:lnTo>
                  <a:lnTo>
                    <a:pt x="7" y="432"/>
                  </a:lnTo>
                  <a:lnTo>
                    <a:pt x="7" y="437"/>
                  </a:lnTo>
                  <a:lnTo>
                    <a:pt x="8" y="448"/>
                  </a:lnTo>
                  <a:lnTo>
                    <a:pt x="9" y="456"/>
                  </a:lnTo>
                  <a:lnTo>
                    <a:pt x="12" y="462"/>
                  </a:lnTo>
                  <a:lnTo>
                    <a:pt x="14" y="467"/>
                  </a:lnTo>
                  <a:lnTo>
                    <a:pt x="16" y="469"/>
                  </a:lnTo>
                  <a:lnTo>
                    <a:pt x="18" y="470"/>
                  </a:lnTo>
                  <a:lnTo>
                    <a:pt x="19" y="472"/>
                  </a:lnTo>
                  <a:lnTo>
                    <a:pt x="19" y="472"/>
                  </a:lnTo>
                  <a:lnTo>
                    <a:pt x="21" y="475"/>
                  </a:lnTo>
                  <a:lnTo>
                    <a:pt x="22" y="488"/>
                  </a:lnTo>
                  <a:lnTo>
                    <a:pt x="23" y="505"/>
                  </a:lnTo>
                  <a:lnTo>
                    <a:pt x="26" y="526"/>
                  </a:lnTo>
                  <a:lnTo>
                    <a:pt x="27" y="548"/>
                  </a:lnTo>
                  <a:lnTo>
                    <a:pt x="29" y="570"/>
                  </a:lnTo>
                  <a:lnTo>
                    <a:pt x="31" y="587"/>
                  </a:lnTo>
                  <a:lnTo>
                    <a:pt x="31" y="600"/>
                  </a:lnTo>
                  <a:lnTo>
                    <a:pt x="29" y="610"/>
                  </a:lnTo>
                  <a:lnTo>
                    <a:pt x="28" y="622"/>
                  </a:lnTo>
                  <a:lnTo>
                    <a:pt x="24" y="633"/>
                  </a:lnTo>
                  <a:lnTo>
                    <a:pt x="21" y="644"/>
                  </a:lnTo>
                  <a:lnTo>
                    <a:pt x="18" y="653"/>
                  </a:lnTo>
                  <a:lnTo>
                    <a:pt x="14" y="660"/>
                  </a:lnTo>
                  <a:lnTo>
                    <a:pt x="12" y="666"/>
                  </a:lnTo>
                  <a:lnTo>
                    <a:pt x="12" y="667"/>
                  </a:lnTo>
                  <a:lnTo>
                    <a:pt x="9" y="680"/>
                  </a:lnTo>
                  <a:lnTo>
                    <a:pt x="11" y="681"/>
                  </a:lnTo>
                  <a:lnTo>
                    <a:pt x="13" y="681"/>
                  </a:lnTo>
                  <a:lnTo>
                    <a:pt x="17" y="682"/>
                  </a:lnTo>
                  <a:lnTo>
                    <a:pt x="21" y="684"/>
                  </a:lnTo>
                  <a:lnTo>
                    <a:pt x="26" y="684"/>
                  </a:lnTo>
                  <a:lnTo>
                    <a:pt x="32" y="684"/>
                  </a:lnTo>
                  <a:lnTo>
                    <a:pt x="37" y="682"/>
                  </a:lnTo>
                  <a:lnTo>
                    <a:pt x="43" y="680"/>
                  </a:lnTo>
                  <a:lnTo>
                    <a:pt x="48" y="675"/>
                  </a:lnTo>
                  <a:lnTo>
                    <a:pt x="50" y="666"/>
                  </a:lnTo>
                  <a:lnTo>
                    <a:pt x="52" y="655"/>
                  </a:lnTo>
                  <a:lnTo>
                    <a:pt x="53" y="643"/>
                  </a:lnTo>
                  <a:lnTo>
                    <a:pt x="53" y="630"/>
                  </a:lnTo>
                  <a:lnTo>
                    <a:pt x="53" y="619"/>
                  </a:lnTo>
                  <a:lnTo>
                    <a:pt x="53" y="612"/>
                  </a:lnTo>
                  <a:lnTo>
                    <a:pt x="53" y="609"/>
                  </a:lnTo>
                  <a:lnTo>
                    <a:pt x="53" y="608"/>
                  </a:lnTo>
                  <a:lnTo>
                    <a:pt x="54" y="603"/>
                  </a:lnTo>
                  <a:lnTo>
                    <a:pt x="55" y="596"/>
                  </a:lnTo>
                  <a:lnTo>
                    <a:pt x="58" y="586"/>
                  </a:lnTo>
                  <a:lnTo>
                    <a:pt x="60" y="574"/>
                  </a:lnTo>
                  <a:lnTo>
                    <a:pt x="63" y="563"/>
                  </a:lnTo>
                  <a:lnTo>
                    <a:pt x="65" y="551"/>
                  </a:lnTo>
                  <a:lnTo>
                    <a:pt x="67" y="540"/>
                  </a:lnTo>
                  <a:lnTo>
                    <a:pt x="68" y="531"/>
                  </a:lnTo>
                  <a:lnTo>
                    <a:pt x="69" y="522"/>
                  </a:lnTo>
                  <a:lnTo>
                    <a:pt x="70" y="515"/>
                  </a:lnTo>
                  <a:lnTo>
                    <a:pt x="70" y="508"/>
                  </a:lnTo>
                  <a:lnTo>
                    <a:pt x="70" y="501"/>
                  </a:lnTo>
                  <a:lnTo>
                    <a:pt x="70" y="498"/>
                  </a:lnTo>
                  <a:lnTo>
                    <a:pt x="70" y="494"/>
                  </a:lnTo>
                  <a:lnTo>
                    <a:pt x="70" y="493"/>
                  </a:lnTo>
                  <a:lnTo>
                    <a:pt x="85" y="493"/>
                  </a:lnTo>
                  <a:lnTo>
                    <a:pt x="86" y="511"/>
                  </a:lnTo>
                  <a:lnTo>
                    <a:pt x="93" y="511"/>
                  </a:lnTo>
                  <a:lnTo>
                    <a:pt x="93" y="511"/>
                  </a:lnTo>
                  <a:lnTo>
                    <a:pt x="106" y="605"/>
                  </a:lnTo>
                  <a:lnTo>
                    <a:pt x="98" y="653"/>
                  </a:lnTo>
                  <a:lnTo>
                    <a:pt x="98" y="654"/>
                  </a:lnTo>
                  <a:lnTo>
                    <a:pt x="99" y="656"/>
                  </a:lnTo>
                  <a:lnTo>
                    <a:pt x="99" y="660"/>
                  </a:lnTo>
                  <a:lnTo>
                    <a:pt x="100" y="664"/>
                  </a:lnTo>
                  <a:lnTo>
                    <a:pt x="101" y="669"/>
                  </a:lnTo>
                  <a:lnTo>
                    <a:pt x="104" y="674"/>
                  </a:lnTo>
                  <a:lnTo>
                    <a:pt x="106" y="677"/>
                  </a:lnTo>
                  <a:lnTo>
                    <a:pt x="109" y="680"/>
                  </a:lnTo>
                  <a:lnTo>
                    <a:pt x="112" y="682"/>
                  </a:lnTo>
                  <a:lnTo>
                    <a:pt x="116" y="682"/>
                  </a:lnTo>
                  <a:lnTo>
                    <a:pt x="120" y="681"/>
                  </a:lnTo>
                  <a:lnTo>
                    <a:pt x="124" y="679"/>
                  </a:lnTo>
                  <a:lnTo>
                    <a:pt x="127" y="676"/>
                  </a:lnTo>
                  <a:lnTo>
                    <a:pt x="130" y="674"/>
                  </a:lnTo>
                  <a:lnTo>
                    <a:pt x="132" y="672"/>
                  </a:lnTo>
                  <a:lnTo>
                    <a:pt x="132" y="671"/>
                  </a:lnTo>
                  <a:lnTo>
                    <a:pt x="136" y="635"/>
                  </a:lnTo>
                  <a:lnTo>
                    <a:pt x="125" y="612"/>
                  </a:lnTo>
                  <a:lnTo>
                    <a:pt x="126" y="609"/>
                  </a:lnTo>
                  <a:lnTo>
                    <a:pt x="127" y="603"/>
                  </a:lnTo>
                  <a:lnTo>
                    <a:pt x="130" y="593"/>
                  </a:lnTo>
                  <a:lnTo>
                    <a:pt x="134" y="583"/>
                  </a:lnTo>
                  <a:lnTo>
                    <a:pt x="136" y="571"/>
                  </a:lnTo>
                  <a:lnTo>
                    <a:pt x="139" y="560"/>
                  </a:lnTo>
                  <a:lnTo>
                    <a:pt x="140" y="548"/>
                  </a:lnTo>
                  <a:lnTo>
                    <a:pt x="140" y="540"/>
                  </a:lnTo>
                  <a:lnTo>
                    <a:pt x="140" y="536"/>
                  </a:lnTo>
                  <a:lnTo>
                    <a:pt x="139" y="532"/>
                  </a:lnTo>
                  <a:lnTo>
                    <a:pt x="139" y="529"/>
                  </a:lnTo>
                  <a:lnTo>
                    <a:pt x="139" y="525"/>
                  </a:lnTo>
                  <a:lnTo>
                    <a:pt x="137" y="521"/>
                  </a:lnTo>
                  <a:lnTo>
                    <a:pt x="137" y="517"/>
                  </a:lnTo>
                  <a:lnTo>
                    <a:pt x="137" y="514"/>
                  </a:lnTo>
                  <a:lnTo>
                    <a:pt x="136" y="510"/>
                  </a:lnTo>
                  <a:lnTo>
                    <a:pt x="221" y="509"/>
                  </a:lnTo>
                  <a:lnTo>
                    <a:pt x="221" y="35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1" name="Freeform 35"/>
            <p:cNvSpPr>
              <a:spLocks/>
            </p:cNvSpPr>
            <p:nvPr/>
          </p:nvSpPr>
          <p:spPr bwMode="auto">
            <a:xfrm>
              <a:off x="1246" y="3359"/>
              <a:ext cx="42" cy="34"/>
            </a:xfrm>
            <a:custGeom>
              <a:avLst/>
              <a:gdLst>
                <a:gd name="T0" fmla="*/ 3 w 42"/>
                <a:gd name="T1" fmla="*/ 19 h 34"/>
                <a:gd name="T2" fmla="*/ 3 w 42"/>
                <a:gd name="T3" fmla="*/ 19 h 34"/>
                <a:gd name="T4" fmla="*/ 3 w 42"/>
                <a:gd name="T5" fmla="*/ 19 h 34"/>
                <a:gd name="T6" fmla="*/ 9 w 42"/>
                <a:gd name="T7" fmla="*/ 0 h 34"/>
                <a:gd name="T8" fmla="*/ 9 w 42"/>
                <a:gd name="T9" fmla="*/ 1 h 34"/>
                <a:gd name="T10" fmla="*/ 11 w 42"/>
                <a:gd name="T11" fmla="*/ 2 h 34"/>
                <a:gd name="T12" fmla="*/ 11 w 42"/>
                <a:gd name="T13" fmla="*/ 3 h 34"/>
                <a:gd name="T14" fmla="*/ 12 w 42"/>
                <a:gd name="T15" fmla="*/ 3 h 34"/>
                <a:gd name="T16" fmla="*/ 12 w 42"/>
                <a:gd name="T17" fmla="*/ 4 h 34"/>
                <a:gd name="T18" fmla="*/ 12 w 42"/>
                <a:gd name="T19" fmla="*/ 4 h 34"/>
                <a:gd name="T20" fmla="*/ 13 w 42"/>
                <a:gd name="T21" fmla="*/ 4 h 34"/>
                <a:gd name="T22" fmla="*/ 13 w 42"/>
                <a:gd name="T23" fmla="*/ 6 h 34"/>
                <a:gd name="T24" fmla="*/ 14 w 42"/>
                <a:gd name="T25" fmla="*/ 6 h 34"/>
                <a:gd name="T26" fmla="*/ 18 w 42"/>
                <a:gd name="T27" fmla="*/ 7 h 34"/>
                <a:gd name="T28" fmla="*/ 23 w 42"/>
                <a:gd name="T29" fmla="*/ 9 h 34"/>
                <a:gd name="T30" fmla="*/ 28 w 42"/>
                <a:gd name="T31" fmla="*/ 12 h 34"/>
                <a:gd name="T32" fmla="*/ 34 w 42"/>
                <a:gd name="T33" fmla="*/ 15 h 34"/>
                <a:gd name="T34" fmla="*/ 38 w 42"/>
                <a:gd name="T35" fmla="*/ 19 h 34"/>
                <a:gd name="T36" fmla="*/ 41 w 42"/>
                <a:gd name="T37" fmla="*/ 24 h 34"/>
                <a:gd name="T38" fmla="*/ 41 w 42"/>
                <a:gd name="T39" fmla="*/ 30 h 34"/>
                <a:gd name="T40" fmla="*/ 41 w 42"/>
                <a:gd name="T41" fmla="*/ 30 h 34"/>
                <a:gd name="T42" fmla="*/ 41 w 42"/>
                <a:gd name="T43" fmla="*/ 31 h 34"/>
                <a:gd name="T44" fmla="*/ 41 w 42"/>
                <a:gd name="T45" fmla="*/ 31 h 34"/>
                <a:gd name="T46" fmla="*/ 39 w 42"/>
                <a:gd name="T47" fmla="*/ 31 h 34"/>
                <a:gd name="T48" fmla="*/ 39 w 42"/>
                <a:gd name="T49" fmla="*/ 31 h 34"/>
                <a:gd name="T50" fmla="*/ 39 w 42"/>
                <a:gd name="T51" fmla="*/ 33 h 34"/>
                <a:gd name="T52" fmla="*/ 39 w 42"/>
                <a:gd name="T53" fmla="*/ 33 h 34"/>
                <a:gd name="T54" fmla="*/ 39 w 42"/>
                <a:gd name="T55" fmla="*/ 33 h 34"/>
                <a:gd name="T56" fmla="*/ 33 w 42"/>
                <a:gd name="T57" fmla="*/ 30 h 34"/>
                <a:gd name="T58" fmla="*/ 26 w 42"/>
                <a:gd name="T59" fmla="*/ 28 h 34"/>
                <a:gd name="T60" fmla="*/ 21 w 42"/>
                <a:gd name="T61" fmla="*/ 25 h 34"/>
                <a:gd name="T62" fmla="*/ 14 w 42"/>
                <a:gd name="T63" fmla="*/ 23 h 34"/>
                <a:gd name="T64" fmla="*/ 11 w 42"/>
                <a:gd name="T65" fmla="*/ 22 h 34"/>
                <a:gd name="T66" fmla="*/ 7 w 42"/>
                <a:gd name="T67" fmla="*/ 20 h 34"/>
                <a:gd name="T68" fmla="*/ 4 w 42"/>
                <a:gd name="T69" fmla="*/ 20 h 34"/>
                <a:gd name="T70" fmla="*/ 3 w 42"/>
                <a:gd name="T71" fmla="*/ 19 h 34"/>
                <a:gd name="T72" fmla="*/ 0 w 42"/>
                <a:gd name="T73" fmla="*/ 22 h 34"/>
                <a:gd name="T74" fmla="*/ 1 w 42"/>
                <a:gd name="T75" fmla="*/ 22 h 34"/>
                <a:gd name="T76" fmla="*/ 1 w 42"/>
                <a:gd name="T77" fmla="*/ 22 h 34"/>
                <a:gd name="T78" fmla="*/ 1 w 42"/>
                <a:gd name="T79" fmla="*/ 22 h 34"/>
                <a:gd name="T80" fmla="*/ 0 w 42"/>
                <a:gd name="T81" fmla="*/ 22 h 34"/>
                <a:gd name="T82" fmla="*/ 0 w 42"/>
                <a:gd name="T83" fmla="*/ 22 h 34"/>
                <a:gd name="T84" fmla="*/ 0 w 42"/>
                <a:gd name="T85" fmla="*/ 22 h 34"/>
                <a:gd name="T86" fmla="*/ 0 w 42"/>
                <a:gd name="T87" fmla="*/ 22 h 34"/>
                <a:gd name="T88" fmla="*/ 0 w 42"/>
                <a:gd name="T89" fmla="*/ 22 h 34"/>
                <a:gd name="T90" fmla="*/ 0 w 42"/>
                <a:gd name="T91" fmla="*/ 22 h 34"/>
                <a:gd name="T92" fmla="*/ 3 w 42"/>
                <a:gd name="T93" fmla="*/ 19 h 34"/>
                <a:gd name="T94" fmla="*/ 2 w 42"/>
                <a:gd name="T95" fmla="*/ 20 h 34"/>
                <a:gd name="T96" fmla="*/ 3 w 42"/>
                <a:gd name="T97" fmla="*/ 20 h 34"/>
                <a:gd name="T98" fmla="*/ 3 w 42"/>
                <a:gd name="T99" fmla="*/ 20 h 34"/>
                <a:gd name="T100" fmla="*/ 3 w 42"/>
                <a:gd name="T101" fmla="*/ 20 h 34"/>
                <a:gd name="T102" fmla="*/ 3 w 42"/>
                <a:gd name="T103" fmla="*/ 20 h 34"/>
                <a:gd name="T104" fmla="*/ 3 w 42"/>
                <a:gd name="T105" fmla="*/ 20 h 34"/>
                <a:gd name="T106" fmla="*/ 2 w 42"/>
                <a:gd name="T107" fmla="*/ 20 h 34"/>
                <a:gd name="T108" fmla="*/ 2 w 42"/>
                <a:gd name="T109" fmla="*/ 20 h 34"/>
                <a:gd name="T110" fmla="*/ 2 w 42"/>
                <a:gd name="T111" fmla="*/ 20 h 34"/>
                <a:gd name="T112" fmla="*/ 2 w 42"/>
                <a:gd name="T113" fmla="*/ 20 h 34"/>
                <a:gd name="T114" fmla="*/ 3 w 42"/>
                <a:gd name="T11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34">
                  <a:moveTo>
                    <a:pt x="3" y="19"/>
                  </a:moveTo>
                  <a:lnTo>
                    <a:pt x="3" y="19"/>
                  </a:lnTo>
                  <a:lnTo>
                    <a:pt x="3" y="19"/>
                  </a:lnTo>
                  <a:lnTo>
                    <a:pt x="9" y="0"/>
                  </a:lnTo>
                  <a:lnTo>
                    <a:pt x="9" y="1"/>
                  </a:lnTo>
                  <a:lnTo>
                    <a:pt x="11" y="2"/>
                  </a:lnTo>
                  <a:lnTo>
                    <a:pt x="11" y="3"/>
                  </a:lnTo>
                  <a:lnTo>
                    <a:pt x="12" y="3"/>
                  </a:lnTo>
                  <a:lnTo>
                    <a:pt x="12" y="4"/>
                  </a:lnTo>
                  <a:lnTo>
                    <a:pt x="12" y="4"/>
                  </a:lnTo>
                  <a:lnTo>
                    <a:pt x="13" y="4"/>
                  </a:lnTo>
                  <a:lnTo>
                    <a:pt x="13" y="6"/>
                  </a:lnTo>
                  <a:lnTo>
                    <a:pt x="14" y="6"/>
                  </a:lnTo>
                  <a:lnTo>
                    <a:pt x="18" y="7"/>
                  </a:lnTo>
                  <a:lnTo>
                    <a:pt x="23" y="9"/>
                  </a:lnTo>
                  <a:lnTo>
                    <a:pt x="28" y="12"/>
                  </a:lnTo>
                  <a:lnTo>
                    <a:pt x="34" y="15"/>
                  </a:lnTo>
                  <a:lnTo>
                    <a:pt x="38" y="19"/>
                  </a:lnTo>
                  <a:lnTo>
                    <a:pt x="41" y="24"/>
                  </a:lnTo>
                  <a:lnTo>
                    <a:pt x="41" y="30"/>
                  </a:lnTo>
                  <a:lnTo>
                    <a:pt x="41" y="30"/>
                  </a:lnTo>
                  <a:lnTo>
                    <a:pt x="41" y="31"/>
                  </a:lnTo>
                  <a:lnTo>
                    <a:pt x="41" y="31"/>
                  </a:lnTo>
                  <a:lnTo>
                    <a:pt x="39" y="31"/>
                  </a:lnTo>
                  <a:lnTo>
                    <a:pt x="39" y="31"/>
                  </a:lnTo>
                  <a:lnTo>
                    <a:pt x="39" y="33"/>
                  </a:lnTo>
                  <a:lnTo>
                    <a:pt x="39" y="33"/>
                  </a:lnTo>
                  <a:lnTo>
                    <a:pt x="39" y="33"/>
                  </a:lnTo>
                  <a:lnTo>
                    <a:pt x="33" y="30"/>
                  </a:lnTo>
                  <a:lnTo>
                    <a:pt x="26" y="28"/>
                  </a:lnTo>
                  <a:lnTo>
                    <a:pt x="21" y="25"/>
                  </a:lnTo>
                  <a:lnTo>
                    <a:pt x="14" y="23"/>
                  </a:lnTo>
                  <a:lnTo>
                    <a:pt x="11" y="22"/>
                  </a:lnTo>
                  <a:lnTo>
                    <a:pt x="7" y="20"/>
                  </a:lnTo>
                  <a:lnTo>
                    <a:pt x="4" y="20"/>
                  </a:lnTo>
                  <a:lnTo>
                    <a:pt x="3" y="19"/>
                  </a:lnTo>
                  <a:lnTo>
                    <a:pt x="0" y="22"/>
                  </a:lnTo>
                  <a:lnTo>
                    <a:pt x="1" y="22"/>
                  </a:lnTo>
                  <a:lnTo>
                    <a:pt x="1" y="22"/>
                  </a:lnTo>
                  <a:lnTo>
                    <a:pt x="1" y="22"/>
                  </a:lnTo>
                  <a:lnTo>
                    <a:pt x="0" y="22"/>
                  </a:lnTo>
                  <a:lnTo>
                    <a:pt x="0" y="22"/>
                  </a:lnTo>
                  <a:lnTo>
                    <a:pt x="0" y="22"/>
                  </a:lnTo>
                  <a:lnTo>
                    <a:pt x="0" y="22"/>
                  </a:lnTo>
                  <a:lnTo>
                    <a:pt x="0" y="22"/>
                  </a:lnTo>
                  <a:lnTo>
                    <a:pt x="0" y="22"/>
                  </a:lnTo>
                  <a:lnTo>
                    <a:pt x="3" y="19"/>
                  </a:lnTo>
                  <a:lnTo>
                    <a:pt x="2" y="20"/>
                  </a:lnTo>
                  <a:lnTo>
                    <a:pt x="3" y="20"/>
                  </a:lnTo>
                  <a:lnTo>
                    <a:pt x="3" y="20"/>
                  </a:lnTo>
                  <a:lnTo>
                    <a:pt x="3" y="20"/>
                  </a:lnTo>
                  <a:lnTo>
                    <a:pt x="3" y="20"/>
                  </a:lnTo>
                  <a:lnTo>
                    <a:pt x="3" y="20"/>
                  </a:lnTo>
                  <a:lnTo>
                    <a:pt x="2" y="20"/>
                  </a:lnTo>
                  <a:lnTo>
                    <a:pt x="2" y="20"/>
                  </a:lnTo>
                  <a:lnTo>
                    <a:pt x="2" y="20"/>
                  </a:lnTo>
                  <a:lnTo>
                    <a:pt x="2" y="20"/>
                  </a:lnTo>
                  <a:lnTo>
                    <a:pt x="3" y="19"/>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2" name="Freeform 36"/>
            <p:cNvSpPr>
              <a:spLocks/>
            </p:cNvSpPr>
            <p:nvPr/>
          </p:nvSpPr>
          <p:spPr bwMode="auto">
            <a:xfrm>
              <a:off x="1658" y="3445"/>
              <a:ext cx="20" cy="21"/>
            </a:xfrm>
            <a:custGeom>
              <a:avLst/>
              <a:gdLst>
                <a:gd name="T0" fmla="*/ 3 w 20"/>
                <a:gd name="T1" fmla="*/ 0 h 21"/>
                <a:gd name="T2" fmla="*/ 6 w 20"/>
                <a:gd name="T3" fmla="*/ 2 h 21"/>
                <a:gd name="T4" fmla="*/ 7 w 20"/>
                <a:gd name="T5" fmla="*/ 4 h 21"/>
                <a:gd name="T6" fmla="*/ 8 w 20"/>
                <a:gd name="T7" fmla="*/ 8 h 21"/>
                <a:gd name="T8" fmla="*/ 11 w 20"/>
                <a:gd name="T9" fmla="*/ 10 h 21"/>
                <a:gd name="T10" fmla="*/ 13 w 20"/>
                <a:gd name="T11" fmla="*/ 12 h 21"/>
                <a:gd name="T12" fmla="*/ 15 w 20"/>
                <a:gd name="T13" fmla="*/ 16 h 21"/>
                <a:gd name="T14" fmla="*/ 16 w 20"/>
                <a:gd name="T15" fmla="*/ 18 h 21"/>
                <a:gd name="T16" fmla="*/ 19 w 20"/>
                <a:gd name="T17" fmla="*/ 20 h 21"/>
                <a:gd name="T18" fmla="*/ 1 w 20"/>
                <a:gd name="T19" fmla="*/ 18 h 21"/>
                <a:gd name="T20" fmla="*/ 0 w 20"/>
                <a:gd name="T21" fmla="*/ 4 h 21"/>
                <a:gd name="T22" fmla="*/ 3 w 2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3" y="0"/>
                  </a:moveTo>
                  <a:lnTo>
                    <a:pt x="6" y="2"/>
                  </a:lnTo>
                  <a:lnTo>
                    <a:pt x="7" y="4"/>
                  </a:lnTo>
                  <a:lnTo>
                    <a:pt x="8" y="8"/>
                  </a:lnTo>
                  <a:lnTo>
                    <a:pt x="11" y="10"/>
                  </a:lnTo>
                  <a:lnTo>
                    <a:pt x="13" y="12"/>
                  </a:lnTo>
                  <a:lnTo>
                    <a:pt x="15" y="16"/>
                  </a:lnTo>
                  <a:lnTo>
                    <a:pt x="16" y="18"/>
                  </a:lnTo>
                  <a:lnTo>
                    <a:pt x="19" y="20"/>
                  </a:lnTo>
                  <a:lnTo>
                    <a:pt x="1" y="18"/>
                  </a:lnTo>
                  <a:lnTo>
                    <a:pt x="0" y="4"/>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3" name="Freeform 37"/>
            <p:cNvSpPr>
              <a:spLocks/>
            </p:cNvSpPr>
            <p:nvPr/>
          </p:nvSpPr>
          <p:spPr bwMode="auto">
            <a:xfrm>
              <a:off x="961" y="3024"/>
              <a:ext cx="223" cy="731"/>
            </a:xfrm>
            <a:custGeom>
              <a:avLst/>
              <a:gdLst>
                <a:gd name="T0" fmla="*/ 40 w 223"/>
                <a:gd name="T1" fmla="*/ 411 h 731"/>
                <a:gd name="T2" fmla="*/ 19 w 223"/>
                <a:gd name="T3" fmla="*/ 302 h 731"/>
                <a:gd name="T4" fmla="*/ 0 w 223"/>
                <a:gd name="T5" fmla="*/ 247 h 731"/>
                <a:gd name="T6" fmla="*/ 4 w 223"/>
                <a:gd name="T7" fmla="*/ 226 h 731"/>
                <a:gd name="T8" fmla="*/ 13 w 223"/>
                <a:gd name="T9" fmla="*/ 194 h 731"/>
                <a:gd name="T10" fmla="*/ 24 w 223"/>
                <a:gd name="T11" fmla="*/ 164 h 731"/>
                <a:gd name="T12" fmla="*/ 38 w 223"/>
                <a:gd name="T13" fmla="*/ 146 h 731"/>
                <a:gd name="T14" fmla="*/ 58 w 223"/>
                <a:gd name="T15" fmla="*/ 130 h 731"/>
                <a:gd name="T16" fmla="*/ 79 w 223"/>
                <a:gd name="T17" fmla="*/ 115 h 731"/>
                <a:gd name="T18" fmla="*/ 94 w 223"/>
                <a:gd name="T19" fmla="*/ 106 h 731"/>
                <a:gd name="T20" fmla="*/ 94 w 223"/>
                <a:gd name="T21" fmla="*/ 86 h 731"/>
                <a:gd name="T22" fmla="*/ 83 w 223"/>
                <a:gd name="T23" fmla="*/ 64 h 731"/>
                <a:gd name="T24" fmla="*/ 81 w 223"/>
                <a:gd name="T25" fmla="*/ 55 h 731"/>
                <a:gd name="T26" fmla="*/ 81 w 223"/>
                <a:gd name="T27" fmla="*/ 43 h 731"/>
                <a:gd name="T28" fmla="*/ 84 w 223"/>
                <a:gd name="T29" fmla="*/ 28 h 731"/>
                <a:gd name="T30" fmla="*/ 91 w 223"/>
                <a:gd name="T31" fmla="*/ 17 h 731"/>
                <a:gd name="T32" fmla="*/ 95 w 223"/>
                <a:gd name="T33" fmla="*/ 8 h 731"/>
                <a:gd name="T34" fmla="*/ 100 w 223"/>
                <a:gd name="T35" fmla="*/ 3 h 731"/>
                <a:gd name="T36" fmla="*/ 112 w 223"/>
                <a:gd name="T37" fmla="*/ 1 h 731"/>
                <a:gd name="T38" fmla="*/ 133 w 223"/>
                <a:gd name="T39" fmla="*/ 1 h 731"/>
                <a:gd name="T40" fmla="*/ 145 w 223"/>
                <a:gd name="T41" fmla="*/ 2 h 731"/>
                <a:gd name="T42" fmla="*/ 148 w 223"/>
                <a:gd name="T43" fmla="*/ 6 h 731"/>
                <a:gd name="T44" fmla="*/ 153 w 223"/>
                <a:gd name="T45" fmla="*/ 12 h 731"/>
                <a:gd name="T46" fmla="*/ 162 w 223"/>
                <a:gd name="T47" fmla="*/ 21 h 731"/>
                <a:gd name="T48" fmla="*/ 164 w 223"/>
                <a:gd name="T49" fmla="*/ 34 h 731"/>
                <a:gd name="T50" fmla="*/ 163 w 223"/>
                <a:gd name="T51" fmla="*/ 49 h 731"/>
                <a:gd name="T52" fmla="*/ 161 w 223"/>
                <a:gd name="T53" fmla="*/ 59 h 731"/>
                <a:gd name="T54" fmla="*/ 146 w 223"/>
                <a:gd name="T55" fmla="*/ 92 h 731"/>
                <a:gd name="T56" fmla="*/ 147 w 223"/>
                <a:gd name="T57" fmla="*/ 106 h 731"/>
                <a:gd name="T58" fmla="*/ 163 w 223"/>
                <a:gd name="T59" fmla="*/ 117 h 731"/>
                <a:gd name="T60" fmla="*/ 186 w 223"/>
                <a:gd name="T61" fmla="*/ 132 h 731"/>
                <a:gd name="T62" fmla="*/ 203 w 223"/>
                <a:gd name="T63" fmla="*/ 146 h 731"/>
                <a:gd name="T64" fmla="*/ 205 w 223"/>
                <a:gd name="T65" fmla="*/ 157 h 731"/>
                <a:gd name="T66" fmla="*/ 209 w 223"/>
                <a:gd name="T67" fmla="*/ 189 h 731"/>
                <a:gd name="T68" fmla="*/ 214 w 223"/>
                <a:gd name="T69" fmla="*/ 233 h 731"/>
                <a:gd name="T70" fmla="*/ 219 w 223"/>
                <a:gd name="T71" fmla="*/ 268 h 731"/>
                <a:gd name="T72" fmla="*/ 219 w 223"/>
                <a:gd name="T73" fmla="*/ 286 h 731"/>
                <a:gd name="T74" fmla="*/ 220 w 223"/>
                <a:gd name="T75" fmla="*/ 316 h 731"/>
                <a:gd name="T76" fmla="*/ 222 w 223"/>
                <a:gd name="T77" fmla="*/ 354 h 731"/>
                <a:gd name="T78" fmla="*/ 220 w 223"/>
                <a:gd name="T79" fmla="*/ 390 h 731"/>
                <a:gd name="T80" fmla="*/ 217 w 223"/>
                <a:gd name="T81" fmla="*/ 407 h 731"/>
                <a:gd name="T82" fmla="*/ 209 w 223"/>
                <a:gd name="T83" fmla="*/ 411 h 731"/>
                <a:gd name="T84" fmla="*/ 202 w 223"/>
                <a:gd name="T85" fmla="*/ 412 h 731"/>
                <a:gd name="T86" fmla="*/ 195 w 223"/>
                <a:gd name="T87" fmla="*/ 412 h 731"/>
                <a:gd name="T88" fmla="*/ 198 w 223"/>
                <a:gd name="T89" fmla="*/ 401 h 731"/>
                <a:gd name="T90" fmla="*/ 188 w 223"/>
                <a:gd name="T91" fmla="*/ 404 h 731"/>
                <a:gd name="T92" fmla="*/ 190 w 223"/>
                <a:gd name="T93" fmla="*/ 532 h 731"/>
                <a:gd name="T94" fmla="*/ 195 w 223"/>
                <a:gd name="T95" fmla="*/ 672 h 731"/>
                <a:gd name="T96" fmla="*/ 164 w 223"/>
                <a:gd name="T97" fmla="*/ 690 h 731"/>
                <a:gd name="T98" fmla="*/ 119 w 223"/>
                <a:gd name="T99" fmla="*/ 692 h 731"/>
                <a:gd name="T100" fmla="*/ 112 w 223"/>
                <a:gd name="T101" fmla="*/ 702 h 731"/>
                <a:gd name="T102" fmla="*/ 104 w 223"/>
                <a:gd name="T103" fmla="*/ 716 h 731"/>
                <a:gd name="T104" fmla="*/ 93 w 223"/>
                <a:gd name="T105" fmla="*/ 726 h 731"/>
                <a:gd name="T106" fmla="*/ 84 w 223"/>
                <a:gd name="T107" fmla="*/ 730 h 731"/>
                <a:gd name="T108" fmla="*/ 75 w 223"/>
                <a:gd name="T109" fmla="*/ 728 h 731"/>
                <a:gd name="T110" fmla="*/ 66 w 223"/>
                <a:gd name="T111" fmla="*/ 727 h 731"/>
                <a:gd name="T112" fmla="*/ 60 w 223"/>
                <a:gd name="T113" fmla="*/ 725 h 731"/>
                <a:gd name="T114" fmla="*/ 68 w 223"/>
                <a:gd name="T115" fmla="*/ 699 h 731"/>
                <a:gd name="T116" fmla="*/ 54 w 223"/>
                <a:gd name="T117" fmla="*/ 542 h 731"/>
                <a:gd name="T118" fmla="*/ 44 w 223"/>
                <a:gd name="T119" fmla="*/ 378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 h="731">
                  <a:moveTo>
                    <a:pt x="44" y="378"/>
                  </a:moveTo>
                  <a:lnTo>
                    <a:pt x="40" y="411"/>
                  </a:lnTo>
                  <a:lnTo>
                    <a:pt x="12" y="371"/>
                  </a:lnTo>
                  <a:lnTo>
                    <a:pt x="19" y="302"/>
                  </a:lnTo>
                  <a:lnTo>
                    <a:pt x="0" y="251"/>
                  </a:lnTo>
                  <a:lnTo>
                    <a:pt x="0" y="247"/>
                  </a:lnTo>
                  <a:lnTo>
                    <a:pt x="2" y="239"/>
                  </a:lnTo>
                  <a:lnTo>
                    <a:pt x="4" y="226"/>
                  </a:lnTo>
                  <a:lnTo>
                    <a:pt x="8" y="210"/>
                  </a:lnTo>
                  <a:lnTo>
                    <a:pt x="13" y="194"/>
                  </a:lnTo>
                  <a:lnTo>
                    <a:pt x="18" y="178"/>
                  </a:lnTo>
                  <a:lnTo>
                    <a:pt x="24" y="164"/>
                  </a:lnTo>
                  <a:lnTo>
                    <a:pt x="31" y="154"/>
                  </a:lnTo>
                  <a:lnTo>
                    <a:pt x="38" y="146"/>
                  </a:lnTo>
                  <a:lnTo>
                    <a:pt x="48" y="137"/>
                  </a:lnTo>
                  <a:lnTo>
                    <a:pt x="58" y="130"/>
                  </a:lnTo>
                  <a:lnTo>
                    <a:pt x="69" y="121"/>
                  </a:lnTo>
                  <a:lnTo>
                    <a:pt x="79" y="115"/>
                  </a:lnTo>
                  <a:lnTo>
                    <a:pt x="88" y="110"/>
                  </a:lnTo>
                  <a:lnTo>
                    <a:pt x="94" y="106"/>
                  </a:lnTo>
                  <a:lnTo>
                    <a:pt x="96" y="105"/>
                  </a:lnTo>
                  <a:lnTo>
                    <a:pt x="94" y="86"/>
                  </a:lnTo>
                  <a:lnTo>
                    <a:pt x="84" y="65"/>
                  </a:lnTo>
                  <a:lnTo>
                    <a:pt x="83" y="64"/>
                  </a:lnTo>
                  <a:lnTo>
                    <a:pt x="83" y="60"/>
                  </a:lnTo>
                  <a:lnTo>
                    <a:pt x="81" y="55"/>
                  </a:lnTo>
                  <a:lnTo>
                    <a:pt x="81" y="49"/>
                  </a:lnTo>
                  <a:lnTo>
                    <a:pt x="81" y="43"/>
                  </a:lnTo>
                  <a:lnTo>
                    <a:pt x="81" y="35"/>
                  </a:lnTo>
                  <a:lnTo>
                    <a:pt x="84" y="28"/>
                  </a:lnTo>
                  <a:lnTo>
                    <a:pt x="88" y="22"/>
                  </a:lnTo>
                  <a:lnTo>
                    <a:pt x="91" y="17"/>
                  </a:lnTo>
                  <a:lnTo>
                    <a:pt x="94" y="12"/>
                  </a:lnTo>
                  <a:lnTo>
                    <a:pt x="95" y="8"/>
                  </a:lnTo>
                  <a:lnTo>
                    <a:pt x="97" y="6"/>
                  </a:lnTo>
                  <a:lnTo>
                    <a:pt x="100" y="3"/>
                  </a:lnTo>
                  <a:lnTo>
                    <a:pt x="105" y="1"/>
                  </a:lnTo>
                  <a:lnTo>
                    <a:pt x="112" y="1"/>
                  </a:lnTo>
                  <a:lnTo>
                    <a:pt x="122" y="0"/>
                  </a:lnTo>
                  <a:lnTo>
                    <a:pt x="133" y="1"/>
                  </a:lnTo>
                  <a:lnTo>
                    <a:pt x="141" y="1"/>
                  </a:lnTo>
                  <a:lnTo>
                    <a:pt x="145" y="2"/>
                  </a:lnTo>
                  <a:lnTo>
                    <a:pt x="147" y="3"/>
                  </a:lnTo>
                  <a:lnTo>
                    <a:pt x="148" y="6"/>
                  </a:lnTo>
                  <a:lnTo>
                    <a:pt x="151" y="8"/>
                  </a:lnTo>
                  <a:lnTo>
                    <a:pt x="153" y="12"/>
                  </a:lnTo>
                  <a:lnTo>
                    <a:pt x="158" y="16"/>
                  </a:lnTo>
                  <a:lnTo>
                    <a:pt x="162" y="21"/>
                  </a:lnTo>
                  <a:lnTo>
                    <a:pt x="164" y="27"/>
                  </a:lnTo>
                  <a:lnTo>
                    <a:pt x="164" y="34"/>
                  </a:lnTo>
                  <a:lnTo>
                    <a:pt x="164" y="42"/>
                  </a:lnTo>
                  <a:lnTo>
                    <a:pt x="163" y="49"/>
                  </a:lnTo>
                  <a:lnTo>
                    <a:pt x="162" y="55"/>
                  </a:lnTo>
                  <a:lnTo>
                    <a:pt x="161" y="59"/>
                  </a:lnTo>
                  <a:lnTo>
                    <a:pt x="161" y="60"/>
                  </a:lnTo>
                  <a:lnTo>
                    <a:pt x="146" y="92"/>
                  </a:lnTo>
                  <a:lnTo>
                    <a:pt x="145" y="105"/>
                  </a:lnTo>
                  <a:lnTo>
                    <a:pt x="147" y="106"/>
                  </a:lnTo>
                  <a:lnTo>
                    <a:pt x="153" y="111"/>
                  </a:lnTo>
                  <a:lnTo>
                    <a:pt x="163" y="117"/>
                  </a:lnTo>
                  <a:lnTo>
                    <a:pt x="174" y="125"/>
                  </a:lnTo>
                  <a:lnTo>
                    <a:pt x="186" y="132"/>
                  </a:lnTo>
                  <a:lnTo>
                    <a:pt x="195" y="140"/>
                  </a:lnTo>
                  <a:lnTo>
                    <a:pt x="203" y="146"/>
                  </a:lnTo>
                  <a:lnTo>
                    <a:pt x="205" y="149"/>
                  </a:lnTo>
                  <a:lnTo>
                    <a:pt x="205" y="157"/>
                  </a:lnTo>
                  <a:lnTo>
                    <a:pt x="207" y="171"/>
                  </a:lnTo>
                  <a:lnTo>
                    <a:pt x="209" y="189"/>
                  </a:lnTo>
                  <a:lnTo>
                    <a:pt x="212" y="211"/>
                  </a:lnTo>
                  <a:lnTo>
                    <a:pt x="214" y="233"/>
                  </a:lnTo>
                  <a:lnTo>
                    <a:pt x="217" y="252"/>
                  </a:lnTo>
                  <a:lnTo>
                    <a:pt x="219" y="268"/>
                  </a:lnTo>
                  <a:lnTo>
                    <a:pt x="219" y="278"/>
                  </a:lnTo>
                  <a:lnTo>
                    <a:pt x="219" y="286"/>
                  </a:lnTo>
                  <a:lnTo>
                    <a:pt x="220" y="298"/>
                  </a:lnTo>
                  <a:lnTo>
                    <a:pt x="220" y="316"/>
                  </a:lnTo>
                  <a:lnTo>
                    <a:pt x="222" y="334"/>
                  </a:lnTo>
                  <a:lnTo>
                    <a:pt x="222" y="354"/>
                  </a:lnTo>
                  <a:lnTo>
                    <a:pt x="222" y="374"/>
                  </a:lnTo>
                  <a:lnTo>
                    <a:pt x="220" y="390"/>
                  </a:lnTo>
                  <a:lnTo>
                    <a:pt x="218" y="402"/>
                  </a:lnTo>
                  <a:lnTo>
                    <a:pt x="217" y="407"/>
                  </a:lnTo>
                  <a:lnTo>
                    <a:pt x="213" y="410"/>
                  </a:lnTo>
                  <a:lnTo>
                    <a:pt x="209" y="411"/>
                  </a:lnTo>
                  <a:lnTo>
                    <a:pt x="205" y="412"/>
                  </a:lnTo>
                  <a:lnTo>
                    <a:pt x="202" y="412"/>
                  </a:lnTo>
                  <a:lnTo>
                    <a:pt x="198" y="412"/>
                  </a:lnTo>
                  <a:lnTo>
                    <a:pt x="195" y="412"/>
                  </a:lnTo>
                  <a:lnTo>
                    <a:pt x="195" y="412"/>
                  </a:lnTo>
                  <a:lnTo>
                    <a:pt x="198" y="401"/>
                  </a:lnTo>
                  <a:lnTo>
                    <a:pt x="207" y="394"/>
                  </a:lnTo>
                  <a:lnTo>
                    <a:pt x="188" y="404"/>
                  </a:lnTo>
                  <a:lnTo>
                    <a:pt x="193" y="501"/>
                  </a:lnTo>
                  <a:lnTo>
                    <a:pt x="190" y="532"/>
                  </a:lnTo>
                  <a:lnTo>
                    <a:pt x="163" y="645"/>
                  </a:lnTo>
                  <a:lnTo>
                    <a:pt x="195" y="672"/>
                  </a:lnTo>
                  <a:lnTo>
                    <a:pt x="200" y="691"/>
                  </a:lnTo>
                  <a:lnTo>
                    <a:pt x="164" y="690"/>
                  </a:lnTo>
                  <a:lnTo>
                    <a:pt x="120" y="691"/>
                  </a:lnTo>
                  <a:lnTo>
                    <a:pt x="119" y="692"/>
                  </a:lnTo>
                  <a:lnTo>
                    <a:pt x="116" y="696"/>
                  </a:lnTo>
                  <a:lnTo>
                    <a:pt x="112" y="702"/>
                  </a:lnTo>
                  <a:lnTo>
                    <a:pt x="109" y="708"/>
                  </a:lnTo>
                  <a:lnTo>
                    <a:pt x="104" y="716"/>
                  </a:lnTo>
                  <a:lnTo>
                    <a:pt x="97" y="722"/>
                  </a:lnTo>
                  <a:lnTo>
                    <a:pt x="93" y="726"/>
                  </a:lnTo>
                  <a:lnTo>
                    <a:pt x="89" y="728"/>
                  </a:lnTo>
                  <a:lnTo>
                    <a:pt x="84" y="730"/>
                  </a:lnTo>
                  <a:lnTo>
                    <a:pt x="79" y="730"/>
                  </a:lnTo>
                  <a:lnTo>
                    <a:pt x="75" y="728"/>
                  </a:lnTo>
                  <a:lnTo>
                    <a:pt x="70" y="727"/>
                  </a:lnTo>
                  <a:lnTo>
                    <a:pt x="66" y="727"/>
                  </a:lnTo>
                  <a:lnTo>
                    <a:pt x="63" y="726"/>
                  </a:lnTo>
                  <a:lnTo>
                    <a:pt x="60" y="725"/>
                  </a:lnTo>
                  <a:lnTo>
                    <a:pt x="60" y="725"/>
                  </a:lnTo>
                  <a:lnTo>
                    <a:pt x="68" y="699"/>
                  </a:lnTo>
                  <a:lnTo>
                    <a:pt x="80" y="669"/>
                  </a:lnTo>
                  <a:lnTo>
                    <a:pt x="54" y="542"/>
                  </a:lnTo>
                  <a:lnTo>
                    <a:pt x="48" y="422"/>
                  </a:lnTo>
                  <a:lnTo>
                    <a:pt x="44" y="378"/>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4" name="Freeform 38"/>
            <p:cNvSpPr>
              <a:spLocks/>
            </p:cNvSpPr>
            <p:nvPr/>
          </p:nvSpPr>
          <p:spPr bwMode="auto">
            <a:xfrm>
              <a:off x="1376" y="3019"/>
              <a:ext cx="222" cy="684"/>
            </a:xfrm>
            <a:custGeom>
              <a:avLst/>
              <a:gdLst>
                <a:gd name="T0" fmla="*/ 182 w 222"/>
                <a:gd name="T1" fmla="*/ 350 h 684"/>
                <a:gd name="T2" fmla="*/ 178 w 222"/>
                <a:gd name="T3" fmla="*/ 339 h 684"/>
                <a:gd name="T4" fmla="*/ 171 w 222"/>
                <a:gd name="T5" fmla="*/ 298 h 684"/>
                <a:gd name="T6" fmla="*/ 183 w 222"/>
                <a:gd name="T7" fmla="*/ 255 h 684"/>
                <a:gd name="T8" fmla="*/ 188 w 222"/>
                <a:gd name="T9" fmla="*/ 228 h 684"/>
                <a:gd name="T10" fmla="*/ 180 w 222"/>
                <a:gd name="T11" fmla="*/ 162 h 684"/>
                <a:gd name="T12" fmla="*/ 152 w 222"/>
                <a:gd name="T13" fmla="*/ 117 h 684"/>
                <a:gd name="T14" fmla="*/ 135 w 222"/>
                <a:gd name="T15" fmla="*/ 102 h 684"/>
                <a:gd name="T16" fmla="*/ 148 w 222"/>
                <a:gd name="T17" fmla="*/ 85 h 684"/>
                <a:gd name="T18" fmla="*/ 142 w 222"/>
                <a:gd name="T19" fmla="*/ 84 h 684"/>
                <a:gd name="T20" fmla="*/ 131 w 222"/>
                <a:gd name="T21" fmla="*/ 66 h 684"/>
                <a:gd name="T22" fmla="*/ 139 w 222"/>
                <a:gd name="T23" fmla="*/ 38 h 684"/>
                <a:gd name="T24" fmla="*/ 112 w 222"/>
                <a:gd name="T25" fmla="*/ 1 h 684"/>
                <a:gd name="T26" fmla="*/ 79 w 222"/>
                <a:gd name="T27" fmla="*/ 1 h 684"/>
                <a:gd name="T28" fmla="*/ 53 w 222"/>
                <a:gd name="T29" fmla="*/ 11 h 684"/>
                <a:gd name="T30" fmla="*/ 53 w 222"/>
                <a:gd name="T31" fmla="*/ 21 h 684"/>
                <a:gd name="T32" fmla="*/ 53 w 222"/>
                <a:gd name="T33" fmla="*/ 24 h 684"/>
                <a:gd name="T34" fmla="*/ 50 w 222"/>
                <a:gd name="T35" fmla="*/ 34 h 684"/>
                <a:gd name="T36" fmla="*/ 55 w 222"/>
                <a:gd name="T37" fmla="*/ 66 h 684"/>
                <a:gd name="T38" fmla="*/ 52 w 222"/>
                <a:gd name="T39" fmla="*/ 74 h 684"/>
                <a:gd name="T40" fmla="*/ 45 w 222"/>
                <a:gd name="T41" fmla="*/ 81 h 684"/>
                <a:gd name="T42" fmla="*/ 53 w 222"/>
                <a:gd name="T43" fmla="*/ 91 h 684"/>
                <a:gd name="T44" fmla="*/ 60 w 222"/>
                <a:gd name="T45" fmla="*/ 100 h 684"/>
                <a:gd name="T46" fmla="*/ 53 w 222"/>
                <a:gd name="T47" fmla="*/ 109 h 684"/>
                <a:gd name="T48" fmla="*/ 43 w 222"/>
                <a:gd name="T49" fmla="*/ 114 h 684"/>
                <a:gd name="T50" fmla="*/ 34 w 222"/>
                <a:gd name="T51" fmla="*/ 116 h 684"/>
                <a:gd name="T52" fmla="*/ 22 w 222"/>
                <a:gd name="T53" fmla="*/ 131 h 684"/>
                <a:gd name="T54" fmla="*/ 8 w 222"/>
                <a:gd name="T55" fmla="*/ 237 h 684"/>
                <a:gd name="T56" fmla="*/ 7 w 222"/>
                <a:gd name="T57" fmla="*/ 281 h 684"/>
                <a:gd name="T58" fmla="*/ 1 w 222"/>
                <a:gd name="T59" fmla="*/ 308 h 684"/>
                <a:gd name="T60" fmla="*/ 7 w 222"/>
                <a:gd name="T61" fmla="*/ 326 h 684"/>
                <a:gd name="T62" fmla="*/ 9 w 222"/>
                <a:gd name="T63" fmla="*/ 384 h 684"/>
                <a:gd name="T64" fmla="*/ 7 w 222"/>
                <a:gd name="T65" fmla="*/ 436 h 684"/>
                <a:gd name="T66" fmla="*/ 14 w 222"/>
                <a:gd name="T67" fmla="*/ 466 h 684"/>
                <a:gd name="T68" fmla="*/ 19 w 222"/>
                <a:gd name="T69" fmla="*/ 471 h 684"/>
                <a:gd name="T70" fmla="*/ 26 w 222"/>
                <a:gd name="T71" fmla="*/ 526 h 684"/>
                <a:gd name="T72" fmla="*/ 31 w 222"/>
                <a:gd name="T73" fmla="*/ 599 h 684"/>
                <a:gd name="T74" fmla="*/ 22 w 222"/>
                <a:gd name="T75" fmla="*/ 643 h 684"/>
                <a:gd name="T76" fmla="*/ 12 w 222"/>
                <a:gd name="T77" fmla="*/ 666 h 684"/>
                <a:gd name="T78" fmla="*/ 17 w 222"/>
                <a:gd name="T79" fmla="*/ 681 h 684"/>
                <a:gd name="T80" fmla="*/ 37 w 222"/>
                <a:gd name="T81" fmla="*/ 681 h 684"/>
                <a:gd name="T82" fmla="*/ 53 w 222"/>
                <a:gd name="T83" fmla="*/ 654 h 684"/>
                <a:gd name="T84" fmla="*/ 53 w 222"/>
                <a:gd name="T85" fmla="*/ 612 h 684"/>
                <a:gd name="T86" fmla="*/ 57 w 222"/>
                <a:gd name="T87" fmla="*/ 594 h 684"/>
                <a:gd name="T88" fmla="*/ 65 w 222"/>
                <a:gd name="T89" fmla="*/ 551 h 684"/>
                <a:gd name="T90" fmla="*/ 70 w 222"/>
                <a:gd name="T91" fmla="*/ 514 h 684"/>
                <a:gd name="T92" fmla="*/ 70 w 222"/>
                <a:gd name="T93" fmla="*/ 494 h 684"/>
                <a:gd name="T94" fmla="*/ 93 w 222"/>
                <a:gd name="T95" fmla="*/ 510 h 684"/>
                <a:gd name="T96" fmla="*/ 98 w 222"/>
                <a:gd name="T97" fmla="*/ 654 h 684"/>
                <a:gd name="T98" fmla="*/ 101 w 222"/>
                <a:gd name="T99" fmla="*/ 668 h 684"/>
                <a:gd name="T100" fmla="*/ 112 w 222"/>
                <a:gd name="T101" fmla="*/ 681 h 684"/>
                <a:gd name="T102" fmla="*/ 127 w 222"/>
                <a:gd name="T103" fmla="*/ 676 h 684"/>
                <a:gd name="T104" fmla="*/ 136 w 222"/>
                <a:gd name="T105" fmla="*/ 634 h 684"/>
                <a:gd name="T106" fmla="*/ 131 w 222"/>
                <a:gd name="T107" fmla="*/ 593 h 684"/>
                <a:gd name="T108" fmla="*/ 140 w 222"/>
                <a:gd name="T109" fmla="*/ 549 h 684"/>
                <a:gd name="T110" fmla="*/ 139 w 222"/>
                <a:gd name="T111" fmla="*/ 529 h 684"/>
                <a:gd name="T112" fmla="*/ 137 w 222"/>
                <a:gd name="T113" fmla="*/ 51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4">
                  <a:moveTo>
                    <a:pt x="221" y="356"/>
                  </a:moveTo>
                  <a:lnTo>
                    <a:pt x="183" y="354"/>
                  </a:lnTo>
                  <a:lnTo>
                    <a:pt x="183" y="353"/>
                  </a:lnTo>
                  <a:lnTo>
                    <a:pt x="182" y="350"/>
                  </a:lnTo>
                  <a:lnTo>
                    <a:pt x="182" y="348"/>
                  </a:lnTo>
                  <a:lnTo>
                    <a:pt x="181" y="344"/>
                  </a:lnTo>
                  <a:lnTo>
                    <a:pt x="181" y="342"/>
                  </a:lnTo>
                  <a:lnTo>
                    <a:pt x="178" y="339"/>
                  </a:lnTo>
                  <a:lnTo>
                    <a:pt x="176" y="337"/>
                  </a:lnTo>
                  <a:lnTo>
                    <a:pt x="173" y="335"/>
                  </a:lnTo>
                  <a:lnTo>
                    <a:pt x="168" y="303"/>
                  </a:lnTo>
                  <a:lnTo>
                    <a:pt x="171" y="298"/>
                  </a:lnTo>
                  <a:lnTo>
                    <a:pt x="173" y="290"/>
                  </a:lnTo>
                  <a:lnTo>
                    <a:pt x="177" y="278"/>
                  </a:lnTo>
                  <a:lnTo>
                    <a:pt x="180" y="266"/>
                  </a:lnTo>
                  <a:lnTo>
                    <a:pt x="183" y="255"/>
                  </a:lnTo>
                  <a:lnTo>
                    <a:pt x="186" y="245"/>
                  </a:lnTo>
                  <a:lnTo>
                    <a:pt x="187" y="237"/>
                  </a:lnTo>
                  <a:lnTo>
                    <a:pt x="188" y="234"/>
                  </a:lnTo>
                  <a:lnTo>
                    <a:pt x="188" y="228"/>
                  </a:lnTo>
                  <a:lnTo>
                    <a:pt x="187" y="215"/>
                  </a:lnTo>
                  <a:lnTo>
                    <a:pt x="184" y="199"/>
                  </a:lnTo>
                  <a:lnTo>
                    <a:pt x="182" y="180"/>
                  </a:lnTo>
                  <a:lnTo>
                    <a:pt x="180" y="162"/>
                  </a:lnTo>
                  <a:lnTo>
                    <a:pt x="175" y="145"/>
                  </a:lnTo>
                  <a:lnTo>
                    <a:pt x="170" y="132"/>
                  </a:lnTo>
                  <a:lnTo>
                    <a:pt x="165" y="125"/>
                  </a:lnTo>
                  <a:lnTo>
                    <a:pt x="152" y="117"/>
                  </a:lnTo>
                  <a:lnTo>
                    <a:pt x="144" y="112"/>
                  </a:lnTo>
                  <a:lnTo>
                    <a:pt x="139" y="107"/>
                  </a:lnTo>
                  <a:lnTo>
                    <a:pt x="136" y="105"/>
                  </a:lnTo>
                  <a:lnTo>
                    <a:pt x="135" y="102"/>
                  </a:lnTo>
                  <a:lnTo>
                    <a:pt x="136" y="102"/>
                  </a:lnTo>
                  <a:lnTo>
                    <a:pt x="136" y="101"/>
                  </a:lnTo>
                  <a:lnTo>
                    <a:pt x="137" y="101"/>
                  </a:lnTo>
                  <a:lnTo>
                    <a:pt x="148" y="85"/>
                  </a:lnTo>
                  <a:lnTo>
                    <a:pt x="147" y="85"/>
                  </a:lnTo>
                  <a:lnTo>
                    <a:pt x="146" y="85"/>
                  </a:lnTo>
                  <a:lnTo>
                    <a:pt x="145" y="84"/>
                  </a:lnTo>
                  <a:lnTo>
                    <a:pt x="142" y="84"/>
                  </a:lnTo>
                  <a:lnTo>
                    <a:pt x="140" y="81"/>
                  </a:lnTo>
                  <a:lnTo>
                    <a:pt x="136" y="78"/>
                  </a:lnTo>
                  <a:lnTo>
                    <a:pt x="134" y="73"/>
                  </a:lnTo>
                  <a:lnTo>
                    <a:pt x="131" y="66"/>
                  </a:lnTo>
                  <a:lnTo>
                    <a:pt x="131" y="59"/>
                  </a:lnTo>
                  <a:lnTo>
                    <a:pt x="134" y="52"/>
                  </a:lnTo>
                  <a:lnTo>
                    <a:pt x="136" y="45"/>
                  </a:lnTo>
                  <a:lnTo>
                    <a:pt x="139" y="38"/>
                  </a:lnTo>
                  <a:lnTo>
                    <a:pt x="139" y="29"/>
                  </a:lnTo>
                  <a:lnTo>
                    <a:pt x="135" y="21"/>
                  </a:lnTo>
                  <a:lnTo>
                    <a:pt x="127" y="12"/>
                  </a:lnTo>
                  <a:lnTo>
                    <a:pt x="112" y="1"/>
                  </a:lnTo>
                  <a:lnTo>
                    <a:pt x="108" y="0"/>
                  </a:lnTo>
                  <a:lnTo>
                    <a:pt x="99" y="0"/>
                  </a:lnTo>
                  <a:lnTo>
                    <a:pt x="90" y="0"/>
                  </a:lnTo>
                  <a:lnTo>
                    <a:pt x="79" y="1"/>
                  </a:lnTo>
                  <a:lnTo>
                    <a:pt x="69" y="3"/>
                  </a:lnTo>
                  <a:lnTo>
                    <a:pt x="62" y="4"/>
                  </a:lnTo>
                  <a:lnTo>
                    <a:pt x="55" y="8"/>
                  </a:lnTo>
                  <a:lnTo>
                    <a:pt x="53" y="11"/>
                  </a:lnTo>
                  <a:lnTo>
                    <a:pt x="53" y="13"/>
                  </a:lnTo>
                  <a:lnTo>
                    <a:pt x="53" y="16"/>
                  </a:lnTo>
                  <a:lnTo>
                    <a:pt x="53" y="18"/>
                  </a:lnTo>
                  <a:lnTo>
                    <a:pt x="53" y="21"/>
                  </a:lnTo>
                  <a:lnTo>
                    <a:pt x="53" y="22"/>
                  </a:lnTo>
                  <a:lnTo>
                    <a:pt x="53" y="23"/>
                  </a:lnTo>
                  <a:lnTo>
                    <a:pt x="53" y="24"/>
                  </a:lnTo>
                  <a:lnTo>
                    <a:pt x="53" y="24"/>
                  </a:lnTo>
                  <a:lnTo>
                    <a:pt x="52" y="26"/>
                  </a:lnTo>
                  <a:lnTo>
                    <a:pt x="52" y="27"/>
                  </a:lnTo>
                  <a:lnTo>
                    <a:pt x="50" y="30"/>
                  </a:lnTo>
                  <a:lnTo>
                    <a:pt x="50" y="34"/>
                  </a:lnTo>
                  <a:lnTo>
                    <a:pt x="50" y="40"/>
                  </a:lnTo>
                  <a:lnTo>
                    <a:pt x="50" y="48"/>
                  </a:lnTo>
                  <a:lnTo>
                    <a:pt x="53" y="57"/>
                  </a:lnTo>
                  <a:lnTo>
                    <a:pt x="55" y="66"/>
                  </a:lnTo>
                  <a:lnTo>
                    <a:pt x="55" y="71"/>
                  </a:lnTo>
                  <a:lnTo>
                    <a:pt x="55" y="73"/>
                  </a:lnTo>
                  <a:lnTo>
                    <a:pt x="54" y="74"/>
                  </a:lnTo>
                  <a:lnTo>
                    <a:pt x="52" y="74"/>
                  </a:lnTo>
                  <a:lnTo>
                    <a:pt x="49" y="75"/>
                  </a:lnTo>
                  <a:lnTo>
                    <a:pt x="47" y="75"/>
                  </a:lnTo>
                  <a:lnTo>
                    <a:pt x="45" y="78"/>
                  </a:lnTo>
                  <a:lnTo>
                    <a:pt x="45" y="81"/>
                  </a:lnTo>
                  <a:lnTo>
                    <a:pt x="47" y="84"/>
                  </a:lnTo>
                  <a:lnTo>
                    <a:pt x="48" y="86"/>
                  </a:lnTo>
                  <a:lnTo>
                    <a:pt x="50" y="89"/>
                  </a:lnTo>
                  <a:lnTo>
                    <a:pt x="53" y="91"/>
                  </a:lnTo>
                  <a:lnTo>
                    <a:pt x="55" y="94"/>
                  </a:lnTo>
                  <a:lnTo>
                    <a:pt x="58" y="95"/>
                  </a:lnTo>
                  <a:lnTo>
                    <a:pt x="59" y="97"/>
                  </a:lnTo>
                  <a:lnTo>
                    <a:pt x="60" y="100"/>
                  </a:lnTo>
                  <a:lnTo>
                    <a:pt x="60" y="101"/>
                  </a:lnTo>
                  <a:lnTo>
                    <a:pt x="59" y="104"/>
                  </a:lnTo>
                  <a:lnTo>
                    <a:pt x="55" y="106"/>
                  </a:lnTo>
                  <a:lnTo>
                    <a:pt x="53" y="109"/>
                  </a:lnTo>
                  <a:lnTo>
                    <a:pt x="49" y="111"/>
                  </a:lnTo>
                  <a:lnTo>
                    <a:pt x="45" y="112"/>
                  </a:lnTo>
                  <a:lnTo>
                    <a:pt x="43" y="114"/>
                  </a:lnTo>
                  <a:lnTo>
                    <a:pt x="43" y="114"/>
                  </a:lnTo>
                  <a:lnTo>
                    <a:pt x="42" y="114"/>
                  </a:lnTo>
                  <a:lnTo>
                    <a:pt x="39" y="114"/>
                  </a:lnTo>
                  <a:lnTo>
                    <a:pt x="37" y="115"/>
                  </a:lnTo>
                  <a:lnTo>
                    <a:pt x="34" y="116"/>
                  </a:lnTo>
                  <a:lnTo>
                    <a:pt x="31" y="117"/>
                  </a:lnTo>
                  <a:lnTo>
                    <a:pt x="27" y="121"/>
                  </a:lnTo>
                  <a:lnTo>
                    <a:pt x="24" y="125"/>
                  </a:lnTo>
                  <a:lnTo>
                    <a:pt x="22" y="131"/>
                  </a:lnTo>
                  <a:lnTo>
                    <a:pt x="11" y="171"/>
                  </a:lnTo>
                  <a:lnTo>
                    <a:pt x="6" y="200"/>
                  </a:lnTo>
                  <a:lnTo>
                    <a:pt x="6" y="221"/>
                  </a:lnTo>
                  <a:lnTo>
                    <a:pt x="8" y="237"/>
                  </a:lnTo>
                  <a:lnTo>
                    <a:pt x="11" y="249"/>
                  </a:lnTo>
                  <a:lnTo>
                    <a:pt x="13" y="259"/>
                  </a:lnTo>
                  <a:lnTo>
                    <a:pt x="12" y="268"/>
                  </a:lnTo>
                  <a:lnTo>
                    <a:pt x="7" y="281"/>
                  </a:lnTo>
                  <a:lnTo>
                    <a:pt x="3" y="290"/>
                  </a:lnTo>
                  <a:lnTo>
                    <a:pt x="1" y="296"/>
                  </a:lnTo>
                  <a:lnTo>
                    <a:pt x="0" y="302"/>
                  </a:lnTo>
                  <a:lnTo>
                    <a:pt x="1" y="308"/>
                  </a:lnTo>
                  <a:lnTo>
                    <a:pt x="1" y="313"/>
                  </a:lnTo>
                  <a:lnTo>
                    <a:pt x="3" y="318"/>
                  </a:lnTo>
                  <a:lnTo>
                    <a:pt x="4" y="322"/>
                  </a:lnTo>
                  <a:lnTo>
                    <a:pt x="7" y="326"/>
                  </a:lnTo>
                  <a:lnTo>
                    <a:pt x="8" y="333"/>
                  </a:lnTo>
                  <a:lnTo>
                    <a:pt x="9" y="347"/>
                  </a:lnTo>
                  <a:lnTo>
                    <a:pt x="9" y="364"/>
                  </a:lnTo>
                  <a:lnTo>
                    <a:pt x="9" y="384"/>
                  </a:lnTo>
                  <a:lnTo>
                    <a:pt x="8" y="404"/>
                  </a:lnTo>
                  <a:lnTo>
                    <a:pt x="8" y="420"/>
                  </a:lnTo>
                  <a:lnTo>
                    <a:pt x="7" y="432"/>
                  </a:lnTo>
                  <a:lnTo>
                    <a:pt x="7" y="436"/>
                  </a:lnTo>
                  <a:lnTo>
                    <a:pt x="8" y="447"/>
                  </a:lnTo>
                  <a:lnTo>
                    <a:pt x="9" y="456"/>
                  </a:lnTo>
                  <a:lnTo>
                    <a:pt x="12" y="462"/>
                  </a:lnTo>
                  <a:lnTo>
                    <a:pt x="14" y="466"/>
                  </a:lnTo>
                  <a:lnTo>
                    <a:pt x="16" y="468"/>
                  </a:lnTo>
                  <a:lnTo>
                    <a:pt x="18" y="469"/>
                  </a:lnTo>
                  <a:lnTo>
                    <a:pt x="19" y="471"/>
                  </a:lnTo>
                  <a:lnTo>
                    <a:pt x="19" y="471"/>
                  </a:lnTo>
                  <a:lnTo>
                    <a:pt x="21" y="475"/>
                  </a:lnTo>
                  <a:lnTo>
                    <a:pt x="22" y="488"/>
                  </a:lnTo>
                  <a:lnTo>
                    <a:pt x="23" y="505"/>
                  </a:lnTo>
                  <a:lnTo>
                    <a:pt x="26" y="526"/>
                  </a:lnTo>
                  <a:lnTo>
                    <a:pt x="27" y="547"/>
                  </a:lnTo>
                  <a:lnTo>
                    <a:pt x="29" y="568"/>
                  </a:lnTo>
                  <a:lnTo>
                    <a:pt x="31" y="587"/>
                  </a:lnTo>
                  <a:lnTo>
                    <a:pt x="31" y="599"/>
                  </a:lnTo>
                  <a:lnTo>
                    <a:pt x="29" y="611"/>
                  </a:lnTo>
                  <a:lnTo>
                    <a:pt x="28" y="622"/>
                  </a:lnTo>
                  <a:lnTo>
                    <a:pt x="24" y="633"/>
                  </a:lnTo>
                  <a:lnTo>
                    <a:pt x="22" y="643"/>
                  </a:lnTo>
                  <a:lnTo>
                    <a:pt x="18" y="653"/>
                  </a:lnTo>
                  <a:lnTo>
                    <a:pt x="14" y="660"/>
                  </a:lnTo>
                  <a:lnTo>
                    <a:pt x="13" y="665"/>
                  </a:lnTo>
                  <a:lnTo>
                    <a:pt x="12" y="666"/>
                  </a:lnTo>
                  <a:lnTo>
                    <a:pt x="9" y="680"/>
                  </a:lnTo>
                  <a:lnTo>
                    <a:pt x="11" y="680"/>
                  </a:lnTo>
                  <a:lnTo>
                    <a:pt x="13" y="681"/>
                  </a:lnTo>
                  <a:lnTo>
                    <a:pt x="17" y="681"/>
                  </a:lnTo>
                  <a:lnTo>
                    <a:pt x="21" y="683"/>
                  </a:lnTo>
                  <a:lnTo>
                    <a:pt x="26" y="683"/>
                  </a:lnTo>
                  <a:lnTo>
                    <a:pt x="32" y="683"/>
                  </a:lnTo>
                  <a:lnTo>
                    <a:pt x="37" y="681"/>
                  </a:lnTo>
                  <a:lnTo>
                    <a:pt x="43" y="680"/>
                  </a:lnTo>
                  <a:lnTo>
                    <a:pt x="48" y="675"/>
                  </a:lnTo>
                  <a:lnTo>
                    <a:pt x="50" y="665"/>
                  </a:lnTo>
                  <a:lnTo>
                    <a:pt x="53" y="654"/>
                  </a:lnTo>
                  <a:lnTo>
                    <a:pt x="53" y="642"/>
                  </a:lnTo>
                  <a:lnTo>
                    <a:pt x="53" y="629"/>
                  </a:lnTo>
                  <a:lnTo>
                    <a:pt x="53" y="619"/>
                  </a:lnTo>
                  <a:lnTo>
                    <a:pt x="53" y="612"/>
                  </a:lnTo>
                  <a:lnTo>
                    <a:pt x="53" y="609"/>
                  </a:lnTo>
                  <a:lnTo>
                    <a:pt x="53" y="607"/>
                  </a:lnTo>
                  <a:lnTo>
                    <a:pt x="54" y="602"/>
                  </a:lnTo>
                  <a:lnTo>
                    <a:pt x="57" y="594"/>
                  </a:lnTo>
                  <a:lnTo>
                    <a:pt x="58" y="585"/>
                  </a:lnTo>
                  <a:lnTo>
                    <a:pt x="60" y="573"/>
                  </a:lnTo>
                  <a:lnTo>
                    <a:pt x="63" y="562"/>
                  </a:lnTo>
                  <a:lnTo>
                    <a:pt x="65" y="551"/>
                  </a:lnTo>
                  <a:lnTo>
                    <a:pt x="68" y="540"/>
                  </a:lnTo>
                  <a:lnTo>
                    <a:pt x="69" y="531"/>
                  </a:lnTo>
                  <a:lnTo>
                    <a:pt x="69" y="523"/>
                  </a:lnTo>
                  <a:lnTo>
                    <a:pt x="70" y="514"/>
                  </a:lnTo>
                  <a:lnTo>
                    <a:pt x="70" y="508"/>
                  </a:lnTo>
                  <a:lnTo>
                    <a:pt x="70" y="502"/>
                  </a:lnTo>
                  <a:lnTo>
                    <a:pt x="70" y="497"/>
                  </a:lnTo>
                  <a:lnTo>
                    <a:pt x="70" y="494"/>
                  </a:lnTo>
                  <a:lnTo>
                    <a:pt x="70" y="493"/>
                  </a:lnTo>
                  <a:lnTo>
                    <a:pt x="85" y="493"/>
                  </a:lnTo>
                  <a:lnTo>
                    <a:pt x="86" y="510"/>
                  </a:lnTo>
                  <a:lnTo>
                    <a:pt x="93" y="510"/>
                  </a:lnTo>
                  <a:lnTo>
                    <a:pt x="93" y="511"/>
                  </a:lnTo>
                  <a:lnTo>
                    <a:pt x="108" y="606"/>
                  </a:lnTo>
                  <a:lnTo>
                    <a:pt x="98" y="653"/>
                  </a:lnTo>
                  <a:lnTo>
                    <a:pt x="98" y="654"/>
                  </a:lnTo>
                  <a:lnTo>
                    <a:pt x="99" y="656"/>
                  </a:lnTo>
                  <a:lnTo>
                    <a:pt x="99" y="659"/>
                  </a:lnTo>
                  <a:lnTo>
                    <a:pt x="100" y="664"/>
                  </a:lnTo>
                  <a:lnTo>
                    <a:pt x="101" y="668"/>
                  </a:lnTo>
                  <a:lnTo>
                    <a:pt x="104" y="673"/>
                  </a:lnTo>
                  <a:lnTo>
                    <a:pt x="106" y="676"/>
                  </a:lnTo>
                  <a:lnTo>
                    <a:pt x="109" y="680"/>
                  </a:lnTo>
                  <a:lnTo>
                    <a:pt x="112" y="681"/>
                  </a:lnTo>
                  <a:lnTo>
                    <a:pt x="116" y="681"/>
                  </a:lnTo>
                  <a:lnTo>
                    <a:pt x="121" y="680"/>
                  </a:lnTo>
                  <a:lnTo>
                    <a:pt x="125" y="679"/>
                  </a:lnTo>
                  <a:lnTo>
                    <a:pt x="127" y="676"/>
                  </a:lnTo>
                  <a:lnTo>
                    <a:pt x="130" y="674"/>
                  </a:lnTo>
                  <a:lnTo>
                    <a:pt x="132" y="671"/>
                  </a:lnTo>
                  <a:lnTo>
                    <a:pt x="132" y="671"/>
                  </a:lnTo>
                  <a:lnTo>
                    <a:pt x="136" y="634"/>
                  </a:lnTo>
                  <a:lnTo>
                    <a:pt x="126" y="611"/>
                  </a:lnTo>
                  <a:lnTo>
                    <a:pt x="126" y="608"/>
                  </a:lnTo>
                  <a:lnTo>
                    <a:pt x="129" y="602"/>
                  </a:lnTo>
                  <a:lnTo>
                    <a:pt x="131" y="593"/>
                  </a:lnTo>
                  <a:lnTo>
                    <a:pt x="134" y="582"/>
                  </a:lnTo>
                  <a:lnTo>
                    <a:pt x="136" y="570"/>
                  </a:lnTo>
                  <a:lnTo>
                    <a:pt x="139" y="559"/>
                  </a:lnTo>
                  <a:lnTo>
                    <a:pt x="140" y="549"/>
                  </a:lnTo>
                  <a:lnTo>
                    <a:pt x="140" y="540"/>
                  </a:lnTo>
                  <a:lnTo>
                    <a:pt x="140" y="536"/>
                  </a:lnTo>
                  <a:lnTo>
                    <a:pt x="140" y="533"/>
                  </a:lnTo>
                  <a:lnTo>
                    <a:pt x="139" y="529"/>
                  </a:lnTo>
                  <a:lnTo>
                    <a:pt x="139" y="525"/>
                  </a:lnTo>
                  <a:lnTo>
                    <a:pt x="139" y="521"/>
                  </a:lnTo>
                  <a:lnTo>
                    <a:pt x="137" y="518"/>
                  </a:lnTo>
                  <a:lnTo>
                    <a:pt x="137" y="514"/>
                  </a:lnTo>
                  <a:lnTo>
                    <a:pt x="137" y="510"/>
                  </a:lnTo>
                  <a:lnTo>
                    <a:pt x="221" y="509"/>
                  </a:lnTo>
                  <a:lnTo>
                    <a:pt x="221" y="356"/>
                  </a:lnTo>
                </a:path>
              </a:pathLst>
            </a:custGeom>
            <a:solidFill>
              <a:srgbClr val="00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5" name="Freeform 39"/>
            <p:cNvSpPr>
              <a:spLocks/>
            </p:cNvSpPr>
            <p:nvPr/>
          </p:nvSpPr>
          <p:spPr bwMode="auto">
            <a:xfrm>
              <a:off x="1094" y="3122"/>
              <a:ext cx="233" cy="687"/>
            </a:xfrm>
            <a:custGeom>
              <a:avLst/>
              <a:gdLst>
                <a:gd name="T0" fmla="*/ 214 w 233"/>
                <a:gd name="T1" fmla="*/ 646 h 687"/>
                <a:gd name="T2" fmla="*/ 183 w 233"/>
                <a:gd name="T3" fmla="*/ 612 h 687"/>
                <a:gd name="T4" fmla="*/ 184 w 233"/>
                <a:gd name="T5" fmla="*/ 552 h 687"/>
                <a:gd name="T6" fmla="*/ 192 w 233"/>
                <a:gd name="T7" fmla="*/ 479 h 687"/>
                <a:gd name="T8" fmla="*/ 196 w 233"/>
                <a:gd name="T9" fmla="*/ 473 h 687"/>
                <a:gd name="T10" fmla="*/ 203 w 233"/>
                <a:gd name="T11" fmla="*/ 450 h 687"/>
                <a:gd name="T12" fmla="*/ 191 w 233"/>
                <a:gd name="T13" fmla="*/ 307 h 687"/>
                <a:gd name="T14" fmla="*/ 198 w 233"/>
                <a:gd name="T15" fmla="*/ 325 h 687"/>
                <a:gd name="T16" fmla="*/ 207 w 233"/>
                <a:gd name="T17" fmla="*/ 325 h 687"/>
                <a:gd name="T18" fmla="*/ 212 w 233"/>
                <a:gd name="T19" fmla="*/ 307 h 687"/>
                <a:gd name="T20" fmla="*/ 199 w 233"/>
                <a:gd name="T21" fmla="*/ 273 h 687"/>
                <a:gd name="T22" fmla="*/ 205 w 233"/>
                <a:gd name="T23" fmla="*/ 226 h 687"/>
                <a:gd name="T24" fmla="*/ 187 w 233"/>
                <a:gd name="T25" fmla="*/ 128 h 687"/>
                <a:gd name="T26" fmla="*/ 165 w 233"/>
                <a:gd name="T27" fmla="*/ 107 h 687"/>
                <a:gd name="T28" fmla="*/ 156 w 233"/>
                <a:gd name="T29" fmla="*/ 102 h 687"/>
                <a:gd name="T30" fmla="*/ 165 w 233"/>
                <a:gd name="T31" fmla="*/ 99 h 687"/>
                <a:gd name="T32" fmla="*/ 171 w 233"/>
                <a:gd name="T33" fmla="*/ 85 h 687"/>
                <a:gd name="T34" fmla="*/ 165 w 233"/>
                <a:gd name="T35" fmla="*/ 68 h 687"/>
                <a:gd name="T36" fmla="*/ 155 w 233"/>
                <a:gd name="T37" fmla="*/ 49 h 687"/>
                <a:gd name="T38" fmla="*/ 151 w 233"/>
                <a:gd name="T39" fmla="*/ 32 h 687"/>
                <a:gd name="T40" fmla="*/ 150 w 233"/>
                <a:gd name="T41" fmla="*/ 24 h 687"/>
                <a:gd name="T42" fmla="*/ 147 w 233"/>
                <a:gd name="T43" fmla="*/ 13 h 687"/>
                <a:gd name="T44" fmla="*/ 145 w 233"/>
                <a:gd name="T45" fmla="*/ 2 h 687"/>
                <a:gd name="T46" fmla="*/ 119 w 233"/>
                <a:gd name="T47" fmla="*/ 1 h 687"/>
                <a:gd name="T48" fmla="*/ 95 w 233"/>
                <a:gd name="T49" fmla="*/ 8 h 687"/>
                <a:gd name="T50" fmla="*/ 79 w 233"/>
                <a:gd name="T51" fmla="*/ 35 h 687"/>
                <a:gd name="T52" fmla="*/ 68 w 233"/>
                <a:gd name="T53" fmla="*/ 68 h 687"/>
                <a:gd name="T54" fmla="*/ 55 w 233"/>
                <a:gd name="T55" fmla="*/ 86 h 687"/>
                <a:gd name="T56" fmla="*/ 59 w 233"/>
                <a:gd name="T57" fmla="*/ 99 h 687"/>
                <a:gd name="T58" fmla="*/ 65 w 233"/>
                <a:gd name="T59" fmla="*/ 104 h 687"/>
                <a:gd name="T60" fmla="*/ 59 w 233"/>
                <a:gd name="T61" fmla="*/ 116 h 687"/>
                <a:gd name="T62" fmla="*/ 29 w 233"/>
                <a:gd name="T63" fmla="*/ 179 h 687"/>
                <a:gd name="T64" fmla="*/ 12 w 233"/>
                <a:gd name="T65" fmla="*/ 240 h 687"/>
                <a:gd name="T66" fmla="*/ 16 w 233"/>
                <a:gd name="T67" fmla="*/ 250 h 687"/>
                <a:gd name="T68" fmla="*/ 23 w 233"/>
                <a:gd name="T69" fmla="*/ 264 h 687"/>
                <a:gd name="T70" fmla="*/ 4 w 233"/>
                <a:gd name="T71" fmla="*/ 331 h 687"/>
                <a:gd name="T72" fmla="*/ 1 w 233"/>
                <a:gd name="T73" fmla="*/ 391 h 687"/>
                <a:gd name="T74" fmla="*/ 12 w 233"/>
                <a:gd name="T75" fmla="*/ 399 h 687"/>
                <a:gd name="T76" fmla="*/ 35 w 233"/>
                <a:gd name="T77" fmla="*/ 404 h 687"/>
                <a:gd name="T78" fmla="*/ 38 w 233"/>
                <a:gd name="T79" fmla="*/ 438 h 687"/>
                <a:gd name="T80" fmla="*/ 35 w 233"/>
                <a:gd name="T81" fmla="*/ 463 h 687"/>
                <a:gd name="T82" fmla="*/ 44 w 233"/>
                <a:gd name="T83" fmla="*/ 470 h 687"/>
                <a:gd name="T84" fmla="*/ 63 w 233"/>
                <a:gd name="T85" fmla="*/ 477 h 687"/>
                <a:gd name="T86" fmla="*/ 69 w 233"/>
                <a:gd name="T87" fmla="*/ 490 h 687"/>
                <a:gd name="T88" fmla="*/ 76 w 233"/>
                <a:gd name="T89" fmla="*/ 515 h 687"/>
                <a:gd name="T90" fmla="*/ 76 w 233"/>
                <a:gd name="T91" fmla="*/ 520 h 687"/>
                <a:gd name="T92" fmla="*/ 73 w 233"/>
                <a:gd name="T93" fmla="*/ 537 h 687"/>
                <a:gd name="T94" fmla="*/ 75 w 233"/>
                <a:gd name="T95" fmla="*/ 574 h 687"/>
                <a:gd name="T96" fmla="*/ 85 w 233"/>
                <a:gd name="T97" fmla="*/ 612 h 687"/>
                <a:gd name="T98" fmla="*/ 80 w 233"/>
                <a:gd name="T99" fmla="*/ 676 h 687"/>
                <a:gd name="T100" fmla="*/ 91 w 233"/>
                <a:gd name="T101" fmla="*/ 684 h 687"/>
                <a:gd name="T102" fmla="*/ 106 w 233"/>
                <a:gd name="T103" fmla="*/ 681 h 687"/>
                <a:gd name="T104" fmla="*/ 112 w 233"/>
                <a:gd name="T105" fmla="*/ 663 h 687"/>
                <a:gd name="T106" fmla="*/ 105 w 233"/>
                <a:gd name="T107" fmla="*/ 609 h 687"/>
                <a:gd name="T108" fmla="*/ 141 w 233"/>
                <a:gd name="T109" fmla="*/ 497 h 687"/>
                <a:gd name="T110" fmla="*/ 142 w 233"/>
                <a:gd name="T111" fmla="*/ 518 h 687"/>
                <a:gd name="T112" fmla="*/ 146 w 233"/>
                <a:gd name="T113" fmla="*/ 554 h 687"/>
                <a:gd name="T114" fmla="*/ 156 w 233"/>
                <a:gd name="T115" fmla="*/ 598 h 687"/>
                <a:gd name="T116" fmla="*/ 156 w 233"/>
                <a:gd name="T117" fmla="*/ 655 h 687"/>
                <a:gd name="T118" fmla="*/ 171 w 233"/>
                <a:gd name="T119" fmla="*/ 655 h 687"/>
                <a:gd name="T120" fmla="*/ 188 w 233"/>
                <a:gd name="T121" fmla="*/ 663 h 687"/>
                <a:gd name="T122" fmla="*/ 210 w 233"/>
                <a:gd name="T123" fmla="*/ 672 h 687"/>
                <a:gd name="T124" fmla="*/ 229 w 233"/>
                <a:gd name="T125" fmla="*/ 66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687">
                  <a:moveTo>
                    <a:pt x="230" y="656"/>
                  </a:moveTo>
                  <a:lnTo>
                    <a:pt x="228" y="655"/>
                  </a:lnTo>
                  <a:lnTo>
                    <a:pt x="223" y="652"/>
                  </a:lnTo>
                  <a:lnTo>
                    <a:pt x="214" y="646"/>
                  </a:lnTo>
                  <a:lnTo>
                    <a:pt x="205" y="640"/>
                  </a:lnTo>
                  <a:lnTo>
                    <a:pt x="197" y="631"/>
                  </a:lnTo>
                  <a:lnTo>
                    <a:pt x="188" y="622"/>
                  </a:lnTo>
                  <a:lnTo>
                    <a:pt x="183" y="612"/>
                  </a:lnTo>
                  <a:lnTo>
                    <a:pt x="181" y="604"/>
                  </a:lnTo>
                  <a:lnTo>
                    <a:pt x="182" y="590"/>
                  </a:lnTo>
                  <a:lnTo>
                    <a:pt x="183" y="573"/>
                  </a:lnTo>
                  <a:lnTo>
                    <a:pt x="184" y="552"/>
                  </a:lnTo>
                  <a:lnTo>
                    <a:pt x="187" y="529"/>
                  </a:lnTo>
                  <a:lnTo>
                    <a:pt x="188" y="508"/>
                  </a:lnTo>
                  <a:lnTo>
                    <a:pt x="191" y="491"/>
                  </a:lnTo>
                  <a:lnTo>
                    <a:pt x="192" y="479"/>
                  </a:lnTo>
                  <a:lnTo>
                    <a:pt x="192" y="475"/>
                  </a:lnTo>
                  <a:lnTo>
                    <a:pt x="192" y="474"/>
                  </a:lnTo>
                  <a:lnTo>
                    <a:pt x="193" y="474"/>
                  </a:lnTo>
                  <a:lnTo>
                    <a:pt x="196" y="473"/>
                  </a:lnTo>
                  <a:lnTo>
                    <a:pt x="198" y="469"/>
                  </a:lnTo>
                  <a:lnTo>
                    <a:pt x="199" y="465"/>
                  </a:lnTo>
                  <a:lnTo>
                    <a:pt x="202" y="459"/>
                  </a:lnTo>
                  <a:lnTo>
                    <a:pt x="203" y="450"/>
                  </a:lnTo>
                  <a:lnTo>
                    <a:pt x="204" y="440"/>
                  </a:lnTo>
                  <a:lnTo>
                    <a:pt x="191" y="307"/>
                  </a:lnTo>
                  <a:lnTo>
                    <a:pt x="191" y="305"/>
                  </a:lnTo>
                  <a:lnTo>
                    <a:pt x="191" y="307"/>
                  </a:lnTo>
                  <a:lnTo>
                    <a:pt x="192" y="310"/>
                  </a:lnTo>
                  <a:lnTo>
                    <a:pt x="193" y="315"/>
                  </a:lnTo>
                  <a:lnTo>
                    <a:pt x="196" y="320"/>
                  </a:lnTo>
                  <a:lnTo>
                    <a:pt x="198" y="325"/>
                  </a:lnTo>
                  <a:lnTo>
                    <a:pt x="200" y="329"/>
                  </a:lnTo>
                  <a:lnTo>
                    <a:pt x="202" y="330"/>
                  </a:lnTo>
                  <a:lnTo>
                    <a:pt x="204" y="329"/>
                  </a:lnTo>
                  <a:lnTo>
                    <a:pt x="207" y="325"/>
                  </a:lnTo>
                  <a:lnTo>
                    <a:pt x="209" y="321"/>
                  </a:lnTo>
                  <a:lnTo>
                    <a:pt x="210" y="316"/>
                  </a:lnTo>
                  <a:lnTo>
                    <a:pt x="212" y="312"/>
                  </a:lnTo>
                  <a:lnTo>
                    <a:pt x="212" y="307"/>
                  </a:lnTo>
                  <a:lnTo>
                    <a:pt x="210" y="300"/>
                  </a:lnTo>
                  <a:lnTo>
                    <a:pt x="208" y="293"/>
                  </a:lnTo>
                  <a:lnTo>
                    <a:pt x="204" y="286"/>
                  </a:lnTo>
                  <a:lnTo>
                    <a:pt x="199" y="273"/>
                  </a:lnTo>
                  <a:lnTo>
                    <a:pt x="198" y="263"/>
                  </a:lnTo>
                  <a:lnTo>
                    <a:pt x="200" y="253"/>
                  </a:lnTo>
                  <a:lnTo>
                    <a:pt x="203" y="241"/>
                  </a:lnTo>
                  <a:lnTo>
                    <a:pt x="205" y="226"/>
                  </a:lnTo>
                  <a:lnTo>
                    <a:pt x="205" y="204"/>
                  </a:lnTo>
                  <a:lnTo>
                    <a:pt x="200" y="174"/>
                  </a:lnTo>
                  <a:lnTo>
                    <a:pt x="191" y="134"/>
                  </a:lnTo>
                  <a:lnTo>
                    <a:pt x="187" y="128"/>
                  </a:lnTo>
                  <a:lnTo>
                    <a:pt x="182" y="122"/>
                  </a:lnTo>
                  <a:lnTo>
                    <a:pt x="177" y="116"/>
                  </a:lnTo>
                  <a:lnTo>
                    <a:pt x="171" y="111"/>
                  </a:lnTo>
                  <a:lnTo>
                    <a:pt x="165" y="107"/>
                  </a:lnTo>
                  <a:lnTo>
                    <a:pt x="160" y="105"/>
                  </a:lnTo>
                  <a:lnTo>
                    <a:pt x="157" y="102"/>
                  </a:lnTo>
                  <a:lnTo>
                    <a:pt x="156" y="102"/>
                  </a:lnTo>
                  <a:lnTo>
                    <a:pt x="156" y="102"/>
                  </a:lnTo>
                  <a:lnTo>
                    <a:pt x="157" y="101"/>
                  </a:lnTo>
                  <a:lnTo>
                    <a:pt x="160" y="101"/>
                  </a:lnTo>
                  <a:lnTo>
                    <a:pt x="162" y="100"/>
                  </a:lnTo>
                  <a:lnTo>
                    <a:pt x="165" y="99"/>
                  </a:lnTo>
                  <a:lnTo>
                    <a:pt x="167" y="96"/>
                  </a:lnTo>
                  <a:lnTo>
                    <a:pt x="168" y="94"/>
                  </a:lnTo>
                  <a:lnTo>
                    <a:pt x="169" y="89"/>
                  </a:lnTo>
                  <a:lnTo>
                    <a:pt x="171" y="85"/>
                  </a:lnTo>
                  <a:lnTo>
                    <a:pt x="169" y="80"/>
                  </a:lnTo>
                  <a:lnTo>
                    <a:pt x="168" y="76"/>
                  </a:lnTo>
                  <a:lnTo>
                    <a:pt x="167" y="71"/>
                  </a:lnTo>
                  <a:lnTo>
                    <a:pt x="165" y="68"/>
                  </a:lnTo>
                  <a:lnTo>
                    <a:pt x="162" y="64"/>
                  </a:lnTo>
                  <a:lnTo>
                    <a:pt x="160" y="59"/>
                  </a:lnTo>
                  <a:lnTo>
                    <a:pt x="157" y="54"/>
                  </a:lnTo>
                  <a:lnTo>
                    <a:pt x="155" y="49"/>
                  </a:lnTo>
                  <a:lnTo>
                    <a:pt x="153" y="44"/>
                  </a:lnTo>
                  <a:lnTo>
                    <a:pt x="152" y="39"/>
                  </a:lnTo>
                  <a:lnTo>
                    <a:pt x="151" y="35"/>
                  </a:lnTo>
                  <a:lnTo>
                    <a:pt x="151" y="32"/>
                  </a:lnTo>
                  <a:lnTo>
                    <a:pt x="150" y="28"/>
                  </a:lnTo>
                  <a:lnTo>
                    <a:pt x="150" y="26"/>
                  </a:lnTo>
                  <a:lnTo>
                    <a:pt x="150" y="26"/>
                  </a:lnTo>
                  <a:lnTo>
                    <a:pt x="150" y="24"/>
                  </a:lnTo>
                  <a:lnTo>
                    <a:pt x="150" y="23"/>
                  </a:lnTo>
                  <a:lnTo>
                    <a:pt x="148" y="21"/>
                  </a:lnTo>
                  <a:lnTo>
                    <a:pt x="148" y="17"/>
                  </a:lnTo>
                  <a:lnTo>
                    <a:pt x="147" y="13"/>
                  </a:lnTo>
                  <a:lnTo>
                    <a:pt x="147" y="9"/>
                  </a:lnTo>
                  <a:lnTo>
                    <a:pt x="146" y="7"/>
                  </a:lnTo>
                  <a:lnTo>
                    <a:pt x="146" y="3"/>
                  </a:lnTo>
                  <a:lnTo>
                    <a:pt x="145" y="2"/>
                  </a:lnTo>
                  <a:lnTo>
                    <a:pt x="141" y="1"/>
                  </a:lnTo>
                  <a:lnTo>
                    <a:pt x="135" y="0"/>
                  </a:lnTo>
                  <a:lnTo>
                    <a:pt x="127" y="1"/>
                  </a:lnTo>
                  <a:lnTo>
                    <a:pt x="119" y="1"/>
                  </a:lnTo>
                  <a:lnTo>
                    <a:pt x="111" y="2"/>
                  </a:lnTo>
                  <a:lnTo>
                    <a:pt x="104" y="4"/>
                  </a:lnTo>
                  <a:lnTo>
                    <a:pt x="99" y="6"/>
                  </a:lnTo>
                  <a:lnTo>
                    <a:pt x="95" y="8"/>
                  </a:lnTo>
                  <a:lnTo>
                    <a:pt x="90" y="13"/>
                  </a:lnTo>
                  <a:lnTo>
                    <a:pt x="86" y="19"/>
                  </a:lnTo>
                  <a:lnTo>
                    <a:pt x="83" y="27"/>
                  </a:lnTo>
                  <a:lnTo>
                    <a:pt x="79" y="35"/>
                  </a:lnTo>
                  <a:lnTo>
                    <a:pt x="75" y="44"/>
                  </a:lnTo>
                  <a:lnTo>
                    <a:pt x="73" y="52"/>
                  </a:lnTo>
                  <a:lnTo>
                    <a:pt x="70" y="60"/>
                  </a:lnTo>
                  <a:lnTo>
                    <a:pt x="68" y="68"/>
                  </a:lnTo>
                  <a:lnTo>
                    <a:pt x="64" y="73"/>
                  </a:lnTo>
                  <a:lnTo>
                    <a:pt x="62" y="79"/>
                  </a:lnTo>
                  <a:lnTo>
                    <a:pt x="59" y="82"/>
                  </a:lnTo>
                  <a:lnTo>
                    <a:pt x="55" y="86"/>
                  </a:lnTo>
                  <a:lnTo>
                    <a:pt x="54" y="89"/>
                  </a:lnTo>
                  <a:lnTo>
                    <a:pt x="52" y="90"/>
                  </a:lnTo>
                  <a:lnTo>
                    <a:pt x="52" y="91"/>
                  </a:lnTo>
                  <a:lnTo>
                    <a:pt x="59" y="99"/>
                  </a:lnTo>
                  <a:lnTo>
                    <a:pt x="59" y="99"/>
                  </a:lnTo>
                  <a:lnTo>
                    <a:pt x="62" y="100"/>
                  </a:lnTo>
                  <a:lnTo>
                    <a:pt x="63" y="101"/>
                  </a:lnTo>
                  <a:lnTo>
                    <a:pt x="65" y="104"/>
                  </a:lnTo>
                  <a:lnTo>
                    <a:pt x="66" y="106"/>
                  </a:lnTo>
                  <a:lnTo>
                    <a:pt x="65" y="110"/>
                  </a:lnTo>
                  <a:lnTo>
                    <a:pt x="64" y="113"/>
                  </a:lnTo>
                  <a:lnTo>
                    <a:pt x="59" y="116"/>
                  </a:lnTo>
                  <a:lnTo>
                    <a:pt x="52" y="125"/>
                  </a:lnTo>
                  <a:lnTo>
                    <a:pt x="44" y="138"/>
                  </a:lnTo>
                  <a:lnTo>
                    <a:pt x="37" y="158"/>
                  </a:lnTo>
                  <a:lnTo>
                    <a:pt x="29" y="179"/>
                  </a:lnTo>
                  <a:lnTo>
                    <a:pt x="22" y="200"/>
                  </a:lnTo>
                  <a:lnTo>
                    <a:pt x="17" y="219"/>
                  </a:lnTo>
                  <a:lnTo>
                    <a:pt x="13" y="232"/>
                  </a:lnTo>
                  <a:lnTo>
                    <a:pt x="12" y="240"/>
                  </a:lnTo>
                  <a:lnTo>
                    <a:pt x="12" y="242"/>
                  </a:lnTo>
                  <a:lnTo>
                    <a:pt x="12" y="245"/>
                  </a:lnTo>
                  <a:lnTo>
                    <a:pt x="13" y="247"/>
                  </a:lnTo>
                  <a:lnTo>
                    <a:pt x="16" y="250"/>
                  </a:lnTo>
                  <a:lnTo>
                    <a:pt x="17" y="253"/>
                  </a:lnTo>
                  <a:lnTo>
                    <a:pt x="18" y="257"/>
                  </a:lnTo>
                  <a:lnTo>
                    <a:pt x="21" y="261"/>
                  </a:lnTo>
                  <a:lnTo>
                    <a:pt x="23" y="264"/>
                  </a:lnTo>
                  <a:lnTo>
                    <a:pt x="13" y="300"/>
                  </a:lnTo>
                  <a:lnTo>
                    <a:pt x="9" y="305"/>
                  </a:lnTo>
                  <a:lnTo>
                    <a:pt x="7" y="316"/>
                  </a:lnTo>
                  <a:lnTo>
                    <a:pt x="4" y="331"/>
                  </a:lnTo>
                  <a:lnTo>
                    <a:pt x="2" y="347"/>
                  </a:lnTo>
                  <a:lnTo>
                    <a:pt x="1" y="364"/>
                  </a:lnTo>
                  <a:lnTo>
                    <a:pt x="0" y="378"/>
                  </a:lnTo>
                  <a:lnTo>
                    <a:pt x="1" y="391"/>
                  </a:lnTo>
                  <a:lnTo>
                    <a:pt x="2" y="396"/>
                  </a:lnTo>
                  <a:lnTo>
                    <a:pt x="4" y="397"/>
                  </a:lnTo>
                  <a:lnTo>
                    <a:pt x="7" y="398"/>
                  </a:lnTo>
                  <a:lnTo>
                    <a:pt x="12" y="399"/>
                  </a:lnTo>
                  <a:lnTo>
                    <a:pt x="17" y="401"/>
                  </a:lnTo>
                  <a:lnTo>
                    <a:pt x="22" y="402"/>
                  </a:lnTo>
                  <a:lnTo>
                    <a:pt x="29" y="403"/>
                  </a:lnTo>
                  <a:lnTo>
                    <a:pt x="35" y="404"/>
                  </a:lnTo>
                  <a:lnTo>
                    <a:pt x="43" y="404"/>
                  </a:lnTo>
                  <a:lnTo>
                    <a:pt x="42" y="417"/>
                  </a:lnTo>
                  <a:lnTo>
                    <a:pt x="40" y="428"/>
                  </a:lnTo>
                  <a:lnTo>
                    <a:pt x="38" y="438"/>
                  </a:lnTo>
                  <a:lnTo>
                    <a:pt x="38" y="447"/>
                  </a:lnTo>
                  <a:lnTo>
                    <a:pt x="37" y="453"/>
                  </a:lnTo>
                  <a:lnTo>
                    <a:pt x="35" y="459"/>
                  </a:lnTo>
                  <a:lnTo>
                    <a:pt x="35" y="463"/>
                  </a:lnTo>
                  <a:lnTo>
                    <a:pt x="35" y="464"/>
                  </a:lnTo>
                  <a:lnTo>
                    <a:pt x="37" y="464"/>
                  </a:lnTo>
                  <a:lnTo>
                    <a:pt x="39" y="466"/>
                  </a:lnTo>
                  <a:lnTo>
                    <a:pt x="44" y="470"/>
                  </a:lnTo>
                  <a:lnTo>
                    <a:pt x="50" y="474"/>
                  </a:lnTo>
                  <a:lnTo>
                    <a:pt x="55" y="476"/>
                  </a:lnTo>
                  <a:lnTo>
                    <a:pt x="60" y="477"/>
                  </a:lnTo>
                  <a:lnTo>
                    <a:pt x="63" y="477"/>
                  </a:lnTo>
                  <a:lnTo>
                    <a:pt x="64" y="475"/>
                  </a:lnTo>
                  <a:lnTo>
                    <a:pt x="65" y="477"/>
                  </a:lnTo>
                  <a:lnTo>
                    <a:pt x="66" y="482"/>
                  </a:lnTo>
                  <a:lnTo>
                    <a:pt x="69" y="490"/>
                  </a:lnTo>
                  <a:lnTo>
                    <a:pt x="70" y="497"/>
                  </a:lnTo>
                  <a:lnTo>
                    <a:pt x="73" y="503"/>
                  </a:lnTo>
                  <a:lnTo>
                    <a:pt x="75" y="510"/>
                  </a:lnTo>
                  <a:lnTo>
                    <a:pt x="76" y="515"/>
                  </a:lnTo>
                  <a:lnTo>
                    <a:pt x="78" y="516"/>
                  </a:lnTo>
                  <a:lnTo>
                    <a:pt x="76" y="517"/>
                  </a:lnTo>
                  <a:lnTo>
                    <a:pt x="76" y="518"/>
                  </a:lnTo>
                  <a:lnTo>
                    <a:pt x="76" y="520"/>
                  </a:lnTo>
                  <a:lnTo>
                    <a:pt x="75" y="523"/>
                  </a:lnTo>
                  <a:lnTo>
                    <a:pt x="74" y="527"/>
                  </a:lnTo>
                  <a:lnTo>
                    <a:pt x="73" y="532"/>
                  </a:lnTo>
                  <a:lnTo>
                    <a:pt x="73" y="537"/>
                  </a:lnTo>
                  <a:lnTo>
                    <a:pt x="71" y="543"/>
                  </a:lnTo>
                  <a:lnTo>
                    <a:pt x="71" y="552"/>
                  </a:lnTo>
                  <a:lnTo>
                    <a:pt x="73" y="562"/>
                  </a:lnTo>
                  <a:lnTo>
                    <a:pt x="75" y="574"/>
                  </a:lnTo>
                  <a:lnTo>
                    <a:pt x="78" y="585"/>
                  </a:lnTo>
                  <a:lnTo>
                    <a:pt x="81" y="596"/>
                  </a:lnTo>
                  <a:lnTo>
                    <a:pt x="84" y="606"/>
                  </a:lnTo>
                  <a:lnTo>
                    <a:pt x="85" y="612"/>
                  </a:lnTo>
                  <a:lnTo>
                    <a:pt x="86" y="615"/>
                  </a:lnTo>
                  <a:lnTo>
                    <a:pt x="75" y="638"/>
                  </a:lnTo>
                  <a:lnTo>
                    <a:pt x="79" y="674"/>
                  </a:lnTo>
                  <a:lnTo>
                    <a:pt x="80" y="676"/>
                  </a:lnTo>
                  <a:lnTo>
                    <a:pt x="81" y="677"/>
                  </a:lnTo>
                  <a:lnTo>
                    <a:pt x="84" y="679"/>
                  </a:lnTo>
                  <a:lnTo>
                    <a:pt x="88" y="682"/>
                  </a:lnTo>
                  <a:lnTo>
                    <a:pt x="91" y="684"/>
                  </a:lnTo>
                  <a:lnTo>
                    <a:pt x="95" y="686"/>
                  </a:lnTo>
                  <a:lnTo>
                    <a:pt x="99" y="686"/>
                  </a:lnTo>
                  <a:lnTo>
                    <a:pt x="102" y="683"/>
                  </a:lnTo>
                  <a:lnTo>
                    <a:pt x="106" y="681"/>
                  </a:lnTo>
                  <a:lnTo>
                    <a:pt x="109" y="677"/>
                  </a:lnTo>
                  <a:lnTo>
                    <a:pt x="110" y="672"/>
                  </a:lnTo>
                  <a:lnTo>
                    <a:pt x="111" y="667"/>
                  </a:lnTo>
                  <a:lnTo>
                    <a:pt x="112" y="663"/>
                  </a:lnTo>
                  <a:lnTo>
                    <a:pt x="114" y="659"/>
                  </a:lnTo>
                  <a:lnTo>
                    <a:pt x="114" y="657"/>
                  </a:lnTo>
                  <a:lnTo>
                    <a:pt x="114" y="656"/>
                  </a:lnTo>
                  <a:lnTo>
                    <a:pt x="105" y="609"/>
                  </a:lnTo>
                  <a:lnTo>
                    <a:pt x="120" y="515"/>
                  </a:lnTo>
                  <a:lnTo>
                    <a:pt x="122" y="496"/>
                  </a:lnTo>
                  <a:lnTo>
                    <a:pt x="141" y="496"/>
                  </a:lnTo>
                  <a:lnTo>
                    <a:pt x="141" y="497"/>
                  </a:lnTo>
                  <a:lnTo>
                    <a:pt x="141" y="500"/>
                  </a:lnTo>
                  <a:lnTo>
                    <a:pt x="141" y="505"/>
                  </a:lnTo>
                  <a:lnTo>
                    <a:pt x="141" y="511"/>
                  </a:lnTo>
                  <a:lnTo>
                    <a:pt x="142" y="518"/>
                  </a:lnTo>
                  <a:lnTo>
                    <a:pt x="142" y="526"/>
                  </a:lnTo>
                  <a:lnTo>
                    <a:pt x="143" y="534"/>
                  </a:lnTo>
                  <a:lnTo>
                    <a:pt x="145" y="543"/>
                  </a:lnTo>
                  <a:lnTo>
                    <a:pt x="146" y="554"/>
                  </a:lnTo>
                  <a:lnTo>
                    <a:pt x="148" y="567"/>
                  </a:lnTo>
                  <a:lnTo>
                    <a:pt x="151" y="578"/>
                  </a:lnTo>
                  <a:lnTo>
                    <a:pt x="153" y="589"/>
                  </a:lnTo>
                  <a:lnTo>
                    <a:pt x="156" y="598"/>
                  </a:lnTo>
                  <a:lnTo>
                    <a:pt x="157" y="606"/>
                  </a:lnTo>
                  <a:lnTo>
                    <a:pt x="158" y="611"/>
                  </a:lnTo>
                  <a:lnTo>
                    <a:pt x="160" y="612"/>
                  </a:lnTo>
                  <a:lnTo>
                    <a:pt x="156" y="655"/>
                  </a:lnTo>
                  <a:lnTo>
                    <a:pt x="168" y="658"/>
                  </a:lnTo>
                  <a:lnTo>
                    <a:pt x="168" y="652"/>
                  </a:lnTo>
                  <a:lnTo>
                    <a:pt x="168" y="653"/>
                  </a:lnTo>
                  <a:lnTo>
                    <a:pt x="171" y="655"/>
                  </a:lnTo>
                  <a:lnTo>
                    <a:pt x="174" y="656"/>
                  </a:lnTo>
                  <a:lnTo>
                    <a:pt x="178" y="658"/>
                  </a:lnTo>
                  <a:lnTo>
                    <a:pt x="183" y="661"/>
                  </a:lnTo>
                  <a:lnTo>
                    <a:pt x="188" y="663"/>
                  </a:lnTo>
                  <a:lnTo>
                    <a:pt x="193" y="666"/>
                  </a:lnTo>
                  <a:lnTo>
                    <a:pt x="199" y="669"/>
                  </a:lnTo>
                  <a:lnTo>
                    <a:pt x="204" y="671"/>
                  </a:lnTo>
                  <a:lnTo>
                    <a:pt x="210" y="672"/>
                  </a:lnTo>
                  <a:lnTo>
                    <a:pt x="215" y="672"/>
                  </a:lnTo>
                  <a:lnTo>
                    <a:pt x="220" y="672"/>
                  </a:lnTo>
                  <a:lnTo>
                    <a:pt x="225" y="671"/>
                  </a:lnTo>
                  <a:lnTo>
                    <a:pt x="229" y="669"/>
                  </a:lnTo>
                  <a:lnTo>
                    <a:pt x="232" y="669"/>
                  </a:lnTo>
                  <a:lnTo>
                    <a:pt x="232" y="669"/>
                  </a:lnTo>
                  <a:lnTo>
                    <a:pt x="230" y="65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6" name="Freeform 40"/>
            <p:cNvSpPr>
              <a:spLocks/>
            </p:cNvSpPr>
            <p:nvPr/>
          </p:nvSpPr>
          <p:spPr bwMode="auto">
            <a:xfrm>
              <a:off x="1464" y="3092"/>
              <a:ext cx="221" cy="715"/>
            </a:xfrm>
            <a:custGeom>
              <a:avLst/>
              <a:gdLst>
                <a:gd name="T0" fmla="*/ 220 w 221"/>
                <a:gd name="T1" fmla="*/ 600 h 715"/>
                <a:gd name="T2" fmla="*/ 203 w 221"/>
                <a:gd name="T3" fmla="*/ 414 h 715"/>
                <a:gd name="T4" fmla="*/ 208 w 221"/>
                <a:gd name="T5" fmla="*/ 407 h 715"/>
                <a:gd name="T6" fmla="*/ 212 w 221"/>
                <a:gd name="T7" fmla="*/ 400 h 715"/>
                <a:gd name="T8" fmla="*/ 208 w 221"/>
                <a:gd name="T9" fmla="*/ 378 h 715"/>
                <a:gd name="T10" fmla="*/ 211 w 221"/>
                <a:gd name="T11" fmla="*/ 295 h 715"/>
                <a:gd name="T12" fmla="*/ 207 w 221"/>
                <a:gd name="T13" fmla="*/ 235 h 715"/>
                <a:gd name="T14" fmla="*/ 197 w 221"/>
                <a:gd name="T15" fmla="*/ 165 h 715"/>
                <a:gd name="T16" fmla="*/ 175 w 221"/>
                <a:gd name="T17" fmla="*/ 137 h 715"/>
                <a:gd name="T18" fmla="*/ 142 w 221"/>
                <a:gd name="T19" fmla="*/ 113 h 715"/>
                <a:gd name="T20" fmla="*/ 126 w 221"/>
                <a:gd name="T21" fmla="*/ 103 h 715"/>
                <a:gd name="T22" fmla="*/ 139 w 221"/>
                <a:gd name="T23" fmla="*/ 64 h 715"/>
                <a:gd name="T24" fmla="*/ 141 w 221"/>
                <a:gd name="T25" fmla="*/ 49 h 715"/>
                <a:gd name="T26" fmla="*/ 137 w 221"/>
                <a:gd name="T27" fmla="*/ 28 h 715"/>
                <a:gd name="T28" fmla="*/ 128 w 221"/>
                <a:gd name="T29" fmla="*/ 12 h 715"/>
                <a:gd name="T30" fmla="*/ 121 w 221"/>
                <a:gd name="T31" fmla="*/ 2 h 715"/>
                <a:gd name="T32" fmla="*/ 100 w 221"/>
                <a:gd name="T33" fmla="*/ 0 h 715"/>
                <a:gd name="T34" fmla="*/ 77 w 221"/>
                <a:gd name="T35" fmla="*/ 1 h 715"/>
                <a:gd name="T36" fmla="*/ 72 w 221"/>
                <a:gd name="T37" fmla="*/ 7 h 715"/>
                <a:gd name="T38" fmla="*/ 59 w 221"/>
                <a:gd name="T39" fmla="*/ 21 h 715"/>
                <a:gd name="T40" fmla="*/ 57 w 221"/>
                <a:gd name="T41" fmla="*/ 42 h 715"/>
                <a:gd name="T42" fmla="*/ 60 w 221"/>
                <a:gd name="T43" fmla="*/ 58 h 715"/>
                <a:gd name="T44" fmla="*/ 78 w 221"/>
                <a:gd name="T45" fmla="*/ 103 h 715"/>
                <a:gd name="T46" fmla="*/ 58 w 221"/>
                <a:gd name="T47" fmla="*/ 116 h 715"/>
                <a:gd name="T48" fmla="*/ 26 w 221"/>
                <a:gd name="T49" fmla="*/ 138 h 715"/>
                <a:gd name="T50" fmla="*/ 16 w 221"/>
                <a:gd name="T51" fmla="*/ 155 h 715"/>
                <a:gd name="T52" fmla="*/ 9 w 221"/>
                <a:gd name="T53" fmla="*/ 210 h 715"/>
                <a:gd name="T54" fmla="*/ 3 w 221"/>
                <a:gd name="T55" fmla="*/ 268 h 715"/>
                <a:gd name="T56" fmla="*/ 2 w 221"/>
                <a:gd name="T57" fmla="*/ 298 h 715"/>
                <a:gd name="T58" fmla="*/ 0 w 221"/>
                <a:gd name="T59" fmla="*/ 353 h 715"/>
                <a:gd name="T60" fmla="*/ 3 w 221"/>
                <a:gd name="T61" fmla="*/ 400 h 715"/>
                <a:gd name="T62" fmla="*/ 12 w 221"/>
                <a:gd name="T63" fmla="*/ 410 h 715"/>
                <a:gd name="T64" fmla="*/ 23 w 221"/>
                <a:gd name="T65" fmla="*/ 412 h 715"/>
                <a:gd name="T66" fmla="*/ 14 w 221"/>
                <a:gd name="T67" fmla="*/ 393 h 715"/>
                <a:gd name="T68" fmla="*/ 63 w 221"/>
                <a:gd name="T69" fmla="*/ 665 h 715"/>
                <a:gd name="T70" fmla="*/ 72 w 221"/>
                <a:gd name="T71" fmla="*/ 711 h 715"/>
                <a:gd name="T72" fmla="*/ 108 w 221"/>
                <a:gd name="T73" fmla="*/ 692 h 715"/>
                <a:gd name="T74" fmla="*/ 129 w 221"/>
                <a:gd name="T75" fmla="*/ 705 h 715"/>
                <a:gd name="T76" fmla="*/ 149 w 221"/>
                <a:gd name="T77" fmla="*/ 714 h 715"/>
                <a:gd name="T78" fmla="*/ 162 w 221"/>
                <a:gd name="T79" fmla="*/ 714 h 715"/>
                <a:gd name="T80" fmla="*/ 174 w 221"/>
                <a:gd name="T81" fmla="*/ 710 h 715"/>
                <a:gd name="T82" fmla="*/ 169 w 221"/>
                <a:gd name="T83" fmla="*/ 683 h 715"/>
                <a:gd name="T84" fmla="*/ 177 w 221"/>
                <a:gd name="T85" fmla="*/ 391 h 715"/>
                <a:gd name="T86" fmla="*/ 185 w 221"/>
                <a:gd name="T87" fmla="*/ 407 h 715"/>
                <a:gd name="T88" fmla="*/ 186 w 221"/>
                <a:gd name="T89" fmla="*/ 408 h 715"/>
                <a:gd name="T90" fmla="*/ 188 w 221"/>
                <a:gd name="T91" fmla="*/ 410 h 715"/>
                <a:gd name="T92" fmla="*/ 191 w 221"/>
                <a:gd name="T93" fmla="*/ 4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715">
                  <a:moveTo>
                    <a:pt x="176" y="428"/>
                  </a:moveTo>
                  <a:lnTo>
                    <a:pt x="176" y="600"/>
                  </a:lnTo>
                  <a:lnTo>
                    <a:pt x="220" y="600"/>
                  </a:lnTo>
                  <a:lnTo>
                    <a:pt x="220" y="428"/>
                  </a:lnTo>
                  <a:lnTo>
                    <a:pt x="203" y="428"/>
                  </a:lnTo>
                  <a:lnTo>
                    <a:pt x="203" y="414"/>
                  </a:lnTo>
                  <a:lnTo>
                    <a:pt x="205" y="413"/>
                  </a:lnTo>
                  <a:lnTo>
                    <a:pt x="207" y="410"/>
                  </a:lnTo>
                  <a:lnTo>
                    <a:pt x="208" y="407"/>
                  </a:lnTo>
                  <a:lnTo>
                    <a:pt x="210" y="404"/>
                  </a:lnTo>
                  <a:lnTo>
                    <a:pt x="211" y="402"/>
                  </a:lnTo>
                  <a:lnTo>
                    <a:pt x="212" y="400"/>
                  </a:lnTo>
                  <a:lnTo>
                    <a:pt x="213" y="399"/>
                  </a:lnTo>
                  <a:lnTo>
                    <a:pt x="213" y="398"/>
                  </a:lnTo>
                  <a:lnTo>
                    <a:pt x="208" y="378"/>
                  </a:lnTo>
                  <a:lnTo>
                    <a:pt x="210" y="378"/>
                  </a:lnTo>
                  <a:lnTo>
                    <a:pt x="211" y="301"/>
                  </a:lnTo>
                  <a:lnTo>
                    <a:pt x="211" y="295"/>
                  </a:lnTo>
                  <a:lnTo>
                    <a:pt x="210" y="280"/>
                  </a:lnTo>
                  <a:lnTo>
                    <a:pt x="208" y="259"/>
                  </a:lnTo>
                  <a:lnTo>
                    <a:pt x="207" y="235"/>
                  </a:lnTo>
                  <a:lnTo>
                    <a:pt x="205" y="210"/>
                  </a:lnTo>
                  <a:lnTo>
                    <a:pt x="201" y="185"/>
                  </a:lnTo>
                  <a:lnTo>
                    <a:pt x="197" y="165"/>
                  </a:lnTo>
                  <a:lnTo>
                    <a:pt x="191" y="153"/>
                  </a:lnTo>
                  <a:lnTo>
                    <a:pt x="183" y="144"/>
                  </a:lnTo>
                  <a:lnTo>
                    <a:pt x="175" y="137"/>
                  </a:lnTo>
                  <a:lnTo>
                    <a:pt x="164" y="128"/>
                  </a:lnTo>
                  <a:lnTo>
                    <a:pt x="152" y="121"/>
                  </a:lnTo>
                  <a:lnTo>
                    <a:pt x="142" y="113"/>
                  </a:lnTo>
                  <a:lnTo>
                    <a:pt x="134" y="108"/>
                  </a:lnTo>
                  <a:lnTo>
                    <a:pt x="128" y="105"/>
                  </a:lnTo>
                  <a:lnTo>
                    <a:pt x="126" y="103"/>
                  </a:lnTo>
                  <a:lnTo>
                    <a:pt x="128" y="86"/>
                  </a:lnTo>
                  <a:lnTo>
                    <a:pt x="139" y="65"/>
                  </a:lnTo>
                  <a:lnTo>
                    <a:pt x="139" y="64"/>
                  </a:lnTo>
                  <a:lnTo>
                    <a:pt x="140" y="60"/>
                  </a:lnTo>
                  <a:lnTo>
                    <a:pt x="140" y="55"/>
                  </a:lnTo>
                  <a:lnTo>
                    <a:pt x="141" y="49"/>
                  </a:lnTo>
                  <a:lnTo>
                    <a:pt x="141" y="42"/>
                  </a:lnTo>
                  <a:lnTo>
                    <a:pt x="140" y="34"/>
                  </a:lnTo>
                  <a:lnTo>
                    <a:pt x="137" y="28"/>
                  </a:lnTo>
                  <a:lnTo>
                    <a:pt x="134" y="22"/>
                  </a:lnTo>
                  <a:lnTo>
                    <a:pt x="130" y="16"/>
                  </a:lnTo>
                  <a:lnTo>
                    <a:pt x="128" y="12"/>
                  </a:lnTo>
                  <a:lnTo>
                    <a:pt x="126" y="7"/>
                  </a:lnTo>
                  <a:lnTo>
                    <a:pt x="124" y="4"/>
                  </a:lnTo>
                  <a:lnTo>
                    <a:pt x="121" y="2"/>
                  </a:lnTo>
                  <a:lnTo>
                    <a:pt x="116" y="1"/>
                  </a:lnTo>
                  <a:lnTo>
                    <a:pt x="110" y="0"/>
                  </a:lnTo>
                  <a:lnTo>
                    <a:pt x="100" y="0"/>
                  </a:lnTo>
                  <a:lnTo>
                    <a:pt x="88" y="0"/>
                  </a:lnTo>
                  <a:lnTo>
                    <a:pt x="82" y="0"/>
                  </a:lnTo>
                  <a:lnTo>
                    <a:pt x="77" y="1"/>
                  </a:lnTo>
                  <a:lnTo>
                    <a:pt x="74" y="2"/>
                  </a:lnTo>
                  <a:lnTo>
                    <a:pt x="73" y="4"/>
                  </a:lnTo>
                  <a:lnTo>
                    <a:pt x="72" y="7"/>
                  </a:lnTo>
                  <a:lnTo>
                    <a:pt x="68" y="11"/>
                  </a:lnTo>
                  <a:lnTo>
                    <a:pt x="63" y="16"/>
                  </a:lnTo>
                  <a:lnTo>
                    <a:pt x="59" y="21"/>
                  </a:lnTo>
                  <a:lnTo>
                    <a:pt x="57" y="27"/>
                  </a:lnTo>
                  <a:lnTo>
                    <a:pt x="57" y="34"/>
                  </a:lnTo>
                  <a:lnTo>
                    <a:pt x="57" y="42"/>
                  </a:lnTo>
                  <a:lnTo>
                    <a:pt x="58" y="48"/>
                  </a:lnTo>
                  <a:lnTo>
                    <a:pt x="59" y="54"/>
                  </a:lnTo>
                  <a:lnTo>
                    <a:pt x="60" y="58"/>
                  </a:lnTo>
                  <a:lnTo>
                    <a:pt x="62" y="60"/>
                  </a:lnTo>
                  <a:lnTo>
                    <a:pt x="75" y="92"/>
                  </a:lnTo>
                  <a:lnTo>
                    <a:pt x="78" y="103"/>
                  </a:lnTo>
                  <a:lnTo>
                    <a:pt x="74" y="106"/>
                  </a:lnTo>
                  <a:lnTo>
                    <a:pt x="68" y="110"/>
                  </a:lnTo>
                  <a:lnTo>
                    <a:pt x="58" y="116"/>
                  </a:lnTo>
                  <a:lnTo>
                    <a:pt x="47" y="123"/>
                  </a:lnTo>
                  <a:lnTo>
                    <a:pt x="36" y="131"/>
                  </a:lnTo>
                  <a:lnTo>
                    <a:pt x="26" y="138"/>
                  </a:lnTo>
                  <a:lnTo>
                    <a:pt x="19" y="144"/>
                  </a:lnTo>
                  <a:lnTo>
                    <a:pt x="17" y="148"/>
                  </a:lnTo>
                  <a:lnTo>
                    <a:pt x="16" y="155"/>
                  </a:lnTo>
                  <a:lnTo>
                    <a:pt x="14" y="170"/>
                  </a:lnTo>
                  <a:lnTo>
                    <a:pt x="12" y="189"/>
                  </a:lnTo>
                  <a:lnTo>
                    <a:pt x="9" y="210"/>
                  </a:lnTo>
                  <a:lnTo>
                    <a:pt x="7" y="232"/>
                  </a:lnTo>
                  <a:lnTo>
                    <a:pt x="4" y="252"/>
                  </a:lnTo>
                  <a:lnTo>
                    <a:pt x="3" y="268"/>
                  </a:lnTo>
                  <a:lnTo>
                    <a:pt x="2" y="278"/>
                  </a:lnTo>
                  <a:lnTo>
                    <a:pt x="2" y="284"/>
                  </a:lnTo>
                  <a:lnTo>
                    <a:pt x="2" y="298"/>
                  </a:lnTo>
                  <a:lnTo>
                    <a:pt x="1" y="314"/>
                  </a:lnTo>
                  <a:lnTo>
                    <a:pt x="0" y="334"/>
                  </a:lnTo>
                  <a:lnTo>
                    <a:pt x="0" y="353"/>
                  </a:lnTo>
                  <a:lnTo>
                    <a:pt x="0" y="372"/>
                  </a:lnTo>
                  <a:lnTo>
                    <a:pt x="1" y="388"/>
                  </a:lnTo>
                  <a:lnTo>
                    <a:pt x="3" y="400"/>
                  </a:lnTo>
                  <a:lnTo>
                    <a:pt x="6" y="405"/>
                  </a:lnTo>
                  <a:lnTo>
                    <a:pt x="8" y="408"/>
                  </a:lnTo>
                  <a:lnTo>
                    <a:pt x="12" y="410"/>
                  </a:lnTo>
                  <a:lnTo>
                    <a:pt x="17" y="410"/>
                  </a:lnTo>
                  <a:lnTo>
                    <a:pt x="21" y="412"/>
                  </a:lnTo>
                  <a:lnTo>
                    <a:pt x="23" y="412"/>
                  </a:lnTo>
                  <a:lnTo>
                    <a:pt x="26" y="410"/>
                  </a:lnTo>
                  <a:lnTo>
                    <a:pt x="27" y="410"/>
                  </a:lnTo>
                  <a:lnTo>
                    <a:pt x="14" y="393"/>
                  </a:lnTo>
                  <a:lnTo>
                    <a:pt x="34" y="262"/>
                  </a:lnTo>
                  <a:lnTo>
                    <a:pt x="34" y="402"/>
                  </a:lnTo>
                  <a:lnTo>
                    <a:pt x="63" y="665"/>
                  </a:lnTo>
                  <a:lnTo>
                    <a:pt x="39" y="694"/>
                  </a:lnTo>
                  <a:lnTo>
                    <a:pt x="34" y="714"/>
                  </a:lnTo>
                  <a:lnTo>
                    <a:pt x="72" y="711"/>
                  </a:lnTo>
                  <a:lnTo>
                    <a:pt x="101" y="689"/>
                  </a:lnTo>
                  <a:lnTo>
                    <a:pt x="103" y="690"/>
                  </a:lnTo>
                  <a:lnTo>
                    <a:pt x="108" y="692"/>
                  </a:lnTo>
                  <a:lnTo>
                    <a:pt x="114" y="696"/>
                  </a:lnTo>
                  <a:lnTo>
                    <a:pt x="121" y="700"/>
                  </a:lnTo>
                  <a:lnTo>
                    <a:pt x="129" y="705"/>
                  </a:lnTo>
                  <a:lnTo>
                    <a:pt x="136" y="709"/>
                  </a:lnTo>
                  <a:lnTo>
                    <a:pt x="144" y="711"/>
                  </a:lnTo>
                  <a:lnTo>
                    <a:pt x="149" y="714"/>
                  </a:lnTo>
                  <a:lnTo>
                    <a:pt x="152" y="714"/>
                  </a:lnTo>
                  <a:lnTo>
                    <a:pt x="157" y="714"/>
                  </a:lnTo>
                  <a:lnTo>
                    <a:pt x="162" y="714"/>
                  </a:lnTo>
                  <a:lnTo>
                    <a:pt x="166" y="712"/>
                  </a:lnTo>
                  <a:lnTo>
                    <a:pt x="171" y="711"/>
                  </a:lnTo>
                  <a:lnTo>
                    <a:pt x="174" y="710"/>
                  </a:lnTo>
                  <a:lnTo>
                    <a:pt x="176" y="710"/>
                  </a:lnTo>
                  <a:lnTo>
                    <a:pt x="176" y="709"/>
                  </a:lnTo>
                  <a:lnTo>
                    <a:pt x="169" y="683"/>
                  </a:lnTo>
                  <a:lnTo>
                    <a:pt x="142" y="666"/>
                  </a:lnTo>
                  <a:lnTo>
                    <a:pt x="167" y="419"/>
                  </a:lnTo>
                  <a:lnTo>
                    <a:pt x="177" y="391"/>
                  </a:lnTo>
                  <a:lnTo>
                    <a:pt x="165" y="249"/>
                  </a:lnTo>
                  <a:lnTo>
                    <a:pt x="193" y="394"/>
                  </a:lnTo>
                  <a:lnTo>
                    <a:pt x="185" y="407"/>
                  </a:lnTo>
                  <a:lnTo>
                    <a:pt x="185" y="407"/>
                  </a:lnTo>
                  <a:lnTo>
                    <a:pt x="185" y="407"/>
                  </a:lnTo>
                  <a:lnTo>
                    <a:pt x="186" y="408"/>
                  </a:lnTo>
                  <a:lnTo>
                    <a:pt x="186" y="409"/>
                  </a:lnTo>
                  <a:lnTo>
                    <a:pt x="187" y="409"/>
                  </a:lnTo>
                  <a:lnTo>
                    <a:pt x="188" y="410"/>
                  </a:lnTo>
                  <a:lnTo>
                    <a:pt x="190" y="412"/>
                  </a:lnTo>
                  <a:lnTo>
                    <a:pt x="191" y="413"/>
                  </a:lnTo>
                  <a:lnTo>
                    <a:pt x="191" y="428"/>
                  </a:lnTo>
                  <a:lnTo>
                    <a:pt x="176" y="4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7" name="Freeform 41"/>
            <p:cNvSpPr>
              <a:spLocks/>
            </p:cNvSpPr>
            <p:nvPr/>
          </p:nvSpPr>
          <p:spPr bwMode="auto">
            <a:xfrm>
              <a:off x="791" y="3067"/>
              <a:ext cx="222" cy="683"/>
            </a:xfrm>
            <a:custGeom>
              <a:avLst/>
              <a:gdLst>
                <a:gd name="T0" fmla="*/ 83 w 222"/>
                <a:gd name="T1" fmla="*/ 517 h 683"/>
                <a:gd name="T2" fmla="*/ 81 w 222"/>
                <a:gd name="T3" fmla="*/ 532 h 683"/>
                <a:gd name="T4" fmla="*/ 83 w 222"/>
                <a:gd name="T5" fmla="*/ 558 h 683"/>
                <a:gd name="T6" fmla="*/ 93 w 222"/>
                <a:gd name="T7" fmla="*/ 601 h 683"/>
                <a:gd name="T8" fmla="*/ 88 w 222"/>
                <a:gd name="T9" fmla="*/ 670 h 683"/>
                <a:gd name="T10" fmla="*/ 96 w 222"/>
                <a:gd name="T11" fmla="*/ 677 h 683"/>
                <a:gd name="T12" fmla="*/ 111 w 222"/>
                <a:gd name="T13" fmla="*/ 679 h 683"/>
                <a:gd name="T14" fmla="*/ 121 w 222"/>
                <a:gd name="T15" fmla="*/ 663 h 683"/>
                <a:gd name="T16" fmla="*/ 122 w 222"/>
                <a:gd name="T17" fmla="*/ 652 h 683"/>
                <a:gd name="T18" fmla="*/ 135 w 222"/>
                <a:gd name="T19" fmla="*/ 509 h 683"/>
                <a:gd name="T20" fmla="*/ 150 w 222"/>
                <a:gd name="T21" fmla="*/ 496 h 683"/>
                <a:gd name="T22" fmla="*/ 152 w 222"/>
                <a:gd name="T23" fmla="*/ 522 h 683"/>
                <a:gd name="T24" fmla="*/ 158 w 222"/>
                <a:gd name="T25" fmla="*/ 561 h 683"/>
                <a:gd name="T26" fmla="*/ 167 w 222"/>
                <a:gd name="T27" fmla="*/ 601 h 683"/>
                <a:gd name="T28" fmla="*/ 168 w 222"/>
                <a:gd name="T29" fmla="*/ 618 h 683"/>
                <a:gd name="T30" fmla="*/ 171 w 222"/>
                <a:gd name="T31" fmla="*/ 664 h 683"/>
                <a:gd name="T32" fmla="*/ 189 w 222"/>
                <a:gd name="T33" fmla="*/ 682 h 683"/>
                <a:gd name="T34" fmla="*/ 208 w 222"/>
                <a:gd name="T35" fmla="*/ 680 h 683"/>
                <a:gd name="T36" fmla="*/ 208 w 222"/>
                <a:gd name="T37" fmla="*/ 664 h 683"/>
                <a:gd name="T38" fmla="*/ 196 w 222"/>
                <a:gd name="T39" fmla="*/ 632 h 683"/>
                <a:gd name="T40" fmla="*/ 191 w 222"/>
                <a:gd name="T41" fmla="*/ 586 h 683"/>
                <a:gd name="T42" fmla="*/ 198 w 222"/>
                <a:gd name="T43" fmla="*/ 505 h 683"/>
                <a:gd name="T44" fmla="*/ 202 w 222"/>
                <a:gd name="T45" fmla="*/ 470 h 683"/>
                <a:gd name="T46" fmla="*/ 209 w 222"/>
                <a:gd name="T47" fmla="*/ 461 h 683"/>
                <a:gd name="T48" fmla="*/ 214 w 222"/>
                <a:gd name="T49" fmla="*/ 431 h 683"/>
                <a:gd name="T50" fmla="*/ 212 w 222"/>
                <a:gd name="T51" fmla="*/ 363 h 683"/>
                <a:gd name="T52" fmla="*/ 216 w 222"/>
                <a:gd name="T53" fmla="*/ 321 h 683"/>
                <a:gd name="T54" fmla="*/ 221 w 222"/>
                <a:gd name="T55" fmla="*/ 302 h 683"/>
                <a:gd name="T56" fmla="*/ 208 w 222"/>
                <a:gd name="T57" fmla="*/ 268 h 683"/>
                <a:gd name="T58" fmla="*/ 216 w 222"/>
                <a:gd name="T59" fmla="*/ 221 h 683"/>
                <a:gd name="T60" fmla="*/ 197 w 222"/>
                <a:gd name="T61" fmla="*/ 125 h 683"/>
                <a:gd name="T62" fmla="*/ 183 w 222"/>
                <a:gd name="T63" fmla="*/ 115 h 683"/>
                <a:gd name="T64" fmla="*/ 178 w 222"/>
                <a:gd name="T65" fmla="*/ 113 h 683"/>
                <a:gd name="T66" fmla="*/ 165 w 222"/>
                <a:gd name="T67" fmla="*/ 106 h 683"/>
                <a:gd name="T68" fmla="*/ 162 w 222"/>
                <a:gd name="T69" fmla="*/ 97 h 683"/>
                <a:gd name="T70" fmla="*/ 171 w 222"/>
                <a:gd name="T71" fmla="*/ 89 h 683"/>
                <a:gd name="T72" fmla="*/ 175 w 222"/>
                <a:gd name="T73" fmla="*/ 77 h 683"/>
                <a:gd name="T74" fmla="*/ 167 w 222"/>
                <a:gd name="T75" fmla="*/ 74 h 683"/>
                <a:gd name="T76" fmla="*/ 168 w 222"/>
                <a:gd name="T77" fmla="*/ 56 h 683"/>
                <a:gd name="T78" fmla="*/ 170 w 222"/>
                <a:gd name="T79" fmla="*/ 30 h 683"/>
                <a:gd name="T80" fmla="*/ 168 w 222"/>
                <a:gd name="T81" fmla="*/ 24 h 683"/>
                <a:gd name="T82" fmla="*/ 168 w 222"/>
                <a:gd name="T83" fmla="*/ 18 h 683"/>
                <a:gd name="T84" fmla="*/ 166 w 222"/>
                <a:gd name="T85" fmla="*/ 7 h 683"/>
                <a:gd name="T86" fmla="*/ 131 w 222"/>
                <a:gd name="T87" fmla="*/ 0 h 683"/>
                <a:gd name="T88" fmla="*/ 94 w 222"/>
                <a:gd name="T89" fmla="*/ 12 h 683"/>
                <a:gd name="T90" fmla="*/ 85 w 222"/>
                <a:gd name="T91" fmla="*/ 45 h 683"/>
                <a:gd name="T92" fmla="*/ 86 w 222"/>
                <a:gd name="T93" fmla="*/ 73 h 683"/>
                <a:gd name="T94" fmla="*/ 76 w 222"/>
                <a:gd name="T95" fmla="*/ 84 h 683"/>
                <a:gd name="T96" fmla="*/ 84 w 222"/>
                <a:gd name="T97" fmla="*/ 101 h 683"/>
                <a:gd name="T98" fmla="*/ 85 w 222"/>
                <a:gd name="T99" fmla="*/ 105 h 683"/>
                <a:gd name="T100" fmla="*/ 57 w 222"/>
                <a:gd name="T101" fmla="*/ 125 h 683"/>
                <a:gd name="T102" fmla="*/ 38 w 222"/>
                <a:gd name="T103" fmla="*/ 180 h 683"/>
                <a:gd name="T104" fmla="*/ 33 w 222"/>
                <a:gd name="T105" fmla="*/ 233 h 683"/>
                <a:gd name="T106" fmla="*/ 40 w 222"/>
                <a:gd name="T107" fmla="*/ 266 h 683"/>
                <a:gd name="T108" fmla="*/ 53 w 222"/>
                <a:gd name="T109" fmla="*/ 303 h 683"/>
                <a:gd name="T110" fmla="*/ 40 w 222"/>
                <a:gd name="T111" fmla="*/ 341 h 683"/>
                <a:gd name="T112" fmla="*/ 38 w 222"/>
                <a:gd name="T113" fmla="*/ 35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3">
                  <a:moveTo>
                    <a:pt x="0" y="497"/>
                  </a:moveTo>
                  <a:lnTo>
                    <a:pt x="84" y="509"/>
                  </a:lnTo>
                  <a:lnTo>
                    <a:pt x="84" y="513"/>
                  </a:lnTo>
                  <a:lnTo>
                    <a:pt x="83" y="517"/>
                  </a:lnTo>
                  <a:lnTo>
                    <a:pt x="83" y="521"/>
                  </a:lnTo>
                  <a:lnTo>
                    <a:pt x="83" y="524"/>
                  </a:lnTo>
                  <a:lnTo>
                    <a:pt x="81" y="528"/>
                  </a:lnTo>
                  <a:lnTo>
                    <a:pt x="81" y="532"/>
                  </a:lnTo>
                  <a:lnTo>
                    <a:pt x="81" y="535"/>
                  </a:lnTo>
                  <a:lnTo>
                    <a:pt x="81" y="539"/>
                  </a:lnTo>
                  <a:lnTo>
                    <a:pt x="81" y="548"/>
                  </a:lnTo>
                  <a:lnTo>
                    <a:pt x="83" y="558"/>
                  </a:lnTo>
                  <a:lnTo>
                    <a:pt x="85" y="569"/>
                  </a:lnTo>
                  <a:lnTo>
                    <a:pt x="88" y="581"/>
                  </a:lnTo>
                  <a:lnTo>
                    <a:pt x="90" y="592"/>
                  </a:lnTo>
                  <a:lnTo>
                    <a:pt x="93" y="601"/>
                  </a:lnTo>
                  <a:lnTo>
                    <a:pt x="95" y="607"/>
                  </a:lnTo>
                  <a:lnTo>
                    <a:pt x="95" y="610"/>
                  </a:lnTo>
                  <a:lnTo>
                    <a:pt x="85" y="633"/>
                  </a:lnTo>
                  <a:lnTo>
                    <a:pt x="88" y="670"/>
                  </a:lnTo>
                  <a:lnTo>
                    <a:pt x="89" y="670"/>
                  </a:lnTo>
                  <a:lnTo>
                    <a:pt x="90" y="673"/>
                  </a:lnTo>
                  <a:lnTo>
                    <a:pt x="93" y="674"/>
                  </a:lnTo>
                  <a:lnTo>
                    <a:pt x="96" y="677"/>
                  </a:lnTo>
                  <a:lnTo>
                    <a:pt x="100" y="679"/>
                  </a:lnTo>
                  <a:lnTo>
                    <a:pt x="104" y="680"/>
                  </a:lnTo>
                  <a:lnTo>
                    <a:pt x="109" y="680"/>
                  </a:lnTo>
                  <a:lnTo>
                    <a:pt x="111" y="679"/>
                  </a:lnTo>
                  <a:lnTo>
                    <a:pt x="115" y="675"/>
                  </a:lnTo>
                  <a:lnTo>
                    <a:pt x="117" y="672"/>
                  </a:lnTo>
                  <a:lnTo>
                    <a:pt x="119" y="667"/>
                  </a:lnTo>
                  <a:lnTo>
                    <a:pt x="121" y="663"/>
                  </a:lnTo>
                  <a:lnTo>
                    <a:pt x="121" y="658"/>
                  </a:lnTo>
                  <a:lnTo>
                    <a:pt x="122" y="656"/>
                  </a:lnTo>
                  <a:lnTo>
                    <a:pt x="122" y="653"/>
                  </a:lnTo>
                  <a:lnTo>
                    <a:pt x="122" y="652"/>
                  </a:lnTo>
                  <a:lnTo>
                    <a:pt x="114" y="605"/>
                  </a:lnTo>
                  <a:lnTo>
                    <a:pt x="129" y="509"/>
                  </a:lnTo>
                  <a:lnTo>
                    <a:pt x="129" y="509"/>
                  </a:lnTo>
                  <a:lnTo>
                    <a:pt x="135" y="509"/>
                  </a:lnTo>
                  <a:lnTo>
                    <a:pt x="135" y="492"/>
                  </a:lnTo>
                  <a:lnTo>
                    <a:pt x="150" y="492"/>
                  </a:lnTo>
                  <a:lnTo>
                    <a:pt x="150" y="493"/>
                  </a:lnTo>
                  <a:lnTo>
                    <a:pt x="150" y="496"/>
                  </a:lnTo>
                  <a:lnTo>
                    <a:pt x="150" y="501"/>
                  </a:lnTo>
                  <a:lnTo>
                    <a:pt x="151" y="507"/>
                  </a:lnTo>
                  <a:lnTo>
                    <a:pt x="151" y="513"/>
                  </a:lnTo>
                  <a:lnTo>
                    <a:pt x="152" y="522"/>
                  </a:lnTo>
                  <a:lnTo>
                    <a:pt x="152" y="530"/>
                  </a:lnTo>
                  <a:lnTo>
                    <a:pt x="153" y="539"/>
                  </a:lnTo>
                  <a:lnTo>
                    <a:pt x="156" y="550"/>
                  </a:lnTo>
                  <a:lnTo>
                    <a:pt x="158" y="561"/>
                  </a:lnTo>
                  <a:lnTo>
                    <a:pt x="161" y="573"/>
                  </a:lnTo>
                  <a:lnTo>
                    <a:pt x="162" y="584"/>
                  </a:lnTo>
                  <a:lnTo>
                    <a:pt x="165" y="594"/>
                  </a:lnTo>
                  <a:lnTo>
                    <a:pt x="167" y="601"/>
                  </a:lnTo>
                  <a:lnTo>
                    <a:pt x="168" y="606"/>
                  </a:lnTo>
                  <a:lnTo>
                    <a:pt x="168" y="608"/>
                  </a:lnTo>
                  <a:lnTo>
                    <a:pt x="168" y="611"/>
                  </a:lnTo>
                  <a:lnTo>
                    <a:pt x="168" y="618"/>
                  </a:lnTo>
                  <a:lnTo>
                    <a:pt x="167" y="628"/>
                  </a:lnTo>
                  <a:lnTo>
                    <a:pt x="168" y="641"/>
                  </a:lnTo>
                  <a:lnTo>
                    <a:pt x="168" y="653"/>
                  </a:lnTo>
                  <a:lnTo>
                    <a:pt x="171" y="664"/>
                  </a:lnTo>
                  <a:lnTo>
                    <a:pt x="173" y="674"/>
                  </a:lnTo>
                  <a:lnTo>
                    <a:pt x="178" y="679"/>
                  </a:lnTo>
                  <a:lnTo>
                    <a:pt x="183" y="680"/>
                  </a:lnTo>
                  <a:lnTo>
                    <a:pt x="189" y="682"/>
                  </a:lnTo>
                  <a:lnTo>
                    <a:pt x="194" y="682"/>
                  </a:lnTo>
                  <a:lnTo>
                    <a:pt x="199" y="682"/>
                  </a:lnTo>
                  <a:lnTo>
                    <a:pt x="204" y="680"/>
                  </a:lnTo>
                  <a:lnTo>
                    <a:pt x="208" y="680"/>
                  </a:lnTo>
                  <a:lnTo>
                    <a:pt x="211" y="679"/>
                  </a:lnTo>
                  <a:lnTo>
                    <a:pt x="211" y="679"/>
                  </a:lnTo>
                  <a:lnTo>
                    <a:pt x="209" y="665"/>
                  </a:lnTo>
                  <a:lnTo>
                    <a:pt x="208" y="664"/>
                  </a:lnTo>
                  <a:lnTo>
                    <a:pt x="206" y="659"/>
                  </a:lnTo>
                  <a:lnTo>
                    <a:pt x="203" y="652"/>
                  </a:lnTo>
                  <a:lnTo>
                    <a:pt x="199" y="642"/>
                  </a:lnTo>
                  <a:lnTo>
                    <a:pt x="196" y="632"/>
                  </a:lnTo>
                  <a:lnTo>
                    <a:pt x="193" y="620"/>
                  </a:lnTo>
                  <a:lnTo>
                    <a:pt x="191" y="610"/>
                  </a:lnTo>
                  <a:lnTo>
                    <a:pt x="191" y="599"/>
                  </a:lnTo>
                  <a:lnTo>
                    <a:pt x="191" y="586"/>
                  </a:lnTo>
                  <a:lnTo>
                    <a:pt x="192" y="568"/>
                  </a:lnTo>
                  <a:lnTo>
                    <a:pt x="193" y="547"/>
                  </a:lnTo>
                  <a:lnTo>
                    <a:pt x="196" y="524"/>
                  </a:lnTo>
                  <a:lnTo>
                    <a:pt x="198" y="505"/>
                  </a:lnTo>
                  <a:lnTo>
                    <a:pt x="199" y="486"/>
                  </a:lnTo>
                  <a:lnTo>
                    <a:pt x="201" y="475"/>
                  </a:lnTo>
                  <a:lnTo>
                    <a:pt x="201" y="470"/>
                  </a:lnTo>
                  <a:lnTo>
                    <a:pt x="202" y="470"/>
                  </a:lnTo>
                  <a:lnTo>
                    <a:pt x="203" y="469"/>
                  </a:lnTo>
                  <a:lnTo>
                    <a:pt x="204" y="467"/>
                  </a:lnTo>
                  <a:lnTo>
                    <a:pt x="207" y="465"/>
                  </a:lnTo>
                  <a:lnTo>
                    <a:pt x="209" y="461"/>
                  </a:lnTo>
                  <a:lnTo>
                    <a:pt x="211" y="455"/>
                  </a:lnTo>
                  <a:lnTo>
                    <a:pt x="213" y="446"/>
                  </a:lnTo>
                  <a:lnTo>
                    <a:pt x="214" y="435"/>
                  </a:lnTo>
                  <a:lnTo>
                    <a:pt x="214" y="431"/>
                  </a:lnTo>
                  <a:lnTo>
                    <a:pt x="213" y="419"/>
                  </a:lnTo>
                  <a:lnTo>
                    <a:pt x="213" y="403"/>
                  </a:lnTo>
                  <a:lnTo>
                    <a:pt x="212" y="383"/>
                  </a:lnTo>
                  <a:lnTo>
                    <a:pt x="212" y="363"/>
                  </a:lnTo>
                  <a:lnTo>
                    <a:pt x="212" y="346"/>
                  </a:lnTo>
                  <a:lnTo>
                    <a:pt x="212" y="332"/>
                  </a:lnTo>
                  <a:lnTo>
                    <a:pt x="214" y="325"/>
                  </a:lnTo>
                  <a:lnTo>
                    <a:pt x="216" y="321"/>
                  </a:lnTo>
                  <a:lnTo>
                    <a:pt x="218" y="318"/>
                  </a:lnTo>
                  <a:lnTo>
                    <a:pt x="219" y="313"/>
                  </a:lnTo>
                  <a:lnTo>
                    <a:pt x="221" y="308"/>
                  </a:lnTo>
                  <a:lnTo>
                    <a:pt x="221" y="302"/>
                  </a:lnTo>
                  <a:lnTo>
                    <a:pt x="221" y="295"/>
                  </a:lnTo>
                  <a:lnTo>
                    <a:pt x="218" y="289"/>
                  </a:lnTo>
                  <a:lnTo>
                    <a:pt x="214" y="280"/>
                  </a:lnTo>
                  <a:lnTo>
                    <a:pt x="208" y="268"/>
                  </a:lnTo>
                  <a:lnTo>
                    <a:pt x="208" y="258"/>
                  </a:lnTo>
                  <a:lnTo>
                    <a:pt x="209" y="248"/>
                  </a:lnTo>
                  <a:lnTo>
                    <a:pt x="213" y="237"/>
                  </a:lnTo>
                  <a:lnTo>
                    <a:pt x="216" y="221"/>
                  </a:lnTo>
                  <a:lnTo>
                    <a:pt x="214" y="200"/>
                  </a:lnTo>
                  <a:lnTo>
                    <a:pt x="211" y="170"/>
                  </a:lnTo>
                  <a:lnTo>
                    <a:pt x="199" y="131"/>
                  </a:lnTo>
                  <a:lnTo>
                    <a:pt x="197" y="125"/>
                  </a:lnTo>
                  <a:lnTo>
                    <a:pt x="193" y="121"/>
                  </a:lnTo>
                  <a:lnTo>
                    <a:pt x="191" y="117"/>
                  </a:lnTo>
                  <a:lnTo>
                    <a:pt x="187" y="116"/>
                  </a:lnTo>
                  <a:lnTo>
                    <a:pt x="183" y="115"/>
                  </a:lnTo>
                  <a:lnTo>
                    <a:pt x="181" y="113"/>
                  </a:lnTo>
                  <a:lnTo>
                    <a:pt x="180" y="113"/>
                  </a:lnTo>
                  <a:lnTo>
                    <a:pt x="178" y="113"/>
                  </a:lnTo>
                  <a:lnTo>
                    <a:pt x="178" y="113"/>
                  </a:lnTo>
                  <a:lnTo>
                    <a:pt x="176" y="112"/>
                  </a:lnTo>
                  <a:lnTo>
                    <a:pt x="172" y="111"/>
                  </a:lnTo>
                  <a:lnTo>
                    <a:pt x="168" y="108"/>
                  </a:lnTo>
                  <a:lnTo>
                    <a:pt x="165" y="106"/>
                  </a:lnTo>
                  <a:lnTo>
                    <a:pt x="162" y="103"/>
                  </a:lnTo>
                  <a:lnTo>
                    <a:pt x="161" y="101"/>
                  </a:lnTo>
                  <a:lnTo>
                    <a:pt x="161" y="100"/>
                  </a:lnTo>
                  <a:lnTo>
                    <a:pt x="162" y="97"/>
                  </a:lnTo>
                  <a:lnTo>
                    <a:pt x="163" y="95"/>
                  </a:lnTo>
                  <a:lnTo>
                    <a:pt x="166" y="94"/>
                  </a:lnTo>
                  <a:lnTo>
                    <a:pt x="168" y="91"/>
                  </a:lnTo>
                  <a:lnTo>
                    <a:pt x="171" y="89"/>
                  </a:lnTo>
                  <a:lnTo>
                    <a:pt x="172" y="86"/>
                  </a:lnTo>
                  <a:lnTo>
                    <a:pt x="175" y="84"/>
                  </a:lnTo>
                  <a:lnTo>
                    <a:pt x="175" y="81"/>
                  </a:lnTo>
                  <a:lnTo>
                    <a:pt x="175" y="77"/>
                  </a:lnTo>
                  <a:lnTo>
                    <a:pt x="173" y="75"/>
                  </a:lnTo>
                  <a:lnTo>
                    <a:pt x="172" y="75"/>
                  </a:lnTo>
                  <a:lnTo>
                    <a:pt x="170" y="74"/>
                  </a:lnTo>
                  <a:lnTo>
                    <a:pt x="167" y="74"/>
                  </a:lnTo>
                  <a:lnTo>
                    <a:pt x="166" y="73"/>
                  </a:lnTo>
                  <a:lnTo>
                    <a:pt x="165" y="71"/>
                  </a:lnTo>
                  <a:lnTo>
                    <a:pt x="166" y="66"/>
                  </a:lnTo>
                  <a:lnTo>
                    <a:pt x="168" y="56"/>
                  </a:lnTo>
                  <a:lnTo>
                    <a:pt x="170" y="48"/>
                  </a:lnTo>
                  <a:lnTo>
                    <a:pt x="171" y="40"/>
                  </a:lnTo>
                  <a:lnTo>
                    <a:pt x="171" y="34"/>
                  </a:lnTo>
                  <a:lnTo>
                    <a:pt x="170" y="30"/>
                  </a:lnTo>
                  <a:lnTo>
                    <a:pt x="170" y="27"/>
                  </a:lnTo>
                  <a:lnTo>
                    <a:pt x="168" y="25"/>
                  </a:lnTo>
                  <a:lnTo>
                    <a:pt x="168" y="24"/>
                  </a:lnTo>
                  <a:lnTo>
                    <a:pt x="168" y="24"/>
                  </a:lnTo>
                  <a:lnTo>
                    <a:pt x="168" y="23"/>
                  </a:lnTo>
                  <a:lnTo>
                    <a:pt x="168" y="22"/>
                  </a:lnTo>
                  <a:lnTo>
                    <a:pt x="168" y="21"/>
                  </a:lnTo>
                  <a:lnTo>
                    <a:pt x="168" y="18"/>
                  </a:lnTo>
                  <a:lnTo>
                    <a:pt x="168" y="16"/>
                  </a:lnTo>
                  <a:lnTo>
                    <a:pt x="167" y="13"/>
                  </a:lnTo>
                  <a:lnTo>
                    <a:pt x="167" y="11"/>
                  </a:lnTo>
                  <a:lnTo>
                    <a:pt x="166" y="7"/>
                  </a:lnTo>
                  <a:lnTo>
                    <a:pt x="160" y="4"/>
                  </a:lnTo>
                  <a:lnTo>
                    <a:pt x="151" y="2"/>
                  </a:lnTo>
                  <a:lnTo>
                    <a:pt x="141" y="1"/>
                  </a:lnTo>
                  <a:lnTo>
                    <a:pt x="131" y="0"/>
                  </a:lnTo>
                  <a:lnTo>
                    <a:pt x="121" y="0"/>
                  </a:lnTo>
                  <a:lnTo>
                    <a:pt x="114" y="0"/>
                  </a:lnTo>
                  <a:lnTo>
                    <a:pt x="109" y="1"/>
                  </a:lnTo>
                  <a:lnTo>
                    <a:pt x="94" y="12"/>
                  </a:lnTo>
                  <a:lnTo>
                    <a:pt x="85" y="21"/>
                  </a:lnTo>
                  <a:lnTo>
                    <a:pt x="83" y="29"/>
                  </a:lnTo>
                  <a:lnTo>
                    <a:pt x="83" y="37"/>
                  </a:lnTo>
                  <a:lnTo>
                    <a:pt x="85" y="45"/>
                  </a:lnTo>
                  <a:lnTo>
                    <a:pt x="88" y="51"/>
                  </a:lnTo>
                  <a:lnTo>
                    <a:pt x="90" y="59"/>
                  </a:lnTo>
                  <a:lnTo>
                    <a:pt x="89" y="66"/>
                  </a:lnTo>
                  <a:lnTo>
                    <a:pt x="86" y="73"/>
                  </a:lnTo>
                  <a:lnTo>
                    <a:pt x="84" y="77"/>
                  </a:lnTo>
                  <a:lnTo>
                    <a:pt x="81" y="81"/>
                  </a:lnTo>
                  <a:lnTo>
                    <a:pt x="79" y="84"/>
                  </a:lnTo>
                  <a:lnTo>
                    <a:pt x="76" y="84"/>
                  </a:lnTo>
                  <a:lnTo>
                    <a:pt x="75" y="85"/>
                  </a:lnTo>
                  <a:lnTo>
                    <a:pt x="73" y="85"/>
                  </a:lnTo>
                  <a:lnTo>
                    <a:pt x="73" y="85"/>
                  </a:lnTo>
                  <a:lnTo>
                    <a:pt x="84" y="101"/>
                  </a:lnTo>
                  <a:lnTo>
                    <a:pt x="84" y="101"/>
                  </a:lnTo>
                  <a:lnTo>
                    <a:pt x="85" y="102"/>
                  </a:lnTo>
                  <a:lnTo>
                    <a:pt x="85" y="102"/>
                  </a:lnTo>
                  <a:lnTo>
                    <a:pt x="85" y="105"/>
                  </a:lnTo>
                  <a:lnTo>
                    <a:pt x="83" y="107"/>
                  </a:lnTo>
                  <a:lnTo>
                    <a:pt x="78" y="112"/>
                  </a:lnTo>
                  <a:lnTo>
                    <a:pt x="69" y="117"/>
                  </a:lnTo>
                  <a:lnTo>
                    <a:pt x="57" y="125"/>
                  </a:lnTo>
                  <a:lnTo>
                    <a:pt x="50" y="132"/>
                  </a:lnTo>
                  <a:lnTo>
                    <a:pt x="45" y="144"/>
                  </a:lnTo>
                  <a:lnTo>
                    <a:pt x="42" y="162"/>
                  </a:lnTo>
                  <a:lnTo>
                    <a:pt x="38" y="180"/>
                  </a:lnTo>
                  <a:lnTo>
                    <a:pt x="36" y="199"/>
                  </a:lnTo>
                  <a:lnTo>
                    <a:pt x="34" y="215"/>
                  </a:lnTo>
                  <a:lnTo>
                    <a:pt x="33" y="227"/>
                  </a:lnTo>
                  <a:lnTo>
                    <a:pt x="33" y="233"/>
                  </a:lnTo>
                  <a:lnTo>
                    <a:pt x="33" y="237"/>
                  </a:lnTo>
                  <a:lnTo>
                    <a:pt x="36" y="245"/>
                  </a:lnTo>
                  <a:lnTo>
                    <a:pt x="38" y="254"/>
                  </a:lnTo>
                  <a:lnTo>
                    <a:pt x="40" y="266"/>
                  </a:lnTo>
                  <a:lnTo>
                    <a:pt x="44" y="278"/>
                  </a:lnTo>
                  <a:lnTo>
                    <a:pt x="48" y="288"/>
                  </a:lnTo>
                  <a:lnTo>
                    <a:pt x="50" y="297"/>
                  </a:lnTo>
                  <a:lnTo>
                    <a:pt x="53" y="303"/>
                  </a:lnTo>
                  <a:lnTo>
                    <a:pt x="48" y="335"/>
                  </a:lnTo>
                  <a:lnTo>
                    <a:pt x="44" y="336"/>
                  </a:lnTo>
                  <a:lnTo>
                    <a:pt x="43" y="339"/>
                  </a:lnTo>
                  <a:lnTo>
                    <a:pt x="40" y="341"/>
                  </a:lnTo>
                  <a:lnTo>
                    <a:pt x="39" y="344"/>
                  </a:lnTo>
                  <a:lnTo>
                    <a:pt x="39" y="347"/>
                  </a:lnTo>
                  <a:lnTo>
                    <a:pt x="38" y="350"/>
                  </a:lnTo>
                  <a:lnTo>
                    <a:pt x="38" y="352"/>
                  </a:lnTo>
                  <a:lnTo>
                    <a:pt x="38" y="353"/>
                  </a:lnTo>
                  <a:lnTo>
                    <a:pt x="0" y="356"/>
                  </a:lnTo>
                  <a:lnTo>
                    <a:pt x="0" y="49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8" name="Freeform 42"/>
            <p:cNvSpPr>
              <a:spLocks/>
            </p:cNvSpPr>
            <p:nvPr/>
          </p:nvSpPr>
          <p:spPr bwMode="auto">
            <a:xfrm>
              <a:off x="1106" y="3113"/>
              <a:ext cx="234" cy="686"/>
            </a:xfrm>
            <a:custGeom>
              <a:avLst/>
              <a:gdLst>
                <a:gd name="T0" fmla="*/ 215 w 234"/>
                <a:gd name="T1" fmla="*/ 646 h 686"/>
                <a:gd name="T2" fmla="*/ 183 w 234"/>
                <a:gd name="T3" fmla="*/ 613 h 686"/>
                <a:gd name="T4" fmla="*/ 184 w 234"/>
                <a:gd name="T5" fmla="*/ 551 h 686"/>
                <a:gd name="T6" fmla="*/ 192 w 234"/>
                <a:gd name="T7" fmla="*/ 479 h 686"/>
                <a:gd name="T8" fmla="*/ 195 w 234"/>
                <a:gd name="T9" fmla="*/ 471 h 686"/>
                <a:gd name="T10" fmla="*/ 204 w 234"/>
                <a:gd name="T11" fmla="*/ 450 h 686"/>
                <a:gd name="T12" fmla="*/ 190 w 234"/>
                <a:gd name="T13" fmla="*/ 307 h 686"/>
                <a:gd name="T14" fmla="*/ 198 w 234"/>
                <a:gd name="T15" fmla="*/ 325 h 686"/>
                <a:gd name="T16" fmla="*/ 206 w 234"/>
                <a:gd name="T17" fmla="*/ 325 h 686"/>
                <a:gd name="T18" fmla="*/ 211 w 234"/>
                <a:gd name="T19" fmla="*/ 305 h 686"/>
                <a:gd name="T20" fmla="*/ 199 w 234"/>
                <a:gd name="T21" fmla="*/ 272 h 686"/>
                <a:gd name="T22" fmla="*/ 205 w 234"/>
                <a:gd name="T23" fmla="*/ 225 h 686"/>
                <a:gd name="T24" fmla="*/ 187 w 234"/>
                <a:gd name="T25" fmla="*/ 127 h 686"/>
                <a:gd name="T26" fmla="*/ 166 w 234"/>
                <a:gd name="T27" fmla="*/ 107 h 686"/>
                <a:gd name="T28" fmla="*/ 156 w 234"/>
                <a:gd name="T29" fmla="*/ 101 h 686"/>
                <a:gd name="T30" fmla="*/ 164 w 234"/>
                <a:gd name="T31" fmla="*/ 99 h 686"/>
                <a:gd name="T32" fmla="*/ 171 w 234"/>
                <a:gd name="T33" fmla="*/ 84 h 686"/>
                <a:gd name="T34" fmla="*/ 166 w 234"/>
                <a:gd name="T35" fmla="*/ 68 h 686"/>
                <a:gd name="T36" fmla="*/ 154 w 234"/>
                <a:gd name="T37" fmla="*/ 49 h 686"/>
                <a:gd name="T38" fmla="*/ 151 w 234"/>
                <a:gd name="T39" fmla="*/ 30 h 686"/>
                <a:gd name="T40" fmla="*/ 149 w 234"/>
                <a:gd name="T41" fmla="*/ 24 h 686"/>
                <a:gd name="T42" fmla="*/ 147 w 234"/>
                <a:gd name="T43" fmla="*/ 13 h 686"/>
                <a:gd name="T44" fmla="*/ 145 w 234"/>
                <a:gd name="T45" fmla="*/ 1 h 686"/>
                <a:gd name="T46" fmla="*/ 118 w 234"/>
                <a:gd name="T47" fmla="*/ 1 h 686"/>
                <a:gd name="T48" fmla="*/ 95 w 234"/>
                <a:gd name="T49" fmla="*/ 8 h 686"/>
                <a:gd name="T50" fmla="*/ 79 w 234"/>
                <a:gd name="T51" fmla="*/ 34 h 686"/>
                <a:gd name="T52" fmla="*/ 68 w 234"/>
                <a:gd name="T53" fmla="*/ 66 h 686"/>
                <a:gd name="T54" fmla="*/ 57 w 234"/>
                <a:gd name="T55" fmla="*/ 86 h 686"/>
                <a:gd name="T56" fmla="*/ 59 w 234"/>
                <a:gd name="T57" fmla="*/ 97 h 686"/>
                <a:gd name="T58" fmla="*/ 65 w 234"/>
                <a:gd name="T59" fmla="*/ 104 h 686"/>
                <a:gd name="T60" fmla="*/ 59 w 234"/>
                <a:gd name="T61" fmla="*/ 116 h 686"/>
                <a:gd name="T62" fmla="*/ 29 w 234"/>
                <a:gd name="T63" fmla="*/ 178 h 686"/>
                <a:gd name="T64" fmla="*/ 12 w 234"/>
                <a:gd name="T65" fmla="*/ 240 h 686"/>
                <a:gd name="T66" fmla="*/ 16 w 234"/>
                <a:gd name="T67" fmla="*/ 250 h 686"/>
                <a:gd name="T68" fmla="*/ 23 w 234"/>
                <a:gd name="T69" fmla="*/ 265 h 686"/>
                <a:gd name="T70" fmla="*/ 4 w 234"/>
                <a:gd name="T71" fmla="*/ 330 h 686"/>
                <a:gd name="T72" fmla="*/ 1 w 234"/>
                <a:gd name="T73" fmla="*/ 390 h 686"/>
                <a:gd name="T74" fmla="*/ 12 w 234"/>
                <a:gd name="T75" fmla="*/ 400 h 686"/>
                <a:gd name="T76" fmla="*/ 35 w 234"/>
                <a:gd name="T77" fmla="*/ 403 h 686"/>
                <a:gd name="T78" fmla="*/ 39 w 234"/>
                <a:gd name="T79" fmla="*/ 437 h 686"/>
                <a:gd name="T80" fmla="*/ 35 w 234"/>
                <a:gd name="T81" fmla="*/ 462 h 686"/>
                <a:gd name="T82" fmla="*/ 44 w 234"/>
                <a:gd name="T83" fmla="*/ 470 h 686"/>
                <a:gd name="T84" fmla="*/ 64 w 234"/>
                <a:gd name="T85" fmla="*/ 478 h 686"/>
                <a:gd name="T86" fmla="*/ 69 w 234"/>
                <a:gd name="T87" fmla="*/ 489 h 686"/>
                <a:gd name="T88" fmla="*/ 76 w 234"/>
                <a:gd name="T89" fmla="*/ 515 h 686"/>
                <a:gd name="T90" fmla="*/ 76 w 234"/>
                <a:gd name="T91" fmla="*/ 520 h 686"/>
                <a:gd name="T92" fmla="*/ 73 w 234"/>
                <a:gd name="T93" fmla="*/ 537 h 686"/>
                <a:gd name="T94" fmla="*/ 75 w 234"/>
                <a:gd name="T95" fmla="*/ 574 h 686"/>
                <a:gd name="T96" fmla="*/ 86 w 234"/>
                <a:gd name="T97" fmla="*/ 611 h 686"/>
                <a:gd name="T98" fmla="*/ 80 w 234"/>
                <a:gd name="T99" fmla="*/ 675 h 686"/>
                <a:gd name="T100" fmla="*/ 91 w 234"/>
                <a:gd name="T101" fmla="*/ 683 h 686"/>
                <a:gd name="T102" fmla="*/ 106 w 234"/>
                <a:gd name="T103" fmla="*/ 680 h 686"/>
                <a:gd name="T104" fmla="*/ 112 w 234"/>
                <a:gd name="T105" fmla="*/ 662 h 686"/>
                <a:gd name="T106" fmla="*/ 105 w 234"/>
                <a:gd name="T107" fmla="*/ 609 h 686"/>
                <a:gd name="T108" fmla="*/ 141 w 234"/>
                <a:gd name="T109" fmla="*/ 497 h 686"/>
                <a:gd name="T110" fmla="*/ 142 w 234"/>
                <a:gd name="T111" fmla="*/ 519 h 686"/>
                <a:gd name="T112" fmla="*/ 147 w 234"/>
                <a:gd name="T113" fmla="*/ 554 h 686"/>
                <a:gd name="T114" fmla="*/ 156 w 234"/>
                <a:gd name="T115" fmla="*/ 598 h 686"/>
                <a:gd name="T116" fmla="*/ 156 w 234"/>
                <a:gd name="T117" fmla="*/ 655 h 686"/>
                <a:gd name="T118" fmla="*/ 171 w 234"/>
                <a:gd name="T119" fmla="*/ 654 h 686"/>
                <a:gd name="T120" fmla="*/ 188 w 234"/>
                <a:gd name="T121" fmla="*/ 663 h 686"/>
                <a:gd name="T122" fmla="*/ 210 w 234"/>
                <a:gd name="T123" fmla="*/ 672 h 686"/>
                <a:gd name="T124" fmla="*/ 229 w 234"/>
                <a:gd name="T125" fmla="*/ 67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 h="686">
                  <a:moveTo>
                    <a:pt x="230" y="656"/>
                  </a:moveTo>
                  <a:lnTo>
                    <a:pt x="228" y="655"/>
                  </a:lnTo>
                  <a:lnTo>
                    <a:pt x="223" y="651"/>
                  </a:lnTo>
                  <a:lnTo>
                    <a:pt x="215" y="646"/>
                  </a:lnTo>
                  <a:lnTo>
                    <a:pt x="205" y="639"/>
                  </a:lnTo>
                  <a:lnTo>
                    <a:pt x="197" y="631"/>
                  </a:lnTo>
                  <a:lnTo>
                    <a:pt x="189" y="623"/>
                  </a:lnTo>
                  <a:lnTo>
                    <a:pt x="183" y="613"/>
                  </a:lnTo>
                  <a:lnTo>
                    <a:pt x="182" y="603"/>
                  </a:lnTo>
                  <a:lnTo>
                    <a:pt x="182" y="590"/>
                  </a:lnTo>
                  <a:lnTo>
                    <a:pt x="183" y="572"/>
                  </a:lnTo>
                  <a:lnTo>
                    <a:pt x="184" y="551"/>
                  </a:lnTo>
                  <a:lnTo>
                    <a:pt x="187" y="530"/>
                  </a:lnTo>
                  <a:lnTo>
                    <a:pt x="188" y="509"/>
                  </a:lnTo>
                  <a:lnTo>
                    <a:pt x="190" y="491"/>
                  </a:lnTo>
                  <a:lnTo>
                    <a:pt x="192" y="479"/>
                  </a:lnTo>
                  <a:lnTo>
                    <a:pt x="192" y="474"/>
                  </a:lnTo>
                  <a:lnTo>
                    <a:pt x="193" y="474"/>
                  </a:lnTo>
                  <a:lnTo>
                    <a:pt x="194" y="474"/>
                  </a:lnTo>
                  <a:lnTo>
                    <a:pt x="195" y="471"/>
                  </a:lnTo>
                  <a:lnTo>
                    <a:pt x="198" y="469"/>
                  </a:lnTo>
                  <a:lnTo>
                    <a:pt x="200" y="465"/>
                  </a:lnTo>
                  <a:lnTo>
                    <a:pt x="202" y="459"/>
                  </a:lnTo>
                  <a:lnTo>
                    <a:pt x="204" y="450"/>
                  </a:lnTo>
                  <a:lnTo>
                    <a:pt x="205" y="439"/>
                  </a:lnTo>
                  <a:lnTo>
                    <a:pt x="190" y="307"/>
                  </a:lnTo>
                  <a:lnTo>
                    <a:pt x="190" y="305"/>
                  </a:lnTo>
                  <a:lnTo>
                    <a:pt x="190" y="307"/>
                  </a:lnTo>
                  <a:lnTo>
                    <a:pt x="192" y="310"/>
                  </a:lnTo>
                  <a:lnTo>
                    <a:pt x="193" y="315"/>
                  </a:lnTo>
                  <a:lnTo>
                    <a:pt x="195" y="320"/>
                  </a:lnTo>
                  <a:lnTo>
                    <a:pt x="198" y="325"/>
                  </a:lnTo>
                  <a:lnTo>
                    <a:pt x="200" y="329"/>
                  </a:lnTo>
                  <a:lnTo>
                    <a:pt x="203" y="330"/>
                  </a:lnTo>
                  <a:lnTo>
                    <a:pt x="205" y="329"/>
                  </a:lnTo>
                  <a:lnTo>
                    <a:pt x="206" y="325"/>
                  </a:lnTo>
                  <a:lnTo>
                    <a:pt x="209" y="322"/>
                  </a:lnTo>
                  <a:lnTo>
                    <a:pt x="210" y="317"/>
                  </a:lnTo>
                  <a:lnTo>
                    <a:pt x="211" y="312"/>
                  </a:lnTo>
                  <a:lnTo>
                    <a:pt x="211" y="305"/>
                  </a:lnTo>
                  <a:lnTo>
                    <a:pt x="210" y="299"/>
                  </a:lnTo>
                  <a:lnTo>
                    <a:pt x="209" y="293"/>
                  </a:lnTo>
                  <a:lnTo>
                    <a:pt x="205" y="284"/>
                  </a:lnTo>
                  <a:lnTo>
                    <a:pt x="199" y="272"/>
                  </a:lnTo>
                  <a:lnTo>
                    <a:pt x="199" y="262"/>
                  </a:lnTo>
                  <a:lnTo>
                    <a:pt x="200" y="252"/>
                  </a:lnTo>
                  <a:lnTo>
                    <a:pt x="204" y="241"/>
                  </a:lnTo>
                  <a:lnTo>
                    <a:pt x="205" y="225"/>
                  </a:lnTo>
                  <a:lnTo>
                    <a:pt x="205" y="204"/>
                  </a:lnTo>
                  <a:lnTo>
                    <a:pt x="200" y="174"/>
                  </a:lnTo>
                  <a:lnTo>
                    <a:pt x="190" y="135"/>
                  </a:lnTo>
                  <a:lnTo>
                    <a:pt x="187" y="127"/>
                  </a:lnTo>
                  <a:lnTo>
                    <a:pt x="183" y="122"/>
                  </a:lnTo>
                  <a:lnTo>
                    <a:pt x="177" y="116"/>
                  </a:lnTo>
                  <a:lnTo>
                    <a:pt x="171" y="111"/>
                  </a:lnTo>
                  <a:lnTo>
                    <a:pt x="166" y="107"/>
                  </a:lnTo>
                  <a:lnTo>
                    <a:pt x="161" y="104"/>
                  </a:lnTo>
                  <a:lnTo>
                    <a:pt x="157" y="102"/>
                  </a:lnTo>
                  <a:lnTo>
                    <a:pt x="156" y="101"/>
                  </a:lnTo>
                  <a:lnTo>
                    <a:pt x="156" y="101"/>
                  </a:lnTo>
                  <a:lnTo>
                    <a:pt x="158" y="101"/>
                  </a:lnTo>
                  <a:lnTo>
                    <a:pt x="159" y="101"/>
                  </a:lnTo>
                  <a:lnTo>
                    <a:pt x="162" y="100"/>
                  </a:lnTo>
                  <a:lnTo>
                    <a:pt x="164" y="99"/>
                  </a:lnTo>
                  <a:lnTo>
                    <a:pt x="167" y="96"/>
                  </a:lnTo>
                  <a:lnTo>
                    <a:pt x="169" y="92"/>
                  </a:lnTo>
                  <a:lnTo>
                    <a:pt x="171" y="89"/>
                  </a:lnTo>
                  <a:lnTo>
                    <a:pt x="171" y="84"/>
                  </a:lnTo>
                  <a:lnTo>
                    <a:pt x="171" y="80"/>
                  </a:lnTo>
                  <a:lnTo>
                    <a:pt x="169" y="75"/>
                  </a:lnTo>
                  <a:lnTo>
                    <a:pt x="167" y="71"/>
                  </a:lnTo>
                  <a:lnTo>
                    <a:pt x="166" y="68"/>
                  </a:lnTo>
                  <a:lnTo>
                    <a:pt x="163" y="63"/>
                  </a:lnTo>
                  <a:lnTo>
                    <a:pt x="161" y="59"/>
                  </a:lnTo>
                  <a:lnTo>
                    <a:pt x="157" y="54"/>
                  </a:lnTo>
                  <a:lnTo>
                    <a:pt x="154" y="49"/>
                  </a:lnTo>
                  <a:lnTo>
                    <a:pt x="153" y="44"/>
                  </a:lnTo>
                  <a:lnTo>
                    <a:pt x="152" y="39"/>
                  </a:lnTo>
                  <a:lnTo>
                    <a:pt x="151" y="34"/>
                  </a:lnTo>
                  <a:lnTo>
                    <a:pt x="151" y="30"/>
                  </a:lnTo>
                  <a:lnTo>
                    <a:pt x="151" y="28"/>
                  </a:lnTo>
                  <a:lnTo>
                    <a:pt x="151" y="26"/>
                  </a:lnTo>
                  <a:lnTo>
                    <a:pt x="151" y="26"/>
                  </a:lnTo>
                  <a:lnTo>
                    <a:pt x="149" y="24"/>
                  </a:lnTo>
                  <a:lnTo>
                    <a:pt x="149" y="23"/>
                  </a:lnTo>
                  <a:lnTo>
                    <a:pt x="149" y="21"/>
                  </a:lnTo>
                  <a:lnTo>
                    <a:pt x="148" y="17"/>
                  </a:lnTo>
                  <a:lnTo>
                    <a:pt x="147" y="13"/>
                  </a:lnTo>
                  <a:lnTo>
                    <a:pt x="147" y="9"/>
                  </a:lnTo>
                  <a:lnTo>
                    <a:pt x="147" y="6"/>
                  </a:lnTo>
                  <a:lnTo>
                    <a:pt x="147" y="3"/>
                  </a:lnTo>
                  <a:lnTo>
                    <a:pt x="145" y="1"/>
                  </a:lnTo>
                  <a:lnTo>
                    <a:pt x="141" y="0"/>
                  </a:lnTo>
                  <a:lnTo>
                    <a:pt x="135" y="0"/>
                  </a:lnTo>
                  <a:lnTo>
                    <a:pt x="127" y="0"/>
                  </a:lnTo>
                  <a:lnTo>
                    <a:pt x="118" y="1"/>
                  </a:lnTo>
                  <a:lnTo>
                    <a:pt x="111" y="2"/>
                  </a:lnTo>
                  <a:lnTo>
                    <a:pt x="105" y="3"/>
                  </a:lnTo>
                  <a:lnTo>
                    <a:pt x="99" y="4"/>
                  </a:lnTo>
                  <a:lnTo>
                    <a:pt x="95" y="8"/>
                  </a:lnTo>
                  <a:lnTo>
                    <a:pt x="91" y="12"/>
                  </a:lnTo>
                  <a:lnTo>
                    <a:pt x="86" y="18"/>
                  </a:lnTo>
                  <a:lnTo>
                    <a:pt x="83" y="26"/>
                  </a:lnTo>
                  <a:lnTo>
                    <a:pt x="79" y="34"/>
                  </a:lnTo>
                  <a:lnTo>
                    <a:pt x="75" y="43"/>
                  </a:lnTo>
                  <a:lnTo>
                    <a:pt x="73" y="52"/>
                  </a:lnTo>
                  <a:lnTo>
                    <a:pt x="70" y="59"/>
                  </a:lnTo>
                  <a:lnTo>
                    <a:pt x="68" y="66"/>
                  </a:lnTo>
                  <a:lnTo>
                    <a:pt x="65" y="73"/>
                  </a:lnTo>
                  <a:lnTo>
                    <a:pt x="61" y="78"/>
                  </a:lnTo>
                  <a:lnTo>
                    <a:pt x="59" y="82"/>
                  </a:lnTo>
                  <a:lnTo>
                    <a:pt x="57" y="86"/>
                  </a:lnTo>
                  <a:lnTo>
                    <a:pt x="54" y="89"/>
                  </a:lnTo>
                  <a:lnTo>
                    <a:pt x="53" y="90"/>
                  </a:lnTo>
                  <a:lnTo>
                    <a:pt x="52" y="90"/>
                  </a:lnTo>
                  <a:lnTo>
                    <a:pt x="59" y="97"/>
                  </a:lnTo>
                  <a:lnTo>
                    <a:pt x="60" y="99"/>
                  </a:lnTo>
                  <a:lnTo>
                    <a:pt x="61" y="100"/>
                  </a:lnTo>
                  <a:lnTo>
                    <a:pt x="64" y="101"/>
                  </a:lnTo>
                  <a:lnTo>
                    <a:pt x="65" y="104"/>
                  </a:lnTo>
                  <a:lnTo>
                    <a:pt x="66" y="106"/>
                  </a:lnTo>
                  <a:lnTo>
                    <a:pt x="66" y="110"/>
                  </a:lnTo>
                  <a:lnTo>
                    <a:pt x="64" y="112"/>
                  </a:lnTo>
                  <a:lnTo>
                    <a:pt x="59" y="116"/>
                  </a:lnTo>
                  <a:lnTo>
                    <a:pt x="53" y="123"/>
                  </a:lnTo>
                  <a:lnTo>
                    <a:pt x="45" y="138"/>
                  </a:lnTo>
                  <a:lnTo>
                    <a:pt x="37" y="157"/>
                  </a:lnTo>
                  <a:lnTo>
                    <a:pt x="29" y="178"/>
                  </a:lnTo>
                  <a:lnTo>
                    <a:pt x="23" y="200"/>
                  </a:lnTo>
                  <a:lnTo>
                    <a:pt x="17" y="219"/>
                  </a:lnTo>
                  <a:lnTo>
                    <a:pt x="13" y="232"/>
                  </a:lnTo>
                  <a:lnTo>
                    <a:pt x="12" y="240"/>
                  </a:lnTo>
                  <a:lnTo>
                    <a:pt x="12" y="241"/>
                  </a:lnTo>
                  <a:lnTo>
                    <a:pt x="13" y="244"/>
                  </a:lnTo>
                  <a:lnTo>
                    <a:pt x="14" y="247"/>
                  </a:lnTo>
                  <a:lnTo>
                    <a:pt x="16" y="250"/>
                  </a:lnTo>
                  <a:lnTo>
                    <a:pt x="17" y="253"/>
                  </a:lnTo>
                  <a:lnTo>
                    <a:pt x="19" y="257"/>
                  </a:lnTo>
                  <a:lnTo>
                    <a:pt x="21" y="261"/>
                  </a:lnTo>
                  <a:lnTo>
                    <a:pt x="23" y="265"/>
                  </a:lnTo>
                  <a:lnTo>
                    <a:pt x="13" y="299"/>
                  </a:lnTo>
                  <a:lnTo>
                    <a:pt x="11" y="305"/>
                  </a:lnTo>
                  <a:lnTo>
                    <a:pt x="7" y="315"/>
                  </a:lnTo>
                  <a:lnTo>
                    <a:pt x="4" y="330"/>
                  </a:lnTo>
                  <a:lnTo>
                    <a:pt x="2" y="348"/>
                  </a:lnTo>
                  <a:lnTo>
                    <a:pt x="1" y="364"/>
                  </a:lnTo>
                  <a:lnTo>
                    <a:pt x="0" y="379"/>
                  </a:lnTo>
                  <a:lnTo>
                    <a:pt x="1" y="390"/>
                  </a:lnTo>
                  <a:lnTo>
                    <a:pt x="3" y="396"/>
                  </a:lnTo>
                  <a:lnTo>
                    <a:pt x="4" y="397"/>
                  </a:lnTo>
                  <a:lnTo>
                    <a:pt x="8" y="398"/>
                  </a:lnTo>
                  <a:lnTo>
                    <a:pt x="12" y="400"/>
                  </a:lnTo>
                  <a:lnTo>
                    <a:pt x="17" y="401"/>
                  </a:lnTo>
                  <a:lnTo>
                    <a:pt x="23" y="402"/>
                  </a:lnTo>
                  <a:lnTo>
                    <a:pt x="29" y="403"/>
                  </a:lnTo>
                  <a:lnTo>
                    <a:pt x="35" y="403"/>
                  </a:lnTo>
                  <a:lnTo>
                    <a:pt x="43" y="405"/>
                  </a:lnTo>
                  <a:lnTo>
                    <a:pt x="42" y="416"/>
                  </a:lnTo>
                  <a:lnTo>
                    <a:pt x="40" y="427"/>
                  </a:lnTo>
                  <a:lnTo>
                    <a:pt x="39" y="437"/>
                  </a:lnTo>
                  <a:lnTo>
                    <a:pt x="38" y="445"/>
                  </a:lnTo>
                  <a:lnTo>
                    <a:pt x="37" y="453"/>
                  </a:lnTo>
                  <a:lnTo>
                    <a:pt x="35" y="459"/>
                  </a:lnTo>
                  <a:lnTo>
                    <a:pt x="35" y="462"/>
                  </a:lnTo>
                  <a:lnTo>
                    <a:pt x="35" y="463"/>
                  </a:lnTo>
                  <a:lnTo>
                    <a:pt x="37" y="464"/>
                  </a:lnTo>
                  <a:lnTo>
                    <a:pt x="40" y="466"/>
                  </a:lnTo>
                  <a:lnTo>
                    <a:pt x="44" y="470"/>
                  </a:lnTo>
                  <a:lnTo>
                    <a:pt x="50" y="473"/>
                  </a:lnTo>
                  <a:lnTo>
                    <a:pt x="55" y="476"/>
                  </a:lnTo>
                  <a:lnTo>
                    <a:pt x="60" y="478"/>
                  </a:lnTo>
                  <a:lnTo>
                    <a:pt x="64" y="478"/>
                  </a:lnTo>
                  <a:lnTo>
                    <a:pt x="65" y="474"/>
                  </a:lnTo>
                  <a:lnTo>
                    <a:pt x="65" y="478"/>
                  </a:lnTo>
                  <a:lnTo>
                    <a:pt x="66" y="483"/>
                  </a:lnTo>
                  <a:lnTo>
                    <a:pt x="69" y="489"/>
                  </a:lnTo>
                  <a:lnTo>
                    <a:pt x="71" y="496"/>
                  </a:lnTo>
                  <a:lnTo>
                    <a:pt x="74" y="504"/>
                  </a:lnTo>
                  <a:lnTo>
                    <a:pt x="75" y="510"/>
                  </a:lnTo>
                  <a:lnTo>
                    <a:pt x="76" y="515"/>
                  </a:lnTo>
                  <a:lnTo>
                    <a:pt x="78" y="516"/>
                  </a:lnTo>
                  <a:lnTo>
                    <a:pt x="78" y="516"/>
                  </a:lnTo>
                  <a:lnTo>
                    <a:pt x="76" y="517"/>
                  </a:lnTo>
                  <a:lnTo>
                    <a:pt x="76" y="520"/>
                  </a:lnTo>
                  <a:lnTo>
                    <a:pt x="75" y="522"/>
                  </a:lnTo>
                  <a:lnTo>
                    <a:pt x="74" y="527"/>
                  </a:lnTo>
                  <a:lnTo>
                    <a:pt x="74" y="531"/>
                  </a:lnTo>
                  <a:lnTo>
                    <a:pt x="73" y="537"/>
                  </a:lnTo>
                  <a:lnTo>
                    <a:pt x="71" y="543"/>
                  </a:lnTo>
                  <a:lnTo>
                    <a:pt x="71" y="552"/>
                  </a:lnTo>
                  <a:lnTo>
                    <a:pt x="74" y="562"/>
                  </a:lnTo>
                  <a:lnTo>
                    <a:pt x="75" y="574"/>
                  </a:lnTo>
                  <a:lnTo>
                    <a:pt x="79" y="585"/>
                  </a:lnTo>
                  <a:lnTo>
                    <a:pt x="81" y="597"/>
                  </a:lnTo>
                  <a:lnTo>
                    <a:pt x="84" y="605"/>
                  </a:lnTo>
                  <a:lnTo>
                    <a:pt x="86" y="611"/>
                  </a:lnTo>
                  <a:lnTo>
                    <a:pt x="86" y="614"/>
                  </a:lnTo>
                  <a:lnTo>
                    <a:pt x="75" y="637"/>
                  </a:lnTo>
                  <a:lnTo>
                    <a:pt x="79" y="675"/>
                  </a:lnTo>
                  <a:lnTo>
                    <a:pt x="80" y="675"/>
                  </a:lnTo>
                  <a:lnTo>
                    <a:pt x="81" y="677"/>
                  </a:lnTo>
                  <a:lnTo>
                    <a:pt x="84" y="680"/>
                  </a:lnTo>
                  <a:lnTo>
                    <a:pt x="87" y="682"/>
                  </a:lnTo>
                  <a:lnTo>
                    <a:pt x="91" y="683"/>
                  </a:lnTo>
                  <a:lnTo>
                    <a:pt x="95" y="685"/>
                  </a:lnTo>
                  <a:lnTo>
                    <a:pt x="99" y="685"/>
                  </a:lnTo>
                  <a:lnTo>
                    <a:pt x="102" y="683"/>
                  </a:lnTo>
                  <a:lnTo>
                    <a:pt x="106" y="680"/>
                  </a:lnTo>
                  <a:lnTo>
                    <a:pt x="109" y="676"/>
                  </a:lnTo>
                  <a:lnTo>
                    <a:pt x="110" y="671"/>
                  </a:lnTo>
                  <a:lnTo>
                    <a:pt x="111" y="667"/>
                  </a:lnTo>
                  <a:lnTo>
                    <a:pt x="112" y="662"/>
                  </a:lnTo>
                  <a:lnTo>
                    <a:pt x="114" y="660"/>
                  </a:lnTo>
                  <a:lnTo>
                    <a:pt x="114" y="657"/>
                  </a:lnTo>
                  <a:lnTo>
                    <a:pt x="114" y="656"/>
                  </a:lnTo>
                  <a:lnTo>
                    <a:pt x="105" y="609"/>
                  </a:lnTo>
                  <a:lnTo>
                    <a:pt x="120" y="515"/>
                  </a:lnTo>
                  <a:lnTo>
                    <a:pt x="123" y="496"/>
                  </a:lnTo>
                  <a:lnTo>
                    <a:pt x="141" y="496"/>
                  </a:lnTo>
                  <a:lnTo>
                    <a:pt x="141" y="497"/>
                  </a:lnTo>
                  <a:lnTo>
                    <a:pt x="141" y="500"/>
                  </a:lnTo>
                  <a:lnTo>
                    <a:pt x="141" y="505"/>
                  </a:lnTo>
                  <a:lnTo>
                    <a:pt x="142" y="511"/>
                  </a:lnTo>
                  <a:lnTo>
                    <a:pt x="142" y="519"/>
                  </a:lnTo>
                  <a:lnTo>
                    <a:pt x="142" y="526"/>
                  </a:lnTo>
                  <a:lnTo>
                    <a:pt x="143" y="535"/>
                  </a:lnTo>
                  <a:lnTo>
                    <a:pt x="145" y="543"/>
                  </a:lnTo>
                  <a:lnTo>
                    <a:pt x="147" y="554"/>
                  </a:lnTo>
                  <a:lnTo>
                    <a:pt x="148" y="566"/>
                  </a:lnTo>
                  <a:lnTo>
                    <a:pt x="151" y="578"/>
                  </a:lnTo>
                  <a:lnTo>
                    <a:pt x="153" y="588"/>
                  </a:lnTo>
                  <a:lnTo>
                    <a:pt x="156" y="598"/>
                  </a:lnTo>
                  <a:lnTo>
                    <a:pt x="158" y="605"/>
                  </a:lnTo>
                  <a:lnTo>
                    <a:pt x="158" y="610"/>
                  </a:lnTo>
                  <a:lnTo>
                    <a:pt x="159" y="613"/>
                  </a:lnTo>
                  <a:lnTo>
                    <a:pt x="156" y="655"/>
                  </a:lnTo>
                  <a:lnTo>
                    <a:pt x="168" y="657"/>
                  </a:lnTo>
                  <a:lnTo>
                    <a:pt x="168" y="652"/>
                  </a:lnTo>
                  <a:lnTo>
                    <a:pt x="169" y="652"/>
                  </a:lnTo>
                  <a:lnTo>
                    <a:pt x="171" y="654"/>
                  </a:lnTo>
                  <a:lnTo>
                    <a:pt x="174" y="656"/>
                  </a:lnTo>
                  <a:lnTo>
                    <a:pt x="178" y="657"/>
                  </a:lnTo>
                  <a:lnTo>
                    <a:pt x="183" y="661"/>
                  </a:lnTo>
                  <a:lnTo>
                    <a:pt x="188" y="663"/>
                  </a:lnTo>
                  <a:lnTo>
                    <a:pt x="194" y="666"/>
                  </a:lnTo>
                  <a:lnTo>
                    <a:pt x="199" y="668"/>
                  </a:lnTo>
                  <a:lnTo>
                    <a:pt x="205" y="671"/>
                  </a:lnTo>
                  <a:lnTo>
                    <a:pt x="210" y="672"/>
                  </a:lnTo>
                  <a:lnTo>
                    <a:pt x="216" y="672"/>
                  </a:lnTo>
                  <a:lnTo>
                    <a:pt x="221" y="671"/>
                  </a:lnTo>
                  <a:lnTo>
                    <a:pt x="225" y="671"/>
                  </a:lnTo>
                  <a:lnTo>
                    <a:pt x="229" y="670"/>
                  </a:lnTo>
                  <a:lnTo>
                    <a:pt x="231" y="670"/>
                  </a:lnTo>
                  <a:lnTo>
                    <a:pt x="233" y="668"/>
                  </a:lnTo>
                  <a:lnTo>
                    <a:pt x="230" y="656"/>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9" name="Freeform 43"/>
            <p:cNvSpPr>
              <a:spLocks/>
            </p:cNvSpPr>
            <p:nvPr/>
          </p:nvSpPr>
          <p:spPr bwMode="auto">
            <a:xfrm>
              <a:off x="1477" y="3082"/>
              <a:ext cx="220" cy="717"/>
            </a:xfrm>
            <a:custGeom>
              <a:avLst/>
              <a:gdLst>
                <a:gd name="T0" fmla="*/ 219 w 220"/>
                <a:gd name="T1" fmla="*/ 600 h 717"/>
                <a:gd name="T2" fmla="*/ 202 w 220"/>
                <a:gd name="T3" fmla="*/ 416 h 717"/>
                <a:gd name="T4" fmla="*/ 207 w 220"/>
                <a:gd name="T5" fmla="*/ 408 h 717"/>
                <a:gd name="T6" fmla="*/ 211 w 220"/>
                <a:gd name="T7" fmla="*/ 402 h 717"/>
                <a:gd name="T8" fmla="*/ 209 w 220"/>
                <a:gd name="T9" fmla="*/ 380 h 717"/>
                <a:gd name="T10" fmla="*/ 210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8 w 220"/>
                <a:gd name="T27" fmla="*/ 28 h 717"/>
                <a:gd name="T28" fmla="*/ 128 w 220"/>
                <a:gd name="T29" fmla="*/ 12 h 717"/>
                <a:gd name="T30" fmla="*/ 121 w 220"/>
                <a:gd name="T31" fmla="*/ 3 h 717"/>
                <a:gd name="T32" fmla="*/ 100 w 220"/>
                <a:gd name="T33" fmla="*/ 0 h 717"/>
                <a:gd name="T34" fmla="*/ 77 w 220"/>
                <a:gd name="T35" fmla="*/ 2 h 717"/>
                <a:gd name="T36" fmla="*/ 71 w 220"/>
                <a:gd name="T37" fmla="*/ 8 h 717"/>
                <a:gd name="T38" fmla="*/ 59 w 220"/>
                <a:gd name="T39" fmla="*/ 21 h 717"/>
                <a:gd name="T40" fmla="*/ 58 w 220"/>
                <a:gd name="T41" fmla="*/ 42 h 717"/>
                <a:gd name="T42" fmla="*/ 60 w 220"/>
                <a:gd name="T43" fmla="*/ 59 h 717"/>
                <a:gd name="T44" fmla="*/ 77 w 220"/>
                <a:gd name="T45" fmla="*/ 105 h 717"/>
                <a:gd name="T46" fmla="*/ 58 w 220"/>
                <a:gd name="T47" fmla="*/ 117 h 717"/>
                <a:gd name="T48" fmla="*/ 27 w 220"/>
                <a:gd name="T49" fmla="*/ 139 h 717"/>
                <a:gd name="T50" fmla="*/ 16 w 220"/>
                <a:gd name="T51" fmla="*/ 157 h 717"/>
                <a:gd name="T52" fmla="*/ 9 w 220"/>
                <a:gd name="T53" fmla="*/ 211 h 717"/>
                <a:gd name="T54" fmla="*/ 3 w 220"/>
                <a:gd name="T55" fmla="*/ 268 h 717"/>
                <a:gd name="T56" fmla="*/ 2 w 220"/>
                <a:gd name="T57" fmla="*/ 298 h 717"/>
                <a:gd name="T58" fmla="*/ 0 w 220"/>
                <a:gd name="T59" fmla="*/ 354 h 717"/>
                <a:gd name="T60" fmla="*/ 3 w 220"/>
                <a:gd name="T61" fmla="*/ 402 h 717"/>
                <a:gd name="T62" fmla="*/ 13 w 220"/>
                <a:gd name="T63" fmla="*/ 411 h 717"/>
                <a:gd name="T64" fmla="*/ 24 w 220"/>
                <a:gd name="T65" fmla="*/ 412 h 717"/>
                <a:gd name="T66" fmla="*/ 14 w 220"/>
                <a:gd name="T67" fmla="*/ 393 h 717"/>
                <a:gd name="T68" fmla="*/ 63 w 220"/>
                <a:gd name="T69" fmla="*/ 666 h 717"/>
                <a:gd name="T70" fmla="*/ 71 w 220"/>
                <a:gd name="T71" fmla="*/ 713 h 717"/>
                <a:gd name="T72" fmla="*/ 107 w 220"/>
                <a:gd name="T73" fmla="*/ 694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8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10" y="406"/>
                  </a:lnTo>
                  <a:lnTo>
                    <a:pt x="211" y="403"/>
                  </a:lnTo>
                  <a:lnTo>
                    <a:pt x="211" y="402"/>
                  </a:lnTo>
                  <a:lnTo>
                    <a:pt x="212" y="400"/>
                  </a:lnTo>
                  <a:lnTo>
                    <a:pt x="212" y="400"/>
                  </a:lnTo>
                  <a:lnTo>
                    <a:pt x="209" y="380"/>
                  </a:lnTo>
                  <a:lnTo>
                    <a:pt x="209" y="380"/>
                  </a:lnTo>
                  <a:lnTo>
                    <a:pt x="210" y="302"/>
                  </a:lnTo>
                  <a:lnTo>
                    <a:pt x="210" y="297"/>
                  </a:lnTo>
                  <a:lnTo>
                    <a:pt x="209" y="282"/>
                  </a:lnTo>
                  <a:lnTo>
                    <a:pt x="209" y="261"/>
                  </a:lnTo>
                  <a:lnTo>
                    <a:pt x="206" y="236"/>
                  </a:lnTo>
                  <a:lnTo>
                    <a:pt x="204" y="210"/>
                  </a:lnTo>
                  <a:lnTo>
                    <a:pt x="201" y="187"/>
                  </a:lnTo>
                  <a:lnTo>
                    <a:pt x="196" y="167"/>
                  </a:lnTo>
                  <a:lnTo>
                    <a:pt x="191" y="154"/>
                  </a:lnTo>
                  <a:lnTo>
                    <a:pt x="184" y="146"/>
                  </a:lnTo>
                  <a:lnTo>
                    <a:pt x="174" y="137"/>
                  </a:lnTo>
                  <a:lnTo>
                    <a:pt x="163" y="130"/>
                  </a:lnTo>
                  <a:lnTo>
                    <a:pt x="152" y="121"/>
                  </a:lnTo>
                  <a:lnTo>
                    <a:pt x="142" y="115"/>
                  </a:lnTo>
                  <a:lnTo>
                    <a:pt x="133" y="110"/>
                  </a:lnTo>
                  <a:lnTo>
                    <a:pt x="128" y="106"/>
                  </a:lnTo>
                  <a:lnTo>
                    <a:pt x="126" y="105"/>
                  </a:lnTo>
                  <a:lnTo>
                    <a:pt x="128" y="86"/>
                  </a:lnTo>
                  <a:lnTo>
                    <a:pt x="138" y="65"/>
                  </a:lnTo>
                  <a:lnTo>
                    <a:pt x="138" y="64"/>
                  </a:lnTo>
                  <a:lnTo>
                    <a:pt x="139" y="60"/>
                  </a:lnTo>
                  <a:lnTo>
                    <a:pt x="141" y="55"/>
                  </a:lnTo>
                  <a:lnTo>
                    <a:pt x="141" y="49"/>
                  </a:lnTo>
                  <a:lnTo>
                    <a:pt x="141" y="43"/>
                  </a:lnTo>
                  <a:lnTo>
                    <a:pt x="139" y="35"/>
                  </a:lnTo>
                  <a:lnTo>
                    <a:pt x="138" y="28"/>
                  </a:lnTo>
                  <a:lnTo>
                    <a:pt x="134" y="22"/>
                  </a:lnTo>
                  <a:lnTo>
                    <a:pt x="129" y="17"/>
                  </a:lnTo>
                  <a:lnTo>
                    <a:pt x="128" y="12"/>
                  </a:lnTo>
                  <a:lnTo>
                    <a:pt x="126" y="8"/>
                  </a:lnTo>
                  <a:lnTo>
                    <a:pt x="124" y="6"/>
                  </a:lnTo>
                  <a:lnTo>
                    <a:pt x="121" y="3"/>
                  </a:lnTo>
                  <a:lnTo>
                    <a:pt x="117" y="1"/>
                  </a:lnTo>
                  <a:lnTo>
                    <a:pt x="110" y="1"/>
                  </a:lnTo>
                  <a:lnTo>
                    <a:pt x="100" y="0"/>
                  </a:lnTo>
                  <a:lnTo>
                    <a:pt x="89" y="1"/>
                  </a:lnTo>
                  <a:lnTo>
                    <a:pt x="81" y="1"/>
                  </a:lnTo>
                  <a:lnTo>
                    <a:pt x="77" y="2"/>
                  </a:lnTo>
                  <a:lnTo>
                    <a:pt x="75" y="3"/>
                  </a:lnTo>
                  <a:lnTo>
                    <a:pt x="73" y="6"/>
                  </a:lnTo>
                  <a:lnTo>
                    <a:pt x="71" y="8"/>
                  </a:lnTo>
                  <a:lnTo>
                    <a:pt x="69" y="12"/>
                  </a:lnTo>
                  <a:lnTo>
                    <a:pt x="63" y="16"/>
                  </a:lnTo>
                  <a:lnTo>
                    <a:pt x="59" y="21"/>
                  </a:lnTo>
                  <a:lnTo>
                    <a:pt x="58" y="27"/>
                  </a:lnTo>
                  <a:lnTo>
                    <a:pt x="56" y="34"/>
                  </a:lnTo>
                  <a:lnTo>
                    <a:pt x="58" y="42"/>
                  </a:lnTo>
                  <a:lnTo>
                    <a:pt x="58" y="49"/>
                  </a:lnTo>
                  <a:lnTo>
                    <a:pt x="60" y="55"/>
                  </a:lnTo>
                  <a:lnTo>
                    <a:pt x="60" y="59"/>
                  </a:lnTo>
                  <a:lnTo>
                    <a:pt x="61" y="60"/>
                  </a:lnTo>
                  <a:lnTo>
                    <a:pt x="75" y="92"/>
                  </a:lnTo>
                  <a:lnTo>
                    <a:pt x="77" y="105"/>
                  </a:lnTo>
                  <a:lnTo>
                    <a:pt x="75" y="106"/>
                  </a:lnTo>
                  <a:lnTo>
                    <a:pt x="68" y="111"/>
                  </a:lnTo>
                  <a:lnTo>
                    <a:pt x="58" y="117"/>
                  </a:lnTo>
                  <a:lnTo>
                    <a:pt x="47" y="125"/>
                  </a:lnTo>
                  <a:lnTo>
                    <a:pt x="35" y="132"/>
                  </a:lnTo>
                  <a:lnTo>
                    <a:pt x="27" y="139"/>
                  </a:lnTo>
                  <a:lnTo>
                    <a:pt x="19" y="146"/>
                  </a:lnTo>
                  <a:lnTo>
                    <a:pt x="17" y="149"/>
                  </a:lnTo>
                  <a:lnTo>
                    <a:pt x="16" y="157"/>
                  </a:lnTo>
                  <a:lnTo>
                    <a:pt x="14" y="170"/>
                  </a:lnTo>
                  <a:lnTo>
                    <a:pt x="12" y="189"/>
                  </a:lnTo>
                  <a:lnTo>
                    <a:pt x="9" y="211"/>
                  </a:lnTo>
                  <a:lnTo>
                    <a:pt x="7" y="232"/>
                  </a:lnTo>
                  <a:lnTo>
                    <a:pt x="4" y="252"/>
                  </a:lnTo>
                  <a:lnTo>
                    <a:pt x="3" y="268"/>
                  </a:lnTo>
                  <a:lnTo>
                    <a:pt x="3" y="278"/>
                  </a:lnTo>
                  <a:lnTo>
                    <a:pt x="2" y="286"/>
                  </a:lnTo>
                  <a:lnTo>
                    <a:pt x="2" y="298"/>
                  </a:lnTo>
                  <a:lnTo>
                    <a:pt x="1" y="315"/>
                  </a:lnTo>
                  <a:lnTo>
                    <a:pt x="1" y="334"/>
                  </a:lnTo>
                  <a:lnTo>
                    <a:pt x="0" y="354"/>
                  </a:lnTo>
                  <a:lnTo>
                    <a:pt x="1" y="374"/>
                  </a:lnTo>
                  <a:lnTo>
                    <a:pt x="1" y="390"/>
                  </a:lnTo>
                  <a:lnTo>
                    <a:pt x="3" y="402"/>
                  </a:lnTo>
                  <a:lnTo>
                    <a:pt x="6" y="407"/>
                  </a:lnTo>
                  <a:lnTo>
                    <a:pt x="9" y="410"/>
                  </a:lnTo>
                  <a:lnTo>
                    <a:pt x="13" y="411"/>
                  </a:lnTo>
                  <a:lnTo>
                    <a:pt x="17" y="412"/>
                  </a:lnTo>
                  <a:lnTo>
                    <a:pt x="21" y="412"/>
                  </a:lnTo>
                  <a:lnTo>
                    <a:pt x="24" y="412"/>
                  </a:lnTo>
                  <a:lnTo>
                    <a:pt x="25" y="412"/>
                  </a:lnTo>
                  <a:lnTo>
                    <a:pt x="27" y="412"/>
                  </a:lnTo>
                  <a:lnTo>
                    <a:pt x="14" y="393"/>
                  </a:lnTo>
                  <a:lnTo>
                    <a:pt x="35" y="262"/>
                  </a:lnTo>
                  <a:lnTo>
                    <a:pt x="34" y="403"/>
                  </a:lnTo>
                  <a:lnTo>
                    <a:pt x="63" y="666"/>
                  </a:lnTo>
                  <a:lnTo>
                    <a:pt x="39" y="696"/>
                  </a:lnTo>
                  <a:lnTo>
                    <a:pt x="35" y="714"/>
                  </a:lnTo>
                  <a:lnTo>
                    <a:pt x="71" y="713"/>
                  </a:lnTo>
                  <a:lnTo>
                    <a:pt x="101" y="691"/>
                  </a:lnTo>
                  <a:lnTo>
                    <a:pt x="103" y="692"/>
                  </a:lnTo>
                  <a:lnTo>
                    <a:pt x="107" y="694"/>
                  </a:lnTo>
                  <a:lnTo>
                    <a:pt x="113" y="697"/>
                  </a:lnTo>
                  <a:lnTo>
                    <a:pt x="121" y="702"/>
                  </a:lnTo>
                  <a:lnTo>
                    <a:pt x="128" y="706"/>
                  </a:lnTo>
                  <a:lnTo>
                    <a:pt x="136" y="709"/>
                  </a:lnTo>
                  <a:lnTo>
                    <a:pt x="143" y="713"/>
                  </a:lnTo>
                  <a:lnTo>
                    <a:pt x="148" y="714"/>
                  </a:lnTo>
                  <a:lnTo>
                    <a:pt x="152" y="716"/>
                  </a:lnTo>
                  <a:lnTo>
                    <a:pt x="157" y="716"/>
                  </a:lnTo>
                  <a:lnTo>
                    <a:pt x="162" y="714"/>
                  </a:lnTo>
                  <a:lnTo>
                    <a:pt x="167" y="714"/>
                  </a:lnTo>
                  <a:lnTo>
                    <a:pt x="170" y="713"/>
                  </a:lnTo>
                  <a:lnTo>
                    <a:pt x="173" y="712"/>
                  </a:lnTo>
                  <a:lnTo>
                    <a:pt x="175" y="711"/>
                  </a:lnTo>
                  <a:lnTo>
                    <a:pt x="176" y="711"/>
                  </a:lnTo>
                  <a:lnTo>
                    <a:pt x="168" y="685"/>
                  </a:lnTo>
                  <a:lnTo>
                    <a:pt x="142" y="668"/>
                  </a:lnTo>
                  <a:lnTo>
                    <a:pt x="167" y="421"/>
                  </a:lnTo>
                  <a:lnTo>
                    <a:pt x="178" y="392"/>
                  </a:lnTo>
                  <a:lnTo>
                    <a:pt x="164" y="250"/>
                  </a:lnTo>
                  <a:lnTo>
                    <a:pt x="193" y="396"/>
                  </a:lnTo>
                  <a:lnTo>
                    <a:pt x="184" y="408"/>
                  </a:lnTo>
                  <a:lnTo>
                    <a:pt x="184" y="408"/>
                  </a:lnTo>
                  <a:lnTo>
                    <a:pt x="185" y="408"/>
                  </a:lnTo>
                  <a:lnTo>
                    <a:pt x="185" y="410"/>
                  </a:lnTo>
                  <a:lnTo>
                    <a:pt x="186" y="410"/>
                  </a:lnTo>
                  <a:lnTo>
                    <a:pt x="186" y="411"/>
                  </a:lnTo>
                  <a:lnTo>
                    <a:pt x="188" y="412"/>
                  </a:lnTo>
                  <a:lnTo>
                    <a:pt x="189" y="413"/>
                  </a:lnTo>
                  <a:lnTo>
                    <a:pt x="190" y="414"/>
                  </a:lnTo>
                  <a:lnTo>
                    <a:pt x="190" y="429"/>
                  </a:lnTo>
                  <a:lnTo>
                    <a:pt x="175" y="42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0" name="Freeform 44"/>
            <p:cNvSpPr>
              <a:spLocks/>
            </p:cNvSpPr>
            <p:nvPr/>
          </p:nvSpPr>
          <p:spPr bwMode="auto">
            <a:xfrm>
              <a:off x="795" y="3067"/>
              <a:ext cx="206" cy="684"/>
            </a:xfrm>
            <a:custGeom>
              <a:avLst/>
              <a:gdLst>
                <a:gd name="T0" fmla="*/ 67 w 206"/>
                <a:gd name="T1" fmla="*/ 516 h 684"/>
                <a:gd name="T2" fmla="*/ 65 w 206"/>
                <a:gd name="T3" fmla="*/ 533 h 684"/>
                <a:gd name="T4" fmla="*/ 67 w 206"/>
                <a:gd name="T5" fmla="*/ 559 h 684"/>
                <a:gd name="T6" fmla="*/ 77 w 206"/>
                <a:gd name="T7" fmla="*/ 602 h 684"/>
                <a:gd name="T8" fmla="*/ 72 w 206"/>
                <a:gd name="T9" fmla="*/ 670 h 684"/>
                <a:gd name="T10" fmla="*/ 80 w 206"/>
                <a:gd name="T11" fmla="*/ 678 h 684"/>
                <a:gd name="T12" fmla="*/ 95 w 206"/>
                <a:gd name="T13" fmla="*/ 680 h 684"/>
                <a:gd name="T14" fmla="*/ 105 w 206"/>
                <a:gd name="T15" fmla="*/ 664 h 684"/>
                <a:gd name="T16" fmla="*/ 106 w 206"/>
                <a:gd name="T17" fmla="*/ 653 h 684"/>
                <a:gd name="T18" fmla="*/ 119 w 206"/>
                <a:gd name="T19" fmla="*/ 510 h 684"/>
                <a:gd name="T20" fmla="*/ 134 w 206"/>
                <a:gd name="T21" fmla="*/ 497 h 684"/>
                <a:gd name="T22" fmla="*/ 136 w 206"/>
                <a:gd name="T23" fmla="*/ 523 h 684"/>
                <a:gd name="T24" fmla="*/ 142 w 206"/>
                <a:gd name="T25" fmla="*/ 562 h 684"/>
                <a:gd name="T26" fmla="*/ 151 w 206"/>
                <a:gd name="T27" fmla="*/ 602 h 684"/>
                <a:gd name="T28" fmla="*/ 152 w 206"/>
                <a:gd name="T29" fmla="*/ 619 h 684"/>
                <a:gd name="T30" fmla="*/ 155 w 206"/>
                <a:gd name="T31" fmla="*/ 665 h 684"/>
                <a:gd name="T32" fmla="*/ 173 w 206"/>
                <a:gd name="T33" fmla="*/ 683 h 684"/>
                <a:gd name="T34" fmla="*/ 192 w 206"/>
                <a:gd name="T35" fmla="*/ 680 h 684"/>
                <a:gd name="T36" fmla="*/ 192 w 206"/>
                <a:gd name="T37" fmla="*/ 665 h 684"/>
                <a:gd name="T38" fmla="*/ 180 w 206"/>
                <a:gd name="T39" fmla="*/ 632 h 684"/>
                <a:gd name="T40" fmla="*/ 175 w 206"/>
                <a:gd name="T41" fmla="*/ 587 h 684"/>
                <a:gd name="T42" fmla="*/ 182 w 206"/>
                <a:gd name="T43" fmla="*/ 505 h 684"/>
                <a:gd name="T44" fmla="*/ 186 w 206"/>
                <a:gd name="T45" fmla="*/ 471 h 684"/>
                <a:gd name="T46" fmla="*/ 193 w 206"/>
                <a:gd name="T47" fmla="*/ 462 h 684"/>
                <a:gd name="T48" fmla="*/ 198 w 206"/>
                <a:gd name="T49" fmla="*/ 432 h 684"/>
                <a:gd name="T50" fmla="*/ 196 w 206"/>
                <a:gd name="T51" fmla="*/ 364 h 684"/>
                <a:gd name="T52" fmla="*/ 200 w 206"/>
                <a:gd name="T53" fmla="*/ 322 h 684"/>
                <a:gd name="T54" fmla="*/ 205 w 206"/>
                <a:gd name="T55" fmla="*/ 302 h 684"/>
                <a:gd name="T56" fmla="*/ 192 w 206"/>
                <a:gd name="T57" fmla="*/ 268 h 684"/>
                <a:gd name="T58" fmla="*/ 200 w 206"/>
                <a:gd name="T59" fmla="*/ 221 h 684"/>
                <a:gd name="T60" fmla="*/ 181 w 206"/>
                <a:gd name="T61" fmla="*/ 125 h 684"/>
                <a:gd name="T62" fmla="*/ 167 w 206"/>
                <a:gd name="T63" fmla="*/ 115 h 684"/>
                <a:gd name="T64" fmla="*/ 162 w 206"/>
                <a:gd name="T65" fmla="*/ 114 h 684"/>
                <a:gd name="T66" fmla="*/ 149 w 206"/>
                <a:gd name="T67" fmla="*/ 106 h 684"/>
                <a:gd name="T68" fmla="*/ 146 w 206"/>
                <a:gd name="T69" fmla="*/ 97 h 684"/>
                <a:gd name="T70" fmla="*/ 155 w 206"/>
                <a:gd name="T71" fmla="*/ 89 h 684"/>
                <a:gd name="T72" fmla="*/ 159 w 206"/>
                <a:gd name="T73" fmla="*/ 78 h 684"/>
                <a:gd name="T74" fmla="*/ 151 w 206"/>
                <a:gd name="T75" fmla="*/ 74 h 684"/>
                <a:gd name="T76" fmla="*/ 152 w 206"/>
                <a:gd name="T77" fmla="*/ 57 h 684"/>
                <a:gd name="T78" fmla="*/ 154 w 206"/>
                <a:gd name="T79" fmla="*/ 30 h 684"/>
                <a:gd name="T80" fmla="*/ 152 w 206"/>
                <a:gd name="T81" fmla="*/ 24 h 684"/>
                <a:gd name="T82" fmla="*/ 152 w 206"/>
                <a:gd name="T83" fmla="*/ 18 h 684"/>
                <a:gd name="T84" fmla="*/ 150 w 206"/>
                <a:gd name="T85" fmla="*/ 7 h 684"/>
                <a:gd name="T86" fmla="*/ 115 w 206"/>
                <a:gd name="T87" fmla="*/ 0 h 684"/>
                <a:gd name="T88" fmla="*/ 78 w 206"/>
                <a:gd name="T89" fmla="*/ 12 h 684"/>
                <a:gd name="T90" fmla="*/ 69 w 206"/>
                <a:gd name="T91" fmla="*/ 45 h 684"/>
                <a:gd name="T92" fmla="*/ 72 w 206"/>
                <a:gd name="T93" fmla="*/ 73 h 684"/>
                <a:gd name="T94" fmla="*/ 60 w 206"/>
                <a:gd name="T95" fmla="*/ 84 h 684"/>
                <a:gd name="T96" fmla="*/ 68 w 206"/>
                <a:gd name="T97" fmla="*/ 101 h 684"/>
                <a:gd name="T98" fmla="*/ 69 w 206"/>
                <a:gd name="T99" fmla="*/ 105 h 684"/>
                <a:gd name="T100" fmla="*/ 41 w 206"/>
                <a:gd name="T101" fmla="*/ 125 h 684"/>
                <a:gd name="T102" fmla="*/ 22 w 206"/>
                <a:gd name="T103" fmla="*/ 180 h 684"/>
                <a:gd name="T104" fmla="*/ 17 w 206"/>
                <a:gd name="T105" fmla="*/ 234 h 684"/>
                <a:gd name="T106" fmla="*/ 24 w 206"/>
                <a:gd name="T107" fmla="*/ 266 h 684"/>
                <a:gd name="T108" fmla="*/ 37 w 206"/>
                <a:gd name="T109" fmla="*/ 303 h 684"/>
                <a:gd name="T110" fmla="*/ 24 w 206"/>
                <a:gd name="T111" fmla="*/ 342 h 684"/>
                <a:gd name="T112" fmla="*/ 22 w 206"/>
                <a:gd name="T113" fmla="*/ 35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684">
                  <a:moveTo>
                    <a:pt x="0" y="492"/>
                  </a:moveTo>
                  <a:lnTo>
                    <a:pt x="68" y="510"/>
                  </a:lnTo>
                  <a:lnTo>
                    <a:pt x="68" y="514"/>
                  </a:lnTo>
                  <a:lnTo>
                    <a:pt x="67" y="516"/>
                  </a:lnTo>
                  <a:lnTo>
                    <a:pt x="67" y="521"/>
                  </a:lnTo>
                  <a:lnTo>
                    <a:pt x="67" y="525"/>
                  </a:lnTo>
                  <a:lnTo>
                    <a:pt x="65" y="529"/>
                  </a:lnTo>
                  <a:lnTo>
                    <a:pt x="65" y="533"/>
                  </a:lnTo>
                  <a:lnTo>
                    <a:pt x="65" y="536"/>
                  </a:lnTo>
                  <a:lnTo>
                    <a:pt x="65" y="540"/>
                  </a:lnTo>
                  <a:lnTo>
                    <a:pt x="65" y="547"/>
                  </a:lnTo>
                  <a:lnTo>
                    <a:pt x="67" y="559"/>
                  </a:lnTo>
                  <a:lnTo>
                    <a:pt x="69" y="570"/>
                  </a:lnTo>
                  <a:lnTo>
                    <a:pt x="72" y="582"/>
                  </a:lnTo>
                  <a:lnTo>
                    <a:pt x="74" y="593"/>
                  </a:lnTo>
                  <a:lnTo>
                    <a:pt x="77" y="602"/>
                  </a:lnTo>
                  <a:lnTo>
                    <a:pt x="79" y="608"/>
                  </a:lnTo>
                  <a:lnTo>
                    <a:pt x="79" y="611"/>
                  </a:lnTo>
                  <a:lnTo>
                    <a:pt x="69" y="634"/>
                  </a:lnTo>
                  <a:lnTo>
                    <a:pt x="72" y="670"/>
                  </a:lnTo>
                  <a:lnTo>
                    <a:pt x="73" y="671"/>
                  </a:lnTo>
                  <a:lnTo>
                    <a:pt x="74" y="674"/>
                  </a:lnTo>
                  <a:lnTo>
                    <a:pt x="77" y="675"/>
                  </a:lnTo>
                  <a:lnTo>
                    <a:pt x="80" y="678"/>
                  </a:lnTo>
                  <a:lnTo>
                    <a:pt x="84" y="680"/>
                  </a:lnTo>
                  <a:lnTo>
                    <a:pt x="88" y="681"/>
                  </a:lnTo>
                  <a:lnTo>
                    <a:pt x="93" y="681"/>
                  </a:lnTo>
                  <a:lnTo>
                    <a:pt x="95" y="680"/>
                  </a:lnTo>
                  <a:lnTo>
                    <a:pt x="99" y="676"/>
                  </a:lnTo>
                  <a:lnTo>
                    <a:pt x="101" y="673"/>
                  </a:lnTo>
                  <a:lnTo>
                    <a:pt x="103" y="668"/>
                  </a:lnTo>
                  <a:lnTo>
                    <a:pt x="105" y="664"/>
                  </a:lnTo>
                  <a:lnTo>
                    <a:pt x="105" y="659"/>
                  </a:lnTo>
                  <a:lnTo>
                    <a:pt x="106" y="655"/>
                  </a:lnTo>
                  <a:lnTo>
                    <a:pt x="106" y="654"/>
                  </a:lnTo>
                  <a:lnTo>
                    <a:pt x="106" y="653"/>
                  </a:lnTo>
                  <a:lnTo>
                    <a:pt x="98" y="606"/>
                  </a:lnTo>
                  <a:lnTo>
                    <a:pt x="113" y="510"/>
                  </a:lnTo>
                  <a:lnTo>
                    <a:pt x="113" y="510"/>
                  </a:lnTo>
                  <a:lnTo>
                    <a:pt x="119" y="510"/>
                  </a:lnTo>
                  <a:lnTo>
                    <a:pt x="119" y="493"/>
                  </a:lnTo>
                  <a:lnTo>
                    <a:pt x="134" y="493"/>
                  </a:lnTo>
                  <a:lnTo>
                    <a:pt x="134" y="493"/>
                  </a:lnTo>
                  <a:lnTo>
                    <a:pt x="134" y="497"/>
                  </a:lnTo>
                  <a:lnTo>
                    <a:pt x="134" y="502"/>
                  </a:lnTo>
                  <a:lnTo>
                    <a:pt x="135" y="508"/>
                  </a:lnTo>
                  <a:lnTo>
                    <a:pt x="135" y="514"/>
                  </a:lnTo>
                  <a:lnTo>
                    <a:pt x="136" y="523"/>
                  </a:lnTo>
                  <a:lnTo>
                    <a:pt x="136" y="531"/>
                  </a:lnTo>
                  <a:lnTo>
                    <a:pt x="137" y="540"/>
                  </a:lnTo>
                  <a:lnTo>
                    <a:pt x="140" y="551"/>
                  </a:lnTo>
                  <a:lnTo>
                    <a:pt x="142" y="562"/>
                  </a:lnTo>
                  <a:lnTo>
                    <a:pt x="144" y="573"/>
                  </a:lnTo>
                  <a:lnTo>
                    <a:pt x="146" y="585"/>
                  </a:lnTo>
                  <a:lnTo>
                    <a:pt x="149" y="594"/>
                  </a:lnTo>
                  <a:lnTo>
                    <a:pt x="151" y="602"/>
                  </a:lnTo>
                  <a:lnTo>
                    <a:pt x="152" y="607"/>
                  </a:lnTo>
                  <a:lnTo>
                    <a:pt x="152" y="609"/>
                  </a:lnTo>
                  <a:lnTo>
                    <a:pt x="152" y="612"/>
                  </a:lnTo>
                  <a:lnTo>
                    <a:pt x="152" y="619"/>
                  </a:lnTo>
                  <a:lnTo>
                    <a:pt x="151" y="629"/>
                  </a:lnTo>
                  <a:lnTo>
                    <a:pt x="152" y="642"/>
                  </a:lnTo>
                  <a:lnTo>
                    <a:pt x="152" y="654"/>
                  </a:lnTo>
                  <a:lnTo>
                    <a:pt x="155" y="665"/>
                  </a:lnTo>
                  <a:lnTo>
                    <a:pt x="157" y="675"/>
                  </a:lnTo>
                  <a:lnTo>
                    <a:pt x="162" y="680"/>
                  </a:lnTo>
                  <a:lnTo>
                    <a:pt x="167" y="681"/>
                  </a:lnTo>
                  <a:lnTo>
                    <a:pt x="173" y="683"/>
                  </a:lnTo>
                  <a:lnTo>
                    <a:pt x="178" y="683"/>
                  </a:lnTo>
                  <a:lnTo>
                    <a:pt x="183" y="683"/>
                  </a:lnTo>
                  <a:lnTo>
                    <a:pt x="188" y="681"/>
                  </a:lnTo>
                  <a:lnTo>
                    <a:pt x="192" y="680"/>
                  </a:lnTo>
                  <a:lnTo>
                    <a:pt x="195" y="680"/>
                  </a:lnTo>
                  <a:lnTo>
                    <a:pt x="195" y="680"/>
                  </a:lnTo>
                  <a:lnTo>
                    <a:pt x="193" y="666"/>
                  </a:lnTo>
                  <a:lnTo>
                    <a:pt x="192" y="665"/>
                  </a:lnTo>
                  <a:lnTo>
                    <a:pt x="190" y="660"/>
                  </a:lnTo>
                  <a:lnTo>
                    <a:pt x="187" y="653"/>
                  </a:lnTo>
                  <a:lnTo>
                    <a:pt x="183" y="643"/>
                  </a:lnTo>
                  <a:lnTo>
                    <a:pt x="180" y="632"/>
                  </a:lnTo>
                  <a:lnTo>
                    <a:pt x="177" y="621"/>
                  </a:lnTo>
                  <a:lnTo>
                    <a:pt x="175" y="611"/>
                  </a:lnTo>
                  <a:lnTo>
                    <a:pt x="175" y="599"/>
                  </a:lnTo>
                  <a:lnTo>
                    <a:pt x="175" y="587"/>
                  </a:lnTo>
                  <a:lnTo>
                    <a:pt x="176" y="568"/>
                  </a:lnTo>
                  <a:lnTo>
                    <a:pt x="177" y="547"/>
                  </a:lnTo>
                  <a:lnTo>
                    <a:pt x="180" y="525"/>
                  </a:lnTo>
                  <a:lnTo>
                    <a:pt x="182" y="505"/>
                  </a:lnTo>
                  <a:lnTo>
                    <a:pt x="183" y="487"/>
                  </a:lnTo>
                  <a:lnTo>
                    <a:pt x="185" y="475"/>
                  </a:lnTo>
                  <a:lnTo>
                    <a:pt x="185" y="471"/>
                  </a:lnTo>
                  <a:lnTo>
                    <a:pt x="186" y="471"/>
                  </a:lnTo>
                  <a:lnTo>
                    <a:pt x="187" y="469"/>
                  </a:lnTo>
                  <a:lnTo>
                    <a:pt x="188" y="468"/>
                  </a:lnTo>
                  <a:lnTo>
                    <a:pt x="191" y="466"/>
                  </a:lnTo>
                  <a:lnTo>
                    <a:pt x="193" y="462"/>
                  </a:lnTo>
                  <a:lnTo>
                    <a:pt x="195" y="456"/>
                  </a:lnTo>
                  <a:lnTo>
                    <a:pt x="197" y="447"/>
                  </a:lnTo>
                  <a:lnTo>
                    <a:pt x="198" y="436"/>
                  </a:lnTo>
                  <a:lnTo>
                    <a:pt x="198" y="432"/>
                  </a:lnTo>
                  <a:lnTo>
                    <a:pt x="197" y="420"/>
                  </a:lnTo>
                  <a:lnTo>
                    <a:pt x="197" y="404"/>
                  </a:lnTo>
                  <a:lnTo>
                    <a:pt x="196" y="384"/>
                  </a:lnTo>
                  <a:lnTo>
                    <a:pt x="196" y="364"/>
                  </a:lnTo>
                  <a:lnTo>
                    <a:pt x="196" y="347"/>
                  </a:lnTo>
                  <a:lnTo>
                    <a:pt x="196" y="333"/>
                  </a:lnTo>
                  <a:lnTo>
                    <a:pt x="198" y="326"/>
                  </a:lnTo>
                  <a:lnTo>
                    <a:pt x="200" y="322"/>
                  </a:lnTo>
                  <a:lnTo>
                    <a:pt x="202" y="317"/>
                  </a:lnTo>
                  <a:lnTo>
                    <a:pt x="203" y="313"/>
                  </a:lnTo>
                  <a:lnTo>
                    <a:pt x="205" y="308"/>
                  </a:lnTo>
                  <a:lnTo>
                    <a:pt x="205" y="302"/>
                  </a:lnTo>
                  <a:lnTo>
                    <a:pt x="205" y="296"/>
                  </a:lnTo>
                  <a:lnTo>
                    <a:pt x="202" y="290"/>
                  </a:lnTo>
                  <a:lnTo>
                    <a:pt x="198" y="281"/>
                  </a:lnTo>
                  <a:lnTo>
                    <a:pt x="192" y="268"/>
                  </a:lnTo>
                  <a:lnTo>
                    <a:pt x="192" y="259"/>
                  </a:lnTo>
                  <a:lnTo>
                    <a:pt x="193" y="249"/>
                  </a:lnTo>
                  <a:lnTo>
                    <a:pt x="197" y="237"/>
                  </a:lnTo>
                  <a:lnTo>
                    <a:pt x="200" y="221"/>
                  </a:lnTo>
                  <a:lnTo>
                    <a:pt x="198" y="200"/>
                  </a:lnTo>
                  <a:lnTo>
                    <a:pt x="195" y="171"/>
                  </a:lnTo>
                  <a:lnTo>
                    <a:pt x="183" y="130"/>
                  </a:lnTo>
                  <a:lnTo>
                    <a:pt x="181" y="125"/>
                  </a:lnTo>
                  <a:lnTo>
                    <a:pt x="177" y="121"/>
                  </a:lnTo>
                  <a:lnTo>
                    <a:pt x="175" y="117"/>
                  </a:lnTo>
                  <a:lnTo>
                    <a:pt x="171" y="116"/>
                  </a:lnTo>
                  <a:lnTo>
                    <a:pt x="167" y="115"/>
                  </a:lnTo>
                  <a:lnTo>
                    <a:pt x="165" y="114"/>
                  </a:lnTo>
                  <a:lnTo>
                    <a:pt x="164" y="114"/>
                  </a:lnTo>
                  <a:lnTo>
                    <a:pt x="162" y="114"/>
                  </a:lnTo>
                  <a:lnTo>
                    <a:pt x="162" y="114"/>
                  </a:lnTo>
                  <a:lnTo>
                    <a:pt x="160" y="112"/>
                  </a:lnTo>
                  <a:lnTo>
                    <a:pt x="156" y="111"/>
                  </a:lnTo>
                  <a:lnTo>
                    <a:pt x="152" y="109"/>
                  </a:lnTo>
                  <a:lnTo>
                    <a:pt x="149" y="106"/>
                  </a:lnTo>
                  <a:lnTo>
                    <a:pt x="146" y="104"/>
                  </a:lnTo>
                  <a:lnTo>
                    <a:pt x="145" y="101"/>
                  </a:lnTo>
                  <a:lnTo>
                    <a:pt x="145" y="100"/>
                  </a:lnTo>
                  <a:lnTo>
                    <a:pt x="146" y="97"/>
                  </a:lnTo>
                  <a:lnTo>
                    <a:pt x="147" y="95"/>
                  </a:lnTo>
                  <a:lnTo>
                    <a:pt x="150" y="94"/>
                  </a:lnTo>
                  <a:lnTo>
                    <a:pt x="152" y="91"/>
                  </a:lnTo>
                  <a:lnTo>
                    <a:pt x="155" y="89"/>
                  </a:lnTo>
                  <a:lnTo>
                    <a:pt x="157" y="86"/>
                  </a:lnTo>
                  <a:lnTo>
                    <a:pt x="159" y="84"/>
                  </a:lnTo>
                  <a:lnTo>
                    <a:pt x="159" y="81"/>
                  </a:lnTo>
                  <a:lnTo>
                    <a:pt x="159" y="78"/>
                  </a:lnTo>
                  <a:lnTo>
                    <a:pt x="157" y="75"/>
                  </a:lnTo>
                  <a:lnTo>
                    <a:pt x="156" y="75"/>
                  </a:lnTo>
                  <a:lnTo>
                    <a:pt x="154" y="74"/>
                  </a:lnTo>
                  <a:lnTo>
                    <a:pt x="151" y="74"/>
                  </a:lnTo>
                  <a:lnTo>
                    <a:pt x="150" y="73"/>
                  </a:lnTo>
                  <a:lnTo>
                    <a:pt x="149" y="70"/>
                  </a:lnTo>
                  <a:lnTo>
                    <a:pt x="150" y="66"/>
                  </a:lnTo>
                  <a:lnTo>
                    <a:pt x="152" y="57"/>
                  </a:lnTo>
                  <a:lnTo>
                    <a:pt x="154" y="48"/>
                  </a:lnTo>
                  <a:lnTo>
                    <a:pt x="155" y="40"/>
                  </a:lnTo>
                  <a:lnTo>
                    <a:pt x="155" y="34"/>
                  </a:lnTo>
                  <a:lnTo>
                    <a:pt x="154" y="30"/>
                  </a:lnTo>
                  <a:lnTo>
                    <a:pt x="154" y="27"/>
                  </a:lnTo>
                  <a:lnTo>
                    <a:pt x="152" y="26"/>
                  </a:lnTo>
                  <a:lnTo>
                    <a:pt x="152" y="24"/>
                  </a:lnTo>
                  <a:lnTo>
                    <a:pt x="152" y="24"/>
                  </a:lnTo>
                  <a:lnTo>
                    <a:pt x="152" y="23"/>
                  </a:lnTo>
                  <a:lnTo>
                    <a:pt x="152" y="22"/>
                  </a:lnTo>
                  <a:lnTo>
                    <a:pt x="152" y="21"/>
                  </a:lnTo>
                  <a:lnTo>
                    <a:pt x="152" y="18"/>
                  </a:lnTo>
                  <a:lnTo>
                    <a:pt x="152" y="16"/>
                  </a:lnTo>
                  <a:lnTo>
                    <a:pt x="151" y="13"/>
                  </a:lnTo>
                  <a:lnTo>
                    <a:pt x="151" y="11"/>
                  </a:lnTo>
                  <a:lnTo>
                    <a:pt x="150" y="7"/>
                  </a:lnTo>
                  <a:lnTo>
                    <a:pt x="144" y="4"/>
                  </a:lnTo>
                  <a:lnTo>
                    <a:pt x="135" y="2"/>
                  </a:lnTo>
                  <a:lnTo>
                    <a:pt x="125" y="1"/>
                  </a:lnTo>
                  <a:lnTo>
                    <a:pt x="115" y="0"/>
                  </a:lnTo>
                  <a:lnTo>
                    <a:pt x="105" y="0"/>
                  </a:lnTo>
                  <a:lnTo>
                    <a:pt x="98" y="0"/>
                  </a:lnTo>
                  <a:lnTo>
                    <a:pt x="93" y="1"/>
                  </a:lnTo>
                  <a:lnTo>
                    <a:pt x="78" y="12"/>
                  </a:lnTo>
                  <a:lnTo>
                    <a:pt x="69" y="21"/>
                  </a:lnTo>
                  <a:lnTo>
                    <a:pt x="67" y="29"/>
                  </a:lnTo>
                  <a:lnTo>
                    <a:pt x="67" y="37"/>
                  </a:lnTo>
                  <a:lnTo>
                    <a:pt x="69" y="45"/>
                  </a:lnTo>
                  <a:lnTo>
                    <a:pt x="72" y="52"/>
                  </a:lnTo>
                  <a:lnTo>
                    <a:pt x="74" y="59"/>
                  </a:lnTo>
                  <a:lnTo>
                    <a:pt x="73" y="66"/>
                  </a:lnTo>
                  <a:lnTo>
                    <a:pt x="72" y="73"/>
                  </a:lnTo>
                  <a:lnTo>
                    <a:pt x="68" y="78"/>
                  </a:lnTo>
                  <a:lnTo>
                    <a:pt x="65" y="81"/>
                  </a:lnTo>
                  <a:lnTo>
                    <a:pt x="63" y="84"/>
                  </a:lnTo>
                  <a:lnTo>
                    <a:pt x="60" y="84"/>
                  </a:lnTo>
                  <a:lnTo>
                    <a:pt x="59" y="85"/>
                  </a:lnTo>
                  <a:lnTo>
                    <a:pt x="57" y="85"/>
                  </a:lnTo>
                  <a:lnTo>
                    <a:pt x="57" y="85"/>
                  </a:lnTo>
                  <a:lnTo>
                    <a:pt x="68" y="101"/>
                  </a:lnTo>
                  <a:lnTo>
                    <a:pt x="68" y="101"/>
                  </a:lnTo>
                  <a:lnTo>
                    <a:pt x="69" y="102"/>
                  </a:lnTo>
                  <a:lnTo>
                    <a:pt x="69" y="102"/>
                  </a:lnTo>
                  <a:lnTo>
                    <a:pt x="69" y="105"/>
                  </a:lnTo>
                  <a:lnTo>
                    <a:pt x="67" y="107"/>
                  </a:lnTo>
                  <a:lnTo>
                    <a:pt x="62" y="112"/>
                  </a:lnTo>
                  <a:lnTo>
                    <a:pt x="53" y="117"/>
                  </a:lnTo>
                  <a:lnTo>
                    <a:pt x="41" y="125"/>
                  </a:lnTo>
                  <a:lnTo>
                    <a:pt x="34" y="132"/>
                  </a:lnTo>
                  <a:lnTo>
                    <a:pt x="29" y="145"/>
                  </a:lnTo>
                  <a:lnTo>
                    <a:pt x="26" y="162"/>
                  </a:lnTo>
                  <a:lnTo>
                    <a:pt x="22" y="180"/>
                  </a:lnTo>
                  <a:lnTo>
                    <a:pt x="19" y="199"/>
                  </a:lnTo>
                  <a:lnTo>
                    <a:pt x="18" y="215"/>
                  </a:lnTo>
                  <a:lnTo>
                    <a:pt x="17" y="228"/>
                  </a:lnTo>
                  <a:lnTo>
                    <a:pt x="17" y="234"/>
                  </a:lnTo>
                  <a:lnTo>
                    <a:pt x="17" y="237"/>
                  </a:lnTo>
                  <a:lnTo>
                    <a:pt x="19" y="245"/>
                  </a:lnTo>
                  <a:lnTo>
                    <a:pt x="22" y="255"/>
                  </a:lnTo>
                  <a:lnTo>
                    <a:pt x="24" y="266"/>
                  </a:lnTo>
                  <a:lnTo>
                    <a:pt x="28" y="278"/>
                  </a:lnTo>
                  <a:lnTo>
                    <a:pt x="32" y="288"/>
                  </a:lnTo>
                  <a:lnTo>
                    <a:pt x="34" y="297"/>
                  </a:lnTo>
                  <a:lnTo>
                    <a:pt x="37" y="303"/>
                  </a:lnTo>
                  <a:lnTo>
                    <a:pt x="32" y="335"/>
                  </a:lnTo>
                  <a:lnTo>
                    <a:pt x="28" y="337"/>
                  </a:lnTo>
                  <a:lnTo>
                    <a:pt x="27" y="339"/>
                  </a:lnTo>
                  <a:lnTo>
                    <a:pt x="24" y="342"/>
                  </a:lnTo>
                  <a:lnTo>
                    <a:pt x="23" y="344"/>
                  </a:lnTo>
                  <a:lnTo>
                    <a:pt x="23" y="347"/>
                  </a:lnTo>
                  <a:lnTo>
                    <a:pt x="22" y="350"/>
                  </a:lnTo>
                  <a:lnTo>
                    <a:pt x="22" y="353"/>
                  </a:lnTo>
                  <a:lnTo>
                    <a:pt x="22" y="354"/>
                  </a:lnTo>
                  <a:lnTo>
                    <a:pt x="0" y="356"/>
                  </a:lnTo>
                  <a:lnTo>
                    <a:pt x="0" y="492"/>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1" name="Freeform 45"/>
            <p:cNvSpPr>
              <a:spLocks/>
            </p:cNvSpPr>
            <p:nvPr/>
          </p:nvSpPr>
          <p:spPr bwMode="auto">
            <a:xfrm>
              <a:off x="1128" y="3388"/>
              <a:ext cx="25" cy="27"/>
            </a:xfrm>
            <a:custGeom>
              <a:avLst/>
              <a:gdLst>
                <a:gd name="T0" fmla="*/ 6 w 25"/>
                <a:gd name="T1" fmla="*/ 0 h 27"/>
                <a:gd name="T2" fmla="*/ 0 w 25"/>
                <a:gd name="T3" fmla="*/ 24 h 27"/>
                <a:gd name="T4" fmla="*/ 22 w 25"/>
                <a:gd name="T5" fmla="*/ 26 h 27"/>
                <a:gd name="T6" fmla="*/ 24 w 25"/>
                <a:gd name="T7" fmla="*/ 14 h 27"/>
                <a:gd name="T8" fmla="*/ 12 w 25"/>
                <a:gd name="T9" fmla="*/ 6 h 27"/>
                <a:gd name="T10" fmla="*/ 6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6" y="0"/>
                  </a:moveTo>
                  <a:lnTo>
                    <a:pt x="0" y="24"/>
                  </a:lnTo>
                  <a:lnTo>
                    <a:pt x="22" y="26"/>
                  </a:lnTo>
                  <a:lnTo>
                    <a:pt x="24" y="14"/>
                  </a:lnTo>
                  <a:lnTo>
                    <a:pt x="12" y="6"/>
                  </a:lnTo>
                  <a:lnTo>
                    <a:pt x="6"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9318" name="Group 102"/>
          <p:cNvGrpSpPr>
            <a:grpSpLocks/>
          </p:cNvGrpSpPr>
          <p:nvPr/>
        </p:nvGrpSpPr>
        <p:grpSpPr bwMode="auto">
          <a:xfrm>
            <a:off x="3592513" y="1629266"/>
            <a:ext cx="1443038" cy="1668463"/>
            <a:chOff x="2332" y="726"/>
            <a:chExt cx="909" cy="1051"/>
          </a:xfrm>
        </p:grpSpPr>
        <p:sp>
          <p:nvSpPr>
            <p:cNvPr id="9263" name="Freeform 47"/>
            <p:cNvSpPr>
              <a:spLocks/>
            </p:cNvSpPr>
            <p:nvPr/>
          </p:nvSpPr>
          <p:spPr bwMode="auto">
            <a:xfrm>
              <a:off x="2426" y="726"/>
              <a:ext cx="433" cy="813"/>
            </a:xfrm>
            <a:custGeom>
              <a:avLst/>
              <a:gdLst>
                <a:gd name="T0" fmla="*/ 192 w 433"/>
                <a:gd name="T1" fmla="*/ 252 h 813"/>
                <a:gd name="T2" fmla="*/ 182 w 433"/>
                <a:gd name="T3" fmla="*/ 186 h 813"/>
                <a:gd name="T4" fmla="*/ 143 w 433"/>
                <a:gd name="T5" fmla="*/ 164 h 813"/>
                <a:gd name="T6" fmla="*/ 142 w 433"/>
                <a:gd name="T7" fmla="*/ 153 h 813"/>
                <a:gd name="T8" fmla="*/ 143 w 433"/>
                <a:gd name="T9" fmla="*/ 149 h 813"/>
                <a:gd name="T10" fmla="*/ 154 w 433"/>
                <a:gd name="T11" fmla="*/ 150 h 813"/>
                <a:gd name="T12" fmla="*/ 167 w 433"/>
                <a:gd name="T13" fmla="*/ 135 h 813"/>
                <a:gd name="T14" fmla="*/ 171 w 433"/>
                <a:gd name="T15" fmla="*/ 113 h 813"/>
                <a:gd name="T16" fmla="*/ 175 w 433"/>
                <a:gd name="T17" fmla="*/ 112 h 813"/>
                <a:gd name="T18" fmla="*/ 180 w 433"/>
                <a:gd name="T19" fmla="*/ 105 h 813"/>
                <a:gd name="T20" fmla="*/ 171 w 433"/>
                <a:gd name="T21" fmla="*/ 80 h 813"/>
                <a:gd name="T22" fmla="*/ 164 w 433"/>
                <a:gd name="T23" fmla="*/ 55 h 813"/>
                <a:gd name="T24" fmla="*/ 145 w 433"/>
                <a:gd name="T25" fmla="*/ 21 h 813"/>
                <a:gd name="T26" fmla="*/ 114 w 433"/>
                <a:gd name="T27" fmla="*/ 1 h 813"/>
                <a:gd name="T28" fmla="*/ 75 w 433"/>
                <a:gd name="T29" fmla="*/ 7 h 813"/>
                <a:gd name="T30" fmla="*/ 54 w 433"/>
                <a:gd name="T31" fmla="*/ 26 h 813"/>
                <a:gd name="T32" fmla="*/ 52 w 433"/>
                <a:gd name="T33" fmla="*/ 65 h 813"/>
                <a:gd name="T34" fmla="*/ 60 w 433"/>
                <a:gd name="T35" fmla="*/ 93 h 813"/>
                <a:gd name="T36" fmla="*/ 69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48 w 433"/>
                <a:gd name="T51" fmla="*/ 503 h 813"/>
                <a:gd name="T52" fmla="*/ 103 w 433"/>
                <a:gd name="T53" fmla="*/ 525 h 813"/>
                <a:gd name="T54" fmla="*/ 154 w 433"/>
                <a:gd name="T55" fmla="*/ 530 h 813"/>
                <a:gd name="T56" fmla="*/ 222 w 433"/>
                <a:gd name="T57" fmla="*/ 534 h 813"/>
                <a:gd name="T58" fmla="*/ 283 w 433"/>
                <a:gd name="T59" fmla="*/ 555 h 813"/>
                <a:gd name="T60" fmla="*/ 303 w 433"/>
                <a:gd name="T61" fmla="*/ 572 h 813"/>
                <a:gd name="T62" fmla="*/ 298 w 433"/>
                <a:gd name="T63" fmla="*/ 629 h 813"/>
                <a:gd name="T64" fmla="*/ 306 w 433"/>
                <a:gd name="T65" fmla="*/ 693 h 813"/>
                <a:gd name="T66" fmla="*/ 306 w 433"/>
                <a:gd name="T67" fmla="*/ 749 h 813"/>
                <a:gd name="T68" fmla="*/ 302 w 433"/>
                <a:gd name="T69" fmla="*/ 771 h 813"/>
                <a:gd name="T70" fmla="*/ 317 w 433"/>
                <a:gd name="T71" fmla="*/ 796 h 813"/>
                <a:gd name="T72" fmla="*/ 357 w 433"/>
                <a:gd name="T73" fmla="*/ 798 h 813"/>
                <a:gd name="T74" fmla="*/ 391 w 433"/>
                <a:gd name="T75" fmla="*/ 808 h 813"/>
                <a:gd name="T76" fmla="*/ 420 w 433"/>
                <a:gd name="T77" fmla="*/ 809 h 813"/>
                <a:gd name="T78" fmla="*/ 432 w 433"/>
                <a:gd name="T79" fmla="*/ 797 h 813"/>
                <a:gd name="T80" fmla="*/ 393 w 433"/>
                <a:gd name="T81" fmla="*/ 777 h 813"/>
                <a:gd name="T82" fmla="*/ 356 w 433"/>
                <a:gd name="T83" fmla="*/ 748 h 813"/>
                <a:gd name="T84" fmla="*/ 358 w 433"/>
                <a:gd name="T85" fmla="*/ 709 h 813"/>
                <a:gd name="T86" fmla="*/ 368 w 433"/>
                <a:gd name="T87" fmla="*/ 656 h 813"/>
                <a:gd name="T88" fmla="*/ 375 w 433"/>
                <a:gd name="T89" fmla="*/ 599 h 813"/>
                <a:gd name="T90" fmla="*/ 380 w 433"/>
                <a:gd name="T91" fmla="*/ 581 h 813"/>
                <a:gd name="T92" fmla="*/ 384 w 433"/>
                <a:gd name="T93" fmla="*/ 554 h 813"/>
                <a:gd name="T94" fmla="*/ 365 w 433"/>
                <a:gd name="T95" fmla="*/ 520 h 813"/>
                <a:gd name="T96" fmla="*/ 303 w 433"/>
                <a:gd name="T97" fmla="*/ 485 h 813"/>
                <a:gd name="T98" fmla="*/ 266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5" y="302"/>
                  </a:moveTo>
                  <a:lnTo>
                    <a:pt x="187" y="299"/>
                  </a:lnTo>
                  <a:lnTo>
                    <a:pt x="188" y="288"/>
                  </a:lnTo>
                  <a:lnTo>
                    <a:pt x="190" y="271"/>
                  </a:lnTo>
                  <a:lnTo>
                    <a:pt x="192" y="252"/>
                  </a:lnTo>
                  <a:lnTo>
                    <a:pt x="193" y="233"/>
                  </a:lnTo>
                  <a:lnTo>
                    <a:pt x="193" y="216"/>
                  </a:lnTo>
                  <a:lnTo>
                    <a:pt x="192" y="200"/>
                  </a:lnTo>
                  <a:lnTo>
                    <a:pt x="189" y="191"/>
                  </a:lnTo>
                  <a:lnTo>
                    <a:pt x="182" y="186"/>
                  </a:lnTo>
                  <a:lnTo>
                    <a:pt x="174" y="180"/>
                  </a:lnTo>
                  <a:lnTo>
                    <a:pt x="167" y="175"/>
                  </a:lnTo>
                  <a:lnTo>
                    <a:pt x="158" y="171"/>
                  </a:lnTo>
                  <a:lnTo>
                    <a:pt x="150" y="168"/>
                  </a:lnTo>
                  <a:lnTo>
                    <a:pt x="143" y="164"/>
                  </a:lnTo>
                  <a:lnTo>
                    <a:pt x="140" y="161"/>
                  </a:lnTo>
                  <a:lnTo>
                    <a:pt x="139" y="159"/>
                  </a:lnTo>
                  <a:lnTo>
                    <a:pt x="140" y="157"/>
                  </a:lnTo>
                  <a:lnTo>
                    <a:pt x="141" y="154"/>
                  </a:lnTo>
                  <a:lnTo>
                    <a:pt x="142" y="153"/>
                  </a:lnTo>
                  <a:lnTo>
                    <a:pt x="143" y="152"/>
                  </a:lnTo>
                  <a:lnTo>
                    <a:pt x="143" y="151"/>
                  </a:lnTo>
                  <a:lnTo>
                    <a:pt x="143" y="150"/>
                  </a:lnTo>
                  <a:lnTo>
                    <a:pt x="143" y="150"/>
                  </a:lnTo>
                  <a:lnTo>
                    <a:pt x="143" y="149"/>
                  </a:lnTo>
                  <a:lnTo>
                    <a:pt x="144" y="150"/>
                  </a:lnTo>
                  <a:lnTo>
                    <a:pt x="145" y="150"/>
                  </a:lnTo>
                  <a:lnTo>
                    <a:pt x="149" y="150"/>
                  </a:lnTo>
                  <a:lnTo>
                    <a:pt x="151" y="150"/>
                  </a:lnTo>
                  <a:lnTo>
                    <a:pt x="154" y="150"/>
                  </a:lnTo>
                  <a:lnTo>
                    <a:pt x="158" y="150"/>
                  </a:lnTo>
                  <a:lnTo>
                    <a:pt x="160" y="148"/>
                  </a:lnTo>
                  <a:lnTo>
                    <a:pt x="162" y="147"/>
                  </a:lnTo>
                  <a:lnTo>
                    <a:pt x="164" y="141"/>
                  </a:lnTo>
                  <a:lnTo>
                    <a:pt x="167" y="135"/>
                  </a:lnTo>
                  <a:lnTo>
                    <a:pt x="168" y="130"/>
                  </a:lnTo>
                  <a:lnTo>
                    <a:pt x="169" y="124"/>
                  </a:lnTo>
                  <a:lnTo>
                    <a:pt x="170" y="120"/>
                  </a:lnTo>
                  <a:lnTo>
                    <a:pt x="171" y="115"/>
                  </a:lnTo>
                  <a:lnTo>
                    <a:pt x="171" y="113"/>
                  </a:lnTo>
                  <a:lnTo>
                    <a:pt x="171" y="112"/>
                  </a:lnTo>
                  <a:lnTo>
                    <a:pt x="171" y="112"/>
                  </a:lnTo>
                  <a:lnTo>
                    <a:pt x="172" y="112"/>
                  </a:lnTo>
                  <a:lnTo>
                    <a:pt x="173" y="112"/>
                  </a:lnTo>
                  <a:lnTo>
                    <a:pt x="175" y="112"/>
                  </a:lnTo>
                  <a:lnTo>
                    <a:pt x="177" y="112"/>
                  </a:lnTo>
                  <a:lnTo>
                    <a:pt x="178" y="111"/>
                  </a:lnTo>
                  <a:lnTo>
                    <a:pt x="179" y="110"/>
                  </a:lnTo>
                  <a:lnTo>
                    <a:pt x="180" y="109"/>
                  </a:lnTo>
                  <a:lnTo>
                    <a:pt x="180" y="105"/>
                  </a:lnTo>
                  <a:lnTo>
                    <a:pt x="179" y="101"/>
                  </a:lnTo>
                  <a:lnTo>
                    <a:pt x="178" y="96"/>
                  </a:lnTo>
                  <a:lnTo>
                    <a:pt x="175" y="91"/>
                  </a:lnTo>
                  <a:lnTo>
                    <a:pt x="173" y="85"/>
                  </a:lnTo>
                  <a:lnTo>
                    <a:pt x="171" y="80"/>
                  </a:lnTo>
                  <a:lnTo>
                    <a:pt x="170" y="75"/>
                  </a:lnTo>
                  <a:lnTo>
                    <a:pt x="169" y="72"/>
                  </a:lnTo>
                  <a:lnTo>
                    <a:pt x="168" y="67"/>
                  </a:lnTo>
                  <a:lnTo>
                    <a:pt x="167" y="62"/>
                  </a:lnTo>
                  <a:lnTo>
                    <a:pt x="164" y="55"/>
                  </a:lnTo>
                  <a:lnTo>
                    <a:pt x="162" y="47"/>
                  </a:lnTo>
                  <a:lnTo>
                    <a:pt x="159" y="40"/>
                  </a:lnTo>
                  <a:lnTo>
                    <a:pt x="155" y="32"/>
                  </a:lnTo>
                  <a:lnTo>
                    <a:pt x="151" y="25"/>
                  </a:lnTo>
                  <a:lnTo>
                    <a:pt x="145" y="21"/>
                  </a:lnTo>
                  <a:lnTo>
                    <a:pt x="140" y="16"/>
                  </a:lnTo>
                  <a:lnTo>
                    <a:pt x="133" y="12"/>
                  </a:lnTo>
                  <a:lnTo>
                    <a:pt x="128" y="7"/>
                  </a:lnTo>
                  <a:lnTo>
                    <a:pt x="121" y="4"/>
                  </a:lnTo>
                  <a:lnTo>
                    <a:pt x="114" y="1"/>
                  </a:lnTo>
                  <a:lnTo>
                    <a:pt x="106" y="0"/>
                  </a:lnTo>
                  <a:lnTo>
                    <a:pt x="99" y="0"/>
                  </a:lnTo>
                  <a:lnTo>
                    <a:pt x="91" y="2"/>
                  </a:lnTo>
                  <a:lnTo>
                    <a:pt x="82" y="5"/>
                  </a:lnTo>
                  <a:lnTo>
                    <a:pt x="75" y="7"/>
                  </a:lnTo>
                  <a:lnTo>
                    <a:pt x="69" y="10"/>
                  </a:lnTo>
                  <a:lnTo>
                    <a:pt x="64" y="13"/>
                  </a:lnTo>
                  <a:lnTo>
                    <a:pt x="60" y="16"/>
                  </a:lnTo>
                  <a:lnTo>
                    <a:pt x="56" y="21"/>
                  </a:lnTo>
                  <a:lnTo>
                    <a:pt x="54" y="26"/>
                  </a:lnTo>
                  <a:lnTo>
                    <a:pt x="53" y="34"/>
                  </a:lnTo>
                  <a:lnTo>
                    <a:pt x="53" y="42"/>
                  </a:lnTo>
                  <a:lnTo>
                    <a:pt x="52" y="50"/>
                  </a:lnTo>
                  <a:lnTo>
                    <a:pt x="52" y="57"/>
                  </a:lnTo>
                  <a:lnTo>
                    <a:pt x="52" y="65"/>
                  </a:lnTo>
                  <a:lnTo>
                    <a:pt x="52" y="72"/>
                  </a:lnTo>
                  <a:lnTo>
                    <a:pt x="53" y="79"/>
                  </a:lnTo>
                  <a:lnTo>
                    <a:pt x="55" y="84"/>
                  </a:lnTo>
                  <a:lnTo>
                    <a:pt x="57" y="89"/>
                  </a:lnTo>
                  <a:lnTo>
                    <a:pt x="60" y="93"/>
                  </a:lnTo>
                  <a:lnTo>
                    <a:pt x="62" y="100"/>
                  </a:lnTo>
                  <a:lnTo>
                    <a:pt x="64" y="106"/>
                  </a:lnTo>
                  <a:lnTo>
                    <a:pt x="66" y="114"/>
                  </a:lnTo>
                  <a:lnTo>
                    <a:pt x="67" y="123"/>
                  </a:lnTo>
                  <a:lnTo>
                    <a:pt x="69" y="130"/>
                  </a:lnTo>
                  <a:lnTo>
                    <a:pt x="70" y="137"/>
                  </a:lnTo>
                  <a:lnTo>
                    <a:pt x="71" y="141"/>
                  </a:lnTo>
                  <a:lnTo>
                    <a:pt x="69" y="145"/>
                  </a:lnTo>
                  <a:lnTo>
                    <a:pt x="62" y="151"/>
                  </a:lnTo>
                  <a:lnTo>
                    <a:pt x="52" y="157"/>
                  </a:lnTo>
                  <a:lnTo>
                    <a:pt x="41" y="162"/>
                  </a:lnTo>
                  <a:lnTo>
                    <a:pt x="30" y="169"/>
                  </a:lnTo>
                  <a:lnTo>
                    <a:pt x="20" y="174"/>
                  </a:lnTo>
                  <a:lnTo>
                    <a:pt x="12" y="180"/>
                  </a:lnTo>
                  <a:lnTo>
                    <a:pt x="10" y="186"/>
                  </a:lnTo>
                  <a:lnTo>
                    <a:pt x="7" y="190"/>
                  </a:lnTo>
                  <a:lnTo>
                    <a:pt x="5" y="194"/>
                  </a:lnTo>
                  <a:lnTo>
                    <a:pt x="3" y="200"/>
                  </a:lnTo>
                  <a:lnTo>
                    <a:pt x="1" y="206"/>
                  </a:lnTo>
                  <a:lnTo>
                    <a:pt x="0" y="213"/>
                  </a:lnTo>
                  <a:lnTo>
                    <a:pt x="0" y="223"/>
                  </a:lnTo>
                  <a:lnTo>
                    <a:pt x="2" y="236"/>
                  </a:lnTo>
                  <a:lnTo>
                    <a:pt x="6" y="251"/>
                  </a:lnTo>
                  <a:lnTo>
                    <a:pt x="13" y="269"/>
                  </a:lnTo>
                  <a:lnTo>
                    <a:pt x="17" y="289"/>
                  </a:lnTo>
                  <a:lnTo>
                    <a:pt x="21" y="309"/>
                  </a:lnTo>
                  <a:lnTo>
                    <a:pt x="23" y="330"/>
                  </a:lnTo>
                  <a:lnTo>
                    <a:pt x="24" y="349"/>
                  </a:lnTo>
                  <a:lnTo>
                    <a:pt x="24" y="366"/>
                  </a:lnTo>
                  <a:lnTo>
                    <a:pt x="24" y="379"/>
                  </a:lnTo>
                  <a:lnTo>
                    <a:pt x="23" y="388"/>
                  </a:lnTo>
                  <a:lnTo>
                    <a:pt x="23" y="397"/>
                  </a:lnTo>
                  <a:lnTo>
                    <a:pt x="22" y="407"/>
                  </a:lnTo>
                  <a:lnTo>
                    <a:pt x="23" y="418"/>
                  </a:lnTo>
                  <a:lnTo>
                    <a:pt x="24" y="432"/>
                  </a:lnTo>
                  <a:lnTo>
                    <a:pt x="26" y="446"/>
                  </a:lnTo>
                  <a:lnTo>
                    <a:pt x="30" y="461"/>
                  </a:lnTo>
                  <a:lnTo>
                    <a:pt x="34" y="476"/>
                  </a:lnTo>
                  <a:lnTo>
                    <a:pt x="41" y="492"/>
                  </a:lnTo>
                  <a:lnTo>
                    <a:pt x="48" y="503"/>
                  </a:lnTo>
                  <a:lnTo>
                    <a:pt x="59" y="512"/>
                  </a:lnTo>
                  <a:lnTo>
                    <a:pt x="70" y="517"/>
                  </a:lnTo>
                  <a:lnTo>
                    <a:pt x="82" y="521"/>
                  </a:lnTo>
                  <a:lnTo>
                    <a:pt x="93" y="524"/>
                  </a:lnTo>
                  <a:lnTo>
                    <a:pt x="103" y="525"/>
                  </a:lnTo>
                  <a:lnTo>
                    <a:pt x="111" y="525"/>
                  </a:lnTo>
                  <a:lnTo>
                    <a:pt x="116" y="526"/>
                  </a:lnTo>
                  <a:lnTo>
                    <a:pt x="126" y="527"/>
                  </a:lnTo>
                  <a:lnTo>
                    <a:pt x="140" y="529"/>
                  </a:lnTo>
                  <a:lnTo>
                    <a:pt x="154" y="530"/>
                  </a:lnTo>
                  <a:lnTo>
                    <a:pt x="170" y="531"/>
                  </a:lnTo>
                  <a:lnTo>
                    <a:pt x="185" y="531"/>
                  </a:lnTo>
                  <a:lnTo>
                    <a:pt x="200" y="532"/>
                  </a:lnTo>
                  <a:lnTo>
                    <a:pt x="212" y="533"/>
                  </a:lnTo>
                  <a:lnTo>
                    <a:pt x="222" y="534"/>
                  </a:lnTo>
                  <a:lnTo>
                    <a:pt x="232" y="536"/>
                  </a:lnTo>
                  <a:lnTo>
                    <a:pt x="244" y="541"/>
                  </a:lnTo>
                  <a:lnTo>
                    <a:pt x="258" y="545"/>
                  </a:lnTo>
                  <a:lnTo>
                    <a:pt x="271" y="551"/>
                  </a:lnTo>
                  <a:lnTo>
                    <a:pt x="283" y="555"/>
                  </a:lnTo>
                  <a:lnTo>
                    <a:pt x="295" y="560"/>
                  </a:lnTo>
                  <a:lnTo>
                    <a:pt x="301" y="563"/>
                  </a:lnTo>
                  <a:lnTo>
                    <a:pt x="305" y="564"/>
                  </a:lnTo>
                  <a:lnTo>
                    <a:pt x="303" y="566"/>
                  </a:lnTo>
                  <a:lnTo>
                    <a:pt x="303" y="572"/>
                  </a:lnTo>
                  <a:lnTo>
                    <a:pt x="302" y="581"/>
                  </a:lnTo>
                  <a:lnTo>
                    <a:pt x="301" y="592"/>
                  </a:lnTo>
                  <a:lnTo>
                    <a:pt x="300" y="604"/>
                  </a:lnTo>
                  <a:lnTo>
                    <a:pt x="299" y="617"/>
                  </a:lnTo>
                  <a:lnTo>
                    <a:pt x="298" y="629"/>
                  </a:lnTo>
                  <a:lnTo>
                    <a:pt x="298" y="639"/>
                  </a:lnTo>
                  <a:lnTo>
                    <a:pt x="299" y="649"/>
                  </a:lnTo>
                  <a:lnTo>
                    <a:pt x="300" y="663"/>
                  </a:lnTo>
                  <a:lnTo>
                    <a:pt x="302" y="678"/>
                  </a:lnTo>
                  <a:lnTo>
                    <a:pt x="306" y="693"/>
                  </a:lnTo>
                  <a:lnTo>
                    <a:pt x="308" y="709"/>
                  </a:lnTo>
                  <a:lnTo>
                    <a:pt x="309" y="722"/>
                  </a:lnTo>
                  <a:lnTo>
                    <a:pt x="309" y="735"/>
                  </a:lnTo>
                  <a:lnTo>
                    <a:pt x="308" y="742"/>
                  </a:lnTo>
                  <a:lnTo>
                    <a:pt x="306" y="749"/>
                  </a:lnTo>
                  <a:lnTo>
                    <a:pt x="305" y="755"/>
                  </a:lnTo>
                  <a:lnTo>
                    <a:pt x="303" y="760"/>
                  </a:lnTo>
                  <a:lnTo>
                    <a:pt x="302" y="765"/>
                  </a:lnTo>
                  <a:lnTo>
                    <a:pt x="302" y="768"/>
                  </a:lnTo>
                  <a:lnTo>
                    <a:pt x="302" y="771"/>
                  </a:lnTo>
                  <a:lnTo>
                    <a:pt x="302" y="774"/>
                  </a:lnTo>
                  <a:lnTo>
                    <a:pt x="302" y="774"/>
                  </a:lnTo>
                  <a:lnTo>
                    <a:pt x="310" y="796"/>
                  </a:lnTo>
                  <a:lnTo>
                    <a:pt x="312" y="796"/>
                  </a:lnTo>
                  <a:lnTo>
                    <a:pt x="317" y="796"/>
                  </a:lnTo>
                  <a:lnTo>
                    <a:pt x="324" y="796"/>
                  </a:lnTo>
                  <a:lnTo>
                    <a:pt x="332" y="796"/>
                  </a:lnTo>
                  <a:lnTo>
                    <a:pt x="341" y="797"/>
                  </a:lnTo>
                  <a:lnTo>
                    <a:pt x="349" y="797"/>
                  </a:lnTo>
                  <a:lnTo>
                    <a:pt x="357" y="798"/>
                  </a:lnTo>
                  <a:lnTo>
                    <a:pt x="362" y="800"/>
                  </a:lnTo>
                  <a:lnTo>
                    <a:pt x="369" y="801"/>
                  </a:lnTo>
                  <a:lnTo>
                    <a:pt x="376" y="804"/>
                  </a:lnTo>
                  <a:lnTo>
                    <a:pt x="384" y="806"/>
                  </a:lnTo>
                  <a:lnTo>
                    <a:pt x="391" y="808"/>
                  </a:lnTo>
                  <a:lnTo>
                    <a:pt x="399" y="809"/>
                  </a:lnTo>
                  <a:lnTo>
                    <a:pt x="407" y="810"/>
                  </a:lnTo>
                  <a:lnTo>
                    <a:pt x="413" y="812"/>
                  </a:lnTo>
                  <a:lnTo>
                    <a:pt x="417" y="810"/>
                  </a:lnTo>
                  <a:lnTo>
                    <a:pt x="420" y="809"/>
                  </a:lnTo>
                  <a:lnTo>
                    <a:pt x="424" y="807"/>
                  </a:lnTo>
                  <a:lnTo>
                    <a:pt x="427" y="805"/>
                  </a:lnTo>
                  <a:lnTo>
                    <a:pt x="430" y="803"/>
                  </a:lnTo>
                  <a:lnTo>
                    <a:pt x="432" y="799"/>
                  </a:lnTo>
                  <a:lnTo>
                    <a:pt x="432" y="797"/>
                  </a:lnTo>
                  <a:lnTo>
                    <a:pt x="428" y="794"/>
                  </a:lnTo>
                  <a:lnTo>
                    <a:pt x="423" y="790"/>
                  </a:lnTo>
                  <a:lnTo>
                    <a:pt x="415" y="786"/>
                  </a:lnTo>
                  <a:lnTo>
                    <a:pt x="404" y="783"/>
                  </a:lnTo>
                  <a:lnTo>
                    <a:pt x="393" y="777"/>
                  </a:lnTo>
                  <a:lnTo>
                    <a:pt x="381" y="771"/>
                  </a:lnTo>
                  <a:lnTo>
                    <a:pt x="371" y="766"/>
                  </a:lnTo>
                  <a:lnTo>
                    <a:pt x="364" y="760"/>
                  </a:lnTo>
                  <a:lnTo>
                    <a:pt x="357" y="754"/>
                  </a:lnTo>
                  <a:lnTo>
                    <a:pt x="356" y="748"/>
                  </a:lnTo>
                  <a:lnTo>
                    <a:pt x="356" y="742"/>
                  </a:lnTo>
                  <a:lnTo>
                    <a:pt x="356" y="736"/>
                  </a:lnTo>
                  <a:lnTo>
                    <a:pt x="356" y="728"/>
                  </a:lnTo>
                  <a:lnTo>
                    <a:pt x="357" y="719"/>
                  </a:lnTo>
                  <a:lnTo>
                    <a:pt x="358" y="709"/>
                  </a:lnTo>
                  <a:lnTo>
                    <a:pt x="359" y="700"/>
                  </a:lnTo>
                  <a:lnTo>
                    <a:pt x="361" y="690"/>
                  </a:lnTo>
                  <a:lnTo>
                    <a:pt x="362" y="679"/>
                  </a:lnTo>
                  <a:lnTo>
                    <a:pt x="366" y="668"/>
                  </a:lnTo>
                  <a:lnTo>
                    <a:pt x="368" y="656"/>
                  </a:lnTo>
                  <a:lnTo>
                    <a:pt x="370" y="642"/>
                  </a:lnTo>
                  <a:lnTo>
                    <a:pt x="371" y="629"/>
                  </a:lnTo>
                  <a:lnTo>
                    <a:pt x="374" y="617"/>
                  </a:lnTo>
                  <a:lnTo>
                    <a:pt x="374" y="607"/>
                  </a:lnTo>
                  <a:lnTo>
                    <a:pt x="375" y="599"/>
                  </a:lnTo>
                  <a:lnTo>
                    <a:pt x="375" y="594"/>
                  </a:lnTo>
                  <a:lnTo>
                    <a:pt x="375" y="592"/>
                  </a:lnTo>
                  <a:lnTo>
                    <a:pt x="376" y="589"/>
                  </a:lnTo>
                  <a:lnTo>
                    <a:pt x="378" y="585"/>
                  </a:lnTo>
                  <a:lnTo>
                    <a:pt x="380" y="581"/>
                  </a:lnTo>
                  <a:lnTo>
                    <a:pt x="383" y="576"/>
                  </a:lnTo>
                  <a:lnTo>
                    <a:pt x="385" y="572"/>
                  </a:lnTo>
                  <a:lnTo>
                    <a:pt x="386" y="566"/>
                  </a:lnTo>
                  <a:lnTo>
                    <a:pt x="385" y="561"/>
                  </a:lnTo>
                  <a:lnTo>
                    <a:pt x="384" y="554"/>
                  </a:lnTo>
                  <a:lnTo>
                    <a:pt x="383" y="548"/>
                  </a:lnTo>
                  <a:lnTo>
                    <a:pt x="380" y="541"/>
                  </a:lnTo>
                  <a:lnTo>
                    <a:pt x="377" y="534"/>
                  </a:lnTo>
                  <a:lnTo>
                    <a:pt x="372" y="526"/>
                  </a:lnTo>
                  <a:lnTo>
                    <a:pt x="365" y="520"/>
                  </a:lnTo>
                  <a:lnTo>
                    <a:pt x="355" y="512"/>
                  </a:lnTo>
                  <a:lnTo>
                    <a:pt x="340" y="505"/>
                  </a:lnTo>
                  <a:lnTo>
                    <a:pt x="326" y="499"/>
                  </a:lnTo>
                  <a:lnTo>
                    <a:pt x="313" y="491"/>
                  </a:lnTo>
                  <a:lnTo>
                    <a:pt x="303" y="485"/>
                  </a:lnTo>
                  <a:lnTo>
                    <a:pt x="296" y="478"/>
                  </a:lnTo>
                  <a:lnTo>
                    <a:pt x="288" y="474"/>
                  </a:lnTo>
                  <a:lnTo>
                    <a:pt x="281" y="468"/>
                  </a:lnTo>
                  <a:lnTo>
                    <a:pt x="275" y="465"/>
                  </a:lnTo>
                  <a:lnTo>
                    <a:pt x="266" y="463"/>
                  </a:lnTo>
                  <a:lnTo>
                    <a:pt x="257" y="460"/>
                  </a:lnTo>
                  <a:lnTo>
                    <a:pt x="248" y="456"/>
                  </a:lnTo>
                  <a:lnTo>
                    <a:pt x="239" y="452"/>
                  </a:lnTo>
                  <a:lnTo>
                    <a:pt x="230" y="446"/>
                  </a:lnTo>
                  <a:lnTo>
                    <a:pt x="223" y="442"/>
                  </a:lnTo>
                  <a:lnTo>
                    <a:pt x="218" y="438"/>
                  </a:lnTo>
                  <a:lnTo>
                    <a:pt x="214" y="435"/>
                  </a:lnTo>
                  <a:lnTo>
                    <a:pt x="213" y="434"/>
                  </a:lnTo>
                  <a:lnTo>
                    <a:pt x="185" y="3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4" name="Freeform 48"/>
            <p:cNvSpPr>
              <a:spLocks/>
            </p:cNvSpPr>
            <p:nvPr/>
          </p:nvSpPr>
          <p:spPr bwMode="auto">
            <a:xfrm>
              <a:off x="2364" y="912"/>
              <a:ext cx="153" cy="262"/>
            </a:xfrm>
            <a:custGeom>
              <a:avLst/>
              <a:gdLst>
                <a:gd name="T0" fmla="*/ 64 w 153"/>
                <a:gd name="T1" fmla="*/ 261 h 262"/>
                <a:gd name="T2" fmla="*/ 84 w 153"/>
                <a:gd name="T3" fmla="*/ 259 h 262"/>
                <a:gd name="T4" fmla="*/ 115 w 153"/>
                <a:gd name="T5" fmla="*/ 253 h 262"/>
                <a:gd name="T6" fmla="*/ 140 w 153"/>
                <a:gd name="T7" fmla="*/ 239 h 262"/>
                <a:gd name="T8" fmla="*/ 152 w 153"/>
                <a:gd name="T9" fmla="*/ 217 h 262"/>
                <a:gd name="T10" fmla="*/ 144 w 153"/>
                <a:gd name="T11" fmla="*/ 191 h 262"/>
                <a:gd name="T12" fmla="*/ 125 w 153"/>
                <a:gd name="T13" fmla="*/ 162 h 262"/>
                <a:gd name="T14" fmla="*/ 105 w 153"/>
                <a:gd name="T15" fmla="*/ 131 h 262"/>
                <a:gd name="T16" fmla="*/ 96 w 153"/>
                <a:gd name="T17" fmla="*/ 94 h 262"/>
                <a:gd name="T18" fmla="*/ 105 w 153"/>
                <a:gd name="T19" fmla="*/ 59 h 262"/>
                <a:gd name="T20" fmla="*/ 121 w 153"/>
                <a:gd name="T21" fmla="*/ 33 h 262"/>
                <a:gd name="T22" fmla="*/ 129 w 153"/>
                <a:gd name="T23" fmla="*/ 14 h 262"/>
                <a:gd name="T24" fmla="*/ 116 w 153"/>
                <a:gd name="T25" fmla="*/ 5 h 262"/>
                <a:gd name="T26" fmla="*/ 83 w 153"/>
                <a:gd name="T27" fmla="*/ 1 h 262"/>
                <a:gd name="T28" fmla="*/ 46 w 153"/>
                <a:gd name="T29" fmla="*/ 1 h 262"/>
                <a:gd name="T30" fmla="*/ 17 w 153"/>
                <a:gd name="T31" fmla="*/ 5 h 262"/>
                <a:gd name="T32" fmla="*/ 7 w 153"/>
                <a:gd name="T33" fmla="*/ 15 h 262"/>
                <a:gd name="T34" fmla="*/ 2 w 153"/>
                <a:gd name="T35" fmla="*/ 24 h 262"/>
                <a:gd name="T36" fmla="*/ 0 w 153"/>
                <a:gd name="T37" fmla="*/ 34 h 262"/>
                <a:gd name="T38" fmla="*/ 3 w 153"/>
                <a:gd name="T39" fmla="*/ 51 h 262"/>
                <a:gd name="T40" fmla="*/ 12 w 153"/>
                <a:gd name="T41" fmla="*/ 75 h 262"/>
                <a:gd name="T42" fmla="*/ 19 w 153"/>
                <a:gd name="T43" fmla="*/ 92 h 262"/>
                <a:gd name="T44" fmla="*/ 23 w 153"/>
                <a:gd name="T45" fmla="*/ 104 h 262"/>
                <a:gd name="T46" fmla="*/ 25 w 153"/>
                <a:gd name="T47" fmla="*/ 123 h 262"/>
                <a:gd name="T48" fmla="*/ 26 w 153"/>
                <a:gd name="T49" fmla="*/ 152 h 262"/>
                <a:gd name="T50" fmla="*/ 25 w 153"/>
                <a:gd name="T51" fmla="*/ 173 h 262"/>
                <a:gd name="T52" fmla="*/ 23 w 153"/>
                <a:gd name="T53" fmla="*/ 188 h 262"/>
                <a:gd name="T54" fmla="*/ 22 w 153"/>
                <a:gd name="T55" fmla="*/ 203 h 262"/>
                <a:gd name="T56" fmla="*/ 23 w 153"/>
                <a:gd name="T57" fmla="*/ 223 h 262"/>
                <a:gd name="T58" fmla="*/ 27 w 153"/>
                <a:gd name="T59" fmla="*/ 237 h 262"/>
                <a:gd name="T60" fmla="*/ 32 w 153"/>
                <a:gd name="T61" fmla="*/ 246 h 262"/>
                <a:gd name="T62" fmla="*/ 38 w 153"/>
                <a:gd name="T63" fmla="*/ 251 h 262"/>
                <a:gd name="T64" fmla="*/ 43 w 153"/>
                <a:gd name="T65" fmla="*/ 255 h 262"/>
                <a:gd name="T66" fmla="*/ 50 w 153"/>
                <a:gd name="T67" fmla="*/ 257 h 262"/>
                <a:gd name="T68" fmla="*/ 57 w 153"/>
                <a:gd name="T69" fmla="*/ 259 h 262"/>
                <a:gd name="T70" fmla="*/ 60 w 153"/>
                <a:gd name="T7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262">
                  <a:moveTo>
                    <a:pt x="61" y="261"/>
                  </a:moveTo>
                  <a:lnTo>
                    <a:pt x="64" y="261"/>
                  </a:lnTo>
                  <a:lnTo>
                    <a:pt x="72" y="259"/>
                  </a:lnTo>
                  <a:lnTo>
                    <a:pt x="84" y="259"/>
                  </a:lnTo>
                  <a:lnTo>
                    <a:pt x="99" y="256"/>
                  </a:lnTo>
                  <a:lnTo>
                    <a:pt x="115" y="253"/>
                  </a:lnTo>
                  <a:lnTo>
                    <a:pt x="129" y="247"/>
                  </a:lnTo>
                  <a:lnTo>
                    <a:pt x="140" y="239"/>
                  </a:lnTo>
                  <a:lnTo>
                    <a:pt x="148" y="229"/>
                  </a:lnTo>
                  <a:lnTo>
                    <a:pt x="152" y="217"/>
                  </a:lnTo>
                  <a:lnTo>
                    <a:pt x="149" y="204"/>
                  </a:lnTo>
                  <a:lnTo>
                    <a:pt x="144" y="191"/>
                  </a:lnTo>
                  <a:lnTo>
                    <a:pt x="135" y="176"/>
                  </a:lnTo>
                  <a:lnTo>
                    <a:pt x="125" y="162"/>
                  </a:lnTo>
                  <a:lnTo>
                    <a:pt x="115" y="147"/>
                  </a:lnTo>
                  <a:lnTo>
                    <a:pt x="105" y="131"/>
                  </a:lnTo>
                  <a:lnTo>
                    <a:pt x="98" y="114"/>
                  </a:lnTo>
                  <a:lnTo>
                    <a:pt x="96" y="94"/>
                  </a:lnTo>
                  <a:lnTo>
                    <a:pt x="99" y="76"/>
                  </a:lnTo>
                  <a:lnTo>
                    <a:pt x="105" y="59"/>
                  </a:lnTo>
                  <a:lnTo>
                    <a:pt x="114" y="45"/>
                  </a:lnTo>
                  <a:lnTo>
                    <a:pt x="121" y="33"/>
                  </a:lnTo>
                  <a:lnTo>
                    <a:pt x="127" y="23"/>
                  </a:lnTo>
                  <a:lnTo>
                    <a:pt x="129" y="14"/>
                  </a:lnTo>
                  <a:lnTo>
                    <a:pt x="126" y="8"/>
                  </a:lnTo>
                  <a:lnTo>
                    <a:pt x="116" y="5"/>
                  </a:lnTo>
                  <a:lnTo>
                    <a:pt x="101" y="3"/>
                  </a:lnTo>
                  <a:lnTo>
                    <a:pt x="83" y="1"/>
                  </a:lnTo>
                  <a:lnTo>
                    <a:pt x="64" y="0"/>
                  </a:lnTo>
                  <a:lnTo>
                    <a:pt x="46" y="1"/>
                  </a:lnTo>
                  <a:lnTo>
                    <a:pt x="30" y="2"/>
                  </a:lnTo>
                  <a:lnTo>
                    <a:pt x="17" y="5"/>
                  </a:lnTo>
                  <a:lnTo>
                    <a:pt x="11" y="11"/>
                  </a:lnTo>
                  <a:lnTo>
                    <a:pt x="7" y="15"/>
                  </a:lnTo>
                  <a:lnTo>
                    <a:pt x="5" y="19"/>
                  </a:lnTo>
                  <a:lnTo>
                    <a:pt x="2" y="24"/>
                  </a:lnTo>
                  <a:lnTo>
                    <a:pt x="1" y="28"/>
                  </a:lnTo>
                  <a:lnTo>
                    <a:pt x="0" y="34"/>
                  </a:lnTo>
                  <a:lnTo>
                    <a:pt x="1" y="41"/>
                  </a:lnTo>
                  <a:lnTo>
                    <a:pt x="3" y="51"/>
                  </a:lnTo>
                  <a:lnTo>
                    <a:pt x="7" y="63"/>
                  </a:lnTo>
                  <a:lnTo>
                    <a:pt x="12" y="75"/>
                  </a:lnTo>
                  <a:lnTo>
                    <a:pt x="15" y="85"/>
                  </a:lnTo>
                  <a:lnTo>
                    <a:pt x="19" y="92"/>
                  </a:lnTo>
                  <a:lnTo>
                    <a:pt x="21" y="97"/>
                  </a:lnTo>
                  <a:lnTo>
                    <a:pt x="23" y="104"/>
                  </a:lnTo>
                  <a:lnTo>
                    <a:pt x="24" y="112"/>
                  </a:lnTo>
                  <a:lnTo>
                    <a:pt x="25" y="123"/>
                  </a:lnTo>
                  <a:lnTo>
                    <a:pt x="26" y="137"/>
                  </a:lnTo>
                  <a:lnTo>
                    <a:pt x="26" y="152"/>
                  </a:lnTo>
                  <a:lnTo>
                    <a:pt x="26" y="164"/>
                  </a:lnTo>
                  <a:lnTo>
                    <a:pt x="25" y="173"/>
                  </a:lnTo>
                  <a:lnTo>
                    <a:pt x="24" y="181"/>
                  </a:lnTo>
                  <a:lnTo>
                    <a:pt x="23" y="188"/>
                  </a:lnTo>
                  <a:lnTo>
                    <a:pt x="22" y="195"/>
                  </a:lnTo>
                  <a:lnTo>
                    <a:pt x="22" y="203"/>
                  </a:lnTo>
                  <a:lnTo>
                    <a:pt x="22" y="213"/>
                  </a:lnTo>
                  <a:lnTo>
                    <a:pt x="23" y="223"/>
                  </a:lnTo>
                  <a:lnTo>
                    <a:pt x="25" y="231"/>
                  </a:lnTo>
                  <a:lnTo>
                    <a:pt x="27" y="237"/>
                  </a:lnTo>
                  <a:lnTo>
                    <a:pt x="30" y="242"/>
                  </a:lnTo>
                  <a:lnTo>
                    <a:pt x="32" y="246"/>
                  </a:lnTo>
                  <a:lnTo>
                    <a:pt x="34" y="248"/>
                  </a:lnTo>
                  <a:lnTo>
                    <a:pt x="38" y="251"/>
                  </a:lnTo>
                  <a:lnTo>
                    <a:pt x="41" y="253"/>
                  </a:lnTo>
                  <a:lnTo>
                    <a:pt x="43" y="255"/>
                  </a:lnTo>
                  <a:lnTo>
                    <a:pt x="46" y="256"/>
                  </a:lnTo>
                  <a:lnTo>
                    <a:pt x="50" y="257"/>
                  </a:lnTo>
                  <a:lnTo>
                    <a:pt x="53" y="258"/>
                  </a:lnTo>
                  <a:lnTo>
                    <a:pt x="57" y="259"/>
                  </a:lnTo>
                  <a:lnTo>
                    <a:pt x="59" y="261"/>
                  </a:lnTo>
                  <a:lnTo>
                    <a:pt x="60" y="261"/>
                  </a:lnTo>
                  <a:lnTo>
                    <a:pt x="61" y="261"/>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5" name="Freeform 49"/>
            <p:cNvSpPr>
              <a:spLocks/>
            </p:cNvSpPr>
            <p:nvPr/>
          </p:nvSpPr>
          <p:spPr bwMode="auto">
            <a:xfrm>
              <a:off x="2422" y="728"/>
              <a:ext cx="433" cy="813"/>
            </a:xfrm>
            <a:custGeom>
              <a:avLst/>
              <a:gdLst>
                <a:gd name="T0" fmla="*/ 192 w 433"/>
                <a:gd name="T1" fmla="*/ 257 h 813"/>
                <a:gd name="T2" fmla="*/ 183 w 433"/>
                <a:gd name="T3" fmla="*/ 186 h 813"/>
                <a:gd name="T4" fmla="*/ 144 w 433"/>
                <a:gd name="T5" fmla="*/ 164 h 813"/>
                <a:gd name="T6" fmla="*/ 142 w 433"/>
                <a:gd name="T7" fmla="*/ 153 h 813"/>
                <a:gd name="T8" fmla="*/ 144 w 433"/>
                <a:gd name="T9" fmla="*/ 150 h 813"/>
                <a:gd name="T10" fmla="*/ 154 w 433"/>
                <a:gd name="T11" fmla="*/ 150 h 813"/>
                <a:gd name="T12" fmla="*/ 167 w 433"/>
                <a:gd name="T13" fmla="*/ 137 h 813"/>
                <a:gd name="T14" fmla="*/ 171 w 433"/>
                <a:gd name="T15" fmla="*/ 113 h 813"/>
                <a:gd name="T16" fmla="*/ 175 w 433"/>
                <a:gd name="T17" fmla="*/ 113 h 813"/>
                <a:gd name="T18" fmla="*/ 180 w 433"/>
                <a:gd name="T19" fmla="*/ 105 h 813"/>
                <a:gd name="T20" fmla="*/ 171 w 433"/>
                <a:gd name="T21" fmla="*/ 80 h 813"/>
                <a:gd name="T22" fmla="*/ 165 w 433"/>
                <a:gd name="T23" fmla="*/ 55 h 813"/>
                <a:gd name="T24" fmla="*/ 145 w 433"/>
                <a:gd name="T25" fmla="*/ 21 h 813"/>
                <a:gd name="T26" fmla="*/ 114 w 433"/>
                <a:gd name="T27" fmla="*/ 1 h 813"/>
                <a:gd name="T28" fmla="*/ 75 w 433"/>
                <a:gd name="T29" fmla="*/ 7 h 813"/>
                <a:gd name="T30" fmla="*/ 55 w 433"/>
                <a:gd name="T31" fmla="*/ 26 h 813"/>
                <a:gd name="T32" fmla="*/ 52 w 433"/>
                <a:gd name="T33" fmla="*/ 65 h 813"/>
                <a:gd name="T34" fmla="*/ 61 w 433"/>
                <a:gd name="T35" fmla="*/ 93 h 813"/>
                <a:gd name="T36" fmla="*/ 70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50 w 433"/>
                <a:gd name="T51" fmla="*/ 504 h 813"/>
                <a:gd name="T52" fmla="*/ 104 w 433"/>
                <a:gd name="T53" fmla="*/ 540 h 813"/>
                <a:gd name="T54" fmla="*/ 155 w 433"/>
                <a:gd name="T55" fmla="*/ 542 h 813"/>
                <a:gd name="T56" fmla="*/ 222 w 433"/>
                <a:gd name="T57" fmla="*/ 534 h 813"/>
                <a:gd name="T58" fmla="*/ 285 w 433"/>
                <a:gd name="T59" fmla="*/ 556 h 813"/>
                <a:gd name="T60" fmla="*/ 303 w 433"/>
                <a:gd name="T61" fmla="*/ 573 h 813"/>
                <a:gd name="T62" fmla="*/ 298 w 433"/>
                <a:gd name="T63" fmla="*/ 629 h 813"/>
                <a:gd name="T64" fmla="*/ 306 w 433"/>
                <a:gd name="T65" fmla="*/ 693 h 813"/>
                <a:gd name="T66" fmla="*/ 306 w 433"/>
                <a:gd name="T67" fmla="*/ 749 h 813"/>
                <a:gd name="T68" fmla="*/ 303 w 433"/>
                <a:gd name="T69" fmla="*/ 771 h 813"/>
                <a:gd name="T70" fmla="*/ 317 w 433"/>
                <a:gd name="T71" fmla="*/ 796 h 813"/>
                <a:gd name="T72" fmla="*/ 358 w 433"/>
                <a:gd name="T73" fmla="*/ 798 h 813"/>
                <a:gd name="T74" fmla="*/ 393 w 433"/>
                <a:gd name="T75" fmla="*/ 808 h 813"/>
                <a:gd name="T76" fmla="*/ 420 w 433"/>
                <a:gd name="T77" fmla="*/ 809 h 813"/>
                <a:gd name="T78" fmla="*/ 432 w 433"/>
                <a:gd name="T79" fmla="*/ 797 h 813"/>
                <a:gd name="T80" fmla="*/ 394 w 433"/>
                <a:gd name="T81" fmla="*/ 777 h 813"/>
                <a:gd name="T82" fmla="*/ 356 w 433"/>
                <a:gd name="T83" fmla="*/ 749 h 813"/>
                <a:gd name="T84" fmla="*/ 358 w 433"/>
                <a:gd name="T85" fmla="*/ 710 h 813"/>
                <a:gd name="T86" fmla="*/ 368 w 433"/>
                <a:gd name="T87" fmla="*/ 656 h 813"/>
                <a:gd name="T88" fmla="*/ 375 w 433"/>
                <a:gd name="T89" fmla="*/ 599 h 813"/>
                <a:gd name="T90" fmla="*/ 381 w 433"/>
                <a:gd name="T91" fmla="*/ 582 h 813"/>
                <a:gd name="T92" fmla="*/ 384 w 433"/>
                <a:gd name="T93" fmla="*/ 554 h 813"/>
                <a:gd name="T94" fmla="*/ 365 w 433"/>
                <a:gd name="T95" fmla="*/ 520 h 813"/>
                <a:gd name="T96" fmla="*/ 305 w 433"/>
                <a:gd name="T97" fmla="*/ 485 h 813"/>
                <a:gd name="T98" fmla="*/ 267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7" y="309"/>
                  </a:moveTo>
                  <a:lnTo>
                    <a:pt x="187" y="305"/>
                  </a:lnTo>
                  <a:lnTo>
                    <a:pt x="189" y="294"/>
                  </a:lnTo>
                  <a:lnTo>
                    <a:pt x="190" y="277"/>
                  </a:lnTo>
                  <a:lnTo>
                    <a:pt x="192" y="257"/>
                  </a:lnTo>
                  <a:lnTo>
                    <a:pt x="193" y="236"/>
                  </a:lnTo>
                  <a:lnTo>
                    <a:pt x="193" y="217"/>
                  </a:lnTo>
                  <a:lnTo>
                    <a:pt x="192" y="201"/>
                  </a:lnTo>
                  <a:lnTo>
                    <a:pt x="189" y="191"/>
                  </a:lnTo>
                  <a:lnTo>
                    <a:pt x="183" y="186"/>
                  </a:lnTo>
                  <a:lnTo>
                    <a:pt x="175" y="180"/>
                  </a:lnTo>
                  <a:lnTo>
                    <a:pt x="167" y="175"/>
                  </a:lnTo>
                  <a:lnTo>
                    <a:pt x="158" y="171"/>
                  </a:lnTo>
                  <a:lnTo>
                    <a:pt x="150" y="168"/>
                  </a:lnTo>
                  <a:lnTo>
                    <a:pt x="144" y="164"/>
                  </a:lnTo>
                  <a:lnTo>
                    <a:pt x="140" y="161"/>
                  </a:lnTo>
                  <a:lnTo>
                    <a:pt x="140" y="159"/>
                  </a:lnTo>
                  <a:lnTo>
                    <a:pt x="141" y="157"/>
                  </a:lnTo>
                  <a:lnTo>
                    <a:pt x="142" y="155"/>
                  </a:lnTo>
                  <a:lnTo>
                    <a:pt x="142" y="153"/>
                  </a:lnTo>
                  <a:lnTo>
                    <a:pt x="143" y="152"/>
                  </a:lnTo>
                  <a:lnTo>
                    <a:pt x="143" y="151"/>
                  </a:lnTo>
                  <a:lnTo>
                    <a:pt x="144" y="150"/>
                  </a:lnTo>
                  <a:lnTo>
                    <a:pt x="144" y="150"/>
                  </a:lnTo>
                  <a:lnTo>
                    <a:pt x="144" y="150"/>
                  </a:lnTo>
                  <a:lnTo>
                    <a:pt x="144" y="150"/>
                  </a:lnTo>
                  <a:lnTo>
                    <a:pt x="146" y="150"/>
                  </a:lnTo>
                  <a:lnTo>
                    <a:pt x="149" y="150"/>
                  </a:lnTo>
                  <a:lnTo>
                    <a:pt x="152" y="150"/>
                  </a:lnTo>
                  <a:lnTo>
                    <a:pt x="154" y="150"/>
                  </a:lnTo>
                  <a:lnTo>
                    <a:pt x="158" y="150"/>
                  </a:lnTo>
                  <a:lnTo>
                    <a:pt x="161" y="149"/>
                  </a:lnTo>
                  <a:lnTo>
                    <a:pt x="162" y="147"/>
                  </a:lnTo>
                  <a:lnTo>
                    <a:pt x="165" y="142"/>
                  </a:lnTo>
                  <a:lnTo>
                    <a:pt x="167" y="137"/>
                  </a:lnTo>
                  <a:lnTo>
                    <a:pt x="169" y="131"/>
                  </a:lnTo>
                  <a:lnTo>
                    <a:pt x="170" y="124"/>
                  </a:lnTo>
                  <a:lnTo>
                    <a:pt x="171" y="120"/>
                  </a:lnTo>
                  <a:lnTo>
                    <a:pt x="171" y="115"/>
                  </a:lnTo>
                  <a:lnTo>
                    <a:pt x="171" y="113"/>
                  </a:lnTo>
                  <a:lnTo>
                    <a:pt x="171" y="112"/>
                  </a:lnTo>
                  <a:lnTo>
                    <a:pt x="172" y="112"/>
                  </a:lnTo>
                  <a:lnTo>
                    <a:pt x="173" y="112"/>
                  </a:lnTo>
                  <a:lnTo>
                    <a:pt x="174" y="113"/>
                  </a:lnTo>
                  <a:lnTo>
                    <a:pt x="175" y="113"/>
                  </a:lnTo>
                  <a:lnTo>
                    <a:pt x="177" y="112"/>
                  </a:lnTo>
                  <a:lnTo>
                    <a:pt x="179" y="112"/>
                  </a:lnTo>
                  <a:lnTo>
                    <a:pt x="180" y="111"/>
                  </a:lnTo>
                  <a:lnTo>
                    <a:pt x="181" y="109"/>
                  </a:lnTo>
                  <a:lnTo>
                    <a:pt x="180" y="105"/>
                  </a:lnTo>
                  <a:lnTo>
                    <a:pt x="179" y="101"/>
                  </a:lnTo>
                  <a:lnTo>
                    <a:pt x="178" y="96"/>
                  </a:lnTo>
                  <a:lnTo>
                    <a:pt x="175" y="91"/>
                  </a:lnTo>
                  <a:lnTo>
                    <a:pt x="173" y="85"/>
                  </a:lnTo>
                  <a:lnTo>
                    <a:pt x="171" y="80"/>
                  </a:lnTo>
                  <a:lnTo>
                    <a:pt x="170" y="75"/>
                  </a:lnTo>
                  <a:lnTo>
                    <a:pt x="169" y="72"/>
                  </a:lnTo>
                  <a:lnTo>
                    <a:pt x="168" y="67"/>
                  </a:lnTo>
                  <a:lnTo>
                    <a:pt x="167" y="62"/>
                  </a:lnTo>
                  <a:lnTo>
                    <a:pt x="165" y="55"/>
                  </a:lnTo>
                  <a:lnTo>
                    <a:pt x="163" y="47"/>
                  </a:lnTo>
                  <a:lnTo>
                    <a:pt x="160" y="40"/>
                  </a:lnTo>
                  <a:lnTo>
                    <a:pt x="155" y="32"/>
                  </a:lnTo>
                  <a:lnTo>
                    <a:pt x="151" y="25"/>
                  </a:lnTo>
                  <a:lnTo>
                    <a:pt x="145" y="21"/>
                  </a:lnTo>
                  <a:lnTo>
                    <a:pt x="140" y="16"/>
                  </a:lnTo>
                  <a:lnTo>
                    <a:pt x="134" y="12"/>
                  </a:lnTo>
                  <a:lnTo>
                    <a:pt x="128" y="7"/>
                  </a:lnTo>
                  <a:lnTo>
                    <a:pt x="121" y="4"/>
                  </a:lnTo>
                  <a:lnTo>
                    <a:pt x="114" y="1"/>
                  </a:lnTo>
                  <a:lnTo>
                    <a:pt x="108" y="0"/>
                  </a:lnTo>
                  <a:lnTo>
                    <a:pt x="99" y="0"/>
                  </a:lnTo>
                  <a:lnTo>
                    <a:pt x="91" y="2"/>
                  </a:lnTo>
                  <a:lnTo>
                    <a:pt x="83" y="5"/>
                  </a:lnTo>
                  <a:lnTo>
                    <a:pt x="75" y="7"/>
                  </a:lnTo>
                  <a:lnTo>
                    <a:pt x="70" y="11"/>
                  </a:lnTo>
                  <a:lnTo>
                    <a:pt x="64" y="13"/>
                  </a:lnTo>
                  <a:lnTo>
                    <a:pt x="60" y="16"/>
                  </a:lnTo>
                  <a:lnTo>
                    <a:pt x="56" y="21"/>
                  </a:lnTo>
                  <a:lnTo>
                    <a:pt x="55" y="26"/>
                  </a:lnTo>
                  <a:lnTo>
                    <a:pt x="54" y="34"/>
                  </a:lnTo>
                  <a:lnTo>
                    <a:pt x="53" y="42"/>
                  </a:lnTo>
                  <a:lnTo>
                    <a:pt x="53" y="50"/>
                  </a:lnTo>
                  <a:lnTo>
                    <a:pt x="52" y="57"/>
                  </a:lnTo>
                  <a:lnTo>
                    <a:pt x="52" y="65"/>
                  </a:lnTo>
                  <a:lnTo>
                    <a:pt x="53" y="72"/>
                  </a:lnTo>
                  <a:lnTo>
                    <a:pt x="53" y="79"/>
                  </a:lnTo>
                  <a:lnTo>
                    <a:pt x="55" y="84"/>
                  </a:lnTo>
                  <a:lnTo>
                    <a:pt x="57" y="89"/>
                  </a:lnTo>
                  <a:lnTo>
                    <a:pt x="61" y="93"/>
                  </a:lnTo>
                  <a:lnTo>
                    <a:pt x="63" y="100"/>
                  </a:lnTo>
                  <a:lnTo>
                    <a:pt x="65" y="106"/>
                  </a:lnTo>
                  <a:lnTo>
                    <a:pt x="66" y="115"/>
                  </a:lnTo>
                  <a:lnTo>
                    <a:pt x="69" y="123"/>
                  </a:lnTo>
                  <a:lnTo>
                    <a:pt x="70" y="130"/>
                  </a:lnTo>
                  <a:lnTo>
                    <a:pt x="71" y="137"/>
                  </a:lnTo>
                  <a:lnTo>
                    <a:pt x="71" y="141"/>
                  </a:lnTo>
                  <a:lnTo>
                    <a:pt x="69" y="145"/>
                  </a:lnTo>
                  <a:lnTo>
                    <a:pt x="62" y="151"/>
                  </a:lnTo>
                  <a:lnTo>
                    <a:pt x="52" y="157"/>
                  </a:lnTo>
                  <a:lnTo>
                    <a:pt x="41" y="162"/>
                  </a:lnTo>
                  <a:lnTo>
                    <a:pt x="30" y="169"/>
                  </a:lnTo>
                  <a:lnTo>
                    <a:pt x="20" y="174"/>
                  </a:lnTo>
                  <a:lnTo>
                    <a:pt x="13" y="180"/>
                  </a:lnTo>
                  <a:lnTo>
                    <a:pt x="10" y="186"/>
                  </a:lnTo>
                  <a:lnTo>
                    <a:pt x="8" y="190"/>
                  </a:lnTo>
                  <a:lnTo>
                    <a:pt x="6" y="194"/>
                  </a:lnTo>
                  <a:lnTo>
                    <a:pt x="4" y="200"/>
                  </a:lnTo>
                  <a:lnTo>
                    <a:pt x="1" y="206"/>
                  </a:lnTo>
                  <a:lnTo>
                    <a:pt x="0" y="213"/>
                  </a:lnTo>
                  <a:lnTo>
                    <a:pt x="0" y="223"/>
                  </a:lnTo>
                  <a:lnTo>
                    <a:pt x="2" y="236"/>
                  </a:lnTo>
                  <a:lnTo>
                    <a:pt x="7" y="251"/>
                  </a:lnTo>
                  <a:lnTo>
                    <a:pt x="13" y="269"/>
                  </a:lnTo>
                  <a:lnTo>
                    <a:pt x="17" y="289"/>
                  </a:lnTo>
                  <a:lnTo>
                    <a:pt x="21" y="310"/>
                  </a:lnTo>
                  <a:lnTo>
                    <a:pt x="23" y="330"/>
                  </a:lnTo>
                  <a:lnTo>
                    <a:pt x="24" y="349"/>
                  </a:lnTo>
                  <a:lnTo>
                    <a:pt x="25" y="366"/>
                  </a:lnTo>
                  <a:lnTo>
                    <a:pt x="24" y="379"/>
                  </a:lnTo>
                  <a:lnTo>
                    <a:pt x="24" y="388"/>
                  </a:lnTo>
                  <a:lnTo>
                    <a:pt x="23" y="397"/>
                  </a:lnTo>
                  <a:lnTo>
                    <a:pt x="23" y="407"/>
                  </a:lnTo>
                  <a:lnTo>
                    <a:pt x="23" y="418"/>
                  </a:lnTo>
                  <a:lnTo>
                    <a:pt x="24" y="432"/>
                  </a:lnTo>
                  <a:lnTo>
                    <a:pt x="26" y="446"/>
                  </a:lnTo>
                  <a:lnTo>
                    <a:pt x="30" y="461"/>
                  </a:lnTo>
                  <a:lnTo>
                    <a:pt x="35" y="476"/>
                  </a:lnTo>
                  <a:lnTo>
                    <a:pt x="42" y="492"/>
                  </a:lnTo>
                  <a:lnTo>
                    <a:pt x="50" y="504"/>
                  </a:lnTo>
                  <a:lnTo>
                    <a:pt x="60" y="514"/>
                  </a:lnTo>
                  <a:lnTo>
                    <a:pt x="71" y="523"/>
                  </a:lnTo>
                  <a:lnTo>
                    <a:pt x="82" y="530"/>
                  </a:lnTo>
                  <a:lnTo>
                    <a:pt x="94" y="535"/>
                  </a:lnTo>
                  <a:lnTo>
                    <a:pt x="104" y="540"/>
                  </a:lnTo>
                  <a:lnTo>
                    <a:pt x="112" y="542"/>
                  </a:lnTo>
                  <a:lnTo>
                    <a:pt x="118" y="543"/>
                  </a:lnTo>
                  <a:lnTo>
                    <a:pt x="128" y="544"/>
                  </a:lnTo>
                  <a:lnTo>
                    <a:pt x="141" y="543"/>
                  </a:lnTo>
                  <a:lnTo>
                    <a:pt x="155" y="542"/>
                  </a:lnTo>
                  <a:lnTo>
                    <a:pt x="171" y="539"/>
                  </a:lnTo>
                  <a:lnTo>
                    <a:pt x="187" y="536"/>
                  </a:lnTo>
                  <a:lnTo>
                    <a:pt x="201" y="535"/>
                  </a:lnTo>
                  <a:lnTo>
                    <a:pt x="213" y="534"/>
                  </a:lnTo>
                  <a:lnTo>
                    <a:pt x="222" y="534"/>
                  </a:lnTo>
                  <a:lnTo>
                    <a:pt x="232" y="537"/>
                  </a:lnTo>
                  <a:lnTo>
                    <a:pt x="244" y="541"/>
                  </a:lnTo>
                  <a:lnTo>
                    <a:pt x="258" y="545"/>
                  </a:lnTo>
                  <a:lnTo>
                    <a:pt x="272" y="551"/>
                  </a:lnTo>
                  <a:lnTo>
                    <a:pt x="285" y="556"/>
                  </a:lnTo>
                  <a:lnTo>
                    <a:pt x="295" y="560"/>
                  </a:lnTo>
                  <a:lnTo>
                    <a:pt x="302" y="563"/>
                  </a:lnTo>
                  <a:lnTo>
                    <a:pt x="305" y="564"/>
                  </a:lnTo>
                  <a:lnTo>
                    <a:pt x="305" y="566"/>
                  </a:lnTo>
                  <a:lnTo>
                    <a:pt x="303" y="573"/>
                  </a:lnTo>
                  <a:lnTo>
                    <a:pt x="302" y="582"/>
                  </a:lnTo>
                  <a:lnTo>
                    <a:pt x="301" y="592"/>
                  </a:lnTo>
                  <a:lnTo>
                    <a:pt x="300" y="604"/>
                  </a:lnTo>
                  <a:lnTo>
                    <a:pt x="299" y="617"/>
                  </a:lnTo>
                  <a:lnTo>
                    <a:pt x="298" y="629"/>
                  </a:lnTo>
                  <a:lnTo>
                    <a:pt x="298" y="639"/>
                  </a:lnTo>
                  <a:lnTo>
                    <a:pt x="299" y="650"/>
                  </a:lnTo>
                  <a:lnTo>
                    <a:pt x="300" y="663"/>
                  </a:lnTo>
                  <a:lnTo>
                    <a:pt x="303" y="678"/>
                  </a:lnTo>
                  <a:lnTo>
                    <a:pt x="306" y="693"/>
                  </a:lnTo>
                  <a:lnTo>
                    <a:pt x="308" y="709"/>
                  </a:lnTo>
                  <a:lnTo>
                    <a:pt x="310" y="724"/>
                  </a:lnTo>
                  <a:lnTo>
                    <a:pt x="310" y="735"/>
                  </a:lnTo>
                  <a:lnTo>
                    <a:pt x="308" y="744"/>
                  </a:lnTo>
                  <a:lnTo>
                    <a:pt x="306" y="749"/>
                  </a:lnTo>
                  <a:lnTo>
                    <a:pt x="305" y="755"/>
                  </a:lnTo>
                  <a:lnTo>
                    <a:pt x="303" y="760"/>
                  </a:lnTo>
                  <a:lnTo>
                    <a:pt x="303" y="765"/>
                  </a:lnTo>
                  <a:lnTo>
                    <a:pt x="303" y="769"/>
                  </a:lnTo>
                  <a:lnTo>
                    <a:pt x="303" y="771"/>
                  </a:lnTo>
                  <a:lnTo>
                    <a:pt x="303" y="774"/>
                  </a:lnTo>
                  <a:lnTo>
                    <a:pt x="303" y="774"/>
                  </a:lnTo>
                  <a:lnTo>
                    <a:pt x="311" y="796"/>
                  </a:lnTo>
                  <a:lnTo>
                    <a:pt x="312" y="796"/>
                  </a:lnTo>
                  <a:lnTo>
                    <a:pt x="317" y="796"/>
                  </a:lnTo>
                  <a:lnTo>
                    <a:pt x="325" y="796"/>
                  </a:lnTo>
                  <a:lnTo>
                    <a:pt x="332" y="796"/>
                  </a:lnTo>
                  <a:lnTo>
                    <a:pt x="341" y="797"/>
                  </a:lnTo>
                  <a:lnTo>
                    <a:pt x="350" y="797"/>
                  </a:lnTo>
                  <a:lnTo>
                    <a:pt x="358" y="798"/>
                  </a:lnTo>
                  <a:lnTo>
                    <a:pt x="364" y="800"/>
                  </a:lnTo>
                  <a:lnTo>
                    <a:pt x="369" y="801"/>
                  </a:lnTo>
                  <a:lnTo>
                    <a:pt x="376" y="804"/>
                  </a:lnTo>
                  <a:lnTo>
                    <a:pt x="384" y="806"/>
                  </a:lnTo>
                  <a:lnTo>
                    <a:pt x="393" y="808"/>
                  </a:lnTo>
                  <a:lnTo>
                    <a:pt x="400" y="809"/>
                  </a:lnTo>
                  <a:lnTo>
                    <a:pt x="407" y="810"/>
                  </a:lnTo>
                  <a:lnTo>
                    <a:pt x="414" y="812"/>
                  </a:lnTo>
                  <a:lnTo>
                    <a:pt x="417" y="810"/>
                  </a:lnTo>
                  <a:lnTo>
                    <a:pt x="420" y="809"/>
                  </a:lnTo>
                  <a:lnTo>
                    <a:pt x="424" y="808"/>
                  </a:lnTo>
                  <a:lnTo>
                    <a:pt x="427" y="806"/>
                  </a:lnTo>
                  <a:lnTo>
                    <a:pt x="430" y="803"/>
                  </a:lnTo>
                  <a:lnTo>
                    <a:pt x="432" y="799"/>
                  </a:lnTo>
                  <a:lnTo>
                    <a:pt x="432" y="797"/>
                  </a:lnTo>
                  <a:lnTo>
                    <a:pt x="429" y="794"/>
                  </a:lnTo>
                  <a:lnTo>
                    <a:pt x="424" y="790"/>
                  </a:lnTo>
                  <a:lnTo>
                    <a:pt x="415" y="787"/>
                  </a:lnTo>
                  <a:lnTo>
                    <a:pt x="405" y="783"/>
                  </a:lnTo>
                  <a:lnTo>
                    <a:pt x="394" y="777"/>
                  </a:lnTo>
                  <a:lnTo>
                    <a:pt x="383" y="771"/>
                  </a:lnTo>
                  <a:lnTo>
                    <a:pt x="372" y="766"/>
                  </a:lnTo>
                  <a:lnTo>
                    <a:pt x="364" y="760"/>
                  </a:lnTo>
                  <a:lnTo>
                    <a:pt x="358" y="755"/>
                  </a:lnTo>
                  <a:lnTo>
                    <a:pt x="356" y="749"/>
                  </a:lnTo>
                  <a:lnTo>
                    <a:pt x="356" y="742"/>
                  </a:lnTo>
                  <a:lnTo>
                    <a:pt x="356" y="736"/>
                  </a:lnTo>
                  <a:lnTo>
                    <a:pt x="357" y="728"/>
                  </a:lnTo>
                  <a:lnTo>
                    <a:pt x="357" y="719"/>
                  </a:lnTo>
                  <a:lnTo>
                    <a:pt x="358" y="710"/>
                  </a:lnTo>
                  <a:lnTo>
                    <a:pt x="359" y="700"/>
                  </a:lnTo>
                  <a:lnTo>
                    <a:pt x="361" y="690"/>
                  </a:lnTo>
                  <a:lnTo>
                    <a:pt x="364" y="680"/>
                  </a:lnTo>
                  <a:lnTo>
                    <a:pt x="366" y="669"/>
                  </a:lnTo>
                  <a:lnTo>
                    <a:pt x="368" y="656"/>
                  </a:lnTo>
                  <a:lnTo>
                    <a:pt x="370" y="642"/>
                  </a:lnTo>
                  <a:lnTo>
                    <a:pt x="372" y="629"/>
                  </a:lnTo>
                  <a:lnTo>
                    <a:pt x="374" y="617"/>
                  </a:lnTo>
                  <a:lnTo>
                    <a:pt x="375" y="607"/>
                  </a:lnTo>
                  <a:lnTo>
                    <a:pt x="375" y="599"/>
                  </a:lnTo>
                  <a:lnTo>
                    <a:pt x="375" y="594"/>
                  </a:lnTo>
                  <a:lnTo>
                    <a:pt x="375" y="592"/>
                  </a:lnTo>
                  <a:lnTo>
                    <a:pt x="377" y="590"/>
                  </a:lnTo>
                  <a:lnTo>
                    <a:pt x="378" y="585"/>
                  </a:lnTo>
                  <a:lnTo>
                    <a:pt x="381" y="582"/>
                  </a:lnTo>
                  <a:lnTo>
                    <a:pt x="384" y="576"/>
                  </a:lnTo>
                  <a:lnTo>
                    <a:pt x="385" y="572"/>
                  </a:lnTo>
                  <a:lnTo>
                    <a:pt x="386" y="566"/>
                  </a:lnTo>
                  <a:lnTo>
                    <a:pt x="385" y="561"/>
                  </a:lnTo>
                  <a:lnTo>
                    <a:pt x="384" y="554"/>
                  </a:lnTo>
                  <a:lnTo>
                    <a:pt x="383" y="548"/>
                  </a:lnTo>
                  <a:lnTo>
                    <a:pt x="380" y="541"/>
                  </a:lnTo>
                  <a:lnTo>
                    <a:pt x="378" y="534"/>
                  </a:lnTo>
                  <a:lnTo>
                    <a:pt x="372" y="527"/>
                  </a:lnTo>
                  <a:lnTo>
                    <a:pt x="365" y="520"/>
                  </a:lnTo>
                  <a:lnTo>
                    <a:pt x="355" y="513"/>
                  </a:lnTo>
                  <a:lnTo>
                    <a:pt x="340" y="505"/>
                  </a:lnTo>
                  <a:lnTo>
                    <a:pt x="326" y="499"/>
                  </a:lnTo>
                  <a:lnTo>
                    <a:pt x="313" y="492"/>
                  </a:lnTo>
                  <a:lnTo>
                    <a:pt x="305" y="485"/>
                  </a:lnTo>
                  <a:lnTo>
                    <a:pt x="296" y="478"/>
                  </a:lnTo>
                  <a:lnTo>
                    <a:pt x="289" y="474"/>
                  </a:lnTo>
                  <a:lnTo>
                    <a:pt x="282" y="470"/>
                  </a:lnTo>
                  <a:lnTo>
                    <a:pt x="275" y="465"/>
                  </a:lnTo>
                  <a:lnTo>
                    <a:pt x="267" y="463"/>
                  </a:lnTo>
                  <a:lnTo>
                    <a:pt x="257" y="460"/>
                  </a:lnTo>
                  <a:lnTo>
                    <a:pt x="248" y="456"/>
                  </a:lnTo>
                  <a:lnTo>
                    <a:pt x="239" y="451"/>
                  </a:lnTo>
                  <a:lnTo>
                    <a:pt x="231" y="446"/>
                  </a:lnTo>
                  <a:lnTo>
                    <a:pt x="223" y="442"/>
                  </a:lnTo>
                  <a:lnTo>
                    <a:pt x="218" y="437"/>
                  </a:lnTo>
                  <a:lnTo>
                    <a:pt x="214" y="435"/>
                  </a:lnTo>
                  <a:lnTo>
                    <a:pt x="213" y="434"/>
                  </a:lnTo>
                  <a:lnTo>
                    <a:pt x="187" y="309"/>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6" name="Freeform 50"/>
            <p:cNvSpPr>
              <a:spLocks/>
            </p:cNvSpPr>
            <p:nvPr/>
          </p:nvSpPr>
          <p:spPr bwMode="auto">
            <a:xfrm>
              <a:off x="2384" y="982"/>
              <a:ext cx="43" cy="176"/>
            </a:xfrm>
            <a:custGeom>
              <a:avLst/>
              <a:gdLst>
                <a:gd name="T0" fmla="*/ 20 w 43"/>
                <a:gd name="T1" fmla="*/ 146 h 176"/>
                <a:gd name="T2" fmla="*/ 18 w 43"/>
                <a:gd name="T3" fmla="*/ 132 h 176"/>
                <a:gd name="T4" fmla="*/ 17 w 43"/>
                <a:gd name="T5" fmla="*/ 114 h 176"/>
                <a:gd name="T6" fmla="*/ 18 w 43"/>
                <a:gd name="T7" fmla="*/ 93 h 176"/>
                <a:gd name="T8" fmla="*/ 22 w 43"/>
                <a:gd name="T9" fmla="*/ 75 h 176"/>
                <a:gd name="T10" fmla="*/ 23 w 43"/>
                <a:gd name="T11" fmla="*/ 63 h 176"/>
                <a:gd name="T12" fmla="*/ 23 w 43"/>
                <a:gd name="T13" fmla="*/ 51 h 176"/>
                <a:gd name="T14" fmla="*/ 20 w 43"/>
                <a:gd name="T15" fmla="*/ 37 h 176"/>
                <a:gd name="T16" fmla="*/ 17 w 43"/>
                <a:gd name="T17" fmla="*/ 28 h 176"/>
                <a:gd name="T18" fmla="*/ 13 w 43"/>
                <a:gd name="T19" fmla="*/ 22 h 176"/>
                <a:gd name="T20" fmla="*/ 9 w 43"/>
                <a:gd name="T21" fmla="*/ 13 h 176"/>
                <a:gd name="T22" fmla="*/ 3 w 43"/>
                <a:gd name="T23" fmla="*/ 4 h 176"/>
                <a:gd name="T24" fmla="*/ 2 w 43"/>
                <a:gd name="T25" fmla="*/ 7 h 176"/>
                <a:gd name="T26" fmla="*/ 6 w 43"/>
                <a:gd name="T27" fmla="*/ 18 h 176"/>
                <a:gd name="T28" fmla="*/ 10 w 43"/>
                <a:gd name="T29" fmla="*/ 28 h 176"/>
                <a:gd name="T30" fmla="*/ 11 w 43"/>
                <a:gd name="T31" fmla="*/ 45 h 176"/>
                <a:gd name="T32" fmla="*/ 12 w 43"/>
                <a:gd name="T33" fmla="*/ 72 h 176"/>
                <a:gd name="T34" fmla="*/ 11 w 43"/>
                <a:gd name="T35" fmla="*/ 92 h 176"/>
                <a:gd name="T36" fmla="*/ 9 w 43"/>
                <a:gd name="T37" fmla="*/ 107 h 176"/>
                <a:gd name="T38" fmla="*/ 9 w 43"/>
                <a:gd name="T39" fmla="*/ 121 h 176"/>
                <a:gd name="T40" fmla="*/ 10 w 43"/>
                <a:gd name="T41" fmla="*/ 139 h 176"/>
                <a:gd name="T42" fmla="*/ 13 w 43"/>
                <a:gd name="T43" fmla="*/ 152 h 176"/>
                <a:gd name="T44" fmla="*/ 17 w 43"/>
                <a:gd name="T45" fmla="*/ 161 h 176"/>
                <a:gd name="T46" fmla="*/ 21 w 43"/>
                <a:gd name="T47" fmla="*/ 166 h 176"/>
                <a:gd name="T48" fmla="*/ 27 w 43"/>
                <a:gd name="T49" fmla="*/ 169 h 176"/>
                <a:gd name="T50" fmla="*/ 32 w 43"/>
                <a:gd name="T51" fmla="*/ 172 h 176"/>
                <a:gd name="T52" fmla="*/ 37 w 43"/>
                <a:gd name="T53" fmla="*/ 173 h 176"/>
                <a:gd name="T54" fmla="*/ 40 w 43"/>
                <a:gd name="T55" fmla="*/ 175 h 176"/>
                <a:gd name="T56" fmla="*/ 38 w 43"/>
                <a:gd name="T57" fmla="*/ 171 h 176"/>
                <a:gd name="T58" fmla="*/ 31 w 43"/>
                <a:gd name="T59" fmla="*/ 166 h 176"/>
                <a:gd name="T60" fmla="*/ 26 w 43"/>
                <a:gd name="T61" fmla="*/ 158 h 176"/>
                <a:gd name="T62" fmla="*/ 21 w 43"/>
                <a:gd name="T63"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176">
                  <a:moveTo>
                    <a:pt x="21" y="149"/>
                  </a:moveTo>
                  <a:lnTo>
                    <a:pt x="20" y="146"/>
                  </a:lnTo>
                  <a:lnTo>
                    <a:pt x="19" y="140"/>
                  </a:lnTo>
                  <a:lnTo>
                    <a:pt x="18" y="132"/>
                  </a:lnTo>
                  <a:lnTo>
                    <a:pt x="17" y="124"/>
                  </a:lnTo>
                  <a:lnTo>
                    <a:pt x="17" y="114"/>
                  </a:lnTo>
                  <a:lnTo>
                    <a:pt x="17" y="104"/>
                  </a:lnTo>
                  <a:lnTo>
                    <a:pt x="18" y="93"/>
                  </a:lnTo>
                  <a:lnTo>
                    <a:pt x="20" y="82"/>
                  </a:lnTo>
                  <a:lnTo>
                    <a:pt x="22" y="75"/>
                  </a:lnTo>
                  <a:lnTo>
                    <a:pt x="23" y="70"/>
                  </a:lnTo>
                  <a:lnTo>
                    <a:pt x="23" y="63"/>
                  </a:lnTo>
                  <a:lnTo>
                    <a:pt x="23" y="56"/>
                  </a:lnTo>
                  <a:lnTo>
                    <a:pt x="23" y="51"/>
                  </a:lnTo>
                  <a:lnTo>
                    <a:pt x="22" y="44"/>
                  </a:lnTo>
                  <a:lnTo>
                    <a:pt x="20" y="37"/>
                  </a:lnTo>
                  <a:lnTo>
                    <a:pt x="18" y="31"/>
                  </a:lnTo>
                  <a:lnTo>
                    <a:pt x="17" y="28"/>
                  </a:lnTo>
                  <a:lnTo>
                    <a:pt x="15" y="25"/>
                  </a:lnTo>
                  <a:lnTo>
                    <a:pt x="13" y="22"/>
                  </a:lnTo>
                  <a:lnTo>
                    <a:pt x="11" y="17"/>
                  </a:lnTo>
                  <a:lnTo>
                    <a:pt x="9" y="13"/>
                  </a:lnTo>
                  <a:lnTo>
                    <a:pt x="5" y="8"/>
                  </a:lnTo>
                  <a:lnTo>
                    <a:pt x="3" y="4"/>
                  </a:lnTo>
                  <a:lnTo>
                    <a:pt x="0" y="0"/>
                  </a:lnTo>
                  <a:lnTo>
                    <a:pt x="2" y="7"/>
                  </a:lnTo>
                  <a:lnTo>
                    <a:pt x="5" y="13"/>
                  </a:lnTo>
                  <a:lnTo>
                    <a:pt x="6" y="18"/>
                  </a:lnTo>
                  <a:lnTo>
                    <a:pt x="9" y="23"/>
                  </a:lnTo>
                  <a:lnTo>
                    <a:pt x="10" y="28"/>
                  </a:lnTo>
                  <a:lnTo>
                    <a:pt x="11" y="36"/>
                  </a:lnTo>
                  <a:lnTo>
                    <a:pt x="11" y="45"/>
                  </a:lnTo>
                  <a:lnTo>
                    <a:pt x="12" y="57"/>
                  </a:lnTo>
                  <a:lnTo>
                    <a:pt x="12" y="72"/>
                  </a:lnTo>
                  <a:lnTo>
                    <a:pt x="12" y="83"/>
                  </a:lnTo>
                  <a:lnTo>
                    <a:pt x="11" y="92"/>
                  </a:lnTo>
                  <a:lnTo>
                    <a:pt x="10" y="100"/>
                  </a:lnTo>
                  <a:lnTo>
                    <a:pt x="9" y="107"/>
                  </a:lnTo>
                  <a:lnTo>
                    <a:pt x="9" y="113"/>
                  </a:lnTo>
                  <a:lnTo>
                    <a:pt x="9" y="121"/>
                  </a:lnTo>
                  <a:lnTo>
                    <a:pt x="9" y="130"/>
                  </a:lnTo>
                  <a:lnTo>
                    <a:pt x="10" y="139"/>
                  </a:lnTo>
                  <a:lnTo>
                    <a:pt x="11" y="147"/>
                  </a:lnTo>
                  <a:lnTo>
                    <a:pt x="13" y="152"/>
                  </a:lnTo>
                  <a:lnTo>
                    <a:pt x="14" y="157"/>
                  </a:lnTo>
                  <a:lnTo>
                    <a:pt x="17" y="161"/>
                  </a:lnTo>
                  <a:lnTo>
                    <a:pt x="19" y="163"/>
                  </a:lnTo>
                  <a:lnTo>
                    <a:pt x="21" y="166"/>
                  </a:lnTo>
                  <a:lnTo>
                    <a:pt x="24" y="168"/>
                  </a:lnTo>
                  <a:lnTo>
                    <a:pt x="27" y="169"/>
                  </a:lnTo>
                  <a:lnTo>
                    <a:pt x="29" y="171"/>
                  </a:lnTo>
                  <a:lnTo>
                    <a:pt x="32" y="172"/>
                  </a:lnTo>
                  <a:lnTo>
                    <a:pt x="35" y="172"/>
                  </a:lnTo>
                  <a:lnTo>
                    <a:pt x="37" y="173"/>
                  </a:lnTo>
                  <a:lnTo>
                    <a:pt x="39" y="173"/>
                  </a:lnTo>
                  <a:lnTo>
                    <a:pt x="40" y="175"/>
                  </a:lnTo>
                  <a:lnTo>
                    <a:pt x="42" y="175"/>
                  </a:lnTo>
                  <a:lnTo>
                    <a:pt x="38" y="171"/>
                  </a:lnTo>
                  <a:lnTo>
                    <a:pt x="35" y="169"/>
                  </a:lnTo>
                  <a:lnTo>
                    <a:pt x="31" y="166"/>
                  </a:lnTo>
                  <a:lnTo>
                    <a:pt x="28" y="161"/>
                  </a:lnTo>
                  <a:lnTo>
                    <a:pt x="26" y="158"/>
                  </a:lnTo>
                  <a:lnTo>
                    <a:pt x="23" y="154"/>
                  </a:lnTo>
                  <a:lnTo>
                    <a:pt x="21" y="152"/>
                  </a:lnTo>
                  <a:lnTo>
                    <a:pt x="21" y="149"/>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7" name="Freeform 51"/>
            <p:cNvSpPr>
              <a:spLocks/>
            </p:cNvSpPr>
            <p:nvPr/>
          </p:nvSpPr>
          <p:spPr bwMode="auto">
            <a:xfrm>
              <a:off x="2649" y="1225"/>
              <a:ext cx="583" cy="525"/>
            </a:xfrm>
            <a:custGeom>
              <a:avLst/>
              <a:gdLst>
                <a:gd name="T0" fmla="*/ 0 w 583"/>
                <a:gd name="T1" fmla="*/ 524 h 525"/>
                <a:gd name="T2" fmla="*/ 0 w 583"/>
                <a:gd name="T3" fmla="*/ 139 h 525"/>
                <a:gd name="T4" fmla="*/ 582 w 583"/>
                <a:gd name="T5" fmla="*/ 0 h 525"/>
                <a:gd name="T6" fmla="*/ 582 w 583"/>
                <a:gd name="T7" fmla="*/ 396 h 525"/>
                <a:gd name="T8" fmla="*/ 0 w 583"/>
                <a:gd name="T9" fmla="*/ 524 h 525"/>
              </a:gdLst>
              <a:ahLst/>
              <a:cxnLst>
                <a:cxn ang="0">
                  <a:pos x="T0" y="T1"/>
                </a:cxn>
                <a:cxn ang="0">
                  <a:pos x="T2" y="T3"/>
                </a:cxn>
                <a:cxn ang="0">
                  <a:pos x="T4" y="T5"/>
                </a:cxn>
                <a:cxn ang="0">
                  <a:pos x="T6" y="T7"/>
                </a:cxn>
                <a:cxn ang="0">
                  <a:pos x="T8" y="T9"/>
                </a:cxn>
              </a:cxnLst>
              <a:rect l="0" t="0" r="r" b="b"/>
              <a:pathLst>
                <a:path w="583" h="525">
                  <a:moveTo>
                    <a:pt x="0" y="524"/>
                  </a:moveTo>
                  <a:lnTo>
                    <a:pt x="0" y="139"/>
                  </a:lnTo>
                  <a:lnTo>
                    <a:pt x="582" y="0"/>
                  </a:lnTo>
                  <a:lnTo>
                    <a:pt x="582" y="396"/>
                  </a:lnTo>
                  <a:lnTo>
                    <a:pt x="0" y="5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8" name="Freeform 52"/>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9" name="Freeform 53"/>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0" name="Freeform 54"/>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1" name="Freeform 55"/>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2" name="Freeform 56"/>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3" name="Freeform 57"/>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4" name="Freeform 58"/>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5" name="Freeform 59"/>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6" name="Freeform 60"/>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7" name="Freeform 61"/>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8" name="Freeform 62"/>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9" name="Freeform 63"/>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0" name="Freeform 64"/>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1" name="Freeform 65"/>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2" name="Freeform 66"/>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3" name="Freeform 67"/>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4" name="Freeform 68"/>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5" name="Freeform 69"/>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6" name="Freeform 70"/>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7" name="Freeform 71"/>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8" name="Freeform 72"/>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9" name="Freeform 73"/>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0" name="Freeform 74"/>
            <p:cNvSpPr>
              <a:spLocks/>
            </p:cNvSpPr>
            <p:nvPr/>
          </p:nvSpPr>
          <p:spPr bwMode="auto">
            <a:xfrm>
              <a:off x="2432" y="1138"/>
              <a:ext cx="68" cy="124"/>
            </a:xfrm>
            <a:custGeom>
              <a:avLst/>
              <a:gdLst>
                <a:gd name="T0" fmla="*/ 12 w 68"/>
                <a:gd name="T1" fmla="*/ 0 h 124"/>
                <a:gd name="T2" fmla="*/ 11 w 68"/>
                <a:gd name="T3" fmla="*/ 1 h 124"/>
                <a:gd name="T4" fmla="*/ 10 w 68"/>
                <a:gd name="T5" fmla="*/ 4 h 124"/>
                <a:gd name="T6" fmla="*/ 8 w 68"/>
                <a:gd name="T7" fmla="*/ 9 h 124"/>
                <a:gd name="T8" fmla="*/ 6 w 68"/>
                <a:gd name="T9" fmla="*/ 16 h 124"/>
                <a:gd name="T10" fmla="*/ 4 w 68"/>
                <a:gd name="T11" fmla="*/ 24 h 124"/>
                <a:gd name="T12" fmla="*/ 2 w 68"/>
                <a:gd name="T13" fmla="*/ 33 h 124"/>
                <a:gd name="T14" fmla="*/ 1 w 68"/>
                <a:gd name="T15" fmla="*/ 43 h 124"/>
                <a:gd name="T16" fmla="*/ 0 w 68"/>
                <a:gd name="T17" fmla="*/ 52 h 124"/>
                <a:gd name="T18" fmla="*/ 0 w 68"/>
                <a:gd name="T19" fmla="*/ 62 h 124"/>
                <a:gd name="T20" fmla="*/ 2 w 68"/>
                <a:gd name="T21" fmla="*/ 70 h 124"/>
                <a:gd name="T22" fmla="*/ 6 w 68"/>
                <a:gd name="T23" fmla="*/ 79 h 124"/>
                <a:gd name="T24" fmla="*/ 12 w 68"/>
                <a:gd name="T25" fmla="*/ 88 h 124"/>
                <a:gd name="T26" fmla="*/ 17 w 68"/>
                <a:gd name="T27" fmla="*/ 96 h 124"/>
                <a:gd name="T28" fmla="*/ 23 w 68"/>
                <a:gd name="T29" fmla="*/ 103 h 124"/>
                <a:gd name="T30" fmla="*/ 26 w 68"/>
                <a:gd name="T31" fmla="*/ 109 h 124"/>
                <a:gd name="T32" fmla="*/ 30 w 68"/>
                <a:gd name="T33" fmla="*/ 115 h 124"/>
                <a:gd name="T34" fmla="*/ 32 w 68"/>
                <a:gd name="T35" fmla="*/ 119 h 124"/>
                <a:gd name="T36" fmla="*/ 37 w 68"/>
                <a:gd name="T37" fmla="*/ 121 h 124"/>
                <a:gd name="T38" fmla="*/ 43 w 68"/>
                <a:gd name="T39" fmla="*/ 123 h 124"/>
                <a:gd name="T40" fmla="*/ 50 w 68"/>
                <a:gd name="T41" fmla="*/ 123 h 124"/>
                <a:gd name="T42" fmla="*/ 56 w 68"/>
                <a:gd name="T43" fmla="*/ 121 h 124"/>
                <a:gd name="T44" fmla="*/ 61 w 68"/>
                <a:gd name="T45" fmla="*/ 120 h 124"/>
                <a:gd name="T46" fmla="*/ 65 w 68"/>
                <a:gd name="T47" fmla="*/ 119 h 124"/>
                <a:gd name="T48" fmla="*/ 67 w 68"/>
                <a:gd name="T49" fmla="*/ 118 h 124"/>
                <a:gd name="T50" fmla="*/ 65 w 68"/>
                <a:gd name="T51" fmla="*/ 118 h 124"/>
                <a:gd name="T52" fmla="*/ 63 w 68"/>
                <a:gd name="T53" fmla="*/ 118 h 124"/>
                <a:gd name="T54" fmla="*/ 61 w 68"/>
                <a:gd name="T55" fmla="*/ 118 h 124"/>
                <a:gd name="T56" fmla="*/ 58 w 68"/>
                <a:gd name="T57" fmla="*/ 117 h 124"/>
                <a:gd name="T58" fmla="*/ 53 w 68"/>
                <a:gd name="T59" fmla="*/ 116 h 124"/>
                <a:gd name="T60" fmla="*/ 50 w 68"/>
                <a:gd name="T61" fmla="*/ 114 h 124"/>
                <a:gd name="T62" fmla="*/ 46 w 68"/>
                <a:gd name="T63" fmla="*/ 110 h 124"/>
                <a:gd name="T64" fmla="*/ 44 w 68"/>
                <a:gd name="T65" fmla="*/ 107 h 124"/>
                <a:gd name="T66" fmla="*/ 40 w 68"/>
                <a:gd name="T67" fmla="*/ 101 h 124"/>
                <a:gd name="T68" fmla="*/ 35 w 68"/>
                <a:gd name="T69" fmla="*/ 96 h 124"/>
                <a:gd name="T70" fmla="*/ 29 w 68"/>
                <a:gd name="T71" fmla="*/ 88 h 124"/>
                <a:gd name="T72" fmla="*/ 22 w 68"/>
                <a:gd name="T73" fmla="*/ 79 h 124"/>
                <a:gd name="T74" fmla="*/ 15 w 68"/>
                <a:gd name="T75" fmla="*/ 69 h 124"/>
                <a:gd name="T76" fmla="*/ 11 w 68"/>
                <a:gd name="T77" fmla="*/ 59 h 124"/>
                <a:gd name="T78" fmla="*/ 7 w 68"/>
                <a:gd name="T79" fmla="*/ 47 h 124"/>
                <a:gd name="T80" fmla="*/ 8 w 68"/>
                <a:gd name="T81" fmla="*/ 36 h 124"/>
                <a:gd name="T82" fmla="*/ 11 w 68"/>
                <a:gd name="T83" fmla="*/ 28 h 124"/>
                <a:gd name="T84" fmla="*/ 13 w 68"/>
                <a:gd name="T85" fmla="*/ 22 h 124"/>
                <a:gd name="T86" fmla="*/ 14 w 68"/>
                <a:gd name="T87" fmla="*/ 17 h 124"/>
                <a:gd name="T88" fmla="*/ 16 w 68"/>
                <a:gd name="T89" fmla="*/ 13 h 124"/>
                <a:gd name="T90" fmla="*/ 17 w 68"/>
                <a:gd name="T91" fmla="*/ 9 h 124"/>
                <a:gd name="T92" fmla="*/ 18 w 68"/>
                <a:gd name="T93" fmla="*/ 6 h 124"/>
                <a:gd name="T94" fmla="*/ 18 w 68"/>
                <a:gd name="T95" fmla="*/ 5 h 124"/>
                <a:gd name="T96" fmla="*/ 20 w 68"/>
                <a:gd name="T97" fmla="*/ 5 h 124"/>
                <a:gd name="T98" fmla="*/ 12 w 68"/>
                <a:gd name="T9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124">
                  <a:moveTo>
                    <a:pt x="12" y="0"/>
                  </a:moveTo>
                  <a:lnTo>
                    <a:pt x="11" y="1"/>
                  </a:lnTo>
                  <a:lnTo>
                    <a:pt x="10" y="4"/>
                  </a:lnTo>
                  <a:lnTo>
                    <a:pt x="8" y="9"/>
                  </a:lnTo>
                  <a:lnTo>
                    <a:pt x="6" y="16"/>
                  </a:lnTo>
                  <a:lnTo>
                    <a:pt x="4" y="24"/>
                  </a:lnTo>
                  <a:lnTo>
                    <a:pt x="2" y="33"/>
                  </a:lnTo>
                  <a:lnTo>
                    <a:pt x="1" y="43"/>
                  </a:lnTo>
                  <a:lnTo>
                    <a:pt x="0" y="52"/>
                  </a:lnTo>
                  <a:lnTo>
                    <a:pt x="0" y="62"/>
                  </a:lnTo>
                  <a:lnTo>
                    <a:pt x="2" y="70"/>
                  </a:lnTo>
                  <a:lnTo>
                    <a:pt x="6" y="79"/>
                  </a:lnTo>
                  <a:lnTo>
                    <a:pt x="12" y="88"/>
                  </a:lnTo>
                  <a:lnTo>
                    <a:pt x="17" y="96"/>
                  </a:lnTo>
                  <a:lnTo>
                    <a:pt x="23" y="103"/>
                  </a:lnTo>
                  <a:lnTo>
                    <a:pt x="26" y="109"/>
                  </a:lnTo>
                  <a:lnTo>
                    <a:pt x="30" y="115"/>
                  </a:lnTo>
                  <a:lnTo>
                    <a:pt x="32" y="119"/>
                  </a:lnTo>
                  <a:lnTo>
                    <a:pt x="37" y="121"/>
                  </a:lnTo>
                  <a:lnTo>
                    <a:pt x="43" y="123"/>
                  </a:lnTo>
                  <a:lnTo>
                    <a:pt x="50" y="123"/>
                  </a:lnTo>
                  <a:lnTo>
                    <a:pt x="56" y="121"/>
                  </a:lnTo>
                  <a:lnTo>
                    <a:pt x="61" y="120"/>
                  </a:lnTo>
                  <a:lnTo>
                    <a:pt x="65" y="119"/>
                  </a:lnTo>
                  <a:lnTo>
                    <a:pt x="67" y="118"/>
                  </a:lnTo>
                  <a:lnTo>
                    <a:pt x="65" y="118"/>
                  </a:lnTo>
                  <a:lnTo>
                    <a:pt x="63" y="118"/>
                  </a:lnTo>
                  <a:lnTo>
                    <a:pt x="61" y="118"/>
                  </a:lnTo>
                  <a:lnTo>
                    <a:pt x="58" y="117"/>
                  </a:lnTo>
                  <a:lnTo>
                    <a:pt x="53" y="116"/>
                  </a:lnTo>
                  <a:lnTo>
                    <a:pt x="50" y="114"/>
                  </a:lnTo>
                  <a:lnTo>
                    <a:pt x="46" y="110"/>
                  </a:lnTo>
                  <a:lnTo>
                    <a:pt x="44" y="107"/>
                  </a:lnTo>
                  <a:lnTo>
                    <a:pt x="40" y="101"/>
                  </a:lnTo>
                  <a:lnTo>
                    <a:pt x="35" y="96"/>
                  </a:lnTo>
                  <a:lnTo>
                    <a:pt x="29" y="88"/>
                  </a:lnTo>
                  <a:lnTo>
                    <a:pt x="22" y="79"/>
                  </a:lnTo>
                  <a:lnTo>
                    <a:pt x="15" y="69"/>
                  </a:lnTo>
                  <a:lnTo>
                    <a:pt x="11" y="59"/>
                  </a:lnTo>
                  <a:lnTo>
                    <a:pt x="7" y="47"/>
                  </a:lnTo>
                  <a:lnTo>
                    <a:pt x="8" y="36"/>
                  </a:lnTo>
                  <a:lnTo>
                    <a:pt x="11" y="28"/>
                  </a:lnTo>
                  <a:lnTo>
                    <a:pt x="13" y="22"/>
                  </a:lnTo>
                  <a:lnTo>
                    <a:pt x="14" y="17"/>
                  </a:lnTo>
                  <a:lnTo>
                    <a:pt x="16" y="13"/>
                  </a:lnTo>
                  <a:lnTo>
                    <a:pt x="17" y="9"/>
                  </a:lnTo>
                  <a:lnTo>
                    <a:pt x="18" y="6"/>
                  </a:lnTo>
                  <a:lnTo>
                    <a:pt x="18" y="5"/>
                  </a:lnTo>
                  <a:lnTo>
                    <a:pt x="20" y="5"/>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1" name="Freeform 75"/>
            <p:cNvSpPr>
              <a:spLocks/>
            </p:cNvSpPr>
            <p:nvPr/>
          </p:nvSpPr>
          <p:spPr bwMode="auto">
            <a:xfrm>
              <a:off x="2414" y="1212"/>
              <a:ext cx="239" cy="135"/>
            </a:xfrm>
            <a:custGeom>
              <a:avLst/>
              <a:gdLst>
                <a:gd name="T0" fmla="*/ 29 w 239"/>
                <a:gd name="T1" fmla="*/ 102 h 135"/>
                <a:gd name="T2" fmla="*/ 203 w 239"/>
                <a:gd name="T3" fmla="*/ 134 h 135"/>
                <a:gd name="T4" fmla="*/ 204 w 239"/>
                <a:gd name="T5" fmla="*/ 132 h 135"/>
                <a:gd name="T6" fmla="*/ 208 w 239"/>
                <a:gd name="T7" fmla="*/ 129 h 135"/>
                <a:gd name="T8" fmla="*/ 215 w 239"/>
                <a:gd name="T9" fmla="*/ 125 h 135"/>
                <a:gd name="T10" fmla="*/ 222 w 239"/>
                <a:gd name="T11" fmla="*/ 119 h 135"/>
                <a:gd name="T12" fmla="*/ 229 w 239"/>
                <a:gd name="T13" fmla="*/ 112 h 135"/>
                <a:gd name="T14" fmla="*/ 234 w 239"/>
                <a:gd name="T15" fmla="*/ 106 h 135"/>
                <a:gd name="T16" fmla="*/ 238 w 239"/>
                <a:gd name="T17" fmla="*/ 99 h 135"/>
                <a:gd name="T18" fmla="*/ 238 w 239"/>
                <a:gd name="T19" fmla="*/ 93 h 135"/>
                <a:gd name="T20" fmla="*/ 236 w 239"/>
                <a:gd name="T21" fmla="*/ 85 h 135"/>
                <a:gd name="T22" fmla="*/ 235 w 239"/>
                <a:gd name="T23" fmla="*/ 80 h 135"/>
                <a:gd name="T24" fmla="*/ 234 w 239"/>
                <a:gd name="T25" fmla="*/ 74 h 135"/>
                <a:gd name="T26" fmla="*/ 232 w 239"/>
                <a:gd name="T27" fmla="*/ 70 h 135"/>
                <a:gd name="T28" fmla="*/ 230 w 239"/>
                <a:gd name="T29" fmla="*/ 67 h 135"/>
                <a:gd name="T30" fmla="*/ 225 w 239"/>
                <a:gd name="T31" fmla="*/ 63 h 135"/>
                <a:gd name="T32" fmla="*/ 217 w 239"/>
                <a:gd name="T33" fmla="*/ 61 h 135"/>
                <a:gd name="T34" fmla="*/ 207 w 239"/>
                <a:gd name="T35" fmla="*/ 58 h 135"/>
                <a:gd name="T36" fmla="*/ 196 w 239"/>
                <a:gd name="T37" fmla="*/ 54 h 135"/>
                <a:gd name="T38" fmla="*/ 186 w 239"/>
                <a:gd name="T39" fmla="*/ 46 h 135"/>
                <a:gd name="T40" fmla="*/ 176 w 239"/>
                <a:gd name="T41" fmla="*/ 36 h 135"/>
                <a:gd name="T42" fmla="*/ 165 w 239"/>
                <a:gd name="T43" fmla="*/ 26 h 135"/>
                <a:gd name="T44" fmla="*/ 154 w 239"/>
                <a:gd name="T45" fmla="*/ 16 h 135"/>
                <a:gd name="T46" fmla="*/ 143 w 239"/>
                <a:gd name="T47" fmla="*/ 8 h 135"/>
                <a:gd name="T48" fmla="*/ 130 w 239"/>
                <a:gd name="T49" fmla="*/ 2 h 135"/>
                <a:gd name="T50" fmla="*/ 116 w 239"/>
                <a:gd name="T51" fmla="*/ 0 h 135"/>
                <a:gd name="T52" fmla="*/ 100 w 239"/>
                <a:gd name="T53" fmla="*/ 1 h 135"/>
                <a:gd name="T54" fmla="*/ 82 w 239"/>
                <a:gd name="T55" fmla="*/ 5 h 135"/>
                <a:gd name="T56" fmla="*/ 64 w 239"/>
                <a:gd name="T57" fmla="*/ 11 h 135"/>
                <a:gd name="T58" fmla="*/ 48 w 239"/>
                <a:gd name="T59" fmla="*/ 18 h 135"/>
                <a:gd name="T60" fmla="*/ 33 w 239"/>
                <a:gd name="T61" fmla="*/ 26 h 135"/>
                <a:gd name="T62" fmla="*/ 20 w 239"/>
                <a:gd name="T63" fmla="*/ 34 h 135"/>
                <a:gd name="T64" fmla="*/ 11 w 239"/>
                <a:gd name="T65" fmla="*/ 42 h 135"/>
                <a:gd name="T66" fmla="*/ 6 w 239"/>
                <a:gd name="T67" fmla="*/ 48 h 135"/>
                <a:gd name="T68" fmla="*/ 4 w 239"/>
                <a:gd name="T69" fmla="*/ 52 h 135"/>
                <a:gd name="T70" fmla="*/ 3 w 239"/>
                <a:gd name="T71" fmla="*/ 56 h 135"/>
                <a:gd name="T72" fmla="*/ 1 w 239"/>
                <a:gd name="T73" fmla="*/ 61 h 135"/>
                <a:gd name="T74" fmla="*/ 0 w 239"/>
                <a:gd name="T75" fmla="*/ 65 h 135"/>
                <a:gd name="T76" fmla="*/ 0 w 239"/>
                <a:gd name="T77" fmla="*/ 69 h 135"/>
                <a:gd name="T78" fmla="*/ 0 w 239"/>
                <a:gd name="T79" fmla="*/ 72 h 135"/>
                <a:gd name="T80" fmla="*/ 2 w 239"/>
                <a:gd name="T81" fmla="*/ 75 h 135"/>
                <a:gd name="T82" fmla="*/ 4 w 239"/>
                <a:gd name="T83" fmla="*/ 79 h 135"/>
                <a:gd name="T84" fmla="*/ 7 w 239"/>
                <a:gd name="T85" fmla="*/ 83 h 135"/>
                <a:gd name="T86" fmla="*/ 11 w 239"/>
                <a:gd name="T87" fmla="*/ 87 h 135"/>
                <a:gd name="T88" fmla="*/ 15 w 239"/>
                <a:gd name="T89" fmla="*/ 90 h 135"/>
                <a:gd name="T90" fmla="*/ 18 w 239"/>
                <a:gd name="T91" fmla="*/ 94 h 135"/>
                <a:gd name="T92" fmla="*/ 22 w 239"/>
                <a:gd name="T93" fmla="*/ 98 h 135"/>
                <a:gd name="T94" fmla="*/ 25 w 239"/>
                <a:gd name="T95" fmla="*/ 100 h 135"/>
                <a:gd name="T96" fmla="*/ 27 w 239"/>
                <a:gd name="T97" fmla="*/ 102 h 135"/>
                <a:gd name="T98" fmla="*/ 29 w 239"/>
                <a:gd name="T99"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135">
                  <a:moveTo>
                    <a:pt x="29" y="102"/>
                  </a:moveTo>
                  <a:lnTo>
                    <a:pt x="203" y="134"/>
                  </a:lnTo>
                  <a:lnTo>
                    <a:pt x="204" y="132"/>
                  </a:lnTo>
                  <a:lnTo>
                    <a:pt x="208" y="129"/>
                  </a:lnTo>
                  <a:lnTo>
                    <a:pt x="215" y="125"/>
                  </a:lnTo>
                  <a:lnTo>
                    <a:pt x="222" y="119"/>
                  </a:lnTo>
                  <a:lnTo>
                    <a:pt x="229" y="112"/>
                  </a:lnTo>
                  <a:lnTo>
                    <a:pt x="234" y="106"/>
                  </a:lnTo>
                  <a:lnTo>
                    <a:pt x="238" y="99"/>
                  </a:lnTo>
                  <a:lnTo>
                    <a:pt x="238" y="93"/>
                  </a:lnTo>
                  <a:lnTo>
                    <a:pt x="236" y="85"/>
                  </a:lnTo>
                  <a:lnTo>
                    <a:pt x="235" y="80"/>
                  </a:lnTo>
                  <a:lnTo>
                    <a:pt x="234" y="74"/>
                  </a:lnTo>
                  <a:lnTo>
                    <a:pt x="232" y="70"/>
                  </a:lnTo>
                  <a:lnTo>
                    <a:pt x="230" y="67"/>
                  </a:lnTo>
                  <a:lnTo>
                    <a:pt x="225" y="63"/>
                  </a:lnTo>
                  <a:lnTo>
                    <a:pt x="217" y="61"/>
                  </a:lnTo>
                  <a:lnTo>
                    <a:pt x="207" y="58"/>
                  </a:lnTo>
                  <a:lnTo>
                    <a:pt x="196" y="54"/>
                  </a:lnTo>
                  <a:lnTo>
                    <a:pt x="186" y="46"/>
                  </a:lnTo>
                  <a:lnTo>
                    <a:pt x="176" y="36"/>
                  </a:lnTo>
                  <a:lnTo>
                    <a:pt x="165" y="26"/>
                  </a:lnTo>
                  <a:lnTo>
                    <a:pt x="154" y="16"/>
                  </a:lnTo>
                  <a:lnTo>
                    <a:pt x="143" y="8"/>
                  </a:lnTo>
                  <a:lnTo>
                    <a:pt x="130" y="2"/>
                  </a:lnTo>
                  <a:lnTo>
                    <a:pt x="116" y="0"/>
                  </a:lnTo>
                  <a:lnTo>
                    <a:pt x="100" y="1"/>
                  </a:lnTo>
                  <a:lnTo>
                    <a:pt x="82" y="5"/>
                  </a:lnTo>
                  <a:lnTo>
                    <a:pt x="64" y="11"/>
                  </a:lnTo>
                  <a:lnTo>
                    <a:pt x="48" y="18"/>
                  </a:lnTo>
                  <a:lnTo>
                    <a:pt x="33" y="26"/>
                  </a:lnTo>
                  <a:lnTo>
                    <a:pt x="20" y="34"/>
                  </a:lnTo>
                  <a:lnTo>
                    <a:pt x="11" y="42"/>
                  </a:lnTo>
                  <a:lnTo>
                    <a:pt x="6" y="48"/>
                  </a:lnTo>
                  <a:lnTo>
                    <a:pt x="4" y="52"/>
                  </a:lnTo>
                  <a:lnTo>
                    <a:pt x="3" y="56"/>
                  </a:lnTo>
                  <a:lnTo>
                    <a:pt x="1" y="61"/>
                  </a:lnTo>
                  <a:lnTo>
                    <a:pt x="0" y="65"/>
                  </a:lnTo>
                  <a:lnTo>
                    <a:pt x="0" y="69"/>
                  </a:lnTo>
                  <a:lnTo>
                    <a:pt x="0" y="72"/>
                  </a:lnTo>
                  <a:lnTo>
                    <a:pt x="2" y="75"/>
                  </a:lnTo>
                  <a:lnTo>
                    <a:pt x="4" y="79"/>
                  </a:lnTo>
                  <a:lnTo>
                    <a:pt x="7" y="83"/>
                  </a:lnTo>
                  <a:lnTo>
                    <a:pt x="11" y="87"/>
                  </a:lnTo>
                  <a:lnTo>
                    <a:pt x="15" y="90"/>
                  </a:lnTo>
                  <a:lnTo>
                    <a:pt x="18" y="94"/>
                  </a:lnTo>
                  <a:lnTo>
                    <a:pt x="22" y="98"/>
                  </a:lnTo>
                  <a:lnTo>
                    <a:pt x="25" y="100"/>
                  </a:lnTo>
                  <a:lnTo>
                    <a:pt x="27" y="102"/>
                  </a:lnTo>
                  <a:lnTo>
                    <a:pt x="29"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2" name="Freeform 76"/>
            <p:cNvSpPr>
              <a:spLocks/>
            </p:cNvSpPr>
            <p:nvPr/>
          </p:nvSpPr>
          <p:spPr bwMode="auto">
            <a:xfrm>
              <a:off x="2332" y="1052"/>
              <a:ext cx="901" cy="315"/>
            </a:xfrm>
            <a:custGeom>
              <a:avLst/>
              <a:gdLst>
                <a:gd name="T0" fmla="*/ 632 w 901"/>
                <a:gd name="T1" fmla="*/ 0 h 315"/>
                <a:gd name="T2" fmla="*/ 0 w 901"/>
                <a:gd name="T3" fmla="*/ 173 h 315"/>
                <a:gd name="T4" fmla="*/ 319 w 901"/>
                <a:gd name="T5" fmla="*/ 314 h 315"/>
                <a:gd name="T6" fmla="*/ 900 w 901"/>
                <a:gd name="T7" fmla="*/ 169 h 315"/>
                <a:gd name="T8" fmla="*/ 632 w 901"/>
                <a:gd name="T9" fmla="*/ 0 h 315"/>
              </a:gdLst>
              <a:ahLst/>
              <a:cxnLst>
                <a:cxn ang="0">
                  <a:pos x="T0" y="T1"/>
                </a:cxn>
                <a:cxn ang="0">
                  <a:pos x="T2" y="T3"/>
                </a:cxn>
                <a:cxn ang="0">
                  <a:pos x="T4" y="T5"/>
                </a:cxn>
                <a:cxn ang="0">
                  <a:pos x="T6" y="T7"/>
                </a:cxn>
                <a:cxn ang="0">
                  <a:pos x="T8" y="T9"/>
                </a:cxn>
              </a:cxnLst>
              <a:rect l="0" t="0" r="r" b="b"/>
              <a:pathLst>
                <a:path w="901" h="315">
                  <a:moveTo>
                    <a:pt x="632" y="0"/>
                  </a:moveTo>
                  <a:lnTo>
                    <a:pt x="0" y="173"/>
                  </a:lnTo>
                  <a:lnTo>
                    <a:pt x="319" y="314"/>
                  </a:lnTo>
                  <a:lnTo>
                    <a:pt x="900" y="169"/>
                  </a:lnTo>
                  <a:lnTo>
                    <a:pt x="632"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3" name="Freeform 77"/>
            <p:cNvSpPr>
              <a:spLocks/>
            </p:cNvSpPr>
            <p:nvPr/>
          </p:nvSpPr>
          <p:spPr bwMode="auto">
            <a:xfrm>
              <a:off x="2456" y="897"/>
              <a:ext cx="259" cy="280"/>
            </a:xfrm>
            <a:custGeom>
              <a:avLst/>
              <a:gdLst>
                <a:gd name="T0" fmla="*/ 38 w 259"/>
                <a:gd name="T1" fmla="*/ 26 h 280"/>
                <a:gd name="T2" fmla="*/ 47 w 259"/>
                <a:gd name="T3" fmla="*/ 44 h 280"/>
                <a:gd name="T4" fmla="*/ 60 w 259"/>
                <a:gd name="T5" fmla="*/ 71 h 280"/>
                <a:gd name="T6" fmla="*/ 71 w 259"/>
                <a:gd name="T7" fmla="*/ 97 h 280"/>
                <a:gd name="T8" fmla="*/ 76 w 259"/>
                <a:gd name="T9" fmla="*/ 116 h 280"/>
                <a:gd name="T10" fmla="*/ 84 w 259"/>
                <a:gd name="T11" fmla="*/ 136 h 280"/>
                <a:gd name="T12" fmla="*/ 92 w 259"/>
                <a:gd name="T13" fmla="*/ 155 h 280"/>
                <a:gd name="T14" fmla="*/ 101 w 259"/>
                <a:gd name="T15" fmla="*/ 168 h 280"/>
                <a:gd name="T16" fmla="*/ 111 w 259"/>
                <a:gd name="T17" fmla="*/ 175 h 280"/>
                <a:gd name="T18" fmla="*/ 137 w 259"/>
                <a:gd name="T19" fmla="*/ 195 h 280"/>
                <a:gd name="T20" fmla="*/ 169 w 259"/>
                <a:gd name="T21" fmla="*/ 219 h 280"/>
                <a:gd name="T22" fmla="*/ 192 w 259"/>
                <a:gd name="T23" fmla="*/ 238 h 280"/>
                <a:gd name="T24" fmla="*/ 195 w 259"/>
                <a:gd name="T25" fmla="*/ 242 h 280"/>
                <a:gd name="T26" fmla="*/ 200 w 259"/>
                <a:gd name="T27" fmla="*/ 241 h 280"/>
                <a:gd name="T28" fmla="*/ 206 w 259"/>
                <a:gd name="T29" fmla="*/ 239 h 280"/>
                <a:gd name="T30" fmla="*/ 214 w 259"/>
                <a:gd name="T31" fmla="*/ 241 h 280"/>
                <a:gd name="T32" fmla="*/ 222 w 259"/>
                <a:gd name="T33" fmla="*/ 244 h 280"/>
                <a:gd name="T34" fmla="*/ 233 w 259"/>
                <a:gd name="T35" fmla="*/ 249 h 280"/>
                <a:gd name="T36" fmla="*/ 245 w 259"/>
                <a:gd name="T37" fmla="*/ 257 h 280"/>
                <a:gd name="T38" fmla="*/ 255 w 259"/>
                <a:gd name="T39" fmla="*/ 265 h 280"/>
                <a:gd name="T40" fmla="*/ 258 w 259"/>
                <a:gd name="T41" fmla="*/ 272 h 280"/>
                <a:gd name="T42" fmla="*/ 253 w 259"/>
                <a:gd name="T43" fmla="*/ 276 h 280"/>
                <a:gd name="T44" fmla="*/ 241 w 259"/>
                <a:gd name="T45" fmla="*/ 279 h 280"/>
                <a:gd name="T46" fmla="*/ 226 w 259"/>
                <a:gd name="T47" fmla="*/ 277 h 280"/>
                <a:gd name="T48" fmla="*/ 211 w 259"/>
                <a:gd name="T49" fmla="*/ 273 h 280"/>
                <a:gd name="T50" fmla="*/ 201 w 259"/>
                <a:gd name="T51" fmla="*/ 268 h 280"/>
                <a:gd name="T52" fmla="*/ 194 w 259"/>
                <a:gd name="T53" fmla="*/ 266 h 280"/>
                <a:gd name="T54" fmla="*/ 190 w 259"/>
                <a:gd name="T55" fmla="*/ 266 h 280"/>
                <a:gd name="T56" fmla="*/ 183 w 259"/>
                <a:gd name="T57" fmla="*/ 266 h 280"/>
                <a:gd name="T58" fmla="*/ 165 w 259"/>
                <a:gd name="T59" fmla="*/ 260 h 280"/>
                <a:gd name="T60" fmla="*/ 140 w 259"/>
                <a:gd name="T61" fmla="*/ 248 h 280"/>
                <a:gd name="T62" fmla="*/ 116 w 259"/>
                <a:gd name="T63" fmla="*/ 236 h 280"/>
                <a:gd name="T64" fmla="*/ 101 w 259"/>
                <a:gd name="T65" fmla="*/ 225 h 280"/>
                <a:gd name="T66" fmla="*/ 81 w 259"/>
                <a:gd name="T67" fmla="*/ 207 h 280"/>
                <a:gd name="T68" fmla="*/ 58 w 259"/>
                <a:gd name="T69" fmla="*/ 184 h 280"/>
                <a:gd name="T70" fmla="*/ 38 w 259"/>
                <a:gd name="T71" fmla="*/ 157 h 280"/>
                <a:gd name="T72" fmla="*/ 24 w 259"/>
                <a:gd name="T73" fmla="*/ 130 h 280"/>
                <a:gd name="T74" fmla="*/ 16 w 259"/>
                <a:gd name="T75" fmla="*/ 102 h 280"/>
                <a:gd name="T76" fmla="*/ 12 w 259"/>
                <a:gd name="T77" fmla="*/ 78 h 280"/>
                <a:gd name="T78" fmla="*/ 10 w 259"/>
                <a:gd name="T79" fmla="*/ 58 h 280"/>
                <a:gd name="T80" fmla="*/ 8 w 259"/>
                <a:gd name="T81" fmla="*/ 43 h 280"/>
                <a:gd name="T82" fmla="*/ 5 w 259"/>
                <a:gd name="T83" fmla="*/ 29 h 280"/>
                <a:gd name="T84" fmla="*/ 2 w 259"/>
                <a:gd name="T85" fmla="*/ 14 h 280"/>
                <a:gd name="T86" fmla="*/ 0 w 259"/>
                <a:gd name="T87" fmla="*/ 3 h 280"/>
                <a:gd name="T88" fmla="*/ 37 w 259"/>
                <a:gd name="T89" fmla="*/ 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280">
                  <a:moveTo>
                    <a:pt x="37" y="23"/>
                  </a:moveTo>
                  <a:lnTo>
                    <a:pt x="38" y="26"/>
                  </a:lnTo>
                  <a:lnTo>
                    <a:pt x="42" y="33"/>
                  </a:lnTo>
                  <a:lnTo>
                    <a:pt x="47" y="44"/>
                  </a:lnTo>
                  <a:lnTo>
                    <a:pt x="53" y="56"/>
                  </a:lnTo>
                  <a:lnTo>
                    <a:pt x="60" y="71"/>
                  </a:lnTo>
                  <a:lnTo>
                    <a:pt x="65" y="84"/>
                  </a:lnTo>
                  <a:lnTo>
                    <a:pt x="71" y="97"/>
                  </a:lnTo>
                  <a:lnTo>
                    <a:pt x="74" y="107"/>
                  </a:lnTo>
                  <a:lnTo>
                    <a:pt x="76" y="116"/>
                  </a:lnTo>
                  <a:lnTo>
                    <a:pt x="80" y="124"/>
                  </a:lnTo>
                  <a:lnTo>
                    <a:pt x="84" y="136"/>
                  </a:lnTo>
                  <a:lnTo>
                    <a:pt x="88" y="146"/>
                  </a:lnTo>
                  <a:lnTo>
                    <a:pt x="92" y="155"/>
                  </a:lnTo>
                  <a:lnTo>
                    <a:pt x="96" y="162"/>
                  </a:lnTo>
                  <a:lnTo>
                    <a:pt x="101" y="168"/>
                  </a:lnTo>
                  <a:lnTo>
                    <a:pt x="104" y="170"/>
                  </a:lnTo>
                  <a:lnTo>
                    <a:pt x="111" y="175"/>
                  </a:lnTo>
                  <a:lnTo>
                    <a:pt x="123" y="184"/>
                  </a:lnTo>
                  <a:lnTo>
                    <a:pt x="137" y="195"/>
                  </a:lnTo>
                  <a:lnTo>
                    <a:pt x="153" y="207"/>
                  </a:lnTo>
                  <a:lnTo>
                    <a:pt x="169" y="219"/>
                  </a:lnTo>
                  <a:lnTo>
                    <a:pt x="182" y="231"/>
                  </a:lnTo>
                  <a:lnTo>
                    <a:pt x="192" y="238"/>
                  </a:lnTo>
                  <a:lnTo>
                    <a:pt x="195" y="242"/>
                  </a:lnTo>
                  <a:lnTo>
                    <a:pt x="195" y="242"/>
                  </a:lnTo>
                  <a:lnTo>
                    <a:pt x="197" y="241"/>
                  </a:lnTo>
                  <a:lnTo>
                    <a:pt x="200" y="241"/>
                  </a:lnTo>
                  <a:lnTo>
                    <a:pt x="203" y="239"/>
                  </a:lnTo>
                  <a:lnTo>
                    <a:pt x="206" y="239"/>
                  </a:lnTo>
                  <a:lnTo>
                    <a:pt x="210" y="239"/>
                  </a:lnTo>
                  <a:lnTo>
                    <a:pt x="214" y="241"/>
                  </a:lnTo>
                  <a:lnTo>
                    <a:pt x="217" y="242"/>
                  </a:lnTo>
                  <a:lnTo>
                    <a:pt x="222" y="244"/>
                  </a:lnTo>
                  <a:lnTo>
                    <a:pt x="227" y="246"/>
                  </a:lnTo>
                  <a:lnTo>
                    <a:pt x="233" y="249"/>
                  </a:lnTo>
                  <a:lnTo>
                    <a:pt x="240" y="253"/>
                  </a:lnTo>
                  <a:lnTo>
                    <a:pt x="245" y="257"/>
                  </a:lnTo>
                  <a:lnTo>
                    <a:pt x="251" y="261"/>
                  </a:lnTo>
                  <a:lnTo>
                    <a:pt x="255" y="265"/>
                  </a:lnTo>
                  <a:lnTo>
                    <a:pt x="258" y="270"/>
                  </a:lnTo>
                  <a:lnTo>
                    <a:pt x="258" y="272"/>
                  </a:lnTo>
                  <a:lnTo>
                    <a:pt x="256" y="275"/>
                  </a:lnTo>
                  <a:lnTo>
                    <a:pt x="253" y="276"/>
                  </a:lnTo>
                  <a:lnTo>
                    <a:pt x="247" y="277"/>
                  </a:lnTo>
                  <a:lnTo>
                    <a:pt x="241" y="279"/>
                  </a:lnTo>
                  <a:lnTo>
                    <a:pt x="234" y="279"/>
                  </a:lnTo>
                  <a:lnTo>
                    <a:pt x="226" y="277"/>
                  </a:lnTo>
                  <a:lnTo>
                    <a:pt x="219" y="275"/>
                  </a:lnTo>
                  <a:lnTo>
                    <a:pt x="211" y="273"/>
                  </a:lnTo>
                  <a:lnTo>
                    <a:pt x="205" y="271"/>
                  </a:lnTo>
                  <a:lnTo>
                    <a:pt x="201" y="268"/>
                  </a:lnTo>
                  <a:lnTo>
                    <a:pt x="197" y="267"/>
                  </a:lnTo>
                  <a:lnTo>
                    <a:pt x="194" y="266"/>
                  </a:lnTo>
                  <a:lnTo>
                    <a:pt x="192" y="266"/>
                  </a:lnTo>
                  <a:lnTo>
                    <a:pt x="190" y="266"/>
                  </a:lnTo>
                  <a:lnTo>
                    <a:pt x="187" y="266"/>
                  </a:lnTo>
                  <a:lnTo>
                    <a:pt x="183" y="266"/>
                  </a:lnTo>
                  <a:lnTo>
                    <a:pt x="175" y="264"/>
                  </a:lnTo>
                  <a:lnTo>
                    <a:pt x="165" y="260"/>
                  </a:lnTo>
                  <a:lnTo>
                    <a:pt x="153" y="254"/>
                  </a:lnTo>
                  <a:lnTo>
                    <a:pt x="140" y="248"/>
                  </a:lnTo>
                  <a:lnTo>
                    <a:pt x="127" y="242"/>
                  </a:lnTo>
                  <a:lnTo>
                    <a:pt x="116" y="236"/>
                  </a:lnTo>
                  <a:lnTo>
                    <a:pt x="108" y="231"/>
                  </a:lnTo>
                  <a:lnTo>
                    <a:pt x="101" y="225"/>
                  </a:lnTo>
                  <a:lnTo>
                    <a:pt x="91" y="217"/>
                  </a:lnTo>
                  <a:lnTo>
                    <a:pt x="81" y="207"/>
                  </a:lnTo>
                  <a:lnTo>
                    <a:pt x="70" y="196"/>
                  </a:lnTo>
                  <a:lnTo>
                    <a:pt x="58" y="184"/>
                  </a:lnTo>
                  <a:lnTo>
                    <a:pt x="47" y="170"/>
                  </a:lnTo>
                  <a:lnTo>
                    <a:pt x="38" y="157"/>
                  </a:lnTo>
                  <a:lnTo>
                    <a:pt x="31" y="143"/>
                  </a:lnTo>
                  <a:lnTo>
                    <a:pt x="24" y="130"/>
                  </a:lnTo>
                  <a:lnTo>
                    <a:pt x="20" y="116"/>
                  </a:lnTo>
                  <a:lnTo>
                    <a:pt x="16" y="102"/>
                  </a:lnTo>
                  <a:lnTo>
                    <a:pt x="13" y="90"/>
                  </a:lnTo>
                  <a:lnTo>
                    <a:pt x="12" y="78"/>
                  </a:lnTo>
                  <a:lnTo>
                    <a:pt x="10" y="66"/>
                  </a:lnTo>
                  <a:lnTo>
                    <a:pt x="10" y="58"/>
                  </a:lnTo>
                  <a:lnTo>
                    <a:pt x="10" y="50"/>
                  </a:lnTo>
                  <a:lnTo>
                    <a:pt x="8" y="43"/>
                  </a:lnTo>
                  <a:lnTo>
                    <a:pt x="7" y="36"/>
                  </a:lnTo>
                  <a:lnTo>
                    <a:pt x="5" y="29"/>
                  </a:lnTo>
                  <a:lnTo>
                    <a:pt x="3" y="21"/>
                  </a:lnTo>
                  <a:lnTo>
                    <a:pt x="2" y="14"/>
                  </a:lnTo>
                  <a:lnTo>
                    <a:pt x="0" y="8"/>
                  </a:lnTo>
                  <a:lnTo>
                    <a:pt x="0" y="3"/>
                  </a:lnTo>
                  <a:lnTo>
                    <a:pt x="1" y="0"/>
                  </a:lnTo>
                  <a:lnTo>
                    <a:pt x="37"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4" name="Freeform 78"/>
            <p:cNvSpPr>
              <a:spLocks/>
            </p:cNvSpPr>
            <p:nvPr/>
          </p:nvSpPr>
          <p:spPr bwMode="auto">
            <a:xfrm>
              <a:off x="2443" y="895"/>
              <a:ext cx="279" cy="276"/>
            </a:xfrm>
            <a:custGeom>
              <a:avLst/>
              <a:gdLst>
                <a:gd name="T0" fmla="*/ 51 w 279"/>
                <a:gd name="T1" fmla="*/ 25 h 276"/>
                <a:gd name="T2" fmla="*/ 58 w 279"/>
                <a:gd name="T3" fmla="*/ 42 h 276"/>
                <a:gd name="T4" fmla="*/ 66 w 279"/>
                <a:gd name="T5" fmla="*/ 67 h 276"/>
                <a:gd name="T6" fmla="*/ 75 w 279"/>
                <a:gd name="T7" fmla="*/ 93 h 276"/>
                <a:gd name="T8" fmla="*/ 81 w 279"/>
                <a:gd name="T9" fmla="*/ 112 h 276"/>
                <a:gd name="T10" fmla="*/ 92 w 279"/>
                <a:gd name="T11" fmla="*/ 132 h 276"/>
                <a:gd name="T12" fmla="*/ 107 w 279"/>
                <a:gd name="T13" fmla="*/ 151 h 276"/>
                <a:gd name="T14" fmla="*/ 119 w 279"/>
                <a:gd name="T15" fmla="*/ 164 h 276"/>
                <a:gd name="T16" fmla="*/ 130 w 279"/>
                <a:gd name="T17" fmla="*/ 171 h 276"/>
                <a:gd name="T18" fmla="*/ 157 w 279"/>
                <a:gd name="T19" fmla="*/ 191 h 276"/>
                <a:gd name="T20" fmla="*/ 188 w 279"/>
                <a:gd name="T21" fmla="*/ 217 h 276"/>
                <a:gd name="T22" fmla="*/ 211 w 279"/>
                <a:gd name="T23" fmla="*/ 236 h 276"/>
                <a:gd name="T24" fmla="*/ 215 w 279"/>
                <a:gd name="T25" fmla="*/ 238 h 276"/>
                <a:gd name="T26" fmla="*/ 219 w 279"/>
                <a:gd name="T27" fmla="*/ 237 h 276"/>
                <a:gd name="T28" fmla="*/ 226 w 279"/>
                <a:gd name="T29" fmla="*/ 237 h 276"/>
                <a:gd name="T30" fmla="*/ 233 w 279"/>
                <a:gd name="T31" fmla="*/ 237 h 276"/>
                <a:gd name="T32" fmla="*/ 242 w 279"/>
                <a:gd name="T33" fmla="*/ 240 h 276"/>
                <a:gd name="T34" fmla="*/ 253 w 279"/>
                <a:gd name="T35" fmla="*/ 246 h 276"/>
                <a:gd name="T36" fmla="*/ 265 w 279"/>
                <a:gd name="T37" fmla="*/ 253 h 276"/>
                <a:gd name="T38" fmla="*/ 275 w 279"/>
                <a:gd name="T39" fmla="*/ 261 h 276"/>
                <a:gd name="T40" fmla="*/ 278 w 279"/>
                <a:gd name="T41" fmla="*/ 269 h 276"/>
                <a:gd name="T42" fmla="*/ 272 w 279"/>
                <a:gd name="T43" fmla="*/ 273 h 276"/>
                <a:gd name="T44" fmla="*/ 261 w 279"/>
                <a:gd name="T45" fmla="*/ 275 h 276"/>
                <a:gd name="T46" fmla="*/ 246 w 279"/>
                <a:gd name="T47" fmla="*/ 273 h 276"/>
                <a:gd name="T48" fmla="*/ 231 w 279"/>
                <a:gd name="T49" fmla="*/ 269 h 276"/>
                <a:gd name="T50" fmla="*/ 221 w 279"/>
                <a:gd name="T51" fmla="*/ 264 h 276"/>
                <a:gd name="T52" fmla="*/ 214 w 279"/>
                <a:gd name="T53" fmla="*/ 262 h 276"/>
                <a:gd name="T54" fmla="*/ 209 w 279"/>
                <a:gd name="T55" fmla="*/ 262 h 276"/>
                <a:gd name="T56" fmla="*/ 203 w 279"/>
                <a:gd name="T57" fmla="*/ 262 h 276"/>
                <a:gd name="T58" fmla="*/ 185 w 279"/>
                <a:gd name="T59" fmla="*/ 257 h 276"/>
                <a:gd name="T60" fmla="*/ 159 w 279"/>
                <a:gd name="T61" fmla="*/ 244 h 276"/>
                <a:gd name="T62" fmla="*/ 136 w 279"/>
                <a:gd name="T63" fmla="*/ 233 h 276"/>
                <a:gd name="T64" fmla="*/ 120 w 279"/>
                <a:gd name="T65" fmla="*/ 222 h 276"/>
                <a:gd name="T66" fmla="*/ 100 w 279"/>
                <a:gd name="T67" fmla="*/ 204 h 276"/>
                <a:gd name="T68" fmla="*/ 78 w 279"/>
                <a:gd name="T69" fmla="*/ 180 h 276"/>
                <a:gd name="T70" fmla="*/ 58 w 279"/>
                <a:gd name="T71" fmla="*/ 154 h 276"/>
                <a:gd name="T72" fmla="*/ 42 w 279"/>
                <a:gd name="T73" fmla="*/ 125 h 276"/>
                <a:gd name="T74" fmla="*/ 25 w 279"/>
                <a:gd name="T75" fmla="*/ 90 h 276"/>
                <a:gd name="T76" fmla="*/ 11 w 279"/>
                <a:gd name="T77" fmla="*/ 53 h 276"/>
                <a:gd name="T78" fmla="*/ 2 w 279"/>
                <a:gd name="T79" fmla="*/ 25 h 276"/>
                <a:gd name="T80" fmla="*/ 1 w 279"/>
                <a:gd name="T81" fmla="*/ 11 h 276"/>
                <a:gd name="T82" fmla="*/ 3 w 279"/>
                <a:gd name="T83" fmla="*/ 5 h 276"/>
                <a:gd name="T84" fmla="*/ 7 w 279"/>
                <a:gd name="T85" fmla="*/ 3 h 276"/>
                <a:gd name="T86" fmla="*/ 13 w 279"/>
                <a:gd name="T87" fmla="*/ 2 h 276"/>
                <a:gd name="T88" fmla="*/ 50 w 279"/>
                <a:gd name="T89" fmla="*/ 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6">
                  <a:moveTo>
                    <a:pt x="50" y="22"/>
                  </a:moveTo>
                  <a:lnTo>
                    <a:pt x="51" y="25"/>
                  </a:lnTo>
                  <a:lnTo>
                    <a:pt x="53" y="32"/>
                  </a:lnTo>
                  <a:lnTo>
                    <a:pt x="58" y="42"/>
                  </a:lnTo>
                  <a:lnTo>
                    <a:pt x="62" y="54"/>
                  </a:lnTo>
                  <a:lnTo>
                    <a:pt x="66" y="67"/>
                  </a:lnTo>
                  <a:lnTo>
                    <a:pt x="71" y="81"/>
                  </a:lnTo>
                  <a:lnTo>
                    <a:pt x="75" y="93"/>
                  </a:lnTo>
                  <a:lnTo>
                    <a:pt x="78" y="103"/>
                  </a:lnTo>
                  <a:lnTo>
                    <a:pt x="81" y="112"/>
                  </a:lnTo>
                  <a:lnTo>
                    <a:pt x="87" y="121"/>
                  </a:lnTo>
                  <a:lnTo>
                    <a:pt x="92" y="132"/>
                  </a:lnTo>
                  <a:lnTo>
                    <a:pt x="100" y="142"/>
                  </a:lnTo>
                  <a:lnTo>
                    <a:pt x="107" y="151"/>
                  </a:lnTo>
                  <a:lnTo>
                    <a:pt x="113" y="159"/>
                  </a:lnTo>
                  <a:lnTo>
                    <a:pt x="119" y="164"/>
                  </a:lnTo>
                  <a:lnTo>
                    <a:pt x="123" y="168"/>
                  </a:lnTo>
                  <a:lnTo>
                    <a:pt x="130" y="171"/>
                  </a:lnTo>
                  <a:lnTo>
                    <a:pt x="141" y="180"/>
                  </a:lnTo>
                  <a:lnTo>
                    <a:pt x="157" y="191"/>
                  </a:lnTo>
                  <a:lnTo>
                    <a:pt x="173" y="204"/>
                  </a:lnTo>
                  <a:lnTo>
                    <a:pt x="188" y="217"/>
                  </a:lnTo>
                  <a:lnTo>
                    <a:pt x="202" y="228"/>
                  </a:lnTo>
                  <a:lnTo>
                    <a:pt x="211" y="236"/>
                  </a:lnTo>
                  <a:lnTo>
                    <a:pt x="215" y="238"/>
                  </a:lnTo>
                  <a:lnTo>
                    <a:pt x="215" y="238"/>
                  </a:lnTo>
                  <a:lnTo>
                    <a:pt x="217" y="238"/>
                  </a:lnTo>
                  <a:lnTo>
                    <a:pt x="219" y="237"/>
                  </a:lnTo>
                  <a:lnTo>
                    <a:pt x="222" y="237"/>
                  </a:lnTo>
                  <a:lnTo>
                    <a:pt x="226" y="237"/>
                  </a:lnTo>
                  <a:lnTo>
                    <a:pt x="229" y="237"/>
                  </a:lnTo>
                  <a:lnTo>
                    <a:pt x="233" y="237"/>
                  </a:lnTo>
                  <a:lnTo>
                    <a:pt x="237" y="238"/>
                  </a:lnTo>
                  <a:lnTo>
                    <a:pt x="242" y="240"/>
                  </a:lnTo>
                  <a:lnTo>
                    <a:pt x="247" y="243"/>
                  </a:lnTo>
                  <a:lnTo>
                    <a:pt x="253" y="246"/>
                  </a:lnTo>
                  <a:lnTo>
                    <a:pt x="260" y="250"/>
                  </a:lnTo>
                  <a:lnTo>
                    <a:pt x="265" y="253"/>
                  </a:lnTo>
                  <a:lnTo>
                    <a:pt x="271" y="258"/>
                  </a:lnTo>
                  <a:lnTo>
                    <a:pt x="275" y="261"/>
                  </a:lnTo>
                  <a:lnTo>
                    <a:pt x="278" y="266"/>
                  </a:lnTo>
                  <a:lnTo>
                    <a:pt x="278" y="269"/>
                  </a:lnTo>
                  <a:lnTo>
                    <a:pt x="275" y="271"/>
                  </a:lnTo>
                  <a:lnTo>
                    <a:pt x="272" y="273"/>
                  </a:lnTo>
                  <a:lnTo>
                    <a:pt x="267" y="275"/>
                  </a:lnTo>
                  <a:lnTo>
                    <a:pt x="261" y="275"/>
                  </a:lnTo>
                  <a:lnTo>
                    <a:pt x="254" y="275"/>
                  </a:lnTo>
                  <a:lnTo>
                    <a:pt x="246" y="273"/>
                  </a:lnTo>
                  <a:lnTo>
                    <a:pt x="238" y="271"/>
                  </a:lnTo>
                  <a:lnTo>
                    <a:pt x="231" y="269"/>
                  </a:lnTo>
                  <a:lnTo>
                    <a:pt x="225" y="267"/>
                  </a:lnTo>
                  <a:lnTo>
                    <a:pt x="221" y="264"/>
                  </a:lnTo>
                  <a:lnTo>
                    <a:pt x="216" y="263"/>
                  </a:lnTo>
                  <a:lnTo>
                    <a:pt x="214" y="262"/>
                  </a:lnTo>
                  <a:lnTo>
                    <a:pt x="211" y="262"/>
                  </a:lnTo>
                  <a:lnTo>
                    <a:pt x="209" y="262"/>
                  </a:lnTo>
                  <a:lnTo>
                    <a:pt x="207" y="263"/>
                  </a:lnTo>
                  <a:lnTo>
                    <a:pt x="203" y="262"/>
                  </a:lnTo>
                  <a:lnTo>
                    <a:pt x="195" y="260"/>
                  </a:lnTo>
                  <a:lnTo>
                    <a:pt x="185" y="257"/>
                  </a:lnTo>
                  <a:lnTo>
                    <a:pt x="173" y="251"/>
                  </a:lnTo>
                  <a:lnTo>
                    <a:pt x="159" y="244"/>
                  </a:lnTo>
                  <a:lnTo>
                    <a:pt x="147" y="239"/>
                  </a:lnTo>
                  <a:lnTo>
                    <a:pt x="136" y="233"/>
                  </a:lnTo>
                  <a:lnTo>
                    <a:pt x="128" y="228"/>
                  </a:lnTo>
                  <a:lnTo>
                    <a:pt x="120" y="222"/>
                  </a:lnTo>
                  <a:lnTo>
                    <a:pt x="110" y="213"/>
                  </a:lnTo>
                  <a:lnTo>
                    <a:pt x="100" y="204"/>
                  </a:lnTo>
                  <a:lnTo>
                    <a:pt x="89" y="192"/>
                  </a:lnTo>
                  <a:lnTo>
                    <a:pt x="78" y="180"/>
                  </a:lnTo>
                  <a:lnTo>
                    <a:pt x="66" y="168"/>
                  </a:lnTo>
                  <a:lnTo>
                    <a:pt x="58" y="154"/>
                  </a:lnTo>
                  <a:lnTo>
                    <a:pt x="50" y="140"/>
                  </a:lnTo>
                  <a:lnTo>
                    <a:pt x="42" y="125"/>
                  </a:lnTo>
                  <a:lnTo>
                    <a:pt x="34" y="109"/>
                  </a:lnTo>
                  <a:lnTo>
                    <a:pt x="25" y="90"/>
                  </a:lnTo>
                  <a:lnTo>
                    <a:pt x="17" y="71"/>
                  </a:lnTo>
                  <a:lnTo>
                    <a:pt x="11" y="53"/>
                  </a:lnTo>
                  <a:lnTo>
                    <a:pt x="5" y="37"/>
                  </a:lnTo>
                  <a:lnTo>
                    <a:pt x="2" y="25"/>
                  </a:lnTo>
                  <a:lnTo>
                    <a:pt x="0" y="16"/>
                  </a:lnTo>
                  <a:lnTo>
                    <a:pt x="1" y="11"/>
                  </a:lnTo>
                  <a:lnTo>
                    <a:pt x="2" y="7"/>
                  </a:lnTo>
                  <a:lnTo>
                    <a:pt x="3" y="5"/>
                  </a:lnTo>
                  <a:lnTo>
                    <a:pt x="5" y="4"/>
                  </a:lnTo>
                  <a:lnTo>
                    <a:pt x="7" y="3"/>
                  </a:lnTo>
                  <a:lnTo>
                    <a:pt x="11" y="2"/>
                  </a:lnTo>
                  <a:lnTo>
                    <a:pt x="13" y="2"/>
                  </a:lnTo>
                  <a:lnTo>
                    <a:pt x="16" y="0"/>
                  </a:lnTo>
                  <a:lnTo>
                    <a:pt x="50" y="2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5" name="Freeform 79"/>
            <p:cNvSpPr>
              <a:spLocks/>
            </p:cNvSpPr>
            <p:nvPr/>
          </p:nvSpPr>
          <p:spPr bwMode="auto">
            <a:xfrm>
              <a:off x="2364" y="1239"/>
              <a:ext cx="288" cy="530"/>
            </a:xfrm>
            <a:custGeom>
              <a:avLst/>
              <a:gdLst>
                <a:gd name="T0" fmla="*/ 287 w 288"/>
                <a:gd name="T1" fmla="*/ 529 h 530"/>
                <a:gd name="T2" fmla="*/ 287 w 288"/>
                <a:gd name="T3" fmla="*/ 142 h 530"/>
                <a:gd name="T4" fmla="*/ 0 w 288"/>
                <a:gd name="T5" fmla="*/ 0 h 530"/>
                <a:gd name="T6" fmla="*/ 0 w 288"/>
                <a:gd name="T7" fmla="*/ 360 h 530"/>
                <a:gd name="T8" fmla="*/ 287 w 288"/>
                <a:gd name="T9" fmla="*/ 529 h 530"/>
              </a:gdLst>
              <a:ahLst/>
              <a:cxnLst>
                <a:cxn ang="0">
                  <a:pos x="T0" y="T1"/>
                </a:cxn>
                <a:cxn ang="0">
                  <a:pos x="T2" y="T3"/>
                </a:cxn>
                <a:cxn ang="0">
                  <a:pos x="T4" y="T5"/>
                </a:cxn>
                <a:cxn ang="0">
                  <a:pos x="T6" y="T7"/>
                </a:cxn>
                <a:cxn ang="0">
                  <a:pos x="T8" y="T9"/>
                </a:cxn>
              </a:cxnLst>
              <a:rect l="0" t="0" r="r" b="b"/>
              <a:pathLst>
                <a:path w="288" h="530">
                  <a:moveTo>
                    <a:pt x="287" y="529"/>
                  </a:moveTo>
                  <a:lnTo>
                    <a:pt x="287" y="142"/>
                  </a:lnTo>
                  <a:lnTo>
                    <a:pt x="0" y="0"/>
                  </a:lnTo>
                  <a:lnTo>
                    <a:pt x="0" y="360"/>
                  </a:lnTo>
                  <a:lnTo>
                    <a:pt x="287" y="5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6" name="Freeform 80"/>
            <p:cNvSpPr>
              <a:spLocks/>
            </p:cNvSpPr>
            <p:nvPr/>
          </p:nvSpPr>
          <p:spPr bwMode="auto">
            <a:xfrm>
              <a:off x="2341" y="1567"/>
              <a:ext cx="312" cy="210"/>
            </a:xfrm>
            <a:custGeom>
              <a:avLst/>
              <a:gdLst>
                <a:gd name="T0" fmla="*/ 311 w 312"/>
                <a:gd name="T1" fmla="*/ 209 h 210"/>
                <a:gd name="T2" fmla="*/ 311 w 312"/>
                <a:gd name="T3" fmla="*/ 168 h 210"/>
                <a:gd name="T4" fmla="*/ 0 w 312"/>
                <a:gd name="T5" fmla="*/ 0 h 210"/>
                <a:gd name="T6" fmla="*/ 0 w 312"/>
                <a:gd name="T7" fmla="*/ 36 h 210"/>
                <a:gd name="T8" fmla="*/ 311 w 312"/>
                <a:gd name="T9" fmla="*/ 209 h 210"/>
              </a:gdLst>
              <a:ahLst/>
              <a:cxnLst>
                <a:cxn ang="0">
                  <a:pos x="T0" y="T1"/>
                </a:cxn>
                <a:cxn ang="0">
                  <a:pos x="T2" y="T3"/>
                </a:cxn>
                <a:cxn ang="0">
                  <a:pos x="T4" y="T5"/>
                </a:cxn>
                <a:cxn ang="0">
                  <a:pos x="T6" y="T7"/>
                </a:cxn>
                <a:cxn ang="0">
                  <a:pos x="T8" y="T9"/>
                </a:cxn>
              </a:cxnLst>
              <a:rect l="0" t="0" r="r" b="b"/>
              <a:pathLst>
                <a:path w="312" h="210">
                  <a:moveTo>
                    <a:pt x="311" y="209"/>
                  </a:moveTo>
                  <a:lnTo>
                    <a:pt x="311" y="168"/>
                  </a:lnTo>
                  <a:lnTo>
                    <a:pt x="0" y="0"/>
                  </a:lnTo>
                  <a:lnTo>
                    <a:pt x="0" y="36"/>
                  </a:lnTo>
                  <a:lnTo>
                    <a:pt x="311" y="209"/>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7" name="Freeform 81"/>
            <p:cNvSpPr>
              <a:spLocks/>
            </p:cNvSpPr>
            <p:nvPr/>
          </p:nvSpPr>
          <p:spPr bwMode="auto">
            <a:xfrm>
              <a:off x="2336" y="1219"/>
              <a:ext cx="317" cy="187"/>
            </a:xfrm>
            <a:custGeom>
              <a:avLst/>
              <a:gdLst>
                <a:gd name="T0" fmla="*/ 316 w 317"/>
                <a:gd name="T1" fmla="*/ 186 h 187"/>
                <a:gd name="T2" fmla="*/ 316 w 317"/>
                <a:gd name="T3" fmla="*/ 147 h 187"/>
                <a:gd name="T4" fmla="*/ 0 w 317"/>
                <a:gd name="T5" fmla="*/ 0 h 187"/>
                <a:gd name="T6" fmla="*/ 1 w 317"/>
                <a:gd name="T7" fmla="*/ 37 h 187"/>
                <a:gd name="T8" fmla="*/ 316 w 317"/>
                <a:gd name="T9" fmla="*/ 186 h 187"/>
              </a:gdLst>
              <a:ahLst/>
              <a:cxnLst>
                <a:cxn ang="0">
                  <a:pos x="T0" y="T1"/>
                </a:cxn>
                <a:cxn ang="0">
                  <a:pos x="T2" y="T3"/>
                </a:cxn>
                <a:cxn ang="0">
                  <a:pos x="T4" y="T5"/>
                </a:cxn>
                <a:cxn ang="0">
                  <a:pos x="T6" y="T7"/>
                </a:cxn>
                <a:cxn ang="0">
                  <a:pos x="T8" y="T9"/>
                </a:cxn>
              </a:cxnLst>
              <a:rect l="0" t="0" r="r" b="b"/>
              <a:pathLst>
                <a:path w="317" h="187">
                  <a:moveTo>
                    <a:pt x="316" y="186"/>
                  </a:moveTo>
                  <a:lnTo>
                    <a:pt x="316" y="147"/>
                  </a:lnTo>
                  <a:lnTo>
                    <a:pt x="0" y="0"/>
                  </a:lnTo>
                  <a:lnTo>
                    <a:pt x="1" y="37"/>
                  </a:lnTo>
                  <a:lnTo>
                    <a:pt x="316" y="18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8" name="Freeform 82"/>
            <p:cNvSpPr>
              <a:spLocks/>
            </p:cNvSpPr>
            <p:nvPr/>
          </p:nvSpPr>
          <p:spPr bwMode="auto">
            <a:xfrm>
              <a:off x="2652" y="1584"/>
              <a:ext cx="589" cy="193"/>
            </a:xfrm>
            <a:custGeom>
              <a:avLst/>
              <a:gdLst>
                <a:gd name="T0" fmla="*/ 0 w 589"/>
                <a:gd name="T1" fmla="*/ 192 h 193"/>
                <a:gd name="T2" fmla="*/ 0 w 589"/>
                <a:gd name="T3" fmla="*/ 151 h 193"/>
                <a:gd name="T4" fmla="*/ 588 w 589"/>
                <a:gd name="T5" fmla="*/ 0 h 193"/>
                <a:gd name="T6" fmla="*/ 588 w 589"/>
                <a:gd name="T7" fmla="*/ 36 h 193"/>
                <a:gd name="T8" fmla="*/ 0 w 589"/>
                <a:gd name="T9" fmla="*/ 192 h 193"/>
              </a:gdLst>
              <a:ahLst/>
              <a:cxnLst>
                <a:cxn ang="0">
                  <a:pos x="T0" y="T1"/>
                </a:cxn>
                <a:cxn ang="0">
                  <a:pos x="T2" y="T3"/>
                </a:cxn>
                <a:cxn ang="0">
                  <a:pos x="T4" y="T5"/>
                </a:cxn>
                <a:cxn ang="0">
                  <a:pos x="T6" y="T7"/>
                </a:cxn>
                <a:cxn ang="0">
                  <a:pos x="T8" y="T9"/>
                </a:cxn>
              </a:cxnLst>
              <a:rect l="0" t="0" r="r" b="b"/>
              <a:pathLst>
                <a:path w="589" h="193">
                  <a:moveTo>
                    <a:pt x="0" y="192"/>
                  </a:moveTo>
                  <a:lnTo>
                    <a:pt x="0" y="151"/>
                  </a:lnTo>
                  <a:lnTo>
                    <a:pt x="588" y="0"/>
                  </a:lnTo>
                  <a:lnTo>
                    <a:pt x="588" y="36"/>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9" name="Freeform 83"/>
            <p:cNvSpPr>
              <a:spLocks/>
            </p:cNvSpPr>
            <p:nvPr/>
          </p:nvSpPr>
          <p:spPr bwMode="auto">
            <a:xfrm>
              <a:off x="2649" y="1215"/>
              <a:ext cx="588" cy="193"/>
            </a:xfrm>
            <a:custGeom>
              <a:avLst/>
              <a:gdLst>
                <a:gd name="T0" fmla="*/ 0 w 588"/>
                <a:gd name="T1" fmla="*/ 192 h 193"/>
                <a:gd name="T2" fmla="*/ 0 w 588"/>
                <a:gd name="T3" fmla="*/ 153 h 193"/>
                <a:gd name="T4" fmla="*/ 587 w 588"/>
                <a:gd name="T5" fmla="*/ 0 h 193"/>
                <a:gd name="T6" fmla="*/ 587 w 588"/>
                <a:gd name="T7" fmla="*/ 35 h 193"/>
                <a:gd name="T8" fmla="*/ 0 w 588"/>
                <a:gd name="T9" fmla="*/ 192 h 193"/>
              </a:gdLst>
              <a:ahLst/>
              <a:cxnLst>
                <a:cxn ang="0">
                  <a:pos x="T0" y="T1"/>
                </a:cxn>
                <a:cxn ang="0">
                  <a:pos x="T2" y="T3"/>
                </a:cxn>
                <a:cxn ang="0">
                  <a:pos x="T4" y="T5"/>
                </a:cxn>
                <a:cxn ang="0">
                  <a:pos x="T6" y="T7"/>
                </a:cxn>
                <a:cxn ang="0">
                  <a:pos x="T8" y="T9"/>
                </a:cxn>
              </a:cxnLst>
              <a:rect l="0" t="0" r="r" b="b"/>
              <a:pathLst>
                <a:path w="588" h="193">
                  <a:moveTo>
                    <a:pt x="0" y="192"/>
                  </a:moveTo>
                  <a:lnTo>
                    <a:pt x="0" y="153"/>
                  </a:lnTo>
                  <a:lnTo>
                    <a:pt x="587" y="0"/>
                  </a:lnTo>
                  <a:lnTo>
                    <a:pt x="587" y="35"/>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0" name="Freeform 84"/>
            <p:cNvSpPr>
              <a:spLocks/>
            </p:cNvSpPr>
            <p:nvPr/>
          </p:nvSpPr>
          <p:spPr bwMode="auto">
            <a:xfrm>
              <a:off x="2649" y="1259"/>
              <a:ext cx="591" cy="463"/>
            </a:xfrm>
            <a:custGeom>
              <a:avLst/>
              <a:gdLst>
                <a:gd name="T0" fmla="*/ 0 w 591"/>
                <a:gd name="T1" fmla="*/ 462 h 463"/>
                <a:gd name="T2" fmla="*/ 0 w 591"/>
                <a:gd name="T3" fmla="*/ 160 h 463"/>
                <a:gd name="T4" fmla="*/ 590 w 591"/>
                <a:gd name="T5" fmla="*/ 0 h 463"/>
                <a:gd name="T6" fmla="*/ 590 w 591"/>
                <a:gd name="T7" fmla="*/ 318 h 463"/>
                <a:gd name="T8" fmla="*/ 0 w 591"/>
                <a:gd name="T9" fmla="*/ 462 h 463"/>
              </a:gdLst>
              <a:ahLst/>
              <a:cxnLst>
                <a:cxn ang="0">
                  <a:pos x="T0" y="T1"/>
                </a:cxn>
                <a:cxn ang="0">
                  <a:pos x="T2" y="T3"/>
                </a:cxn>
                <a:cxn ang="0">
                  <a:pos x="T4" y="T5"/>
                </a:cxn>
                <a:cxn ang="0">
                  <a:pos x="T6" y="T7"/>
                </a:cxn>
                <a:cxn ang="0">
                  <a:pos x="T8" y="T9"/>
                </a:cxn>
              </a:cxnLst>
              <a:rect l="0" t="0" r="r" b="b"/>
              <a:pathLst>
                <a:path w="591" h="463">
                  <a:moveTo>
                    <a:pt x="0" y="462"/>
                  </a:moveTo>
                  <a:lnTo>
                    <a:pt x="0" y="160"/>
                  </a:lnTo>
                  <a:lnTo>
                    <a:pt x="590" y="0"/>
                  </a:lnTo>
                  <a:lnTo>
                    <a:pt x="590" y="318"/>
                  </a:lnTo>
                  <a:lnTo>
                    <a:pt x="0" y="46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1" name="Freeform 85"/>
            <p:cNvSpPr>
              <a:spLocks/>
            </p:cNvSpPr>
            <p:nvPr/>
          </p:nvSpPr>
          <p:spPr bwMode="auto">
            <a:xfrm>
              <a:off x="2574" y="915"/>
              <a:ext cx="170" cy="226"/>
            </a:xfrm>
            <a:custGeom>
              <a:avLst/>
              <a:gdLst>
                <a:gd name="T0" fmla="*/ 41 w 170"/>
                <a:gd name="T1" fmla="*/ 22 h 226"/>
                <a:gd name="T2" fmla="*/ 45 w 170"/>
                <a:gd name="T3" fmla="*/ 34 h 226"/>
                <a:gd name="T4" fmla="*/ 51 w 170"/>
                <a:gd name="T5" fmla="*/ 52 h 226"/>
                <a:gd name="T6" fmla="*/ 55 w 170"/>
                <a:gd name="T7" fmla="*/ 69 h 226"/>
                <a:gd name="T8" fmla="*/ 56 w 170"/>
                <a:gd name="T9" fmla="*/ 83 h 226"/>
                <a:gd name="T10" fmla="*/ 62 w 170"/>
                <a:gd name="T11" fmla="*/ 102 h 226"/>
                <a:gd name="T12" fmla="*/ 70 w 170"/>
                <a:gd name="T13" fmla="*/ 121 h 226"/>
                <a:gd name="T14" fmla="*/ 77 w 170"/>
                <a:gd name="T15" fmla="*/ 135 h 226"/>
                <a:gd name="T16" fmla="*/ 84 w 170"/>
                <a:gd name="T17" fmla="*/ 142 h 226"/>
                <a:gd name="T18" fmla="*/ 93 w 170"/>
                <a:gd name="T19" fmla="*/ 159 h 226"/>
                <a:gd name="T20" fmla="*/ 104 w 170"/>
                <a:gd name="T21" fmla="*/ 179 h 226"/>
                <a:gd name="T22" fmla="*/ 111 w 170"/>
                <a:gd name="T23" fmla="*/ 193 h 226"/>
                <a:gd name="T24" fmla="*/ 113 w 170"/>
                <a:gd name="T25" fmla="*/ 196 h 226"/>
                <a:gd name="T26" fmla="*/ 117 w 170"/>
                <a:gd name="T27" fmla="*/ 194 h 226"/>
                <a:gd name="T28" fmla="*/ 125 w 170"/>
                <a:gd name="T29" fmla="*/ 193 h 226"/>
                <a:gd name="T30" fmla="*/ 133 w 170"/>
                <a:gd name="T31" fmla="*/ 193 h 226"/>
                <a:gd name="T32" fmla="*/ 138 w 170"/>
                <a:gd name="T33" fmla="*/ 196 h 226"/>
                <a:gd name="T34" fmla="*/ 148 w 170"/>
                <a:gd name="T35" fmla="*/ 200 h 226"/>
                <a:gd name="T36" fmla="*/ 158 w 170"/>
                <a:gd name="T37" fmla="*/ 207 h 226"/>
                <a:gd name="T38" fmla="*/ 166 w 170"/>
                <a:gd name="T39" fmla="*/ 213 h 226"/>
                <a:gd name="T40" fmla="*/ 167 w 170"/>
                <a:gd name="T41" fmla="*/ 219 h 226"/>
                <a:gd name="T42" fmla="*/ 162 w 170"/>
                <a:gd name="T43" fmla="*/ 222 h 226"/>
                <a:gd name="T44" fmla="*/ 151 w 170"/>
                <a:gd name="T45" fmla="*/ 225 h 226"/>
                <a:gd name="T46" fmla="*/ 138 w 170"/>
                <a:gd name="T47" fmla="*/ 225 h 226"/>
                <a:gd name="T48" fmla="*/ 126 w 170"/>
                <a:gd name="T49" fmla="*/ 222 h 226"/>
                <a:gd name="T50" fmla="*/ 118 w 170"/>
                <a:gd name="T51" fmla="*/ 220 h 226"/>
                <a:gd name="T52" fmla="*/ 114 w 170"/>
                <a:gd name="T53" fmla="*/ 219 h 226"/>
                <a:gd name="T54" fmla="*/ 111 w 170"/>
                <a:gd name="T55" fmla="*/ 218 h 226"/>
                <a:gd name="T56" fmla="*/ 106 w 170"/>
                <a:gd name="T57" fmla="*/ 218 h 226"/>
                <a:gd name="T58" fmla="*/ 92 w 170"/>
                <a:gd name="T59" fmla="*/ 206 h 226"/>
                <a:gd name="T60" fmla="*/ 73 w 170"/>
                <a:gd name="T61" fmla="*/ 187 h 226"/>
                <a:gd name="T62" fmla="*/ 56 w 170"/>
                <a:gd name="T63" fmla="*/ 169 h 226"/>
                <a:gd name="T64" fmla="*/ 47 w 170"/>
                <a:gd name="T65" fmla="*/ 159 h 226"/>
                <a:gd name="T66" fmla="*/ 43 w 170"/>
                <a:gd name="T67" fmla="*/ 150 h 226"/>
                <a:gd name="T68" fmla="*/ 42 w 170"/>
                <a:gd name="T69" fmla="*/ 140 h 226"/>
                <a:gd name="T70" fmla="*/ 40 w 170"/>
                <a:gd name="T71" fmla="*/ 125 h 226"/>
                <a:gd name="T72" fmla="*/ 33 w 170"/>
                <a:gd name="T73" fmla="*/ 104 h 226"/>
                <a:gd name="T74" fmla="*/ 21 w 170"/>
                <a:gd name="T75" fmla="*/ 73 h 226"/>
                <a:gd name="T76" fmla="*/ 7 w 170"/>
                <a:gd name="T77" fmla="*/ 42 h 226"/>
                <a:gd name="T78" fmla="*/ 0 w 170"/>
                <a:gd name="T79" fmla="*/ 17 h 226"/>
                <a:gd name="T80" fmla="*/ 1 w 170"/>
                <a:gd name="T81" fmla="*/ 7 h 226"/>
                <a:gd name="T82" fmla="*/ 5 w 170"/>
                <a:gd name="T83" fmla="*/ 4 h 226"/>
                <a:gd name="T84" fmla="*/ 11 w 170"/>
                <a:gd name="T85" fmla="*/ 2 h 226"/>
                <a:gd name="T86" fmla="*/ 16 w 170"/>
                <a:gd name="T87" fmla="*/ 1 h 226"/>
                <a:gd name="T88" fmla="*/ 41 w 170"/>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 h="226">
                  <a:moveTo>
                    <a:pt x="41" y="20"/>
                  </a:moveTo>
                  <a:lnTo>
                    <a:pt x="41" y="22"/>
                  </a:lnTo>
                  <a:lnTo>
                    <a:pt x="43" y="26"/>
                  </a:lnTo>
                  <a:lnTo>
                    <a:pt x="45" y="34"/>
                  </a:lnTo>
                  <a:lnTo>
                    <a:pt x="47" y="42"/>
                  </a:lnTo>
                  <a:lnTo>
                    <a:pt x="51" y="52"/>
                  </a:lnTo>
                  <a:lnTo>
                    <a:pt x="53" y="61"/>
                  </a:lnTo>
                  <a:lnTo>
                    <a:pt x="55" y="69"/>
                  </a:lnTo>
                  <a:lnTo>
                    <a:pt x="56" y="75"/>
                  </a:lnTo>
                  <a:lnTo>
                    <a:pt x="56" y="83"/>
                  </a:lnTo>
                  <a:lnTo>
                    <a:pt x="60" y="92"/>
                  </a:lnTo>
                  <a:lnTo>
                    <a:pt x="62" y="102"/>
                  </a:lnTo>
                  <a:lnTo>
                    <a:pt x="66" y="112"/>
                  </a:lnTo>
                  <a:lnTo>
                    <a:pt x="70" y="121"/>
                  </a:lnTo>
                  <a:lnTo>
                    <a:pt x="74" y="130"/>
                  </a:lnTo>
                  <a:lnTo>
                    <a:pt x="77" y="135"/>
                  </a:lnTo>
                  <a:lnTo>
                    <a:pt x="81" y="139"/>
                  </a:lnTo>
                  <a:lnTo>
                    <a:pt x="84" y="142"/>
                  </a:lnTo>
                  <a:lnTo>
                    <a:pt x="88" y="149"/>
                  </a:lnTo>
                  <a:lnTo>
                    <a:pt x="93" y="159"/>
                  </a:lnTo>
                  <a:lnTo>
                    <a:pt x="98" y="169"/>
                  </a:lnTo>
                  <a:lnTo>
                    <a:pt x="104" y="179"/>
                  </a:lnTo>
                  <a:lnTo>
                    <a:pt x="107" y="187"/>
                  </a:lnTo>
                  <a:lnTo>
                    <a:pt x="111" y="193"/>
                  </a:lnTo>
                  <a:lnTo>
                    <a:pt x="112" y="196"/>
                  </a:lnTo>
                  <a:lnTo>
                    <a:pt x="113" y="196"/>
                  </a:lnTo>
                  <a:lnTo>
                    <a:pt x="114" y="194"/>
                  </a:lnTo>
                  <a:lnTo>
                    <a:pt x="117" y="194"/>
                  </a:lnTo>
                  <a:lnTo>
                    <a:pt x="121" y="193"/>
                  </a:lnTo>
                  <a:lnTo>
                    <a:pt x="125" y="193"/>
                  </a:lnTo>
                  <a:lnTo>
                    <a:pt x="128" y="193"/>
                  </a:lnTo>
                  <a:lnTo>
                    <a:pt x="133" y="193"/>
                  </a:lnTo>
                  <a:lnTo>
                    <a:pt x="135" y="194"/>
                  </a:lnTo>
                  <a:lnTo>
                    <a:pt x="138" y="196"/>
                  </a:lnTo>
                  <a:lnTo>
                    <a:pt x="143" y="198"/>
                  </a:lnTo>
                  <a:lnTo>
                    <a:pt x="148" y="200"/>
                  </a:lnTo>
                  <a:lnTo>
                    <a:pt x="153" y="203"/>
                  </a:lnTo>
                  <a:lnTo>
                    <a:pt x="158" y="207"/>
                  </a:lnTo>
                  <a:lnTo>
                    <a:pt x="162" y="210"/>
                  </a:lnTo>
                  <a:lnTo>
                    <a:pt x="166" y="213"/>
                  </a:lnTo>
                  <a:lnTo>
                    <a:pt x="169" y="217"/>
                  </a:lnTo>
                  <a:lnTo>
                    <a:pt x="167" y="219"/>
                  </a:lnTo>
                  <a:lnTo>
                    <a:pt x="166" y="221"/>
                  </a:lnTo>
                  <a:lnTo>
                    <a:pt x="162" y="222"/>
                  </a:lnTo>
                  <a:lnTo>
                    <a:pt x="157" y="223"/>
                  </a:lnTo>
                  <a:lnTo>
                    <a:pt x="151" y="225"/>
                  </a:lnTo>
                  <a:lnTo>
                    <a:pt x="145" y="225"/>
                  </a:lnTo>
                  <a:lnTo>
                    <a:pt x="138" y="225"/>
                  </a:lnTo>
                  <a:lnTo>
                    <a:pt x="132" y="223"/>
                  </a:lnTo>
                  <a:lnTo>
                    <a:pt x="126" y="222"/>
                  </a:lnTo>
                  <a:lnTo>
                    <a:pt x="122" y="221"/>
                  </a:lnTo>
                  <a:lnTo>
                    <a:pt x="118" y="220"/>
                  </a:lnTo>
                  <a:lnTo>
                    <a:pt x="116" y="219"/>
                  </a:lnTo>
                  <a:lnTo>
                    <a:pt x="114" y="219"/>
                  </a:lnTo>
                  <a:lnTo>
                    <a:pt x="112" y="218"/>
                  </a:lnTo>
                  <a:lnTo>
                    <a:pt x="111" y="218"/>
                  </a:lnTo>
                  <a:lnTo>
                    <a:pt x="110" y="219"/>
                  </a:lnTo>
                  <a:lnTo>
                    <a:pt x="106" y="218"/>
                  </a:lnTo>
                  <a:lnTo>
                    <a:pt x="101" y="212"/>
                  </a:lnTo>
                  <a:lnTo>
                    <a:pt x="92" y="206"/>
                  </a:lnTo>
                  <a:lnTo>
                    <a:pt x="83" y="197"/>
                  </a:lnTo>
                  <a:lnTo>
                    <a:pt x="73" y="187"/>
                  </a:lnTo>
                  <a:lnTo>
                    <a:pt x="64" y="177"/>
                  </a:lnTo>
                  <a:lnTo>
                    <a:pt x="56" y="169"/>
                  </a:lnTo>
                  <a:lnTo>
                    <a:pt x="51" y="163"/>
                  </a:lnTo>
                  <a:lnTo>
                    <a:pt x="47" y="159"/>
                  </a:lnTo>
                  <a:lnTo>
                    <a:pt x="45" y="154"/>
                  </a:lnTo>
                  <a:lnTo>
                    <a:pt x="43" y="150"/>
                  </a:lnTo>
                  <a:lnTo>
                    <a:pt x="43" y="145"/>
                  </a:lnTo>
                  <a:lnTo>
                    <a:pt x="42" y="140"/>
                  </a:lnTo>
                  <a:lnTo>
                    <a:pt x="41" y="133"/>
                  </a:lnTo>
                  <a:lnTo>
                    <a:pt x="40" y="125"/>
                  </a:lnTo>
                  <a:lnTo>
                    <a:pt x="37" y="115"/>
                  </a:lnTo>
                  <a:lnTo>
                    <a:pt x="33" y="104"/>
                  </a:lnTo>
                  <a:lnTo>
                    <a:pt x="27" y="90"/>
                  </a:lnTo>
                  <a:lnTo>
                    <a:pt x="21" y="73"/>
                  </a:lnTo>
                  <a:lnTo>
                    <a:pt x="14" y="57"/>
                  </a:lnTo>
                  <a:lnTo>
                    <a:pt x="7" y="42"/>
                  </a:lnTo>
                  <a:lnTo>
                    <a:pt x="3" y="28"/>
                  </a:lnTo>
                  <a:lnTo>
                    <a:pt x="0" y="17"/>
                  </a:lnTo>
                  <a:lnTo>
                    <a:pt x="0" y="11"/>
                  </a:lnTo>
                  <a:lnTo>
                    <a:pt x="1" y="7"/>
                  </a:lnTo>
                  <a:lnTo>
                    <a:pt x="3" y="5"/>
                  </a:lnTo>
                  <a:lnTo>
                    <a:pt x="5" y="4"/>
                  </a:lnTo>
                  <a:lnTo>
                    <a:pt x="7" y="3"/>
                  </a:lnTo>
                  <a:lnTo>
                    <a:pt x="11" y="2"/>
                  </a:lnTo>
                  <a:lnTo>
                    <a:pt x="13" y="2"/>
                  </a:lnTo>
                  <a:lnTo>
                    <a:pt x="16" y="1"/>
                  </a:lnTo>
                  <a:lnTo>
                    <a:pt x="17" y="0"/>
                  </a:lnTo>
                  <a:lnTo>
                    <a:pt x="41" y="2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2" name="Freeform 86"/>
            <p:cNvSpPr>
              <a:spLocks/>
            </p:cNvSpPr>
            <p:nvPr/>
          </p:nvSpPr>
          <p:spPr bwMode="auto">
            <a:xfrm>
              <a:off x="2573" y="915"/>
              <a:ext cx="175" cy="221"/>
            </a:xfrm>
            <a:custGeom>
              <a:avLst/>
              <a:gdLst>
                <a:gd name="T0" fmla="*/ 46 w 175"/>
                <a:gd name="T1" fmla="*/ 20 h 221"/>
                <a:gd name="T2" fmla="*/ 50 w 175"/>
                <a:gd name="T3" fmla="*/ 31 h 221"/>
                <a:gd name="T4" fmla="*/ 56 w 175"/>
                <a:gd name="T5" fmla="*/ 48 h 221"/>
                <a:gd name="T6" fmla="*/ 60 w 175"/>
                <a:gd name="T7" fmla="*/ 63 h 221"/>
                <a:gd name="T8" fmla="*/ 63 w 175"/>
                <a:gd name="T9" fmla="*/ 78 h 221"/>
                <a:gd name="T10" fmla="*/ 68 w 175"/>
                <a:gd name="T11" fmla="*/ 97 h 221"/>
                <a:gd name="T12" fmla="*/ 76 w 175"/>
                <a:gd name="T13" fmla="*/ 116 h 221"/>
                <a:gd name="T14" fmla="*/ 84 w 175"/>
                <a:gd name="T15" fmla="*/ 130 h 221"/>
                <a:gd name="T16" fmla="*/ 89 w 175"/>
                <a:gd name="T17" fmla="*/ 137 h 221"/>
                <a:gd name="T18" fmla="*/ 99 w 175"/>
                <a:gd name="T19" fmla="*/ 154 h 221"/>
                <a:gd name="T20" fmla="*/ 109 w 175"/>
                <a:gd name="T21" fmla="*/ 174 h 221"/>
                <a:gd name="T22" fmla="*/ 116 w 175"/>
                <a:gd name="T23" fmla="*/ 188 h 221"/>
                <a:gd name="T24" fmla="*/ 118 w 175"/>
                <a:gd name="T25" fmla="*/ 190 h 221"/>
                <a:gd name="T26" fmla="*/ 124 w 175"/>
                <a:gd name="T27" fmla="*/ 189 h 221"/>
                <a:gd name="T28" fmla="*/ 130 w 175"/>
                <a:gd name="T29" fmla="*/ 188 h 221"/>
                <a:gd name="T30" fmla="*/ 138 w 175"/>
                <a:gd name="T31" fmla="*/ 188 h 221"/>
                <a:gd name="T32" fmla="*/ 145 w 175"/>
                <a:gd name="T33" fmla="*/ 190 h 221"/>
                <a:gd name="T34" fmla="*/ 154 w 175"/>
                <a:gd name="T35" fmla="*/ 195 h 221"/>
                <a:gd name="T36" fmla="*/ 164 w 175"/>
                <a:gd name="T37" fmla="*/ 202 h 221"/>
                <a:gd name="T38" fmla="*/ 171 w 175"/>
                <a:gd name="T39" fmla="*/ 208 h 221"/>
                <a:gd name="T40" fmla="*/ 174 w 175"/>
                <a:gd name="T41" fmla="*/ 214 h 221"/>
                <a:gd name="T42" fmla="*/ 168 w 175"/>
                <a:gd name="T43" fmla="*/ 217 h 221"/>
                <a:gd name="T44" fmla="*/ 157 w 175"/>
                <a:gd name="T45" fmla="*/ 220 h 221"/>
                <a:gd name="T46" fmla="*/ 144 w 175"/>
                <a:gd name="T47" fmla="*/ 220 h 221"/>
                <a:gd name="T48" fmla="*/ 132 w 175"/>
                <a:gd name="T49" fmla="*/ 217 h 221"/>
                <a:gd name="T50" fmla="*/ 125 w 175"/>
                <a:gd name="T51" fmla="*/ 215 h 221"/>
                <a:gd name="T52" fmla="*/ 120 w 175"/>
                <a:gd name="T53" fmla="*/ 214 h 221"/>
                <a:gd name="T54" fmla="*/ 117 w 175"/>
                <a:gd name="T55" fmla="*/ 214 h 221"/>
                <a:gd name="T56" fmla="*/ 113 w 175"/>
                <a:gd name="T57" fmla="*/ 213 h 221"/>
                <a:gd name="T58" fmla="*/ 98 w 175"/>
                <a:gd name="T59" fmla="*/ 201 h 221"/>
                <a:gd name="T60" fmla="*/ 79 w 175"/>
                <a:gd name="T61" fmla="*/ 182 h 221"/>
                <a:gd name="T62" fmla="*/ 63 w 175"/>
                <a:gd name="T63" fmla="*/ 164 h 221"/>
                <a:gd name="T64" fmla="*/ 52 w 175"/>
                <a:gd name="T65" fmla="*/ 152 h 221"/>
                <a:gd name="T66" fmla="*/ 39 w 175"/>
                <a:gd name="T67" fmla="*/ 138 h 221"/>
                <a:gd name="T68" fmla="*/ 25 w 175"/>
                <a:gd name="T69" fmla="*/ 119 h 221"/>
                <a:gd name="T70" fmla="*/ 14 w 175"/>
                <a:gd name="T71" fmla="*/ 99 h 221"/>
                <a:gd name="T72" fmla="*/ 7 w 175"/>
                <a:gd name="T73" fmla="*/ 77 h 221"/>
                <a:gd name="T74" fmla="*/ 3 w 175"/>
                <a:gd name="T75" fmla="*/ 52 h 221"/>
                <a:gd name="T76" fmla="*/ 1 w 175"/>
                <a:gd name="T77" fmla="*/ 27 h 221"/>
                <a:gd name="T78" fmla="*/ 0 w 175"/>
                <a:gd name="T79" fmla="*/ 10 h 221"/>
                <a:gd name="T80" fmla="*/ 2 w 175"/>
                <a:gd name="T81" fmla="*/ 1 h 221"/>
                <a:gd name="T82" fmla="*/ 6 w 175"/>
                <a:gd name="T83" fmla="*/ 1 h 221"/>
                <a:gd name="T84" fmla="*/ 11 w 175"/>
                <a:gd name="T85" fmla="*/ 4 h 221"/>
                <a:gd name="T86" fmla="*/ 15 w 175"/>
                <a:gd name="T87" fmla="*/ 6 h 221"/>
                <a:gd name="T88" fmla="*/ 46 w 175"/>
                <a:gd name="T89" fmla="*/ 1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 h="221">
                  <a:moveTo>
                    <a:pt x="46" y="18"/>
                  </a:moveTo>
                  <a:lnTo>
                    <a:pt x="46" y="20"/>
                  </a:lnTo>
                  <a:lnTo>
                    <a:pt x="48" y="24"/>
                  </a:lnTo>
                  <a:lnTo>
                    <a:pt x="50" y="31"/>
                  </a:lnTo>
                  <a:lnTo>
                    <a:pt x="54" y="39"/>
                  </a:lnTo>
                  <a:lnTo>
                    <a:pt x="56" y="48"/>
                  </a:lnTo>
                  <a:lnTo>
                    <a:pt x="58" y="55"/>
                  </a:lnTo>
                  <a:lnTo>
                    <a:pt x="60" y="63"/>
                  </a:lnTo>
                  <a:lnTo>
                    <a:pt x="62" y="71"/>
                  </a:lnTo>
                  <a:lnTo>
                    <a:pt x="63" y="78"/>
                  </a:lnTo>
                  <a:lnTo>
                    <a:pt x="65" y="87"/>
                  </a:lnTo>
                  <a:lnTo>
                    <a:pt x="68" y="97"/>
                  </a:lnTo>
                  <a:lnTo>
                    <a:pt x="72" y="107"/>
                  </a:lnTo>
                  <a:lnTo>
                    <a:pt x="76" y="116"/>
                  </a:lnTo>
                  <a:lnTo>
                    <a:pt x="79" y="125"/>
                  </a:lnTo>
                  <a:lnTo>
                    <a:pt x="84" y="130"/>
                  </a:lnTo>
                  <a:lnTo>
                    <a:pt x="86" y="134"/>
                  </a:lnTo>
                  <a:lnTo>
                    <a:pt x="89" y="137"/>
                  </a:lnTo>
                  <a:lnTo>
                    <a:pt x="94" y="144"/>
                  </a:lnTo>
                  <a:lnTo>
                    <a:pt x="99" y="154"/>
                  </a:lnTo>
                  <a:lnTo>
                    <a:pt x="105" y="164"/>
                  </a:lnTo>
                  <a:lnTo>
                    <a:pt x="109" y="174"/>
                  </a:lnTo>
                  <a:lnTo>
                    <a:pt x="114" y="182"/>
                  </a:lnTo>
                  <a:lnTo>
                    <a:pt x="116" y="188"/>
                  </a:lnTo>
                  <a:lnTo>
                    <a:pt x="118" y="190"/>
                  </a:lnTo>
                  <a:lnTo>
                    <a:pt x="118" y="190"/>
                  </a:lnTo>
                  <a:lnTo>
                    <a:pt x="120" y="190"/>
                  </a:lnTo>
                  <a:lnTo>
                    <a:pt x="124" y="189"/>
                  </a:lnTo>
                  <a:lnTo>
                    <a:pt x="127" y="188"/>
                  </a:lnTo>
                  <a:lnTo>
                    <a:pt x="130" y="188"/>
                  </a:lnTo>
                  <a:lnTo>
                    <a:pt x="135" y="188"/>
                  </a:lnTo>
                  <a:lnTo>
                    <a:pt x="138" y="188"/>
                  </a:lnTo>
                  <a:lnTo>
                    <a:pt x="141" y="189"/>
                  </a:lnTo>
                  <a:lnTo>
                    <a:pt x="145" y="190"/>
                  </a:lnTo>
                  <a:lnTo>
                    <a:pt x="149" y="193"/>
                  </a:lnTo>
                  <a:lnTo>
                    <a:pt x="154" y="195"/>
                  </a:lnTo>
                  <a:lnTo>
                    <a:pt x="159" y="198"/>
                  </a:lnTo>
                  <a:lnTo>
                    <a:pt x="164" y="202"/>
                  </a:lnTo>
                  <a:lnTo>
                    <a:pt x="168" y="205"/>
                  </a:lnTo>
                  <a:lnTo>
                    <a:pt x="171" y="208"/>
                  </a:lnTo>
                  <a:lnTo>
                    <a:pt x="174" y="212"/>
                  </a:lnTo>
                  <a:lnTo>
                    <a:pt x="174" y="214"/>
                  </a:lnTo>
                  <a:lnTo>
                    <a:pt x="171" y="216"/>
                  </a:lnTo>
                  <a:lnTo>
                    <a:pt x="168" y="217"/>
                  </a:lnTo>
                  <a:lnTo>
                    <a:pt x="162" y="218"/>
                  </a:lnTo>
                  <a:lnTo>
                    <a:pt x="157" y="220"/>
                  </a:lnTo>
                  <a:lnTo>
                    <a:pt x="150" y="220"/>
                  </a:lnTo>
                  <a:lnTo>
                    <a:pt x="144" y="220"/>
                  </a:lnTo>
                  <a:lnTo>
                    <a:pt x="138" y="218"/>
                  </a:lnTo>
                  <a:lnTo>
                    <a:pt x="132" y="217"/>
                  </a:lnTo>
                  <a:lnTo>
                    <a:pt x="128" y="216"/>
                  </a:lnTo>
                  <a:lnTo>
                    <a:pt x="125" y="215"/>
                  </a:lnTo>
                  <a:lnTo>
                    <a:pt x="123" y="214"/>
                  </a:lnTo>
                  <a:lnTo>
                    <a:pt x="120" y="214"/>
                  </a:lnTo>
                  <a:lnTo>
                    <a:pt x="118" y="213"/>
                  </a:lnTo>
                  <a:lnTo>
                    <a:pt x="117" y="214"/>
                  </a:lnTo>
                  <a:lnTo>
                    <a:pt x="116" y="214"/>
                  </a:lnTo>
                  <a:lnTo>
                    <a:pt x="113" y="213"/>
                  </a:lnTo>
                  <a:lnTo>
                    <a:pt x="106" y="208"/>
                  </a:lnTo>
                  <a:lnTo>
                    <a:pt x="98" y="201"/>
                  </a:lnTo>
                  <a:lnTo>
                    <a:pt x="89" y="192"/>
                  </a:lnTo>
                  <a:lnTo>
                    <a:pt x="79" y="182"/>
                  </a:lnTo>
                  <a:lnTo>
                    <a:pt x="70" y="171"/>
                  </a:lnTo>
                  <a:lnTo>
                    <a:pt x="63" y="164"/>
                  </a:lnTo>
                  <a:lnTo>
                    <a:pt x="57" y="158"/>
                  </a:lnTo>
                  <a:lnTo>
                    <a:pt x="52" y="152"/>
                  </a:lnTo>
                  <a:lnTo>
                    <a:pt x="46" y="146"/>
                  </a:lnTo>
                  <a:lnTo>
                    <a:pt x="39" y="138"/>
                  </a:lnTo>
                  <a:lnTo>
                    <a:pt x="32" y="129"/>
                  </a:lnTo>
                  <a:lnTo>
                    <a:pt x="25" y="119"/>
                  </a:lnTo>
                  <a:lnTo>
                    <a:pt x="18" y="109"/>
                  </a:lnTo>
                  <a:lnTo>
                    <a:pt x="14" y="99"/>
                  </a:lnTo>
                  <a:lnTo>
                    <a:pt x="9" y="88"/>
                  </a:lnTo>
                  <a:lnTo>
                    <a:pt x="7" y="77"/>
                  </a:lnTo>
                  <a:lnTo>
                    <a:pt x="5" y="64"/>
                  </a:lnTo>
                  <a:lnTo>
                    <a:pt x="3" y="52"/>
                  </a:lnTo>
                  <a:lnTo>
                    <a:pt x="2" y="40"/>
                  </a:lnTo>
                  <a:lnTo>
                    <a:pt x="1" y="27"/>
                  </a:lnTo>
                  <a:lnTo>
                    <a:pt x="0" y="17"/>
                  </a:lnTo>
                  <a:lnTo>
                    <a:pt x="0" y="10"/>
                  </a:lnTo>
                  <a:lnTo>
                    <a:pt x="1" y="4"/>
                  </a:lnTo>
                  <a:lnTo>
                    <a:pt x="2" y="1"/>
                  </a:lnTo>
                  <a:lnTo>
                    <a:pt x="4" y="0"/>
                  </a:lnTo>
                  <a:lnTo>
                    <a:pt x="6" y="1"/>
                  </a:lnTo>
                  <a:lnTo>
                    <a:pt x="8" y="2"/>
                  </a:lnTo>
                  <a:lnTo>
                    <a:pt x="11" y="4"/>
                  </a:lnTo>
                  <a:lnTo>
                    <a:pt x="13" y="5"/>
                  </a:lnTo>
                  <a:lnTo>
                    <a:pt x="15" y="6"/>
                  </a:lnTo>
                  <a:lnTo>
                    <a:pt x="16" y="6"/>
                  </a:lnTo>
                  <a:lnTo>
                    <a:pt x="46" y="1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3" name="Freeform 87"/>
            <p:cNvSpPr>
              <a:spLocks/>
            </p:cNvSpPr>
            <p:nvPr/>
          </p:nvSpPr>
          <p:spPr bwMode="auto">
            <a:xfrm>
              <a:off x="2340" y="1270"/>
              <a:ext cx="312" cy="451"/>
            </a:xfrm>
            <a:custGeom>
              <a:avLst/>
              <a:gdLst>
                <a:gd name="T0" fmla="*/ 311 w 312"/>
                <a:gd name="T1" fmla="*/ 450 h 451"/>
                <a:gd name="T2" fmla="*/ 311 w 312"/>
                <a:gd name="T3" fmla="*/ 148 h 451"/>
                <a:gd name="T4" fmla="*/ 0 w 312"/>
                <a:gd name="T5" fmla="*/ 0 h 451"/>
                <a:gd name="T6" fmla="*/ 0 w 312"/>
                <a:gd name="T7" fmla="*/ 281 h 451"/>
                <a:gd name="T8" fmla="*/ 311 w 312"/>
                <a:gd name="T9" fmla="*/ 450 h 451"/>
              </a:gdLst>
              <a:ahLst/>
              <a:cxnLst>
                <a:cxn ang="0">
                  <a:pos x="T0" y="T1"/>
                </a:cxn>
                <a:cxn ang="0">
                  <a:pos x="T2" y="T3"/>
                </a:cxn>
                <a:cxn ang="0">
                  <a:pos x="T4" y="T5"/>
                </a:cxn>
                <a:cxn ang="0">
                  <a:pos x="T6" y="T7"/>
                </a:cxn>
                <a:cxn ang="0">
                  <a:pos x="T8" y="T9"/>
                </a:cxn>
              </a:cxnLst>
              <a:rect l="0" t="0" r="r" b="b"/>
              <a:pathLst>
                <a:path w="312" h="451">
                  <a:moveTo>
                    <a:pt x="311" y="450"/>
                  </a:moveTo>
                  <a:lnTo>
                    <a:pt x="311" y="148"/>
                  </a:lnTo>
                  <a:lnTo>
                    <a:pt x="0" y="0"/>
                  </a:lnTo>
                  <a:lnTo>
                    <a:pt x="0" y="281"/>
                  </a:lnTo>
                  <a:lnTo>
                    <a:pt x="311" y="45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4" name="Freeform 88"/>
            <p:cNvSpPr>
              <a:spLocks/>
            </p:cNvSpPr>
            <p:nvPr/>
          </p:nvSpPr>
          <p:spPr bwMode="auto">
            <a:xfrm>
              <a:off x="2553" y="1111"/>
              <a:ext cx="252" cy="107"/>
            </a:xfrm>
            <a:custGeom>
              <a:avLst/>
              <a:gdLst>
                <a:gd name="T0" fmla="*/ 251 w 252"/>
                <a:gd name="T1" fmla="*/ 18 h 107"/>
                <a:gd name="T2" fmla="*/ 87 w 252"/>
                <a:gd name="T3" fmla="*/ 106 h 107"/>
                <a:gd name="T4" fmla="*/ 0 w 252"/>
                <a:gd name="T5" fmla="*/ 87 h 107"/>
                <a:gd name="T6" fmla="*/ 163 w 252"/>
                <a:gd name="T7" fmla="*/ 0 h 107"/>
                <a:gd name="T8" fmla="*/ 251 w 252"/>
                <a:gd name="T9" fmla="*/ 18 h 107"/>
              </a:gdLst>
              <a:ahLst/>
              <a:cxnLst>
                <a:cxn ang="0">
                  <a:pos x="T0" y="T1"/>
                </a:cxn>
                <a:cxn ang="0">
                  <a:pos x="T2" y="T3"/>
                </a:cxn>
                <a:cxn ang="0">
                  <a:pos x="T4" y="T5"/>
                </a:cxn>
                <a:cxn ang="0">
                  <a:pos x="T6" y="T7"/>
                </a:cxn>
                <a:cxn ang="0">
                  <a:pos x="T8" y="T9"/>
                </a:cxn>
              </a:cxnLst>
              <a:rect l="0" t="0" r="r" b="b"/>
              <a:pathLst>
                <a:path w="252" h="107">
                  <a:moveTo>
                    <a:pt x="251" y="18"/>
                  </a:moveTo>
                  <a:lnTo>
                    <a:pt x="87" y="106"/>
                  </a:lnTo>
                  <a:lnTo>
                    <a:pt x="0" y="87"/>
                  </a:lnTo>
                  <a:lnTo>
                    <a:pt x="163" y="0"/>
                  </a:lnTo>
                  <a:lnTo>
                    <a:pt x="251" y="1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5" name="Freeform 89"/>
            <p:cNvSpPr>
              <a:spLocks/>
            </p:cNvSpPr>
            <p:nvPr/>
          </p:nvSpPr>
          <p:spPr bwMode="auto">
            <a:xfrm>
              <a:off x="2442" y="894"/>
              <a:ext cx="279" cy="279"/>
            </a:xfrm>
            <a:custGeom>
              <a:avLst/>
              <a:gdLst>
                <a:gd name="T0" fmla="*/ 58 w 279"/>
                <a:gd name="T1" fmla="*/ 26 h 279"/>
                <a:gd name="T2" fmla="*/ 65 w 279"/>
                <a:gd name="T3" fmla="*/ 44 h 279"/>
                <a:gd name="T4" fmla="*/ 78 w 279"/>
                <a:gd name="T5" fmla="*/ 71 h 279"/>
                <a:gd name="T6" fmla="*/ 89 w 279"/>
                <a:gd name="T7" fmla="*/ 97 h 279"/>
                <a:gd name="T8" fmla="*/ 96 w 279"/>
                <a:gd name="T9" fmla="*/ 115 h 279"/>
                <a:gd name="T10" fmla="*/ 102 w 279"/>
                <a:gd name="T11" fmla="*/ 135 h 279"/>
                <a:gd name="T12" fmla="*/ 111 w 279"/>
                <a:gd name="T13" fmla="*/ 155 h 279"/>
                <a:gd name="T14" fmla="*/ 119 w 279"/>
                <a:gd name="T15" fmla="*/ 169 h 279"/>
                <a:gd name="T16" fmla="*/ 130 w 279"/>
                <a:gd name="T17" fmla="*/ 175 h 279"/>
                <a:gd name="T18" fmla="*/ 157 w 279"/>
                <a:gd name="T19" fmla="*/ 194 h 279"/>
                <a:gd name="T20" fmla="*/ 188 w 279"/>
                <a:gd name="T21" fmla="*/ 220 h 279"/>
                <a:gd name="T22" fmla="*/ 211 w 279"/>
                <a:gd name="T23" fmla="*/ 239 h 279"/>
                <a:gd name="T24" fmla="*/ 215 w 279"/>
                <a:gd name="T25" fmla="*/ 241 h 279"/>
                <a:gd name="T26" fmla="*/ 219 w 279"/>
                <a:gd name="T27" fmla="*/ 240 h 279"/>
                <a:gd name="T28" fmla="*/ 225 w 279"/>
                <a:gd name="T29" fmla="*/ 240 h 279"/>
                <a:gd name="T30" fmla="*/ 233 w 279"/>
                <a:gd name="T31" fmla="*/ 240 h 279"/>
                <a:gd name="T32" fmla="*/ 242 w 279"/>
                <a:gd name="T33" fmla="*/ 243 h 279"/>
                <a:gd name="T34" fmla="*/ 253 w 279"/>
                <a:gd name="T35" fmla="*/ 249 h 279"/>
                <a:gd name="T36" fmla="*/ 265 w 279"/>
                <a:gd name="T37" fmla="*/ 256 h 279"/>
                <a:gd name="T38" fmla="*/ 274 w 279"/>
                <a:gd name="T39" fmla="*/ 264 h 279"/>
                <a:gd name="T40" fmla="*/ 278 w 279"/>
                <a:gd name="T41" fmla="*/ 272 h 279"/>
                <a:gd name="T42" fmla="*/ 272 w 279"/>
                <a:gd name="T43" fmla="*/ 276 h 279"/>
                <a:gd name="T44" fmla="*/ 261 w 279"/>
                <a:gd name="T45" fmla="*/ 278 h 279"/>
                <a:gd name="T46" fmla="*/ 246 w 279"/>
                <a:gd name="T47" fmla="*/ 276 h 279"/>
                <a:gd name="T48" fmla="*/ 231 w 279"/>
                <a:gd name="T49" fmla="*/ 272 h 279"/>
                <a:gd name="T50" fmla="*/ 221 w 279"/>
                <a:gd name="T51" fmla="*/ 269 h 279"/>
                <a:gd name="T52" fmla="*/ 214 w 279"/>
                <a:gd name="T53" fmla="*/ 266 h 279"/>
                <a:gd name="T54" fmla="*/ 209 w 279"/>
                <a:gd name="T55" fmla="*/ 265 h 279"/>
                <a:gd name="T56" fmla="*/ 203 w 279"/>
                <a:gd name="T57" fmla="*/ 265 h 279"/>
                <a:gd name="T58" fmla="*/ 184 w 279"/>
                <a:gd name="T59" fmla="*/ 260 h 279"/>
                <a:gd name="T60" fmla="*/ 159 w 279"/>
                <a:gd name="T61" fmla="*/ 249 h 279"/>
                <a:gd name="T62" fmla="*/ 136 w 279"/>
                <a:gd name="T63" fmla="*/ 236 h 279"/>
                <a:gd name="T64" fmla="*/ 119 w 279"/>
                <a:gd name="T65" fmla="*/ 225 h 279"/>
                <a:gd name="T66" fmla="*/ 99 w 279"/>
                <a:gd name="T67" fmla="*/ 207 h 279"/>
                <a:gd name="T68" fmla="*/ 77 w 279"/>
                <a:gd name="T69" fmla="*/ 184 h 279"/>
                <a:gd name="T70" fmla="*/ 58 w 279"/>
                <a:gd name="T71" fmla="*/ 157 h 279"/>
                <a:gd name="T72" fmla="*/ 42 w 279"/>
                <a:gd name="T73" fmla="*/ 128 h 279"/>
                <a:gd name="T74" fmla="*/ 25 w 279"/>
                <a:gd name="T75" fmla="*/ 93 h 279"/>
                <a:gd name="T76" fmla="*/ 11 w 279"/>
                <a:gd name="T77" fmla="*/ 56 h 279"/>
                <a:gd name="T78" fmla="*/ 1 w 279"/>
                <a:gd name="T79" fmla="*/ 28 h 279"/>
                <a:gd name="T80" fmla="*/ 1 w 279"/>
                <a:gd name="T81" fmla="*/ 14 h 279"/>
                <a:gd name="T82" fmla="*/ 3 w 279"/>
                <a:gd name="T83" fmla="*/ 7 h 279"/>
                <a:gd name="T84" fmla="*/ 8 w 279"/>
                <a:gd name="T85" fmla="*/ 4 h 279"/>
                <a:gd name="T86" fmla="*/ 14 w 279"/>
                <a:gd name="T87" fmla="*/ 2 h 279"/>
                <a:gd name="T88" fmla="*/ 55 w 279"/>
                <a:gd name="T89" fmla="*/ 2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9">
                  <a:moveTo>
                    <a:pt x="55" y="24"/>
                  </a:moveTo>
                  <a:lnTo>
                    <a:pt x="58" y="26"/>
                  </a:lnTo>
                  <a:lnTo>
                    <a:pt x="61" y="34"/>
                  </a:lnTo>
                  <a:lnTo>
                    <a:pt x="65" y="44"/>
                  </a:lnTo>
                  <a:lnTo>
                    <a:pt x="72" y="57"/>
                  </a:lnTo>
                  <a:lnTo>
                    <a:pt x="78" y="71"/>
                  </a:lnTo>
                  <a:lnTo>
                    <a:pt x="84" y="85"/>
                  </a:lnTo>
                  <a:lnTo>
                    <a:pt x="89" y="97"/>
                  </a:lnTo>
                  <a:lnTo>
                    <a:pt x="93" y="106"/>
                  </a:lnTo>
                  <a:lnTo>
                    <a:pt x="96" y="115"/>
                  </a:lnTo>
                  <a:lnTo>
                    <a:pt x="99" y="125"/>
                  </a:lnTo>
                  <a:lnTo>
                    <a:pt x="102" y="135"/>
                  </a:lnTo>
                  <a:lnTo>
                    <a:pt x="107" y="145"/>
                  </a:lnTo>
                  <a:lnTo>
                    <a:pt x="111" y="155"/>
                  </a:lnTo>
                  <a:lnTo>
                    <a:pt x="116" y="163"/>
                  </a:lnTo>
                  <a:lnTo>
                    <a:pt x="119" y="169"/>
                  </a:lnTo>
                  <a:lnTo>
                    <a:pt x="123" y="171"/>
                  </a:lnTo>
                  <a:lnTo>
                    <a:pt x="130" y="175"/>
                  </a:lnTo>
                  <a:lnTo>
                    <a:pt x="141" y="183"/>
                  </a:lnTo>
                  <a:lnTo>
                    <a:pt x="157" y="194"/>
                  </a:lnTo>
                  <a:lnTo>
                    <a:pt x="173" y="207"/>
                  </a:lnTo>
                  <a:lnTo>
                    <a:pt x="188" y="220"/>
                  </a:lnTo>
                  <a:lnTo>
                    <a:pt x="202" y="231"/>
                  </a:lnTo>
                  <a:lnTo>
                    <a:pt x="211" y="239"/>
                  </a:lnTo>
                  <a:lnTo>
                    <a:pt x="215" y="241"/>
                  </a:lnTo>
                  <a:lnTo>
                    <a:pt x="215" y="241"/>
                  </a:lnTo>
                  <a:lnTo>
                    <a:pt x="216" y="241"/>
                  </a:lnTo>
                  <a:lnTo>
                    <a:pt x="219" y="240"/>
                  </a:lnTo>
                  <a:lnTo>
                    <a:pt x="222" y="240"/>
                  </a:lnTo>
                  <a:lnTo>
                    <a:pt x="225" y="240"/>
                  </a:lnTo>
                  <a:lnTo>
                    <a:pt x="229" y="240"/>
                  </a:lnTo>
                  <a:lnTo>
                    <a:pt x="233" y="240"/>
                  </a:lnTo>
                  <a:lnTo>
                    <a:pt x="237" y="241"/>
                  </a:lnTo>
                  <a:lnTo>
                    <a:pt x="242" y="243"/>
                  </a:lnTo>
                  <a:lnTo>
                    <a:pt x="247" y="246"/>
                  </a:lnTo>
                  <a:lnTo>
                    <a:pt x="253" y="249"/>
                  </a:lnTo>
                  <a:lnTo>
                    <a:pt x="260" y="253"/>
                  </a:lnTo>
                  <a:lnTo>
                    <a:pt x="265" y="256"/>
                  </a:lnTo>
                  <a:lnTo>
                    <a:pt x="271" y="261"/>
                  </a:lnTo>
                  <a:lnTo>
                    <a:pt x="274" y="264"/>
                  </a:lnTo>
                  <a:lnTo>
                    <a:pt x="278" y="269"/>
                  </a:lnTo>
                  <a:lnTo>
                    <a:pt x="278" y="272"/>
                  </a:lnTo>
                  <a:lnTo>
                    <a:pt x="275" y="274"/>
                  </a:lnTo>
                  <a:lnTo>
                    <a:pt x="272" y="276"/>
                  </a:lnTo>
                  <a:lnTo>
                    <a:pt x="267" y="278"/>
                  </a:lnTo>
                  <a:lnTo>
                    <a:pt x="261" y="278"/>
                  </a:lnTo>
                  <a:lnTo>
                    <a:pt x="254" y="278"/>
                  </a:lnTo>
                  <a:lnTo>
                    <a:pt x="246" y="276"/>
                  </a:lnTo>
                  <a:lnTo>
                    <a:pt x="238" y="274"/>
                  </a:lnTo>
                  <a:lnTo>
                    <a:pt x="231" y="272"/>
                  </a:lnTo>
                  <a:lnTo>
                    <a:pt x="225" y="270"/>
                  </a:lnTo>
                  <a:lnTo>
                    <a:pt x="221" y="269"/>
                  </a:lnTo>
                  <a:lnTo>
                    <a:pt x="216" y="266"/>
                  </a:lnTo>
                  <a:lnTo>
                    <a:pt x="214" y="266"/>
                  </a:lnTo>
                  <a:lnTo>
                    <a:pt x="211" y="265"/>
                  </a:lnTo>
                  <a:lnTo>
                    <a:pt x="209" y="265"/>
                  </a:lnTo>
                  <a:lnTo>
                    <a:pt x="207" y="266"/>
                  </a:lnTo>
                  <a:lnTo>
                    <a:pt x="203" y="265"/>
                  </a:lnTo>
                  <a:lnTo>
                    <a:pt x="195" y="263"/>
                  </a:lnTo>
                  <a:lnTo>
                    <a:pt x="184" y="260"/>
                  </a:lnTo>
                  <a:lnTo>
                    <a:pt x="173" y="254"/>
                  </a:lnTo>
                  <a:lnTo>
                    <a:pt x="159" y="249"/>
                  </a:lnTo>
                  <a:lnTo>
                    <a:pt x="147" y="242"/>
                  </a:lnTo>
                  <a:lnTo>
                    <a:pt x="136" y="236"/>
                  </a:lnTo>
                  <a:lnTo>
                    <a:pt x="127" y="231"/>
                  </a:lnTo>
                  <a:lnTo>
                    <a:pt x="119" y="225"/>
                  </a:lnTo>
                  <a:lnTo>
                    <a:pt x="110" y="216"/>
                  </a:lnTo>
                  <a:lnTo>
                    <a:pt x="99" y="207"/>
                  </a:lnTo>
                  <a:lnTo>
                    <a:pt x="88" y="196"/>
                  </a:lnTo>
                  <a:lnTo>
                    <a:pt x="77" y="184"/>
                  </a:lnTo>
                  <a:lnTo>
                    <a:pt x="66" y="171"/>
                  </a:lnTo>
                  <a:lnTo>
                    <a:pt x="58" y="157"/>
                  </a:lnTo>
                  <a:lnTo>
                    <a:pt x="50" y="144"/>
                  </a:lnTo>
                  <a:lnTo>
                    <a:pt x="42" y="128"/>
                  </a:lnTo>
                  <a:lnTo>
                    <a:pt x="34" y="112"/>
                  </a:lnTo>
                  <a:lnTo>
                    <a:pt x="25" y="93"/>
                  </a:lnTo>
                  <a:lnTo>
                    <a:pt x="17" y="74"/>
                  </a:lnTo>
                  <a:lnTo>
                    <a:pt x="11" y="56"/>
                  </a:lnTo>
                  <a:lnTo>
                    <a:pt x="5" y="41"/>
                  </a:lnTo>
                  <a:lnTo>
                    <a:pt x="1" y="28"/>
                  </a:lnTo>
                  <a:lnTo>
                    <a:pt x="0" y="20"/>
                  </a:lnTo>
                  <a:lnTo>
                    <a:pt x="1" y="14"/>
                  </a:lnTo>
                  <a:lnTo>
                    <a:pt x="2" y="11"/>
                  </a:lnTo>
                  <a:lnTo>
                    <a:pt x="3" y="7"/>
                  </a:lnTo>
                  <a:lnTo>
                    <a:pt x="5" y="5"/>
                  </a:lnTo>
                  <a:lnTo>
                    <a:pt x="8" y="4"/>
                  </a:lnTo>
                  <a:lnTo>
                    <a:pt x="11" y="3"/>
                  </a:lnTo>
                  <a:lnTo>
                    <a:pt x="14" y="2"/>
                  </a:lnTo>
                  <a:lnTo>
                    <a:pt x="17" y="0"/>
                  </a:lnTo>
                  <a:lnTo>
                    <a:pt x="55" y="24"/>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6" name="Freeform 90"/>
            <p:cNvSpPr>
              <a:spLocks/>
            </p:cNvSpPr>
            <p:nvPr/>
          </p:nvSpPr>
          <p:spPr bwMode="auto">
            <a:xfrm>
              <a:off x="2569" y="913"/>
              <a:ext cx="176" cy="226"/>
            </a:xfrm>
            <a:custGeom>
              <a:avLst/>
              <a:gdLst>
                <a:gd name="T0" fmla="*/ 47 w 176"/>
                <a:gd name="T1" fmla="*/ 21 h 226"/>
                <a:gd name="T2" fmla="*/ 51 w 176"/>
                <a:gd name="T3" fmla="*/ 33 h 226"/>
                <a:gd name="T4" fmla="*/ 56 w 176"/>
                <a:gd name="T5" fmla="*/ 51 h 226"/>
                <a:gd name="T6" fmla="*/ 61 w 176"/>
                <a:gd name="T7" fmla="*/ 69 h 226"/>
                <a:gd name="T8" fmla="*/ 63 w 176"/>
                <a:gd name="T9" fmla="*/ 82 h 226"/>
                <a:gd name="T10" fmla="*/ 69 w 176"/>
                <a:gd name="T11" fmla="*/ 101 h 226"/>
                <a:gd name="T12" fmla="*/ 76 w 176"/>
                <a:gd name="T13" fmla="*/ 121 h 226"/>
                <a:gd name="T14" fmla="*/ 84 w 176"/>
                <a:gd name="T15" fmla="*/ 135 h 226"/>
                <a:gd name="T16" fmla="*/ 90 w 176"/>
                <a:gd name="T17" fmla="*/ 142 h 226"/>
                <a:gd name="T18" fmla="*/ 100 w 176"/>
                <a:gd name="T19" fmla="*/ 158 h 226"/>
                <a:gd name="T20" fmla="*/ 110 w 176"/>
                <a:gd name="T21" fmla="*/ 178 h 226"/>
                <a:gd name="T22" fmla="*/ 117 w 176"/>
                <a:gd name="T23" fmla="*/ 192 h 226"/>
                <a:gd name="T24" fmla="*/ 119 w 176"/>
                <a:gd name="T25" fmla="*/ 194 h 226"/>
                <a:gd name="T26" fmla="*/ 124 w 176"/>
                <a:gd name="T27" fmla="*/ 193 h 226"/>
                <a:gd name="T28" fmla="*/ 131 w 176"/>
                <a:gd name="T29" fmla="*/ 193 h 226"/>
                <a:gd name="T30" fmla="*/ 139 w 176"/>
                <a:gd name="T31" fmla="*/ 193 h 226"/>
                <a:gd name="T32" fmla="*/ 146 w 176"/>
                <a:gd name="T33" fmla="*/ 196 h 226"/>
                <a:gd name="T34" fmla="*/ 154 w 176"/>
                <a:gd name="T35" fmla="*/ 200 h 226"/>
                <a:gd name="T36" fmla="*/ 164 w 176"/>
                <a:gd name="T37" fmla="*/ 207 h 226"/>
                <a:gd name="T38" fmla="*/ 172 w 176"/>
                <a:gd name="T39" fmla="*/ 213 h 226"/>
                <a:gd name="T40" fmla="*/ 175 w 176"/>
                <a:gd name="T41" fmla="*/ 219 h 226"/>
                <a:gd name="T42" fmla="*/ 169 w 176"/>
                <a:gd name="T43" fmla="*/ 222 h 226"/>
                <a:gd name="T44" fmla="*/ 158 w 176"/>
                <a:gd name="T45" fmla="*/ 225 h 226"/>
                <a:gd name="T46" fmla="*/ 144 w 176"/>
                <a:gd name="T47" fmla="*/ 223 h 226"/>
                <a:gd name="T48" fmla="*/ 133 w 176"/>
                <a:gd name="T49" fmla="*/ 221 h 226"/>
                <a:gd name="T50" fmla="*/ 125 w 176"/>
                <a:gd name="T51" fmla="*/ 219 h 226"/>
                <a:gd name="T52" fmla="*/ 120 w 176"/>
                <a:gd name="T53" fmla="*/ 218 h 226"/>
                <a:gd name="T54" fmla="*/ 118 w 176"/>
                <a:gd name="T55" fmla="*/ 218 h 226"/>
                <a:gd name="T56" fmla="*/ 113 w 176"/>
                <a:gd name="T57" fmla="*/ 217 h 226"/>
                <a:gd name="T58" fmla="*/ 99 w 176"/>
                <a:gd name="T59" fmla="*/ 204 h 226"/>
                <a:gd name="T60" fmla="*/ 80 w 176"/>
                <a:gd name="T61" fmla="*/ 186 h 226"/>
                <a:gd name="T62" fmla="*/ 63 w 176"/>
                <a:gd name="T63" fmla="*/ 169 h 226"/>
                <a:gd name="T64" fmla="*/ 52 w 176"/>
                <a:gd name="T65" fmla="*/ 158 h 226"/>
                <a:gd name="T66" fmla="*/ 39 w 176"/>
                <a:gd name="T67" fmla="*/ 142 h 226"/>
                <a:gd name="T68" fmla="*/ 25 w 176"/>
                <a:gd name="T69" fmla="*/ 124 h 226"/>
                <a:gd name="T70" fmla="*/ 13 w 176"/>
                <a:gd name="T71" fmla="*/ 103 h 226"/>
                <a:gd name="T72" fmla="*/ 7 w 176"/>
                <a:gd name="T73" fmla="*/ 82 h 226"/>
                <a:gd name="T74" fmla="*/ 3 w 176"/>
                <a:gd name="T75" fmla="*/ 56 h 226"/>
                <a:gd name="T76" fmla="*/ 1 w 176"/>
                <a:gd name="T77" fmla="*/ 33 h 226"/>
                <a:gd name="T78" fmla="*/ 1 w 176"/>
                <a:gd name="T79" fmla="*/ 14 h 226"/>
                <a:gd name="T80" fmla="*/ 3 w 176"/>
                <a:gd name="T81" fmla="*/ 5 h 226"/>
                <a:gd name="T82" fmla="*/ 8 w 176"/>
                <a:gd name="T83" fmla="*/ 2 h 226"/>
                <a:gd name="T84" fmla="*/ 15 w 176"/>
                <a:gd name="T85" fmla="*/ 1 h 226"/>
                <a:gd name="T86" fmla="*/ 22 w 176"/>
                <a:gd name="T87" fmla="*/ 1 h 226"/>
                <a:gd name="T88" fmla="*/ 46 w 176"/>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226">
                  <a:moveTo>
                    <a:pt x="46" y="20"/>
                  </a:moveTo>
                  <a:lnTo>
                    <a:pt x="47" y="21"/>
                  </a:lnTo>
                  <a:lnTo>
                    <a:pt x="49" y="26"/>
                  </a:lnTo>
                  <a:lnTo>
                    <a:pt x="51" y="33"/>
                  </a:lnTo>
                  <a:lnTo>
                    <a:pt x="54" y="42"/>
                  </a:lnTo>
                  <a:lnTo>
                    <a:pt x="56" y="51"/>
                  </a:lnTo>
                  <a:lnTo>
                    <a:pt x="59" y="60"/>
                  </a:lnTo>
                  <a:lnTo>
                    <a:pt x="61" y="69"/>
                  </a:lnTo>
                  <a:lnTo>
                    <a:pt x="62" y="75"/>
                  </a:lnTo>
                  <a:lnTo>
                    <a:pt x="63" y="82"/>
                  </a:lnTo>
                  <a:lnTo>
                    <a:pt x="65" y="91"/>
                  </a:lnTo>
                  <a:lnTo>
                    <a:pt x="69" y="101"/>
                  </a:lnTo>
                  <a:lnTo>
                    <a:pt x="72" y="111"/>
                  </a:lnTo>
                  <a:lnTo>
                    <a:pt x="76" y="121"/>
                  </a:lnTo>
                  <a:lnTo>
                    <a:pt x="80" y="129"/>
                  </a:lnTo>
                  <a:lnTo>
                    <a:pt x="84" y="135"/>
                  </a:lnTo>
                  <a:lnTo>
                    <a:pt x="86" y="138"/>
                  </a:lnTo>
                  <a:lnTo>
                    <a:pt x="90" y="142"/>
                  </a:lnTo>
                  <a:lnTo>
                    <a:pt x="94" y="149"/>
                  </a:lnTo>
                  <a:lnTo>
                    <a:pt x="100" y="158"/>
                  </a:lnTo>
                  <a:lnTo>
                    <a:pt x="105" y="168"/>
                  </a:lnTo>
                  <a:lnTo>
                    <a:pt x="110" y="178"/>
                  </a:lnTo>
                  <a:lnTo>
                    <a:pt x="114" y="187"/>
                  </a:lnTo>
                  <a:lnTo>
                    <a:pt x="117" y="192"/>
                  </a:lnTo>
                  <a:lnTo>
                    <a:pt x="118" y="194"/>
                  </a:lnTo>
                  <a:lnTo>
                    <a:pt x="119" y="194"/>
                  </a:lnTo>
                  <a:lnTo>
                    <a:pt x="121" y="194"/>
                  </a:lnTo>
                  <a:lnTo>
                    <a:pt x="124" y="193"/>
                  </a:lnTo>
                  <a:lnTo>
                    <a:pt x="128" y="193"/>
                  </a:lnTo>
                  <a:lnTo>
                    <a:pt x="131" y="193"/>
                  </a:lnTo>
                  <a:lnTo>
                    <a:pt x="135" y="192"/>
                  </a:lnTo>
                  <a:lnTo>
                    <a:pt x="139" y="193"/>
                  </a:lnTo>
                  <a:lnTo>
                    <a:pt x="142" y="193"/>
                  </a:lnTo>
                  <a:lnTo>
                    <a:pt x="146" y="196"/>
                  </a:lnTo>
                  <a:lnTo>
                    <a:pt x="150" y="197"/>
                  </a:lnTo>
                  <a:lnTo>
                    <a:pt x="154" y="200"/>
                  </a:lnTo>
                  <a:lnTo>
                    <a:pt x="160" y="203"/>
                  </a:lnTo>
                  <a:lnTo>
                    <a:pt x="164" y="207"/>
                  </a:lnTo>
                  <a:lnTo>
                    <a:pt x="169" y="210"/>
                  </a:lnTo>
                  <a:lnTo>
                    <a:pt x="172" y="213"/>
                  </a:lnTo>
                  <a:lnTo>
                    <a:pt x="175" y="217"/>
                  </a:lnTo>
                  <a:lnTo>
                    <a:pt x="175" y="219"/>
                  </a:lnTo>
                  <a:lnTo>
                    <a:pt x="172" y="220"/>
                  </a:lnTo>
                  <a:lnTo>
                    <a:pt x="169" y="222"/>
                  </a:lnTo>
                  <a:lnTo>
                    <a:pt x="163" y="223"/>
                  </a:lnTo>
                  <a:lnTo>
                    <a:pt x="158" y="225"/>
                  </a:lnTo>
                  <a:lnTo>
                    <a:pt x="151" y="225"/>
                  </a:lnTo>
                  <a:lnTo>
                    <a:pt x="144" y="223"/>
                  </a:lnTo>
                  <a:lnTo>
                    <a:pt x="139" y="223"/>
                  </a:lnTo>
                  <a:lnTo>
                    <a:pt x="133" y="221"/>
                  </a:lnTo>
                  <a:lnTo>
                    <a:pt x="129" y="220"/>
                  </a:lnTo>
                  <a:lnTo>
                    <a:pt x="125" y="219"/>
                  </a:lnTo>
                  <a:lnTo>
                    <a:pt x="122" y="219"/>
                  </a:lnTo>
                  <a:lnTo>
                    <a:pt x="120" y="218"/>
                  </a:lnTo>
                  <a:lnTo>
                    <a:pt x="119" y="218"/>
                  </a:lnTo>
                  <a:lnTo>
                    <a:pt x="118" y="218"/>
                  </a:lnTo>
                  <a:lnTo>
                    <a:pt x="115" y="219"/>
                  </a:lnTo>
                  <a:lnTo>
                    <a:pt x="113" y="217"/>
                  </a:lnTo>
                  <a:lnTo>
                    <a:pt x="107" y="212"/>
                  </a:lnTo>
                  <a:lnTo>
                    <a:pt x="99" y="204"/>
                  </a:lnTo>
                  <a:lnTo>
                    <a:pt x="90" y="196"/>
                  </a:lnTo>
                  <a:lnTo>
                    <a:pt x="80" y="186"/>
                  </a:lnTo>
                  <a:lnTo>
                    <a:pt x="71" y="177"/>
                  </a:lnTo>
                  <a:lnTo>
                    <a:pt x="63" y="169"/>
                  </a:lnTo>
                  <a:lnTo>
                    <a:pt x="57" y="162"/>
                  </a:lnTo>
                  <a:lnTo>
                    <a:pt x="52" y="158"/>
                  </a:lnTo>
                  <a:lnTo>
                    <a:pt x="46" y="150"/>
                  </a:lnTo>
                  <a:lnTo>
                    <a:pt x="39" y="142"/>
                  </a:lnTo>
                  <a:lnTo>
                    <a:pt x="32" y="133"/>
                  </a:lnTo>
                  <a:lnTo>
                    <a:pt x="25" y="124"/>
                  </a:lnTo>
                  <a:lnTo>
                    <a:pt x="18" y="113"/>
                  </a:lnTo>
                  <a:lnTo>
                    <a:pt x="13" y="103"/>
                  </a:lnTo>
                  <a:lnTo>
                    <a:pt x="10" y="93"/>
                  </a:lnTo>
                  <a:lnTo>
                    <a:pt x="7" y="82"/>
                  </a:lnTo>
                  <a:lnTo>
                    <a:pt x="5" y="70"/>
                  </a:lnTo>
                  <a:lnTo>
                    <a:pt x="3" y="56"/>
                  </a:lnTo>
                  <a:lnTo>
                    <a:pt x="2" y="44"/>
                  </a:lnTo>
                  <a:lnTo>
                    <a:pt x="1" y="33"/>
                  </a:lnTo>
                  <a:lnTo>
                    <a:pt x="0" y="23"/>
                  </a:lnTo>
                  <a:lnTo>
                    <a:pt x="1" y="14"/>
                  </a:lnTo>
                  <a:lnTo>
                    <a:pt x="1" y="8"/>
                  </a:lnTo>
                  <a:lnTo>
                    <a:pt x="3" y="5"/>
                  </a:lnTo>
                  <a:lnTo>
                    <a:pt x="5" y="3"/>
                  </a:lnTo>
                  <a:lnTo>
                    <a:pt x="8" y="2"/>
                  </a:lnTo>
                  <a:lnTo>
                    <a:pt x="12" y="1"/>
                  </a:lnTo>
                  <a:lnTo>
                    <a:pt x="15" y="1"/>
                  </a:lnTo>
                  <a:lnTo>
                    <a:pt x="18" y="1"/>
                  </a:lnTo>
                  <a:lnTo>
                    <a:pt x="22" y="1"/>
                  </a:lnTo>
                  <a:lnTo>
                    <a:pt x="24" y="0"/>
                  </a:lnTo>
                  <a:lnTo>
                    <a:pt x="46" y="2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7" name="Freeform 91"/>
            <p:cNvSpPr>
              <a:spLocks/>
            </p:cNvSpPr>
            <p:nvPr/>
          </p:nvSpPr>
          <p:spPr bwMode="auto">
            <a:xfrm>
              <a:off x="2693" y="1152"/>
              <a:ext cx="250" cy="120"/>
            </a:xfrm>
            <a:custGeom>
              <a:avLst/>
              <a:gdLst>
                <a:gd name="T0" fmla="*/ 0 w 250"/>
                <a:gd name="T1" fmla="*/ 0 h 120"/>
                <a:gd name="T2" fmla="*/ 0 w 250"/>
                <a:gd name="T3" fmla="*/ 65 h 120"/>
                <a:gd name="T4" fmla="*/ 249 w 250"/>
                <a:gd name="T5" fmla="*/ 119 h 120"/>
                <a:gd name="T6" fmla="*/ 249 w 250"/>
                <a:gd name="T7" fmla="*/ 53 h 120"/>
                <a:gd name="T8" fmla="*/ 0 w 250"/>
                <a:gd name="T9" fmla="*/ 0 h 120"/>
              </a:gdLst>
              <a:ahLst/>
              <a:cxnLst>
                <a:cxn ang="0">
                  <a:pos x="T0" y="T1"/>
                </a:cxn>
                <a:cxn ang="0">
                  <a:pos x="T2" y="T3"/>
                </a:cxn>
                <a:cxn ang="0">
                  <a:pos x="T4" y="T5"/>
                </a:cxn>
                <a:cxn ang="0">
                  <a:pos x="T6" y="T7"/>
                </a:cxn>
                <a:cxn ang="0">
                  <a:pos x="T8" y="T9"/>
                </a:cxn>
              </a:cxnLst>
              <a:rect l="0" t="0" r="r" b="b"/>
              <a:pathLst>
                <a:path w="250" h="120">
                  <a:moveTo>
                    <a:pt x="0" y="0"/>
                  </a:moveTo>
                  <a:lnTo>
                    <a:pt x="0" y="65"/>
                  </a:lnTo>
                  <a:lnTo>
                    <a:pt x="249" y="119"/>
                  </a:lnTo>
                  <a:lnTo>
                    <a:pt x="249" y="53"/>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8" name="Freeform 92"/>
            <p:cNvSpPr>
              <a:spLocks/>
            </p:cNvSpPr>
            <p:nvPr/>
          </p:nvSpPr>
          <p:spPr bwMode="auto">
            <a:xfrm>
              <a:off x="2942" y="1143"/>
              <a:ext cx="78" cy="129"/>
            </a:xfrm>
            <a:custGeom>
              <a:avLst/>
              <a:gdLst>
                <a:gd name="T0" fmla="*/ 0 w 78"/>
                <a:gd name="T1" fmla="*/ 62 h 129"/>
                <a:gd name="T2" fmla="*/ 0 w 78"/>
                <a:gd name="T3" fmla="*/ 128 h 129"/>
                <a:gd name="T4" fmla="*/ 77 w 78"/>
                <a:gd name="T5" fmla="*/ 56 h 129"/>
                <a:gd name="T6" fmla="*/ 77 w 78"/>
                <a:gd name="T7" fmla="*/ 0 h 129"/>
                <a:gd name="T8" fmla="*/ 0 w 78"/>
                <a:gd name="T9" fmla="*/ 62 h 129"/>
              </a:gdLst>
              <a:ahLst/>
              <a:cxnLst>
                <a:cxn ang="0">
                  <a:pos x="T0" y="T1"/>
                </a:cxn>
                <a:cxn ang="0">
                  <a:pos x="T2" y="T3"/>
                </a:cxn>
                <a:cxn ang="0">
                  <a:pos x="T4" y="T5"/>
                </a:cxn>
                <a:cxn ang="0">
                  <a:pos x="T6" y="T7"/>
                </a:cxn>
                <a:cxn ang="0">
                  <a:pos x="T8" y="T9"/>
                </a:cxn>
              </a:cxnLst>
              <a:rect l="0" t="0" r="r" b="b"/>
              <a:pathLst>
                <a:path w="78" h="129">
                  <a:moveTo>
                    <a:pt x="0" y="62"/>
                  </a:moveTo>
                  <a:lnTo>
                    <a:pt x="0" y="128"/>
                  </a:lnTo>
                  <a:lnTo>
                    <a:pt x="77" y="56"/>
                  </a:lnTo>
                  <a:lnTo>
                    <a:pt x="77" y="0"/>
                  </a:lnTo>
                  <a:lnTo>
                    <a:pt x="0" y="6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9" name="Freeform 93"/>
            <p:cNvSpPr>
              <a:spLocks/>
            </p:cNvSpPr>
            <p:nvPr/>
          </p:nvSpPr>
          <p:spPr bwMode="auto">
            <a:xfrm>
              <a:off x="2693" y="1092"/>
              <a:ext cx="326" cy="114"/>
            </a:xfrm>
            <a:custGeom>
              <a:avLst/>
              <a:gdLst>
                <a:gd name="T0" fmla="*/ 103 w 326"/>
                <a:gd name="T1" fmla="*/ 0 h 114"/>
                <a:gd name="T2" fmla="*/ 0 w 326"/>
                <a:gd name="T3" fmla="*/ 60 h 114"/>
                <a:gd name="T4" fmla="*/ 249 w 326"/>
                <a:gd name="T5" fmla="*/ 113 h 114"/>
                <a:gd name="T6" fmla="*/ 325 w 326"/>
                <a:gd name="T7" fmla="*/ 51 h 114"/>
                <a:gd name="T8" fmla="*/ 103 w 326"/>
                <a:gd name="T9" fmla="*/ 0 h 114"/>
              </a:gdLst>
              <a:ahLst/>
              <a:cxnLst>
                <a:cxn ang="0">
                  <a:pos x="T0" y="T1"/>
                </a:cxn>
                <a:cxn ang="0">
                  <a:pos x="T2" y="T3"/>
                </a:cxn>
                <a:cxn ang="0">
                  <a:pos x="T4" y="T5"/>
                </a:cxn>
                <a:cxn ang="0">
                  <a:pos x="T6" y="T7"/>
                </a:cxn>
                <a:cxn ang="0">
                  <a:pos x="T8" y="T9"/>
                </a:cxn>
              </a:cxnLst>
              <a:rect l="0" t="0" r="r" b="b"/>
              <a:pathLst>
                <a:path w="326" h="114">
                  <a:moveTo>
                    <a:pt x="103" y="0"/>
                  </a:moveTo>
                  <a:lnTo>
                    <a:pt x="0" y="60"/>
                  </a:lnTo>
                  <a:lnTo>
                    <a:pt x="249" y="113"/>
                  </a:lnTo>
                  <a:lnTo>
                    <a:pt x="325" y="51"/>
                  </a:lnTo>
                  <a:lnTo>
                    <a:pt x="103"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0" name="Freeform 94"/>
            <p:cNvSpPr>
              <a:spLocks/>
            </p:cNvSpPr>
            <p:nvPr/>
          </p:nvSpPr>
          <p:spPr bwMode="auto">
            <a:xfrm>
              <a:off x="2737" y="937"/>
              <a:ext cx="40" cy="175"/>
            </a:xfrm>
            <a:custGeom>
              <a:avLst/>
              <a:gdLst>
                <a:gd name="T0" fmla="*/ 39 w 40"/>
                <a:gd name="T1" fmla="*/ 0 h 175"/>
                <a:gd name="T2" fmla="*/ 37 w 40"/>
                <a:gd name="T3" fmla="*/ 1 h 175"/>
                <a:gd name="T4" fmla="*/ 35 w 40"/>
                <a:gd name="T5" fmla="*/ 4 h 175"/>
                <a:gd name="T6" fmla="*/ 32 w 40"/>
                <a:gd name="T7" fmla="*/ 8 h 175"/>
                <a:gd name="T8" fmla="*/ 27 w 40"/>
                <a:gd name="T9" fmla="*/ 16 h 175"/>
                <a:gd name="T10" fmla="*/ 22 w 40"/>
                <a:gd name="T11" fmla="*/ 27 h 175"/>
                <a:gd name="T12" fmla="*/ 17 w 40"/>
                <a:gd name="T13" fmla="*/ 41 h 175"/>
                <a:gd name="T14" fmla="*/ 12 w 40"/>
                <a:gd name="T15" fmla="*/ 58 h 175"/>
                <a:gd name="T16" fmla="*/ 7 w 40"/>
                <a:gd name="T17" fmla="*/ 79 h 175"/>
                <a:gd name="T18" fmla="*/ 3 w 40"/>
                <a:gd name="T19" fmla="*/ 100 h 175"/>
                <a:gd name="T20" fmla="*/ 1 w 40"/>
                <a:gd name="T21" fmla="*/ 119 h 175"/>
                <a:gd name="T22" fmla="*/ 0 w 40"/>
                <a:gd name="T23" fmla="*/ 136 h 175"/>
                <a:gd name="T24" fmla="*/ 1 w 40"/>
                <a:gd name="T25" fmla="*/ 149 h 175"/>
                <a:gd name="T26" fmla="*/ 1 w 40"/>
                <a:gd name="T27" fmla="*/ 160 h 175"/>
                <a:gd name="T28" fmla="*/ 2 w 40"/>
                <a:gd name="T29" fmla="*/ 168 h 175"/>
                <a:gd name="T30" fmla="*/ 3 w 40"/>
                <a:gd name="T31" fmla="*/ 172 h 175"/>
                <a:gd name="T32" fmla="*/ 3 w 40"/>
                <a:gd name="T33" fmla="*/ 174 h 175"/>
                <a:gd name="T34" fmla="*/ 39 w 40"/>
                <a:gd name="T3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5">
                  <a:moveTo>
                    <a:pt x="39" y="0"/>
                  </a:moveTo>
                  <a:lnTo>
                    <a:pt x="37" y="1"/>
                  </a:lnTo>
                  <a:lnTo>
                    <a:pt x="35" y="4"/>
                  </a:lnTo>
                  <a:lnTo>
                    <a:pt x="32" y="8"/>
                  </a:lnTo>
                  <a:lnTo>
                    <a:pt x="27" y="16"/>
                  </a:lnTo>
                  <a:lnTo>
                    <a:pt x="22" y="27"/>
                  </a:lnTo>
                  <a:lnTo>
                    <a:pt x="17" y="41"/>
                  </a:lnTo>
                  <a:lnTo>
                    <a:pt x="12" y="58"/>
                  </a:lnTo>
                  <a:lnTo>
                    <a:pt x="7" y="79"/>
                  </a:lnTo>
                  <a:lnTo>
                    <a:pt x="3" y="100"/>
                  </a:lnTo>
                  <a:lnTo>
                    <a:pt x="1" y="119"/>
                  </a:lnTo>
                  <a:lnTo>
                    <a:pt x="0" y="136"/>
                  </a:lnTo>
                  <a:lnTo>
                    <a:pt x="1" y="149"/>
                  </a:lnTo>
                  <a:lnTo>
                    <a:pt x="1" y="160"/>
                  </a:lnTo>
                  <a:lnTo>
                    <a:pt x="2" y="168"/>
                  </a:lnTo>
                  <a:lnTo>
                    <a:pt x="3" y="172"/>
                  </a:lnTo>
                  <a:lnTo>
                    <a:pt x="3" y="174"/>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1" name="Freeform 95"/>
            <p:cNvSpPr>
              <a:spLocks/>
            </p:cNvSpPr>
            <p:nvPr/>
          </p:nvSpPr>
          <p:spPr bwMode="auto">
            <a:xfrm>
              <a:off x="2775" y="1019"/>
              <a:ext cx="153" cy="152"/>
            </a:xfrm>
            <a:custGeom>
              <a:avLst/>
              <a:gdLst>
                <a:gd name="T0" fmla="*/ 76 w 153"/>
                <a:gd name="T1" fmla="*/ 151 h 152"/>
                <a:gd name="T2" fmla="*/ 91 w 153"/>
                <a:gd name="T3" fmla="*/ 151 h 152"/>
                <a:gd name="T4" fmla="*/ 106 w 153"/>
                <a:gd name="T5" fmla="*/ 147 h 152"/>
                <a:gd name="T6" fmla="*/ 118 w 153"/>
                <a:gd name="T7" fmla="*/ 142 h 152"/>
                <a:gd name="T8" fmla="*/ 129 w 153"/>
                <a:gd name="T9" fmla="*/ 133 h 152"/>
                <a:gd name="T10" fmla="*/ 138 w 153"/>
                <a:gd name="T11" fmla="*/ 123 h 152"/>
                <a:gd name="T12" fmla="*/ 146 w 153"/>
                <a:gd name="T13" fmla="*/ 111 h 152"/>
                <a:gd name="T14" fmla="*/ 150 w 153"/>
                <a:gd name="T15" fmla="*/ 96 h 152"/>
                <a:gd name="T16" fmla="*/ 152 w 153"/>
                <a:gd name="T17" fmla="*/ 82 h 152"/>
                <a:gd name="T18" fmla="*/ 150 w 153"/>
                <a:gd name="T19" fmla="*/ 66 h 152"/>
                <a:gd name="T20" fmla="*/ 146 w 153"/>
                <a:gd name="T21" fmla="*/ 52 h 152"/>
                <a:gd name="T22" fmla="*/ 138 w 153"/>
                <a:gd name="T23" fmla="*/ 38 h 152"/>
                <a:gd name="T24" fmla="*/ 129 w 153"/>
                <a:gd name="T25" fmla="*/ 26 h 152"/>
                <a:gd name="T26" fmla="*/ 118 w 153"/>
                <a:gd name="T27" fmla="*/ 16 h 152"/>
                <a:gd name="T28" fmla="*/ 106 w 153"/>
                <a:gd name="T29" fmla="*/ 8 h 152"/>
                <a:gd name="T30" fmla="*/ 91 w 153"/>
                <a:gd name="T31" fmla="*/ 3 h 152"/>
                <a:gd name="T32" fmla="*/ 76 w 153"/>
                <a:gd name="T33" fmla="*/ 0 h 152"/>
                <a:gd name="T34" fmla="*/ 60 w 153"/>
                <a:gd name="T35" fmla="*/ 0 h 152"/>
                <a:gd name="T36" fmla="*/ 46 w 153"/>
                <a:gd name="T37" fmla="*/ 3 h 152"/>
                <a:gd name="T38" fmla="*/ 33 w 153"/>
                <a:gd name="T39" fmla="*/ 8 h 152"/>
                <a:gd name="T40" fmla="*/ 22 w 153"/>
                <a:gd name="T41" fmla="*/ 17 h 152"/>
                <a:gd name="T42" fmla="*/ 13 w 153"/>
                <a:gd name="T43" fmla="*/ 27 h 152"/>
                <a:gd name="T44" fmla="*/ 6 w 153"/>
                <a:gd name="T45" fmla="*/ 39 h 152"/>
                <a:gd name="T46" fmla="*/ 2 w 153"/>
                <a:gd name="T47" fmla="*/ 54 h 152"/>
                <a:gd name="T48" fmla="*/ 0 w 153"/>
                <a:gd name="T49" fmla="*/ 68 h 152"/>
                <a:gd name="T50" fmla="*/ 2 w 153"/>
                <a:gd name="T51" fmla="*/ 84 h 152"/>
                <a:gd name="T52" fmla="*/ 6 w 153"/>
                <a:gd name="T53" fmla="*/ 98 h 152"/>
                <a:gd name="T54" fmla="*/ 13 w 153"/>
                <a:gd name="T55" fmla="*/ 112 h 152"/>
                <a:gd name="T56" fmla="*/ 22 w 153"/>
                <a:gd name="T57" fmla="*/ 124 h 152"/>
                <a:gd name="T58" fmla="*/ 33 w 153"/>
                <a:gd name="T59" fmla="*/ 134 h 152"/>
                <a:gd name="T60" fmla="*/ 46 w 153"/>
                <a:gd name="T61" fmla="*/ 142 h 152"/>
                <a:gd name="T62" fmla="*/ 60 w 153"/>
                <a:gd name="T63" fmla="*/ 147 h 152"/>
                <a:gd name="T64" fmla="*/ 76 w 153"/>
                <a:gd name="T6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52">
                  <a:moveTo>
                    <a:pt x="76" y="151"/>
                  </a:moveTo>
                  <a:lnTo>
                    <a:pt x="91" y="151"/>
                  </a:lnTo>
                  <a:lnTo>
                    <a:pt x="106" y="147"/>
                  </a:lnTo>
                  <a:lnTo>
                    <a:pt x="118" y="142"/>
                  </a:lnTo>
                  <a:lnTo>
                    <a:pt x="129" y="133"/>
                  </a:lnTo>
                  <a:lnTo>
                    <a:pt x="138" y="123"/>
                  </a:lnTo>
                  <a:lnTo>
                    <a:pt x="146" y="111"/>
                  </a:lnTo>
                  <a:lnTo>
                    <a:pt x="150" y="96"/>
                  </a:lnTo>
                  <a:lnTo>
                    <a:pt x="152" y="82"/>
                  </a:lnTo>
                  <a:lnTo>
                    <a:pt x="150" y="66"/>
                  </a:lnTo>
                  <a:lnTo>
                    <a:pt x="146" y="52"/>
                  </a:lnTo>
                  <a:lnTo>
                    <a:pt x="138" y="38"/>
                  </a:lnTo>
                  <a:lnTo>
                    <a:pt x="129" y="26"/>
                  </a:lnTo>
                  <a:lnTo>
                    <a:pt x="118" y="16"/>
                  </a:lnTo>
                  <a:lnTo>
                    <a:pt x="106" y="8"/>
                  </a:lnTo>
                  <a:lnTo>
                    <a:pt x="91" y="3"/>
                  </a:lnTo>
                  <a:lnTo>
                    <a:pt x="76" y="0"/>
                  </a:lnTo>
                  <a:lnTo>
                    <a:pt x="60" y="0"/>
                  </a:lnTo>
                  <a:lnTo>
                    <a:pt x="46" y="3"/>
                  </a:lnTo>
                  <a:lnTo>
                    <a:pt x="33" y="8"/>
                  </a:lnTo>
                  <a:lnTo>
                    <a:pt x="22" y="17"/>
                  </a:lnTo>
                  <a:lnTo>
                    <a:pt x="13" y="27"/>
                  </a:lnTo>
                  <a:lnTo>
                    <a:pt x="6" y="39"/>
                  </a:lnTo>
                  <a:lnTo>
                    <a:pt x="2" y="54"/>
                  </a:lnTo>
                  <a:lnTo>
                    <a:pt x="0" y="68"/>
                  </a:lnTo>
                  <a:lnTo>
                    <a:pt x="2" y="84"/>
                  </a:lnTo>
                  <a:lnTo>
                    <a:pt x="6" y="98"/>
                  </a:lnTo>
                  <a:lnTo>
                    <a:pt x="13" y="112"/>
                  </a:lnTo>
                  <a:lnTo>
                    <a:pt x="22" y="124"/>
                  </a:lnTo>
                  <a:lnTo>
                    <a:pt x="33" y="134"/>
                  </a:lnTo>
                  <a:lnTo>
                    <a:pt x="46" y="142"/>
                  </a:lnTo>
                  <a:lnTo>
                    <a:pt x="60" y="147"/>
                  </a:lnTo>
                  <a:lnTo>
                    <a:pt x="76" y="15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2" name="Freeform 96"/>
            <p:cNvSpPr>
              <a:spLocks/>
            </p:cNvSpPr>
            <p:nvPr/>
          </p:nvSpPr>
          <p:spPr bwMode="auto">
            <a:xfrm>
              <a:off x="2733" y="917"/>
              <a:ext cx="214" cy="249"/>
            </a:xfrm>
            <a:custGeom>
              <a:avLst/>
              <a:gdLst>
                <a:gd name="T0" fmla="*/ 162 w 214"/>
                <a:gd name="T1" fmla="*/ 62 h 249"/>
                <a:gd name="T2" fmla="*/ 95 w 214"/>
                <a:gd name="T3" fmla="*/ 14 h 249"/>
                <a:gd name="T4" fmla="*/ 46 w 214"/>
                <a:gd name="T5" fmla="*/ 0 h 249"/>
                <a:gd name="T6" fmla="*/ 0 w 214"/>
                <a:gd name="T7" fmla="*/ 233 h 249"/>
                <a:gd name="T8" fmla="*/ 50 w 214"/>
                <a:gd name="T9" fmla="*/ 248 h 249"/>
                <a:gd name="T10" fmla="*/ 129 w 214"/>
                <a:gd name="T11" fmla="*/ 227 h 249"/>
                <a:gd name="T12" fmla="*/ 180 w 214"/>
                <a:gd name="T13" fmla="*/ 242 h 249"/>
                <a:gd name="T14" fmla="*/ 213 w 214"/>
                <a:gd name="T15" fmla="*/ 79 h 249"/>
                <a:gd name="T16" fmla="*/ 162 w 214"/>
                <a:gd name="T17" fmla="*/ 6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49">
                  <a:moveTo>
                    <a:pt x="162" y="62"/>
                  </a:moveTo>
                  <a:lnTo>
                    <a:pt x="95" y="14"/>
                  </a:lnTo>
                  <a:lnTo>
                    <a:pt x="46" y="0"/>
                  </a:lnTo>
                  <a:lnTo>
                    <a:pt x="0" y="233"/>
                  </a:lnTo>
                  <a:lnTo>
                    <a:pt x="50" y="248"/>
                  </a:lnTo>
                  <a:lnTo>
                    <a:pt x="129" y="227"/>
                  </a:lnTo>
                  <a:lnTo>
                    <a:pt x="180" y="242"/>
                  </a:lnTo>
                  <a:lnTo>
                    <a:pt x="213" y="79"/>
                  </a:lnTo>
                  <a:lnTo>
                    <a:pt x="162" y="6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3" name="Freeform 97"/>
            <p:cNvSpPr>
              <a:spLocks/>
            </p:cNvSpPr>
            <p:nvPr/>
          </p:nvSpPr>
          <p:spPr bwMode="auto">
            <a:xfrm>
              <a:off x="2913" y="979"/>
              <a:ext cx="79" cy="181"/>
            </a:xfrm>
            <a:custGeom>
              <a:avLst/>
              <a:gdLst>
                <a:gd name="T0" fmla="*/ 32 w 79"/>
                <a:gd name="T1" fmla="*/ 17 h 181"/>
                <a:gd name="T2" fmla="*/ 0 w 79"/>
                <a:gd name="T3" fmla="*/ 180 h 181"/>
                <a:gd name="T4" fmla="*/ 53 w 79"/>
                <a:gd name="T5" fmla="*/ 143 h 181"/>
                <a:gd name="T6" fmla="*/ 78 w 79"/>
                <a:gd name="T7" fmla="*/ 0 h 181"/>
                <a:gd name="T8" fmla="*/ 32 w 79"/>
                <a:gd name="T9" fmla="*/ 17 h 181"/>
              </a:gdLst>
              <a:ahLst/>
              <a:cxnLst>
                <a:cxn ang="0">
                  <a:pos x="T0" y="T1"/>
                </a:cxn>
                <a:cxn ang="0">
                  <a:pos x="T2" y="T3"/>
                </a:cxn>
                <a:cxn ang="0">
                  <a:pos x="T4" y="T5"/>
                </a:cxn>
                <a:cxn ang="0">
                  <a:pos x="T6" y="T7"/>
                </a:cxn>
                <a:cxn ang="0">
                  <a:pos x="T8" y="T9"/>
                </a:cxn>
              </a:cxnLst>
              <a:rect l="0" t="0" r="r" b="b"/>
              <a:pathLst>
                <a:path w="79" h="181">
                  <a:moveTo>
                    <a:pt x="32" y="17"/>
                  </a:moveTo>
                  <a:lnTo>
                    <a:pt x="0" y="180"/>
                  </a:lnTo>
                  <a:lnTo>
                    <a:pt x="53" y="143"/>
                  </a:lnTo>
                  <a:lnTo>
                    <a:pt x="78" y="0"/>
                  </a:lnTo>
                  <a:lnTo>
                    <a:pt x="32" y="1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4" name="Freeform 98"/>
            <p:cNvSpPr>
              <a:spLocks/>
            </p:cNvSpPr>
            <p:nvPr/>
          </p:nvSpPr>
          <p:spPr bwMode="auto">
            <a:xfrm>
              <a:off x="2864" y="992"/>
              <a:ext cx="70" cy="160"/>
            </a:xfrm>
            <a:custGeom>
              <a:avLst/>
              <a:gdLst>
                <a:gd name="T0" fmla="*/ 69 w 70"/>
                <a:gd name="T1" fmla="*/ 10 h 160"/>
                <a:gd name="T2" fmla="*/ 32 w 70"/>
                <a:gd name="T3" fmla="*/ 0 h 160"/>
                <a:gd name="T4" fmla="*/ 0 w 70"/>
                <a:gd name="T5" fmla="*/ 145 h 160"/>
                <a:gd name="T6" fmla="*/ 42 w 70"/>
                <a:gd name="T7" fmla="*/ 159 h 160"/>
                <a:gd name="T8" fmla="*/ 69 w 70"/>
                <a:gd name="T9" fmla="*/ 10 h 160"/>
              </a:gdLst>
              <a:ahLst/>
              <a:cxnLst>
                <a:cxn ang="0">
                  <a:pos x="T0" y="T1"/>
                </a:cxn>
                <a:cxn ang="0">
                  <a:pos x="T2" y="T3"/>
                </a:cxn>
                <a:cxn ang="0">
                  <a:pos x="T4" y="T5"/>
                </a:cxn>
                <a:cxn ang="0">
                  <a:pos x="T6" y="T7"/>
                </a:cxn>
                <a:cxn ang="0">
                  <a:pos x="T8" y="T9"/>
                </a:cxn>
              </a:cxnLst>
              <a:rect l="0" t="0" r="r" b="b"/>
              <a:pathLst>
                <a:path w="70" h="160">
                  <a:moveTo>
                    <a:pt x="69" y="10"/>
                  </a:moveTo>
                  <a:lnTo>
                    <a:pt x="32" y="0"/>
                  </a:lnTo>
                  <a:lnTo>
                    <a:pt x="0" y="145"/>
                  </a:lnTo>
                  <a:lnTo>
                    <a:pt x="42" y="159"/>
                  </a:lnTo>
                  <a:lnTo>
                    <a:pt x="69"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5" name="Freeform 99"/>
            <p:cNvSpPr>
              <a:spLocks/>
            </p:cNvSpPr>
            <p:nvPr/>
          </p:nvSpPr>
          <p:spPr bwMode="auto">
            <a:xfrm>
              <a:off x="2784" y="945"/>
              <a:ext cx="103" cy="208"/>
            </a:xfrm>
            <a:custGeom>
              <a:avLst/>
              <a:gdLst>
                <a:gd name="T0" fmla="*/ 102 w 103"/>
                <a:gd name="T1" fmla="*/ 40 h 208"/>
                <a:gd name="T2" fmla="*/ 45 w 103"/>
                <a:gd name="T3" fmla="*/ 0 h 208"/>
                <a:gd name="T4" fmla="*/ 0 w 103"/>
                <a:gd name="T5" fmla="*/ 207 h 208"/>
                <a:gd name="T6" fmla="*/ 71 w 103"/>
                <a:gd name="T7" fmla="*/ 190 h 208"/>
                <a:gd name="T8" fmla="*/ 102 w 103"/>
                <a:gd name="T9" fmla="*/ 40 h 208"/>
              </a:gdLst>
              <a:ahLst/>
              <a:cxnLst>
                <a:cxn ang="0">
                  <a:pos x="T0" y="T1"/>
                </a:cxn>
                <a:cxn ang="0">
                  <a:pos x="T2" y="T3"/>
                </a:cxn>
                <a:cxn ang="0">
                  <a:pos x="T4" y="T5"/>
                </a:cxn>
                <a:cxn ang="0">
                  <a:pos x="T6" y="T7"/>
                </a:cxn>
                <a:cxn ang="0">
                  <a:pos x="T8" y="T9"/>
                </a:cxn>
              </a:cxnLst>
              <a:rect l="0" t="0" r="r" b="b"/>
              <a:pathLst>
                <a:path w="103" h="208">
                  <a:moveTo>
                    <a:pt x="102" y="40"/>
                  </a:moveTo>
                  <a:lnTo>
                    <a:pt x="45" y="0"/>
                  </a:lnTo>
                  <a:lnTo>
                    <a:pt x="0" y="207"/>
                  </a:lnTo>
                  <a:lnTo>
                    <a:pt x="71" y="190"/>
                  </a:lnTo>
                  <a:lnTo>
                    <a:pt x="102" y="4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6" name="Freeform 100"/>
            <p:cNvSpPr>
              <a:spLocks/>
            </p:cNvSpPr>
            <p:nvPr/>
          </p:nvSpPr>
          <p:spPr bwMode="auto">
            <a:xfrm>
              <a:off x="2741" y="928"/>
              <a:ext cx="79" cy="224"/>
            </a:xfrm>
            <a:custGeom>
              <a:avLst/>
              <a:gdLst>
                <a:gd name="T0" fmla="*/ 78 w 79"/>
                <a:gd name="T1" fmla="*/ 10 h 224"/>
                <a:gd name="T2" fmla="*/ 42 w 79"/>
                <a:gd name="T3" fmla="*/ 0 h 224"/>
                <a:gd name="T4" fmla="*/ 0 w 79"/>
                <a:gd name="T5" fmla="*/ 212 h 224"/>
                <a:gd name="T6" fmla="*/ 34 w 79"/>
                <a:gd name="T7" fmla="*/ 223 h 224"/>
                <a:gd name="T8" fmla="*/ 78 w 79"/>
                <a:gd name="T9" fmla="*/ 10 h 224"/>
              </a:gdLst>
              <a:ahLst/>
              <a:cxnLst>
                <a:cxn ang="0">
                  <a:pos x="T0" y="T1"/>
                </a:cxn>
                <a:cxn ang="0">
                  <a:pos x="T2" y="T3"/>
                </a:cxn>
                <a:cxn ang="0">
                  <a:pos x="T4" y="T5"/>
                </a:cxn>
                <a:cxn ang="0">
                  <a:pos x="T6" y="T7"/>
                </a:cxn>
                <a:cxn ang="0">
                  <a:pos x="T8" y="T9"/>
                </a:cxn>
              </a:cxnLst>
              <a:rect l="0" t="0" r="r" b="b"/>
              <a:pathLst>
                <a:path w="79" h="224">
                  <a:moveTo>
                    <a:pt x="78" y="10"/>
                  </a:moveTo>
                  <a:lnTo>
                    <a:pt x="42" y="0"/>
                  </a:lnTo>
                  <a:lnTo>
                    <a:pt x="0" y="212"/>
                  </a:lnTo>
                  <a:lnTo>
                    <a:pt x="34" y="223"/>
                  </a:lnTo>
                  <a:lnTo>
                    <a:pt x="78"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7" name="Freeform 101"/>
            <p:cNvSpPr>
              <a:spLocks/>
            </p:cNvSpPr>
            <p:nvPr/>
          </p:nvSpPr>
          <p:spPr bwMode="auto">
            <a:xfrm>
              <a:off x="2780" y="893"/>
              <a:ext cx="212" cy="102"/>
            </a:xfrm>
            <a:custGeom>
              <a:avLst/>
              <a:gdLst>
                <a:gd name="T0" fmla="*/ 0 w 212"/>
                <a:gd name="T1" fmla="*/ 24 h 102"/>
                <a:gd name="T2" fmla="*/ 54 w 212"/>
                <a:gd name="T3" fmla="*/ 0 h 102"/>
                <a:gd name="T4" fmla="*/ 97 w 212"/>
                <a:gd name="T5" fmla="*/ 14 h 102"/>
                <a:gd name="T6" fmla="*/ 151 w 212"/>
                <a:gd name="T7" fmla="*/ 64 h 102"/>
                <a:gd name="T8" fmla="*/ 211 w 212"/>
                <a:gd name="T9" fmla="*/ 85 h 102"/>
                <a:gd name="T10" fmla="*/ 165 w 212"/>
                <a:gd name="T11" fmla="*/ 101 h 102"/>
                <a:gd name="T12" fmla="*/ 115 w 212"/>
                <a:gd name="T13" fmla="*/ 86 h 102"/>
                <a:gd name="T14" fmla="*/ 51 w 212"/>
                <a:gd name="T15" fmla="*/ 37 h 102"/>
                <a:gd name="T16" fmla="*/ 0 w 212"/>
                <a:gd name="T17"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2">
                  <a:moveTo>
                    <a:pt x="0" y="24"/>
                  </a:moveTo>
                  <a:lnTo>
                    <a:pt x="54" y="0"/>
                  </a:lnTo>
                  <a:lnTo>
                    <a:pt x="97" y="14"/>
                  </a:lnTo>
                  <a:lnTo>
                    <a:pt x="151" y="64"/>
                  </a:lnTo>
                  <a:lnTo>
                    <a:pt x="211" y="85"/>
                  </a:lnTo>
                  <a:lnTo>
                    <a:pt x="165" y="101"/>
                  </a:lnTo>
                  <a:lnTo>
                    <a:pt x="115" y="86"/>
                  </a:lnTo>
                  <a:lnTo>
                    <a:pt x="51" y="37"/>
                  </a:lnTo>
                  <a:lnTo>
                    <a:pt x="0" y="24"/>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Privileges</a:t>
            </a:r>
          </a:p>
        </p:txBody>
      </p:sp>
      <p:sp>
        <p:nvSpPr>
          <p:cNvPr id="11267" name="Rectangle 3"/>
          <p:cNvSpPr>
            <a:spLocks noGrp="1" noChangeArrowheads="1"/>
          </p:cNvSpPr>
          <p:nvPr>
            <p:ph idx="1"/>
          </p:nvPr>
        </p:nvSpPr>
        <p:spPr>
          <a:xfrm>
            <a:off x="685800" y="1828800"/>
            <a:ext cx="7385050" cy="4362450"/>
          </a:xfrm>
          <a:noFill/>
          <a:ln/>
        </p:spPr>
        <p:txBody>
          <a:bodyPr/>
          <a:lstStyle/>
          <a:p>
            <a:pPr lvl="1">
              <a:lnSpc>
                <a:spcPct val="75000"/>
              </a:lnSpc>
            </a:pPr>
            <a:r>
              <a:rPr lang="en-US" dirty="0"/>
              <a:t>Database security:</a:t>
            </a:r>
          </a:p>
          <a:p>
            <a:pPr lvl="2">
              <a:lnSpc>
                <a:spcPct val="75000"/>
              </a:lnSpc>
            </a:pPr>
            <a:r>
              <a:rPr lang="en-US" dirty="0"/>
              <a:t>System security</a:t>
            </a:r>
          </a:p>
          <a:p>
            <a:pPr lvl="2">
              <a:lnSpc>
                <a:spcPct val="75000"/>
              </a:lnSpc>
            </a:pPr>
            <a:r>
              <a:rPr lang="en-US" dirty="0"/>
              <a:t>Data security</a:t>
            </a:r>
          </a:p>
          <a:p>
            <a:pPr lvl="1">
              <a:lnSpc>
                <a:spcPct val="100000"/>
              </a:lnSpc>
            </a:pPr>
            <a:r>
              <a:rPr lang="en-US" dirty="0"/>
              <a:t>System privileges: Gain access to the database</a:t>
            </a:r>
          </a:p>
          <a:p>
            <a:pPr lvl="1">
              <a:lnSpc>
                <a:spcPct val="100000"/>
              </a:lnSpc>
            </a:pPr>
            <a:r>
              <a:rPr lang="en-US" dirty="0"/>
              <a:t>Object privileges: Manipulate the content of the database objects</a:t>
            </a:r>
          </a:p>
          <a:p>
            <a:pPr lvl="1">
              <a:lnSpc>
                <a:spcPct val="100000"/>
              </a:lnSpc>
            </a:pPr>
            <a:r>
              <a:rPr lang="en-US" dirty="0"/>
              <a:t>Schema: Collection of objects, such as tables, views, and sequences</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609600"/>
            <a:ext cx="8574087" cy="968375"/>
          </a:xfrm>
          <a:noFill/>
          <a:ln/>
        </p:spPr>
        <p:txBody>
          <a:bodyPr/>
          <a:lstStyle/>
          <a:p>
            <a:pPr algn="l"/>
            <a:r>
              <a:rPr lang="en-US" dirty="0"/>
              <a:t>System Privileges</a:t>
            </a:r>
          </a:p>
        </p:txBody>
      </p:sp>
      <p:sp>
        <p:nvSpPr>
          <p:cNvPr id="13315" name="Rectangle 3"/>
          <p:cNvSpPr>
            <a:spLocks noGrp="1" noChangeArrowheads="1"/>
          </p:cNvSpPr>
          <p:nvPr>
            <p:ph idx="1"/>
          </p:nvPr>
        </p:nvSpPr>
        <p:spPr>
          <a:xfrm>
            <a:off x="838200" y="1981200"/>
            <a:ext cx="7385050" cy="3382962"/>
          </a:xfrm>
          <a:noFill/>
          <a:ln/>
        </p:spPr>
        <p:txBody>
          <a:bodyPr/>
          <a:lstStyle/>
          <a:p>
            <a:pPr lvl="1">
              <a:lnSpc>
                <a:spcPct val="85000"/>
              </a:lnSpc>
            </a:pPr>
            <a:r>
              <a:rPr lang="en-US" dirty="0"/>
              <a:t>More than 80 privileges are available.</a:t>
            </a:r>
          </a:p>
          <a:p>
            <a:pPr lvl="1">
              <a:lnSpc>
                <a:spcPct val="85000"/>
              </a:lnSpc>
            </a:pPr>
            <a:r>
              <a:rPr lang="en-US" dirty="0"/>
              <a:t>The DBA has high-level system privileges:</a:t>
            </a:r>
          </a:p>
          <a:p>
            <a:pPr lvl="2">
              <a:lnSpc>
                <a:spcPct val="85000"/>
              </a:lnSpc>
            </a:pPr>
            <a:r>
              <a:rPr lang="en-US" dirty="0"/>
              <a:t>Create new users</a:t>
            </a:r>
          </a:p>
          <a:p>
            <a:pPr lvl="2">
              <a:lnSpc>
                <a:spcPct val="85000"/>
              </a:lnSpc>
            </a:pPr>
            <a:r>
              <a:rPr lang="en-US" dirty="0"/>
              <a:t>Remove users</a:t>
            </a:r>
          </a:p>
          <a:p>
            <a:pPr lvl="2">
              <a:lnSpc>
                <a:spcPct val="85000"/>
              </a:lnSpc>
            </a:pPr>
            <a:r>
              <a:rPr lang="en-US" dirty="0"/>
              <a:t>Remove tables</a:t>
            </a:r>
          </a:p>
          <a:p>
            <a:pPr lvl="2">
              <a:lnSpc>
                <a:spcPct val="85000"/>
              </a:lnSpc>
            </a:pPr>
            <a:r>
              <a:rPr lang="en-US" dirty="0"/>
              <a:t>Back up tables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Users</a:t>
            </a:r>
          </a:p>
        </p:txBody>
      </p:sp>
      <p:sp>
        <p:nvSpPr>
          <p:cNvPr id="15363" name="Rectangle 3"/>
          <p:cNvSpPr>
            <a:spLocks noGrp="1" noChangeArrowheads="1"/>
          </p:cNvSpPr>
          <p:nvPr>
            <p:ph idx="1"/>
          </p:nvPr>
        </p:nvSpPr>
        <p:spPr>
          <a:xfrm>
            <a:off x="858838" y="1795463"/>
            <a:ext cx="7385050" cy="904875"/>
          </a:xfrm>
          <a:noFill/>
          <a:ln/>
        </p:spPr>
        <p:txBody>
          <a:bodyPr/>
          <a:lstStyle/>
          <a:p>
            <a:r>
              <a:rPr lang="en-US"/>
              <a:t>The DBA creates users by using the CREATE USER statement.</a:t>
            </a:r>
          </a:p>
        </p:txBody>
      </p:sp>
      <p:sp>
        <p:nvSpPr>
          <p:cNvPr id="15364" name="Rectangle 4"/>
          <p:cNvSpPr>
            <a:spLocks noChangeArrowheads="1"/>
          </p:cNvSpPr>
          <p:nvPr/>
        </p:nvSpPr>
        <p:spPr bwMode="blackWhite">
          <a:xfrm>
            <a:off x="923925" y="4151313"/>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USER  scott</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tiger;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20750" y="294798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CREATE USER 	  </a:t>
            </a:r>
            <a:r>
              <a:rPr lang="en-US" sz="1800" i="1">
                <a:solidFill>
                  <a:srgbClr val="000000"/>
                </a:solidFill>
                <a:latin typeface="Courier New" pitchFamily="49" charset="0"/>
              </a:rPr>
              <a:t>user</a:t>
            </a: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IDENTIFIED BY  </a:t>
            </a:r>
            <a:r>
              <a:rPr lang="en-US" sz="1800" i="1">
                <a:solidFill>
                  <a:srgbClr val="000000"/>
                </a:solidFill>
                <a:latin typeface="Courier New" pitchFamily="49" charset="0"/>
              </a:rPr>
              <a:t>password</a:t>
            </a:r>
            <a:r>
              <a:rPr lang="en-US" sz="1800">
                <a:solidFill>
                  <a:srgbClr val="000000"/>
                </a:solidFill>
                <a:latin typeface="Courier New" pitchFamily="49" charset="0"/>
              </a:rP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60438" y="358775"/>
            <a:ext cx="7299325" cy="881063"/>
          </a:xfrm>
          <a:noFill/>
          <a:ln/>
        </p:spPr>
        <p:txBody>
          <a:bodyPr/>
          <a:lstStyle/>
          <a:p>
            <a:pPr algn="l"/>
            <a:r>
              <a:rPr lang="en-US" dirty="0"/>
              <a:t>User System Privileges</a:t>
            </a:r>
          </a:p>
        </p:txBody>
      </p:sp>
      <p:sp>
        <p:nvSpPr>
          <p:cNvPr id="17411" name="Rectangle 3"/>
          <p:cNvSpPr>
            <a:spLocks noChangeArrowheads="1"/>
          </p:cNvSpPr>
          <p:nvPr/>
        </p:nvSpPr>
        <p:spPr bwMode="blackWhite">
          <a:xfrm>
            <a:off x="933449" y="2671762"/>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chemeClr val="tx1"/>
                </a:solidFill>
                <a:latin typeface="Courier New" pitchFamily="49" charset="0"/>
              </a:rPr>
              <a:t>GRANT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a:t>
            </a:r>
          </a:p>
          <a:p>
            <a:pPr algn="l">
              <a:lnSpc>
                <a:spcPct val="100000"/>
              </a:lnSpc>
              <a:spcBef>
                <a:spcPct val="0"/>
              </a:spcBef>
              <a:tabLst>
                <a:tab pos="682625" algn="l"/>
                <a:tab pos="1833563" algn="l"/>
              </a:tabLst>
            </a:pPr>
            <a:r>
              <a:rPr lang="en-US" sz="1800" dirty="0">
                <a:solidFill>
                  <a:schemeClr val="tx1"/>
                </a:solidFill>
                <a:latin typeface="Courier New" pitchFamily="49" charset="0"/>
              </a:rPr>
              <a:t>TO </a:t>
            </a:r>
            <a:r>
              <a:rPr lang="en-US" sz="1800" i="1" dirty="0">
                <a:solidFill>
                  <a:schemeClr val="tx1"/>
                </a:solidFill>
                <a:latin typeface="Courier New" pitchFamily="49" charset="0"/>
              </a:rPr>
              <a:t>user </a:t>
            </a:r>
            <a:r>
              <a:rPr lang="en-US" sz="1800" dirty="0">
                <a:solidFill>
                  <a:schemeClr val="tx1"/>
                </a:solidFill>
                <a:latin typeface="Courier New" pitchFamily="49" charset="0"/>
              </a:rPr>
              <a:t>[, </a:t>
            </a:r>
            <a:r>
              <a:rPr lang="en-US" sz="1800" i="1" dirty="0">
                <a:solidFill>
                  <a:schemeClr val="tx1"/>
                </a:solidFill>
                <a:latin typeface="Courier New" pitchFamily="49" charset="0"/>
              </a:rPr>
              <a:t>user</a:t>
            </a:r>
            <a:r>
              <a:rPr lang="en-US" sz="1800" dirty="0">
                <a:solidFill>
                  <a:schemeClr val="tx1"/>
                </a:solidFill>
                <a:latin typeface="Courier New" pitchFamily="49" charset="0"/>
              </a:rPr>
              <a:t>...];</a:t>
            </a:r>
          </a:p>
        </p:txBody>
      </p:sp>
      <p:sp>
        <p:nvSpPr>
          <p:cNvPr id="17412" name="Rectangle 4"/>
          <p:cNvSpPr>
            <a:spLocks noChangeArrowheads="1"/>
          </p:cNvSpPr>
          <p:nvPr/>
        </p:nvSpPr>
        <p:spPr bwMode="auto">
          <a:xfrm>
            <a:off x="885824" y="3543300"/>
            <a:ext cx="7781925" cy="261778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85000"/>
              </a:lnSpc>
              <a:spcBef>
                <a:spcPct val="30000"/>
              </a:spcBef>
              <a:buClr>
                <a:srgbClr val="FFCC66"/>
              </a:buClr>
              <a:buSzPct val="100000"/>
              <a:buFontTx/>
              <a:buChar char="•"/>
              <a:tabLst>
                <a:tab pos="571500" algn="l"/>
              </a:tabLst>
            </a:pPr>
            <a:r>
              <a:rPr lang="en-US" sz="2400">
                <a:solidFill>
                  <a:schemeClr val="tx1"/>
                </a:solidFill>
                <a:latin typeface="Arial" pitchFamily="34" charset="0"/>
              </a:rPr>
              <a:t>An application developer may have the following system privileges:</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SESSION</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TABLE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SEQUENCE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VIEW</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PROCEDURE</a:t>
            </a:r>
          </a:p>
        </p:txBody>
      </p:sp>
      <p:sp>
        <p:nvSpPr>
          <p:cNvPr id="17413" name="Rectangle 5"/>
          <p:cNvSpPr>
            <a:spLocks noChangeArrowheads="1"/>
          </p:cNvSpPr>
          <p:nvPr/>
        </p:nvSpPr>
        <p:spPr bwMode="auto">
          <a:xfrm>
            <a:off x="885824" y="175260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Once a user is created, the DBA can grant specific system privileges to a user.</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Granting System Privileges</a:t>
            </a:r>
          </a:p>
        </p:txBody>
      </p:sp>
      <p:sp>
        <p:nvSpPr>
          <p:cNvPr id="19459" name="Rectangle 3"/>
          <p:cNvSpPr>
            <a:spLocks noGrp="1" noChangeArrowheads="1"/>
          </p:cNvSpPr>
          <p:nvPr>
            <p:ph idx="1"/>
          </p:nvPr>
        </p:nvSpPr>
        <p:spPr>
          <a:xfrm>
            <a:off x="758825" y="2203450"/>
            <a:ext cx="7781925" cy="769937"/>
          </a:xfrm>
          <a:noFill/>
          <a:ln/>
        </p:spPr>
        <p:txBody>
          <a:bodyPr/>
          <a:lstStyle/>
          <a:p>
            <a:r>
              <a:rPr lang="en-US"/>
              <a:t>The DBA can grant a user specific system privileges.</a:t>
            </a:r>
          </a:p>
        </p:txBody>
      </p:sp>
      <p:sp>
        <p:nvSpPr>
          <p:cNvPr id="19460" name="Rectangle 4"/>
          <p:cNvSpPr>
            <a:spLocks noChangeArrowheads="1"/>
          </p:cNvSpPr>
          <p:nvPr/>
        </p:nvSpPr>
        <p:spPr bwMode="blackWhite">
          <a:xfrm>
            <a:off x="806450" y="3248025"/>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GRANT  create table, create sequence, create view</a:t>
            </a:r>
          </a:p>
          <a:p>
            <a:pPr algn="l">
              <a:lnSpc>
                <a:spcPct val="100000"/>
              </a:lnSpc>
              <a:spcBef>
                <a:spcPct val="0"/>
              </a:spcBef>
              <a:tabLst>
                <a:tab pos="682625" algn="l"/>
                <a:tab pos="1833563" algn="l"/>
              </a:tabLst>
            </a:pPr>
            <a:r>
              <a:rPr lang="en-US" sz="1800" dirty="0">
                <a:solidFill>
                  <a:srgbClr val="000000"/>
                </a:solidFill>
                <a:latin typeface="Courier New" pitchFamily="49" charset="0"/>
              </a:rPr>
              <a:t>  2  TO     </a:t>
            </a:r>
            <a:r>
              <a:rPr lang="en-US" sz="1800" dirty="0" err="1">
                <a:solidFill>
                  <a:srgbClr val="000000"/>
                </a:solidFill>
                <a:latin typeface="Courier New" pitchFamily="49" charset="0"/>
              </a:rPr>
              <a:t>scott</a:t>
            </a:r>
            <a:r>
              <a:rPr lang="en-US" sz="1800" dirty="0">
                <a:solidFill>
                  <a:srgbClr val="000000"/>
                </a:solidFill>
                <a:latin typeface="Courier New" pitchFamily="49" charset="0"/>
              </a:rPr>
              <a:t>;</a:t>
            </a:r>
          </a:p>
          <a:p>
            <a:pPr algn="l">
              <a:lnSpc>
                <a:spcPct val="100000"/>
              </a:lnSpc>
              <a:spcBef>
                <a:spcPct val="0"/>
              </a:spcBef>
              <a:tabLst>
                <a:tab pos="682625" algn="l"/>
                <a:tab pos="1833563" algn="l"/>
              </a:tabLst>
            </a:pPr>
            <a:r>
              <a:rPr lang="en-US" sz="1800" dirty="0">
                <a:solidFill>
                  <a:srgbClr val="FF3300"/>
                </a:solidFill>
                <a:effectLst>
                  <a:outerShdw blurRad="38100" dist="38100" dir="2700000" algn="tl">
                    <a:srgbClr val="000000"/>
                  </a:outerShdw>
                </a:effectLst>
                <a:latin typeface="Courier New" pitchFamily="49" charset="0"/>
              </a:rPr>
              <a:t>Grant succeeded.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pPr algn="l"/>
            <a:r>
              <a:rPr lang="en-US" dirty="0"/>
              <a:t>What Is a Role?</a:t>
            </a:r>
          </a:p>
        </p:txBody>
      </p:sp>
      <p:sp>
        <p:nvSpPr>
          <p:cNvPr id="21507" name="Line 3"/>
          <p:cNvSpPr>
            <a:spLocks noChangeShapeType="1"/>
          </p:cNvSpPr>
          <p:nvPr/>
        </p:nvSpPr>
        <p:spPr bwMode="auto">
          <a:xfrm>
            <a:off x="5773738" y="2977737"/>
            <a:ext cx="1136650" cy="6524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8" name="Line 4"/>
          <p:cNvSpPr>
            <a:spLocks noChangeShapeType="1"/>
          </p:cNvSpPr>
          <p:nvPr/>
        </p:nvSpPr>
        <p:spPr bwMode="auto">
          <a:xfrm flipH="1">
            <a:off x="6923088" y="2880900"/>
            <a:ext cx="1003300" cy="72390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9" name="Line 5"/>
          <p:cNvSpPr>
            <a:spLocks noChangeShapeType="1"/>
          </p:cNvSpPr>
          <p:nvPr/>
        </p:nvSpPr>
        <p:spPr bwMode="auto">
          <a:xfrm>
            <a:off x="6878638" y="2882487"/>
            <a:ext cx="1588" cy="74453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0" name="Line 6"/>
          <p:cNvSpPr>
            <a:spLocks noChangeShapeType="1"/>
          </p:cNvSpPr>
          <p:nvPr/>
        </p:nvSpPr>
        <p:spPr bwMode="auto">
          <a:xfrm>
            <a:off x="6934201" y="4081050"/>
            <a:ext cx="962025" cy="423862"/>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1" name="Line 7"/>
          <p:cNvSpPr>
            <a:spLocks noChangeShapeType="1"/>
          </p:cNvSpPr>
          <p:nvPr/>
        </p:nvSpPr>
        <p:spPr bwMode="auto">
          <a:xfrm>
            <a:off x="6918326" y="4085812"/>
            <a:ext cx="303212" cy="41433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2" name="Line 8"/>
          <p:cNvSpPr>
            <a:spLocks noChangeShapeType="1"/>
          </p:cNvSpPr>
          <p:nvPr/>
        </p:nvSpPr>
        <p:spPr bwMode="auto">
          <a:xfrm flipH="1">
            <a:off x="6611938" y="4079462"/>
            <a:ext cx="322263" cy="430213"/>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3" name="Line 9"/>
          <p:cNvSpPr>
            <a:spLocks noChangeShapeType="1"/>
          </p:cNvSpPr>
          <p:nvPr/>
        </p:nvSpPr>
        <p:spPr bwMode="auto">
          <a:xfrm flipH="1">
            <a:off x="5916613" y="4092162"/>
            <a:ext cx="995363" cy="40798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4" name="Line 10"/>
          <p:cNvSpPr>
            <a:spLocks noChangeShapeType="1"/>
          </p:cNvSpPr>
          <p:nvPr/>
        </p:nvSpPr>
        <p:spPr bwMode="auto">
          <a:xfrm>
            <a:off x="1303338" y="3085687"/>
            <a:ext cx="0" cy="14509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5" name="Line 11"/>
          <p:cNvSpPr>
            <a:spLocks noChangeShapeType="1"/>
          </p:cNvSpPr>
          <p:nvPr/>
        </p:nvSpPr>
        <p:spPr bwMode="auto">
          <a:xfrm flipH="1">
            <a:off x="2001838" y="3022187"/>
            <a:ext cx="314325" cy="15144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6" name="Line 12"/>
          <p:cNvSpPr>
            <a:spLocks noChangeShapeType="1"/>
          </p:cNvSpPr>
          <p:nvPr/>
        </p:nvSpPr>
        <p:spPr bwMode="auto">
          <a:xfrm>
            <a:off x="3271838" y="3107912"/>
            <a:ext cx="0" cy="1438275"/>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7" name="Line 13"/>
          <p:cNvSpPr>
            <a:spLocks noChangeShapeType="1"/>
          </p:cNvSpPr>
          <p:nvPr/>
        </p:nvSpPr>
        <p:spPr bwMode="auto">
          <a:xfrm>
            <a:off x="1300163" y="3093625"/>
            <a:ext cx="712788" cy="14636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8" name="Line 14"/>
          <p:cNvSpPr>
            <a:spLocks noChangeShapeType="1"/>
          </p:cNvSpPr>
          <p:nvPr/>
        </p:nvSpPr>
        <p:spPr bwMode="auto">
          <a:xfrm>
            <a:off x="1311276" y="3104737"/>
            <a:ext cx="1325562" cy="14525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9" name="Line 15"/>
          <p:cNvSpPr>
            <a:spLocks noChangeShapeType="1"/>
          </p:cNvSpPr>
          <p:nvPr/>
        </p:nvSpPr>
        <p:spPr bwMode="auto">
          <a:xfrm>
            <a:off x="1308101" y="3112675"/>
            <a:ext cx="1974850" cy="144462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0" name="Line 16"/>
          <p:cNvSpPr>
            <a:spLocks noChangeShapeType="1"/>
          </p:cNvSpPr>
          <p:nvPr/>
        </p:nvSpPr>
        <p:spPr bwMode="auto">
          <a:xfrm flipH="1">
            <a:off x="2625726" y="3115850"/>
            <a:ext cx="642937" cy="1430337"/>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1" name="Line 17"/>
          <p:cNvSpPr>
            <a:spLocks noChangeShapeType="1"/>
          </p:cNvSpPr>
          <p:nvPr/>
        </p:nvSpPr>
        <p:spPr bwMode="auto">
          <a:xfrm flipH="1">
            <a:off x="2001838" y="3112675"/>
            <a:ext cx="1263650" cy="1433512"/>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2" name="Line 18"/>
          <p:cNvSpPr>
            <a:spLocks noChangeShapeType="1"/>
          </p:cNvSpPr>
          <p:nvPr/>
        </p:nvSpPr>
        <p:spPr bwMode="auto">
          <a:xfrm flipH="1">
            <a:off x="1314451" y="3120612"/>
            <a:ext cx="1947862" cy="140493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3" name="Line 19"/>
          <p:cNvSpPr>
            <a:spLocks noChangeShapeType="1"/>
          </p:cNvSpPr>
          <p:nvPr/>
        </p:nvSpPr>
        <p:spPr bwMode="auto">
          <a:xfrm flipH="1">
            <a:off x="1314451" y="3036475"/>
            <a:ext cx="995362" cy="1509712"/>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4" name="Line 20"/>
          <p:cNvSpPr>
            <a:spLocks noChangeShapeType="1"/>
          </p:cNvSpPr>
          <p:nvPr/>
        </p:nvSpPr>
        <p:spPr bwMode="auto">
          <a:xfrm>
            <a:off x="2320926" y="3047587"/>
            <a:ext cx="304800" cy="14890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5" name="Line 21"/>
          <p:cNvSpPr>
            <a:spLocks noChangeShapeType="1"/>
          </p:cNvSpPr>
          <p:nvPr/>
        </p:nvSpPr>
        <p:spPr bwMode="auto">
          <a:xfrm>
            <a:off x="2317751" y="3044412"/>
            <a:ext cx="965200" cy="151288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6" name="Rectangle 22"/>
          <p:cNvSpPr>
            <a:spLocks noChangeArrowheads="1"/>
          </p:cNvSpPr>
          <p:nvPr/>
        </p:nvSpPr>
        <p:spPr bwMode="auto">
          <a:xfrm>
            <a:off x="974412" y="5176425"/>
            <a:ext cx="269144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without a role</a:t>
            </a:r>
          </a:p>
        </p:txBody>
      </p:sp>
      <p:sp>
        <p:nvSpPr>
          <p:cNvPr id="21527" name="Rectangle 23"/>
          <p:cNvSpPr>
            <a:spLocks noChangeArrowheads="1"/>
          </p:cNvSpPr>
          <p:nvPr/>
        </p:nvSpPr>
        <p:spPr bwMode="auto">
          <a:xfrm>
            <a:off x="5068888" y="5176425"/>
            <a:ext cx="37131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 a role</a:t>
            </a:r>
          </a:p>
        </p:txBody>
      </p:sp>
      <p:sp>
        <p:nvSpPr>
          <p:cNvPr id="21528" name="AutoShape 24"/>
          <p:cNvSpPr>
            <a:spLocks noChangeArrowheads="1"/>
          </p:cNvSpPr>
          <p:nvPr/>
        </p:nvSpPr>
        <p:spPr bwMode="auto">
          <a:xfrm>
            <a:off x="1123951"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29" name="AutoShape 25"/>
          <p:cNvSpPr>
            <a:spLocks noChangeArrowheads="1"/>
          </p:cNvSpPr>
          <p:nvPr/>
        </p:nvSpPr>
        <p:spPr bwMode="auto">
          <a:xfrm>
            <a:off x="308768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0" name="AutoShape 26"/>
          <p:cNvSpPr>
            <a:spLocks noChangeArrowheads="1"/>
          </p:cNvSpPr>
          <p:nvPr/>
        </p:nvSpPr>
        <p:spPr bwMode="auto">
          <a:xfrm>
            <a:off x="243363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1" name="AutoShape 27"/>
          <p:cNvSpPr>
            <a:spLocks noChangeArrowheads="1"/>
          </p:cNvSpPr>
          <p:nvPr/>
        </p:nvSpPr>
        <p:spPr bwMode="auto">
          <a:xfrm>
            <a:off x="1819276"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2" name="Rectangle 28"/>
          <p:cNvSpPr>
            <a:spLocks noChangeArrowheads="1"/>
          </p:cNvSpPr>
          <p:nvPr/>
        </p:nvSpPr>
        <p:spPr bwMode="auto">
          <a:xfrm>
            <a:off x="3948505" y="4563650"/>
            <a:ext cx="13962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Privileges</a:t>
            </a:r>
          </a:p>
        </p:txBody>
      </p:sp>
      <p:sp>
        <p:nvSpPr>
          <p:cNvPr id="21533" name="Rectangle 29"/>
          <p:cNvSpPr>
            <a:spLocks noChangeArrowheads="1"/>
          </p:cNvSpPr>
          <p:nvPr/>
        </p:nvSpPr>
        <p:spPr bwMode="auto">
          <a:xfrm>
            <a:off x="3935413" y="2685637"/>
            <a:ext cx="1309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21534" name="Oval 30"/>
          <p:cNvSpPr>
            <a:spLocks noChangeArrowheads="1"/>
          </p:cNvSpPr>
          <p:nvPr/>
        </p:nvSpPr>
        <p:spPr bwMode="blackWhite">
          <a:xfrm>
            <a:off x="6192838" y="3604800"/>
            <a:ext cx="1365250" cy="476250"/>
          </a:xfrm>
          <a:prstGeom prst="ellipse">
            <a:avLst/>
          </a:prstGeom>
          <a:solidFill>
            <a:srgbClr val="FF6633"/>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solidFill>
                <a:schemeClr val="tx1"/>
              </a:solidFill>
            </a:endParaRPr>
          </a:p>
        </p:txBody>
      </p:sp>
      <p:sp>
        <p:nvSpPr>
          <p:cNvPr id="21535" name="Rectangle 31"/>
          <p:cNvSpPr>
            <a:spLocks noChangeArrowheads="1"/>
          </p:cNvSpPr>
          <p:nvPr/>
        </p:nvSpPr>
        <p:spPr bwMode="auto">
          <a:xfrm>
            <a:off x="6313488" y="3660362"/>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Manager</a:t>
            </a:r>
          </a:p>
        </p:txBody>
      </p:sp>
      <p:sp>
        <p:nvSpPr>
          <p:cNvPr id="21536" name="AutoShape 32"/>
          <p:cNvSpPr>
            <a:spLocks noChangeArrowheads="1"/>
          </p:cNvSpPr>
          <p:nvPr/>
        </p:nvSpPr>
        <p:spPr bwMode="auto">
          <a:xfrm>
            <a:off x="5721351"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7" name="AutoShape 33"/>
          <p:cNvSpPr>
            <a:spLocks noChangeArrowheads="1"/>
          </p:cNvSpPr>
          <p:nvPr/>
        </p:nvSpPr>
        <p:spPr bwMode="auto">
          <a:xfrm>
            <a:off x="768508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8" name="AutoShape 34"/>
          <p:cNvSpPr>
            <a:spLocks noChangeArrowheads="1"/>
          </p:cNvSpPr>
          <p:nvPr/>
        </p:nvSpPr>
        <p:spPr bwMode="auto">
          <a:xfrm>
            <a:off x="703103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9" name="AutoShape 35"/>
          <p:cNvSpPr>
            <a:spLocks noChangeArrowheads="1"/>
          </p:cNvSpPr>
          <p:nvPr/>
        </p:nvSpPr>
        <p:spPr bwMode="auto">
          <a:xfrm>
            <a:off x="6416676"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grpSp>
        <p:nvGrpSpPr>
          <p:cNvPr id="21598" name="Group 94"/>
          <p:cNvGrpSpPr>
            <a:grpSpLocks/>
          </p:cNvGrpSpPr>
          <p:nvPr/>
        </p:nvGrpSpPr>
        <p:grpSpPr bwMode="auto">
          <a:xfrm>
            <a:off x="1727201" y="1990312"/>
            <a:ext cx="1098550" cy="1277938"/>
            <a:chOff x="1159" y="938"/>
            <a:chExt cx="692" cy="805"/>
          </a:xfrm>
        </p:grpSpPr>
        <p:sp>
          <p:nvSpPr>
            <p:cNvPr id="21540" name="Freeform 36"/>
            <p:cNvSpPr>
              <a:spLocks/>
            </p:cNvSpPr>
            <p:nvPr/>
          </p:nvSpPr>
          <p:spPr bwMode="auto">
            <a:xfrm>
              <a:off x="1227"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1" name="Freeform 37"/>
            <p:cNvSpPr>
              <a:spLocks/>
            </p:cNvSpPr>
            <p:nvPr/>
          </p:nvSpPr>
          <p:spPr bwMode="auto">
            <a:xfrm>
              <a:off x="1180"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2" name="Freeform 38"/>
            <p:cNvSpPr>
              <a:spLocks/>
            </p:cNvSpPr>
            <p:nvPr/>
          </p:nvSpPr>
          <p:spPr bwMode="auto">
            <a:xfrm>
              <a:off x="1225"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3" name="Freeform 39"/>
            <p:cNvSpPr>
              <a:spLocks/>
            </p:cNvSpPr>
            <p:nvPr/>
          </p:nvSpPr>
          <p:spPr bwMode="auto">
            <a:xfrm>
              <a:off x="1196"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4" name="Freeform 40"/>
            <p:cNvSpPr>
              <a:spLocks/>
            </p:cNvSpPr>
            <p:nvPr/>
          </p:nvSpPr>
          <p:spPr bwMode="auto">
            <a:xfrm>
              <a:off x="1274"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5" name="Freeform 41"/>
            <p:cNvSpPr>
              <a:spLocks/>
            </p:cNvSpPr>
            <p:nvPr/>
          </p:nvSpPr>
          <p:spPr bwMode="auto">
            <a:xfrm>
              <a:off x="1294"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6" name="Freeform 42"/>
            <p:cNvSpPr>
              <a:spLocks/>
            </p:cNvSpPr>
            <p:nvPr/>
          </p:nvSpPr>
          <p:spPr bwMode="auto">
            <a:xfrm>
              <a:off x="1356"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7" name="Freeform 43"/>
            <p:cNvSpPr>
              <a:spLocks/>
            </p:cNvSpPr>
            <p:nvPr/>
          </p:nvSpPr>
          <p:spPr bwMode="auto">
            <a:xfrm>
              <a:off x="1398"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8" name="Freeform 44"/>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9" name="Freeform 45"/>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0" name="Freeform 46"/>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1" name="Freeform 47"/>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2" name="Freeform 48"/>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3" name="Freeform 49"/>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4" name="Freeform 50"/>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5" name="Freeform 51"/>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6" name="Freeform 52"/>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7" name="Freeform 53"/>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8" name="Freeform 54"/>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9" name="Freeform 55"/>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0" name="Freeform 56"/>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1" name="Freeform 57"/>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2" name="Freeform 58"/>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3" name="Freeform 59"/>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4" name="Freeform 60"/>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5" name="Freeform 61"/>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6" name="Freeform 62"/>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7" name="Freeform 63"/>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8" name="Freeform 64"/>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9" name="Freeform 65"/>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0" name="Freeform 66"/>
            <p:cNvSpPr>
              <a:spLocks/>
            </p:cNvSpPr>
            <p:nvPr/>
          </p:nvSpPr>
          <p:spPr bwMode="auto">
            <a:xfrm>
              <a:off x="1233"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1" name="Freeform 67"/>
            <p:cNvSpPr>
              <a:spLocks/>
            </p:cNvSpPr>
            <p:nvPr/>
          </p:nvSpPr>
          <p:spPr bwMode="auto">
            <a:xfrm>
              <a:off x="1219"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2" name="Freeform 68"/>
            <p:cNvSpPr>
              <a:spLocks/>
            </p:cNvSpPr>
            <p:nvPr/>
          </p:nvSpPr>
          <p:spPr bwMode="auto">
            <a:xfrm>
              <a:off x="1164"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3" name="Freeform 69"/>
            <p:cNvSpPr>
              <a:spLocks/>
            </p:cNvSpPr>
            <p:nvPr/>
          </p:nvSpPr>
          <p:spPr bwMode="auto">
            <a:xfrm>
              <a:off x="1250"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4" name="Freeform 70"/>
            <p:cNvSpPr>
              <a:spLocks/>
            </p:cNvSpPr>
            <p:nvPr/>
          </p:nvSpPr>
          <p:spPr bwMode="auto">
            <a:xfrm>
              <a:off x="1241"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5" name="Freeform 71"/>
            <p:cNvSpPr>
              <a:spLocks/>
            </p:cNvSpPr>
            <p:nvPr/>
          </p:nvSpPr>
          <p:spPr bwMode="auto">
            <a:xfrm>
              <a:off x="1180"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6" name="Freeform 72"/>
            <p:cNvSpPr>
              <a:spLocks/>
            </p:cNvSpPr>
            <p:nvPr/>
          </p:nvSpPr>
          <p:spPr bwMode="auto">
            <a:xfrm>
              <a:off x="1162"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7" name="Freeform 73"/>
            <p:cNvSpPr>
              <a:spLocks/>
            </p:cNvSpPr>
            <p:nvPr/>
          </p:nvSpPr>
          <p:spPr bwMode="auto">
            <a:xfrm>
              <a:off x="1159"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8" name="Freeform 74"/>
            <p:cNvSpPr>
              <a:spLocks/>
            </p:cNvSpPr>
            <p:nvPr/>
          </p:nvSpPr>
          <p:spPr bwMode="auto">
            <a:xfrm>
              <a:off x="1400"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9" name="Freeform 75"/>
            <p:cNvSpPr>
              <a:spLocks/>
            </p:cNvSpPr>
            <p:nvPr/>
          </p:nvSpPr>
          <p:spPr bwMode="auto">
            <a:xfrm>
              <a:off x="1398"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0" name="Freeform 76"/>
            <p:cNvSpPr>
              <a:spLocks/>
            </p:cNvSpPr>
            <p:nvPr/>
          </p:nvSpPr>
          <p:spPr bwMode="auto">
            <a:xfrm>
              <a:off x="1398"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1" name="Freeform 77"/>
            <p:cNvSpPr>
              <a:spLocks/>
            </p:cNvSpPr>
            <p:nvPr/>
          </p:nvSpPr>
          <p:spPr bwMode="auto">
            <a:xfrm>
              <a:off x="1340"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2" name="Freeform 78"/>
            <p:cNvSpPr>
              <a:spLocks/>
            </p:cNvSpPr>
            <p:nvPr/>
          </p:nvSpPr>
          <p:spPr bwMode="auto">
            <a:xfrm>
              <a:off x="1339"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3" name="Freeform 79"/>
            <p:cNvSpPr>
              <a:spLocks/>
            </p:cNvSpPr>
            <p:nvPr/>
          </p:nvSpPr>
          <p:spPr bwMode="auto">
            <a:xfrm>
              <a:off x="1161"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4" name="Freeform 80"/>
            <p:cNvSpPr>
              <a:spLocks/>
            </p:cNvSpPr>
            <p:nvPr/>
          </p:nvSpPr>
          <p:spPr bwMode="auto">
            <a:xfrm>
              <a:off x="1325"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5" name="Freeform 81"/>
            <p:cNvSpPr>
              <a:spLocks/>
            </p:cNvSpPr>
            <p:nvPr/>
          </p:nvSpPr>
          <p:spPr bwMode="auto">
            <a:xfrm>
              <a:off x="1240"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6" name="Freeform 82"/>
            <p:cNvSpPr>
              <a:spLocks/>
            </p:cNvSpPr>
            <p:nvPr/>
          </p:nvSpPr>
          <p:spPr bwMode="auto">
            <a:xfrm>
              <a:off x="1337"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7" name="Freeform 83"/>
            <p:cNvSpPr>
              <a:spLocks/>
            </p:cNvSpPr>
            <p:nvPr/>
          </p:nvSpPr>
          <p:spPr bwMode="auto">
            <a:xfrm>
              <a:off x="1431"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8" name="Freeform 84"/>
            <p:cNvSpPr>
              <a:spLocks/>
            </p:cNvSpPr>
            <p:nvPr/>
          </p:nvSpPr>
          <p:spPr bwMode="auto">
            <a:xfrm>
              <a:off x="1623"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9" name="Freeform 85"/>
            <p:cNvSpPr>
              <a:spLocks/>
            </p:cNvSpPr>
            <p:nvPr/>
          </p:nvSpPr>
          <p:spPr bwMode="auto">
            <a:xfrm>
              <a:off x="1431"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0" name="Freeform 86"/>
            <p:cNvSpPr>
              <a:spLocks/>
            </p:cNvSpPr>
            <p:nvPr/>
          </p:nvSpPr>
          <p:spPr bwMode="auto">
            <a:xfrm>
              <a:off x="1466"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1" name="Freeform 87"/>
            <p:cNvSpPr>
              <a:spLocks/>
            </p:cNvSpPr>
            <p:nvPr/>
          </p:nvSpPr>
          <p:spPr bwMode="auto">
            <a:xfrm>
              <a:off x="1495"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2" name="Freeform 88"/>
            <p:cNvSpPr>
              <a:spLocks/>
            </p:cNvSpPr>
            <p:nvPr/>
          </p:nvSpPr>
          <p:spPr bwMode="auto">
            <a:xfrm>
              <a:off x="1462"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3" name="Freeform 89"/>
            <p:cNvSpPr>
              <a:spLocks/>
            </p:cNvSpPr>
            <p:nvPr/>
          </p:nvSpPr>
          <p:spPr bwMode="auto">
            <a:xfrm>
              <a:off x="1601"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4" name="Freeform 90"/>
            <p:cNvSpPr>
              <a:spLocks/>
            </p:cNvSpPr>
            <p:nvPr/>
          </p:nvSpPr>
          <p:spPr bwMode="auto">
            <a:xfrm>
              <a:off x="1563"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5" name="Freeform 91"/>
            <p:cNvSpPr>
              <a:spLocks/>
            </p:cNvSpPr>
            <p:nvPr/>
          </p:nvSpPr>
          <p:spPr bwMode="auto">
            <a:xfrm>
              <a:off x="1502"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6" name="Freeform 92"/>
            <p:cNvSpPr>
              <a:spLocks/>
            </p:cNvSpPr>
            <p:nvPr/>
          </p:nvSpPr>
          <p:spPr bwMode="auto">
            <a:xfrm>
              <a:off x="1468"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7" name="Freeform 93"/>
            <p:cNvSpPr>
              <a:spLocks/>
            </p:cNvSpPr>
            <p:nvPr/>
          </p:nvSpPr>
          <p:spPr bwMode="auto">
            <a:xfrm>
              <a:off x="1498"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654" name="Group 150"/>
          <p:cNvGrpSpPr>
            <a:grpSpLocks/>
          </p:cNvGrpSpPr>
          <p:nvPr/>
        </p:nvGrpSpPr>
        <p:grpSpPr bwMode="auto">
          <a:xfrm>
            <a:off x="560388" y="1979200"/>
            <a:ext cx="1106488" cy="1281112"/>
            <a:chOff x="424" y="931"/>
            <a:chExt cx="697" cy="807"/>
          </a:xfrm>
        </p:grpSpPr>
        <p:sp>
          <p:nvSpPr>
            <p:cNvPr id="21599" name="Freeform 95"/>
            <p:cNvSpPr>
              <a:spLocks/>
            </p:cNvSpPr>
            <p:nvPr/>
          </p:nvSpPr>
          <p:spPr bwMode="auto">
            <a:xfrm>
              <a:off x="496"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0" name="Freeform 96"/>
            <p:cNvSpPr>
              <a:spLocks/>
            </p:cNvSpPr>
            <p:nvPr/>
          </p:nvSpPr>
          <p:spPr bwMode="auto">
            <a:xfrm>
              <a:off x="449"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1" name="Freeform 97"/>
            <p:cNvSpPr>
              <a:spLocks/>
            </p:cNvSpPr>
            <p:nvPr/>
          </p:nvSpPr>
          <p:spPr bwMode="auto">
            <a:xfrm>
              <a:off x="493"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2" name="Freeform 98"/>
            <p:cNvSpPr>
              <a:spLocks/>
            </p:cNvSpPr>
            <p:nvPr/>
          </p:nvSpPr>
          <p:spPr bwMode="auto">
            <a:xfrm>
              <a:off x="464"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3" name="Freeform 99"/>
            <p:cNvSpPr>
              <a:spLocks/>
            </p:cNvSpPr>
            <p:nvPr/>
          </p:nvSpPr>
          <p:spPr bwMode="auto">
            <a:xfrm>
              <a:off x="667"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4" name="Freeform 100"/>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5" name="Freeform 101"/>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6" name="Freeform 102"/>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7" name="Freeform 103"/>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8" name="Freeform 104"/>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9" name="Freeform 105"/>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0" name="Freeform 106"/>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1" name="Freeform 107"/>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2" name="Freeform 108"/>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3" name="Freeform 109"/>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4" name="Freeform 110"/>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5" name="Freeform 111"/>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6" name="Freeform 112"/>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7" name="Freeform 113"/>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8" name="Freeform 114"/>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9" name="Freeform 115"/>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0" name="Freeform 116"/>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1" name="Freeform 117"/>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2" name="Freeform 118"/>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3" name="Freeform 119"/>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4" name="Freeform 120"/>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5" name="Freeform 121"/>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6" name="Freeform 122"/>
            <p:cNvSpPr>
              <a:spLocks/>
            </p:cNvSpPr>
            <p:nvPr/>
          </p:nvSpPr>
          <p:spPr bwMode="auto">
            <a:xfrm>
              <a:off x="501"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7" name="Freeform 123"/>
            <p:cNvSpPr>
              <a:spLocks/>
            </p:cNvSpPr>
            <p:nvPr/>
          </p:nvSpPr>
          <p:spPr bwMode="auto">
            <a:xfrm>
              <a:off x="487"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8" name="Freeform 124"/>
            <p:cNvSpPr>
              <a:spLocks/>
            </p:cNvSpPr>
            <p:nvPr/>
          </p:nvSpPr>
          <p:spPr bwMode="auto">
            <a:xfrm>
              <a:off x="424"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9" name="Freeform 125"/>
            <p:cNvSpPr>
              <a:spLocks/>
            </p:cNvSpPr>
            <p:nvPr/>
          </p:nvSpPr>
          <p:spPr bwMode="auto">
            <a:xfrm>
              <a:off x="519"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0" name="Freeform 126"/>
            <p:cNvSpPr>
              <a:spLocks/>
            </p:cNvSpPr>
            <p:nvPr/>
          </p:nvSpPr>
          <p:spPr bwMode="auto">
            <a:xfrm>
              <a:off x="509"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1" name="Freeform 127"/>
            <p:cNvSpPr>
              <a:spLocks/>
            </p:cNvSpPr>
            <p:nvPr/>
          </p:nvSpPr>
          <p:spPr bwMode="auto">
            <a:xfrm>
              <a:off x="449"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2" name="Freeform 128"/>
            <p:cNvSpPr>
              <a:spLocks/>
            </p:cNvSpPr>
            <p:nvPr/>
          </p:nvSpPr>
          <p:spPr bwMode="auto">
            <a:xfrm>
              <a:off x="431"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3" name="Freeform 129"/>
            <p:cNvSpPr>
              <a:spLocks/>
            </p:cNvSpPr>
            <p:nvPr/>
          </p:nvSpPr>
          <p:spPr bwMode="auto">
            <a:xfrm>
              <a:off x="427"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4" name="Freeform 130"/>
            <p:cNvSpPr>
              <a:spLocks/>
            </p:cNvSpPr>
            <p:nvPr/>
          </p:nvSpPr>
          <p:spPr bwMode="auto">
            <a:xfrm>
              <a:off x="669"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5" name="Freeform 131"/>
            <p:cNvSpPr>
              <a:spLocks/>
            </p:cNvSpPr>
            <p:nvPr/>
          </p:nvSpPr>
          <p:spPr bwMode="auto">
            <a:xfrm>
              <a:off x="667"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6" name="Freeform 132"/>
            <p:cNvSpPr>
              <a:spLocks/>
            </p:cNvSpPr>
            <p:nvPr/>
          </p:nvSpPr>
          <p:spPr bwMode="auto">
            <a:xfrm>
              <a:off x="667"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7" name="Freeform 133"/>
            <p:cNvSpPr>
              <a:spLocks/>
            </p:cNvSpPr>
            <p:nvPr/>
          </p:nvSpPr>
          <p:spPr bwMode="auto">
            <a:xfrm>
              <a:off x="610"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8" name="Freeform 134"/>
            <p:cNvSpPr>
              <a:spLocks/>
            </p:cNvSpPr>
            <p:nvPr/>
          </p:nvSpPr>
          <p:spPr bwMode="auto">
            <a:xfrm>
              <a:off x="609"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9" name="Freeform 135"/>
            <p:cNvSpPr>
              <a:spLocks/>
            </p:cNvSpPr>
            <p:nvPr/>
          </p:nvSpPr>
          <p:spPr bwMode="auto">
            <a:xfrm>
              <a:off x="430"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0" name="Freeform 136"/>
            <p:cNvSpPr>
              <a:spLocks/>
            </p:cNvSpPr>
            <p:nvPr/>
          </p:nvSpPr>
          <p:spPr bwMode="auto">
            <a:xfrm>
              <a:off x="593"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1" name="Freeform 137"/>
            <p:cNvSpPr>
              <a:spLocks/>
            </p:cNvSpPr>
            <p:nvPr/>
          </p:nvSpPr>
          <p:spPr bwMode="auto">
            <a:xfrm>
              <a:off x="508"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2" name="Freeform 138"/>
            <p:cNvSpPr>
              <a:spLocks/>
            </p:cNvSpPr>
            <p:nvPr/>
          </p:nvSpPr>
          <p:spPr bwMode="auto">
            <a:xfrm>
              <a:off x="606"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3" name="Freeform 139"/>
            <p:cNvSpPr>
              <a:spLocks/>
            </p:cNvSpPr>
            <p:nvPr/>
          </p:nvSpPr>
          <p:spPr bwMode="auto">
            <a:xfrm>
              <a:off x="701"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4" name="Freeform 140"/>
            <p:cNvSpPr>
              <a:spLocks/>
            </p:cNvSpPr>
            <p:nvPr/>
          </p:nvSpPr>
          <p:spPr bwMode="auto">
            <a:xfrm>
              <a:off x="892"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5" name="Freeform 141"/>
            <p:cNvSpPr>
              <a:spLocks/>
            </p:cNvSpPr>
            <p:nvPr/>
          </p:nvSpPr>
          <p:spPr bwMode="auto">
            <a:xfrm>
              <a:off x="701"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6" name="Freeform 142"/>
            <p:cNvSpPr>
              <a:spLocks/>
            </p:cNvSpPr>
            <p:nvPr/>
          </p:nvSpPr>
          <p:spPr bwMode="auto">
            <a:xfrm>
              <a:off x="735"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7" name="Freeform 143"/>
            <p:cNvSpPr>
              <a:spLocks/>
            </p:cNvSpPr>
            <p:nvPr/>
          </p:nvSpPr>
          <p:spPr bwMode="auto">
            <a:xfrm>
              <a:off x="764"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8" name="Freeform 144"/>
            <p:cNvSpPr>
              <a:spLocks/>
            </p:cNvSpPr>
            <p:nvPr/>
          </p:nvSpPr>
          <p:spPr bwMode="auto">
            <a:xfrm>
              <a:off x="732"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9" name="Freeform 145"/>
            <p:cNvSpPr>
              <a:spLocks/>
            </p:cNvSpPr>
            <p:nvPr/>
          </p:nvSpPr>
          <p:spPr bwMode="auto">
            <a:xfrm>
              <a:off x="870"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0" name="Freeform 146"/>
            <p:cNvSpPr>
              <a:spLocks/>
            </p:cNvSpPr>
            <p:nvPr/>
          </p:nvSpPr>
          <p:spPr bwMode="auto">
            <a:xfrm>
              <a:off x="832"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1" name="Freeform 147"/>
            <p:cNvSpPr>
              <a:spLocks/>
            </p:cNvSpPr>
            <p:nvPr/>
          </p:nvSpPr>
          <p:spPr bwMode="auto">
            <a:xfrm>
              <a:off x="771"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2" name="Freeform 148"/>
            <p:cNvSpPr>
              <a:spLocks/>
            </p:cNvSpPr>
            <p:nvPr/>
          </p:nvSpPr>
          <p:spPr bwMode="auto">
            <a:xfrm>
              <a:off x="738"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3" name="Freeform 149"/>
            <p:cNvSpPr>
              <a:spLocks/>
            </p:cNvSpPr>
            <p:nvPr/>
          </p:nvSpPr>
          <p:spPr bwMode="auto">
            <a:xfrm>
              <a:off x="768"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13" name="Group 209"/>
          <p:cNvGrpSpPr>
            <a:grpSpLocks/>
          </p:cNvGrpSpPr>
          <p:nvPr/>
        </p:nvGrpSpPr>
        <p:grpSpPr bwMode="auto">
          <a:xfrm>
            <a:off x="2889251" y="1990312"/>
            <a:ext cx="1098550" cy="1277938"/>
            <a:chOff x="1891" y="938"/>
            <a:chExt cx="692" cy="805"/>
          </a:xfrm>
        </p:grpSpPr>
        <p:sp>
          <p:nvSpPr>
            <p:cNvPr id="21655" name="Freeform 151"/>
            <p:cNvSpPr>
              <a:spLocks/>
            </p:cNvSpPr>
            <p:nvPr/>
          </p:nvSpPr>
          <p:spPr bwMode="auto">
            <a:xfrm>
              <a:off x="1959"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6" name="Freeform 152"/>
            <p:cNvSpPr>
              <a:spLocks/>
            </p:cNvSpPr>
            <p:nvPr/>
          </p:nvSpPr>
          <p:spPr bwMode="auto">
            <a:xfrm>
              <a:off x="1912"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7" name="Freeform 153"/>
            <p:cNvSpPr>
              <a:spLocks/>
            </p:cNvSpPr>
            <p:nvPr/>
          </p:nvSpPr>
          <p:spPr bwMode="auto">
            <a:xfrm>
              <a:off x="1957"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8" name="Freeform 154"/>
            <p:cNvSpPr>
              <a:spLocks/>
            </p:cNvSpPr>
            <p:nvPr/>
          </p:nvSpPr>
          <p:spPr bwMode="auto">
            <a:xfrm>
              <a:off x="1928"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9" name="Freeform 155"/>
            <p:cNvSpPr>
              <a:spLocks/>
            </p:cNvSpPr>
            <p:nvPr/>
          </p:nvSpPr>
          <p:spPr bwMode="auto">
            <a:xfrm>
              <a:off x="2006"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0" name="Freeform 156"/>
            <p:cNvSpPr>
              <a:spLocks/>
            </p:cNvSpPr>
            <p:nvPr/>
          </p:nvSpPr>
          <p:spPr bwMode="auto">
            <a:xfrm>
              <a:off x="2026"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1" name="Freeform 157"/>
            <p:cNvSpPr>
              <a:spLocks/>
            </p:cNvSpPr>
            <p:nvPr/>
          </p:nvSpPr>
          <p:spPr bwMode="auto">
            <a:xfrm>
              <a:off x="2088"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2" name="Freeform 158"/>
            <p:cNvSpPr>
              <a:spLocks/>
            </p:cNvSpPr>
            <p:nvPr/>
          </p:nvSpPr>
          <p:spPr bwMode="auto">
            <a:xfrm>
              <a:off x="2130"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3" name="Freeform 159"/>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4" name="Freeform 160"/>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5" name="Freeform 161"/>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6" name="Freeform 162"/>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7" name="Freeform 163"/>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8" name="Freeform 164"/>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9" name="Freeform 165"/>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0" name="Freeform 166"/>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1" name="Freeform 167"/>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2" name="Freeform 168"/>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3" name="Freeform 169"/>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4" name="Freeform 170"/>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5" name="Freeform 171"/>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6" name="Freeform 172"/>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7" name="Freeform 173"/>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8" name="Freeform 174"/>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9" name="Freeform 175"/>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0" name="Freeform 176"/>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1" name="Freeform 177"/>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2" name="Freeform 178"/>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3" name="Freeform 179"/>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4" name="Freeform 180"/>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5" name="Freeform 181"/>
            <p:cNvSpPr>
              <a:spLocks/>
            </p:cNvSpPr>
            <p:nvPr/>
          </p:nvSpPr>
          <p:spPr bwMode="auto">
            <a:xfrm>
              <a:off x="1965"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6" name="Freeform 182"/>
            <p:cNvSpPr>
              <a:spLocks/>
            </p:cNvSpPr>
            <p:nvPr/>
          </p:nvSpPr>
          <p:spPr bwMode="auto">
            <a:xfrm>
              <a:off x="1951"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7" name="Freeform 183"/>
            <p:cNvSpPr>
              <a:spLocks/>
            </p:cNvSpPr>
            <p:nvPr/>
          </p:nvSpPr>
          <p:spPr bwMode="auto">
            <a:xfrm>
              <a:off x="1896"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8" name="Freeform 184"/>
            <p:cNvSpPr>
              <a:spLocks/>
            </p:cNvSpPr>
            <p:nvPr/>
          </p:nvSpPr>
          <p:spPr bwMode="auto">
            <a:xfrm>
              <a:off x="1982"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9" name="Freeform 185"/>
            <p:cNvSpPr>
              <a:spLocks/>
            </p:cNvSpPr>
            <p:nvPr/>
          </p:nvSpPr>
          <p:spPr bwMode="auto">
            <a:xfrm>
              <a:off x="1973"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0" name="Freeform 186"/>
            <p:cNvSpPr>
              <a:spLocks/>
            </p:cNvSpPr>
            <p:nvPr/>
          </p:nvSpPr>
          <p:spPr bwMode="auto">
            <a:xfrm>
              <a:off x="1912"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1" name="Freeform 187"/>
            <p:cNvSpPr>
              <a:spLocks/>
            </p:cNvSpPr>
            <p:nvPr/>
          </p:nvSpPr>
          <p:spPr bwMode="auto">
            <a:xfrm>
              <a:off x="1894"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2" name="Freeform 188"/>
            <p:cNvSpPr>
              <a:spLocks/>
            </p:cNvSpPr>
            <p:nvPr/>
          </p:nvSpPr>
          <p:spPr bwMode="auto">
            <a:xfrm>
              <a:off x="1891"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3" name="Freeform 189"/>
            <p:cNvSpPr>
              <a:spLocks/>
            </p:cNvSpPr>
            <p:nvPr/>
          </p:nvSpPr>
          <p:spPr bwMode="auto">
            <a:xfrm>
              <a:off x="2132"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4" name="Freeform 190"/>
            <p:cNvSpPr>
              <a:spLocks/>
            </p:cNvSpPr>
            <p:nvPr/>
          </p:nvSpPr>
          <p:spPr bwMode="auto">
            <a:xfrm>
              <a:off x="2130"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5" name="Freeform 191"/>
            <p:cNvSpPr>
              <a:spLocks/>
            </p:cNvSpPr>
            <p:nvPr/>
          </p:nvSpPr>
          <p:spPr bwMode="auto">
            <a:xfrm>
              <a:off x="2130"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6" name="Freeform 192"/>
            <p:cNvSpPr>
              <a:spLocks/>
            </p:cNvSpPr>
            <p:nvPr/>
          </p:nvSpPr>
          <p:spPr bwMode="auto">
            <a:xfrm>
              <a:off x="2072"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7" name="Freeform 193"/>
            <p:cNvSpPr>
              <a:spLocks/>
            </p:cNvSpPr>
            <p:nvPr/>
          </p:nvSpPr>
          <p:spPr bwMode="auto">
            <a:xfrm>
              <a:off x="2071"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8" name="Freeform 194"/>
            <p:cNvSpPr>
              <a:spLocks/>
            </p:cNvSpPr>
            <p:nvPr/>
          </p:nvSpPr>
          <p:spPr bwMode="auto">
            <a:xfrm>
              <a:off x="1893"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9" name="Freeform 195"/>
            <p:cNvSpPr>
              <a:spLocks/>
            </p:cNvSpPr>
            <p:nvPr/>
          </p:nvSpPr>
          <p:spPr bwMode="auto">
            <a:xfrm>
              <a:off x="2057"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0" name="Freeform 196"/>
            <p:cNvSpPr>
              <a:spLocks/>
            </p:cNvSpPr>
            <p:nvPr/>
          </p:nvSpPr>
          <p:spPr bwMode="auto">
            <a:xfrm>
              <a:off x="1972"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1" name="Freeform 197"/>
            <p:cNvSpPr>
              <a:spLocks/>
            </p:cNvSpPr>
            <p:nvPr/>
          </p:nvSpPr>
          <p:spPr bwMode="auto">
            <a:xfrm>
              <a:off x="2069"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2" name="Freeform 198"/>
            <p:cNvSpPr>
              <a:spLocks/>
            </p:cNvSpPr>
            <p:nvPr/>
          </p:nvSpPr>
          <p:spPr bwMode="auto">
            <a:xfrm>
              <a:off x="2163"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3" name="Freeform 199"/>
            <p:cNvSpPr>
              <a:spLocks/>
            </p:cNvSpPr>
            <p:nvPr/>
          </p:nvSpPr>
          <p:spPr bwMode="auto">
            <a:xfrm>
              <a:off x="2355"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4" name="Freeform 200"/>
            <p:cNvSpPr>
              <a:spLocks/>
            </p:cNvSpPr>
            <p:nvPr/>
          </p:nvSpPr>
          <p:spPr bwMode="auto">
            <a:xfrm>
              <a:off x="2163"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5" name="Freeform 201"/>
            <p:cNvSpPr>
              <a:spLocks/>
            </p:cNvSpPr>
            <p:nvPr/>
          </p:nvSpPr>
          <p:spPr bwMode="auto">
            <a:xfrm>
              <a:off x="2198"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6" name="Freeform 202"/>
            <p:cNvSpPr>
              <a:spLocks/>
            </p:cNvSpPr>
            <p:nvPr/>
          </p:nvSpPr>
          <p:spPr bwMode="auto">
            <a:xfrm>
              <a:off x="2227"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7" name="Freeform 203"/>
            <p:cNvSpPr>
              <a:spLocks/>
            </p:cNvSpPr>
            <p:nvPr/>
          </p:nvSpPr>
          <p:spPr bwMode="auto">
            <a:xfrm>
              <a:off x="2194"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8" name="Freeform 204"/>
            <p:cNvSpPr>
              <a:spLocks/>
            </p:cNvSpPr>
            <p:nvPr/>
          </p:nvSpPr>
          <p:spPr bwMode="auto">
            <a:xfrm>
              <a:off x="2333"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9" name="Freeform 205"/>
            <p:cNvSpPr>
              <a:spLocks/>
            </p:cNvSpPr>
            <p:nvPr/>
          </p:nvSpPr>
          <p:spPr bwMode="auto">
            <a:xfrm>
              <a:off x="2295"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0" name="Freeform 206"/>
            <p:cNvSpPr>
              <a:spLocks/>
            </p:cNvSpPr>
            <p:nvPr/>
          </p:nvSpPr>
          <p:spPr bwMode="auto">
            <a:xfrm>
              <a:off x="2234"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1" name="Freeform 207"/>
            <p:cNvSpPr>
              <a:spLocks/>
            </p:cNvSpPr>
            <p:nvPr/>
          </p:nvSpPr>
          <p:spPr bwMode="auto">
            <a:xfrm>
              <a:off x="2200"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2" name="Freeform 208"/>
            <p:cNvSpPr>
              <a:spLocks/>
            </p:cNvSpPr>
            <p:nvPr/>
          </p:nvSpPr>
          <p:spPr bwMode="auto">
            <a:xfrm>
              <a:off x="2230"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72" name="Group 268"/>
          <p:cNvGrpSpPr>
            <a:grpSpLocks/>
          </p:cNvGrpSpPr>
          <p:nvPr/>
        </p:nvGrpSpPr>
        <p:grpSpPr bwMode="auto">
          <a:xfrm>
            <a:off x="6261101" y="1990312"/>
            <a:ext cx="1098550" cy="1277938"/>
            <a:chOff x="4015" y="938"/>
            <a:chExt cx="692" cy="805"/>
          </a:xfrm>
        </p:grpSpPr>
        <p:sp>
          <p:nvSpPr>
            <p:cNvPr id="21714" name="Freeform 210"/>
            <p:cNvSpPr>
              <a:spLocks/>
            </p:cNvSpPr>
            <p:nvPr/>
          </p:nvSpPr>
          <p:spPr bwMode="auto">
            <a:xfrm>
              <a:off x="4083"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5" name="Freeform 211"/>
            <p:cNvSpPr>
              <a:spLocks/>
            </p:cNvSpPr>
            <p:nvPr/>
          </p:nvSpPr>
          <p:spPr bwMode="auto">
            <a:xfrm>
              <a:off x="4036"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6" name="Freeform 212"/>
            <p:cNvSpPr>
              <a:spLocks/>
            </p:cNvSpPr>
            <p:nvPr/>
          </p:nvSpPr>
          <p:spPr bwMode="auto">
            <a:xfrm>
              <a:off x="4081"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7" name="Freeform 213"/>
            <p:cNvSpPr>
              <a:spLocks/>
            </p:cNvSpPr>
            <p:nvPr/>
          </p:nvSpPr>
          <p:spPr bwMode="auto">
            <a:xfrm>
              <a:off x="4052"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8" name="Freeform 214"/>
            <p:cNvSpPr>
              <a:spLocks/>
            </p:cNvSpPr>
            <p:nvPr/>
          </p:nvSpPr>
          <p:spPr bwMode="auto">
            <a:xfrm>
              <a:off x="4130"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9" name="Freeform 215"/>
            <p:cNvSpPr>
              <a:spLocks/>
            </p:cNvSpPr>
            <p:nvPr/>
          </p:nvSpPr>
          <p:spPr bwMode="auto">
            <a:xfrm>
              <a:off x="4150"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0" name="Freeform 216"/>
            <p:cNvSpPr>
              <a:spLocks/>
            </p:cNvSpPr>
            <p:nvPr/>
          </p:nvSpPr>
          <p:spPr bwMode="auto">
            <a:xfrm>
              <a:off x="4212"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1" name="Freeform 217"/>
            <p:cNvSpPr>
              <a:spLocks/>
            </p:cNvSpPr>
            <p:nvPr/>
          </p:nvSpPr>
          <p:spPr bwMode="auto">
            <a:xfrm>
              <a:off x="4254"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2" name="Freeform 218"/>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3" name="Freeform 219"/>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4" name="Freeform 220"/>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5" name="Freeform 221"/>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6" name="Freeform 222"/>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7" name="Freeform 223"/>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8" name="Freeform 224"/>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9" name="Freeform 225"/>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0" name="Freeform 226"/>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1" name="Freeform 227"/>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2" name="Freeform 228"/>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3" name="Freeform 229"/>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4" name="Freeform 230"/>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5" name="Freeform 231"/>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6" name="Freeform 232"/>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7" name="Freeform 233"/>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8" name="Freeform 234"/>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9" name="Freeform 235"/>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0" name="Freeform 236"/>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1" name="Freeform 237"/>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2" name="Freeform 238"/>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3" name="Freeform 239"/>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4" name="Freeform 240"/>
            <p:cNvSpPr>
              <a:spLocks/>
            </p:cNvSpPr>
            <p:nvPr/>
          </p:nvSpPr>
          <p:spPr bwMode="auto">
            <a:xfrm>
              <a:off x="4089"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5" name="Freeform 241"/>
            <p:cNvSpPr>
              <a:spLocks/>
            </p:cNvSpPr>
            <p:nvPr/>
          </p:nvSpPr>
          <p:spPr bwMode="auto">
            <a:xfrm>
              <a:off x="4075"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6" name="Freeform 242"/>
            <p:cNvSpPr>
              <a:spLocks/>
            </p:cNvSpPr>
            <p:nvPr/>
          </p:nvSpPr>
          <p:spPr bwMode="auto">
            <a:xfrm>
              <a:off x="4020"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7" name="Freeform 243"/>
            <p:cNvSpPr>
              <a:spLocks/>
            </p:cNvSpPr>
            <p:nvPr/>
          </p:nvSpPr>
          <p:spPr bwMode="auto">
            <a:xfrm>
              <a:off x="4106"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8" name="Freeform 244"/>
            <p:cNvSpPr>
              <a:spLocks/>
            </p:cNvSpPr>
            <p:nvPr/>
          </p:nvSpPr>
          <p:spPr bwMode="auto">
            <a:xfrm>
              <a:off x="4097"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9" name="Freeform 245"/>
            <p:cNvSpPr>
              <a:spLocks/>
            </p:cNvSpPr>
            <p:nvPr/>
          </p:nvSpPr>
          <p:spPr bwMode="auto">
            <a:xfrm>
              <a:off x="4036"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0" name="Freeform 246"/>
            <p:cNvSpPr>
              <a:spLocks/>
            </p:cNvSpPr>
            <p:nvPr/>
          </p:nvSpPr>
          <p:spPr bwMode="auto">
            <a:xfrm>
              <a:off x="4018"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1" name="Freeform 247"/>
            <p:cNvSpPr>
              <a:spLocks/>
            </p:cNvSpPr>
            <p:nvPr/>
          </p:nvSpPr>
          <p:spPr bwMode="auto">
            <a:xfrm>
              <a:off x="4015"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2" name="Freeform 248"/>
            <p:cNvSpPr>
              <a:spLocks/>
            </p:cNvSpPr>
            <p:nvPr/>
          </p:nvSpPr>
          <p:spPr bwMode="auto">
            <a:xfrm>
              <a:off x="4256"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3" name="Freeform 249"/>
            <p:cNvSpPr>
              <a:spLocks/>
            </p:cNvSpPr>
            <p:nvPr/>
          </p:nvSpPr>
          <p:spPr bwMode="auto">
            <a:xfrm>
              <a:off x="4254"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4" name="Freeform 250"/>
            <p:cNvSpPr>
              <a:spLocks/>
            </p:cNvSpPr>
            <p:nvPr/>
          </p:nvSpPr>
          <p:spPr bwMode="auto">
            <a:xfrm>
              <a:off x="4254"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5" name="Freeform 251"/>
            <p:cNvSpPr>
              <a:spLocks/>
            </p:cNvSpPr>
            <p:nvPr/>
          </p:nvSpPr>
          <p:spPr bwMode="auto">
            <a:xfrm>
              <a:off x="4196"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6" name="Freeform 252"/>
            <p:cNvSpPr>
              <a:spLocks/>
            </p:cNvSpPr>
            <p:nvPr/>
          </p:nvSpPr>
          <p:spPr bwMode="auto">
            <a:xfrm>
              <a:off x="4195"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7" name="Freeform 253"/>
            <p:cNvSpPr>
              <a:spLocks/>
            </p:cNvSpPr>
            <p:nvPr/>
          </p:nvSpPr>
          <p:spPr bwMode="auto">
            <a:xfrm>
              <a:off x="4017"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8" name="Freeform 254"/>
            <p:cNvSpPr>
              <a:spLocks/>
            </p:cNvSpPr>
            <p:nvPr/>
          </p:nvSpPr>
          <p:spPr bwMode="auto">
            <a:xfrm>
              <a:off x="4181"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9" name="Freeform 255"/>
            <p:cNvSpPr>
              <a:spLocks/>
            </p:cNvSpPr>
            <p:nvPr/>
          </p:nvSpPr>
          <p:spPr bwMode="auto">
            <a:xfrm>
              <a:off x="4096"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0" name="Freeform 256"/>
            <p:cNvSpPr>
              <a:spLocks/>
            </p:cNvSpPr>
            <p:nvPr/>
          </p:nvSpPr>
          <p:spPr bwMode="auto">
            <a:xfrm>
              <a:off x="4193"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1" name="Freeform 257"/>
            <p:cNvSpPr>
              <a:spLocks/>
            </p:cNvSpPr>
            <p:nvPr/>
          </p:nvSpPr>
          <p:spPr bwMode="auto">
            <a:xfrm>
              <a:off x="4287"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2" name="Freeform 258"/>
            <p:cNvSpPr>
              <a:spLocks/>
            </p:cNvSpPr>
            <p:nvPr/>
          </p:nvSpPr>
          <p:spPr bwMode="auto">
            <a:xfrm>
              <a:off x="4479"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3" name="Freeform 259"/>
            <p:cNvSpPr>
              <a:spLocks/>
            </p:cNvSpPr>
            <p:nvPr/>
          </p:nvSpPr>
          <p:spPr bwMode="auto">
            <a:xfrm>
              <a:off x="4287"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4" name="Freeform 260"/>
            <p:cNvSpPr>
              <a:spLocks/>
            </p:cNvSpPr>
            <p:nvPr/>
          </p:nvSpPr>
          <p:spPr bwMode="auto">
            <a:xfrm>
              <a:off x="4322"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5" name="Freeform 261"/>
            <p:cNvSpPr>
              <a:spLocks/>
            </p:cNvSpPr>
            <p:nvPr/>
          </p:nvSpPr>
          <p:spPr bwMode="auto">
            <a:xfrm>
              <a:off x="4351"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6" name="Freeform 262"/>
            <p:cNvSpPr>
              <a:spLocks/>
            </p:cNvSpPr>
            <p:nvPr/>
          </p:nvSpPr>
          <p:spPr bwMode="auto">
            <a:xfrm>
              <a:off x="4318"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7" name="Freeform 263"/>
            <p:cNvSpPr>
              <a:spLocks/>
            </p:cNvSpPr>
            <p:nvPr/>
          </p:nvSpPr>
          <p:spPr bwMode="auto">
            <a:xfrm>
              <a:off x="4457"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8" name="Freeform 264"/>
            <p:cNvSpPr>
              <a:spLocks/>
            </p:cNvSpPr>
            <p:nvPr/>
          </p:nvSpPr>
          <p:spPr bwMode="auto">
            <a:xfrm>
              <a:off x="4419"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9" name="Freeform 265"/>
            <p:cNvSpPr>
              <a:spLocks/>
            </p:cNvSpPr>
            <p:nvPr/>
          </p:nvSpPr>
          <p:spPr bwMode="auto">
            <a:xfrm>
              <a:off x="4358"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0" name="Freeform 266"/>
            <p:cNvSpPr>
              <a:spLocks/>
            </p:cNvSpPr>
            <p:nvPr/>
          </p:nvSpPr>
          <p:spPr bwMode="auto">
            <a:xfrm>
              <a:off x="4324"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1" name="Freeform 267"/>
            <p:cNvSpPr>
              <a:spLocks/>
            </p:cNvSpPr>
            <p:nvPr/>
          </p:nvSpPr>
          <p:spPr bwMode="auto">
            <a:xfrm>
              <a:off x="4354"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28" name="Group 324"/>
          <p:cNvGrpSpPr>
            <a:grpSpLocks/>
          </p:cNvGrpSpPr>
          <p:nvPr/>
        </p:nvGrpSpPr>
        <p:grpSpPr bwMode="auto">
          <a:xfrm>
            <a:off x="5094288" y="1979200"/>
            <a:ext cx="1106488" cy="1281112"/>
            <a:chOff x="3280" y="931"/>
            <a:chExt cx="697" cy="807"/>
          </a:xfrm>
        </p:grpSpPr>
        <p:sp>
          <p:nvSpPr>
            <p:cNvPr id="21773" name="Freeform 269"/>
            <p:cNvSpPr>
              <a:spLocks/>
            </p:cNvSpPr>
            <p:nvPr/>
          </p:nvSpPr>
          <p:spPr bwMode="auto">
            <a:xfrm>
              <a:off x="3352"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4" name="Freeform 270"/>
            <p:cNvSpPr>
              <a:spLocks/>
            </p:cNvSpPr>
            <p:nvPr/>
          </p:nvSpPr>
          <p:spPr bwMode="auto">
            <a:xfrm>
              <a:off x="3305"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5" name="Freeform 271"/>
            <p:cNvSpPr>
              <a:spLocks/>
            </p:cNvSpPr>
            <p:nvPr/>
          </p:nvSpPr>
          <p:spPr bwMode="auto">
            <a:xfrm>
              <a:off x="3349"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6" name="Freeform 272"/>
            <p:cNvSpPr>
              <a:spLocks/>
            </p:cNvSpPr>
            <p:nvPr/>
          </p:nvSpPr>
          <p:spPr bwMode="auto">
            <a:xfrm>
              <a:off x="3320"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7" name="Freeform 273"/>
            <p:cNvSpPr>
              <a:spLocks/>
            </p:cNvSpPr>
            <p:nvPr/>
          </p:nvSpPr>
          <p:spPr bwMode="auto">
            <a:xfrm>
              <a:off x="3523"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8" name="Freeform 274"/>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9" name="Freeform 275"/>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0" name="Freeform 276"/>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1" name="Freeform 277"/>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2" name="Freeform 278"/>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3" name="Freeform 279"/>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4" name="Freeform 280"/>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5" name="Freeform 281"/>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6" name="Freeform 282"/>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7" name="Freeform 283"/>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8" name="Freeform 284"/>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9" name="Freeform 285"/>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0" name="Freeform 286"/>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1" name="Freeform 287"/>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2" name="Freeform 288"/>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3" name="Freeform 289"/>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4" name="Freeform 290"/>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5" name="Freeform 291"/>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6" name="Freeform 292"/>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7" name="Freeform 293"/>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8" name="Freeform 294"/>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9" name="Freeform 295"/>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0" name="Freeform 296"/>
            <p:cNvSpPr>
              <a:spLocks/>
            </p:cNvSpPr>
            <p:nvPr/>
          </p:nvSpPr>
          <p:spPr bwMode="auto">
            <a:xfrm>
              <a:off x="3357"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1" name="Freeform 297"/>
            <p:cNvSpPr>
              <a:spLocks/>
            </p:cNvSpPr>
            <p:nvPr/>
          </p:nvSpPr>
          <p:spPr bwMode="auto">
            <a:xfrm>
              <a:off x="3343"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2" name="Freeform 298"/>
            <p:cNvSpPr>
              <a:spLocks/>
            </p:cNvSpPr>
            <p:nvPr/>
          </p:nvSpPr>
          <p:spPr bwMode="auto">
            <a:xfrm>
              <a:off x="3280"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3" name="Freeform 299"/>
            <p:cNvSpPr>
              <a:spLocks/>
            </p:cNvSpPr>
            <p:nvPr/>
          </p:nvSpPr>
          <p:spPr bwMode="auto">
            <a:xfrm>
              <a:off x="3375"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4" name="Freeform 300"/>
            <p:cNvSpPr>
              <a:spLocks/>
            </p:cNvSpPr>
            <p:nvPr/>
          </p:nvSpPr>
          <p:spPr bwMode="auto">
            <a:xfrm>
              <a:off x="3365"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5" name="Freeform 301"/>
            <p:cNvSpPr>
              <a:spLocks/>
            </p:cNvSpPr>
            <p:nvPr/>
          </p:nvSpPr>
          <p:spPr bwMode="auto">
            <a:xfrm>
              <a:off x="3305"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6" name="Freeform 302"/>
            <p:cNvSpPr>
              <a:spLocks/>
            </p:cNvSpPr>
            <p:nvPr/>
          </p:nvSpPr>
          <p:spPr bwMode="auto">
            <a:xfrm>
              <a:off x="3287"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7" name="Freeform 303"/>
            <p:cNvSpPr>
              <a:spLocks/>
            </p:cNvSpPr>
            <p:nvPr/>
          </p:nvSpPr>
          <p:spPr bwMode="auto">
            <a:xfrm>
              <a:off x="3283"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8" name="Freeform 304"/>
            <p:cNvSpPr>
              <a:spLocks/>
            </p:cNvSpPr>
            <p:nvPr/>
          </p:nvSpPr>
          <p:spPr bwMode="auto">
            <a:xfrm>
              <a:off x="3525"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9" name="Freeform 305"/>
            <p:cNvSpPr>
              <a:spLocks/>
            </p:cNvSpPr>
            <p:nvPr/>
          </p:nvSpPr>
          <p:spPr bwMode="auto">
            <a:xfrm>
              <a:off x="3523"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0" name="Freeform 306"/>
            <p:cNvSpPr>
              <a:spLocks/>
            </p:cNvSpPr>
            <p:nvPr/>
          </p:nvSpPr>
          <p:spPr bwMode="auto">
            <a:xfrm>
              <a:off x="3523"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1" name="Freeform 307"/>
            <p:cNvSpPr>
              <a:spLocks/>
            </p:cNvSpPr>
            <p:nvPr/>
          </p:nvSpPr>
          <p:spPr bwMode="auto">
            <a:xfrm>
              <a:off x="3466"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2" name="Freeform 308"/>
            <p:cNvSpPr>
              <a:spLocks/>
            </p:cNvSpPr>
            <p:nvPr/>
          </p:nvSpPr>
          <p:spPr bwMode="auto">
            <a:xfrm>
              <a:off x="3465"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3" name="Freeform 309"/>
            <p:cNvSpPr>
              <a:spLocks/>
            </p:cNvSpPr>
            <p:nvPr/>
          </p:nvSpPr>
          <p:spPr bwMode="auto">
            <a:xfrm>
              <a:off x="3286"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4" name="Freeform 310"/>
            <p:cNvSpPr>
              <a:spLocks/>
            </p:cNvSpPr>
            <p:nvPr/>
          </p:nvSpPr>
          <p:spPr bwMode="auto">
            <a:xfrm>
              <a:off x="3449"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5" name="Freeform 311"/>
            <p:cNvSpPr>
              <a:spLocks/>
            </p:cNvSpPr>
            <p:nvPr/>
          </p:nvSpPr>
          <p:spPr bwMode="auto">
            <a:xfrm>
              <a:off x="3364"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6" name="Freeform 312"/>
            <p:cNvSpPr>
              <a:spLocks/>
            </p:cNvSpPr>
            <p:nvPr/>
          </p:nvSpPr>
          <p:spPr bwMode="auto">
            <a:xfrm>
              <a:off x="3462"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7" name="Freeform 313"/>
            <p:cNvSpPr>
              <a:spLocks/>
            </p:cNvSpPr>
            <p:nvPr/>
          </p:nvSpPr>
          <p:spPr bwMode="auto">
            <a:xfrm>
              <a:off x="3557"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8" name="Freeform 314"/>
            <p:cNvSpPr>
              <a:spLocks/>
            </p:cNvSpPr>
            <p:nvPr/>
          </p:nvSpPr>
          <p:spPr bwMode="auto">
            <a:xfrm>
              <a:off x="3748"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9" name="Freeform 315"/>
            <p:cNvSpPr>
              <a:spLocks/>
            </p:cNvSpPr>
            <p:nvPr/>
          </p:nvSpPr>
          <p:spPr bwMode="auto">
            <a:xfrm>
              <a:off x="3557"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0" name="Freeform 316"/>
            <p:cNvSpPr>
              <a:spLocks/>
            </p:cNvSpPr>
            <p:nvPr/>
          </p:nvSpPr>
          <p:spPr bwMode="auto">
            <a:xfrm>
              <a:off x="3591"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1" name="Freeform 317"/>
            <p:cNvSpPr>
              <a:spLocks/>
            </p:cNvSpPr>
            <p:nvPr/>
          </p:nvSpPr>
          <p:spPr bwMode="auto">
            <a:xfrm>
              <a:off x="3620"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2" name="Freeform 318"/>
            <p:cNvSpPr>
              <a:spLocks/>
            </p:cNvSpPr>
            <p:nvPr/>
          </p:nvSpPr>
          <p:spPr bwMode="auto">
            <a:xfrm>
              <a:off x="3588"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3" name="Freeform 319"/>
            <p:cNvSpPr>
              <a:spLocks/>
            </p:cNvSpPr>
            <p:nvPr/>
          </p:nvSpPr>
          <p:spPr bwMode="auto">
            <a:xfrm>
              <a:off x="3726"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4" name="Freeform 320"/>
            <p:cNvSpPr>
              <a:spLocks/>
            </p:cNvSpPr>
            <p:nvPr/>
          </p:nvSpPr>
          <p:spPr bwMode="auto">
            <a:xfrm>
              <a:off x="3688"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5" name="Freeform 321"/>
            <p:cNvSpPr>
              <a:spLocks/>
            </p:cNvSpPr>
            <p:nvPr/>
          </p:nvSpPr>
          <p:spPr bwMode="auto">
            <a:xfrm>
              <a:off x="3627"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6" name="Freeform 322"/>
            <p:cNvSpPr>
              <a:spLocks/>
            </p:cNvSpPr>
            <p:nvPr/>
          </p:nvSpPr>
          <p:spPr bwMode="auto">
            <a:xfrm>
              <a:off x="3594"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7" name="Freeform 323"/>
            <p:cNvSpPr>
              <a:spLocks/>
            </p:cNvSpPr>
            <p:nvPr/>
          </p:nvSpPr>
          <p:spPr bwMode="auto">
            <a:xfrm>
              <a:off x="3624"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87" name="Group 383"/>
          <p:cNvGrpSpPr>
            <a:grpSpLocks/>
          </p:cNvGrpSpPr>
          <p:nvPr/>
        </p:nvGrpSpPr>
        <p:grpSpPr bwMode="auto">
          <a:xfrm>
            <a:off x="7423151" y="1990312"/>
            <a:ext cx="1098550" cy="1277938"/>
            <a:chOff x="4747" y="938"/>
            <a:chExt cx="692" cy="805"/>
          </a:xfrm>
        </p:grpSpPr>
        <p:sp>
          <p:nvSpPr>
            <p:cNvPr id="21829" name="Freeform 325"/>
            <p:cNvSpPr>
              <a:spLocks/>
            </p:cNvSpPr>
            <p:nvPr/>
          </p:nvSpPr>
          <p:spPr bwMode="auto">
            <a:xfrm>
              <a:off x="4815"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0" name="Freeform 326"/>
            <p:cNvSpPr>
              <a:spLocks/>
            </p:cNvSpPr>
            <p:nvPr/>
          </p:nvSpPr>
          <p:spPr bwMode="auto">
            <a:xfrm>
              <a:off x="4768"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1" name="Freeform 327"/>
            <p:cNvSpPr>
              <a:spLocks/>
            </p:cNvSpPr>
            <p:nvPr/>
          </p:nvSpPr>
          <p:spPr bwMode="auto">
            <a:xfrm>
              <a:off x="4813"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2" name="Freeform 328"/>
            <p:cNvSpPr>
              <a:spLocks/>
            </p:cNvSpPr>
            <p:nvPr/>
          </p:nvSpPr>
          <p:spPr bwMode="auto">
            <a:xfrm>
              <a:off x="4784"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3" name="Freeform 329"/>
            <p:cNvSpPr>
              <a:spLocks/>
            </p:cNvSpPr>
            <p:nvPr/>
          </p:nvSpPr>
          <p:spPr bwMode="auto">
            <a:xfrm>
              <a:off x="4862"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4" name="Freeform 330"/>
            <p:cNvSpPr>
              <a:spLocks/>
            </p:cNvSpPr>
            <p:nvPr/>
          </p:nvSpPr>
          <p:spPr bwMode="auto">
            <a:xfrm>
              <a:off x="4882"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5" name="Freeform 331"/>
            <p:cNvSpPr>
              <a:spLocks/>
            </p:cNvSpPr>
            <p:nvPr/>
          </p:nvSpPr>
          <p:spPr bwMode="auto">
            <a:xfrm>
              <a:off x="4944"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6" name="Freeform 332"/>
            <p:cNvSpPr>
              <a:spLocks/>
            </p:cNvSpPr>
            <p:nvPr/>
          </p:nvSpPr>
          <p:spPr bwMode="auto">
            <a:xfrm>
              <a:off x="4986"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7" name="Freeform 333"/>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8" name="Freeform 334"/>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9" name="Freeform 335"/>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0" name="Freeform 336"/>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1" name="Freeform 337"/>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2" name="Freeform 338"/>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3" name="Freeform 339"/>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4" name="Freeform 340"/>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5" name="Freeform 341"/>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6" name="Freeform 342"/>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7" name="Freeform 343"/>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8" name="Freeform 344"/>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9" name="Freeform 345"/>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0" name="Freeform 346"/>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1" name="Freeform 347"/>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2" name="Freeform 348"/>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3" name="Freeform 349"/>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4" name="Freeform 350"/>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5" name="Freeform 351"/>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6" name="Freeform 352"/>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7" name="Freeform 353"/>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8" name="Freeform 354"/>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9" name="Freeform 355"/>
            <p:cNvSpPr>
              <a:spLocks/>
            </p:cNvSpPr>
            <p:nvPr/>
          </p:nvSpPr>
          <p:spPr bwMode="auto">
            <a:xfrm>
              <a:off x="4821"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0" name="Freeform 356"/>
            <p:cNvSpPr>
              <a:spLocks/>
            </p:cNvSpPr>
            <p:nvPr/>
          </p:nvSpPr>
          <p:spPr bwMode="auto">
            <a:xfrm>
              <a:off x="4807"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1" name="Freeform 357"/>
            <p:cNvSpPr>
              <a:spLocks/>
            </p:cNvSpPr>
            <p:nvPr/>
          </p:nvSpPr>
          <p:spPr bwMode="auto">
            <a:xfrm>
              <a:off x="4752"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2" name="Freeform 358"/>
            <p:cNvSpPr>
              <a:spLocks/>
            </p:cNvSpPr>
            <p:nvPr/>
          </p:nvSpPr>
          <p:spPr bwMode="auto">
            <a:xfrm>
              <a:off x="4838"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3" name="Freeform 359"/>
            <p:cNvSpPr>
              <a:spLocks/>
            </p:cNvSpPr>
            <p:nvPr/>
          </p:nvSpPr>
          <p:spPr bwMode="auto">
            <a:xfrm>
              <a:off x="4829"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4" name="Freeform 360"/>
            <p:cNvSpPr>
              <a:spLocks/>
            </p:cNvSpPr>
            <p:nvPr/>
          </p:nvSpPr>
          <p:spPr bwMode="auto">
            <a:xfrm>
              <a:off x="4768"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5" name="Freeform 361"/>
            <p:cNvSpPr>
              <a:spLocks/>
            </p:cNvSpPr>
            <p:nvPr/>
          </p:nvSpPr>
          <p:spPr bwMode="auto">
            <a:xfrm>
              <a:off x="4750"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6" name="Freeform 362"/>
            <p:cNvSpPr>
              <a:spLocks/>
            </p:cNvSpPr>
            <p:nvPr/>
          </p:nvSpPr>
          <p:spPr bwMode="auto">
            <a:xfrm>
              <a:off x="4747"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7" name="Freeform 363"/>
            <p:cNvSpPr>
              <a:spLocks/>
            </p:cNvSpPr>
            <p:nvPr/>
          </p:nvSpPr>
          <p:spPr bwMode="auto">
            <a:xfrm>
              <a:off x="4988"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8" name="Freeform 364"/>
            <p:cNvSpPr>
              <a:spLocks/>
            </p:cNvSpPr>
            <p:nvPr/>
          </p:nvSpPr>
          <p:spPr bwMode="auto">
            <a:xfrm>
              <a:off x="4986"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9" name="Freeform 365"/>
            <p:cNvSpPr>
              <a:spLocks/>
            </p:cNvSpPr>
            <p:nvPr/>
          </p:nvSpPr>
          <p:spPr bwMode="auto">
            <a:xfrm>
              <a:off x="4986"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0" name="Freeform 366"/>
            <p:cNvSpPr>
              <a:spLocks/>
            </p:cNvSpPr>
            <p:nvPr/>
          </p:nvSpPr>
          <p:spPr bwMode="auto">
            <a:xfrm>
              <a:off x="4928"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1" name="Freeform 367"/>
            <p:cNvSpPr>
              <a:spLocks/>
            </p:cNvSpPr>
            <p:nvPr/>
          </p:nvSpPr>
          <p:spPr bwMode="auto">
            <a:xfrm>
              <a:off x="4927"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2" name="Freeform 368"/>
            <p:cNvSpPr>
              <a:spLocks/>
            </p:cNvSpPr>
            <p:nvPr/>
          </p:nvSpPr>
          <p:spPr bwMode="auto">
            <a:xfrm>
              <a:off x="4749"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3" name="Freeform 369"/>
            <p:cNvSpPr>
              <a:spLocks/>
            </p:cNvSpPr>
            <p:nvPr/>
          </p:nvSpPr>
          <p:spPr bwMode="auto">
            <a:xfrm>
              <a:off x="4913"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4" name="Freeform 370"/>
            <p:cNvSpPr>
              <a:spLocks/>
            </p:cNvSpPr>
            <p:nvPr/>
          </p:nvSpPr>
          <p:spPr bwMode="auto">
            <a:xfrm>
              <a:off x="4828"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5" name="Freeform 371"/>
            <p:cNvSpPr>
              <a:spLocks/>
            </p:cNvSpPr>
            <p:nvPr/>
          </p:nvSpPr>
          <p:spPr bwMode="auto">
            <a:xfrm>
              <a:off x="4925"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6" name="Freeform 372"/>
            <p:cNvSpPr>
              <a:spLocks/>
            </p:cNvSpPr>
            <p:nvPr/>
          </p:nvSpPr>
          <p:spPr bwMode="auto">
            <a:xfrm>
              <a:off x="5019"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7" name="Freeform 373"/>
            <p:cNvSpPr>
              <a:spLocks/>
            </p:cNvSpPr>
            <p:nvPr/>
          </p:nvSpPr>
          <p:spPr bwMode="auto">
            <a:xfrm>
              <a:off x="5211"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8" name="Freeform 374"/>
            <p:cNvSpPr>
              <a:spLocks/>
            </p:cNvSpPr>
            <p:nvPr/>
          </p:nvSpPr>
          <p:spPr bwMode="auto">
            <a:xfrm>
              <a:off x="5019"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9" name="Freeform 375"/>
            <p:cNvSpPr>
              <a:spLocks/>
            </p:cNvSpPr>
            <p:nvPr/>
          </p:nvSpPr>
          <p:spPr bwMode="auto">
            <a:xfrm>
              <a:off x="5054"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0" name="Freeform 376"/>
            <p:cNvSpPr>
              <a:spLocks/>
            </p:cNvSpPr>
            <p:nvPr/>
          </p:nvSpPr>
          <p:spPr bwMode="auto">
            <a:xfrm>
              <a:off x="5083"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1" name="Freeform 377"/>
            <p:cNvSpPr>
              <a:spLocks/>
            </p:cNvSpPr>
            <p:nvPr/>
          </p:nvSpPr>
          <p:spPr bwMode="auto">
            <a:xfrm>
              <a:off x="5050"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2" name="Freeform 378"/>
            <p:cNvSpPr>
              <a:spLocks/>
            </p:cNvSpPr>
            <p:nvPr/>
          </p:nvSpPr>
          <p:spPr bwMode="auto">
            <a:xfrm>
              <a:off x="5189"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3" name="Freeform 379"/>
            <p:cNvSpPr>
              <a:spLocks/>
            </p:cNvSpPr>
            <p:nvPr/>
          </p:nvSpPr>
          <p:spPr bwMode="auto">
            <a:xfrm>
              <a:off x="5151"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4" name="Freeform 380"/>
            <p:cNvSpPr>
              <a:spLocks/>
            </p:cNvSpPr>
            <p:nvPr/>
          </p:nvSpPr>
          <p:spPr bwMode="auto">
            <a:xfrm>
              <a:off x="5090"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5" name="Freeform 381"/>
            <p:cNvSpPr>
              <a:spLocks/>
            </p:cNvSpPr>
            <p:nvPr/>
          </p:nvSpPr>
          <p:spPr bwMode="auto">
            <a:xfrm>
              <a:off x="5056"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6" name="Freeform 382"/>
            <p:cNvSpPr>
              <a:spLocks/>
            </p:cNvSpPr>
            <p:nvPr/>
          </p:nvSpPr>
          <p:spPr bwMode="auto">
            <a:xfrm>
              <a:off x="5086"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8" ma:contentTypeDescription="Create a new document." ma:contentTypeScope="" ma:versionID="9a7e83dc4ae21687cce36dd395164d47">
  <xsd:schema xmlns:xsd="http://www.w3.org/2001/XMLSchema" xmlns:xs="http://www.w3.org/2001/XMLSchema" xmlns:p="http://schemas.microsoft.com/office/2006/metadata/properties" xmlns:ns2="474f63a6-4944-4275-bc0c-58fed01c8c2e" xmlns:ns3="e9dcf166-58ee-4d15-bc15-5eb13f4b8a93" targetNamespace="http://schemas.microsoft.com/office/2006/metadata/properties" ma:root="true" ma:fieldsID="9acd9490bbb4098add5ef93db572a08a" ns2:_="" ns3:_="">
    <xsd:import namespace="474f63a6-4944-4275-bc0c-58fed01c8c2e"/>
    <xsd:import namespace="e9dcf166-58ee-4d15-bc15-5eb13f4b8a9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cf166-58ee-4d15-bc15-5eb13f4b8a9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76a9fd8-59e2-4dbd-ad1c-82b39cd3c9f8}" ma:internalName="TaxCatchAll" ma:showField="CatchAllData" ma:web="e9dcf166-58ee-4d15-bc15-5eb13f4b8a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dcf166-58ee-4d15-bc15-5eb13f4b8a93" xsi:nil="true"/>
    <lcf76f155ced4ddcb4097134ff3c332f xmlns="474f63a6-4944-4275-bc0c-58fed01c8c2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19B2705-1798-43DC-A643-889E178520E5}"/>
</file>

<file path=customXml/itemProps2.xml><?xml version="1.0" encoding="utf-8"?>
<ds:datastoreItem xmlns:ds="http://schemas.openxmlformats.org/officeDocument/2006/customXml" ds:itemID="{B8C521CE-9215-42D7-A354-A0556A5C3A45}"/>
</file>

<file path=customXml/itemProps3.xml><?xml version="1.0" encoding="utf-8"?>
<ds:datastoreItem xmlns:ds="http://schemas.openxmlformats.org/officeDocument/2006/customXml" ds:itemID="{AD2946A7-B8B5-480D-A64A-E57042D00C36}"/>
</file>

<file path=docProps/app.xml><?xml version="1.0" encoding="utf-8"?>
<Properties xmlns="http://schemas.openxmlformats.org/officeDocument/2006/extended-properties" xmlns:vt="http://schemas.openxmlformats.org/officeDocument/2006/docPropsVTypes">
  <Template/>
  <TotalTime>2301</TotalTime>
  <Words>2380</Words>
  <Application>Microsoft Office PowerPoint</Application>
  <PresentationFormat>On-screen Show (4:3)</PresentationFormat>
  <Paragraphs>308</Paragraphs>
  <Slides>21</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Arial</vt:lpstr>
      <vt:lpstr>Arial Narrow</vt:lpstr>
      <vt:lpstr>Calibri</vt:lpstr>
      <vt:lpstr>Corbel</vt:lpstr>
      <vt:lpstr>Courier New</vt:lpstr>
      <vt:lpstr>Helvetica</vt:lpstr>
      <vt:lpstr>Symbol</vt:lpstr>
      <vt:lpstr>Times</vt:lpstr>
      <vt:lpstr>Times New Roman</vt:lpstr>
      <vt:lpstr>Wingdings</vt:lpstr>
      <vt:lpstr>Spectrum</vt:lpstr>
      <vt:lpstr>Document</vt:lpstr>
      <vt:lpstr>Controlling User Access</vt:lpstr>
      <vt:lpstr>Lecture Outline</vt:lpstr>
      <vt:lpstr>Controlling User Access</vt:lpstr>
      <vt:lpstr>Privileges</vt:lpstr>
      <vt:lpstr>System Privileges</vt:lpstr>
      <vt:lpstr>Creating Users</vt:lpstr>
      <vt:lpstr>User System Privileges</vt:lpstr>
      <vt:lpstr>Granting System Privileges</vt:lpstr>
      <vt:lpstr>What Is a Role?</vt:lpstr>
      <vt:lpstr>Creating and Granting Privileges to a Role</vt:lpstr>
      <vt:lpstr>Changing Your Password</vt:lpstr>
      <vt:lpstr>Object Privileges</vt:lpstr>
      <vt:lpstr>Object Privileges</vt:lpstr>
      <vt:lpstr>Granting Object Privileges</vt:lpstr>
      <vt:lpstr>Using WITH GRANT OPTION and PUBLIC Keywords</vt:lpstr>
      <vt:lpstr>Confirming Privileges Granted</vt:lpstr>
      <vt:lpstr>How to Revoke Object Privileges</vt:lpstr>
      <vt:lpstr>Revoking Object Privileges</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Md. Sajid Bin Faisal</cp:lastModifiedBy>
  <cp:revision>157</cp:revision>
  <cp:lastPrinted>1998-04-16T00:55:06Z</cp:lastPrinted>
  <dcterms:created xsi:type="dcterms:W3CDTF">1995-06-17T23:31:02Z</dcterms:created>
  <dcterms:modified xsi:type="dcterms:W3CDTF">2023-04-11T19:44:07Z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