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Lst>
  <p:notesMasterIdLst>
    <p:notesMasterId r:id="rId16"/>
  </p:notesMasterIdLst>
  <p:handoutMasterIdLst>
    <p:handoutMasterId r:id="rId17"/>
  </p:handoutMasterIdLst>
  <p:sldIdLst>
    <p:sldId id="385" r:id="rId3"/>
    <p:sldId id="257" r:id="rId4"/>
    <p:sldId id="294" r:id="rId5"/>
    <p:sldId id="386" r:id="rId6"/>
    <p:sldId id="307" r:id="rId7"/>
    <p:sldId id="308" r:id="rId8"/>
    <p:sldId id="280" r:id="rId9"/>
    <p:sldId id="384" r:id="rId10"/>
    <p:sldId id="281" r:id="rId11"/>
    <p:sldId id="264" r:id="rId12"/>
    <p:sldId id="259" r:id="rId13"/>
    <p:sldId id="387" r:id="rId14"/>
    <p:sldId id="388" r:id="rId15"/>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pitchFamily="34" charset="0"/>
      </a:defRPr>
    </a:lvl5pPr>
    <a:lvl6pPr marL="2286000" algn="l" defTabSz="914400" rtl="0" eaLnBrk="1" latinLnBrk="0" hangingPunct="1">
      <a:defRPr sz="2800" b="1" kern="1200">
        <a:solidFill>
          <a:schemeClr val="bg2"/>
        </a:solidFill>
        <a:latin typeface="Arial Narrow" pitchFamily="34" charset="0"/>
        <a:ea typeface="+mn-ea"/>
        <a:cs typeface="Arial" pitchFamily="34" charset="0"/>
      </a:defRPr>
    </a:lvl6pPr>
    <a:lvl7pPr marL="2743200" algn="l" defTabSz="914400" rtl="0" eaLnBrk="1" latinLnBrk="0" hangingPunct="1">
      <a:defRPr sz="2800" b="1" kern="1200">
        <a:solidFill>
          <a:schemeClr val="bg2"/>
        </a:solidFill>
        <a:latin typeface="Arial Narrow" pitchFamily="34" charset="0"/>
        <a:ea typeface="+mn-ea"/>
        <a:cs typeface="Arial" pitchFamily="34" charset="0"/>
      </a:defRPr>
    </a:lvl7pPr>
    <a:lvl8pPr marL="3200400" algn="l" defTabSz="914400" rtl="0" eaLnBrk="1" latinLnBrk="0" hangingPunct="1">
      <a:defRPr sz="2800" b="1" kern="1200">
        <a:solidFill>
          <a:schemeClr val="bg2"/>
        </a:solidFill>
        <a:latin typeface="Arial Narrow" pitchFamily="34" charset="0"/>
        <a:ea typeface="+mn-ea"/>
        <a:cs typeface="Arial" pitchFamily="34" charset="0"/>
      </a:defRPr>
    </a:lvl8pPr>
    <a:lvl9pPr marL="3657600" algn="l" defTabSz="914400" rtl="0" eaLnBrk="1" latinLnBrk="0" hangingPunct="1">
      <a:defRPr sz="2800" b="1" kern="1200">
        <a:solidFill>
          <a:schemeClr val="bg2"/>
        </a:solidFill>
        <a:latin typeface="Arial Narrow"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DDDDDD"/>
    <a:srgbClr val="FF5050"/>
    <a:srgbClr val="FF9966"/>
    <a:srgbClr val="000000"/>
    <a:srgbClr val="FFCC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765" autoAdjust="0"/>
    <p:restoredTop sz="94660"/>
  </p:normalViewPr>
  <p:slideViewPr>
    <p:cSldViewPr>
      <p:cViewPr varScale="1">
        <p:scale>
          <a:sx n="69" d="100"/>
          <a:sy n="69" d="100"/>
        </p:scale>
        <p:origin x="1776" y="66"/>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6763" y="8713788"/>
            <a:ext cx="527685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&lt;Course name&gt; &lt;Lesson number&gt;</a:t>
            </a:r>
            <a:r>
              <a:rPr lang="en-US" sz="1000">
                <a:solidFill>
                  <a:schemeClr val="tx1"/>
                </a:solidFill>
                <a:latin typeface="Times New Roman" pitchFamily="18" charset="0"/>
              </a:rPr>
              <a:t>-</a:t>
            </a:r>
            <a:fld id="{D6D81DDC-D8B1-48F8-A2EE-BA6075C205E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3841940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Rot="1" noChangeAspect="1" noChangeArrowheads="1" noTextEdit="1"/>
          </p:cNvSpPr>
          <p:nvPr>
            <p:ph type="sldImg" idx="2"/>
          </p:nvPr>
        </p:nvSpPr>
        <p:spPr bwMode="auto">
          <a:xfrm>
            <a:off x="473075" y="161925"/>
            <a:ext cx="5867400" cy="4397375"/>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5" name="Rectangle 3"/>
          <p:cNvSpPr>
            <a:spLocks noGrp="1" noChangeArrowheads="1"/>
          </p:cNvSpPr>
          <p:nvPr>
            <p:ph type="body" sz="quarter" idx="3"/>
          </p:nvPr>
        </p:nvSpPr>
        <p:spPr bwMode="auto">
          <a:xfrm>
            <a:off x="409575" y="4765675"/>
            <a:ext cx="5995988"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prstTxWarp prst="textNoShape">
              <a:avLst/>
            </a:prstTxWarp>
          </a:bodyPr>
          <a:lstStyle/>
          <a:p>
            <a:pPr lvl="0"/>
            <a:r>
              <a:rPr lang="en-US" smtClean="0"/>
              <a:t>Heading (Level 1) Arial 11pt Bold</a:t>
            </a:r>
          </a:p>
          <a:p>
            <a:pPr lvl="1"/>
            <a:r>
              <a:rPr lang="en-US" smtClean="0"/>
              <a:t>Body Text (Level 2) Times New Roman 11pt</a:t>
            </a:r>
          </a:p>
          <a:p>
            <a:pPr lvl="2"/>
            <a:r>
              <a:rPr lang="en-US" smtClean="0"/>
              <a:t>Bullet 1 (Level 3) Times New Roman 11pt</a:t>
            </a:r>
          </a:p>
          <a:p>
            <a:pPr lvl="3"/>
            <a:r>
              <a:rPr lang="en-US" smtClean="0"/>
              <a:t>Bullet 2 (Level 4) Times New Roman 11pt</a:t>
            </a:r>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endParaRPr lang="en-US" smtClean="0"/>
          </a:p>
          <a:p>
            <a:pPr lvl="0"/>
            <a:r>
              <a:rPr lang="en-US" smtClean="0"/>
              <a:t>Technical Note (Level 1) Arial 11pt Bold (CHANGE TO BLUE)</a:t>
            </a:r>
          </a:p>
          <a:p>
            <a:pPr lvl="0"/>
            <a:r>
              <a:rPr lang="en-US" smtClean="0"/>
              <a:t>Class Management Note (Level 1) Arial 11pt Bold (CHANGE TO BLUE)</a:t>
            </a:r>
          </a:p>
          <a:p>
            <a:pPr lvl="1"/>
            <a:r>
              <a:rPr lang="en-US" smtClean="0"/>
              <a:t>Body Text (Level 2) Times New Roman 11pt (CHANGE TO BLUE)</a:t>
            </a:r>
          </a:p>
          <a:p>
            <a:pPr lvl="2"/>
            <a:r>
              <a:rPr lang="en-US" smtClean="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p>
            <a:pPr defTabSz="941388">
              <a:lnSpc>
                <a:spcPct val="100000"/>
              </a:lnSpc>
              <a:spcBef>
                <a:spcPct val="50000"/>
              </a:spcBef>
            </a:pPr>
            <a:r>
              <a:rPr lang="en-US" sz="1000">
                <a:solidFill>
                  <a:schemeClr val="tx1"/>
                </a:solidFill>
                <a:latin typeface="Arial" pitchFamily="34" charset="0"/>
              </a:rPr>
              <a:t>Introduction to Oracle: SQL and PL/SQL  6</a:t>
            </a:r>
            <a:r>
              <a:rPr lang="en-US" sz="1000">
                <a:solidFill>
                  <a:schemeClr val="tx1"/>
                </a:solidFill>
                <a:latin typeface="Times New Roman" pitchFamily="18" charset="0"/>
              </a:rPr>
              <a:t>-</a:t>
            </a:r>
            <a:fld id="{2D37A31F-FAA0-4644-AE35-66719BFBFFDB}" type="slidenum">
              <a:rPr lang="en-US" sz="1000">
                <a:solidFill>
                  <a:schemeClr val="tx1"/>
                </a:solidFill>
                <a:latin typeface="Arial" pitchFamily="34" charset="0"/>
              </a:rPr>
              <a:pPr defTabSz="941388">
                <a:lnSpc>
                  <a:spcPct val="100000"/>
                </a:lnSpc>
                <a:spcBef>
                  <a:spcPct val="50000"/>
                </a:spcBef>
              </a:pPr>
              <a:t>‹#›</a:t>
            </a:fld>
            <a:endParaRPr lang="en-US" sz="1000">
              <a:solidFill>
                <a:schemeClr val="tx1"/>
              </a:solidFill>
              <a:latin typeface="Arial" pitchFamily="34" charset="0"/>
            </a:endParaRPr>
          </a:p>
        </p:txBody>
      </p:sp>
    </p:spTree>
    <p:extLst>
      <p:ext uri="{BB962C8B-B14F-4D97-AF65-F5344CB8AC3E}">
        <p14:creationId xmlns:p14="http://schemas.microsoft.com/office/powerpoint/2010/main" val="643316374"/>
      </p:ext>
    </p:extLst>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pitchFamily="34" charset="0"/>
        <a:ea typeface="+mn-ea"/>
        <a:cs typeface="Arial" pitchFamily="34"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pitchFamily="34"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pitchFamily="34" charset="0"/>
      </a:defRPr>
    </a:lvl4pPr>
    <a:lvl5pPr marL="5675313"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196" name="Rectangle 4"/>
          <p:cNvSpPr>
            <a:spLocks noGrp="1" noChangeArrowheads="1"/>
          </p:cNvSpPr>
          <p:nvPr>
            <p:ph type="body" idx="1"/>
          </p:nvPr>
        </p:nvSpPr>
        <p:spPr>
          <a:noFill/>
          <a:ln/>
        </p:spPr>
        <p:txBody>
          <a:bodyPr/>
          <a:lstStyle/>
          <a:p>
            <a:pPr>
              <a:tabLst/>
            </a:pPr>
            <a:r>
              <a:rPr lang="en-US"/>
              <a:t>Lesson Aim</a:t>
            </a:r>
          </a:p>
          <a:p>
            <a:pPr lvl="1">
              <a:tabLst/>
            </a:pPr>
            <a:r>
              <a:rPr lang="en-US">
                <a:solidFill>
                  <a:srgbClr val="000000"/>
                </a:solidFill>
              </a:rPr>
              <a:t>In this lesson, you will learn about more advanced features of the SELECT statement. You can write subqueries in the WHERE clause of another SQL statement to obtain values based on an unknown conditional value. This lesson covers single-row subqueries and multiple-row subqueries.</a:t>
            </a:r>
          </a:p>
        </p:txBody>
      </p:sp>
      <p:sp>
        <p:nvSpPr>
          <p:cNvPr id="819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473075" y="195263"/>
            <a:ext cx="5892800" cy="4419600"/>
          </a:xfrm>
          <a:ln cap="flat"/>
        </p:spPr>
      </p:sp>
      <p:sp>
        <p:nvSpPr>
          <p:cNvPr id="40963" name="Rectangle 3"/>
          <p:cNvSpPr>
            <a:spLocks noGrp="1" noChangeArrowheads="1"/>
          </p:cNvSpPr>
          <p:nvPr>
            <p:ph type="body" idx="1"/>
          </p:nvPr>
        </p:nvSpPr>
        <p:spPr>
          <a:xfrm>
            <a:off x="444500" y="4811713"/>
            <a:ext cx="5932488" cy="3367087"/>
          </a:xfrm>
          <a:noFill/>
          <a:ln/>
        </p:spPr>
        <p:txBody>
          <a:bodyPr/>
          <a:lstStyle/>
          <a:p>
            <a:pPr defTabSz="387350">
              <a:tabLst>
                <a:tab pos="449263" algn="l"/>
              </a:tabLst>
            </a:pPr>
            <a:r>
              <a:rPr lang="en-US"/>
              <a:t>Practice Overview</a:t>
            </a:r>
          </a:p>
          <a:p>
            <a:pPr lvl="1" defTabSz="387350">
              <a:tabLst>
                <a:tab pos="449263" algn="l"/>
              </a:tabLst>
            </a:pPr>
            <a:r>
              <a:rPr lang="en-US"/>
              <a:t>In this practice, you will write complex queries using nested SELECT statements.</a:t>
            </a:r>
          </a:p>
          <a:p>
            <a:pPr defTabSz="387350">
              <a:tabLst>
                <a:tab pos="449263" algn="l"/>
              </a:tabLst>
            </a:pPr>
            <a:r>
              <a:rPr lang="en-US"/>
              <a:t>Paper-Based Questions</a:t>
            </a:r>
          </a:p>
          <a:p>
            <a:pPr lvl="1" defTabSz="387350">
              <a:tabLst>
                <a:tab pos="449263" algn="l"/>
              </a:tabLst>
            </a:pPr>
            <a:r>
              <a:rPr lang="en-US"/>
              <a:t>You may want to consider creating the inner query first for these questions. Make sure that it runs and produces the data that you anticipate before coding the outer query.</a:t>
            </a:r>
          </a:p>
        </p:txBody>
      </p:sp>
      <p:grpSp>
        <p:nvGrpSpPr>
          <p:cNvPr id="40975" name="Group 15"/>
          <p:cNvGrpSpPr>
            <a:grpSpLocks/>
          </p:cNvGrpSpPr>
          <p:nvPr/>
        </p:nvGrpSpPr>
        <p:grpSpPr bwMode="auto">
          <a:xfrm>
            <a:off x="109538" y="5330825"/>
            <a:ext cx="285750" cy="301625"/>
            <a:chOff x="69" y="3358"/>
            <a:chExt cx="180" cy="190"/>
          </a:xfrm>
        </p:grpSpPr>
        <p:sp>
          <p:nvSpPr>
            <p:cNvPr id="40964" name="Freeform 4"/>
            <p:cNvSpPr>
              <a:spLocks/>
            </p:cNvSpPr>
            <p:nvPr/>
          </p:nvSpPr>
          <p:spPr bwMode="auto">
            <a:xfrm>
              <a:off x="69" y="3358"/>
              <a:ext cx="180" cy="183"/>
            </a:xfrm>
            <a:custGeom>
              <a:avLst/>
              <a:gdLst>
                <a:gd name="T0" fmla="*/ 179 w 180"/>
                <a:gd name="T1" fmla="*/ 182 h 183"/>
                <a:gd name="T2" fmla="*/ 179 w 180"/>
                <a:gd name="T3" fmla="*/ 0 h 183"/>
                <a:gd name="T4" fmla="*/ 0 w 180"/>
                <a:gd name="T5" fmla="*/ 0 h 183"/>
                <a:gd name="T6" fmla="*/ 0 w 180"/>
                <a:gd name="T7" fmla="*/ 182 h 183"/>
                <a:gd name="T8" fmla="*/ 179 w 180"/>
                <a:gd name="T9" fmla="*/ 182 h 183"/>
              </a:gdLst>
              <a:ahLst/>
              <a:cxnLst>
                <a:cxn ang="0">
                  <a:pos x="T0" y="T1"/>
                </a:cxn>
                <a:cxn ang="0">
                  <a:pos x="T2" y="T3"/>
                </a:cxn>
                <a:cxn ang="0">
                  <a:pos x="T4" y="T5"/>
                </a:cxn>
                <a:cxn ang="0">
                  <a:pos x="T6" y="T7"/>
                </a:cxn>
                <a:cxn ang="0">
                  <a:pos x="T8" y="T9"/>
                </a:cxn>
              </a:cxnLst>
              <a:rect l="0" t="0" r="r" b="b"/>
              <a:pathLst>
                <a:path w="180" h="183">
                  <a:moveTo>
                    <a:pt x="179" y="182"/>
                  </a:moveTo>
                  <a:lnTo>
                    <a:pt x="179" y="0"/>
                  </a:lnTo>
                  <a:lnTo>
                    <a:pt x="0" y="0"/>
                  </a:lnTo>
                  <a:lnTo>
                    <a:pt x="0" y="182"/>
                  </a:lnTo>
                  <a:lnTo>
                    <a:pt x="179" y="182"/>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5" name="Freeform 5"/>
            <p:cNvSpPr>
              <a:spLocks/>
            </p:cNvSpPr>
            <p:nvPr/>
          </p:nvSpPr>
          <p:spPr bwMode="auto">
            <a:xfrm>
              <a:off x="150" y="3531"/>
              <a:ext cx="27" cy="17"/>
            </a:xfrm>
            <a:custGeom>
              <a:avLst/>
              <a:gdLst>
                <a:gd name="T0" fmla="*/ 26 w 27"/>
                <a:gd name="T1" fmla="*/ 16 h 17"/>
                <a:gd name="T2" fmla="*/ 26 w 27"/>
                <a:gd name="T3" fmla="*/ 0 h 17"/>
                <a:gd name="T4" fmla="*/ 0 w 27"/>
                <a:gd name="T5" fmla="*/ 0 h 17"/>
                <a:gd name="T6" fmla="*/ 0 w 27"/>
                <a:gd name="T7" fmla="*/ 16 h 17"/>
                <a:gd name="T8" fmla="*/ 26 w 27"/>
                <a:gd name="T9" fmla="*/ 16 h 17"/>
              </a:gdLst>
              <a:ahLst/>
              <a:cxnLst>
                <a:cxn ang="0">
                  <a:pos x="T0" y="T1"/>
                </a:cxn>
                <a:cxn ang="0">
                  <a:pos x="T2" y="T3"/>
                </a:cxn>
                <a:cxn ang="0">
                  <a:pos x="T4" y="T5"/>
                </a:cxn>
                <a:cxn ang="0">
                  <a:pos x="T6" y="T7"/>
                </a:cxn>
                <a:cxn ang="0">
                  <a:pos x="T8" y="T9"/>
                </a:cxn>
              </a:cxnLst>
              <a:rect l="0" t="0" r="r" b="b"/>
              <a:pathLst>
                <a:path w="27" h="17">
                  <a:moveTo>
                    <a:pt x="26" y="16"/>
                  </a:moveTo>
                  <a:lnTo>
                    <a:pt x="26" y="0"/>
                  </a:lnTo>
                  <a:lnTo>
                    <a:pt x="0" y="0"/>
                  </a:lnTo>
                  <a:lnTo>
                    <a:pt x="0" y="16"/>
                  </a:lnTo>
                  <a:lnTo>
                    <a:pt x="26" y="16"/>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6" name="Freeform 6"/>
            <p:cNvSpPr>
              <a:spLocks/>
            </p:cNvSpPr>
            <p:nvPr/>
          </p:nvSpPr>
          <p:spPr bwMode="auto">
            <a:xfrm>
              <a:off x="91" y="3411"/>
              <a:ext cx="33" cy="20"/>
            </a:xfrm>
            <a:custGeom>
              <a:avLst/>
              <a:gdLst>
                <a:gd name="T0" fmla="*/ 0 w 33"/>
                <a:gd name="T1" fmla="*/ 0 h 20"/>
                <a:gd name="T2" fmla="*/ 26 w 33"/>
                <a:gd name="T3" fmla="*/ 19 h 20"/>
                <a:gd name="T4" fmla="*/ 32 w 33"/>
                <a:gd name="T5" fmla="*/ 8 h 20"/>
                <a:gd name="T6" fmla="*/ 0 w 33"/>
                <a:gd name="T7" fmla="*/ 0 h 20"/>
              </a:gdLst>
              <a:ahLst/>
              <a:cxnLst>
                <a:cxn ang="0">
                  <a:pos x="T0" y="T1"/>
                </a:cxn>
                <a:cxn ang="0">
                  <a:pos x="T2" y="T3"/>
                </a:cxn>
                <a:cxn ang="0">
                  <a:pos x="T4" y="T5"/>
                </a:cxn>
                <a:cxn ang="0">
                  <a:pos x="T6" y="T7"/>
                </a:cxn>
              </a:cxnLst>
              <a:rect l="0" t="0" r="r" b="b"/>
              <a:pathLst>
                <a:path w="33" h="20">
                  <a:moveTo>
                    <a:pt x="0" y="0"/>
                  </a:moveTo>
                  <a:lnTo>
                    <a:pt x="26" y="19"/>
                  </a:lnTo>
                  <a:lnTo>
                    <a:pt x="32" y="8"/>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7" name="Freeform 7"/>
            <p:cNvSpPr>
              <a:spLocks/>
            </p:cNvSpPr>
            <p:nvPr/>
          </p:nvSpPr>
          <p:spPr bwMode="auto">
            <a:xfrm>
              <a:off x="203" y="3411"/>
              <a:ext cx="33" cy="20"/>
            </a:xfrm>
            <a:custGeom>
              <a:avLst/>
              <a:gdLst>
                <a:gd name="T0" fmla="*/ 32 w 33"/>
                <a:gd name="T1" fmla="*/ 0 h 20"/>
                <a:gd name="T2" fmla="*/ 5 w 33"/>
                <a:gd name="T3" fmla="*/ 19 h 20"/>
                <a:gd name="T4" fmla="*/ 0 w 33"/>
                <a:gd name="T5" fmla="*/ 9 h 20"/>
                <a:gd name="T6" fmla="*/ 32 w 33"/>
                <a:gd name="T7" fmla="*/ 0 h 20"/>
              </a:gdLst>
              <a:ahLst/>
              <a:cxnLst>
                <a:cxn ang="0">
                  <a:pos x="T0" y="T1"/>
                </a:cxn>
                <a:cxn ang="0">
                  <a:pos x="T2" y="T3"/>
                </a:cxn>
                <a:cxn ang="0">
                  <a:pos x="T4" y="T5"/>
                </a:cxn>
                <a:cxn ang="0">
                  <a:pos x="T6" y="T7"/>
                </a:cxn>
              </a:cxnLst>
              <a:rect l="0" t="0" r="r" b="b"/>
              <a:pathLst>
                <a:path w="33" h="20">
                  <a:moveTo>
                    <a:pt x="32" y="0"/>
                  </a:moveTo>
                  <a:lnTo>
                    <a:pt x="5" y="19"/>
                  </a:lnTo>
                  <a:lnTo>
                    <a:pt x="0" y="9"/>
                  </a:lnTo>
                  <a:lnTo>
                    <a:pt x="32"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8" name="Freeform 8"/>
            <p:cNvSpPr>
              <a:spLocks/>
            </p:cNvSpPr>
            <p:nvPr/>
          </p:nvSpPr>
          <p:spPr bwMode="auto">
            <a:xfrm>
              <a:off x="87" y="3448"/>
              <a:ext cx="36" cy="20"/>
            </a:xfrm>
            <a:custGeom>
              <a:avLst/>
              <a:gdLst>
                <a:gd name="T0" fmla="*/ 0 w 36"/>
                <a:gd name="T1" fmla="*/ 19 h 20"/>
                <a:gd name="T2" fmla="*/ 35 w 36"/>
                <a:gd name="T3" fmla="*/ 15 h 20"/>
                <a:gd name="T4" fmla="*/ 32 w 36"/>
                <a:gd name="T5" fmla="*/ 0 h 20"/>
                <a:gd name="T6" fmla="*/ 0 w 36"/>
                <a:gd name="T7" fmla="*/ 19 h 20"/>
              </a:gdLst>
              <a:ahLst/>
              <a:cxnLst>
                <a:cxn ang="0">
                  <a:pos x="T0" y="T1"/>
                </a:cxn>
                <a:cxn ang="0">
                  <a:pos x="T2" y="T3"/>
                </a:cxn>
                <a:cxn ang="0">
                  <a:pos x="T4" y="T5"/>
                </a:cxn>
                <a:cxn ang="0">
                  <a:pos x="T6" y="T7"/>
                </a:cxn>
              </a:cxnLst>
              <a:rect l="0" t="0" r="r" b="b"/>
              <a:pathLst>
                <a:path w="36" h="20">
                  <a:moveTo>
                    <a:pt x="0" y="19"/>
                  </a:moveTo>
                  <a:lnTo>
                    <a:pt x="35" y="15"/>
                  </a:lnTo>
                  <a:lnTo>
                    <a:pt x="32" y="0"/>
                  </a:lnTo>
                  <a:lnTo>
                    <a:pt x="0"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69" name="Freeform 9"/>
            <p:cNvSpPr>
              <a:spLocks/>
            </p:cNvSpPr>
            <p:nvPr/>
          </p:nvSpPr>
          <p:spPr bwMode="auto">
            <a:xfrm>
              <a:off x="204" y="3449"/>
              <a:ext cx="35" cy="20"/>
            </a:xfrm>
            <a:custGeom>
              <a:avLst/>
              <a:gdLst>
                <a:gd name="T0" fmla="*/ 34 w 35"/>
                <a:gd name="T1" fmla="*/ 19 h 20"/>
                <a:gd name="T2" fmla="*/ 0 w 35"/>
                <a:gd name="T3" fmla="*/ 16 h 20"/>
                <a:gd name="T4" fmla="*/ 2 w 35"/>
                <a:gd name="T5" fmla="*/ 0 h 20"/>
                <a:gd name="T6" fmla="*/ 34 w 35"/>
                <a:gd name="T7" fmla="*/ 19 h 20"/>
              </a:gdLst>
              <a:ahLst/>
              <a:cxnLst>
                <a:cxn ang="0">
                  <a:pos x="T0" y="T1"/>
                </a:cxn>
                <a:cxn ang="0">
                  <a:pos x="T2" y="T3"/>
                </a:cxn>
                <a:cxn ang="0">
                  <a:pos x="T4" y="T5"/>
                </a:cxn>
                <a:cxn ang="0">
                  <a:pos x="T6" y="T7"/>
                </a:cxn>
              </a:cxnLst>
              <a:rect l="0" t="0" r="r" b="b"/>
              <a:pathLst>
                <a:path w="35" h="20">
                  <a:moveTo>
                    <a:pt x="34" y="19"/>
                  </a:moveTo>
                  <a:lnTo>
                    <a:pt x="0" y="16"/>
                  </a:lnTo>
                  <a:lnTo>
                    <a:pt x="2" y="0"/>
                  </a:lnTo>
                  <a:lnTo>
                    <a:pt x="34" y="19"/>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0" name="Freeform 10"/>
            <p:cNvSpPr>
              <a:spLocks/>
            </p:cNvSpPr>
            <p:nvPr/>
          </p:nvSpPr>
          <p:spPr bwMode="auto">
            <a:xfrm>
              <a:off x="114" y="3373"/>
              <a:ext cx="27" cy="29"/>
            </a:xfrm>
            <a:custGeom>
              <a:avLst/>
              <a:gdLst>
                <a:gd name="T0" fmla="*/ 0 w 27"/>
                <a:gd name="T1" fmla="*/ 0 h 29"/>
                <a:gd name="T2" fmla="*/ 15 w 27"/>
                <a:gd name="T3" fmla="*/ 28 h 29"/>
                <a:gd name="T4" fmla="*/ 26 w 27"/>
                <a:gd name="T5" fmla="*/ 21 h 29"/>
                <a:gd name="T6" fmla="*/ 0 w 27"/>
                <a:gd name="T7" fmla="*/ 0 h 29"/>
              </a:gdLst>
              <a:ahLst/>
              <a:cxnLst>
                <a:cxn ang="0">
                  <a:pos x="T0" y="T1"/>
                </a:cxn>
                <a:cxn ang="0">
                  <a:pos x="T2" y="T3"/>
                </a:cxn>
                <a:cxn ang="0">
                  <a:pos x="T4" y="T5"/>
                </a:cxn>
                <a:cxn ang="0">
                  <a:pos x="T6" y="T7"/>
                </a:cxn>
              </a:cxnLst>
              <a:rect l="0" t="0" r="r" b="b"/>
              <a:pathLst>
                <a:path w="27" h="29">
                  <a:moveTo>
                    <a:pt x="0" y="0"/>
                  </a:moveTo>
                  <a:lnTo>
                    <a:pt x="15" y="28"/>
                  </a:lnTo>
                  <a:lnTo>
                    <a:pt x="26" y="21"/>
                  </a:lnTo>
                  <a:lnTo>
                    <a:pt x="0"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1" name="Freeform 11"/>
            <p:cNvSpPr>
              <a:spLocks/>
            </p:cNvSpPr>
            <p:nvPr/>
          </p:nvSpPr>
          <p:spPr bwMode="auto">
            <a:xfrm>
              <a:off x="180" y="3375"/>
              <a:ext cx="27" cy="31"/>
            </a:xfrm>
            <a:custGeom>
              <a:avLst/>
              <a:gdLst>
                <a:gd name="T0" fmla="*/ 26 w 27"/>
                <a:gd name="T1" fmla="*/ 0 h 31"/>
                <a:gd name="T2" fmla="*/ 11 w 27"/>
                <a:gd name="T3" fmla="*/ 30 h 31"/>
                <a:gd name="T4" fmla="*/ 0 w 27"/>
                <a:gd name="T5" fmla="*/ 22 h 31"/>
                <a:gd name="T6" fmla="*/ 26 w 27"/>
                <a:gd name="T7" fmla="*/ 0 h 31"/>
              </a:gdLst>
              <a:ahLst/>
              <a:cxnLst>
                <a:cxn ang="0">
                  <a:pos x="T0" y="T1"/>
                </a:cxn>
                <a:cxn ang="0">
                  <a:pos x="T2" y="T3"/>
                </a:cxn>
                <a:cxn ang="0">
                  <a:pos x="T4" y="T5"/>
                </a:cxn>
                <a:cxn ang="0">
                  <a:pos x="T6" y="T7"/>
                </a:cxn>
              </a:cxnLst>
              <a:rect l="0" t="0" r="r" b="b"/>
              <a:pathLst>
                <a:path w="27" h="31">
                  <a:moveTo>
                    <a:pt x="26" y="0"/>
                  </a:moveTo>
                  <a:lnTo>
                    <a:pt x="11" y="30"/>
                  </a:lnTo>
                  <a:lnTo>
                    <a:pt x="0" y="22"/>
                  </a:lnTo>
                  <a:lnTo>
                    <a:pt x="26"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2" name="Freeform 12"/>
            <p:cNvSpPr>
              <a:spLocks/>
            </p:cNvSpPr>
            <p:nvPr/>
          </p:nvSpPr>
          <p:spPr bwMode="auto">
            <a:xfrm>
              <a:off x="154" y="3365"/>
              <a:ext cx="18" cy="28"/>
            </a:xfrm>
            <a:custGeom>
              <a:avLst/>
              <a:gdLst>
                <a:gd name="T0" fmla="*/ 7 w 18"/>
                <a:gd name="T1" fmla="*/ 0 h 28"/>
                <a:gd name="T2" fmla="*/ 0 w 18"/>
                <a:gd name="T3" fmla="*/ 27 h 28"/>
                <a:gd name="T4" fmla="*/ 17 w 18"/>
                <a:gd name="T5" fmla="*/ 26 h 28"/>
                <a:gd name="T6" fmla="*/ 7 w 18"/>
                <a:gd name="T7" fmla="*/ 0 h 28"/>
              </a:gdLst>
              <a:ahLst/>
              <a:cxnLst>
                <a:cxn ang="0">
                  <a:pos x="T0" y="T1"/>
                </a:cxn>
                <a:cxn ang="0">
                  <a:pos x="T2" y="T3"/>
                </a:cxn>
                <a:cxn ang="0">
                  <a:pos x="T4" y="T5"/>
                </a:cxn>
                <a:cxn ang="0">
                  <a:pos x="T6" y="T7"/>
                </a:cxn>
              </a:cxnLst>
              <a:rect l="0" t="0" r="r" b="b"/>
              <a:pathLst>
                <a:path w="18" h="28">
                  <a:moveTo>
                    <a:pt x="7" y="0"/>
                  </a:moveTo>
                  <a:lnTo>
                    <a:pt x="0" y="27"/>
                  </a:lnTo>
                  <a:lnTo>
                    <a:pt x="17" y="26"/>
                  </a:lnTo>
                  <a:lnTo>
                    <a:pt x="7" y="0"/>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3" name="Freeform 13"/>
            <p:cNvSpPr>
              <a:spLocks/>
            </p:cNvSpPr>
            <p:nvPr/>
          </p:nvSpPr>
          <p:spPr bwMode="auto">
            <a:xfrm>
              <a:off x="129" y="3410"/>
              <a:ext cx="68" cy="114"/>
            </a:xfrm>
            <a:custGeom>
              <a:avLst/>
              <a:gdLst>
                <a:gd name="T0" fmla="*/ 22 w 68"/>
                <a:gd name="T1" fmla="*/ 113 h 114"/>
                <a:gd name="T2" fmla="*/ 23 w 68"/>
                <a:gd name="T3" fmla="*/ 93 h 114"/>
                <a:gd name="T4" fmla="*/ 21 w 68"/>
                <a:gd name="T5" fmla="*/ 90 h 114"/>
                <a:gd name="T6" fmla="*/ 15 w 68"/>
                <a:gd name="T7" fmla="*/ 82 h 114"/>
                <a:gd name="T8" fmla="*/ 9 w 68"/>
                <a:gd name="T9" fmla="*/ 71 h 114"/>
                <a:gd name="T10" fmla="*/ 4 w 68"/>
                <a:gd name="T11" fmla="*/ 57 h 114"/>
                <a:gd name="T12" fmla="*/ 0 w 68"/>
                <a:gd name="T13" fmla="*/ 41 h 114"/>
                <a:gd name="T14" fmla="*/ 1 w 68"/>
                <a:gd name="T15" fmla="*/ 26 h 114"/>
                <a:gd name="T16" fmla="*/ 8 w 68"/>
                <a:gd name="T17" fmla="*/ 11 h 114"/>
                <a:gd name="T18" fmla="*/ 23 w 68"/>
                <a:gd name="T19" fmla="*/ 0 h 114"/>
                <a:gd name="T20" fmla="*/ 43 w 68"/>
                <a:gd name="T21" fmla="*/ 0 h 114"/>
                <a:gd name="T22" fmla="*/ 46 w 68"/>
                <a:gd name="T23" fmla="*/ 0 h 114"/>
                <a:gd name="T24" fmla="*/ 51 w 68"/>
                <a:gd name="T25" fmla="*/ 4 h 114"/>
                <a:gd name="T26" fmla="*/ 57 w 68"/>
                <a:gd name="T27" fmla="*/ 10 h 114"/>
                <a:gd name="T28" fmla="*/ 63 w 68"/>
                <a:gd name="T29" fmla="*/ 19 h 114"/>
                <a:gd name="T30" fmla="*/ 67 w 68"/>
                <a:gd name="T31" fmla="*/ 31 h 114"/>
                <a:gd name="T32" fmla="*/ 66 w 68"/>
                <a:gd name="T33" fmla="*/ 47 h 114"/>
                <a:gd name="T34" fmla="*/ 59 w 68"/>
                <a:gd name="T35" fmla="*/ 67 h 114"/>
                <a:gd name="T36" fmla="*/ 43 w 68"/>
                <a:gd name="T37" fmla="*/ 90 h 114"/>
                <a:gd name="T38" fmla="*/ 43 w 68"/>
                <a:gd name="T39" fmla="*/ 113 h 114"/>
                <a:gd name="T40" fmla="*/ 22 w 68"/>
                <a:gd name="T41" fmla="*/ 113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8" h="114">
                  <a:moveTo>
                    <a:pt x="22" y="113"/>
                  </a:moveTo>
                  <a:lnTo>
                    <a:pt x="23" y="93"/>
                  </a:lnTo>
                  <a:lnTo>
                    <a:pt x="21" y="90"/>
                  </a:lnTo>
                  <a:lnTo>
                    <a:pt x="15" y="82"/>
                  </a:lnTo>
                  <a:lnTo>
                    <a:pt x="9" y="71"/>
                  </a:lnTo>
                  <a:lnTo>
                    <a:pt x="4" y="57"/>
                  </a:lnTo>
                  <a:lnTo>
                    <a:pt x="0" y="41"/>
                  </a:lnTo>
                  <a:lnTo>
                    <a:pt x="1" y="26"/>
                  </a:lnTo>
                  <a:lnTo>
                    <a:pt x="8" y="11"/>
                  </a:lnTo>
                  <a:lnTo>
                    <a:pt x="23" y="0"/>
                  </a:lnTo>
                  <a:lnTo>
                    <a:pt x="43" y="0"/>
                  </a:lnTo>
                  <a:lnTo>
                    <a:pt x="46" y="0"/>
                  </a:lnTo>
                  <a:lnTo>
                    <a:pt x="51" y="4"/>
                  </a:lnTo>
                  <a:lnTo>
                    <a:pt x="57" y="10"/>
                  </a:lnTo>
                  <a:lnTo>
                    <a:pt x="63" y="19"/>
                  </a:lnTo>
                  <a:lnTo>
                    <a:pt x="67" y="31"/>
                  </a:lnTo>
                  <a:lnTo>
                    <a:pt x="66" y="47"/>
                  </a:lnTo>
                  <a:lnTo>
                    <a:pt x="59" y="67"/>
                  </a:lnTo>
                  <a:lnTo>
                    <a:pt x="43" y="90"/>
                  </a:lnTo>
                  <a:lnTo>
                    <a:pt x="43" y="113"/>
                  </a:lnTo>
                  <a:lnTo>
                    <a:pt x="22" y="113"/>
                  </a:lnTo>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974" name="Freeform 14"/>
            <p:cNvSpPr>
              <a:spLocks/>
            </p:cNvSpPr>
            <p:nvPr/>
          </p:nvSpPr>
          <p:spPr bwMode="auto">
            <a:xfrm>
              <a:off x="156" y="3431"/>
              <a:ext cx="17" cy="85"/>
            </a:xfrm>
            <a:custGeom>
              <a:avLst/>
              <a:gdLst>
                <a:gd name="T0" fmla="*/ 4 w 17"/>
                <a:gd name="T1" fmla="*/ 0 h 85"/>
                <a:gd name="T2" fmla="*/ 6 w 17"/>
                <a:gd name="T3" fmla="*/ 5 h 85"/>
                <a:gd name="T4" fmla="*/ 2 w 17"/>
                <a:gd name="T5" fmla="*/ 6 h 85"/>
                <a:gd name="T6" fmla="*/ 2 w 17"/>
                <a:gd name="T7" fmla="*/ 76 h 85"/>
                <a:gd name="T8" fmla="*/ 0 w 17"/>
                <a:gd name="T9" fmla="*/ 77 h 85"/>
                <a:gd name="T10" fmla="*/ 0 w 17"/>
                <a:gd name="T11" fmla="*/ 84 h 85"/>
                <a:gd name="T12" fmla="*/ 2 w 17"/>
                <a:gd name="T13" fmla="*/ 84 h 85"/>
                <a:gd name="T14" fmla="*/ 4 w 17"/>
                <a:gd name="T15" fmla="*/ 84 h 85"/>
                <a:gd name="T16" fmla="*/ 6 w 17"/>
                <a:gd name="T17" fmla="*/ 84 h 85"/>
                <a:gd name="T18" fmla="*/ 9 w 17"/>
                <a:gd name="T19" fmla="*/ 83 h 85"/>
                <a:gd name="T20" fmla="*/ 13 w 17"/>
                <a:gd name="T21" fmla="*/ 83 h 85"/>
                <a:gd name="T22" fmla="*/ 16 w 17"/>
                <a:gd name="T23" fmla="*/ 82 h 85"/>
                <a:gd name="T24" fmla="*/ 16 w 17"/>
                <a:gd name="T25" fmla="*/ 80 h 85"/>
                <a:gd name="T26" fmla="*/ 16 w 17"/>
                <a:gd name="T27" fmla="*/ 77 h 85"/>
                <a:gd name="T28" fmla="*/ 16 w 17"/>
                <a:gd name="T29" fmla="*/ 46 h 85"/>
                <a:gd name="T30" fmla="*/ 13 w 17"/>
                <a:gd name="T31" fmla="*/ 45 h 85"/>
                <a:gd name="T32" fmla="*/ 13 w 17"/>
                <a:gd name="T33" fmla="*/ 38 h 85"/>
                <a:gd name="T34" fmla="*/ 13 w 17"/>
                <a:gd name="T35" fmla="*/ 4 h 85"/>
                <a:gd name="T36" fmla="*/ 4 w 17"/>
                <a:gd name="T37"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 h="85">
                  <a:moveTo>
                    <a:pt x="4" y="0"/>
                  </a:moveTo>
                  <a:lnTo>
                    <a:pt x="6" y="5"/>
                  </a:lnTo>
                  <a:lnTo>
                    <a:pt x="2" y="6"/>
                  </a:lnTo>
                  <a:lnTo>
                    <a:pt x="2" y="76"/>
                  </a:lnTo>
                  <a:lnTo>
                    <a:pt x="0" y="77"/>
                  </a:lnTo>
                  <a:lnTo>
                    <a:pt x="0" y="84"/>
                  </a:lnTo>
                  <a:lnTo>
                    <a:pt x="2" y="84"/>
                  </a:lnTo>
                  <a:lnTo>
                    <a:pt x="4" y="84"/>
                  </a:lnTo>
                  <a:lnTo>
                    <a:pt x="6" y="84"/>
                  </a:lnTo>
                  <a:lnTo>
                    <a:pt x="9" y="83"/>
                  </a:lnTo>
                  <a:lnTo>
                    <a:pt x="13" y="83"/>
                  </a:lnTo>
                  <a:lnTo>
                    <a:pt x="16" y="82"/>
                  </a:lnTo>
                  <a:lnTo>
                    <a:pt x="16" y="80"/>
                  </a:lnTo>
                  <a:lnTo>
                    <a:pt x="16" y="77"/>
                  </a:lnTo>
                  <a:lnTo>
                    <a:pt x="16" y="46"/>
                  </a:lnTo>
                  <a:lnTo>
                    <a:pt x="13" y="45"/>
                  </a:lnTo>
                  <a:lnTo>
                    <a:pt x="13" y="38"/>
                  </a:lnTo>
                  <a:lnTo>
                    <a:pt x="13" y="4"/>
                  </a:lnTo>
                  <a:lnTo>
                    <a:pt x="4" y="0"/>
                  </a:lnTo>
                </a:path>
              </a:pathLst>
            </a:custGeom>
            <a:solidFill>
              <a:srgbClr val="000000"/>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xfrm>
            <a:off x="441325" y="168275"/>
            <a:ext cx="5927725" cy="4445000"/>
          </a:xfrm>
          <a:ln cap="flat"/>
        </p:spPr>
      </p:sp>
      <p:sp>
        <p:nvSpPr>
          <p:cNvPr id="20483" name="Rectangle 3"/>
          <p:cNvSpPr>
            <a:spLocks noChangeArrowheads="1"/>
          </p:cNvSpPr>
          <p:nvPr/>
        </p:nvSpPr>
        <p:spPr bwMode="auto">
          <a:xfrm>
            <a:off x="3862388" y="-1588"/>
            <a:ext cx="2955925"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p:nvSpPr>
        <p:spPr bwMode="auto">
          <a:xfrm>
            <a:off x="-1588" y="-1588"/>
            <a:ext cx="2952751" cy="45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Grp="1" noChangeArrowheads="1"/>
          </p:cNvSpPr>
          <p:nvPr>
            <p:ph type="body" idx="1"/>
          </p:nvPr>
        </p:nvSpPr>
        <p:spPr>
          <a:xfrm>
            <a:off x="452438" y="4762500"/>
            <a:ext cx="5802312" cy="3795713"/>
          </a:xfrm>
          <a:noFill/>
          <a:ln/>
        </p:spPr>
        <p:txBody>
          <a:bodyPr/>
          <a:lstStyle/>
          <a:p>
            <a:pPr defTabSz="377825">
              <a:tabLst>
                <a:tab pos="442913" algn="l"/>
              </a:tabLst>
            </a:pPr>
            <a:r>
              <a:rPr lang="en-US"/>
              <a:t>Single-Row Subqueries</a:t>
            </a:r>
          </a:p>
          <a:p>
            <a:pPr lvl="1" defTabSz="377825">
              <a:tabLst>
                <a:tab pos="442913" algn="l"/>
              </a:tabLst>
            </a:pPr>
            <a:r>
              <a:rPr lang="en-US"/>
              <a:t>A </a:t>
            </a:r>
            <a:r>
              <a:rPr lang="en-US" i="1">
                <a:solidFill>
                  <a:srgbClr val="FC0128"/>
                </a:solidFill>
              </a:rPr>
              <a:t>single-row subquery</a:t>
            </a:r>
            <a:r>
              <a:rPr lang="en-US">
                <a:solidFill>
                  <a:srgbClr val="FC0128"/>
                </a:solidFill>
              </a:rPr>
              <a:t> </a:t>
            </a:r>
            <a:r>
              <a:rPr lang="en-US"/>
              <a:t>is one that returns one row from the inner SELECT statement. This type of subquery uses a single-row operator. The slide gives a list of single-row operators. </a:t>
            </a:r>
          </a:p>
          <a:p>
            <a:pPr defTabSz="377825">
              <a:tabLst>
                <a:tab pos="442913" algn="l"/>
              </a:tabLst>
            </a:pPr>
            <a:r>
              <a:rPr lang="en-US"/>
              <a:t>Example</a:t>
            </a:r>
          </a:p>
          <a:p>
            <a:pPr lvl="1" defTabSz="377825">
              <a:tabLst>
                <a:tab pos="442913" algn="l"/>
              </a:tabLst>
            </a:pPr>
            <a:r>
              <a:rPr lang="en-US"/>
              <a:t>Display the employees whose job title is the same as that of employee 7369.  </a:t>
            </a:r>
          </a:p>
          <a:p>
            <a:pPr defTabSz="377825">
              <a:spcBef>
                <a:spcPct val="0"/>
              </a:spcBef>
              <a:tabLst>
                <a:tab pos="442913" algn="l"/>
              </a:tabLst>
            </a:pPr>
            <a:endParaRPr lang="en-US">
              <a:solidFill>
                <a:srgbClr val="000000"/>
              </a:solidFill>
              <a:latin typeface="Courier New" pitchFamily="49" charset="0"/>
            </a:endParaRPr>
          </a:p>
          <a:p>
            <a:pPr defTabSz="377825">
              <a:spcBef>
                <a:spcPct val="0"/>
              </a:spcBef>
              <a:tabLst>
                <a:tab pos="442913" algn="l"/>
              </a:tabLst>
            </a:pPr>
            <a:r>
              <a:rPr lang="en-US">
                <a:solidFill>
                  <a:srgbClr val="000000"/>
                </a:solidFill>
                <a:latin typeface="Courier New" pitchFamily="49" charset="0"/>
              </a:rPr>
              <a:t> </a:t>
            </a:r>
          </a:p>
        </p:txBody>
      </p:sp>
      <p:sp>
        <p:nvSpPr>
          <p:cNvPr id="20486" name="Rectangle 6"/>
          <p:cNvSpPr>
            <a:spLocks noChangeArrowheads="1"/>
          </p:cNvSpPr>
          <p:nvPr/>
        </p:nvSpPr>
        <p:spPr bwMode="auto">
          <a:xfrm>
            <a:off x="655638" y="5843588"/>
            <a:ext cx="5618162" cy="12366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p:cNvSpPr>
            <a:spLocks noChangeArrowheads="1"/>
          </p:cNvSpPr>
          <p:nvPr/>
        </p:nvSpPr>
        <p:spPr bwMode="auto">
          <a:xfrm>
            <a:off x="652463" y="7213600"/>
            <a:ext cx="5630862" cy="11271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p:nvSpPr>
        <p:spPr bwMode="auto">
          <a:xfrm>
            <a:off x="698500" y="7258050"/>
            <a:ext cx="5224463"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8900" tIns="42863" rIns="88900" bIns="42863">
            <a:spAutoFit/>
          </a:bodyPr>
          <a:lstStyle/>
          <a:p>
            <a:pPr algn="l" defTabSz="828675">
              <a:lnSpc>
                <a:spcPct val="100000"/>
              </a:lnSpc>
              <a:spcBef>
                <a:spcPct val="0"/>
              </a:spcBef>
            </a:pPr>
            <a:r>
              <a:rPr lang="en-US" sz="1100" b="0">
                <a:solidFill>
                  <a:srgbClr val="000000"/>
                </a:solidFill>
                <a:latin typeface="Courier New" pitchFamily="49" charset="0"/>
              </a:rPr>
              <a:t>ENAME      JOB</a:t>
            </a:r>
          </a:p>
          <a:p>
            <a:pPr algn="l" defTabSz="828675">
              <a:lnSpc>
                <a:spcPct val="100000"/>
              </a:lnSpc>
              <a:spcBef>
                <a:spcPct val="0"/>
              </a:spcBef>
            </a:pPr>
            <a:r>
              <a:rPr lang="en-US" sz="1100" b="0">
                <a:solidFill>
                  <a:srgbClr val="000000"/>
                </a:solidFill>
                <a:latin typeface="Courier New" pitchFamily="49" charset="0"/>
              </a:rPr>
              <a:t>---------- ---------</a:t>
            </a:r>
          </a:p>
          <a:p>
            <a:pPr algn="l" defTabSz="828675">
              <a:lnSpc>
                <a:spcPct val="100000"/>
              </a:lnSpc>
              <a:spcBef>
                <a:spcPct val="0"/>
              </a:spcBef>
            </a:pPr>
            <a:r>
              <a:rPr lang="en-US" sz="1100" b="0">
                <a:solidFill>
                  <a:srgbClr val="000000"/>
                </a:solidFill>
                <a:latin typeface="Courier New" pitchFamily="49" charset="0"/>
              </a:rPr>
              <a:t>JAMES      CLERK</a:t>
            </a:r>
          </a:p>
          <a:p>
            <a:pPr algn="l" defTabSz="828675">
              <a:lnSpc>
                <a:spcPct val="100000"/>
              </a:lnSpc>
              <a:spcBef>
                <a:spcPct val="0"/>
              </a:spcBef>
            </a:pPr>
            <a:r>
              <a:rPr lang="en-US" sz="1100" b="0">
                <a:solidFill>
                  <a:srgbClr val="000000"/>
                </a:solidFill>
                <a:latin typeface="Courier New" pitchFamily="49" charset="0"/>
              </a:rPr>
              <a:t>SMITH      CLERK</a:t>
            </a:r>
          </a:p>
          <a:p>
            <a:pPr algn="l" defTabSz="828675">
              <a:lnSpc>
                <a:spcPct val="100000"/>
              </a:lnSpc>
              <a:spcBef>
                <a:spcPct val="0"/>
              </a:spcBef>
            </a:pPr>
            <a:r>
              <a:rPr lang="en-US" sz="1100" b="0">
                <a:solidFill>
                  <a:srgbClr val="000000"/>
                </a:solidFill>
                <a:latin typeface="Courier New" pitchFamily="49" charset="0"/>
              </a:rPr>
              <a:t>ADAMS      CLERK</a:t>
            </a:r>
          </a:p>
          <a:p>
            <a:pPr algn="l" defTabSz="828675">
              <a:lnSpc>
                <a:spcPct val="100000"/>
              </a:lnSpc>
              <a:spcBef>
                <a:spcPct val="0"/>
              </a:spcBef>
            </a:pPr>
            <a:r>
              <a:rPr lang="en-US" sz="1100" b="0">
                <a:solidFill>
                  <a:srgbClr val="000000"/>
                </a:solidFill>
                <a:latin typeface="Courier New" pitchFamily="49" charset="0"/>
              </a:rPr>
              <a:t>MILLER     CLERK</a:t>
            </a:r>
          </a:p>
        </p:txBody>
      </p:sp>
      <p:sp>
        <p:nvSpPr>
          <p:cNvPr id="20489" name="Rectangle 9"/>
          <p:cNvSpPr>
            <a:spLocks noChangeArrowheads="1"/>
          </p:cNvSpPr>
          <p:nvPr/>
        </p:nvSpPr>
        <p:spPr bwMode="auto">
          <a:xfrm>
            <a:off x="714375" y="5907088"/>
            <a:ext cx="4208463" cy="113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l" defTabSz="403225">
              <a:lnSpc>
                <a:spcPct val="100000"/>
              </a:lnSpc>
              <a:spcBef>
                <a:spcPct val="0"/>
              </a:spcBef>
              <a:spcAft>
                <a:spcPct val="24000"/>
              </a:spcAft>
            </a:pPr>
            <a:r>
              <a:rPr lang="en-US" sz="1100">
                <a:solidFill>
                  <a:schemeClr val="tx1"/>
                </a:solidFill>
                <a:latin typeface="Courier New" pitchFamily="49" charset="0"/>
              </a:rPr>
              <a:t>SQL&gt; SELECT   ename, job</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job = </a:t>
            </a:r>
          </a:p>
          <a:p>
            <a:pPr algn="l" defTabSz="403225">
              <a:lnSpc>
                <a:spcPct val="100000"/>
              </a:lnSpc>
              <a:spcBef>
                <a:spcPct val="0"/>
              </a:spcBef>
              <a:spcAft>
                <a:spcPct val="24000"/>
              </a:spcAft>
            </a:pPr>
            <a:r>
              <a:rPr lang="en-US" sz="1100">
                <a:solidFill>
                  <a:schemeClr val="tx1"/>
                </a:solidFill>
                <a:latin typeface="Courier New" pitchFamily="49" charset="0"/>
              </a:rPr>
              <a:t>   4		      	(SELECT  job</a:t>
            </a:r>
            <a:br>
              <a:rPr lang="en-US" sz="1100">
                <a:solidFill>
                  <a:schemeClr val="tx1"/>
                </a:solidFill>
                <a:latin typeface="Courier New" pitchFamily="49" charset="0"/>
              </a:rPr>
            </a:br>
            <a:r>
              <a:rPr lang="en-US" sz="1100">
                <a:solidFill>
                  <a:schemeClr val="tx1"/>
                </a:solidFill>
                <a:latin typeface="Courier New" pitchFamily="49" charset="0"/>
              </a:rPr>
              <a:t>   5	     			 FROM     emp</a:t>
            </a:r>
            <a:br>
              <a:rPr lang="en-US" sz="1100">
                <a:solidFill>
                  <a:schemeClr val="tx1"/>
                </a:solidFill>
                <a:latin typeface="Courier New" pitchFamily="49" charset="0"/>
              </a:rPr>
            </a:br>
            <a:r>
              <a:rPr lang="en-US" sz="1100">
                <a:solidFill>
                  <a:schemeClr val="tx1"/>
                </a:solidFill>
                <a:latin typeface="Courier New" pitchFamily="49" charset="0"/>
              </a:rPr>
              <a:t>   6	     			 WHERE    empno = 7369);</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474663" y="161925"/>
            <a:ext cx="5864225" cy="4397375"/>
          </a:xfrm>
          <a:ln cap="flat"/>
        </p:spPr>
      </p:sp>
      <p:sp>
        <p:nvSpPr>
          <p:cNvPr id="32771" name="Rectangle 3"/>
          <p:cNvSpPr>
            <a:spLocks noGrp="1" noChangeArrowheads="1"/>
          </p:cNvSpPr>
          <p:nvPr>
            <p:ph type="body" idx="1"/>
          </p:nvPr>
        </p:nvSpPr>
        <p:spPr>
          <a:noFill/>
          <a:ln/>
        </p:spPr>
        <p:txBody>
          <a:bodyPr/>
          <a:lstStyle/>
          <a:p>
            <a:pPr>
              <a:tabLst>
                <a:tab pos="285750" algn="l"/>
                <a:tab pos="1289050" algn="l"/>
              </a:tabLst>
            </a:pPr>
            <a:r>
              <a:rPr lang="en-US"/>
              <a:t>Multiple-Row Subqueries</a:t>
            </a:r>
          </a:p>
          <a:p>
            <a:pPr lvl="1">
              <a:tabLst>
                <a:tab pos="285750" algn="l"/>
                <a:tab pos="1289050" algn="l"/>
              </a:tabLst>
            </a:pPr>
            <a:r>
              <a:rPr lang="en-US"/>
              <a:t>Subqueries that return more than one row are called </a:t>
            </a:r>
            <a:r>
              <a:rPr lang="en-US" i="1">
                <a:solidFill>
                  <a:srgbClr val="FC0128"/>
                </a:solidFill>
              </a:rPr>
              <a:t>multiple-row subqueries</a:t>
            </a:r>
            <a:r>
              <a:rPr lang="en-US">
                <a:solidFill>
                  <a:srgbClr val="FC0128"/>
                </a:solidFill>
              </a:rPr>
              <a:t>.</a:t>
            </a:r>
            <a:r>
              <a:rPr lang="en-US"/>
              <a:t> You use a multiple-row operator, instead of a single-row operator, with a multiple-row subquery. The multiple-row operator expects one or more values. </a:t>
            </a:r>
          </a:p>
          <a:p>
            <a:pPr lvl="1">
              <a:tabLst>
                <a:tab pos="285750" algn="l"/>
                <a:tab pos="1289050" algn="l"/>
              </a:tabLst>
            </a:pPr>
            <a:endParaRPr lang="en-US"/>
          </a:p>
          <a:p>
            <a:pPr lvl="1">
              <a:tabLst>
                <a:tab pos="285750" algn="l"/>
                <a:tab pos="1289050" algn="l"/>
              </a:tabLst>
            </a:pPr>
            <a:endParaRPr lang="en-US"/>
          </a:p>
          <a:p>
            <a:pPr lvl="1">
              <a:tabLst>
                <a:tab pos="285750" algn="l"/>
                <a:tab pos="1289050" algn="l"/>
              </a:tabLst>
            </a:pPr>
            <a:endParaRPr lang="en-US"/>
          </a:p>
          <a:p>
            <a:pPr lvl="1">
              <a:tabLst>
                <a:tab pos="285750" algn="l"/>
                <a:tab pos="1289050" algn="l"/>
              </a:tabLst>
            </a:pPr>
            <a:endParaRPr lang="en-US"/>
          </a:p>
          <a:p>
            <a:pPr>
              <a:tabLst>
                <a:tab pos="285750" algn="l"/>
                <a:tab pos="1289050" algn="l"/>
              </a:tabLst>
            </a:pPr>
            <a:endParaRPr lang="en-US"/>
          </a:p>
          <a:p>
            <a:pPr>
              <a:tabLst>
                <a:tab pos="285750" algn="l"/>
                <a:tab pos="1289050" algn="l"/>
              </a:tabLst>
            </a:pPr>
            <a:r>
              <a:rPr lang="en-US"/>
              <a:t>Example</a:t>
            </a:r>
          </a:p>
          <a:p>
            <a:pPr lvl="1">
              <a:tabLst>
                <a:tab pos="285750" algn="l"/>
                <a:tab pos="1289050" algn="l"/>
              </a:tabLst>
            </a:pPr>
            <a:r>
              <a:rPr lang="en-US"/>
              <a:t>Find the employees who earn the same salary as the minimum salary for departments.</a:t>
            </a:r>
          </a:p>
          <a:p>
            <a:pPr lvl="1">
              <a:tabLst>
                <a:tab pos="285750" algn="l"/>
                <a:tab pos="1289050" algn="l"/>
              </a:tabLst>
            </a:pPr>
            <a:r>
              <a:rPr lang="en-US"/>
              <a:t>The inner query is executed first, producing a query result containing three rows: 800, 950, 1300. The main query block is then processed and uses the values returned by the inner query to complete its search condition. In fact, the main query would look like the following to the Oracle Server:</a:t>
            </a:r>
          </a:p>
          <a:p>
            <a:pPr>
              <a:tabLst>
                <a:tab pos="285750" algn="l"/>
                <a:tab pos="1289050" algn="l"/>
              </a:tabLst>
            </a:pPr>
            <a:endParaRPr lang="en-US" b="0">
              <a:latin typeface="Times New Roman" pitchFamily="18" charset="0"/>
            </a:endParaRPr>
          </a:p>
        </p:txBody>
      </p:sp>
      <p:grpSp>
        <p:nvGrpSpPr>
          <p:cNvPr id="32774" name="Group 6"/>
          <p:cNvGrpSpPr>
            <a:grpSpLocks/>
          </p:cNvGrpSpPr>
          <p:nvPr/>
        </p:nvGrpSpPr>
        <p:grpSpPr bwMode="auto">
          <a:xfrm>
            <a:off x="617538" y="5613400"/>
            <a:ext cx="5643562" cy="1001713"/>
            <a:chOff x="389" y="3536"/>
            <a:chExt cx="3555" cy="631"/>
          </a:xfrm>
        </p:grpSpPr>
        <p:sp>
          <p:nvSpPr>
            <p:cNvPr id="32772" name="Rectangle 4"/>
            <p:cNvSpPr>
              <a:spLocks noChangeArrowheads="1"/>
            </p:cNvSpPr>
            <p:nvPr/>
          </p:nvSpPr>
          <p:spPr bwMode="auto">
            <a:xfrm>
              <a:off x="389" y="3536"/>
              <a:ext cx="3555" cy="63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3" name="Rectangle 5"/>
            <p:cNvSpPr>
              <a:spLocks noChangeArrowheads="1"/>
            </p:cNvSpPr>
            <p:nvPr/>
          </p:nvSpPr>
          <p:spPr bwMode="auto">
            <a:xfrm>
              <a:off x="399" y="3563"/>
              <a:ext cx="2287" cy="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(SELECT    MIN(sal)</a:t>
              </a:r>
              <a:br>
                <a:rPr lang="en-US" sz="1100">
                  <a:solidFill>
                    <a:schemeClr val="tx1"/>
                  </a:solidFill>
                  <a:latin typeface="Courier New" pitchFamily="49" charset="0"/>
                </a:rPr>
              </a:br>
              <a:r>
                <a:rPr lang="en-US" sz="1100">
                  <a:solidFill>
                    <a:schemeClr val="tx1"/>
                  </a:solidFill>
                  <a:latin typeface="Courier New" pitchFamily="49" charset="0"/>
                </a:rPr>
                <a:t>  4				  FROM     emp</a:t>
              </a:r>
              <a:br>
                <a:rPr lang="en-US" sz="1100">
                  <a:solidFill>
                    <a:schemeClr val="tx1"/>
                  </a:solidFill>
                  <a:latin typeface="Courier New" pitchFamily="49" charset="0"/>
                </a:rPr>
              </a:br>
              <a:r>
                <a:rPr lang="en-US" sz="1100">
                  <a:solidFill>
                    <a:schemeClr val="tx1"/>
                  </a:solidFill>
                  <a:latin typeface="Courier New" pitchFamily="49" charset="0"/>
                </a:rPr>
                <a:t>  5				  GROUP BY deptno);</a:t>
              </a:r>
            </a:p>
          </p:txBody>
        </p:sp>
      </p:grpSp>
      <p:grpSp>
        <p:nvGrpSpPr>
          <p:cNvPr id="32777" name="Group 9"/>
          <p:cNvGrpSpPr>
            <a:grpSpLocks/>
          </p:cNvGrpSpPr>
          <p:nvPr/>
        </p:nvGrpSpPr>
        <p:grpSpPr bwMode="auto">
          <a:xfrm>
            <a:off x="612775" y="7670800"/>
            <a:ext cx="5645150" cy="647700"/>
            <a:chOff x="386" y="4832"/>
            <a:chExt cx="3556" cy="408"/>
          </a:xfrm>
        </p:grpSpPr>
        <p:sp>
          <p:nvSpPr>
            <p:cNvPr id="32775" name="Rectangle 7"/>
            <p:cNvSpPr>
              <a:spLocks noChangeArrowheads="1"/>
            </p:cNvSpPr>
            <p:nvPr/>
          </p:nvSpPr>
          <p:spPr bwMode="auto">
            <a:xfrm>
              <a:off x="386" y="4832"/>
              <a:ext cx="3556" cy="4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6" name="Rectangle 8"/>
            <p:cNvSpPr>
              <a:spLocks noChangeArrowheads="1"/>
            </p:cNvSpPr>
            <p:nvPr/>
          </p:nvSpPr>
          <p:spPr bwMode="auto">
            <a:xfrm>
              <a:off x="403" y="4852"/>
              <a:ext cx="2123" cy="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deptno</a:t>
              </a:r>
              <a:br>
                <a:rPr lang="en-US" sz="1100">
                  <a:solidFill>
                    <a:schemeClr val="tx1"/>
                  </a:solidFill>
                  <a:latin typeface="Courier New" pitchFamily="49" charset="0"/>
                </a:rPr>
              </a:br>
              <a:r>
                <a:rPr lang="en-US" sz="1100">
                  <a:solidFill>
                    <a:schemeClr val="tx1"/>
                  </a:solidFill>
                  <a:latin typeface="Courier New" pitchFamily="49" charset="0"/>
                </a:rPr>
                <a:t>  2  FROM     emp</a:t>
              </a:r>
              <a:br>
                <a:rPr lang="en-US" sz="1100">
                  <a:solidFill>
                    <a:schemeClr val="tx1"/>
                  </a:solidFill>
                  <a:latin typeface="Courier New" pitchFamily="49" charset="0"/>
                </a:rPr>
              </a:br>
              <a:r>
                <a:rPr lang="en-US" sz="1100">
                  <a:solidFill>
                    <a:schemeClr val="tx1"/>
                  </a:solidFill>
                  <a:latin typeface="Courier New" pitchFamily="49" charset="0"/>
                </a:rPr>
                <a:t>  3  WHERE    sal IN (800, 950, 1300);</a:t>
              </a:r>
            </a:p>
          </p:txBody>
        </p:sp>
      </p:gr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441325" y="168275"/>
            <a:ext cx="5927725" cy="4445000"/>
          </a:xfrm>
          <a:ln cap="flat"/>
        </p:spPr>
      </p:sp>
      <p:sp>
        <p:nvSpPr>
          <p:cNvPr id="28675" name="Rectangle 3"/>
          <p:cNvSpPr>
            <a:spLocks noGrp="1" noChangeArrowheads="1"/>
          </p:cNvSpPr>
          <p:nvPr>
            <p:ph type="body" idx="1"/>
          </p:nvPr>
        </p:nvSpPr>
        <p:spPr>
          <a:xfrm>
            <a:off x="452438" y="4762500"/>
            <a:ext cx="5862637" cy="3795713"/>
          </a:xfrm>
          <a:noFill/>
          <a:ln/>
        </p:spPr>
        <p:txBody>
          <a:bodyPr/>
          <a:lstStyle/>
          <a:p>
            <a:pPr defTabSz="377825">
              <a:tabLst>
                <a:tab pos="442913" algn="l"/>
              </a:tabLst>
            </a:pPr>
            <a:r>
              <a:rPr lang="en-US"/>
              <a:t>Errors with Subqueries</a:t>
            </a:r>
          </a:p>
          <a:p>
            <a:pPr lvl="1" defTabSz="377825">
              <a:tabLst>
                <a:tab pos="442913" algn="l"/>
              </a:tabLst>
            </a:pPr>
            <a:r>
              <a:rPr lang="en-US"/>
              <a:t>One common error with subqueries is more than one row returned for a single-row subquery.</a:t>
            </a:r>
          </a:p>
          <a:p>
            <a:pPr lvl="1" defTabSz="377825">
              <a:tabLst>
                <a:tab pos="442913" algn="l"/>
              </a:tabLst>
            </a:pPr>
            <a:r>
              <a:rPr lang="en-US"/>
              <a:t>In the SQL statement on the slide, the subquery contains a GROUP BY (deptno) clause, which implies that the subquery will return multiple rows, one for each group it finds. In this case, the result of the subquery will be 800, 1300, and 950. </a:t>
            </a:r>
          </a:p>
          <a:p>
            <a:pPr lvl="1" defTabSz="377825">
              <a:tabLst>
                <a:tab pos="442913" algn="l"/>
              </a:tabLst>
            </a:pPr>
            <a:r>
              <a:rPr lang="en-US"/>
              <a:t>The outer query takes the results of the subquery (800, 950, 1300) and uses these results in its WHERE clause. The WHERE clause contains an equal (=) operator, a single-row comparison operator expecting only one value. The = operator cannot accept more than one value from the subquery and hence generates the error.</a:t>
            </a:r>
          </a:p>
          <a:p>
            <a:pPr lvl="1" defTabSz="377825">
              <a:tabLst>
                <a:tab pos="442913" algn="l"/>
              </a:tabLst>
            </a:pPr>
            <a:r>
              <a:rPr lang="en-US"/>
              <a:t>To correct this error, change the = operator to IN.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441325" y="168275"/>
            <a:ext cx="5927725" cy="4445000"/>
          </a:xfrm>
          <a:ln cap="flat"/>
        </p:spPr>
      </p:sp>
      <p:sp>
        <p:nvSpPr>
          <p:cNvPr id="30723" name="Rectangle 3"/>
          <p:cNvSpPr>
            <a:spLocks noGrp="1" noChangeArrowheads="1"/>
          </p:cNvSpPr>
          <p:nvPr>
            <p:ph type="body" idx="1"/>
          </p:nvPr>
        </p:nvSpPr>
        <p:spPr>
          <a:xfrm>
            <a:off x="452438" y="4762500"/>
            <a:ext cx="5815012" cy="3795713"/>
          </a:xfrm>
          <a:noFill/>
          <a:ln/>
        </p:spPr>
        <p:txBody>
          <a:bodyPr/>
          <a:lstStyle/>
          <a:p>
            <a:pPr defTabSz="377825">
              <a:tabLst>
                <a:tab pos="442913" algn="l"/>
              </a:tabLst>
            </a:pPr>
            <a:r>
              <a:rPr lang="en-US"/>
              <a:t>Problems with Subqueries </a:t>
            </a:r>
          </a:p>
          <a:p>
            <a:pPr lvl="1" defTabSz="377825">
              <a:tabLst>
                <a:tab pos="442913" algn="l"/>
              </a:tabLst>
            </a:pPr>
            <a:r>
              <a:rPr lang="en-US"/>
              <a:t>A common problem with subqueries is no rows being returned by the inner query. </a:t>
            </a:r>
          </a:p>
          <a:p>
            <a:pPr lvl="1" defTabSz="377825">
              <a:tabLst>
                <a:tab pos="442913" algn="l"/>
              </a:tabLst>
            </a:pPr>
            <a:r>
              <a:rPr lang="en-US"/>
              <a:t>In the SQL statement on the slide, the subquery contains a WHERE (ename=</a:t>
            </a:r>
            <a:r>
              <a:rPr lang="en-US">
                <a:latin typeface="Courier New" pitchFamily="49" charset="0"/>
              </a:rPr>
              <a:t>'</a:t>
            </a:r>
            <a:r>
              <a:rPr lang="en-US"/>
              <a:t>SMYTHE</a:t>
            </a:r>
            <a:r>
              <a:rPr lang="en-US">
                <a:latin typeface="Courier New" pitchFamily="49" charset="0"/>
              </a:rPr>
              <a:t>'</a:t>
            </a:r>
            <a:r>
              <a:rPr lang="en-US"/>
              <a:t>) clause. Presumably, the intention is to find the employee whose name is Smythe. The statement seems to be correct but selects no rows when executed. </a:t>
            </a:r>
          </a:p>
          <a:p>
            <a:pPr lvl="1" defTabSz="377825">
              <a:tabLst>
                <a:tab pos="442913" algn="l"/>
              </a:tabLst>
            </a:pPr>
            <a:r>
              <a:rPr lang="en-US"/>
              <a:t>The problem is that Smythe is misspelled. There is no employee named Smythe. So the subquery returns no rows. The outer query takes the results of the subquery (null) and uses these results in its WHERE clause. The outer query finds no employee with a job title equal to null and so returns no rows.</a:t>
            </a:r>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lvl="1" defTabSz="377825">
              <a:tabLst>
                <a:tab pos="442913" algn="l"/>
              </a:tabLst>
            </a:pPr>
            <a:endParaRPr lang="en-US"/>
          </a:p>
          <a:p>
            <a:pPr defTabSz="377825">
              <a:tabLst>
                <a:tab pos="442913" algn="l"/>
              </a:tabLst>
            </a:pPr>
            <a:endParaRPr lang="en-US" b="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474663" y="161925"/>
            <a:ext cx="5864225" cy="4397375"/>
          </a:xfrm>
          <a:ln cap="flat"/>
        </p:spPr>
      </p:sp>
      <p:sp>
        <p:nvSpPr>
          <p:cNvPr id="34819" name="Rectangle 3"/>
          <p:cNvSpPr>
            <a:spLocks noGrp="1" noChangeArrowheads="1"/>
          </p:cNvSpPr>
          <p:nvPr>
            <p:ph type="body" idx="1"/>
          </p:nvPr>
        </p:nvSpPr>
        <p:spPr>
          <a:noFill/>
          <a:ln/>
        </p:spPr>
        <p:txBody>
          <a:bodyPr/>
          <a:lstStyle/>
          <a:p>
            <a:r>
              <a:rPr lang="en-US" dirty="0"/>
              <a:t>Multiple-Row Subqueries (continued)</a:t>
            </a:r>
          </a:p>
          <a:p>
            <a:pPr lvl="1"/>
            <a:r>
              <a:rPr lang="en-US" dirty="0"/>
              <a:t>The </a:t>
            </a:r>
            <a:r>
              <a:rPr lang="en-US" dirty="0">
                <a:solidFill>
                  <a:srgbClr val="FC0128"/>
                </a:solidFill>
              </a:rPr>
              <a:t>ANY </a:t>
            </a:r>
            <a:r>
              <a:rPr lang="en-US" dirty="0"/>
              <a:t>operator (and its synonym SOME operator) compares a value to </a:t>
            </a:r>
            <a:r>
              <a:rPr lang="en-US" i="1" dirty="0"/>
              <a:t>each</a:t>
            </a:r>
            <a:r>
              <a:rPr lang="en-US" b="1" i="1" dirty="0"/>
              <a:t> </a:t>
            </a:r>
            <a:r>
              <a:rPr lang="en-US" dirty="0"/>
              <a:t>value returned by a subquery. The slide example displays employees whose salary is less than any clerk and who are not clerks. The maximum salary that a clerk earns is $1300. The SQL statement displays all the employees who are not clerks but earn less than $1300. </a:t>
            </a:r>
          </a:p>
          <a:p>
            <a:pPr lvl="1"/>
            <a:r>
              <a:rPr lang="en-US" dirty="0"/>
              <a:t>&lt;ANY means less than the maximum. &gt;ANY means more than the minimum. =ANY is equivalent to IN.</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solidFill>
                  <a:schemeClr val="accent2"/>
                </a:solidFill>
              </a:rPr>
              <a:t>Class Management Note</a:t>
            </a:r>
          </a:p>
          <a:p>
            <a:pPr lvl="1"/>
            <a:r>
              <a:rPr lang="en-US" dirty="0">
                <a:solidFill>
                  <a:schemeClr val="accent2"/>
                </a:solidFill>
              </a:rPr>
              <a:t>When using SOME or ANY, you often use the DISTINCT keyword to prevent rows from being selected several times.</a:t>
            </a:r>
            <a:r>
              <a:rPr lang="en-US" dirty="0"/>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74663" y="161925"/>
            <a:ext cx="5864225" cy="4397375"/>
          </a:xfrm>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474663" y="161925"/>
            <a:ext cx="5864225" cy="4397375"/>
          </a:xfrm>
          <a:ln cap="flat"/>
        </p:spPr>
      </p:sp>
      <p:sp>
        <p:nvSpPr>
          <p:cNvPr id="36867" name="Rectangle 3"/>
          <p:cNvSpPr>
            <a:spLocks noGrp="1" noChangeArrowheads="1"/>
          </p:cNvSpPr>
          <p:nvPr>
            <p:ph type="body" idx="1"/>
          </p:nvPr>
        </p:nvSpPr>
        <p:spPr>
          <a:noFill/>
          <a:ln/>
        </p:spPr>
        <p:txBody>
          <a:bodyPr/>
          <a:lstStyle/>
          <a:p>
            <a:r>
              <a:rPr lang="en-US" dirty="0"/>
              <a:t>Multiple-Row Subqueries (continued)</a:t>
            </a:r>
          </a:p>
          <a:p>
            <a:pPr lvl="1"/>
            <a:r>
              <a:rPr lang="en-US" dirty="0"/>
              <a:t>The </a:t>
            </a:r>
            <a:r>
              <a:rPr lang="en-US" dirty="0">
                <a:solidFill>
                  <a:srgbClr val="FC0128"/>
                </a:solidFill>
              </a:rPr>
              <a:t>ALL </a:t>
            </a:r>
            <a:r>
              <a:rPr lang="en-US" dirty="0"/>
              <a:t>operator compares a value to </a:t>
            </a:r>
            <a:r>
              <a:rPr lang="en-US" i="1" dirty="0"/>
              <a:t>every</a:t>
            </a:r>
            <a:r>
              <a:rPr lang="en-US" dirty="0"/>
              <a:t> value returned by a subquery. The slide example displays employees whose salary is greater than the average salaries of all the departments. The highest average salary of a department is $2916.66, so the query returns those employees whose salary is greater than $2916.66. </a:t>
            </a:r>
          </a:p>
          <a:p>
            <a:pPr lvl="1"/>
            <a:r>
              <a:rPr lang="en-US" dirty="0"/>
              <a:t>&gt;ALL means more than the maximum and &lt;ALL means less than the minimum.</a:t>
            </a:r>
          </a:p>
          <a:p>
            <a:pPr lvl="1"/>
            <a:r>
              <a:rPr lang="en-US" dirty="0"/>
              <a:t>The NOT operator can be used with IN, ANY, and ALL operators.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3860800" y="0"/>
            <a:ext cx="2959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5" name="Rectangle 3"/>
          <p:cNvSpPr>
            <a:spLocks noChangeArrowheads="1"/>
          </p:cNvSpPr>
          <p:nvPr/>
        </p:nvSpPr>
        <p:spPr bwMode="auto">
          <a:xfrm>
            <a:off x="-3175" y="0"/>
            <a:ext cx="295592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6" name="Rectangle 4"/>
          <p:cNvSpPr>
            <a:spLocks noGrp="1" noChangeArrowheads="1"/>
          </p:cNvSpPr>
          <p:nvPr>
            <p:ph type="body" idx="1"/>
          </p:nvPr>
        </p:nvSpPr>
        <p:spPr>
          <a:noFill/>
          <a:ln/>
        </p:spPr>
        <p:txBody>
          <a:bodyPr/>
          <a:lstStyle/>
          <a:p>
            <a:pPr>
              <a:tabLst/>
            </a:pPr>
            <a:r>
              <a:rPr lang="en-US"/>
              <a:t>Summary</a:t>
            </a:r>
          </a:p>
          <a:p>
            <a:pPr lvl="1">
              <a:tabLst/>
            </a:pPr>
            <a:r>
              <a:rPr lang="en-US"/>
              <a:t>A subquery is a SELECT statement that is embedded in a clause of another SQL statement. Subqueries are useful when a query is based on unknown criteria.</a:t>
            </a:r>
          </a:p>
          <a:p>
            <a:pPr lvl="1">
              <a:tabLst/>
            </a:pPr>
            <a:r>
              <a:rPr lang="en-US"/>
              <a:t>Subqueries have the following characteristics:</a:t>
            </a:r>
          </a:p>
          <a:p>
            <a:pPr lvl="2">
              <a:tabLst/>
            </a:pPr>
            <a:r>
              <a:rPr lang="en-US"/>
              <a:t>Can pass one row of data to a main statement that contains a single-row operator, such as =, &lt;&gt;, &gt;, &gt;=, &lt;, or &lt;=</a:t>
            </a:r>
          </a:p>
          <a:p>
            <a:pPr lvl="2">
              <a:tabLst/>
            </a:pPr>
            <a:r>
              <a:rPr lang="en-US"/>
              <a:t>Can pass multiple rows of data to a main statement that contains a multiple-row operator, such as IN</a:t>
            </a:r>
          </a:p>
          <a:p>
            <a:pPr lvl="2">
              <a:tabLst/>
            </a:pPr>
            <a:r>
              <a:rPr lang="en-US"/>
              <a:t>Are processed first by the Oracle Server, and the WHERE or HAVING clause uses the results</a:t>
            </a:r>
          </a:p>
          <a:p>
            <a:pPr lvl="2">
              <a:tabLst/>
            </a:pPr>
            <a:r>
              <a:rPr lang="en-US"/>
              <a:t>Can contain group functions</a:t>
            </a:r>
          </a:p>
          <a:p>
            <a:pPr>
              <a:tabLst/>
            </a:pPr>
            <a:endParaRPr lang="en-US" b="0">
              <a:latin typeface="Times New Roman" pitchFamily="18" charset="0"/>
            </a:endParaRPr>
          </a:p>
        </p:txBody>
      </p:sp>
      <p:sp>
        <p:nvSpPr>
          <p:cNvPr id="38917"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16"/>
          <p:cNvGrpSpPr>
            <a:grpSpLocks/>
          </p:cNvGrpSpPr>
          <p:nvPr/>
        </p:nvGrpSpPr>
        <p:grpSpPr bwMode="auto">
          <a:xfrm>
            <a:off x="284163" y="19065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Rectangle 8"/>
          <p:cNvSpPr/>
          <p:nvPr/>
        </p:nvSpPr>
        <p:spPr>
          <a:xfrm>
            <a:off x="284163" y="6227763"/>
            <a:ext cx="8574087" cy="173037"/>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pic>
        <p:nvPicPr>
          <p:cNvPr id="10"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39025" y="460375"/>
            <a:ext cx="1419225"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21341" y="449005"/>
            <a:ext cx="7808976" cy="1088136"/>
          </a:xfrm>
          <a:noFill/>
        </p:spPr>
        <p:txBody>
          <a:bodyPr anchor="b" anchorCtr="0"/>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1"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A283CB03-A1BD-4AAF-BE7B-0F6CDA3C66F9}" type="datetimeFigureOut">
              <a:rPr lang="en-US"/>
              <a:pPr>
                <a:defRPr/>
              </a:pPr>
              <a:t>11/20/2022</a:t>
            </a:fld>
            <a:endParaRPr lang="en-US"/>
          </a:p>
        </p:txBody>
      </p:sp>
      <p:sp>
        <p:nvSpPr>
          <p:cNvPr id="12"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5BD9ACD-80DC-4CB2-AA74-6BB598905736}" type="slidenum">
              <a:rPr lang="en-US"/>
              <a:pPr>
                <a:defRPr/>
              </a:pPr>
              <a:t>‹#›</a:t>
            </a:fld>
            <a:endParaRPr lang="en-US"/>
          </a:p>
        </p:txBody>
      </p:sp>
    </p:spTree>
    <p:extLst>
      <p:ext uri="{BB962C8B-B14F-4D97-AF65-F5344CB8AC3E}">
        <p14:creationId xmlns:p14="http://schemas.microsoft.com/office/powerpoint/2010/main" val="584437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6"/>
          <p:cNvGrpSpPr>
            <a:grpSpLocks/>
          </p:cNvGrpSpPr>
          <p:nvPr/>
        </p:nvGrpSpPr>
        <p:grpSpPr bwMode="auto">
          <a:xfrm>
            <a:off x="284163" y="452438"/>
            <a:ext cx="8575675" cy="138112"/>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6ADF29C4-199D-4AD0-919F-5B22A26BF94A}" type="datetimeFigureOut">
              <a:rPr lang="en-US"/>
              <a:pPr>
                <a:defRPr/>
              </a:pPr>
              <a:t>11/20/2022</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12C8AC56-564A-4918-BD9A-D6EC8E880E60}" type="slidenum">
              <a:rPr lang="en-US"/>
              <a:pPr>
                <a:defRPr/>
              </a:pPr>
              <a:t>‹#›</a:t>
            </a:fld>
            <a:endParaRPr lang="en-US"/>
          </a:p>
        </p:txBody>
      </p:sp>
    </p:spTree>
    <p:extLst>
      <p:ext uri="{BB962C8B-B14F-4D97-AF65-F5344CB8AC3E}">
        <p14:creationId xmlns:p14="http://schemas.microsoft.com/office/powerpoint/2010/main" val="2260159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FE6471D-17CB-45C1-A166-EC4880E60C8F}" type="datetimeFigureOut">
              <a:rPr lang="en-US"/>
              <a:pPr>
                <a:defRPr/>
              </a:pPr>
              <a:t>11/20/2022</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96EB5E9B-4D92-445D-8E14-BFA75A187C00}" type="slidenum">
              <a:rPr lang="en-US"/>
              <a:pPr>
                <a:defRPr/>
              </a:pPr>
              <a:t>‹#›</a:t>
            </a:fld>
            <a:endParaRPr lang="en-US"/>
          </a:p>
        </p:txBody>
      </p:sp>
    </p:spTree>
    <p:extLst>
      <p:ext uri="{BB962C8B-B14F-4D97-AF65-F5344CB8AC3E}">
        <p14:creationId xmlns:p14="http://schemas.microsoft.com/office/powerpoint/2010/main" val="4353386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284163" y="4279900"/>
            <a:ext cx="8575675" cy="138113"/>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9"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E30874D-CA93-447B-8857-E314CB792A06}" type="datetimeFigureOut">
              <a:rPr lang="en-US"/>
              <a:pPr>
                <a:defRPr/>
              </a:pPr>
              <a:t>11/20/2022</a:t>
            </a:fld>
            <a:endParaRPr lang="en-US"/>
          </a:p>
        </p:txBody>
      </p:sp>
      <p:sp>
        <p:nvSpPr>
          <p:cNvPr id="10"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DD55B434-DC2E-4282-BC9F-0C06FA65DB64}" type="slidenum">
              <a:rPr lang="en-US"/>
              <a:pPr>
                <a:defRPr/>
              </a:pPr>
              <a:t>‹#›</a:t>
            </a:fld>
            <a:endParaRPr lang="en-US"/>
          </a:p>
        </p:txBody>
      </p:sp>
    </p:spTree>
    <p:extLst>
      <p:ext uri="{BB962C8B-B14F-4D97-AF65-F5344CB8AC3E}">
        <p14:creationId xmlns:p14="http://schemas.microsoft.com/office/powerpoint/2010/main" val="23505235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6" name="Rectangle 5"/>
          <p:cNvSpPr/>
          <p:nvPr/>
        </p:nvSpPr>
        <p:spPr>
          <a:xfrm>
            <a:off x="284163" y="4267200"/>
            <a:ext cx="2743200" cy="2120900"/>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7" name="Group 14"/>
          <p:cNvGrpSpPr>
            <a:grpSpLocks/>
          </p:cNvGrpSpPr>
          <p:nvPr/>
        </p:nvGrpSpPr>
        <p:grpSpPr bwMode="auto">
          <a:xfrm>
            <a:off x="284163" y="461963"/>
            <a:ext cx="8575675" cy="136525"/>
            <a:chOff x="284163" y="1759424"/>
            <a:chExt cx="8576373" cy="137411"/>
          </a:xfrm>
        </p:grpSpPr>
        <p:sp>
          <p:nvSpPr>
            <p:cNvPr id="8" name="Rectangle 7"/>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rtlCol="0">
            <a:normAutofit/>
          </a:bodyPr>
          <a:lstStyle>
            <a:lvl1pPr>
              <a:buNone/>
              <a:defRPr/>
            </a:lvl1pPr>
          </a:lstStyle>
          <a:p>
            <a:pPr lvl="0"/>
            <a:r>
              <a:rPr lang="fi-FI" noProof="0"/>
              <a:t>Drag picture to placeholder or click icon to add</a:t>
            </a:r>
            <a:endParaRPr noProof="0"/>
          </a:p>
        </p:txBody>
      </p:sp>
      <p:sp>
        <p:nvSpPr>
          <p:cNvPr id="11" name="Date Placeholder 4"/>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37606F6C-8F68-4854-950B-EA96DE0FFBAE}" type="datetimeFigureOut">
              <a:rPr lang="en-US"/>
              <a:pPr>
                <a:defRPr/>
              </a:pPr>
              <a:t>11/20/2022</a:t>
            </a:fld>
            <a:endParaRPr lang="en-US"/>
          </a:p>
        </p:txBody>
      </p:sp>
      <p:sp>
        <p:nvSpPr>
          <p:cNvPr id="12" name="Footer Placeholder 5"/>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3" name="Slide Number Placeholder 6"/>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0FCC33AF-8A8A-4304-B620-4F2A020D5EF7}" type="slidenum">
              <a:rPr lang="en-US"/>
              <a:pPr>
                <a:defRPr/>
              </a:pPr>
              <a:t>‹#›</a:t>
            </a:fld>
            <a:endParaRPr lang="en-US"/>
          </a:p>
        </p:txBody>
      </p:sp>
    </p:spTree>
    <p:extLst>
      <p:ext uri="{BB962C8B-B14F-4D97-AF65-F5344CB8AC3E}">
        <p14:creationId xmlns:p14="http://schemas.microsoft.com/office/powerpoint/2010/main" val="18865921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7" name="Rectangle 6"/>
          <p:cNvSpPr/>
          <p:nvPr/>
        </p:nvSpPr>
        <p:spPr>
          <a:xfrm>
            <a:off x="3021013" y="4802188"/>
            <a:ext cx="583723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8" name="Group 7"/>
          <p:cNvGrpSpPr>
            <a:grpSpLocks/>
          </p:cNvGrpSpPr>
          <p:nvPr/>
        </p:nvGrpSpPr>
        <p:grpSpPr bwMode="auto">
          <a:xfrm>
            <a:off x="284163" y="6262688"/>
            <a:ext cx="8575675" cy="138112"/>
            <a:chOff x="284163" y="1759424"/>
            <a:chExt cx="8576373" cy="137411"/>
          </a:xfrm>
        </p:grpSpPr>
        <p:sp>
          <p:nvSpPr>
            <p:cNvPr id="9" name="Rectangle 8"/>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anchor="b" anchorCtr="0"/>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13" name="Picture Placeholder 2"/>
          <p:cNvSpPr>
            <a:spLocks noGrp="1"/>
          </p:cNvSpPr>
          <p:nvPr>
            <p:ph type="pic" idx="13"/>
          </p:nvPr>
        </p:nvSpPr>
        <p:spPr>
          <a:xfrm>
            <a:off x="284164" y="457200"/>
            <a:ext cx="2736850" cy="2907792"/>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4" name="Picture Placeholder 2"/>
          <p:cNvSpPr>
            <a:spLocks noGrp="1"/>
          </p:cNvSpPr>
          <p:nvPr>
            <p:ph type="pic" idx="14"/>
          </p:nvPr>
        </p:nvSpPr>
        <p:spPr>
          <a:xfrm>
            <a:off x="284164" y="3364992"/>
            <a:ext cx="2736850" cy="2898648"/>
          </a:xfrm>
        </p:spPr>
        <p:txBody>
          <a:bodyPr rtlCol="0">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fi-FI" noProof="0"/>
              <a:t>Drag picture to placeholder or click icon to add</a:t>
            </a:r>
            <a:endParaRPr noProof="0"/>
          </a:p>
        </p:txBody>
      </p:sp>
      <p:sp>
        <p:nvSpPr>
          <p:cNvPr id="12" name="Date Placeholder 4"/>
          <p:cNvSpPr>
            <a:spLocks noGrp="1"/>
          </p:cNvSpPr>
          <p:nvPr>
            <p:ph type="dt" sz="half" idx="15"/>
          </p:nvPr>
        </p:nvSpPr>
        <p:spPr/>
        <p:txBody>
          <a:bodyPr/>
          <a:lstStyle>
            <a:lvl1pPr eaLnBrk="0" fontAlgn="base" hangingPunct="0">
              <a:spcBef>
                <a:spcPct val="0"/>
              </a:spcBef>
              <a:spcAft>
                <a:spcPct val="0"/>
              </a:spcAft>
              <a:defRPr>
                <a:latin typeface="Helvetica" pitchFamily="34" charset="0"/>
              </a:defRPr>
            </a:lvl1pPr>
          </a:lstStyle>
          <a:p>
            <a:pPr>
              <a:defRPr/>
            </a:pPr>
            <a:fld id="{BE1178E4-7FB8-4B5B-9A93-C4745FA4A9C0}" type="datetimeFigureOut">
              <a:rPr lang="en-US"/>
              <a:pPr>
                <a:defRPr/>
              </a:pPr>
              <a:t>11/20/2022</a:t>
            </a:fld>
            <a:endParaRPr lang="en-US"/>
          </a:p>
        </p:txBody>
      </p:sp>
      <p:sp>
        <p:nvSpPr>
          <p:cNvPr id="15" name="Footer Placeholder 5"/>
          <p:cNvSpPr>
            <a:spLocks noGrp="1"/>
          </p:cNvSpPr>
          <p:nvPr>
            <p:ph type="ftr" sz="quarter" idx="16"/>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6" name="Slide Number Placeholder 6"/>
          <p:cNvSpPr>
            <a:spLocks noGrp="1"/>
          </p:cNvSpPr>
          <p:nvPr>
            <p:ph type="sldNum" sz="quarter" idx="17"/>
          </p:nvPr>
        </p:nvSpPr>
        <p:spPr/>
        <p:txBody>
          <a:bodyPr/>
          <a:lstStyle>
            <a:lvl1pPr eaLnBrk="0" fontAlgn="base" hangingPunct="0">
              <a:spcBef>
                <a:spcPct val="0"/>
              </a:spcBef>
              <a:spcAft>
                <a:spcPct val="0"/>
              </a:spcAft>
              <a:defRPr>
                <a:latin typeface="Helvetica" pitchFamily="34" charset="0"/>
              </a:defRPr>
            </a:lvl1pPr>
          </a:lstStyle>
          <a:p>
            <a:pPr>
              <a:defRPr/>
            </a:pPr>
            <a:fld id="{120C55BE-70EB-467A-BBF2-E0F449780D39}" type="slidenum">
              <a:rPr lang="en-US"/>
              <a:pPr>
                <a:defRPr/>
              </a:pPr>
              <a:t>‹#›</a:t>
            </a:fld>
            <a:endParaRPr lang="en-US"/>
          </a:p>
        </p:txBody>
      </p:sp>
    </p:spTree>
    <p:extLst>
      <p:ext uri="{BB962C8B-B14F-4D97-AF65-F5344CB8AC3E}">
        <p14:creationId xmlns:p14="http://schemas.microsoft.com/office/powerpoint/2010/main" val="23209098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9E59D283-AC2F-49CE-B9B5-8E287CA54319}" type="datetimeFigureOut">
              <a:rPr lang="en-US"/>
              <a:pPr>
                <a:defRPr/>
              </a:pPr>
              <a:t>11/20/2022</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B96A38B0-A8C4-40B1-A78A-3541930A2661}" type="slidenum">
              <a:rPr lang="en-US"/>
              <a:pPr>
                <a:defRPr/>
              </a:pPr>
              <a:t>‹#›</a:t>
            </a:fld>
            <a:endParaRPr lang="en-US"/>
          </a:p>
        </p:txBody>
      </p:sp>
    </p:spTree>
    <p:extLst>
      <p:ext uri="{BB962C8B-B14F-4D97-AF65-F5344CB8AC3E}">
        <p14:creationId xmlns:p14="http://schemas.microsoft.com/office/powerpoint/2010/main" val="456894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rot="5400000">
            <a:off x="5314156" y="2856707"/>
            <a:ext cx="5934075" cy="113506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rot="5400000">
            <a:off x="4658519" y="3355181"/>
            <a:ext cx="5934075" cy="138113"/>
            <a:chOff x="284163" y="1577847"/>
            <a:chExt cx="8576373" cy="137411"/>
          </a:xfrm>
        </p:grpSpPr>
        <p:sp>
          <p:nvSpPr>
            <p:cNvPr id="6" name="Rectangle 5"/>
            <p:cNvSpPr/>
            <p:nvPr/>
          </p:nvSpPr>
          <p:spPr>
            <a:xfrm>
              <a:off x="284162" y="1577847"/>
              <a:ext cx="159918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5637" y="1577847"/>
              <a:ext cx="2741779"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7415" y="1577847"/>
              <a:ext cx="4233121"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CD2DECF0-6340-4671-9FEB-3B07198D1857}" type="datetimeFigureOut">
              <a:rPr lang="en-US"/>
              <a:pPr>
                <a:defRPr/>
              </a:pPr>
              <a:t>11/20/2022</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263C8625-BAA2-40F6-ADB8-AF7DF405A5F4}" type="slidenum">
              <a:rPr lang="en-US"/>
              <a:pPr>
                <a:defRPr/>
              </a:pPr>
              <a:t>‹#›</a:t>
            </a:fld>
            <a:endParaRPr lang="en-US"/>
          </a:p>
        </p:txBody>
      </p:sp>
    </p:spTree>
    <p:extLst>
      <p:ext uri="{BB962C8B-B14F-4D97-AF65-F5344CB8AC3E}">
        <p14:creationId xmlns:p14="http://schemas.microsoft.com/office/powerpoint/2010/main" val="26998221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11/20/2022</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868523"/>
      </p:ext>
    </p:extLst>
  </p:cSld>
  <p:clrMapOvr>
    <a:masterClrMapping/>
  </p:clrMapOvr>
  <p:transition spd="slow">
    <p:wedg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11/20/2022</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1046388442"/>
      </p:ext>
    </p:extLst>
  </p:cSld>
  <p:clrMapOvr>
    <a:masterClrMapping/>
  </p:clrMapOvr>
  <p:transition spd="slow">
    <p:wedg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11/20/2022</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extLst>
      <p:ext uri="{BB962C8B-B14F-4D97-AF65-F5344CB8AC3E}">
        <p14:creationId xmlns:p14="http://schemas.microsoft.com/office/powerpoint/2010/main" val="2222545700"/>
      </p:ext>
    </p:extLst>
  </p:cSld>
  <p:clrMapOvr>
    <a:masterClrMapping/>
  </p:clrMapOvr>
  <p:transition spd="slow">
    <p:wedg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5" name="Group 7"/>
          <p:cNvGrpSpPr>
            <a:grpSpLocks/>
          </p:cNvGrpSpPr>
          <p:nvPr/>
        </p:nvGrpSpPr>
        <p:grpSpPr bwMode="auto">
          <a:xfrm>
            <a:off x="284163" y="1577975"/>
            <a:ext cx="8575675" cy="136525"/>
            <a:chOff x="284163" y="1577847"/>
            <a:chExt cx="8576373" cy="137411"/>
          </a:xfrm>
        </p:grpSpPr>
        <p:sp>
          <p:nvSpPr>
            <p:cNvPr id="6" name="Rectangle 5"/>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9"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06B27663-A79F-4BDB-BBEC-453D41524D2A}" type="datetimeFigureOut">
              <a:rPr lang="en-US"/>
              <a:pPr>
                <a:defRPr/>
              </a:pPr>
              <a:t>11/20/2022</a:t>
            </a:fld>
            <a:endParaRPr lang="en-US"/>
          </a:p>
        </p:txBody>
      </p:sp>
      <p:sp>
        <p:nvSpPr>
          <p:cNvPr id="10"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1"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CF959A4-9CCA-461E-87BE-5E7B8D93E47D}" type="slidenum">
              <a:rPr lang="en-US"/>
              <a:pPr>
                <a:defRPr/>
              </a:pPr>
              <a:t>‹#›</a:t>
            </a:fld>
            <a:endParaRPr lang="en-US"/>
          </a:p>
        </p:txBody>
      </p:sp>
    </p:spTree>
    <p:extLst>
      <p:ext uri="{BB962C8B-B14F-4D97-AF65-F5344CB8AC3E}">
        <p14:creationId xmlns:p14="http://schemas.microsoft.com/office/powerpoint/2010/main" val="36384500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11/20/2022</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740361566"/>
      </p:ext>
    </p:extLst>
  </p:cSld>
  <p:clrMapOvr>
    <a:masterClrMapping/>
  </p:clrMapOvr>
  <p:transition spd="slow">
    <p:wedg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11/20/2022</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pPr algn="l" eaLnBrk="1" fontAlgn="auto" hangingPunct="1">
              <a:lnSpc>
                <a:spcPct val="100000"/>
              </a:lnSpc>
              <a:spcBef>
                <a:spcPts val="0"/>
              </a:spcBef>
              <a:spcAft>
                <a:spcPts val="0"/>
              </a:spcAft>
            </a:pPr>
            <a:r>
              <a:rPr sz="3600" b="0">
                <a:solidFill>
                  <a:prstClr val="white"/>
                </a:solidFill>
                <a:latin typeface="Calibri"/>
                <a:cs typeface="+mn-cs"/>
                <a:sym typeface="Wingdings"/>
              </a:rPr>
              <a:t></a:t>
            </a:r>
            <a:endParaRPr sz="3600" b="0">
              <a:solidFill>
                <a:prstClr val="white"/>
              </a:solidFill>
              <a:latin typeface="Calibri"/>
              <a:cs typeface="+mn-cs"/>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extLst>
      <p:ext uri="{BB962C8B-B14F-4D97-AF65-F5344CB8AC3E}">
        <p14:creationId xmlns:p14="http://schemas.microsoft.com/office/powerpoint/2010/main" val="3198605140"/>
      </p:ext>
    </p:extLst>
  </p:cSld>
  <p:clrMapOvr>
    <a:masterClrMapping/>
  </p:clrMapOvr>
  <p:transition spd="slow">
    <p:wedg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11/20/2022</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404851331"/>
      </p:ext>
    </p:extLst>
  </p:cSld>
  <p:clrMapOvr>
    <a:masterClrMapping/>
  </p:clrMapOvr>
  <p:transition spd="slow">
    <p:wedg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11/20/2022</a:t>
            </a:fld>
            <a:endParaRPr lang="en-US">
              <a:solidFill>
                <a:prstClr val="white">
                  <a:lumMod val="65000"/>
                </a:prstClr>
              </a:solidFill>
            </a:endParaRPr>
          </a:p>
        </p:txBody>
      </p:sp>
      <p:sp>
        <p:nvSpPr>
          <p:cNvPr id="8" name="Footer Placeholder 7"/>
          <p:cNvSpPr>
            <a:spLocks noGrp="1"/>
          </p:cNvSpPr>
          <p:nvPr>
            <p:ph type="ftr" sz="quarter" idx="11"/>
          </p:nvPr>
        </p:nvSpPr>
        <p:spPr/>
        <p:txBody>
          <a:bodyPr/>
          <a:lstStyle/>
          <a:p>
            <a:endParaRPr lang="en-US">
              <a:solidFill>
                <a:prstClr val="white">
                  <a:lumMod val="65000"/>
                </a:prstClr>
              </a:solidFill>
            </a:endParaRPr>
          </a:p>
        </p:txBody>
      </p:sp>
      <p:sp>
        <p:nvSpPr>
          <p:cNvPr id="9" name="Slide Number Placeholder 8"/>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12502895"/>
      </p:ext>
    </p:extLst>
  </p:cSld>
  <p:clrMapOvr>
    <a:masterClrMapping/>
  </p:clrMapOvr>
  <p:transition spd="slow">
    <p:wedg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11/20/2022</a:t>
            </a:fld>
            <a:endParaRPr lang="en-US">
              <a:solidFill>
                <a:prstClr val="white">
                  <a:lumMod val="65000"/>
                </a:prstClr>
              </a:solidFill>
            </a:endParaRPr>
          </a:p>
        </p:txBody>
      </p:sp>
      <p:sp>
        <p:nvSpPr>
          <p:cNvPr id="4" name="Footer Placeholder 3"/>
          <p:cNvSpPr>
            <a:spLocks noGrp="1"/>
          </p:cNvSpPr>
          <p:nvPr>
            <p:ph type="ftr" sz="quarter" idx="11"/>
          </p:nvPr>
        </p:nvSpPr>
        <p:spPr/>
        <p:txBody>
          <a:bodyPr/>
          <a:lstStyle/>
          <a:p>
            <a:endParaRPr lang="en-US">
              <a:solidFill>
                <a:prstClr val="white">
                  <a:lumMod val="65000"/>
                </a:prstClr>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584431114"/>
      </p:ext>
    </p:extLst>
  </p:cSld>
  <p:clrMapOvr>
    <a:masterClrMapping/>
  </p:clrMapOvr>
  <p:transition spd="slow">
    <p:wedg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11/20/2022</a:t>
            </a:fld>
            <a:endParaRPr lang="en-US">
              <a:solidFill>
                <a:prstClr val="white">
                  <a:lumMod val="65000"/>
                </a:prstClr>
              </a:solidFill>
            </a:endParaRPr>
          </a:p>
        </p:txBody>
      </p:sp>
      <p:sp>
        <p:nvSpPr>
          <p:cNvPr id="3" name="Footer Placeholder 2"/>
          <p:cNvSpPr>
            <a:spLocks noGrp="1"/>
          </p:cNvSpPr>
          <p:nvPr>
            <p:ph type="ftr" sz="quarter" idx="11"/>
          </p:nvPr>
        </p:nvSpPr>
        <p:spPr/>
        <p:txBody>
          <a:bodyPr/>
          <a:lstStyle/>
          <a:p>
            <a:endParaRPr lang="en-US">
              <a:solidFill>
                <a:prstClr val="white">
                  <a:lumMod val="65000"/>
                </a:prstClr>
              </a:solidFill>
            </a:endParaRPr>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3619"/>
      </p:ext>
    </p:extLst>
  </p:cSld>
  <p:clrMapOvr>
    <a:masterClrMapping/>
  </p:clrMapOvr>
  <p:transition spd="slow">
    <p:wedg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11/20/2022</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3078975114"/>
      </p:ext>
    </p:extLst>
  </p:cSld>
  <p:clrMapOvr>
    <a:masterClrMapping/>
  </p:clrMapOvr>
  <p:transition spd="slow">
    <p:wedg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11/20/2022</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3267035626"/>
      </p:ext>
    </p:extLst>
  </p:cSld>
  <p:clrMapOvr>
    <a:masterClrMapping/>
  </p:clrMapOvr>
  <p:transition spd="slow">
    <p:wedg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11/20/2022</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2503463181"/>
      </p:ext>
    </p:extLst>
  </p:cSld>
  <p:clrMapOvr>
    <a:masterClrMapping/>
  </p:clrMapOvr>
  <p:transition spd="slow">
    <p:wedg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11/20/2022</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051980792"/>
      </p:ext>
    </p:extLst>
  </p:cSld>
  <p:clrMapOvr>
    <a:masterClrMapping/>
  </p:clrMapOvr>
  <p:transition spd="slow">
    <p:wedg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5" name="Rectangle 4"/>
          <p:cNvSpPr/>
          <p:nvPr/>
        </p:nvSpPr>
        <p:spPr>
          <a:xfrm>
            <a:off x="284163" y="444500"/>
            <a:ext cx="8574087" cy="1468438"/>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16"/>
          <p:cNvGrpSpPr>
            <a:grpSpLocks/>
          </p:cNvGrpSpPr>
          <p:nvPr/>
        </p:nvGrpSpPr>
        <p:grpSpPr bwMode="auto">
          <a:xfrm>
            <a:off x="284163" y="19065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1" name="TextBox 10"/>
          <p:cNvSpPr txBox="1">
            <a:spLocks noChangeArrowheads="1"/>
          </p:cNvSpPr>
          <p:nvPr/>
        </p:nvSpPr>
        <p:spPr bwMode="auto">
          <a:xfrm>
            <a:off x="8231188" y="444500"/>
            <a:ext cx="587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mn-cs"/>
                <a:sym typeface="Wingdings" pitchFamily="2" charset="2"/>
              </a:rPr>
              <a:t></a:t>
            </a:r>
            <a:endParaRPr lang="en-US" sz="3600" b="0" smtClean="0">
              <a:solidFill>
                <a:srgbClr val="FFFFFF"/>
              </a:solidFill>
              <a:latin typeface="Calibri" pitchFamily="34" charset="0"/>
              <a:cs typeface="+mn-cs"/>
            </a:endParaRPr>
          </a:p>
        </p:txBody>
      </p:sp>
      <p:sp>
        <p:nvSpPr>
          <p:cNvPr id="8" name="Picture Placeholder 7"/>
          <p:cNvSpPr>
            <a:spLocks noGrp="1"/>
          </p:cNvSpPr>
          <p:nvPr>
            <p:ph type="pic" sz="quarter" idx="13"/>
          </p:nvPr>
        </p:nvSpPr>
        <p:spPr>
          <a:xfrm>
            <a:off x="284162" y="2017058"/>
            <a:ext cx="8574087" cy="4377391"/>
          </a:xfrm>
        </p:spPr>
        <p:txBody>
          <a:bodyPr rtlCol="0">
            <a:normAutofit/>
          </a:bodyPr>
          <a:lstStyle>
            <a:lvl1pPr>
              <a:buNone/>
              <a:defRPr/>
            </a:lvl1pPr>
          </a:lstStyle>
          <a:p>
            <a:pPr lvl="0"/>
            <a:r>
              <a:rPr lang="fi-FI" noProof="0"/>
              <a:t>Drag picture to placeholder or click icon to add</a:t>
            </a:r>
            <a:endParaRPr noProof="0"/>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2" name="Title 1"/>
          <p:cNvSpPr>
            <a:spLocks noGrp="1"/>
          </p:cNvSpPr>
          <p:nvPr>
            <p:ph type="ctrTitle"/>
          </p:nvPr>
        </p:nvSpPr>
        <p:spPr>
          <a:xfrm>
            <a:off x="418633" y="444728"/>
            <a:ext cx="7810967" cy="1088237"/>
          </a:xfrm>
          <a:noFill/>
        </p:spPr>
        <p:txBody>
          <a:bodyPr anchor="b" anchorCtr="0"/>
          <a:lstStyle>
            <a:lvl1pPr algn="l">
              <a:lnSpc>
                <a:spcPts val="4600"/>
              </a:lnSpc>
              <a:defRPr/>
            </a:lvl1pPr>
          </a:lstStyle>
          <a:p>
            <a:r>
              <a:rPr lang="fi-FI"/>
              <a:t>Click to edit Master title style</a:t>
            </a:r>
            <a:endParaRPr/>
          </a:p>
        </p:txBody>
      </p:sp>
      <p:sp>
        <p:nvSpPr>
          <p:cNvPr id="12"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ECA2107C-164D-4902-99B1-AFBB59056EC7}" type="datetimeFigureOut">
              <a:rPr lang="en-US"/>
              <a:pPr>
                <a:defRPr/>
              </a:pPr>
              <a:t>11/20/2022</a:t>
            </a:fld>
            <a:endParaRPr lang="en-US"/>
          </a:p>
        </p:txBody>
      </p:sp>
      <p:sp>
        <p:nvSpPr>
          <p:cNvPr id="13"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77074B26-68C2-47EF-A7BB-BCC26ECB766F}" type="slidenum">
              <a:rPr lang="en-US"/>
              <a:pPr>
                <a:defRPr/>
              </a:pPr>
              <a:t>‹#›</a:t>
            </a:fld>
            <a:endParaRPr lang="en-US"/>
          </a:p>
        </p:txBody>
      </p:sp>
    </p:spTree>
    <p:extLst>
      <p:ext uri="{BB962C8B-B14F-4D97-AF65-F5344CB8AC3E}">
        <p14:creationId xmlns:p14="http://schemas.microsoft.com/office/powerpoint/2010/main" val="16638260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eaLnBrk="1" fontAlgn="auto" hangingPunct="1">
              <a:lnSpc>
                <a:spcPct val="100000"/>
              </a:lnSpc>
              <a:spcBef>
                <a:spcPct val="0"/>
              </a:spcBef>
              <a:spcAft>
                <a:spcPts val="0"/>
              </a:spcAft>
            </a:pPr>
            <a:endParaRPr sz="4200" b="0">
              <a:solidFill>
                <a:prstClr val="white"/>
              </a:solidFill>
              <a:latin typeface="Corbel"/>
              <a:cs typeface="+mn-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11/20/2022</a:t>
            </a:fld>
            <a:endParaRPr lang="en-US">
              <a:solidFill>
                <a:prstClr val="white">
                  <a:lumMod val="65000"/>
                </a:prstClr>
              </a:solidFill>
            </a:endParaRPr>
          </a:p>
        </p:txBody>
      </p:sp>
      <p:sp>
        <p:nvSpPr>
          <p:cNvPr id="6" name="Footer Placeholder 5"/>
          <p:cNvSpPr>
            <a:spLocks noGrp="1"/>
          </p:cNvSpPr>
          <p:nvPr>
            <p:ph type="ftr" sz="quarter" idx="11"/>
          </p:nvPr>
        </p:nvSpPr>
        <p:spPr/>
        <p:txBody>
          <a:bodyPr/>
          <a:lstStyle/>
          <a:p>
            <a:endParaRPr lang="en-US">
              <a:solidFill>
                <a:prstClr val="white">
                  <a:lumMod val="65000"/>
                </a:prstClr>
              </a:solidFill>
            </a:endParaRPr>
          </a:p>
        </p:txBody>
      </p:sp>
      <p:sp>
        <p:nvSpPr>
          <p:cNvPr id="7" name="Slide Number Placeholder 6"/>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extLst>
      <p:ext uri="{BB962C8B-B14F-4D97-AF65-F5344CB8AC3E}">
        <p14:creationId xmlns:p14="http://schemas.microsoft.com/office/powerpoint/2010/main" val="2724305855"/>
      </p:ext>
    </p:extLst>
  </p:cSld>
  <p:clrMapOvr>
    <a:masterClrMapping/>
  </p:clrMapOvr>
  <p:transition spd="slow">
    <p:wedg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11/20/2022</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spTree>
    <p:extLst>
      <p:ext uri="{BB962C8B-B14F-4D97-AF65-F5344CB8AC3E}">
        <p14:creationId xmlns:p14="http://schemas.microsoft.com/office/powerpoint/2010/main" val="500565464"/>
      </p:ext>
    </p:extLst>
  </p:cSld>
  <p:clrMapOvr>
    <a:masterClrMapping/>
  </p:clrMapOvr>
  <p:transition spd="slow">
    <p:wedg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solidFill>
                  <a:prstClr val="white">
                    <a:lumMod val="65000"/>
                  </a:prstClr>
                </a:solidFill>
              </a:rPr>
              <a:pPr/>
              <a:t>11/20/2022</a:t>
            </a:fld>
            <a:endParaRPr lang="en-US">
              <a:solidFill>
                <a:prstClr val="white">
                  <a:lumMod val="65000"/>
                </a:prstClr>
              </a:solidFill>
            </a:endParaRPr>
          </a:p>
        </p:txBody>
      </p:sp>
      <p:sp>
        <p:nvSpPr>
          <p:cNvPr id="5" name="Footer Placeholder 4"/>
          <p:cNvSpPr>
            <a:spLocks noGrp="1"/>
          </p:cNvSpPr>
          <p:nvPr>
            <p:ph type="ftr" sz="quarter" idx="11"/>
          </p:nvPr>
        </p:nvSpPr>
        <p:spPr/>
        <p:txBody>
          <a:bodyPr/>
          <a:lstStyle/>
          <a:p>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5FD889E0-CAB2-4699-909D-B9A88D47ACBE}" type="slidenum">
              <a:rPr lang="en-US" smtClean="0">
                <a:solidFill>
                  <a:prstClr val="black">
                    <a:lumMod val="85000"/>
                    <a:lumOff val="15000"/>
                  </a:prstClr>
                </a:solidFill>
              </a:rPr>
              <a:pPr/>
              <a:t>‹#›</a:t>
            </a:fld>
            <a:endParaRPr lang="en-US">
              <a:solidFill>
                <a:prstClr val="black">
                  <a:lumMod val="85000"/>
                  <a:lumOff val="15000"/>
                </a:prstClr>
              </a:solidFill>
            </a:endParaRPr>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fontAlgn="auto" hangingPunct="1">
                <a:lnSpc>
                  <a:spcPct val="100000"/>
                </a:lnSpc>
                <a:spcBef>
                  <a:spcPts val="0"/>
                </a:spcBef>
                <a:spcAft>
                  <a:spcPts val="0"/>
                </a:spcAft>
              </a:pPr>
              <a:endParaRPr sz="1800" b="0">
                <a:solidFill>
                  <a:prstClr val="white"/>
                </a:solidFill>
              </a:endParaRPr>
            </a:p>
          </p:txBody>
        </p:sp>
      </p:grpSp>
    </p:spTree>
    <p:extLst>
      <p:ext uri="{BB962C8B-B14F-4D97-AF65-F5344CB8AC3E}">
        <p14:creationId xmlns:p14="http://schemas.microsoft.com/office/powerpoint/2010/main" val="2133339522"/>
      </p:ext>
    </p:extLst>
  </p:cSld>
  <p:clrMapOvr>
    <a:masterClrMapping/>
  </p:clrMapOvr>
  <p:transition spd="slow">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5" name="Group 7"/>
          <p:cNvGrpSpPr>
            <a:grpSpLocks/>
          </p:cNvGrpSpPr>
          <p:nvPr/>
        </p:nvGrpSpPr>
        <p:grpSpPr bwMode="auto">
          <a:xfrm>
            <a:off x="284163" y="6262688"/>
            <a:ext cx="8575675" cy="138112"/>
            <a:chOff x="284163" y="1759424"/>
            <a:chExt cx="8576373" cy="137411"/>
          </a:xfrm>
        </p:grpSpPr>
        <p:sp>
          <p:nvSpPr>
            <p:cNvPr id="6" name="Rectangle 5"/>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9" name="TextBox 8"/>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mn-cs"/>
                <a:sym typeface="Wingdings" pitchFamily="2" charset="2"/>
              </a:rPr>
              <a:t></a:t>
            </a:r>
            <a:endParaRPr lang="en-US" sz="3600" b="0" smtClean="0">
              <a:solidFill>
                <a:srgbClr val="FFFFFF"/>
              </a:solidFill>
              <a:latin typeface="Calibri" pitchFamily="34" charset="0"/>
              <a:cs typeface="+mn-cs"/>
            </a:endParaRPr>
          </a:p>
        </p:txBody>
      </p:sp>
      <p:sp>
        <p:nvSpPr>
          <p:cNvPr id="2" name="Title 1"/>
          <p:cNvSpPr>
            <a:spLocks noGrp="1"/>
          </p:cNvSpPr>
          <p:nvPr>
            <p:ph type="title"/>
          </p:nvPr>
        </p:nvSpPr>
        <p:spPr>
          <a:xfrm>
            <a:off x="429768" y="4814125"/>
            <a:ext cx="7772400" cy="1051560"/>
          </a:xfrm>
          <a:noFill/>
        </p:spPr>
        <p:txBody>
          <a:bodyPr anchor="b" anchorCtr="0"/>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rtlCol="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0" name="Date Placeholder 3"/>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4A9F97C2-0288-4DF6-AE14-D044276BB00A}" type="datetimeFigureOut">
              <a:rPr lang="en-US"/>
              <a:pPr>
                <a:defRPr/>
              </a:pPr>
              <a:t>11/20/2022</a:t>
            </a:fld>
            <a:endParaRPr lang="en-US"/>
          </a:p>
        </p:txBody>
      </p:sp>
      <p:sp>
        <p:nvSpPr>
          <p:cNvPr id="11" name="Footer Placeholder 4"/>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5"/>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45A01D13-FCAF-44C6-8CA8-132993A12ED0}" type="slidenum">
              <a:rPr lang="en-US"/>
              <a:pPr>
                <a:defRPr/>
              </a:pPr>
              <a:t>‹#›</a:t>
            </a:fld>
            <a:endParaRPr lang="en-US"/>
          </a:p>
        </p:txBody>
      </p:sp>
    </p:spTree>
    <p:extLst>
      <p:ext uri="{BB962C8B-B14F-4D97-AF65-F5344CB8AC3E}">
        <p14:creationId xmlns:p14="http://schemas.microsoft.com/office/powerpoint/2010/main" val="163210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5" name="Rectangle 4"/>
          <p:cNvSpPr/>
          <p:nvPr/>
        </p:nvSpPr>
        <p:spPr>
          <a:xfrm>
            <a:off x="284163" y="4802188"/>
            <a:ext cx="8574087" cy="1468437"/>
          </a:xfrm>
          <a:prstGeom prst="rect">
            <a:avLst/>
          </a:prstGeom>
          <a:solidFill>
            <a:schemeClr val="tx1">
              <a:lumMod val="85000"/>
              <a:lumOff val="15000"/>
              <a:alpha val="85000"/>
            </a:schemeClr>
          </a:solidFill>
        </p:spPr>
        <p:txBody>
          <a:bodyPr rIns="182880" bIns="365760" anchor="b">
            <a:normAutofit/>
          </a:bodyPr>
          <a:lstStyle/>
          <a:p>
            <a:pPr algn="l" eaLnBrk="1" fontAlgn="auto" hangingPunct="1">
              <a:lnSpc>
                <a:spcPct val="100000"/>
              </a:lnSpc>
              <a:spcBef>
                <a:spcPct val="0"/>
              </a:spcBef>
              <a:spcAft>
                <a:spcPts val="0"/>
              </a:spcAft>
              <a:defRPr/>
            </a:pPr>
            <a:endParaRPr sz="4200" b="0">
              <a:solidFill>
                <a:prstClr val="white"/>
              </a:solidFill>
              <a:latin typeface="Corbel"/>
              <a:cs typeface="+mn-cs"/>
            </a:endParaRPr>
          </a:p>
        </p:txBody>
      </p:sp>
      <p:grpSp>
        <p:nvGrpSpPr>
          <p:cNvPr id="6" name="Group 7"/>
          <p:cNvGrpSpPr>
            <a:grpSpLocks/>
          </p:cNvGrpSpPr>
          <p:nvPr/>
        </p:nvGrpSpPr>
        <p:grpSpPr bwMode="auto">
          <a:xfrm>
            <a:off x="284163" y="6262688"/>
            <a:ext cx="8575675" cy="138112"/>
            <a:chOff x="284163" y="1759424"/>
            <a:chExt cx="8576373" cy="137411"/>
          </a:xfrm>
        </p:grpSpPr>
        <p:sp>
          <p:nvSpPr>
            <p:cNvPr id="7" name="Rectangle 6"/>
            <p:cNvSpPr/>
            <p:nvPr/>
          </p:nvSpPr>
          <p:spPr>
            <a:xfrm>
              <a:off x="284163" y="1759424"/>
              <a:ext cx="2743423"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3025998" y="1759424"/>
              <a:ext cx="160033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759424"/>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10" name="TextBox 9"/>
          <p:cNvSpPr txBox="1">
            <a:spLocks noChangeArrowheads="1"/>
          </p:cNvSpPr>
          <p:nvPr/>
        </p:nvSpPr>
        <p:spPr bwMode="auto">
          <a:xfrm>
            <a:off x="8231188" y="4802188"/>
            <a:ext cx="5873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defRPr/>
            </a:pPr>
            <a:r>
              <a:rPr lang="en-US" sz="3600" b="0" smtClean="0">
                <a:solidFill>
                  <a:srgbClr val="FFFFFF"/>
                </a:solidFill>
                <a:latin typeface="Calibri" pitchFamily="34" charset="0"/>
                <a:cs typeface="+mn-cs"/>
                <a:sym typeface="Wingdings" pitchFamily="2" charset="2"/>
              </a:rPr>
              <a:t></a:t>
            </a:r>
            <a:endParaRPr lang="en-US" sz="3600" b="0" smtClean="0">
              <a:solidFill>
                <a:srgbClr val="FFFFFF"/>
              </a:solidFill>
              <a:latin typeface="Calibri" pitchFamily="34" charset="0"/>
              <a:cs typeface="+mn-cs"/>
            </a:endParaRPr>
          </a:p>
        </p:txBody>
      </p:sp>
      <p:sp>
        <p:nvSpPr>
          <p:cNvPr id="13" name="Picture Placeholder 7"/>
          <p:cNvSpPr>
            <a:spLocks noGrp="1"/>
          </p:cNvSpPr>
          <p:nvPr>
            <p:ph type="pic" sz="quarter" idx="13"/>
          </p:nvPr>
        </p:nvSpPr>
        <p:spPr>
          <a:xfrm>
            <a:off x="284162" y="443754"/>
            <a:ext cx="8574087" cy="4370293"/>
          </a:xfrm>
        </p:spPr>
        <p:txBody>
          <a:bodyPr rtlCol="0">
            <a:normAutofit/>
          </a:bodyPr>
          <a:lstStyle>
            <a:lvl1pPr>
              <a:buNone/>
              <a:defRPr/>
            </a:lvl1pPr>
          </a:lstStyle>
          <a:p>
            <a:pPr lvl="0"/>
            <a:r>
              <a:rPr lang="fi-FI" noProof="0"/>
              <a:t>Drag picture to placeholder or click icon to add</a:t>
            </a:r>
            <a:endParaRPr noProof="0"/>
          </a:p>
        </p:txBody>
      </p:sp>
      <p:sp>
        <p:nvSpPr>
          <p:cNvPr id="2" name="Title 1"/>
          <p:cNvSpPr>
            <a:spLocks noGrp="1"/>
          </p:cNvSpPr>
          <p:nvPr>
            <p:ph type="title"/>
          </p:nvPr>
        </p:nvSpPr>
        <p:spPr>
          <a:xfrm>
            <a:off x="430306" y="4814047"/>
            <a:ext cx="7772400" cy="1048871"/>
          </a:xfrm>
          <a:noFill/>
        </p:spPr>
        <p:txBody>
          <a:bodyPr anchor="b" anchorCtr="0"/>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
        <p:nvSpPr>
          <p:cNvPr id="11" name="Date Placeholder 3"/>
          <p:cNvSpPr>
            <a:spLocks noGrp="1"/>
          </p:cNvSpPr>
          <p:nvPr>
            <p:ph type="dt" sz="half" idx="14"/>
          </p:nvPr>
        </p:nvSpPr>
        <p:spPr/>
        <p:txBody>
          <a:bodyPr/>
          <a:lstStyle>
            <a:lvl1pPr eaLnBrk="0" fontAlgn="base" hangingPunct="0">
              <a:spcBef>
                <a:spcPct val="0"/>
              </a:spcBef>
              <a:spcAft>
                <a:spcPct val="0"/>
              </a:spcAft>
              <a:defRPr>
                <a:latin typeface="Helvetica" pitchFamily="34" charset="0"/>
              </a:defRPr>
            </a:lvl1pPr>
          </a:lstStyle>
          <a:p>
            <a:pPr>
              <a:defRPr/>
            </a:pPr>
            <a:fld id="{F6ED864A-8455-47DE-9B55-E5C8F26A68B5}" type="datetimeFigureOut">
              <a:rPr lang="en-US"/>
              <a:pPr>
                <a:defRPr/>
              </a:pPr>
              <a:t>11/20/2022</a:t>
            </a:fld>
            <a:endParaRPr lang="en-US"/>
          </a:p>
        </p:txBody>
      </p:sp>
      <p:sp>
        <p:nvSpPr>
          <p:cNvPr id="12" name="Footer Placeholder 4"/>
          <p:cNvSpPr>
            <a:spLocks noGrp="1"/>
          </p:cNvSpPr>
          <p:nvPr>
            <p:ph type="ftr" sz="quarter" idx="15"/>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5"/>
          <p:cNvSpPr>
            <a:spLocks noGrp="1"/>
          </p:cNvSpPr>
          <p:nvPr>
            <p:ph type="sldNum" sz="quarter" idx="16"/>
          </p:nvPr>
        </p:nvSpPr>
        <p:spPr/>
        <p:txBody>
          <a:bodyPr/>
          <a:lstStyle>
            <a:lvl1pPr eaLnBrk="0" fontAlgn="base" hangingPunct="0">
              <a:spcBef>
                <a:spcPct val="0"/>
              </a:spcBef>
              <a:spcAft>
                <a:spcPct val="0"/>
              </a:spcAft>
              <a:defRPr>
                <a:latin typeface="Helvetica" pitchFamily="34" charset="0"/>
              </a:defRPr>
            </a:lvl1pPr>
          </a:lstStyle>
          <a:p>
            <a:pPr>
              <a:defRPr/>
            </a:pPr>
            <a:fld id="{D69BB157-40FF-4DCD-B6E2-F5C417A78C79}" type="slidenum">
              <a:rPr lang="en-US"/>
              <a:pPr>
                <a:defRPr/>
              </a:pPr>
              <a:t>‹#›</a:t>
            </a:fld>
            <a:endParaRPr lang="en-US"/>
          </a:p>
        </p:txBody>
      </p:sp>
    </p:spTree>
    <p:extLst>
      <p:ext uri="{BB962C8B-B14F-4D97-AF65-F5344CB8AC3E}">
        <p14:creationId xmlns:p14="http://schemas.microsoft.com/office/powerpoint/2010/main" val="412592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6" name="Group 7"/>
          <p:cNvGrpSpPr>
            <a:grpSpLocks/>
          </p:cNvGrpSpPr>
          <p:nvPr/>
        </p:nvGrpSpPr>
        <p:grpSpPr bwMode="auto">
          <a:xfrm>
            <a:off x="284163" y="1577975"/>
            <a:ext cx="8575675" cy="136525"/>
            <a:chOff x="284163" y="1577847"/>
            <a:chExt cx="8576373" cy="137411"/>
          </a:xfrm>
        </p:grpSpPr>
        <p:sp>
          <p:nvSpPr>
            <p:cNvPr id="7" name="Rectangle 6"/>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8" name="Rectangle 7"/>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9" name="Rectangle 8"/>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0" name="Date Placeholder 4"/>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1321F78C-EB83-4852-91B4-F44371AC2387}" type="datetimeFigureOut">
              <a:rPr lang="en-US"/>
              <a:pPr>
                <a:defRPr/>
              </a:pPr>
              <a:t>11/20/2022</a:t>
            </a:fld>
            <a:endParaRPr lang="en-US"/>
          </a:p>
        </p:txBody>
      </p:sp>
      <p:sp>
        <p:nvSpPr>
          <p:cNvPr id="11" name="Footer Placeholder 5"/>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2" name="Slide Number Placeholder 6"/>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7F90247-2C6C-4D36-A42F-78C18A36C684}" type="slidenum">
              <a:rPr lang="en-US"/>
              <a:pPr>
                <a:defRPr/>
              </a:pPr>
              <a:t>‹#›</a:t>
            </a:fld>
            <a:endParaRPr lang="en-US"/>
          </a:p>
        </p:txBody>
      </p:sp>
    </p:spTree>
    <p:extLst>
      <p:ext uri="{BB962C8B-B14F-4D97-AF65-F5344CB8AC3E}">
        <p14:creationId xmlns:p14="http://schemas.microsoft.com/office/powerpoint/2010/main" val="666382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Rectangle 6"/>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8" name="Group 7"/>
          <p:cNvGrpSpPr>
            <a:grpSpLocks/>
          </p:cNvGrpSpPr>
          <p:nvPr/>
        </p:nvGrpSpPr>
        <p:grpSpPr bwMode="auto">
          <a:xfrm>
            <a:off x="284163" y="1577975"/>
            <a:ext cx="8575675" cy="136525"/>
            <a:chOff x="284163" y="1577847"/>
            <a:chExt cx="8576373" cy="137411"/>
          </a:xfrm>
        </p:grpSpPr>
        <p:sp>
          <p:nvSpPr>
            <p:cNvPr id="9" name="Rectangle 8"/>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0" name="Rectangle 9"/>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11" name="Rectangle 10"/>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12" name="Date Placeholder 6"/>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E2832443-4994-4377-9123-FB8EEAE92DDE}" type="datetimeFigureOut">
              <a:rPr lang="en-US"/>
              <a:pPr>
                <a:defRPr/>
              </a:pPr>
              <a:t>11/20/2022</a:t>
            </a:fld>
            <a:endParaRPr lang="en-US"/>
          </a:p>
        </p:txBody>
      </p:sp>
      <p:sp>
        <p:nvSpPr>
          <p:cNvPr id="13" name="Footer Placeholder 7"/>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4" name="Slide Number Placeholder 8"/>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5B78AA11-2594-4232-9CE1-DE0907378F65}" type="slidenum">
              <a:rPr lang="en-US"/>
              <a:pPr>
                <a:defRPr/>
              </a:pPr>
              <a:t>‹#›</a:t>
            </a:fld>
            <a:endParaRPr lang="en-US"/>
          </a:p>
        </p:txBody>
      </p:sp>
    </p:spTree>
    <p:extLst>
      <p:ext uri="{BB962C8B-B14F-4D97-AF65-F5344CB8AC3E}">
        <p14:creationId xmlns:p14="http://schemas.microsoft.com/office/powerpoint/2010/main" val="2317725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Rectangle 2"/>
          <p:cNvSpPr/>
          <p:nvPr/>
        </p:nvSpPr>
        <p:spPr>
          <a:xfrm>
            <a:off x="284163" y="455613"/>
            <a:ext cx="8574087" cy="1133475"/>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nvGrpSpPr>
          <p:cNvPr id="4" name="Group 7"/>
          <p:cNvGrpSpPr>
            <a:grpSpLocks/>
          </p:cNvGrpSpPr>
          <p:nvPr/>
        </p:nvGrpSpPr>
        <p:grpSpPr bwMode="auto">
          <a:xfrm>
            <a:off x="284163" y="1577975"/>
            <a:ext cx="8575675" cy="136525"/>
            <a:chOff x="284163" y="1577847"/>
            <a:chExt cx="8576373" cy="137411"/>
          </a:xfrm>
        </p:grpSpPr>
        <p:sp>
          <p:nvSpPr>
            <p:cNvPr id="5" name="Rectangle 4"/>
            <p:cNvSpPr/>
            <p:nvPr/>
          </p:nvSpPr>
          <p:spPr>
            <a:xfrm>
              <a:off x="284163" y="1577847"/>
              <a:ext cx="160033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6" name="Rectangle 5"/>
            <p:cNvSpPr/>
            <p:nvPr/>
          </p:nvSpPr>
          <p:spPr>
            <a:xfrm>
              <a:off x="1884493" y="1577847"/>
              <a:ext cx="2743423"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7" name="Rectangle 6"/>
            <p:cNvSpPr/>
            <p:nvPr/>
          </p:nvSpPr>
          <p:spPr>
            <a:xfrm>
              <a:off x="4626328" y="1577847"/>
              <a:ext cx="4234208"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sp>
        <p:nvSpPr>
          <p:cNvPr id="2" name="Title 1"/>
          <p:cNvSpPr>
            <a:spLocks noGrp="1"/>
          </p:cNvSpPr>
          <p:nvPr>
            <p:ph type="title"/>
          </p:nvPr>
        </p:nvSpPr>
        <p:spPr/>
        <p:txBody>
          <a:bodyPr/>
          <a:lstStyle/>
          <a:p>
            <a:r>
              <a:rPr lang="fi-FI"/>
              <a:t>Click to edit Master title style</a:t>
            </a:r>
            <a:endParaRPr/>
          </a:p>
        </p:txBody>
      </p:sp>
      <p:sp>
        <p:nvSpPr>
          <p:cNvPr id="8" name="Date Placeholder 2"/>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3909C669-1D58-46F3-A742-9E6995845DC8}" type="datetimeFigureOut">
              <a:rPr lang="en-US"/>
              <a:pPr>
                <a:defRPr/>
              </a:pPr>
              <a:t>11/20/2022</a:t>
            </a:fld>
            <a:endParaRPr lang="en-US"/>
          </a:p>
        </p:txBody>
      </p:sp>
      <p:sp>
        <p:nvSpPr>
          <p:cNvPr id="9" name="Footer Placeholder 3"/>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
        <p:nvSpPr>
          <p:cNvPr id="10" name="Slide Number Placeholder 4"/>
          <p:cNvSpPr>
            <a:spLocks noGrp="1"/>
          </p:cNvSpPr>
          <p:nvPr>
            <p:ph type="sldNum" sz="quarter" idx="12"/>
          </p:nvPr>
        </p:nvSpPr>
        <p:spPr/>
        <p:txBody>
          <a:bodyPr/>
          <a:lstStyle>
            <a:lvl1pPr eaLnBrk="0" fontAlgn="base" hangingPunct="0">
              <a:spcBef>
                <a:spcPct val="0"/>
              </a:spcBef>
              <a:spcAft>
                <a:spcPct val="0"/>
              </a:spcAft>
              <a:defRPr>
                <a:latin typeface="Helvetica" pitchFamily="34" charset="0"/>
              </a:defRPr>
            </a:lvl1pPr>
          </a:lstStyle>
          <a:p>
            <a:pPr>
              <a:defRPr/>
            </a:pPr>
            <a:fld id="{C3507333-C2A9-42D0-9DCD-53AEDCC1E6E1}" type="slidenum">
              <a:rPr lang="en-US"/>
              <a:pPr>
                <a:defRPr/>
              </a:pPr>
              <a:t>‹#›</a:t>
            </a:fld>
            <a:endParaRPr lang="en-US"/>
          </a:p>
        </p:txBody>
      </p:sp>
    </p:spTree>
    <p:extLst>
      <p:ext uri="{BB962C8B-B14F-4D97-AF65-F5344CB8AC3E}">
        <p14:creationId xmlns:p14="http://schemas.microsoft.com/office/powerpoint/2010/main" val="430003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2" name="Group 6"/>
          <p:cNvGrpSpPr>
            <a:grpSpLocks/>
          </p:cNvGrpSpPr>
          <p:nvPr/>
        </p:nvGrpSpPr>
        <p:grpSpPr bwMode="auto">
          <a:xfrm>
            <a:off x="284163" y="452438"/>
            <a:ext cx="7366000" cy="138112"/>
            <a:chOff x="284163" y="1577847"/>
            <a:chExt cx="8576373" cy="137411"/>
          </a:xfrm>
        </p:grpSpPr>
        <p:sp>
          <p:nvSpPr>
            <p:cNvPr id="3" name="Rectangle 2"/>
            <p:cNvSpPr/>
            <p:nvPr/>
          </p:nvSpPr>
          <p:spPr>
            <a:xfrm>
              <a:off x="284163" y="1577847"/>
              <a:ext cx="1600677"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4" name="Rectangle 3"/>
            <p:cNvSpPr/>
            <p:nvPr/>
          </p:nvSpPr>
          <p:spPr>
            <a:xfrm>
              <a:off x="1884840" y="1577847"/>
              <a:ext cx="2742961"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sp>
          <p:nvSpPr>
            <p:cNvPr id="5" name="Rectangle 4"/>
            <p:cNvSpPr/>
            <p:nvPr/>
          </p:nvSpPr>
          <p:spPr>
            <a:xfrm>
              <a:off x="4625951" y="1577847"/>
              <a:ext cx="4234585"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lnSpc>
                  <a:spcPct val="100000"/>
                </a:lnSpc>
                <a:spcBef>
                  <a:spcPts val="0"/>
                </a:spcBef>
                <a:spcAft>
                  <a:spcPts val="0"/>
                </a:spcAft>
                <a:defRPr/>
              </a:pPr>
              <a:endParaRPr sz="1800" b="0">
                <a:solidFill>
                  <a:prstClr val="white"/>
                </a:solidFill>
              </a:endParaRPr>
            </a:p>
          </p:txBody>
        </p:sp>
      </p:grpSp>
      <p:pic>
        <p:nvPicPr>
          <p:cNvPr id="6" name="Picture 2" descr="Image result for AIUB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650163" y="55563"/>
            <a:ext cx="1277937"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ate Placeholder 1"/>
          <p:cNvSpPr>
            <a:spLocks noGrp="1"/>
          </p:cNvSpPr>
          <p:nvPr>
            <p:ph type="dt" sz="half" idx="10"/>
          </p:nvPr>
        </p:nvSpPr>
        <p:spPr/>
        <p:txBody>
          <a:bodyPr/>
          <a:lstStyle>
            <a:lvl1pPr eaLnBrk="0" fontAlgn="base" hangingPunct="0">
              <a:spcBef>
                <a:spcPct val="0"/>
              </a:spcBef>
              <a:spcAft>
                <a:spcPct val="0"/>
              </a:spcAft>
              <a:defRPr>
                <a:latin typeface="Helvetica" pitchFamily="34" charset="0"/>
              </a:defRPr>
            </a:lvl1pPr>
          </a:lstStyle>
          <a:p>
            <a:pPr>
              <a:defRPr/>
            </a:pPr>
            <a:fld id="{76F77CCB-AEB3-4206-9508-90F0BF4F948B}" type="datetimeFigureOut">
              <a:rPr lang="en-US"/>
              <a:pPr>
                <a:defRPr/>
              </a:pPr>
              <a:t>11/20/2022</a:t>
            </a:fld>
            <a:endParaRPr lang="en-US"/>
          </a:p>
        </p:txBody>
      </p:sp>
      <p:sp>
        <p:nvSpPr>
          <p:cNvPr id="8" name="Footer Placeholder 2"/>
          <p:cNvSpPr>
            <a:spLocks noGrp="1"/>
          </p:cNvSpPr>
          <p:nvPr>
            <p:ph type="ftr" sz="quarter" idx="11"/>
          </p:nvPr>
        </p:nvSpPr>
        <p:spPr/>
        <p:txBody>
          <a:bodyPr/>
          <a:lstStyle>
            <a:lvl1pPr eaLnBrk="0" fontAlgn="base" hangingPunct="0">
              <a:spcBef>
                <a:spcPct val="0"/>
              </a:spcBef>
              <a:spcAft>
                <a:spcPct val="0"/>
              </a:spcAft>
              <a:defRPr>
                <a:latin typeface="Helvetica" pitchFamily="34" charset="0"/>
              </a:defRPr>
            </a:lvl1pPr>
          </a:lstStyle>
          <a:p>
            <a:pPr>
              <a:defRPr/>
            </a:pPr>
            <a:endParaRPr lang="en-US"/>
          </a:p>
        </p:txBody>
      </p:sp>
    </p:spTree>
    <p:extLst>
      <p:ext uri="{BB962C8B-B14F-4D97-AF65-F5344CB8AC3E}">
        <p14:creationId xmlns:p14="http://schemas.microsoft.com/office/powerpoint/2010/main" val="340214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1781175" y="2133600"/>
            <a:ext cx="7077075" cy="399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i-FI" smtClean="0"/>
              <a:t>Click to edit Master text styles</a:t>
            </a:r>
          </a:p>
          <a:p>
            <a:pPr lvl="1"/>
            <a:r>
              <a:rPr lang="fi-FI" smtClean="0"/>
              <a:t>Second level</a:t>
            </a:r>
          </a:p>
          <a:p>
            <a:pPr lvl="2"/>
            <a:r>
              <a:rPr lang="fi-FI" smtClean="0"/>
              <a:t>Third level</a:t>
            </a:r>
          </a:p>
          <a:p>
            <a:pPr lvl="3"/>
            <a:r>
              <a:rPr lang="fi-FI" smtClean="0"/>
              <a:t>Fourth level</a:t>
            </a:r>
          </a:p>
          <a:p>
            <a:pPr lvl="4"/>
            <a:r>
              <a:rPr lang="fi-FI" smtClean="0"/>
              <a:t>Fifth level</a:t>
            </a:r>
            <a:endParaRPr lang="en-US" smtClean="0"/>
          </a:p>
        </p:txBody>
      </p:sp>
      <p:sp>
        <p:nvSpPr>
          <p:cNvPr id="4" name="Date Placeholder 3"/>
          <p:cNvSpPr>
            <a:spLocks noGrp="1"/>
          </p:cNvSpPr>
          <p:nvPr>
            <p:ph type="dt" sz="half" idx="2"/>
          </p:nvPr>
        </p:nvSpPr>
        <p:spPr>
          <a:xfrm>
            <a:off x="6794500" y="6437313"/>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fld id="{6C1239AE-FE73-42B6-9418-BC3CF81CA0AB}" type="datetimeFigureOut">
              <a:rPr lang="en-US">
                <a:cs typeface="+mn-cs"/>
              </a:rPr>
              <a:pPr>
                <a:lnSpc>
                  <a:spcPct val="100000"/>
                </a:lnSpc>
                <a:defRPr/>
              </a:pPr>
              <a:t>11/20/2022</a:t>
            </a:fld>
            <a:endParaRPr lang="en-US">
              <a:cs typeface="+mn-cs"/>
            </a:endParaRPr>
          </a:p>
        </p:txBody>
      </p:sp>
      <p:sp>
        <p:nvSpPr>
          <p:cNvPr id="5" name="Footer Placeholder 4"/>
          <p:cNvSpPr>
            <a:spLocks noGrp="1"/>
          </p:cNvSpPr>
          <p:nvPr>
            <p:ph type="ftr" sz="quarter" idx="3"/>
          </p:nvPr>
        </p:nvSpPr>
        <p:spPr>
          <a:xfrm>
            <a:off x="200025" y="6437313"/>
            <a:ext cx="6124575" cy="365125"/>
          </a:xfrm>
          <a:prstGeom prst="rect">
            <a:avLst/>
          </a:prstGeom>
        </p:spPr>
        <p:txBody>
          <a:bodyPr vert="horz" lIns="91440" tIns="45720" rIns="91440" bIns="45720" rtlCol="0" anchor="ctr"/>
          <a:lstStyle>
            <a:lvl1pPr algn="l" eaLnBrk="1" fontAlgn="auto" hangingPunct="1">
              <a:spcBef>
                <a:spcPts val="0"/>
              </a:spcBef>
              <a:spcAft>
                <a:spcPts val="0"/>
              </a:spcAft>
              <a:defRPr sz="1100" b="1">
                <a:solidFill>
                  <a:prstClr val="white">
                    <a:lumMod val="65000"/>
                  </a:prstClr>
                </a:solidFill>
                <a:latin typeface="Calibri"/>
              </a:defRPr>
            </a:lvl1pPr>
          </a:lstStyle>
          <a:p>
            <a:pPr>
              <a:lnSpc>
                <a:spcPct val="100000"/>
              </a:lnSpc>
              <a:defRPr/>
            </a:pPr>
            <a:endParaRPr lang="en-US">
              <a:cs typeface="+mn-cs"/>
            </a:endParaRPr>
          </a:p>
        </p:txBody>
      </p:sp>
      <p:sp>
        <p:nvSpPr>
          <p:cNvPr id="6" name="Slide Number Placeholder 5"/>
          <p:cNvSpPr>
            <a:spLocks noGrp="1"/>
          </p:cNvSpPr>
          <p:nvPr>
            <p:ph type="sldNum" sz="quarter" idx="4"/>
          </p:nvPr>
        </p:nvSpPr>
        <p:spPr>
          <a:xfrm>
            <a:off x="8305800" y="166688"/>
            <a:ext cx="631825" cy="360362"/>
          </a:xfrm>
          <a:prstGeom prst="rect">
            <a:avLst/>
          </a:prstGeom>
        </p:spPr>
        <p:txBody>
          <a:bodyPr vert="horz" lIns="91440" tIns="45720" rIns="91440" bIns="45720" rtlCol="0" anchor="ctr"/>
          <a:lstStyle>
            <a:lvl1pPr algn="r" eaLnBrk="1" fontAlgn="auto" hangingPunct="1">
              <a:spcBef>
                <a:spcPts val="0"/>
              </a:spcBef>
              <a:spcAft>
                <a:spcPts val="0"/>
              </a:spcAft>
              <a:defRPr sz="1400" b="1">
                <a:solidFill>
                  <a:prstClr val="black">
                    <a:lumMod val="85000"/>
                    <a:lumOff val="15000"/>
                  </a:prstClr>
                </a:solidFill>
                <a:latin typeface="Calibri"/>
              </a:defRPr>
            </a:lvl1pPr>
          </a:lstStyle>
          <a:p>
            <a:pPr>
              <a:lnSpc>
                <a:spcPct val="100000"/>
              </a:lnSpc>
              <a:defRPr/>
            </a:pPr>
            <a:fld id="{6054D1A9-9FA3-4DB8-A21D-DDF6032F7C07}" type="slidenum">
              <a:rPr lang="en-US">
                <a:cs typeface="+mn-cs"/>
              </a:rPr>
              <a:pPr>
                <a:lnSpc>
                  <a:spcPct val="100000"/>
                </a:lnSpc>
                <a:defRPr/>
              </a:pPr>
              <a:t>‹#›</a:t>
            </a:fld>
            <a:endParaRPr lang="en-US">
              <a:cs typeface="+mn-cs"/>
            </a:endParaRPr>
          </a:p>
        </p:txBody>
      </p:sp>
      <p:sp>
        <p:nvSpPr>
          <p:cNvPr id="2" name="Title Placeholder 1"/>
          <p:cNvSpPr>
            <a:spLocks noGrp="1"/>
          </p:cNvSpPr>
          <p:nvPr>
            <p:ph type="title"/>
          </p:nvPr>
        </p:nvSpPr>
        <p:spPr>
          <a:xfrm>
            <a:off x="284163" y="630238"/>
            <a:ext cx="8574087" cy="968375"/>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5373227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rtl="0" eaLnBrk="0" fontAlgn="base" hangingPunct="0">
        <a:spcBef>
          <a:spcPct val="0"/>
        </a:spcBef>
        <a:spcAft>
          <a:spcPct val="0"/>
        </a:spcAft>
        <a:defRPr sz="4200" kern="1200">
          <a:solidFill>
            <a:schemeClr val="bg1"/>
          </a:solidFill>
          <a:latin typeface="+mj-lt"/>
          <a:ea typeface="+mj-ea"/>
          <a:cs typeface="+mj-cs"/>
        </a:defRPr>
      </a:lvl1pPr>
      <a:lvl2pPr algn="r" rtl="0" eaLnBrk="0" fontAlgn="base" hangingPunct="0">
        <a:spcBef>
          <a:spcPct val="0"/>
        </a:spcBef>
        <a:spcAft>
          <a:spcPct val="0"/>
        </a:spcAft>
        <a:defRPr sz="4200">
          <a:solidFill>
            <a:schemeClr val="bg1"/>
          </a:solidFill>
          <a:latin typeface="Corbel" pitchFamily="34" charset="0"/>
        </a:defRPr>
      </a:lvl2pPr>
      <a:lvl3pPr algn="r" rtl="0" eaLnBrk="0" fontAlgn="base" hangingPunct="0">
        <a:spcBef>
          <a:spcPct val="0"/>
        </a:spcBef>
        <a:spcAft>
          <a:spcPct val="0"/>
        </a:spcAft>
        <a:defRPr sz="4200">
          <a:solidFill>
            <a:schemeClr val="bg1"/>
          </a:solidFill>
          <a:latin typeface="Corbel" pitchFamily="34" charset="0"/>
        </a:defRPr>
      </a:lvl3pPr>
      <a:lvl4pPr algn="r" rtl="0" eaLnBrk="0" fontAlgn="base" hangingPunct="0">
        <a:spcBef>
          <a:spcPct val="0"/>
        </a:spcBef>
        <a:spcAft>
          <a:spcPct val="0"/>
        </a:spcAft>
        <a:defRPr sz="4200">
          <a:solidFill>
            <a:schemeClr val="bg1"/>
          </a:solidFill>
          <a:latin typeface="Corbel" pitchFamily="34" charset="0"/>
        </a:defRPr>
      </a:lvl4pPr>
      <a:lvl5pPr algn="r" rtl="0" eaLnBrk="0" fontAlgn="base" hangingPunct="0">
        <a:spcBef>
          <a:spcPct val="0"/>
        </a:spcBef>
        <a:spcAft>
          <a:spcPct val="0"/>
        </a:spcAft>
        <a:defRPr sz="4200">
          <a:solidFill>
            <a:schemeClr val="bg1"/>
          </a:solidFill>
          <a:latin typeface="Corbel" pitchFamily="34" charset="0"/>
        </a:defRPr>
      </a:lvl5pPr>
      <a:lvl6pPr marL="457200" algn="r" rtl="0" fontAlgn="base">
        <a:spcBef>
          <a:spcPct val="0"/>
        </a:spcBef>
        <a:spcAft>
          <a:spcPct val="0"/>
        </a:spcAft>
        <a:defRPr sz="4200">
          <a:solidFill>
            <a:schemeClr val="bg1"/>
          </a:solidFill>
          <a:latin typeface="Corbel" pitchFamily="34" charset="0"/>
        </a:defRPr>
      </a:lvl6pPr>
      <a:lvl7pPr marL="914400" algn="r" rtl="0" fontAlgn="base">
        <a:spcBef>
          <a:spcPct val="0"/>
        </a:spcBef>
        <a:spcAft>
          <a:spcPct val="0"/>
        </a:spcAft>
        <a:defRPr sz="4200">
          <a:solidFill>
            <a:schemeClr val="bg1"/>
          </a:solidFill>
          <a:latin typeface="Corbel" pitchFamily="34" charset="0"/>
        </a:defRPr>
      </a:lvl7pPr>
      <a:lvl8pPr marL="1371600" algn="r" rtl="0" fontAlgn="base">
        <a:spcBef>
          <a:spcPct val="0"/>
        </a:spcBef>
        <a:spcAft>
          <a:spcPct val="0"/>
        </a:spcAft>
        <a:defRPr sz="4200">
          <a:solidFill>
            <a:schemeClr val="bg1"/>
          </a:solidFill>
          <a:latin typeface="Corbel" pitchFamily="34" charset="0"/>
        </a:defRPr>
      </a:lvl8pPr>
      <a:lvl9pPr marL="1828800" algn="r" rtl="0" fontAlgn="base">
        <a:spcBef>
          <a:spcPct val="0"/>
        </a:spcBef>
        <a:spcAft>
          <a:spcPct val="0"/>
        </a:spcAft>
        <a:defRPr sz="4200">
          <a:solidFill>
            <a:schemeClr val="bg1"/>
          </a:solidFill>
          <a:latin typeface="Corbel" pitchFamily="34" charset="0"/>
        </a:defRPr>
      </a:lvl9pPr>
    </p:titleStyle>
    <p:bodyStyle>
      <a:lvl1pPr marL="454025" indent="-454025" algn="l" rtl="0" eaLnBrk="0" fontAlgn="base" hangingPunct="0">
        <a:spcBef>
          <a:spcPts val="2000"/>
        </a:spcBef>
        <a:spcAft>
          <a:spcPct val="0"/>
        </a:spcAft>
        <a:buClr>
          <a:srgbClr val="A6A6A6"/>
        </a:buClr>
        <a:buSzPct val="90000"/>
        <a:buFont typeface="Wingdings" pitchFamily="2" charset="2"/>
        <a:buChar char=""/>
        <a:defRPr sz="2400" kern="1200">
          <a:solidFill>
            <a:srgbClr val="262626"/>
          </a:solidFill>
          <a:latin typeface="+mn-lt"/>
          <a:ea typeface="+mn-ea"/>
          <a:cs typeface="+mn-cs"/>
        </a:defRPr>
      </a:lvl1pPr>
      <a:lvl2pPr marL="914400" indent="-457200" algn="l" rtl="0" eaLnBrk="0" fontAlgn="base" hangingPunct="0">
        <a:spcBef>
          <a:spcPts val="600"/>
        </a:spcBef>
        <a:spcAft>
          <a:spcPct val="0"/>
        </a:spcAft>
        <a:buClr>
          <a:srgbClr val="404040"/>
        </a:buClr>
        <a:buSzPct val="90000"/>
        <a:buFont typeface="Wingdings" pitchFamily="2" charset="2"/>
        <a:buChar char=""/>
        <a:defRPr sz="2200" kern="1200">
          <a:solidFill>
            <a:srgbClr val="262626"/>
          </a:solidFill>
          <a:latin typeface="+mn-lt"/>
          <a:ea typeface="+mn-ea"/>
          <a:cs typeface="+mn-cs"/>
        </a:defRPr>
      </a:lvl2pPr>
      <a:lvl3pPr marL="1260475" indent="-346075" algn="l" rtl="0" eaLnBrk="0" fontAlgn="base" hangingPunct="0">
        <a:spcBef>
          <a:spcPts val="600"/>
        </a:spcBef>
        <a:spcAft>
          <a:spcPct val="0"/>
        </a:spcAft>
        <a:buClr>
          <a:srgbClr val="A6A6A6"/>
        </a:buClr>
        <a:buSzPct val="90000"/>
        <a:buFont typeface="Wingdings" pitchFamily="2" charset="2"/>
        <a:buChar char=""/>
        <a:defRPr sz="2000" kern="1200">
          <a:solidFill>
            <a:srgbClr val="262626"/>
          </a:solidFill>
          <a:latin typeface="+mn-lt"/>
          <a:ea typeface="+mn-ea"/>
          <a:cs typeface="+mn-cs"/>
        </a:defRPr>
      </a:lvl3pPr>
      <a:lvl4pPr marL="1600200" indent="-339725" algn="l" rtl="0" eaLnBrk="0" fontAlgn="base" hangingPunct="0">
        <a:spcBef>
          <a:spcPts val="600"/>
        </a:spcBef>
        <a:spcAft>
          <a:spcPct val="0"/>
        </a:spcAft>
        <a:buClr>
          <a:srgbClr val="404040"/>
        </a:buClr>
        <a:buSzPct val="90000"/>
        <a:buFont typeface="Wingdings" pitchFamily="2" charset="2"/>
        <a:buChar char=""/>
        <a:defRPr kern="1200">
          <a:solidFill>
            <a:srgbClr val="262626"/>
          </a:solidFill>
          <a:latin typeface="+mn-lt"/>
          <a:ea typeface="+mn-ea"/>
          <a:cs typeface="+mn-cs"/>
        </a:defRPr>
      </a:lvl4pPr>
      <a:lvl5pPr marL="1939925" indent="-331788" algn="l" rtl="0" eaLnBrk="0" fontAlgn="base" hangingPunct="0">
        <a:spcBef>
          <a:spcPts val="600"/>
        </a:spcBef>
        <a:spcAft>
          <a:spcPct val="0"/>
        </a:spcAft>
        <a:buClr>
          <a:srgbClr val="A6A6A6"/>
        </a:buClr>
        <a:buSzPct val="90000"/>
        <a:buFont typeface="Wingdings" pitchFamily="2" charset="2"/>
        <a:buChar char=""/>
        <a:defRPr kern="1200">
          <a:solidFill>
            <a:srgbClr val="262626"/>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pPr eaLnBrk="1" fontAlgn="auto" hangingPunct="1">
              <a:lnSpc>
                <a:spcPct val="100000"/>
              </a:lnSpc>
              <a:spcBef>
                <a:spcPts val="0"/>
              </a:spcBef>
              <a:spcAft>
                <a:spcPts val="0"/>
              </a:spcAft>
            </a:pPr>
            <a:fld id="{4251665B-C24A-4702-B522-6A4334602E03}" type="datetimeFigureOut">
              <a:rPr lang="en-US" smtClean="0">
                <a:solidFill>
                  <a:prstClr val="white">
                    <a:lumMod val="65000"/>
                  </a:prstClr>
                </a:solidFill>
                <a:latin typeface="Calibri"/>
                <a:cs typeface="+mn-cs"/>
              </a:rPr>
              <a:pPr eaLnBrk="1" fontAlgn="auto" hangingPunct="1">
                <a:lnSpc>
                  <a:spcPct val="100000"/>
                </a:lnSpc>
                <a:spcBef>
                  <a:spcPts val="0"/>
                </a:spcBef>
                <a:spcAft>
                  <a:spcPts val="0"/>
                </a:spcAft>
              </a:pPr>
              <a:t>11/20/2022</a:t>
            </a:fld>
            <a:endParaRPr lang="en-US">
              <a:solidFill>
                <a:prstClr val="white">
                  <a:lumMod val="65000"/>
                </a:prstClr>
              </a:solidFill>
              <a:latin typeface="Calibri"/>
              <a:cs typeface="+mn-cs"/>
            </a:endParaRPr>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pPr eaLnBrk="1" fontAlgn="auto" hangingPunct="1">
              <a:lnSpc>
                <a:spcPct val="100000"/>
              </a:lnSpc>
              <a:spcBef>
                <a:spcPts val="0"/>
              </a:spcBef>
              <a:spcAft>
                <a:spcPts val="0"/>
              </a:spcAft>
            </a:pPr>
            <a:endParaRPr lang="en-US">
              <a:solidFill>
                <a:prstClr val="white">
                  <a:lumMod val="65000"/>
                </a:prstClr>
              </a:solidFill>
              <a:latin typeface="Calibri"/>
              <a:cs typeface="+mn-cs"/>
            </a:endParaRPr>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pPr eaLnBrk="1" fontAlgn="auto" hangingPunct="1">
              <a:lnSpc>
                <a:spcPct val="100000"/>
              </a:lnSpc>
              <a:spcBef>
                <a:spcPts val="0"/>
              </a:spcBef>
              <a:spcAft>
                <a:spcPts val="0"/>
              </a:spcAft>
            </a:pPr>
            <a:fld id="{5FD889E0-CAB2-4699-909D-B9A88D47ACBE}" type="slidenum">
              <a:rPr lang="en-US" smtClean="0">
                <a:solidFill>
                  <a:prstClr val="black">
                    <a:lumMod val="85000"/>
                    <a:lumOff val="15000"/>
                  </a:prstClr>
                </a:solidFill>
                <a:latin typeface="Calibri"/>
                <a:cs typeface="+mn-cs"/>
              </a:rPr>
              <a:pPr eaLnBrk="1" fontAlgn="auto" hangingPunct="1">
                <a:lnSpc>
                  <a:spcPct val="100000"/>
                </a:lnSpc>
                <a:spcBef>
                  <a:spcPts val="0"/>
                </a:spcBef>
                <a:spcAft>
                  <a:spcPts val="0"/>
                </a:spcAft>
              </a:pPr>
              <a:t>‹#›</a:t>
            </a:fld>
            <a:endParaRPr lang="en-US">
              <a:solidFill>
                <a:prstClr val="black">
                  <a:lumMod val="85000"/>
                  <a:lumOff val="15000"/>
                </a:prstClr>
              </a:solidFill>
              <a:latin typeface="Calibri"/>
              <a:cs typeface="+mn-cs"/>
            </a:endParaRPr>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extLst>
      <p:ext uri="{BB962C8B-B14F-4D97-AF65-F5344CB8AC3E}">
        <p14:creationId xmlns:p14="http://schemas.microsoft.com/office/powerpoint/2010/main" val="336333930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ransition spd="slow">
    <p:wedge/>
  </p:transition>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ajid@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racle.com/en/database/oracle/oracle-database/20/sqlrf/SQL-Standards.html" TargetMode="External"/><Relationship Id="rId2" Type="http://schemas.openxmlformats.org/officeDocument/2006/relationships/hyperlink" Target="https://www.db-book.com/db6/slide-dir/index.html" TargetMode="External"/><Relationship Id="rId1" Type="http://schemas.openxmlformats.org/officeDocument/2006/relationships/slideLayout" Target="../slideLayouts/slideLayout25.xml"/><Relationship Id="rId6" Type="http://schemas.openxmlformats.org/officeDocument/2006/relationships/hyperlink" Target="https://www.slideshare.net/thinnaphat.bo/" TargetMode="External"/><Relationship Id="rId5" Type="http://schemas.openxmlformats.org/officeDocument/2006/relationships/hyperlink" Target="https://www.slideshare.net/tabinhasan/from-data-to-wisdom" TargetMode="External"/><Relationship Id="rId4" Type="http://schemas.openxmlformats.org/officeDocument/2006/relationships/hyperlink" Target="https://www.slideshare.net/HaaMeemMohiyuddin1/data-knowledge-and-inform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bwMode="auto">
          <a:xfrm>
            <a:off x="420688" y="449263"/>
            <a:ext cx="7808912" cy="1087437"/>
          </a:xfrm>
          <a:noFill/>
          <a:extLst>
            <a:ext uri="{909E8E84-426E-40DD-AFC4-6F175D3DCCD1}">
              <a14:hiddenFill xmlns:a14="http://schemas.microsoft.com/office/drawing/2010/main">
                <a:solidFill>
                  <a:srgbClr val="262626">
                    <a:alpha val="70195"/>
                  </a:srgbClr>
                </a:solidFill>
              </a14:hiddenFill>
            </a:ext>
          </a:extLst>
        </p:spPr>
        <p:txBody>
          <a:bodyPr wrap="square" numCol="1" compatLnSpc="1">
            <a:prstTxWarp prst="textNoShape">
              <a:avLst/>
            </a:prstTxWarp>
          </a:bodyPr>
          <a:lstStyle/>
          <a:p>
            <a:r>
              <a:rPr lang="en-US" dirty="0" smtClean="0"/>
              <a:t>Multiple-Row </a:t>
            </a:r>
            <a:r>
              <a:rPr lang="en-US" dirty="0" err="1" smtClean="0"/>
              <a:t>Subquery</a:t>
            </a:r>
            <a:endParaRPr lang="en-US" dirty="0" smtClean="0"/>
          </a:p>
        </p:txBody>
      </p:sp>
      <p:sp>
        <p:nvSpPr>
          <p:cNvPr id="18435" name="Subtitle 2"/>
          <p:cNvSpPr>
            <a:spLocks noGrp="1"/>
          </p:cNvSpPr>
          <p:nvPr>
            <p:ph type="subTitle" idx="1"/>
          </p:nvPr>
        </p:nvSpPr>
        <p:spPr>
          <a:xfrm>
            <a:off x="476250" y="1531938"/>
            <a:ext cx="2789238" cy="485775"/>
          </a:xfrm>
        </p:spPr>
        <p:txBody>
          <a:bodyPr/>
          <a:lstStyle/>
          <a:p>
            <a:pPr>
              <a:spcBef>
                <a:spcPct val="0"/>
              </a:spcBef>
              <a:buClr>
                <a:srgbClr val="A6A6A6"/>
              </a:buClr>
            </a:pPr>
            <a:r>
              <a:rPr lang="en-US" smtClean="0"/>
              <a:t>Course Code: CSC 2108</a:t>
            </a:r>
          </a:p>
          <a:p>
            <a:pPr>
              <a:spcBef>
                <a:spcPct val="0"/>
              </a:spcBef>
              <a:buClr>
                <a:srgbClr val="A6A6A6"/>
              </a:buClr>
            </a:pPr>
            <a:endParaRPr lang="en-US" smtClean="0"/>
          </a:p>
        </p:txBody>
      </p:sp>
      <p:sp>
        <p:nvSpPr>
          <p:cNvPr id="18436" name="TextBox 3"/>
          <p:cNvSpPr txBox="1">
            <a:spLocks noChangeArrowheads="1"/>
          </p:cNvSpPr>
          <p:nvPr/>
        </p:nvSpPr>
        <p:spPr bwMode="auto">
          <a:xfrm>
            <a:off x="76200" y="2446338"/>
            <a:ext cx="902493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eaLnBrk="1" hangingPunct="1">
              <a:lnSpc>
                <a:spcPct val="100000"/>
              </a:lnSpc>
              <a:spcBef>
                <a:spcPct val="0"/>
              </a:spcBef>
            </a:pPr>
            <a:r>
              <a:rPr lang="en-US" sz="2000">
                <a:solidFill>
                  <a:srgbClr val="0070C0"/>
                </a:solidFill>
                <a:latin typeface="Arial" charset="0"/>
                <a:cs typeface="Arial" charset="0"/>
              </a:rPr>
              <a:t>Dept. of Computer Science</a:t>
            </a:r>
          </a:p>
          <a:p>
            <a:pPr eaLnBrk="1" hangingPunct="1">
              <a:lnSpc>
                <a:spcPct val="100000"/>
              </a:lnSpc>
              <a:spcBef>
                <a:spcPct val="0"/>
              </a:spcBef>
            </a:pPr>
            <a:r>
              <a:rPr lang="en-US" sz="2000">
                <a:solidFill>
                  <a:srgbClr val="0070C0"/>
                </a:solidFill>
                <a:latin typeface="Arial" charset="0"/>
                <a:cs typeface="Arial" charset="0"/>
              </a:rPr>
              <a:t>Faculty of Science and Technology</a:t>
            </a:r>
            <a:endParaRPr lang="en-US" sz="2400">
              <a:solidFill>
                <a:srgbClr val="0070C0"/>
              </a:solidFill>
              <a:latin typeface="Arial" charset="0"/>
              <a:cs typeface="Arial" charset="0"/>
            </a:endParaRPr>
          </a:p>
        </p:txBody>
      </p:sp>
      <p:graphicFrame>
        <p:nvGraphicFramePr>
          <p:cNvPr id="7" name="Table 6">
            <a:extLst/>
          </p:cNvPr>
          <p:cNvGraphicFramePr>
            <a:graphicFrameLocks noGrp="1"/>
          </p:cNvGraphicFramePr>
          <p:nvPr>
            <p:extLst>
              <p:ext uri="{D42A27DB-BD31-4B8C-83A1-F6EECF244321}">
                <p14:modId xmlns:p14="http://schemas.microsoft.com/office/powerpoint/2010/main" val="1271306284"/>
              </p:ext>
            </p:extLst>
          </p:nvPr>
        </p:nvGraphicFramePr>
        <p:xfrm>
          <a:off x="476250" y="5186363"/>
          <a:ext cx="8335964" cy="757238"/>
        </p:xfrm>
        <a:graphic>
          <a:graphicData uri="http://schemas.openxmlformats.org/drawingml/2006/table">
            <a:tbl>
              <a:tblPr firstRow="1" bandRow="1">
                <a:tableStyleId>{D7AC3CCA-C797-4891-BE02-D94E43425B78}</a:tableStyleId>
              </a:tblPr>
              <a:tblGrid>
                <a:gridCol w="1483253">
                  <a:extLst>
                    <a:ext uri="{9D8B030D-6E8A-4147-A177-3AD203B41FA5}">
                      <a16:colId xmlns:a16="http://schemas.microsoft.com/office/drawing/2014/main" val="20000"/>
                    </a:ext>
                  </a:extLst>
                </a:gridCol>
                <a:gridCol w="1397753">
                  <a:extLst>
                    <a:ext uri="{9D8B030D-6E8A-4147-A177-3AD203B41FA5}">
                      <a16:colId xmlns:a16="http://schemas.microsoft.com/office/drawing/2014/main" val="20001"/>
                    </a:ext>
                  </a:extLst>
                </a:gridCol>
                <a:gridCol w="1227933">
                  <a:extLst>
                    <a:ext uri="{9D8B030D-6E8A-4147-A177-3AD203B41FA5}">
                      <a16:colId xmlns:a16="http://schemas.microsoft.com/office/drawing/2014/main" val="20002"/>
                    </a:ext>
                  </a:extLst>
                </a:gridCol>
                <a:gridCol w="1541448">
                  <a:extLst>
                    <a:ext uri="{9D8B030D-6E8A-4147-A177-3AD203B41FA5}">
                      <a16:colId xmlns:a16="http://schemas.microsoft.com/office/drawing/2014/main" val="20003"/>
                    </a:ext>
                  </a:extLst>
                </a:gridCol>
                <a:gridCol w="1240996">
                  <a:extLst>
                    <a:ext uri="{9D8B030D-6E8A-4147-A177-3AD203B41FA5}">
                      <a16:colId xmlns:a16="http://schemas.microsoft.com/office/drawing/2014/main" val="20004"/>
                    </a:ext>
                  </a:extLst>
                </a:gridCol>
                <a:gridCol w="1444581">
                  <a:extLst>
                    <a:ext uri="{9D8B030D-6E8A-4147-A177-3AD203B41FA5}">
                      <a16:colId xmlns:a16="http://schemas.microsoft.com/office/drawing/2014/main" val="20005"/>
                    </a:ext>
                  </a:extLst>
                </a:gridCol>
              </a:tblGrid>
              <a:tr h="378619">
                <a:tc>
                  <a:txBody>
                    <a:bodyPr/>
                    <a:lstStyle/>
                    <a:p>
                      <a:r>
                        <a:rPr lang="en-US" sz="1800" dirty="0"/>
                        <a:t>Lecturer No:</a:t>
                      </a:r>
                    </a:p>
                  </a:txBody>
                  <a:tcPr marL="91442" marR="91442" marT="45706" marB="45706"/>
                </a:tc>
                <a:tc>
                  <a:txBody>
                    <a:bodyPr/>
                    <a:lstStyle/>
                    <a:p>
                      <a:r>
                        <a:rPr lang="en-US" sz="1800" smtClean="0"/>
                        <a:t>12</a:t>
                      </a:r>
                      <a:endParaRPr lang="en-US" sz="1800" dirty="0"/>
                    </a:p>
                  </a:txBody>
                  <a:tcPr marL="91442" marR="91442" marT="45706" marB="45706"/>
                </a:tc>
                <a:tc>
                  <a:txBody>
                    <a:bodyPr/>
                    <a:lstStyle/>
                    <a:p>
                      <a:r>
                        <a:rPr lang="en-US" sz="1800" dirty="0"/>
                        <a:t>Week No:</a:t>
                      </a:r>
                    </a:p>
                  </a:txBody>
                  <a:tcPr marL="91442" marR="91442" marT="45706" marB="45706"/>
                </a:tc>
                <a:tc>
                  <a:txBody>
                    <a:bodyPr/>
                    <a:lstStyle/>
                    <a:p>
                      <a:r>
                        <a:rPr lang="en-US" sz="1800" dirty="0" smtClean="0"/>
                        <a:t>08</a:t>
                      </a:r>
                      <a:endParaRPr lang="en-US" sz="1800" dirty="0"/>
                    </a:p>
                  </a:txBody>
                  <a:tcPr marL="91442" marR="91442" marT="45706" marB="45706"/>
                </a:tc>
                <a:tc>
                  <a:txBody>
                    <a:bodyPr/>
                    <a:lstStyle/>
                    <a:p>
                      <a:r>
                        <a:rPr lang="en-US" sz="1800" dirty="0"/>
                        <a:t>Semester:</a:t>
                      </a:r>
                    </a:p>
                  </a:txBody>
                  <a:tcPr marL="91442" marR="91442" marT="45706" marB="45706"/>
                </a:tc>
                <a:tc>
                  <a:txBody>
                    <a:bodyPr/>
                    <a:lstStyle/>
                    <a:p>
                      <a:r>
                        <a:rPr lang="en-US" sz="1800" dirty="0" smtClean="0"/>
                        <a:t>FALL</a:t>
                      </a:r>
                      <a:r>
                        <a:rPr lang="en-US" sz="1800" baseline="0" dirty="0" smtClean="0"/>
                        <a:t> 22-23</a:t>
                      </a:r>
                      <a:endParaRPr lang="en-US" sz="1800" dirty="0"/>
                    </a:p>
                  </a:txBody>
                  <a:tcPr marL="91442" marR="91442" marT="45706" marB="45706"/>
                </a:tc>
                <a:extLst>
                  <a:ext uri="{0D108BD9-81ED-4DB2-BD59-A6C34878D82A}">
                    <a16:rowId xmlns:a16="http://schemas.microsoft.com/office/drawing/2014/main" val="10000"/>
                  </a:ext>
                </a:extLst>
              </a:tr>
              <a:tr h="3786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marL="91442" marR="91442" marT="45706" marB="45706"/>
                </a:tc>
                <a:tc gridSpan="5">
                  <a:txBody>
                    <a:bodyPr/>
                    <a:lstStyle/>
                    <a:p>
                      <a:r>
                        <a:rPr lang="en-US" sz="1800" i="1" dirty="0" smtClean="0">
                          <a:hlinkClick r:id="rId2"/>
                        </a:rPr>
                        <a:t>sajid@aiub.edu</a:t>
                      </a:r>
                      <a:r>
                        <a:rPr lang="en-US" sz="1800" i="1" dirty="0" smtClean="0"/>
                        <a:t>,</a:t>
                      </a:r>
                      <a:r>
                        <a:rPr lang="en-US" sz="1800" i="1" baseline="0" dirty="0" smtClean="0"/>
                        <a:t> , MD SAJID BIN- FAISAL</a:t>
                      </a:r>
                      <a:endParaRPr lang="en-US" sz="1800" i="1" dirty="0"/>
                    </a:p>
                  </a:txBody>
                  <a:tcPr marL="91442" marR="91442" marT="45706" marB="45706"/>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10001"/>
                  </a:ext>
                </a:extLst>
              </a:tr>
            </a:tbl>
          </a:graphicData>
        </a:graphic>
      </p:graphicFrame>
      <p:sp>
        <p:nvSpPr>
          <p:cNvPr id="18456" name="Subtitle 2"/>
          <p:cNvSpPr txBox="1">
            <a:spLocks/>
          </p:cNvSpPr>
          <p:nvPr/>
        </p:nvSpPr>
        <p:spPr bwMode="auto">
          <a:xfrm>
            <a:off x="3321050" y="1538288"/>
            <a:ext cx="4164013" cy="48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Helvetica" pitchFamily="34" charset="0"/>
              </a:defRPr>
            </a:lvl1pPr>
            <a:lvl2pPr marL="742950" indent="-285750">
              <a:defRPr sz="1600">
                <a:solidFill>
                  <a:schemeClr val="tx1"/>
                </a:solidFill>
                <a:latin typeface="Helvetica" pitchFamily="34" charset="0"/>
              </a:defRPr>
            </a:lvl2pPr>
            <a:lvl3pPr marL="1143000" indent="-228600">
              <a:defRPr sz="1600">
                <a:solidFill>
                  <a:schemeClr val="tx1"/>
                </a:solidFill>
                <a:latin typeface="Helvetica" pitchFamily="34" charset="0"/>
              </a:defRPr>
            </a:lvl3pPr>
            <a:lvl4pPr marL="1600200" indent="-228600">
              <a:defRPr sz="1600">
                <a:solidFill>
                  <a:schemeClr val="tx1"/>
                </a:solidFill>
                <a:latin typeface="Helvetica" pitchFamily="34" charset="0"/>
              </a:defRPr>
            </a:lvl4pPr>
            <a:lvl5pPr marL="2057400" indent="-228600">
              <a:defRPr sz="1600">
                <a:solidFill>
                  <a:schemeClr val="tx1"/>
                </a:solidFill>
                <a:latin typeface="Helvetica" pitchFamily="34" charset="0"/>
              </a:defRPr>
            </a:lvl5pPr>
            <a:lvl6pPr marL="2514600" indent="-228600" eaLnBrk="0" fontAlgn="base" hangingPunct="0">
              <a:spcBef>
                <a:spcPct val="0"/>
              </a:spcBef>
              <a:spcAft>
                <a:spcPct val="0"/>
              </a:spcAft>
              <a:defRPr sz="1600">
                <a:solidFill>
                  <a:schemeClr val="tx1"/>
                </a:solidFill>
                <a:latin typeface="Helvetica" pitchFamily="34" charset="0"/>
              </a:defRPr>
            </a:lvl6pPr>
            <a:lvl7pPr marL="2971800" indent="-228600" eaLnBrk="0" fontAlgn="base" hangingPunct="0">
              <a:spcBef>
                <a:spcPct val="0"/>
              </a:spcBef>
              <a:spcAft>
                <a:spcPct val="0"/>
              </a:spcAft>
              <a:defRPr sz="1600">
                <a:solidFill>
                  <a:schemeClr val="tx1"/>
                </a:solidFill>
                <a:latin typeface="Helvetica" pitchFamily="34" charset="0"/>
              </a:defRPr>
            </a:lvl7pPr>
            <a:lvl8pPr marL="3429000" indent="-228600" eaLnBrk="0" fontAlgn="base" hangingPunct="0">
              <a:spcBef>
                <a:spcPct val="0"/>
              </a:spcBef>
              <a:spcAft>
                <a:spcPct val="0"/>
              </a:spcAft>
              <a:defRPr sz="1600">
                <a:solidFill>
                  <a:schemeClr val="tx1"/>
                </a:solidFill>
                <a:latin typeface="Helvetica" pitchFamily="34" charset="0"/>
              </a:defRPr>
            </a:lvl8pPr>
            <a:lvl9pPr marL="3886200" indent="-228600" eaLnBrk="0" fontAlgn="base" hangingPunct="0">
              <a:spcBef>
                <a:spcPct val="0"/>
              </a:spcBef>
              <a:spcAft>
                <a:spcPct val="0"/>
              </a:spcAft>
              <a:defRPr sz="1600">
                <a:solidFill>
                  <a:schemeClr val="tx1"/>
                </a:solidFill>
                <a:latin typeface="Helvetica" pitchFamily="34" charset="0"/>
              </a:defRPr>
            </a:lvl9pPr>
          </a:lstStyle>
          <a:p>
            <a:pPr algn="l" eaLnBrk="1" hangingPunct="1">
              <a:lnSpc>
                <a:spcPct val="100000"/>
              </a:lnSpc>
              <a:spcBef>
                <a:spcPct val="0"/>
              </a:spcBef>
              <a:buClr>
                <a:srgbClr val="A6A6A6"/>
              </a:buClr>
              <a:buSzPct val="90000"/>
              <a:buFont typeface="Wingdings" pitchFamily="2" charset="2"/>
              <a:buNone/>
            </a:pPr>
            <a:r>
              <a:rPr lang="en-US" sz="1800" b="0">
                <a:solidFill>
                  <a:srgbClr val="FFFFFF"/>
                </a:solidFill>
                <a:latin typeface="Calibri" pitchFamily="34" charset="0"/>
                <a:cs typeface="+mn-cs"/>
              </a:rPr>
              <a:t>Course Title: Introduction to Database</a:t>
            </a:r>
          </a:p>
          <a:p>
            <a:pPr algn="l" eaLnBrk="1" hangingPunct="1">
              <a:lnSpc>
                <a:spcPct val="100000"/>
              </a:lnSpc>
              <a:spcBef>
                <a:spcPct val="0"/>
              </a:spcBef>
              <a:buClr>
                <a:srgbClr val="A6A6A6"/>
              </a:buClr>
              <a:buSzPct val="90000"/>
              <a:buFont typeface="Wingdings" pitchFamily="2" charset="2"/>
              <a:buNone/>
            </a:pPr>
            <a:endParaRPr lang="en-US" sz="1800" b="0">
              <a:solidFill>
                <a:srgbClr val="FFFFFF"/>
              </a:solidFill>
              <a:latin typeface="Calibri" pitchFamily="34" charset="0"/>
              <a:cs typeface="+mn-cs"/>
            </a:endParaRPr>
          </a:p>
        </p:txBody>
      </p:sp>
    </p:spTree>
    <p:extLst>
      <p:ext uri="{BB962C8B-B14F-4D97-AF65-F5344CB8AC3E}">
        <p14:creationId xmlns:p14="http://schemas.microsoft.com/office/powerpoint/2010/main" val="2806108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946150" y="3341067"/>
            <a:ext cx="7480300" cy="14652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37891" name="Rectangle 3"/>
          <p:cNvSpPr>
            <a:spLocks noChangeArrowheads="1"/>
          </p:cNvSpPr>
          <p:nvPr/>
        </p:nvSpPr>
        <p:spPr bwMode="ltGray">
          <a:xfrm>
            <a:off x="3673475" y="4201492"/>
            <a:ext cx="4133850" cy="579438"/>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892" name="Rectangle 4"/>
          <p:cNvSpPr>
            <a:spLocks noGrp="1" noChangeArrowheads="1"/>
          </p:cNvSpPr>
          <p:nvPr>
            <p:ph type="title"/>
          </p:nvPr>
        </p:nvSpPr>
        <p:spPr>
          <a:noFill/>
          <a:ln/>
        </p:spPr>
        <p:txBody>
          <a:bodyPr/>
          <a:lstStyle/>
          <a:p>
            <a:pPr algn="l"/>
            <a:r>
              <a:rPr lang="en-US" dirty="0"/>
              <a:t>Summary</a:t>
            </a:r>
          </a:p>
        </p:txBody>
      </p:sp>
      <p:sp>
        <p:nvSpPr>
          <p:cNvPr id="37893" name="Rectangle 5"/>
          <p:cNvSpPr>
            <a:spLocks noGrp="1" noChangeArrowheads="1"/>
          </p:cNvSpPr>
          <p:nvPr>
            <p:ph idx="1"/>
          </p:nvPr>
        </p:nvSpPr>
        <p:spPr>
          <a:xfrm>
            <a:off x="927274" y="1690057"/>
            <a:ext cx="7385050" cy="904875"/>
          </a:xfrm>
          <a:noFill/>
          <a:ln/>
        </p:spPr>
        <p:txBody>
          <a:bodyPr/>
          <a:lstStyle/>
          <a:p>
            <a:r>
              <a:rPr lang="en-US" dirty="0" err="1"/>
              <a:t>Subqueries</a:t>
            </a:r>
            <a:r>
              <a:rPr lang="en-US" dirty="0"/>
              <a:t> are useful when a query is based on unknown values.</a:t>
            </a:r>
          </a:p>
        </p:txBody>
      </p:sp>
      <p:sp>
        <p:nvSpPr>
          <p:cNvPr id="37894" name="Rectangle 6"/>
          <p:cNvSpPr>
            <a:spLocks noChangeArrowheads="1"/>
          </p:cNvSpPr>
          <p:nvPr/>
        </p:nvSpPr>
        <p:spPr bwMode="blackWhite">
          <a:xfrm>
            <a:off x="952500" y="3328367"/>
            <a:ext cx="6927850" cy="14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dirty="0">
                <a:solidFill>
                  <a:srgbClr val="000000"/>
                </a:solidFill>
                <a:latin typeface="Courier New" pitchFamily="49" charset="0"/>
              </a:rPr>
              <a:t>SELECT	</a:t>
            </a:r>
            <a:r>
              <a:rPr lang="en-US" sz="1800" i="1" dirty="0" err="1">
                <a:solidFill>
                  <a:srgbClr val="000000"/>
                </a:solidFill>
                <a:latin typeface="Courier New" pitchFamily="49" charset="0"/>
              </a:rPr>
              <a:t>select_list</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FROM	</a:t>
            </a:r>
            <a:r>
              <a:rPr lang="en-US" sz="1800" i="1" dirty="0">
                <a:solidFill>
                  <a:srgbClr val="000000"/>
                </a:solidFill>
                <a:latin typeface="Courier New" pitchFamily="49" charset="0"/>
              </a:rPr>
              <a:t>table</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WHERE	</a:t>
            </a:r>
            <a:r>
              <a:rPr lang="en-US" sz="1800" i="1" dirty="0" err="1">
                <a:solidFill>
                  <a:srgbClr val="000000"/>
                </a:solidFill>
                <a:latin typeface="Courier New" pitchFamily="49" charset="0"/>
              </a:rPr>
              <a:t>expr</a:t>
            </a:r>
            <a:r>
              <a:rPr lang="en-US" sz="1800" i="1" dirty="0">
                <a:solidFill>
                  <a:srgbClr val="000000"/>
                </a:solidFill>
                <a:latin typeface="Courier New" pitchFamily="49" charset="0"/>
              </a:rPr>
              <a:t> operator</a:t>
            </a:r>
          </a:p>
          <a:p>
            <a:pPr algn="l">
              <a:lnSpc>
                <a:spcPct val="100000"/>
              </a:lnSpc>
              <a:spcBef>
                <a:spcPct val="0"/>
              </a:spcBef>
              <a:tabLst>
                <a:tab pos="1200150" algn="l"/>
                <a:tab pos="2571750" algn="l"/>
              </a:tabLst>
            </a:pPr>
            <a:r>
              <a:rPr lang="en-US" sz="1800" dirty="0">
                <a:solidFill>
                  <a:srgbClr val="000000"/>
                </a:solidFill>
                <a:latin typeface="Courier New" pitchFamily="49" charset="0"/>
              </a:rPr>
              <a:t>		 (SELECT </a:t>
            </a:r>
            <a:r>
              <a:rPr lang="en-US" sz="1800" i="1" dirty="0" err="1">
                <a:solidFill>
                  <a:srgbClr val="000000"/>
                </a:solidFill>
                <a:latin typeface="Courier New" pitchFamily="49" charset="0"/>
              </a:rPr>
              <a:t>select_list</a:t>
            </a:r>
            <a:endParaRPr lang="en-US" sz="1800" i="1"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	 		FROM	 </a:t>
            </a:r>
            <a:r>
              <a:rPr lang="en-US" sz="1800" i="1" dirty="0">
                <a:solidFill>
                  <a:srgbClr val="000000"/>
                </a:solidFill>
                <a:latin typeface="Courier New" pitchFamily="49" charset="0"/>
              </a:rPr>
              <a:t>table</a:t>
            </a:r>
            <a:r>
              <a:rPr lang="en-US" sz="1800" dirty="0">
                <a:solidFill>
                  <a:srgbClr val="000000"/>
                </a:solidFill>
                <a:latin typeface="Courier New" pitchFamily="49" charset="0"/>
              </a:rPr>
              <a:t>);</a:t>
            </a: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noFill/>
          <a:ln/>
        </p:spPr>
        <p:txBody>
          <a:bodyPr/>
          <a:lstStyle/>
          <a:p>
            <a:pPr algn="l"/>
            <a:r>
              <a:rPr lang="en-US" dirty="0"/>
              <a:t>Practice Overview</a:t>
            </a:r>
          </a:p>
        </p:txBody>
      </p:sp>
      <p:sp>
        <p:nvSpPr>
          <p:cNvPr id="39939" name="Rectangle 3"/>
          <p:cNvSpPr>
            <a:spLocks noGrp="1" noChangeArrowheads="1"/>
          </p:cNvSpPr>
          <p:nvPr>
            <p:ph idx="1"/>
          </p:nvPr>
        </p:nvSpPr>
        <p:spPr>
          <a:xfrm>
            <a:off x="858838" y="1795463"/>
            <a:ext cx="7385050" cy="498475"/>
          </a:xfrm>
          <a:noFill/>
          <a:ln/>
        </p:spPr>
        <p:txBody>
          <a:bodyPr/>
          <a:lstStyle/>
          <a:p>
            <a:pPr lvl="1"/>
            <a:r>
              <a:rPr lang="en-US" dirty="0"/>
              <a:t>Creating </a:t>
            </a:r>
            <a:r>
              <a:rPr lang="en-US" dirty="0" err="1"/>
              <a:t>subqueries</a:t>
            </a:r>
            <a:r>
              <a:rPr lang="en-US"/>
              <a:t> to query values based on unknown criteria</a:t>
            </a:r>
          </a:p>
          <a:p>
            <a:pPr lvl="1"/>
            <a:r>
              <a:rPr lang="en-US" dirty="0"/>
              <a:t>Using </a:t>
            </a:r>
            <a:r>
              <a:rPr lang="en-US" dirty="0" err="1"/>
              <a:t>subqueries</a:t>
            </a:r>
            <a:r>
              <a:rPr lang="en-US" dirty="0"/>
              <a:t> to find out what values exist in one set of data and not in another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407886"/>
            <a:ext cx="8416620" cy="3693319"/>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Modern Database Management (Sixth Edition) by Fred R. McFadden, Jeffrey A. </a:t>
            </a:r>
            <a:r>
              <a:rPr lang="en-US" sz="1800" b="0" dirty="0" err="1" smtClean="0">
                <a:solidFill>
                  <a:prstClr val="black"/>
                </a:solidFill>
                <a:latin typeface="Calibri"/>
                <a:cs typeface="+mn-cs"/>
              </a:rPr>
              <a:t>Hoffer</a:t>
            </a:r>
            <a:r>
              <a:rPr lang="en-US" sz="1800" b="0" dirty="0" smtClean="0">
                <a:solidFill>
                  <a:prstClr val="black"/>
                </a:solidFill>
                <a:latin typeface="Calibri"/>
                <a:cs typeface="+mn-cs"/>
              </a:rPr>
              <a:t>, Mary B. Prescott</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Database System Concepts (Fifth Edition) by Henry F. Korth, S. Sudarshan, A. Silberschatz</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Oracle-database-10g-sql-fundamentals-1-student-guide-volume-1</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SQL and Relational Theory: How to Write Accurate SQL Code by C.J. Date</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Database Systems: A Practical Approach to Design, Implementation and Management (4th Edition) by Thomas M. Connolly, Carolyn E. </a:t>
            </a:r>
            <a:r>
              <a:rPr lang="en-US" sz="1800" b="0" dirty="0" err="1" smtClean="0">
                <a:solidFill>
                  <a:prstClr val="black"/>
                </a:solidFill>
                <a:latin typeface="Calibri"/>
                <a:cs typeface="+mn-cs"/>
              </a:rPr>
              <a:t>Begg</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Fundamentals of Database Systems, 5th Edition by </a:t>
            </a:r>
            <a:r>
              <a:rPr lang="en-US" sz="1800" b="0" dirty="0" err="1" smtClean="0">
                <a:solidFill>
                  <a:prstClr val="black"/>
                </a:solidFill>
                <a:latin typeface="Calibri"/>
                <a:cs typeface="+mn-cs"/>
              </a:rPr>
              <a:t>RamezElmasri</a:t>
            </a:r>
            <a:r>
              <a:rPr lang="en-US" sz="1800" b="0" dirty="0" smtClean="0">
                <a:solidFill>
                  <a:prstClr val="black"/>
                </a:solidFill>
                <a:latin typeface="Calibri"/>
                <a:cs typeface="+mn-cs"/>
              </a:rPr>
              <a:t>, </a:t>
            </a:r>
            <a:r>
              <a:rPr lang="en-US" sz="1800" b="0" dirty="0" err="1" smtClean="0">
                <a:solidFill>
                  <a:prstClr val="black"/>
                </a:solidFill>
                <a:latin typeface="Calibri"/>
                <a:cs typeface="+mn-cs"/>
              </a:rPr>
              <a:t>Shamkant</a:t>
            </a:r>
            <a:r>
              <a:rPr lang="en-US" sz="1800" b="0" dirty="0" smtClean="0">
                <a:solidFill>
                  <a:prstClr val="black"/>
                </a:solidFill>
                <a:latin typeface="Calibri"/>
                <a:cs typeface="+mn-cs"/>
              </a:rPr>
              <a:t> B. </a:t>
            </a:r>
            <a:r>
              <a:rPr lang="en-US" sz="1800" b="0" dirty="0" err="1" smtClean="0">
                <a:solidFill>
                  <a:prstClr val="black"/>
                </a:solidFill>
                <a:latin typeface="Calibri"/>
                <a:cs typeface="+mn-cs"/>
              </a:rPr>
              <a:t>Navathe</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Database Design and Relational Theory: Normal Forms and All That Jazz by C. J. Date</a:t>
            </a:r>
          </a:p>
          <a:p>
            <a:pPr marL="342900" indent="-342900" algn="l" eaLnBrk="1" fontAlgn="auto" hangingPunct="1">
              <a:lnSpc>
                <a:spcPct val="100000"/>
              </a:lnSpc>
              <a:spcBef>
                <a:spcPts val="0"/>
              </a:spcBef>
              <a:spcAft>
                <a:spcPts val="0"/>
              </a:spcAft>
              <a:buFont typeface="+mj-lt"/>
              <a:buAutoNum type="arabicPeriod"/>
            </a:pPr>
            <a:r>
              <a:rPr lang="en-US" sz="1800" b="0" dirty="0" smtClean="0">
                <a:solidFill>
                  <a:prstClr val="black"/>
                </a:solidFill>
                <a:latin typeface="Calibri"/>
                <a:cs typeface="+mn-cs"/>
              </a:rPr>
              <a:t>An Introduction to Database Systems 8th Edition, by C.J. Date</a:t>
            </a:r>
          </a:p>
          <a:p>
            <a:pPr algn="l" eaLnBrk="1" fontAlgn="auto" hangingPunct="1">
              <a:lnSpc>
                <a:spcPct val="100000"/>
              </a:lnSpc>
              <a:spcBef>
                <a:spcPts val="0"/>
              </a:spcBef>
              <a:spcAft>
                <a:spcPts val="0"/>
              </a:spcAft>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106801696"/>
      </p:ext>
    </p:extLst>
  </p:cSld>
  <p:clrMapOvr>
    <a:masterClrMapping/>
  </p:clrMapOvr>
  <p:transition spd="slow">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fontAlgn="auto">
              <a:lnSpc>
                <a:spcPct val="100000"/>
              </a:lnSpc>
              <a:spcAft>
                <a:spcPts val="0"/>
              </a:spcAft>
              <a:buClr>
                <a:prstClr val="white">
                  <a:lumMod val="65000"/>
                </a:prstClr>
              </a:buClr>
              <a:buFont typeface="Wingdings" pitchFamily="2" charset="2"/>
              <a:buNone/>
            </a:pPr>
            <a:r>
              <a:rPr lang="en-US" sz="2600" dirty="0">
                <a:solidFill>
                  <a:prstClr val="black"/>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420234"/>
            <a:ext cx="7895771" cy="3139321"/>
          </a:xfrm>
          <a:prstGeom prst="rect">
            <a:avLst/>
          </a:prstGeom>
          <a:noFill/>
        </p:spPr>
        <p:txBody>
          <a:bodyPr wrap="square" rtlCol="0">
            <a:spAutoFit/>
          </a:bodyPr>
          <a:lstStyle/>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2"/>
              </a:rPr>
              <a:t>https://www.db-book.com/db6/slide-dir/index.html</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3"/>
              </a:rPr>
              <a:t>https://docs.oracle.com/en/database/oracle/oracle-database/20/sqlrf/SQL-Standards.html#GUID-BCCCFF75-D2A4-43AD-8CAF-C3C97D92AC63</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4"/>
              </a:rPr>
              <a:t>https://www.slideshare.net/HaaMeemMohiyuddin1/data-knowledge-and-information</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5"/>
              </a:rPr>
              <a:t>https://www.slideshare.net/tabinhasan/from-data-to-wisdom</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r>
              <a:rPr lang="en-US" sz="1800" b="0" dirty="0" smtClean="0">
                <a:solidFill>
                  <a:prstClr val="black"/>
                </a:solidFill>
                <a:latin typeface="Calibri"/>
                <a:cs typeface="+mn-cs"/>
                <a:hlinkClick r:id="rId6"/>
              </a:rPr>
              <a:t>https://www.slideshare.net/thinnaphat.bo/</a:t>
            </a: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pP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en-US" sz="1800" b="0" dirty="0" smtClean="0">
              <a:solidFill>
                <a:prstClr val="black"/>
              </a:solidFill>
              <a:latin typeface="Calibri"/>
              <a:cs typeface="+mn-cs"/>
            </a:endParaRPr>
          </a:p>
          <a:p>
            <a:pPr marL="342900" indent="-342900" algn="l" eaLnBrk="1" fontAlgn="auto" hangingPunct="1">
              <a:lnSpc>
                <a:spcPct val="100000"/>
              </a:lnSpc>
              <a:spcBef>
                <a:spcPts val="0"/>
              </a:spcBef>
              <a:spcAft>
                <a:spcPts val="0"/>
              </a:spcAft>
              <a:buFontTx/>
              <a:buAutoNum type="arabicPeriod"/>
            </a:pPr>
            <a:endParaRPr lang="x-none" sz="1800" b="0" dirty="0">
              <a:solidFill>
                <a:prstClr val="black"/>
              </a:solidFill>
              <a:latin typeface="Calibri"/>
              <a:cs typeface="+mn-cs"/>
            </a:endParaRPr>
          </a:p>
        </p:txBody>
      </p:sp>
    </p:spTree>
    <p:extLst>
      <p:ext uri="{BB962C8B-B14F-4D97-AF65-F5344CB8AC3E}">
        <p14:creationId xmlns:p14="http://schemas.microsoft.com/office/powerpoint/2010/main" val="3918744698"/>
      </p:ext>
    </p:extLst>
  </p:cSld>
  <p:clrMapOvr>
    <a:masterClrMapping/>
  </p:clrMapOvr>
  <p:transition spd="slow">
    <p:wedg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a:lstStyle/>
          <a:p>
            <a:pPr algn="l"/>
            <a:r>
              <a:rPr lang="en-US" dirty="0" smtClean="0"/>
              <a:t>Lecture Outline</a:t>
            </a:r>
            <a:endParaRPr lang="en-US" dirty="0"/>
          </a:p>
        </p:txBody>
      </p:sp>
      <p:sp>
        <p:nvSpPr>
          <p:cNvPr id="7171" name="Rectangle 3"/>
          <p:cNvSpPr>
            <a:spLocks noGrp="1" noChangeArrowheads="1"/>
          </p:cNvSpPr>
          <p:nvPr>
            <p:ph idx="1"/>
          </p:nvPr>
        </p:nvSpPr>
        <p:spPr>
          <a:xfrm>
            <a:off x="860425" y="1795463"/>
            <a:ext cx="7385050" cy="3940175"/>
          </a:xfrm>
          <a:noFill/>
          <a:ln/>
        </p:spPr>
        <p:txBody>
          <a:bodyPr/>
          <a:lstStyle/>
          <a:p>
            <a:r>
              <a:rPr lang="en-US" dirty="0"/>
              <a:t>After completing this lesson, you should be able to do the following:</a:t>
            </a:r>
          </a:p>
          <a:p>
            <a:pPr lvl="1">
              <a:buFont typeface="+mj-lt"/>
              <a:buAutoNum type="arabicPeriod"/>
            </a:pPr>
            <a:r>
              <a:rPr lang="en-US" dirty="0"/>
              <a:t>Describe the types of problems that </a:t>
            </a:r>
            <a:r>
              <a:rPr lang="en-US" dirty="0" err="1"/>
              <a:t>subqueries</a:t>
            </a:r>
            <a:r>
              <a:rPr lang="en-US" dirty="0"/>
              <a:t> can solve</a:t>
            </a:r>
          </a:p>
          <a:p>
            <a:pPr lvl="1">
              <a:buFont typeface="+mj-lt"/>
              <a:buAutoNum type="arabicPeriod"/>
            </a:pPr>
            <a:r>
              <a:rPr lang="en-US" dirty="0"/>
              <a:t>Define </a:t>
            </a:r>
            <a:r>
              <a:rPr lang="en-US" dirty="0" err="1"/>
              <a:t>subqueries</a:t>
            </a:r>
            <a:endParaRPr lang="en-US" dirty="0"/>
          </a:p>
          <a:p>
            <a:pPr lvl="1">
              <a:buFont typeface="+mj-lt"/>
              <a:buAutoNum type="arabicPeriod"/>
            </a:pPr>
            <a:r>
              <a:rPr lang="en-US" dirty="0"/>
              <a:t>List the types of </a:t>
            </a:r>
            <a:r>
              <a:rPr lang="en-US" dirty="0" err="1"/>
              <a:t>subqueries</a:t>
            </a:r>
            <a:endParaRPr lang="en-US" dirty="0"/>
          </a:p>
          <a:p>
            <a:pPr lvl="1">
              <a:buFont typeface="+mj-lt"/>
              <a:buAutoNum type="arabicPeriod"/>
            </a:pPr>
            <a:r>
              <a:rPr lang="en-US" dirty="0" smtClean="0"/>
              <a:t>Write multiple-row </a:t>
            </a:r>
            <a:r>
              <a:rPr lang="en-US" dirty="0" err="1"/>
              <a:t>subqueries</a:t>
            </a:r>
            <a:endParaRPr lang="en-US" dirty="0"/>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a:lstStyle/>
          <a:p>
            <a:pPr algn="l"/>
            <a:r>
              <a:rPr lang="en-US" dirty="0" smtClean="0"/>
              <a:t>Multiple-Row </a:t>
            </a:r>
            <a:r>
              <a:rPr lang="en-US" dirty="0" err="1"/>
              <a:t>Subqueries</a:t>
            </a:r>
            <a:endParaRPr lang="en-US" dirty="0"/>
          </a:p>
        </p:txBody>
      </p:sp>
      <p:sp>
        <p:nvSpPr>
          <p:cNvPr id="2" name="Content Placeholder 1"/>
          <p:cNvSpPr>
            <a:spLocks noGrp="1"/>
          </p:cNvSpPr>
          <p:nvPr>
            <p:ph idx="1"/>
          </p:nvPr>
        </p:nvSpPr>
        <p:spPr>
          <a:xfrm>
            <a:off x="381000" y="2133601"/>
            <a:ext cx="8477250" cy="3505200"/>
          </a:xfrm>
        </p:spPr>
        <p:txBody>
          <a:bodyPr/>
          <a:lstStyle/>
          <a:p>
            <a:pPr marL="0" indent="0">
              <a:buNone/>
            </a:pPr>
            <a:r>
              <a:rPr lang="en-US" sz="2000" dirty="0" smtClean="0"/>
              <a:t>Definition:</a:t>
            </a:r>
          </a:p>
          <a:p>
            <a:r>
              <a:rPr lang="en-US" sz="1800" dirty="0" err="1" smtClean="0"/>
              <a:t>Subquery</a:t>
            </a:r>
            <a:r>
              <a:rPr lang="en-US" sz="1800" dirty="0" smtClean="0"/>
              <a:t> that returns multiple rows is  called Multiple Row </a:t>
            </a:r>
            <a:r>
              <a:rPr lang="en-US" sz="1800" dirty="0" err="1" smtClean="0"/>
              <a:t>Subquery</a:t>
            </a:r>
            <a:endParaRPr lang="en-US" sz="1800" dirty="0"/>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noFill/>
          <a:ln/>
        </p:spPr>
        <p:txBody>
          <a:bodyPr/>
          <a:lstStyle/>
          <a:p>
            <a:pPr algn="l"/>
            <a:r>
              <a:rPr lang="en-US"/>
              <a:t>Multiple-Row Subqueries</a:t>
            </a:r>
          </a:p>
        </p:txBody>
      </p:sp>
      <p:sp>
        <p:nvSpPr>
          <p:cNvPr id="31747" name="Rectangle 3"/>
          <p:cNvSpPr>
            <a:spLocks noGrp="1" noChangeArrowheads="1"/>
          </p:cNvSpPr>
          <p:nvPr>
            <p:ph idx="1"/>
          </p:nvPr>
        </p:nvSpPr>
        <p:spPr>
          <a:xfrm>
            <a:off x="685800" y="1924050"/>
            <a:ext cx="7673975" cy="1054100"/>
          </a:xfrm>
          <a:noFill/>
          <a:ln/>
        </p:spPr>
        <p:txBody>
          <a:bodyPr/>
          <a:lstStyle/>
          <a:p>
            <a:pPr lvl="1"/>
            <a:r>
              <a:rPr lang="en-US" dirty="0"/>
              <a:t>Return more than one row</a:t>
            </a:r>
          </a:p>
          <a:p>
            <a:pPr lvl="1"/>
            <a:r>
              <a:rPr lang="en-US" dirty="0"/>
              <a:t>Use multiple-row comparison operators</a:t>
            </a:r>
          </a:p>
        </p:txBody>
      </p:sp>
      <p:sp>
        <p:nvSpPr>
          <p:cNvPr id="31748" name="Rectangle 4"/>
          <p:cNvSpPr>
            <a:spLocks noChangeArrowheads="1"/>
          </p:cNvSpPr>
          <p:nvPr/>
        </p:nvSpPr>
        <p:spPr bwMode="auto">
          <a:xfrm>
            <a:off x="1157288" y="3222625"/>
            <a:ext cx="1939925"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sz="1800">
                <a:solidFill>
                  <a:srgbClr val="000000"/>
                </a:solidFill>
                <a:latin typeface="Arial" pitchFamily="34" charset="0"/>
              </a:rPr>
              <a:t>Operator</a:t>
            </a:r>
          </a:p>
          <a:p>
            <a:pPr algn="l"/>
            <a:r>
              <a:rPr lang="en-US" sz="1800">
                <a:solidFill>
                  <a:srgbClr val="000000"/>
                </a:solidFill>
                <a:latin typeface="Arial" pitchFamily="34" charset="0"/>
              </a:rPr>
              <a:t>      IN</a:t>
            </a:r>
          </a:p>
          <a:p>
            <a:pPr algn="l"/>
            <a:r>
              <a:rPr lang="en-US" sz="1800">
                <a:solidFill>
                  <a:srgbClr val="000000"/>
                </a:solidFill>
                <a:latin typeface="Arial" pitchFamily="34" charset="0"/>
              </a:rPr>
              <a:t>     ANY</a:t>
            </a:r>
          </a:p>
          <a:p>
            <a:pPr algn="l"/>
            <a:r>
              <a:rPr lang="en-US" sz="1800">
                <a:solidFill>
                  <a:srgbClr val="000000"/>
                </a:solidFill>
                <a:latin typeface="Arial" pitchFamily="34" charset="0"/>
              </a:rPr>
              <a:t>  </a:t>
            </a:r>
          </a:p>
          <a:p>
            <a:pPr algn="l"/>
            <a:r>
              <a:rPr lang="en-US" sz="1800">
                <a:solidFill>
                  <a:srgbClr val="000000"/>
                </a:solidFill>
                <a:latin typeface="Arial" pitchFamily="34" charset="0"/>
              </a:rPr>
              <a:t>     ALL</a:t>
            </a:r>
          </a:p>
        </p:txBody>
      </p:sp>
      <p:sp>
        <p:nvSpPr>
          <p:cNvPr id="31749" name="Rectangle 5"/>
          <p:cNvSpPr>
            <a:spLocks noChangeArrowheads="1"/>
          </p:cNvSpPr>
          <p:nvPr/>
        </p:nvSpPr>
        <p:spPr bwMode="auto">
          <a:xfrm>
            <a:off x="3073400" y="3222625"/>
            <a:ext cx="4741863" cy="2627312"/>
          </a:xfrm>
          <a:prstGeom prst="rect">
            <a:avLst/>
          </a:prstGeom>
          <a:solidFill>
            <a:srgbClr val="FFCC99"/>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algn="l"/>
            <a:r>
              <a:rPr lang="en-US" sz="1800">
                <a:solidFill>
                  <a:srgbClr val="000000"/>
                </a:solidFill>
                <a:latin typeface="Arial" pitchFamily="34" charset="0"/>
              </a:rPr>
              <a:t>Meaning</a:t>
            </a:r>
          </a:p>
          <a:p>
            <a:pPr algn="l"/>
            <a:r>
              <a:rPr lang="en-US" sz="1800">
                <a:solidFill>
                  <a:srgbClr val="000000"/>
                </a:solidFill>
                <a:latin typeface="Arial" pitchFamily="34" charset="0"/>
              </a:rPr>
              <a:t>Equal to any member in the list</a:t>
            </a:r>
          </a:p>
          <a:p>
            <a:pPr algn="l"/>
            <a:r>
              <a:rPr lang="en-US" sz="1800">
                <a:solidFill>
                  <a:srgbClr val="000000"/>
                </a:solidFill>
                <a:latin typeface="Arial" pitchFamily="34" charset="0"/>
              </a:rPr>
              <a:t>Compare value to each value returned by the subquery </a:t>
            </a:r>
          </a:p>
          <a:p>
            <a:pPr algn="l"/>
            <a:r>
              <a:rPr lang="en-US" sz="1800">
                <a:solidFill>
                  <a:srgbClr val="000000"/>
                </a:solidFill>
                <a:latin typeface="Arial" pitchFamily="34" charset="0"/>
              </a:rPr>
              <a:t>Compare value to every value returned by the subquery </a:t>
            </a:r>
          </a:p>
        </p:txBody>
      </p:sp>
      <p:sp>
        <p:nvSpPr>
          <p:cNvPr id="31750" name="Line 6"/>
          <p:cNvSpPr>
            <a:spLocks noChangeShapeType="1"/>
          </p:cNvSpPr>
          <p:nvPr/>
        </p:nvSpPr>
        <p:spPr bwMode="auto">
          <a:xfrm flipV="1">
            <a:off x="1162050" y="3640137"/>
            <a:ext cx="6648450" cy="1588"/>
          </a:xfrm>
          <a:prstGeom prst="line">
            <a:avLst/>
          </a:prstGeom>
          <a:noFill/>
          <a:ln w="508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1" name="Line 7"/>
          <p:cNvSpPr>
            <a:spLocks noChangeShapeType="1"/>
          </p:cNvSpPr>
          <p:nvPr/>
        </p:nvSpPr>
        <p:spPr bwMode="auto">
          <a:xfrm>
            <a:off x="1162050" y="4132262"/>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752" name="Line 8"/>
          <p:cNvSpPr>
            <a:spLocks noChangeShapeType="1"/>
          </p:cNvSpPr>
          <p:nvPr/>
        </p:nvSpPr>
        <p:spPr bwMode="auto">
          <a:xfrm>
            <a:off x="1162050" y="5046662"/>
            <a:ext cx="66421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948058703"/>
      </p:ext>
    </p:extLst>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33450" y="1812925"/>
            <a:ext cx="7486650" cy="17541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endParaRPr lang="en-US" sz="1800">
              <a:solidFill>
                <a:srgbClr val="000000"/>
              </a:solidFill>
              <a:latin typeface="Courier New" pitchFamily="49" charset="0"/>
            </a:endParaRPr>
          </a:p>
          <a:p>
            <a:pPr algn="l">
              <a:lnSpc>
                <a:spcPct val="100000"/>
              </a:lnSpc>
              <a:spcBef>
                <a:spcPct val="0"/>
              </a:spcBef>
              <a:tabLst>
                <a:tab pos="1200150" algn="l"/>
                <a:tab pos="3087688" algn="l"/>
              </a:tabLst>
            </a:pPr>
            <a:endParaRPr lang="en-US" sz="1800">
              <a:solidFill>
                <a:srgbClr val="000000"/>
              </a:solidFill>
              <a:latin typeface="Courier New" pitchFamily="49" charset="0"/>
            </a:endParaRPr>
          </a:p>
        </p:txBody>
      </p:sp>
      <p:sp>
        <p:nvSpPr>
          <p:cNvPr id="27651" name="Rectangle 3"/>
          <p:cNvSpPr>
            <a:spLocks noGrp="1" noChangeArrowheads="1"/>
          </p:cNvSpPr>
          <p:nvPr>
            <p:ph type="title"/>
          </p:nvPr>
        </p:nvSpPr>
        <p:spPr>
          <a:noFill/>
          <a:ln/>
        </p:spPr>
        <p:txBody>
          <a:bodyPr>
            <a:normAutofit fontScale="90000"/>
          </a:bodyPr>
          <a:lstStyle/>
          <a:p>
            <a:pPr algn="l"/>
            <a:r>
              <a:rPr lang="en-US" dirty="0"/>
              <a:t>What Is Wrong </a:t>
            </a:r>
            <a:br>
              <a:rPr lang="en-US" dirty="0"/>
            </a:br>
            <a:r>
              <a:rPr lang="en-US" dirty="0"/>
              <a:t>with This Statement?</a:t>
            </a:r>
          </a:p>
        </p:txBody>
      </p:sp>
      <p:grpSp>
        <p:nvGrpSpPr>
          <p:cNvPr id="27656" name="Group 8"/>
          <p:cNvGrpSpPr>
            <a:grpSpLocks/>
          </p:cNvGrpSpPr>
          <p:nvPr/>
        </p:nvGrpSpPr>
        <p:grpSpPr bwMode="auto">
          <a:xfrm>
            <a:off x="3105150" y="2374900"/>
            <a:ext cx="5041900" cy="1174750"/>
            <a:chOff x="1956" y="1496"/>
            <a:chExt cx="3176" cy="740"/>
          </a:xfrm>
        </p:grpSpPr>
        <p:sp>
          <p:nvSpPr>
            <p:cNvPr id="27652" name="Rectangle 4"/>
            <p:cNvSpPr>
              <a:spLocks noChangeArrowheads="1"/>
            </p:cNvSpPr>
            <p:nvPr/>
          </p:nvSpPr>
          <p:spPr bwMode="ltGray">
            <a:xfrm>
              <a:off x="2532" y="1668"/>
              <a:ext cx="2600" cy="567"/>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55" name="Group 7"/>
            <p:cNvGrpSpPr>
              <a:grpSpLocks/>
            </p:cNvGrpSpPr>
            <p:nvPr/>
          </p:nvGrpSpPr>
          <p:grpSpPr bwMode="auto">
            <a:xfrm>
              <a:off x="1956" y="1496"/>
              <a:ext cx="2228" cy="740"/>
              <a:chOff x="1956" y="1496"/>
              <a:chExt cx="2228" cy="740"/>
            </a:xfrm>
          </p:grpSpPr>
          <p:sp>
            <p:nvSpPr>
              <p:cNvPr id="27653" name="Rectangle 5"/>
              <p:cNvSpPr>
                <a:spLocks noChangeArrowheads="1"/>
              </p:cNvSpPr>
              <p:nvPr/>
            </p:nvSpPr>
            <p:spPr bwMode="ltGray">
              <a:xfrm>
                <a:off x="2568" y="2016"/>
                <a:ext cx="1616"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54" name="Rectangle 6"/>
              <p:cNvSpPr>
                <a:spLocks noChangeArrowheads="1"/>
              </p:cNvSpPr>
              <p:nvPr/>
            </p:nvSpPr>
            <p:spPr bwMode="ltGray">
              <a:xfrm>
                <a:off x="1956" y="1496"/>
                <a:ext cx="288" cy="220"/>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27657" name="Rectangle 9"/>
          <p:cNvSpPr>
            <a:spLocks noChangeArrowheads="1"/>
          </p:cNvSpPr>
          <p:nvPr/>
        </p:nvSpPr>
        <p:spPr bwMode="blackWhite">
          <a:xfrm>
            <a:off x="946150" y="4127500"/>
            <a:ext cx="7473950" cy="14652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ERROR:</a:t>
            </a:r>
          </a:p>
          <a:p>
            <a:pPr algn="l">
              <a:lnSpc>
                <a:spcPct val="100000"/>
              </a:lnSpc>
              <a:spcBef>
                <a:spcPct val="0"/>
              </a:spcBef>
              <a:tabLst>
                <a:tab pos="1200150" algn="l"/>
              </a:tabLst>
            </a:pPr>
            <a:r>
              <a:rPr lang="en-US" sz="1800">
                <a:solidFill>
                  <a:srgbClr val="000000"/>
                </a:solidFill>
                <a:latin typeface="Courier New" pitchFamily="49" charset="0"/>
              </a:rPr>
              <a:t>ORA-01427: single-row subquery returns more than</a:t>
            </a:r>
            <a:br>
              <a:rPr lang="en-US" sz="1800">
                <a:solidFill>
                  <a:srgbClr val="000000"/>
                </a:solidFill>
                <a:latin typeface="Courier New" pitchFamily="49" charset="0"/>
              </a:rPr>
            </a:br>
            <a:r>
              <a:rPr lang="en-US" sz="1800">
                <a:solidFill>
                  <a:srgbClr val="000000"/>
                </a:solidFill>
                <a:latin typeface="Courier New" pitchFamily="49" charset="0"/>
              </a:rPr>
              <a:t>one row</a:t>
            </a:r>
          </a:p>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no rows selected</a:t>
            </a:r>
          </a:p>
        </p:txBody>
      </p:sp>
      <p:sp>
        <p:nvSpPr>
          <p:cNvPr id="27658" name="Rectangle 10"/>
          <p:cNvSpPr>
            <a:spLocks noChangeArrowheads="1"/>
          </p:cNvSpPr>
          <p:nvPr/>
        </p:nvSpPr>
        <p:spPr bwMode="blackWhite">
          <a:xfrm>
            <a:off x="933450" y="1800225"/>
            <a:ext cx="7315200" cy="177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3087688"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a:t>
            </a:r>
            <a:r>
              <a:rPr lang="en-US" sz="1800" dirty="0" err="1">
                <a:solidFill>
                  <a:srgbClr val="000000"/>
                </a:solidFill>
                <a:latin typeface="Courier New" pitchFamily="49" charset="0"/>
              </a:rPr>
              <a:t>ename</a:t>
            </a:r>
            <a:endParaRPr lang="en-US" sz="1800" dirty="0">
              <a:solidFill>
                <a:srgbClr val="000000"/>
              </a:solidFill>
              <a:latin typeface="Courier New" pitchFamily="49" charset="0"/>
            </a:endParaRPr>
          </a:p>
          <a:p>
            <a:pPr algn="l">
              <a:lnSpc>
                <a:spcPct val="100000"/>
              </a:lnSpc>
              <a:spcBef>
                <a:spcPct val="0"/>
              </a:spcBef>
              <a:tabLst>
                <a:tab pos="1200150" algn="l"/>
                <a:tab pos="3087688" algn="l"/>
              </a:tabLst>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3087688" algn="l"/>
              </a:tabLst>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 </a:t>
            </a:r>
          </a:p>
          <a:p>
            <a:pPr algn="l">
              <a:lnSpc>
                <a:spcPct val="100000"/>
              </a:lnSpc>
              <a:spcBef>
                <a:spcPct val="0"/>
              </a:spcBef>
              <a:tabLst>
                <a:tab pos="1200150" algn="l"/>
                <a:tab pos="3087688" algn="l"/>
              </a:tabLst>
            </a:pPr>
            <a:r>
              <a:rPr lang="en-US" sz="1800" dirty="0">
                <a:solidFill>
                  <a:srgbClr val="000000"/>
                </a:solidFill>
                <a:latin typeface="Courier New" pitchFamily="49" charset="0"/>
              </a:rPr>
              <a:t>  4		(SELECT   MIN(</a:t>
            </a:r>
            <a:r>
              <a:rPr lang="en-US" sz="1800" dirty="0" err="1">
                <a:solidFill>
                  <a:srgbClr val="000000"/>
                </a:solidFill>
                <a:latin typeface="Courier New" pitchFamily="49" charset="0"/>
              </a:rPr>
              <a:t>sal</a:t>
            </a:r>
            <a:r>
              <a:rPr lang="en-US" sz="1800" dirty="0">
                <a:solidFill>
                  <a:srgbClr val="000000"/>
                </a:solidFill>
                <a:latin typeface="Courier New" pitchFamily="49" charset="0"/>
              </a:rPr>
              <a:t>)</a:t>
            </a:r>
          </a:p>
          <a:p>
            <a:pPr algn="l">
              <a:lnSpc>
                <a:spcPct val="100000"/>
              </a:lnSpc>
              <a:spcBef>
                <a:spcPct val="0"/>
              </a:spcBef>
              <a:tabLst>
                <a:tab pos="1200150" algn="l"/>
                <a:tab pos="3087688" algn="l"/>
              </a:tabLst>
            </a:pP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3087688" algn="l"/>
              </a:tabLst>
            </a:pPr>
            <a:r>
              <a:rPr lang="en-US" sz="1800" dirty="0">
                <a:solidFill>
                  <a:srgbClr val="000000"/>
                </a:solidFill>
                <a:latin typeface="Courier New" pitchFamily="49" charset="0"/>
              </a:rPr>
              <a:t>  6		GROUP BY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a:t>
            </a:r>
          </a:p>
        </p:txBody>
      </p:sp>
      <p:sp>
        <p:nvSpPr>
          <p:cNvPr id="27659" name="Rectangle 11"/>
          <p:cNvSpPr>
            <a:spLocks noChangeArrowheads="1"/>
          </p:cNvSpPr>
          <p:nvPr/>
        </p:nvSpPr>
        <p:spPr bwMode="auto">
          <a:xfrm rot="20640000">
            <a:off x="527050" y="3019425"/>
            <a:ext cx="384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Single-row operator with </a:t>
            </a:r>
          </a:p>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multiple-row subquery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wipe(up)">
                                      <p:cBhvr>
                                        <p:cTn id="7" dur="500"/>
                                        <p:tgtEl>
                                          <p:spTgt spid="276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7657"/>
                                        </p:tgtEl>
                                        <p:attrNameLst>
                                          <p:attrName>style.visibility</p:attrName>
                                        </p:attrNameLst>
                                      </p:cBhvr>
                                      <p:to>
                                        <p:strVal val="visible"/>
                                      </p:to>
                                    </p:set>
                                    <p:animEffect transition="in" filter="wipe(up)">
                                      <p:cBhvr>
                                        <p:cTn id="12" dur="500"/>
                                        <p:tgtEl>
                                          <p:spTgt spid="27657"/>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7659"/>
                                        </p:tgtEl>
                                        <p:attrNameLst>
                                          <p:attrName>style.visibility</p:attrName>
                                        </p:attrNameLst>
                                      </p:cBhvr>
                                      <p:to>
                                        <p:strVal val="visible"/>
                                      </p:to>
                                    </p:set>
                                    <p:animEffect transition="in" filter="wipe(down)">
                                      <p:cBhvr>
                                        <p:cTn id="16"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animBg="1" autoUpdateAnimBg="0"/>
      <p:bldP spid="2765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27100" y="1965325"/>
            <a:ext cx="7493000" cy="1793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29699" name="Rectangle 3"/>
          <p:cNvSpPr>
            <a:spLocks noGrp="1" noChangeArrowheads="1"/>
          </p:cNvSpPr>
          <p:nvPr>
            <p:ph type="title"/>
          </p:nvPr>
        </p:nvSpPr>
        <p:spPr>
          <a:noFill/>
          <a:ln/>
        </p:spPr>
        <p:txBody>
          <a:bodyPr/>
          <a:lstStyle/>
          <a:p>
            <a:pPr algn="l"/>
            <a:r>
              <a:rPr lang="en-US" dirty="0"/>
              <a:t>Will This Statement Work?</a:t>
            </a:r>
          </a:p>
        </p:txBody>
      </p:sp>
      <p:grpSp>
        <p:nvGrpSpPr>
          <p:cNvPr id="29702" name="Group 6"/>
          <p:cNvGrpSpPr>
            <a:grpSpLocks/>
          </p:cNvGrpSpPr>
          <p:nvPr/>
        </p:nvGrpSpPr>
        <p:grpSpPr bwMode="auto">
          <a:xfrm>
            <a:off x="3506788" y="2800350"/>
            <a:ext cx="4640262" cy="935038"/>
            <a:chOff x="2209" y="1764"/>
            <a:chExt cx="2923" cy="589"/>
          </a:xfrm>
        </p:grpSpPr>
        <p:sp>
          <p:nvSpPr>
            <p:cNvPr id="29700" name="Rectangle 4"/>
            <p:cNvSpPr>
              <a:spLocks noChangeArrowheads="1"/>
            </p:cNvSpPr>
            <p:nvPr/>
          </p:nvSpPr>
          <p:spPr bwMode="ltGray">
            <a:xfrm>
              <a:off x="2209" y="1764"/>
              <a:ext cx="2923" cy="589"/>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1" name="Rectangle 5"/>
            <p:cNvSpPr>
              <a:spLocks noChangeArrowheads="1"/>
            </p:cNvSpPr>
            <p:nvPr/>
          </p:nvSpPr>
          <p:spPr bwMode="ltGray">
            <a:xfrm>
              <a:off x="2220" y="2124"/>
              <a:ext cx="2040" cy="216"/>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703" name="Rectangle 7"/>
          <p:cNvSpPr>
            <a:spLocks noChangeArrowheads="1"/>
          </p:cNvSpPr>
          <p:nvPr/>
        </p:nvSpPr>
        <p:spPr bwMode="blackWhite">
          <a:xfrm>
            <a:off x="927100" y="4171950"/>
            <a:ext cx="7493000" cy="4064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3087688" algn="l"/>
              </a:tabLst>
            </a:pPr>
            <a:r>
              <a:rPr lang="en-US" sz="1800">
                <a:solidFill>
                  <a:srgbClr val="000000"/>
                </a:solidFill>
                <a:latin typeface="Courier New" pitchFamily="49" charset="0"/>
              </a:rPr>
              <a:t>no rows selected</a:t>
            </a:r>
          </a:p>
        </p:txBody>
      </p:sp>
      <p:sp>
        <p:nvSpPr>
          <p:cNvPr id="29704" name="Rectangle 8"/>
          <p:cNvSpPr>
            <a:spLocks noChangeArrowheads="1"/>
          </p:cNvSpPr>
          <p:nvPr/>
        </p:nvSpPr>
        <p:spPr bwMode="auto">
          <a:xfrm rot="20340000">
            <a:off x="3003550" y="4171950"/>
            <a:ext cx="421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algn="l">
              <a:lnSpc>
                <a:spcPct val="100000"/>
              </a:lnSpc>
              <a:spcBef>
                <a:spcPct val="0"/>
              </a:spcBef>
            </a:pPr>
            <a:r>
              <a:rPr lang="en-US" sz="2400">
                <a:solidFill>
                  <a:srgbClr val="FF3300"/>
                </a:solidFill>
                <a:effectLst>
                  <a:outerShdw blurRad="38100" dist="38100" dir="2700000" algn="tl">
                    <a:srgbClr val="000000"/>
                  </a:outerShdw>
                </a:effectLst>
                <a:latin typeface="Arial" pitchFamily="34" charset="0"/>
              </a:rPr>
              <a:t>Subquery returns no values</a:t>
            </a:r>
          </a:p>
        </p:txBody>
      </p:sp>
      <p:sp>
        <p:nvSpPr>
          <p:cNvPr id="29705" name="Rectangle 9"/>
          <p:cNvSpPr>
            <a:spLocks noChangeArrowheads="1"/>
          </p:cNvSpPr>
          <p:nvPr/>
        </p:nvSpPr>
        <p:spPr bwMode="blackWhite">
          <a:xfrm>
            <a:off x="914400" y="1952625"/>
            <a:ext cx="731520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SQL&gt; SELECT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2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3  WHERE  job = </a:t>
            </a:r>
          </a:p>
          <a:p>
            <a:pPr algn="l">
              <a:lnSpc>
                <a:spcPct val="100000"/>
              </a:lnSpc>
              <a:spcBef>
                <a:spcPct val="0"/>
              </a:spcBef>
              <a:tabLst>
                <a:tab pos="1200150" algn="l"/>
                <a:tab pos="2571750" algn="l"/>
              </a:tabLst>
            </a:pPr>
            <a:r>
              <a:rPr lang="en-US" sz="1800">
                <a:solidFill>
                  <a:srgbClr val="000000"/>
                </a:solidFill>
                <a:latin typeface="Courier New" pitchFamily="49" charset="0"/>
              </a:rPr>
              <a:t>  4		(SELECT	job</a:t>
            </a:r>
          </a:p>
          <a:p>
            <a:pPr algn="l">
              <a:lnSpc>
                <a:spcPct val="100000"/>
              </a:lnSpc>
              <a:spcBef>
                <a:spcPct val="0"/>
              </a:spcBef>
              <a:tabLst>
                <a:tab pos="1200150" algn="l"/>
                <a:tab pos="2571750" algn="l"/>
              </a:tabLst>
            </a:pPr>
            <a:r>
              <a:rPr lang="en-US" sz="1800">
                <a:solidFill>
                  <a:srgbClr val="000000"/>
                </a:solidFill>
                <a:latin typeface="Courier New" pitchFamily="49" charset="0"/>
              </a:rPr>
              <a:t>  5		FROM	emp</a:t>
            </a:r>
          </a:p>
          <a:p>
            <a:pPr algn="l">
              <a:lnSpc>
                <a:spcPct val="100000"/>
              </a:lnSpc>
              <a:spcBef>
                <a:spcPct val="0"/>
              </a:spcBef>
              <a:tabLst>
                <a:tab pos="1200150" algn="l"/>
                <a:tab pos="2571750" algn="l"/>
              </a:tabLst>
            </a:pPr>
            <a:r>
              <a:rPr lang="en-US" sz="1800">
                <a:solidFill>
                  <a:srgbClr val="000000"/>
                </a:solidFill>
                <a:latin typeface="Courier New" pitchFamily="49" charset="0"/>
              </a:rPr>
              <a:t>  6		WHERE	ename='SMYTHE');</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9702"/>
                                        </p:tgtEl>
                                        <p:attrNameLst>
                                          <p:attrName>style.visibility</p:attrName>
                                        </p:attrNameLst>
                                      </p:cBhvr>
                                      <p:to>
                                        <p:strVal val="visible"/>
                                      </p:to>
                                    </p:set>
                                    <p:animEffect transition="in" filter="wipe(up)">
                                      <p:cBhvr>
                                        <p:cTn id="7" dur="500"/>
                                        <p:tgtEl>
                                          <p:spTgt spid="297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9703"/>
                                        </p:tgtEl>
                                        <p:attrNameLst>
                                          <p:attrName>style.visibility</p:attrName>
                                        </p:attrNameLst>
                                      </p:cBhvr>
                                      <p:to>
                                        <p:strVal val="visible"/>
                                      </p:to>
                                    </p:set>
                                    <p:animEffect transition="in" filter="wipe(up)">
                                      <p:cBhvr>
                                        <p:cTn id="12" dur="500"/>
                                        <p:tgtEl>
                                          <p:spTgt spid="29703"/>
                                        </p:tgtEl>
                                      </p:cBhvr>
                                    </p:animEffect>
                                  </p:childTnLst>
                                </p:cTn>
                              </p:par>
                            </p:childTnLst>
                          </p:cTn>
                        </p:par>
                        <p:par>
                          <p:cTn id="13" fill="hold" nodeType="afterGroup">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29704"/>
                                        </p:tgtEl>
                                        <p:attrNameLst>
                                          <p:attrName>style.visibility</p:attrName>
                                        </p:attrNameLst>
                                      </p:cBhvr>
                                      <p:to>
                                        <p:strVal val="visible"/>
                                      </p:to>
                                    </p:set>
                                    <p:animEffect transition="in" filter="wipe(down)">
                                      <p:cBhvr>
                                        <p:cTn id="16" dur="500"/>
                                        <p:tgtEl>
                                          <p:spTgt spid="29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3" grpId="0" animBg="1" autoUpdateAnimBg="0"/>
      <p:bldP spid="29704"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939800" y="1857375"/>
            <a:ext cx="7480300" cy="20923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 pos="3200400" algn="l"/>
              </a:tabLst>
            </a:pPr>
            <a:endParaRPr lang="en-US" sz="1800">
              <a:solidFill>
                <a:srgbClr val="000000"/>
              </a:solidFill>
              <a:latin typeface="Courier New" pitchFamily="49" charset="0"/>
            </a:endParaRPr>
          </a:p>
        </p:txBody>
      </p:sp>
      <p:sp>
        <p:nvSpPr>
          <p:cNvPr id="33795" name="Rectangle 3"/>
          <p:cNvSpPr>
            <a:spLocks noGrp="1" noChangeArrowheads="1"/>
          </p:cNvSpPr>
          <p:nvPr>
            <p:ph type="title"/>
          </p:nvPr>
        </p:nvSpPr>
        <p:spPr>
          <a:noFill/>
          <a:ln/>
        </p:spPr>
        <p:txBody>
          <a:bodyPr>
            <a:normAutofit fontScale="90000"/>
          </a:bodyPr>
          <a:lstStyle/>
          <a:p>
            <a:pPr algn="l"/>
            <a:r>
              <a:rPr lang="en-US" dirty="0"/>
              <a:t>Using ANY Operator </a:t>
            </a:r>
            <a:br>
              <a:rPr lang="en-US" dirty="0"/>
            </a:br>
            <a:r>
              <a:rPr lang="en-US" dirty="0"/>
              <a:t>in Multiple-Row </a:t>
            </a:r>
            <a:r>
              <a:rPr lang="en-US" dirty="0" err="1"/>
              <a:t>Subqueries</a:t>
            </a:r>
            <a:endParaRPr lang="en-US" dirty="0"/>
          </a:p>
        </p:txBody>
      </p:sp>
      <p:grpSp>
        <p:nvGrpSpPr>
          <p:cNvPr id="33807" name="Group 15"/>
          <p:cNvGrpSpPr>
            <a:grpSpLocks/>
          </p:cNvGrpSpPr>
          <p:nvPr/>
        </p:nvGrpSpPr>
        <p:grpSpPr bwMode="auto">
          <a:xfrm>
            <a:off x="3557588" y="1973263"/>
            <a:ext cx="4722812" cy="1651000"/>
            <a:chOff x="2241" y="1243"/>
            <a:chExt cx="2975" cy="1040"/>
          </a:xfrm>
        </p:grpSpPr>
        <p:sp>
          <p:nvSpPr>
            <p:cNvPr id="33796" name="Rectangle 4"/>
            <p:cNvSpPr>
              <a:spLocks noChangeArrowheads="1"/>
            </p:cNvSpPr>
            <p:nvPr/>
          </p:nvSpPr>
          <p:spPr bwMode="ltGray">
            <a:xfrm>
              <a:off x="2605" y="1751"/>
              <a:ext cx="261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3806" name="Group 14"/>
            <p:cNvGrpSpPr>
              <a:grpSpLocks/>
            </p:cNvGrpSpPr>
            <p:nvPr/>
          </p:nvGrpSpPr>
          <p:grpSpPr bwMode="auto">
            <a:xfrm>
              <a:off x="2241" y="1243"/>
              <a:ext cx="2040" cy="846"/>
              <a:chOff x="2241" y="1243"/>
              <a:chExt cx="2040" cy="846"/>
            </a:xfrm>
          </p:grpSpPr>
          <p:sp>
            <p:nvSpPr>
              <p:cNvPr id="33797" name="Rectangle 5"/>
              <p:cNvSpPr>
                <a:spLocks noChangeArrowheads="1"/>
              </p:cNvSpPr>
              <p:nvPr/>
            </p:nvSpPr>
            <p:spPr bwMode="ltGray">
              <a:xfrm>
                <a:off x="2241" y="1569"/>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Arc 6"/>
              <p:cNvSpPr>
                <a:spLocks/>
              </p:cNvSpPr>
              <p:nvPr/>
            </p:nvSpPr>
            <p:spPr bwMode="auto">
              <a:xfrm rot="10800000">
                <a:off x="2756" y="1706"/>
                <a:ext cx="1349" cy="383"/>
              </a:xfrm>
              <a:custGeom>
                <a:avLst/>
                <a:gdLst>
                  <a:gd name="G0" fmla="+- 21600 0 0"/>
                  <a:gd name="G1" fmla="+- 2588 0 0"/>
                  <a:gd name="G2" fmla="+- 21600 0 0"/>
                  <a:gd name="T0" fmla="*/ 27030 w 27030"/>
                  <a:gd name="T1" fmla="*/ 23494 h 24188"/>
                  <a:gd name="T2" fmla="*/ 156 w 27030"/>
                  <a:gd name="T3" fmla="*/ 0 h 24188"/>
                  <a:gd name="T4" fmla="*/ 21600 w 27030"/>
                  <a:gd name="T5" fmla="*/ 2588 h 24188"/>
                </a:gdLst>
                <a:ahLst/>
                <a:cxnLst>
                  <a:cxn ang="0">
                    <a:pos x="T0" y="T1"/>
                  </a:cxn>
                  <a:cxn ang="0">
                    <a:pos x="T2" y="T3"/>
                  </a:cxn>
                  <a:cxn ang="0">
                    <a:pos x="T4" y="T5"/>
                  </a:cxn>
                </a:cxnLst>
                <a:rect l="0" t="0" r="r" b="b"/>
                <a:pathLst>
                  <a:path w="27030" h="24188" fill="none" extrusionOk="0">
                    <a:moveTo>
                      <a:pt x="27030" y="23494"/>
                    </a:moveTo>
                    <a:cubicBezTo>
                      <a:pt x="25256" y="23954"/>
                      <a:pt x="23432" y="24187"/>
                      <a:pt x="21600" y="24188"/>
                    </a:cubicBezTo>
                    <a:cubicBezTo>
                      <a:pt x="9670" y="24188"/>
                      <a:pt x="0" y="14517"/>
                      <a:pt x="0" y="2588"/>
                    </a:cubicBezTo>
                    <a:cubicBezTo>
                      <a:pt x="-1" y="1722"/>
                      <a:pt x="51" y="858"/>
                      <a:pt x="155" y="-1"/>
                    </a:cubicBezTo>
                  </a:path>
                  <a:path w="27030" h="24188" stroke="0" extrusionOk="0">
                    <a:moveTo>
                      <a:pt x="27030" y="23494"/>
                    </a:moveTo>
                    <a:cubicBezTo>
                      <a:pt x="25256" y="23954"/>
                      <a:pt x="23432" y="24187"/>
                      <a:pt x="21600" y="24188"/>
                    </a:cubicBezTo>
                    <a:cubicBezTo>
                      <a:pt x="9670" y="24188"/>
                      <a:pt x="0" y="14517"/>
                      <a:pt x="0" y="2588"/>
                    </a:cubicBezTo>
                    <a:cubicBezTo>
                      <a:pt x="-1" y="1722"/>
                      <a:pt x="51" y="858"/>
                      <a:pt x="155" y="-1"/>
                    </a:cubicBezTo>
                    <a:lnTo>
                      <a:pt x="21600" y="2588"/>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799" name="Rectangle 7"/>
              <p:cNvSpPr>
                <a:spLocks noChangeArrowheads="1"/>
              </p:cNvSpPr>
              <p:nvPr/>
            </p:nvSpPr>
            <p:spPr bwMode="auto">
              <a:xfrm>
                <a:off x="2847" y="1571"/>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950</a:t>
                </a:r>
              </a:p>
            </p:txBody>
          </p:sp>
          <p:sp>
            <p:nvSpPr>
              <p:cNvPr id="33800" name="Arc 8"/>
              <p:cNvSpPr>
                <a:spLocks/>
              </p:cNvSpPr>
              <p:nvPr/>
            </p:nvSpPr>
            <p:spPr bwMode="auto">
              <a:xfrm rot="10800000">
                <a:off x="2757" y="1594"/>
                <a:ext cx="1389" cy="383"/>
              </a:xfrm>
              <a:custGeom>
                <a:avLst/>
                <a:gdLst>
                  <a:gd name="G0" fmla="+- 21600 0 0"/>
                  <a:gd name="G1" fmla="+- 2587 0 0"/>
                  <a:gd name="G2" fmla="+- 21600 0 0"/>
                  <a:gd name="T0" fmla="*/ 27030 w 27030"/>
                  <a:gd name="T1" fmla="*/ 23493 h 24187"/>
                  <a:gd name="T2" fmla="*/ 155 w 27030"/>
                  <a:gd name="T3" fmla="*/ 0 h 24187"/>
                  <a:gd name="T4" fmla="*/ 21600 w 27030"/>
                  <a:gd name="T5" fmla="*/ 2587 h 24187"/>
                </a:gdLst>
                <a:ahLst/>
                <a:cxnLst>
                  <a:cxn ang="0">
                    <a:pos x="T0" y="T1"/>
                  </a:cxn>
                  <a:cxn ang="0">
                    <a:pos x="T2" y="T3"/>
                  </a:cxn>
                  <a:cxn ang="0">
                    <a:pos x="T4" y="T5"/>
                  </a:cxn>
                </a:cxnLst>
                <a:rect l="0" t="0" r="r" b="b"/>
                <a:pathLst>
                  <a:path w="27030" h="24187" fill="none" extrusionOk="0">
                    <a:moveTo>
                      <a:pt x="27030" y="23493"/>
                    </a:moveTo>
                    <a:cubicBezTo>
                      <a:pt x="25256" y="23953"/>
                      <a:pt x="23432" y="24186"/>
                      <a:pt x="21600" y="24187"/>
                    </a:cubicBezTo>
                    <a:cubicBezTo>
                      <a:pt x="9670" y="24187"/>
                      <a:pt x="0" y="14516"/>
                      <a:pt x="0" y="2587"/>
                    </a:cubicBezTo>
                    <a:cubicBezTo>
                      <a:pt x="-1" y="1722"/>
                      <a:pt x="51" y="858"/>
                      <a:pt x="155" y="0"/>
                    </a:cubicBezTo>
                  </a:path>
                  <a:path w="27030" h="24187" stroke="0" extrusionOk="0">
                    <a:moveTo>
                      <a:pt x="27030" y="23493"/>
                    </a:moveTo>
                    <a:cubicBezTo>
                      <a:pt x="25256" y="23953"/>
                      <a:pt x="23432"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1" name="Arc 9"/>
              <p:cNvSpPr>
                <a:spLocks/>
              </p:cNvSpPr>
              <p:nvPr/>
            </p:nvSpPr>
            <p:spPr bwMode="auto">
              <a:xfrm rot="10800000">
                <a:off x="2757" y="1482"/>
                <a:ext cx="1457" cy="383"/>
              </a:xfrm>
              <a:custGeom>
                <a:avLst/>
                <a:gdLst>
                  <a:gd name="G0" fmla="+- 21600 0 0"/>
                  <a:gd name="G1" fmla="+- 2587 0 0"/>
                  <a:gd name="G2" fmla="+- 21600 0 0"/>
                  <a:gd name="T0" fmla="*/ 27017 w 27017"/>
                  <a:gd name="T1" fmla="*/ 23497 h 24187"/>
                  <a:gd name="T2" fmla="*/ 156 w 27017"/>
                  <a:gd name="T3" fmla="*/ 0 h 24187"/>
                  <a:gd name="T4" fmla="*/ 21600 w 27017"/>
                  <a:gd name="T5" fmla="*/ 2587 h 24187"/>
                </a:gdLst>
                <a:ahLst/>
                <a:cxnLst>
                  <a:cxn ang="0">
                    <a:pos x="T0" y="T1"/>
                  </a:cxn>
                  <a:cxn ang="0">
                    <a:pos x="T2" y="T3"/>
                  </a:cxn>
                  <a:cxn ang="0">
                    <a:pos x="T4" y="T5"/>
                  </a:cxn>
                </a:cxnLst>
                <a:rect l="0" t="0" r="r" b="b"/>
                <a:pathLst>
                  <a:path w="27017" h="24187" fill="none" extrusionOk="0">
                    <a:moveTo>
                      <a:pt x="27016" y="23496"/>
                    </a:moveTo>
                    <a:cubicBezTo>
                      <a:pt x="25247" y="23955"/>
                      <a:pt x="23427" y="24186"/>
                      <a:pt x="21600" y="24187"/>
                    </a:cubicBezTo>
                    <a:cubicBezTo>
                      <a:pt x="9670" y="24187"/>
                      <a:pt x="0" y="14516"/>
                      <a:pt x="0" y="2587"/>
                    </a:cubicBezTo>
                    <a:cubicBezTo>
                      <a:pt x="-1" y="1722"/>
                      <a:pt x="51" y="858"/>
                      <a:pt x="155" y="-1"/>
                    </a:cubicBezTo>
                  </a:path>
                  <a:path w="27017" h="24187" stroke="0" extrusionOk="0">
                    <a:moveTo>
                      <a:pt x="27016" y="23496"/>
                    </a:moveTo>
                    <a:cubicBezTo>
                      <a:pt x="25247" y="23955"/>
                      <a:pt x="23427"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2" name="Arc 10"/>
              <p:cNvSpPr>
                <a:spLocks/>
              </p:cNvSpPr>
              <p:nvPr/>
            </p:nvSpPr>
            <p:spPr bwMode="auto">
              <a:xfrm rot="10800000">
                <a:off x="2757" y="1370"/>
                <a:ext cx="1524" cy="383"/>
              </a:xfrm>
              <a:custGeom>
                <a:avLst/>
                <a:gdLst>
                  <a:gd name="G0" fmla="+- 21600 0 0"/>
                  <a:gd name="G1" fmla="+- 2587 0 0"/>
                  <a:gd name="G2" fmla="+- 21600 0 0"/>
                  <a:gd name="T0" fmla="*/ 27008 w 27008"/>
                  <a:gd name="T1" fmla="*/ 23499 h 24187"/>
                  <a:gd name="T2" fmla="*/ 155 w 27008"/>
                  <a:gd name="T3" fmla="*/ 0 h 24187"/>
                  <a:gd name="T4" fmla="*/ 21600 w 27008"/>
                  <a:gd name="T5" fmla="*/ 2587 h 24187"/>
                </a:gdLst>
                <a:ahLst/>
                <a:cxnLst>
                  <a:cxn ang="0">
                    <a:pos x="T0" y="T1"/>
                  </a:cxn>
                  <a:cxn ang="0">
                    <a:pos x="T2" y="T3"/>
                  </a:cxn>
                  <a:cxn ang="0">
                    <a:pos x="T4" y="T5"/>
                  </a:cxn>
                </a:cxnLst>
                <a:rect l="0" t="0" r="r" b="b"/>
                <a:pathLst>
                  <a:path w="27008" h="24187" fill="none" extrusionOk="0">
                    <a:moveTo>
                      <a:pt x="27008" y="23499"/>
                    </a:moveTo>
                    <a:cubicBezTo>
                      <a:pt x="25241" y="23955"/>
                      <a:pt x="23424" y="24186"/>
                      <a:pt x="21600" y="24187"/>
                    </a:cubicBezTo>
                    <a:cubicBezTo>
                      <a:pt x="9670" y="24187"/>
                      <a:pt x="0" y="14516"/>
                      <a:pt x="0" y="2587"/>
                    </a:cubicBezTo>
                    <a:cubicBezTo>
                      <a:pt x="-1" y="1722"/>
                      <a:pt x="51" y="858"/>
                      <a:pt x="155" y="0"/>
                    </a:cubicBezTo>
                  </a:path>
                  <a:path w="27008" h="24187" stroke="0" extrusionOk="0">
                    <a:moveTo>
                      <a:pt x="27008" y="23499"/>
                    </a:moveTo>
                    <a:cubicBezTo>
                      <a:pt x="25241" y="23955"/>
                      <a:pt x="23424" y="24186"/>
                      <a:pt x="21600" y="24187"/>
                    </a:cubicBezTo>
                    <a:cubicBezTo>
                      <a:pt x="9670" y="24187"/>
                      <a:pt x="0" y="14516"/>
                      <a:pt x="0" y="2587"/>
                    </a:cubicBezTo>
                    <a:cubicBezTo>
                      <a:pt x="-1" y="1722"/>
                      <a:pt x="51" y="858"/>
                      <a:pt x="155" y="0"/>
                    </a:cubicBezTo>
                    <a:lnTo>
                      <a:pt x="21600" y="2587"/>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3803" name="Rectangle 11"/>
              <p:cNvSpPr>
                <a:spLocks noChangeArrowheads="1"/>
              </p:cNvSpPr>
              <p:nvPr/>
            </p:nvSpPr>
            <p:spPr bwMode="auto">
              <a:xfrm>
                <a:off x="2891" y="1459"/>
                <a:ext cx="276"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800</a:t>
                </a:r>
              </a:p>
            </p:txBody>
          </p:sp>
          <p:sp>
            <p:nvSpPr>
              <p:cNvPr id="33804" name="Rectangle 12"/>
              <p:cNvSpPr>
                <a:spLocks noChangeArrowheads="1"/>
              </p:cNvSpPr>
              <p:nvPr/>
            </p:nvSpPr>
            <p:spPr bwMode="auto">
              <a:xfrm>
                <a:off x="2908" y="1347"/>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1100</a:t>
                </a:r>
              </a:p>
            </p:txBody>
          </p:sp>
          <p:sp>
            <p:nvSpPr>
              <p:cNvPr id="33805" name="Rectangle 13"/>
              <p:cNvSpPr>
                <a:spLocks noChangeArrowheads="1"/>
              </p:cNvSpPr>
              <p:nvPr/>
            </p:nvSpPr>
            <p:spPr bwMode="auto">
              <a:xfrm>
                <a:off x="3228" y="1243"/>
                <a:ext cx="330"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200">
                    <a:solidFill>
                      <a:srgbClr val="FF5050"/>
                    </a:solidFill>
                    <a:latin typeface="Arial" pitchFamily="34" charset="0"/>
                  </a:rPr>
                  <a:t>1300</a:t>
                </a:r>
              </a:p>
            </p:txBody>
          </p:sp>
        </p:grpSp>
      </p:grpSp>
      <p:sp>
        <p:nvSpPr>
          <p:cNvPr id="33808" name="Rectangle 16"/>
          <p:cNvSpPr>
            <a:spLocks noChangeArrowheads="1"/>
          </p:cNvSpPr>
          <p:nvPr/>
        </p:nvSpPr>
        <p:spPr bwMode="blackWhite">
          <a:xfrm>
            <a:off x="933450" y="4238625"/>
            <a:ext cx="7486650" cy="11906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7654 MARTIN     SALESMAN </a:t>
            </a:r>
          </a:p>
          <a:p>
            <a:pPr algn="l">
              <a:lnSpc>
                <a:spcPct val="100000"/>
              </a:lnSpc>
              <a:spcBef>
                <a:spcPct val="0"/>
              </a:spcBef>
              <a:tabLst>
                <a:tab pos="1200150" algn="l"/>
                <a:tab pos="2571750" algn="l"/>
              </a:tabLst>
            </a:pPr>
            <a:r>
              <a:rPr lang="en-US" sz="1800">
                <a:solidFill>
                  <a:srgbClr val="000000"/>
                </a:solidFill>
                <a:latin typeface="Courier New" pitchFamily="49" charset="0"/>
              </a:rPr>
              <a:t>     7521 WARD       SALESMAN </a:t>
            </a:r>
          </a:p>
        </p:txBody>
      </p:sp>
      <p:sp>
        <p:nvSpPr>
          <p:cNvPr id="33809" name="Rectangle 17"/>
          <p:cNvSpPr>
            <a:spLocks noChangeArrowheads="1"/>
          </p:cNvSpPr>
          <p:nvPr/>
        </p:nvSpPr>
        <p:spPr bwMode="blackWhite">
          <a:xfrm>
            <a:off x="920750" y="1844675"/>
            <a:ext cx="7432675" cy="211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job</a:t>
            </a: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a:t>
            </a:r>
            <a:r>
              <a:rPr lang="en-US" sz="1800" dirty="0" smtClean="0">
                <a:solidFill>
                  <a:srgbClr val="000000"/>
                </a:solidFill>
                <a:latin typeface="Courier New" pitchFamily="49" charset="0"/>
              </a:rPr>
              <a:t>&lt; any</a:t>
            </a:r>
            <a:endParaRPr lang="en-US" sz="1800" dirty="0">
              <a:solidFill>
                <a:srgbClr val="000000"/>
              </a:solidFill>
              <a:latin typeface="Courier New" pitchFamily="49" charset="0"/>
            </a:endParaRP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4			(SELECT	</a:t>
            </a:r>
            <a:r>
              <a:rPr lang="en-US" sz="1800" dirty="0" err="1">
                <a:solidFill>
                  <a:srgbClr val="000000"/>
                </a:solidFill>
                <a:latin typeface="Courier New" pitchFamily="49" charset="0"/>
              </a:rPr>
              <a:t>sal</a:t>
            </a:r>
            <a:endParaRPr lang="en-US" sz="1800" dirty="0">
              <a:solidFill>
                <a:srgbClr val="000000"/>
              </a:solidFill>
              <a:latin typeface="Courier New" pitchFamily="49" charset="0"/>
            </a:endParaRP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6			WHERE	job = 'CLERK')</a:t>
            </a:r>
          </a:p>
          <a:p>
            <a:pPr algn="l">
              <a:lnSpc>
                <a:spcPct val="100000"/>
              </a:lnSpc>
              <a:spcBef>
                <a:spcPct val="0"/>
              </a:spcBef>
              <a:tabLst>
                <a:tab pos="1200150" algn="l"/>
                <a:tab pos="2571750" algn="l"/>
                <a:tab pos="3200400" algn="l"/>
              </a:tabLst>
            </a:pPr>
            <a:r>
              <a:rPr lang="en-US" sz="1800" dirty="0">
                <a:solidFill>
                  <a:srgbClr val="000000"/>
                </a:solidFill>
                <a:latin typeface="Courier New" pitchFamily="49" charset="0"/>
              </a:rPr>
              <a:t>  7  AND	    job &lt;&gt; </a:t>
            </a:r>
            <a:r>
              <a:rPr lang="en-US" sz="1800" dirty="0" smtClean="0">
                <a:solidFill>
                  <a:srgbClr val="000000"/>
                </a:solidFill>
                <a:latin typeface="Courier New" pitchFamily="49" charset="0"/>
              </a:rPr>
              <a:t>‘CLERK';</a:t>
            </a:r>
            <a:endParaRPr lang="en-US" sz="1800" dirty="0">
              <a:solidFill>
                <a:srgbClr val="000000"/>
              </a:solidFill>
              <a:latin typeface="Courier New" pitchFamily="49"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3807"/>
                                        </p:tgtEl>
                                        <p:attrNameLst>
                                          <p:attrName>style.visibility</p:attrName>
                                        </p:attrNameLst>
                                      </p:cBhvr>
                                      <p:to>
                                        <p:strVal val="visible"/>
                                      </p:to>
                                    </p:set>
                                    <p:animEffect transition="in" filter="wipe(up)">
                                      <p:cBhvr>
                                        <p:cTn id="7" dur="500"/>
                                        <p:tgtEl>
                                          <p:spTgt spid="338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3808"/>
                                        </p:tgtEl>
                                        <p:attrNameLst>
                                          <p:attrName>style.visibility</p:attrName>
                                        </p:attrNameLst>
                                      </p:cBhvr>
                                      <p:to>
                                        <p:strVal val="visible"/>
                                      </p:to>
                                    </p:set>
                                    <p:animEffect transition="in" filter="wipe(up)">
                                      <p:cBhvr>
                                        <p:cTn id="12" dur="500"/>
                                        <p:tgtEl>
                                          <p:spTgt spid="3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fontScale="90000"/>
          </a:bodyPr>
          <a:lstStyle/>
          <a:p>
            <a:r>
              <a:rPr lang="en-US" sz="3200"/>
              <a:t>Find the employee names who get the department wise lowest salary</a:t>
            </a:r>
          </a:p>
        </p:txBody>
      </p:sp>
      <p:sp>
        <p:nvSpPr>
          <p:cNvPr id="46083" name="Rectangle 3"/>
          <p:cNvSpPr>
            <a:spLocks noGrp="1" noChangeArrowheads="1"/>
          </p:cNvSpPr>
          <p:nvPr>
            <p:ph idx="1"/>
          </p:nvPr>
        </p:nvSpPr>
        <p:spPr>
          <a:xfrm>
            <a:off x="860425" y="1795463"/>
            <a:ext cx="7385050" cy="1609725"/>
          </a:xfrm>
        </p:spPr>
        <p:txBody>
          <a:bodyPr/>
          <a:lstStyle/>
          <a:p>
            <a:r>
              <a:rPr lang="en-US" dirty="0"/>
              <a:t>Select </a:t>
            </a:r>
            <a:r>
              <a:rPr lang="en-US" dirty="0" err="1"/>
              <a:t>ename</a:t>
            </a:r>
            <a:r>
              <a:rPr lang="en-US" dirty="0"/>
              <a:t> from </a:t>
            </a:r>
            <a:r>
              <a:rPr lang="en-US" dirty="0" err="1"/>
              <a:t>emp</a:t>
            </a:r>
            <a:endParaRPr lang="en-US" dirty="0"/>
          </a:p>
          <a:p>
            <a:r>
              <a:rPr lang="en-US" dirty="0"/>
              <a:t>Where </a:t>
            </a:r>
            <a:r>
              <a:rPr lang="en-US" dirty="0" err="1"/>
              <a:t>sal</a:t>
            </a:r>
            <a:r>
              <a:rPr lang="en-US"/>
              <a:t> </a:t>
            </a:r>
            <a:r>
              <a:rPr lang="en-US" smtClean="0"/>
              <a:t>in </a:t>
            </a:r>
            <a:r>
              <a:rPr lang="en-US" dirty="0"/>
              <a:t>(Select min(</a:t>
            </a:r>
            <a:r>
              <a:rPr lang="en-US" dirty="0" err="1"/>
              <a:t>sal</a:t>
            </a:r>
            <a:r>
              <a:rPr lang="en-US" dirty="0"/>
              <a:t>) from </a:t>
            </a:r>
            <a:r>
              <a:rPr lang="en-US" dirty="0" err="1"/>
              <a:t>emp</a:t>
            </a:r>
            <a:endParaRPr lang="en-US" dirty="0"/>
          </a:p>
          <a:p>
            <a:r>
              <a:rPr lang="en-US" dirty="0"/>
              <a:t>Group by </a:t>
            </a:r>
            <a:r>
              <a:rPr lang="en-US" dirty="0" err="1"/>
              <a:t>deptno</a:t>
            </a:r>
            <a:r>
              <a:rPr lang="en-US" dirty="0"/>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blackWhite">
          <a:xfrm>
            <a:off x="946150" y="1890713"/>
            <a:ext cx="7473950" cy="184943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endParaRPr lang="en-US" sz="1800">
              <a:solidFill>
                <a:srgbClr val="000000"/>
              </a:solidFill>
              <a:latin typeface="Courier New" pitchFamily="49" charset="0"/>
            </a:endParaRPr>
          </a:p>
          <a:p>
            <a:pPr algn="l">
              <a:lnSpc>
                <a:spcPct val="100000"/>
              </a:lnSpc>
              <a:spcBef>
                <a:spcPct val="0"/>
              </a:spcBef>
              <a:tabLst>
                <a:tab pos="1200150" algn="l"/>
                <a:tab pos="2571750" algn="l"/>
              </a:tabLst>
            </a:pPr>
            <a:endParaRPr lang="en-US" sz="1800">
              <a:solidFill>
                <a:srgbClr val="000000"/>
              </a:solidFill>
              <a:latin typeface="Courier New" pitchFamily="49" charset="0"/>
            </a:endParaRPr>
          </a:p>
        </p:txBody>
      </p:sp>
      <p:sp>
        <p:nvSpPr>
          <p:cNvPr id="35843" name="Rectangle 3"/>
          <p:cNvSpPr>
            <a:spLocks noGrp="1" noChangeArrowheads="1"/>
          </p:cNvSpPr>
          <p:nvPr>
            <p:ph type="title"/>
          </p:nvPr>
        </p:nvSpPr>
        <p:spPr>
          <a:noFill/>
          <a:ln/>
        </p:spPr>
        <p:txBody>
          <a:bodyPr>
            <a:normAutofit fontScale="90000"/>
          </a:bodyPr>
          <a:lstStyle/>
          <a:p>
            <a:r>
              <a:rPr lang="en-US"/>
              <a:t>Using ALL Operator </a:t>
            </a:r>
            <a:br>
              <a:rPr lang="en-US"/>
            </a:br>
            <a:r>
              <a:rPr lang="en-US"/>
              <a:t>in Multiple-Row Subqueries</a:t>
            </a:r>
          </a:p>
        </p:txBody>
      </p:sp>
      <p:grpSp>
        <p:nvGrpSpPr>
          <p:cNvPr id="35853" name="Group 13"/>
          <p:cNvGrpSpPr>
            <a:grpSpLocks/>
          </p:cNvGrpSpPr>
          <p:nvPr/>
        </p:nvGrpSpPr>
        <p:grpSpPr bwMode="auto">
          <a:xfrm>
            <a:off x="3536950" y="2090738"/>
            <a:ext cx="4697413" cy="1584325"/>
            <a:chOff x="2228" y="1317"/>
            <a:chExt cx="2959" cy="998"/>
          </a:xfrm>
        </p:grpSpPr>
        <p:sp>
          <p:nvSpPr>
            <p:cNvPr id="35844" name="Rectangle 4"/>
            <p:cNvSpPr>
              <a:spLocks noChangeArrowheads="1"/>
            </p:cNvSpPr>
            <p:nvPr/>
          </p:nvSpPr>
          <p:spPr bwMode="ltGray">
            <a:xfrm>
              <a:off x="2336" y="1783"/>
              <a:ext cx="2851" cy="532"/>
            </a:xfrm>
            <a:prstGeom prst="rect">
              <a:avLst/>
            </a:prstGeom>
            <a:solidFill>
              <a:srgbClr val="FF99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5852" name="Group 12"/>
            <p:cNvGrpSpPr>
              <a:grpSpLocks/>
            </p:cNvGrpSpPr>
            <p:nvPr/>
          </p:nvGrpSpPr>
          <p:grpSpPr bwMode="auto">
            <a:xfrm>
              <a:off x="2228" y="1317"/>
              <a:ext cx="2365" cy="736"/>
              <a:chOff x="2228" y="1317"/>
              <a:chExt cx="2365" cy="736"/>
            </a:xfrm>
          </p:grpSpPr>
          <p:sp>
            <p:nvSpPr>
              <p:cNvPr id="35845" name="Rectangle 5"/>
              <p:cNvSpPr>
                <a:spLocks noChangeArrowheads="1"/>
              </p:cNvSpPr>
              <p:nvPr/>
            </p:nvSpPr>
            <p:spPr bwMode="ltGray">
              <a:xfrm>
                <a:off x="2228" y="1573"/>
                <a:ext cx="339" cy="207"/>
              </a:xfrm>
              <a:prstGeom prst="rect">
                <a:avLst/>
              </a:prstGeom>
              <a:solidFill>
                <a:srgbClr val="FF505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846" name="Arc 6"/>
              <p:cNvSpPr>
                <a:spLocks/>
              </p:cNvSpPr>
              <p:nvPr/>
            </p:nvSpPr>
            <p:spPr bwMode="auto">
              <a:xfrm rot="10800000">
                <a:off x="2728" y="1670"/>
                <a:ext cx="1775" cy="383"/>
              </a:xfrm>
              <a:custGeom>
                <a:avLst/>
                <a:gdLst>
                  <a:gd name="G0" fmla="+- 21600 0 0"/>
                  <a:gd name="G1" fmla="+- 2586 0 0"/>
                  <a:gd name="G2" fmla="+- 21600 0 0"/>
                  <a:gd name="T0" fmla="*/ 27022 w 27022"/>
                  <a:gd name="T1" fmla="*/ 23494 h 24186"/>
                  <a:gd name="T2" fmla="*/ 155 w 27022"/>
                  <a:gd name="T3" fmla="*/ 0 h 24186"/>
                  <a:gd name="T4" fmla="*/ 21600 w 27022"/>
                  <a:gd name="T5" fmla="*/ 2586 h 24186"/>
                </a:gdLst>
                <a:ahLst/>
                <a:cxnLst>
                  <a:cxn ang="0">
                    <a:pos x="T0" y="T1"/>
                  </a:cxn>
                  <a:cxn ang="0">
                    <a:pos x="T2" y="T3"/>
                  </a:cxn>
                  <a:cxn ang="0">
                    <a:pos x="T4" y="T5"/>
                  </a:cxn>
                </a:cxnLst>
                <a:rect l="0" t="0" r="r" b="b"/>
                <a:pathLst>
                  <a:path w="27022" h="24186" fill="none" extrusionOk="0">
                    <a:moveTo>
                      <a:pt x="27022" y="23494"/>
                    </a:moveTo>
                    <a:cubicBezTo>
                      <a:pt x="25251" y="23953"/>
                      <a:pt x="23429" y="24185"/>
                      <a:pt x="21600" y="24186"/>
                    </a:cubicBezTo>
                    <a:cubicBezTo>
                      <a:pt x="9670" y="24186"/>
                      <a:pt x="0" y="14515"/>
                      <a:pt x="0" y="2586"/>
                    </a:cubicBezTo>
                    <a:cubicBezTo>
                      <a:pt x="-1" y="1721"/>
                      <a:pt x="51" y="858"/>
                      <a:pt x="155" y="0"/>
                    </a:cubicBezTo>
                  </a:path>
                  <a:path w="27022" h="24186" stroke="0" extrusionOk="0">
                    <a:moveTo>
                      <a:pt x="27022" y="23494"/>
                    </a:moveTo>
                    <a:cubicBezTo>
                      <a:pt x="25251" y="23953"/>
                      <a:pt x="23429" y="24185"/>
                      <a:pt x="21600" y="24186"/>
                    </a:cubicBezTo>
                    <a:cubicBezTo>
                      <a:pt x="9670" y="24186"/>
                      <a:pt x="0" y="14515"/>
                      <a:pt x="0" y="2586"/>
                    </a:cubicBezTo>
                    <a:cubicBezTo>
                      <a:pt x="-1" y="1721"/>
                      <a:pt x="51" y="858"/>
                      <a:pt x="155" y="0"/>
                    </a:cubicBezTo>
                    <a:lnTo>
                      <a:pt x="21600" y="2586"/>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47" name="Rectangle 7"/>
              <p:cNvSpPr>
                <a:spLocks noChangeArrowheads="1"/>
              </p:cNvSpPr>
              <p:nvPr/>
            </p:nvSpPr>
            <p:spPr bwMode="auto">
              <a:xfrm>
                <a:off x="2752" y="154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2916.6667</a:t>
                </a:r>
              </a:p>
            </p:txBody>
          </p:sp>
          <p:sp>
            <p:nvSpPr>
              <p:cNvPr id="35848" name="Arc 8"/>
              <p:cNvSpPr>
                <a:spLocks/>
              </p:cNvSpPr>
              <p:nvPr/>
            </p:nvSpPr>
            <p:spPr bwMode="auto">
              <a:xfrm rot="10800000">
                <a:off x="2728" y="1558"/>
                <a:ext cx="1810" cy="383"/>
              </a:xfrm>
              <a:custGeom>
                <a:avLst/>
                <a:gdLst>
                  <a:gd name="G0" fmla="+- 21600 0 0"/>
                  <a:gd name="G1" fmla="+- 2589 0 0"/>
                  <a:gd name="G2" fmla="+- 21600 0 0"/>
                  <a:gd name="T0" fmla="*/ 27020 w 27020"/>
                  <a:gd name="T1" fmla="*/ 23498 h 24189"/>
                  <a:gd name="T2" fmla="*/ 156 w 27020"/>
                  <a:gd name="T3" fmla="*/ 0 h 24189"/>
                  <a:gd name="T4" fmla="*/ 21600 w 27020"/>
                  <a:gd name="T5" fmla="*/ 2589 h 24189"/>
                </a:gdLst>
                <a:ahLst/>
                <a:cxnLst>
                  <a:cxn ang="0">
                    <a:pos x="T0" y="T1"/>
                  </a:cxn>
                  <a:cxn ang="0">
                    <a:pos x="T2" y="T3"/>
                  </a:cxn>
                  <a:cxn ang="0">
                    <a:pos x="T4" y="T5"/>
                  </a:cxn>
                </a:cxnLst>
                <a:rect l="0" t="0" r="r" b="b"/>
                <a:pathLst>
                  <a:path w="27020" h="24189" fill="none" extrusionOk="0">
                    <a:moveTo>
                      <a:pt x="27019" y="23497"/>
                    </a:moveTo>
                    <a:cubicBezTo>
                      <a:pt x="25249" y="23956"/>
                      <a:pt x="23428" y="24188"/>
                      <a:pt x="21600" y="24189"/>
                    </a:cubicBezTo>
                    <a:cubicBezTo>
                      <a:pt x="9670" y="24189"/>
                      <a:pt x="0" y="14518"/>
                      <a:pt x="0" y="2589"/>
                    </a:cubicBezTo>
                    <a:cubicBezTo>
                      <a:pt x="-1" y="1723"/>
                      <a:pt x="52" y="859"/>
                      <a:pt x="155" y="-1"/>
                    </a:cubicBezTo>
                  </a:path>
                  <a:path w="27020" h="24189" stroke="0" extrusionOk="0">
                    <a:moveTo>
                      <a:pt x="27019" y="23497"/>
                    </a:moveTo>
                    <a:cubicBezTo>
                      <a:pt x="25249" y="23956"/>
                      <a:pt x="23428" y="24188"/>
                      <a:pt x="21600" y="24189"/>
                    </a:cubicBezTo>
                    <a:cubicBezTo>
                      <a:pt x="9670" y="24189"/>
                      <a:pt x="0" y="14518"/>
                      <a:pt x="0" y="2589"/>
                    </a:cubicBezTo>
                    <a:cubicBezTo>
                      <a:pt x="-1" y="1723"/>
                      <a:pt x="52" y="859"/>
                      <a:pt x="155" y="-1"/>
                    </a:cubicBezTo>
                    <a:lnTo>
                      <a:pt x="21600" y="2589"/>
                    </a:lnTo>
                    <a:close/>
                  </a:path>
                </a:pathLst>
              </a:custGeom>
              <a:noFill/>
              <a:ln w="25400" cap="rnd">
                <a:solidFill>
                  <a:srgbClr val="FF5050"/>
                </a:solidFill>
                <a:round/>
                <a:headEnd type="stealth" w="med" len="lg"/>
                <a:tailEnd type="none" w="sm" len="sm"/>
              </a:ln>
              <a:effectLst>
                <a:outerShdw dist="3592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49" name="Arc 9"/>
              <p:cNvSpPr>
                <a:spLocks/>
              </p:cNvSpPr>
              <p:nvPr/>
            </p:nvSpPr>
            <p:spPr bwMode="auto">
              <a:xfrm rot="10800000">
                <a:off x="2728" y="1446"/>
                <a:ext cx="1865" cy="383"/>
              </a:xfrm>
              <a:custGeom>
                <a:avLst/>
                <a:gdLst>
                  <a:gd name="G0" fmla="+- 21600 0 0"/>
                  <a:gd name="G1" fmla="+- 2587 0 0"/>
                  <a:gd name="G2" fmla="+- 21600 0 0"/>
                  <a:gd name="T0" fmla="*/ 27021 w 27021"/>
                  <a:gd name="T1" fmla="*/ 23496 h 24187"/>
                  <a:gd name="T2" fmla="*/ 156 w 27021"/>
                  <a:gd name="T3" fmla="*/ 0 h 24187"/>
                  <a:gd name="T4" fmla="*/ 21600 w 27021"/>
                  <a:gd name="T5" fmla="*/ 2587 h 24187"/>
                </a:gdLst>
                <a:ahLst/>
                <a:cxnLst>
                  <a:cxn ang="0">
                    <a:pos x="T0" y="T1"/>
                  </a:cxn>
                  <a:cxn ang="0">
                    <a:pos x="T2" y="T3"/>
                  </a:cxn>
                  <a:cxn ang="0">
                    <a:pos x="T4" y="T5"/>
                  </a:cxn>
                </a:cxnLst>
                <a:rect l="0" t="0" r="r" b="b"/>
                <a:pathLst>
                  <a:path w="27021" h="24187" fill="none" extrusionOk="0">
                    <a:moveTo>
                      <a:pt x="27020" y="23495"/>
                    </a:moveTo>
                    <a:cubicBezTo>
                      <a:pt x="25250" y="23954"/>
                      <a:pt x="23428" y="24186"/>
                      <a:pt x="21600" y="24187"/>
                    </a:cubicBezTo>
                    <a:cubicBezTo>
                      <a:pt x="9670" y="24187"/>
                      <a:pt x="0" y="14516"/>
                      <a:pt x="0" y="2587"/>
                    </a:cubicBezTo>
                    <a:cubicBezTo>
                      <a:pt x="-1" y="1722"/>
                      <a:pt x="51" y="858"/>
                      <a:pt x="155" y="-1"/>
                    </a:cubicBezTo>
                  </a:path>
                  <a:path w="27021" h="24187" stroke="0" extrusionOk="0">
                    <a:moveTo>
                      <a:pt x="27020" y="23495"/>
                    </a:moveTo>
                    <a:cubicBezTo>
                      <a:pt x="25250" y="23954"/>
                      <a:pt x="23428" y="24186"/>
                      <a:pt x="21600" y="24187"/>
                    </a:cubicBezTo>
                    <a:cubicBezTo>
                      <a:pt x="9670" y="24187"/>
                      <a:pt x="0" y="14516"/>
                      <a:pt x="0" y="2587"/>
                    </a:cubicBezTo>
                    <a:cubicBezTo>
                      <a:pt x="-1" y="1722"/>
                      <a:pt x="51" y="858"/>
                      <a:pt x="155" y="-1"/>
                    </a:cubicBezTo>
                    <a:lnTo>
                      <a:pt x="21600" y="2587"/>
                    </a:lnTo>
                    <a:close/>
                  </a:path>
                </a:pathLst>
              </a:custGeom>
              <a:noFill/>
              <a:ln w="25400" cap="rnd">
                <a:solidFill>
                  <a:srgbClr val="FF5050"/>
                </a:solidFill>
                <a:round/>
                <a:headEnd type="stealth" w="med" len="lg"/>
                <a:tailEnd type="none" w="sm" len="sm"/>
              </a:ln>
              <a:effectLst>
                <a:outerShdw dist="17961" dir="2700000" algn="ctr" rotWithShape="0">
                  <a:srgbClr val="000000">
                    <a:alpha val="50000"/>
                  </a:srgbClr>
                </a:outerShdw>
              </a:effectLst>
              <a:extLst>
                <a:ext uri="{909E8E84-426E-40DD-AFC4-6F175D3DCCD1}">
                  <a14:hiddenFill xmlns:a14="http://schemas.microsoft.com/office/drawing/2010/main">
                    <a:solidFill>
                      <a:schemeClr val="accent1"/>
                    </a:solidFill>
                  </a14:hiddenFill>
                </a:ext>
              </a:extLst>
            </p:spPr>
            <p:txBody>
              <a:bodyPr/>
              <a:lstStyle/>
              <a:p>
                <a:endParaRPr lang="en-US"/>
              </a:p>
            </p:txBody>
          </p:sp>
          <p:sp>
            <p:nvSpPr>
              <p:cNvPr id="35850" name="Rectangle 10"/>
              <p:cNvSpPr>
                <a:spLocks noChangeArrowheads="1"/>
              </p:cNvSpPr>
              <p:nvPr/>
            </p:nvSpPr>
            <p:spPr bwMode="auto">
              <a:xfrm>
                <a:off x="2841" y="1429"/>
                <a:ext cx="2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2175</a:t>
                </a:r>
              </a:p>
            </p:txBody>
          </p:sp>
          <p:sp>
            <p:nvSpPr>
              <p:cNvPr id="35851" name="Rectangle 11"/>
              <p:cNvSpPr>
                <a:spLocks noChangeArrowheads="1"/>
              </p:cNvSpPr>
              <p:nvPr/>
            </p:nvSpPr>
            <p:spPr bwMode="auto">
              <a:xfrm>
                <a:off x="3212" y="1317"/>
                <a:ext cx="49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r>
                  <a:rPr lang="en-US" sz="1000">
                    <a:solidFill>
                      <a:srgbClr val="FF5050"/>
                    </a:solidFill>
                    <a:latin typeface="Arial" pitchFamily="34" charset="0"/>
                  </a:rPr>
                  <a:t>1566.6667</a:t>
                </a:r>
              </a:p>
            </p:txBody>
          </p:sp>
        </p:grpSp>
      </p:grpSp>
      <p:sp>
        <p:nvSpPr>
          <p:cNvPr id="35854" name="Rectangle 14"/>
          <p:cNvSpPr>
            <a:spLocks noChangeArrowheads="1"/>
          </p:cNvSpPr>
          <p:nvPr/>
        </p:nvSpPr>
        <p:spPr bwMode="blackWhite">
          <a:xfrm>
            <a:off x="939800" y="4017963"/>
            <a:ext cx="7480300" cy="17399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571750" algn="l"/>
              </a:tabLst>
            </a:pPr>
            <a:r>
              <a:rPr lang="en-US" sz="1800">
                <a:solidFill>
                  <a:srgbClr val="000000"/>
                </a:solidFill>
                <a:latin typeface="Courier New" pitchFamily="49" charset="0"/>
              </a:rPr>
              <a:t>    EMPNO ENAME      JOB</a:t>
            </a:r>
          </a:p>
          <a:p>
            <a:pPr algn="l">
              <a:lnSpc>
                <a:spcPct val="100000"/>
              </a:lnSpc>
              <a:spcBef>
                <a:spcPct val="0"/>
              </a:spcBef>
              <a:tabLst>
                <a:tab pos="1200150" algn="l"/>
                <a:tab pos="2571750" algn="l"/>
              </a:tabLst>
            </a:pPr>
            <a:r>
              <a:rPr lang="en-US" sz="1800">
                <a:solidFill>
                  <a:srgbClr val="000000"/>
                </a:solidFill>
                <a:latin typeface="Courier New" pitchFamily="49" charset="0"/>
              </a:rPr>
              <a:t>--------- ---------- ---------</a:t>
            </a:r>
          </a:p>
          <a:p>
            <a:pPr algn="l">
              <a:lnSpc>
                <a:spcPct val="100000"/>
              </a:lnSpc>
              <a:spcBef>
                <a:spcPct val="0"/>
              </a:spcBef>
              <a:tabLst>
                <a:tab pos="1200150" algn="l"/>
                <a:tab pos="2571750" algn="l"/>
              </a:tabLst>
            </a:pPr>
            <a:r>
              <a:rPr lang="en-US" sz="1800">
                <a:solidFill>
                  <a:srgbClr val="000000"/>
                </a:solidFill>
                <a:latin typeface="Courier New" pitchFamily="49" charset="0"/>
              </a:rPr>
              <a:t>     7839 KING       PRESIDENT</a:t>
            </a:r>
          </a:p>
          <a:p>
            <a:pPr algn="l">
              <a:lnSpc>
                <a:spcPct val="100000"/>
              </a:lnSpc>
              <a:spcBef>
                <a:spcPct val="0"/>
              </a:spcBef>
              <a:tabLst>
                <a:tab pos="1200150" algn="l"/>
                <a:tab pos="2571750" algn="l"/>
              </a:tabLst>
            </a:pPr>
            <a:r>
              <a:rPr lang="en-US" sz="1800">
                <a:solidFill>
                  <a:srgbClr val="000000"/>
                </a:solidFill>
                <a:latin typeface="Courier New" pitchFamily="49" charset="0"/>
              </a:rPr>
              <a:t>     7566 JONES      MANAGER</a:t>
            </a:r>
          </a:p>
          <a:p>
            <a:pPr algn="l">
              <a:lnSpc>
                <a:spcPct val="100000"/>
              </a:lnSpc>
              <a:spcBef>
                <a:spcPct val="0"/>
              </a:spcBef>
              <a:tabLst>
                <a:tab pos="1200150" algn="l"/>
                <a:tab pos="2571750" algn="l"/>
              </a:tabLst>
            </a:pPr>
            <a:r>
              <a:rPr lang="en-US" sz="1800">
                <a:solidFill>
                  <a:srgbClr val="000000"/>
                </a:solidFill>
                <a:latin typeface="Courier New" pitchFamily="49" charset="0"/>
              </a:rPr>
              <a:t>     7902 FORD       ANALYST</a:t>
            </a:r>
          </a:p>
          <a:p>
            <a:pPr algn="l">
              <a:lnSpc>
                <a:spcPct val="100000"/>
              </a:lnSpc>
              <a:spcBef>
                <a:spcPct val="0"/>
              </a:spcBef>
              <a:tabLst>
                <a:tab pos="1200150" algn="l"/>
                <a:tab pos="2571750" algn="l"/>
              </a:tabLst>
            </a:pPr>
            <a:r>
              <a:rPr lang="en-US" sz="1800">
                <a:solidFill>
                  <a:srgbClr val="000000"/>
                </a:solidFill>
                <a:latin typeface="Courier New" pitchFamily="49" charset="0"/>
              </a:rPr>
              <a:t>     7788 SCOTT      ANALYST</a:t>
            </a:r>
          </a:p>
        </p:txBody>
      </p:sp>
      <p:sp>
        <p:nvSpPr>
          <p:cNvPr id="35855" name="Rectangle 15"/>
          <p:cNvSpPr>
            <a:spLocks noChangeArrowheads="1"/>
          </p:cNvSpPr>
          <p:nvPr/>
        </p:nvSpPr>
        <p:spPr bwMode="blackWhite">
          <a:xfrm>
            <a:off x="927100" y="1878013"/>
            <a:ext cx="7432675" cy="187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algn="l">
              <a:lnSpc>
                <a:spcPct val="100000"/>
              </a:lnSpc>
              <a:spcBef>
                <a:spcPct val="0"/>
              </a:spcBef>
              <a:tabLst>
                <a:tab pos="1200150" algn="l"/>
                <a:tab pos="2571750" algn="l"/>
              </a:tabLst>
            </a:pPr>
            <a:r>
              <a:rPr lang="en-US" sz="1800" dirty="0">
                <a:solidFill>
                  <a:srgbClr val="000000"/>
                </a:solidFill>
                <a:latin typeface="Courier New" pitchFamily="49" charset="0"/>
              </a:rPr>
              <a:t>SQL&gt; SELECT  </a:t>
            </a:r>
            <a:r>
              <a:rPr lang="en-US" sz="1800" dirty="0" err="1">
                <a:solidFill>
                  <a:srgbClr val="000000"/>
                </a:solidFill>
                <a:latin typeface="Courier New" pitchFamily="49" charset="0"/>
              </a:rPr>
              <a:t>empno</a:t>
            </a:r>
            <a:r>
              <a:rPr lang="en-US" sz="1800" dirty="0">
                <a:solidFill>
                  <a:srgbClr val="000000"/>
                </a:solidFill>
                <a:latin typeface="Courier New" pitchFamily="49" charset="0"/>
              </a:rPr>
              <a:t>, </a:t>
            </a:r>
            <a:r>
              <a:rPr lang="en-US" sz="1800" dirty="0" err="1">
                <a:solidFill>
                  <a:srgbClr val="000000"/>
                </a:solidFill>
                <a:latin typeface="Courier New" pitchFamily="49" charset="0"/>
              </a:rPr>
              <a:t>ename</a:t>
            </a:r>
            <a:r>
              <a:rPr lang="en-US" sz="1800" dirty="0">
                <a:solidFill>
                  <a:srgbClr val="000000"/>
                </a:solidFill>
                <a:latin typeface="Courier New" pitchFamily="49" charset="0"/>
              </a:rPr>
              <a:t>, job</a:t>
            </a:r>
          </a:p>
          <a:p>
            <a:pPr algn="l">
              <a:lnSpc>
                <a:spcPct val="100000"/>
              </a:lnSpc>
              <a:spcBef>
                <a:spcPct val="0"/>
              </a:spcBef>
              <a:tabLst>
                <a:tab pos="1200150" algn="l"/>
                <a:tab pos="2571750" algn="l"/>
              </a:tabLst>
            </a:pPr>
            <a:r>
              <a:rPr lang="en-US" sz="1800" dirty="0">
                <a:solidFill>
                  <a:srgbClr val="000000"/>
                </a:solidFill>
                <a:latin typeface="Courier New" pitchFamily="49" charset="0"/>
              </a:rPr>
              <a:t>  2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  3  WHERE   </a:t>
            </a:r>
            <a:r>
              <a:rPr lang="en-US" sz="1800" dirty="0" err="1">
                <a:solidFill>
                  <a:srgbClr val="000000"/>
                </a:solidFill>
                <a:latin typeface="Courier New" pitchFamily="49" charset="0"/>
              </a:rPr>
              <a:t>sal</a:t>
            </a:r>
            <a:r>
              <a:rPr lang="en-US" sz="1800" dirty="0">
                <a:solidFill>
                  <a:srgbClr val="000000"/>
                </a:solidFill>
                <a:latin typeface="Courier New" pitchFamily="49" charset="0"/>
              </a:rPr>
              <a:t> &gt; ALL </a:t>
            </a:r>
          </a:p>
          <a:p>
            <a:pPr algn="l">
              <a:lnSpc>
                <a:spcPct val="100000"/>
              </a:lnSpc>
              <a:spcBef>
                <a:spcPct val="0"/>
              </a:spcBef>
              <a:tabLst>
                <a:tab pos="1200150" algn="l"/>
                <a:tab pos="2571750" algn="l"/>
              </a:tabLst>
            </a:pPr>
            <a:r>
              <a:rPr lang="en-US" sz="1800" dirty="0">
                <a:solidFill>
                  <a:srgbClr val="000000"/>
                </a:solidFill>
                <a:latin typeface="Courier New" pitchFamily="49" charset="0"/>
              </a:rPr>
              <a:t>  4		 (SELECT	</a:t>
            </a:r>
            <a:r>
              <a:rPr lang="en-US" sz="1800" dirty="0" err="1">
                <a:solidFill>
                  <a:srgbClr val="000000"/>
                </a:solidFill>
                <a:latin typeface="Courier New" pitchFamily="49" charset="0"/>
              </a:rPr>
              <a:t>avg</a:t>
            </a:r>
            <a:r>
              <a:rPr lang="en-US" sz="1800" dirty="0">
                <a:solidFill>
                  <a:srgbClr val="000000"/>
                </a:solidFill>
                <a:latin typeface="Courier New" pitchFamily="49" charset="0"/>
              </a:rPr>
              <a:t>(</a:t>
            </a:r>
            <a:r>
              <a:rPr lang="en-US" sz="1800" dirty="0" err="1">
                <a:solidFill>
                  <a:srgbClr val="000000"/>
                </a:solidFill>
                <a:latin typeface="Courier New" pitchFamily="49" charset="0"/>
              </a:rPr>
              <a:t>sal</a:t>
            </a:r>
            <a:r>
              <a:rPr lang="en-US" sz="1800" dirty="0">
                <a:solidFill>
                  <a:srgbClr val="000000"/>
                </a:solidFill>
                <a:latin typeface="Courier New" pitchFamily="49" charset="0"/>
              </a:rPr>
              <a:t>)</a:t>
            </a:r>
          </a:p>
          <a:p>
            <a:pPr algn="l">
              <a:lnSpc>
                <a:spcPct val="100000"/>
              </a:lnSpc>
              <a:spcBef>
                <a:spcPct val="0"/>
              </a:spcBef>
              <a:tabLst>
                <a:tab pos="1200150" algn="l"/>
                <a:tab pos="2571750" algn="l"/>
              </a:tabLst>
            </a:pPr>
            <a:r>
              <a:rPr lang="en-US" sz="1800" dirty="0">
                <a:solidFill>
                  <a:srgbClr val="000000"/>
                </a:solidFill>
                <a:latin typeface="Courier New" pitchFamily="49" charset="0"/>
              </a:rPr>
              <a:t>  5 			FROM		</a:t>
            </a:r>
            <a:r>
              <a:rPr lang="en-US" sz="1800" dirty="0" err="1">
                <a:solidFill>
                  <a:srgbClr val="000000"/>
                </a:solidFill>
                <a:latin typeface="Courier New" pitchFamily="49" charset="0"/>
              </a:rPr>
              <a:t>emp</a:t>
            </a:r>
            <a:endParaRPr lang="en-US" sz="1800" dirty="0">
              <a:solidFill>
                <a:srgbClr val="000000"/>
              </a:solidFill>
              <a:latin typeface="Courier New" pitchFamily="49" charset="0"/>
            </a:endParaRPr>
          </a:p>
          <a:p>
            <a:pPr algn="l">
              <a:lnSpc>
                <a:spcPct val="100000"/>
              </a:lnSpc>
              <a:spcBef>
                <a:spcPct val="0"/>
              </a:spcBef>
              <a:tabLst>
                <a:tab pos="1200150" algn="l"/>
                <a:tab pos="2571750" algn="l"/>
              </a:tabLst>
            </a:pPr>
            <a:r>
              <a:rPr lang="en-US" sz="1800" dirty="0">
                <a:solidFill>
                  <a:srgbClr val="000000"/>
                </a:solidFill>
                <a:latin typeface="Courier New" pitchFamily="49" charset="0"/>
              </a:rPr>
              <a:t>  6			GROUP BY	</a:t>
            </a:r>
            <a:r>
              <a:rPr lang="en-US" sz="1800" dirty="0" err="1">
                <a:solidFill>
                  <a:srgbClr val="000000"/>
                </a:solidFill>
                <a:latin typeface="Courier New" pitchFamily="49" charset="0"/>
              </a:rPr>
              <a:t>deptno</a:t>
            </a:r>
            <a:r>
              <a:rPr lang="en-US" sz="1800" dirty="0">
                <a:solidFill>
                  <a:srgbClr val="000000"/>
                </a:solidFill>
                <a:latin typeface="Courier New" pitchFamily="49" charset="0"/>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35853"/>
                                        </p:tgtEl>
                                        <p:attrNameLst>
                                          <p:attrName>style.visibility</p:attrName>
                                        </p:attrNameLst>
                                      </p:cBhvr>
                                      <p:to>
                                        <p:strVal val="visible"/>
                                      </p:to>
                                    </p:set>
                                    <p:animEffect transition="in" filter="wipe(up)">
                                      <p:cBhvr>
                                        <p:cTn id="7" dur="500"/>
                                        <p:tgtEl>
                                          <p:spTgt spid="358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5854"/>
                                        </p:tgtEl>
                                        <p:attrNameLst>
                                          <p:attrName>style.visibility</p:attrName>
                                        </p:attrNameLst>
                                      </p:cBhvr>
                                      <p:to>
                                        <p:strVal val="visible"/>
                                      </p:to>
                                    </p:set>
                                    <p:animEffect transition="in" filter="wipe(up)">
                                      <p:cBhvr>
                                        <p:cTn id="12" dur="500"/>
                                        <p:tgtEl>
                                          <p:spTgt spid="358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4" grpId="0" animBg="1" autoUpdateAnimBg="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2303</TotalTime>
  <Words>1390</Words>
  <Application>Microsoft Office PowerPoint</Application>
  <PresentationFormat>On-screen Show (4:3)</PresentationFormat>
  <Paragraphs>187</Paragraphs>
  <Slides>13</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13</vt:i4>
      </vt:variant>
    </vt:vector>
  </HeadingPairs>
  <TitlesOfParts>
    <vt:vector size="23" baseType="lpstr">
      <vt:lpstr>Arial</vt:lpstr>
      <vt:lpstr>Arial Narrow</vt:lpstr>
      <vt:lpstr>Calibri</vt:lpstr>
      <vt:lpstr>Corbel</vt:lpstr>
      <vt:lpstr>Courier New</vt:lpstr>
      <vt:lpstr>Helvetica</vt:lpstr>
      <vt:lpstr>Times New Roman</vt:lpstr>
      <vt:lpstr>Wingdings</vt:lpstr>
      <vt:lpstr>Spectrum</vt:lpstr>
      <vt:lpstr>1_Spectrum</vt:lpstr>
      <vt:lpstr>Multiple-Row Subquery</vt:lpstr>
      <vt:lpstr>Lecture Outline</vt:lpstr>
      <vt:lpstr>Multiple-Row Subqueries</vt:lpstr>
      <vt:lpstr>Multiple-Row Subqueries</vt:lpstr>
      <vt:lpstr>What Is Wrong  with This Statement?</vt:lpstr>
      <vt:lpstr>Will This Statement Work?</vt:lpstr>
      <vt:lpstr>Using ANY Operator  in Multiple-Row Subqueries</vt:lpstr>
      <vt:lpstr>Find the employee names who get the department wise lowest salary</vt:lpstr>
      <vt:lpstr>Using ALL Operator  in Multiple-Row Subqueries</vt:lpstr>
      <vt:lpstr>Summary</vt:lpstr>
      <vt:lpstr>Practice Overview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creator>Julie Rose</dc:creator>
  <cp:lastModifiedBy>Md. Sajid Bin Faisal</cp:lastModifiedBy>
  <cp:revision>198</cp:revision>
  <cp:lastPrinted>1998-06-30T21:15:58Z</cp:lastPrinted>
  <dcterms:created xsi:type="dcterms:W3CDTF">1995-06-17T23:31:02Z</dcterms:created>
  <dcterms:modified xsi:type="dcterms:W3CDTF">2022-11-20T15:25:06Z</dcterms:modified>
</cp:coreProperties>
</file>