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9" r:id="rId6"/>
    <p:sldId id="274" r:id="rId7"/>
    <p:sldId id="270" r:id="rId8"/>
    <p:sldId id="275" r:id="rId9"/>
    <p:sldId id="276" r:id="rId10"/>
    <p:sldId id="277" r:id="rId11"/>
    <p:sldId id="278" r:id="rId12"/>
    <p:sldId id="27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776"/>
    <a:srgbClr val="CC3300"/>
    <a:srgbClr val="CB8A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a:t>
            </a:r>
            <a:r>
              <a:rPr lang="en-US" dirty="0" smtClean="0">
                <a:latin typeface="Cambria" panose="02040503050406030204" pitchFamily="18" charset="0"/>
              </a:rPr>
              <a:t>: CSC1205</a:t>
            </a:r>
            <a:endParaRPr lang="en-US" dirty="0">
              <a:latin typeface="Cambria" panose="02040503050406030204" pitchFamily="18" charset="0"/>
            </a:endParaRP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18564978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2900364" y="1542044"/>
            <a:ext cx="480060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a:t>
            </a:r>
            <a:r>
              <a:rPr lang="en-US" sz="1600" dirty="0" smtClean="0">
                <a:latin typeface="Cambria" panose="02040503050406030204" pitchFamily="18" charset="0"/>
              </a:rPr>
              <a:t>: Object Oriented Programming 1 (JAVA)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a4 after the following statement?</a:t>
            </a:r>
          </a:p>
          <a:p>
            <a:pPr algn="just">
              <a:spcAft>
                <a:spcPts val="300"/>
              </a:spcAft>
            </a:pPr>
            <a:r>
              <a:rPr lang="en-US" sz="1600" dirty="0" smtClean="0">
                <a:latin typeface="Cambria" panose="02040503050406030204" pitchFamily="18" charset="0"/>
              </a:rPr>
              <a:t>Account a4 = a2;</a:t>
            </a:r>
          </a:p>
        </p:txBody>
      </p:sp>
      <p:graphicFrame>
        <p:nvGraphicFramePr>
          <p:cNvPr id="15" name="Table 14"/>
          <p:cNvGraphicFramePr>
            <a:graphicFrameLocks noGrp="1"/>
          </p:cNvGraphicFramePr>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735870" y="4923691"/>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a4</a:t>
            </a:r>
            <a:endParaRPr lang="en-US" dirty="0">
              <a:latin typeface="Cambria" panose="02040503050406030204" pitchFamily="18" charset="0"/>
            </a:endParaRPr>
          </a:p>
        </p:txBody>
      </p:sp>
      <p:cxnSp>
        <p:nvCxnSpPr>
          <p:cNvPr id="20" name="Curved Connector 19"/>
          <p:cNvCxnSpPr>
            <a:stCxn id="16" idx="3"/>
            <a:endCxn id="17" idx="3"/>
          </p:cNvCxnSpPr>
          <p:nvPr/>
        </p:nvCxnSpPr>
        <p:spPr>
          <a:xfrm flipH="1" flipV="1">
            <a:off x="8189545" y="4161758"/>
            <a:ext cx="40772" cy="946599"/>
          </a:xfrm>
          <a:prstGeom prst="curvedConnector3">
            <a:avLst>
              <a:gd name="adj1" fmla="val -1191443"/>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7163828" y="5345991"/>
            <a:ext cx="1626801" cy="553998"/>
          </a:xfrm>
          <a:prstGeom prst="rect">
            <a:avLst/>
          </a:prstGeom>
          <a:solidFill>
            <a:srgbClr val="92D050"/>
          </a:solidFill>
          <a:ln>
            <a:solidFill>
              <a:schemeClr val="tx1"/>
            </a:solidFill>
          </a:ln>
        </p:spPr>
        <p:txBody>
          <a:bodyPr wrap="square" rtlCol="0">
            <a:spAutoFit/>
          </a:bodyPr>
          <a:lstStyle/>
          <a:p>
            <a:pPr algn="ctr"/>
            <a:r>
              <a:rPr lang="en-US" sz="1500" dirty="0" smtClean="0">
                <a:latin typeface="Cambria" panose="02040503050406030204" pitchFamily="18" charset="0"/>
              </a:rPr>
              <a:t>No New Memory for a4</a:t>
            </a:r>
            <a:endParaRPr lang="en-US" sz="1500" dirty="0">
              <a:latin typeface="Cambria" panose="02040503050406030204" pitchFamily="18" charset="0"/>
            </a:endParaRPr>
          </a:p>
        </p:txBody>
      </p:sp>
    </p:spTree>
    <p:extLst>
      <p:ext uri="{BB962C8B-B14F-4D97-AF65-F5344CB8AC3E}">
        <p14:creationId xmlns:p14="http://schemas.microsoft.com/office/powerpoint/2010/main" val="24311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8578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48836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Different Types of Variables.</a:t>
            </a:r>
          </a:p>
          <a:p>
            <a:pPr marL="342900" indent="-342900">
              <a:buAutoNum type="arabicPeriod"/>
            </a:pPr>
            <a:r>
              <a:rPr lang="en-US" sz="2400" dirty="0" smtClean="0">
                <a:solidFill>
                  <a:schemeClr val="tx1"/>
                </a:solidFill>
                <a:latin typeface="Cambria" panose="02040503050406030204" pitchFamily="18" charset="0"/>
              </a:rPr>
              <a:t>Memory Representation of Different Types of variables.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285750" y="2235872"/>
            <a:ext cx="8558213" cy="2974725"/>
          </a:xfrm>
          <a:prstGeom prst="rect">
            <a:avLst/>
          </a:prstGeom>
          <a:solidFill>
            <a:schemeClr val="accent6">
              <a:lumMod val="40000"/>
              <a:lumOff val="60000"/>
            </a:schemeClr>
          </a:solidFill>
        </p:spPr>
        <p:txBody>
          <a:bodyPr wrap="square" rtlCol="0">
            <a:spAutoFit/>
          </a:bodyPr>
          <a:lstStyle/>
          <a:p>
            <a:pPr algn="just"/>
            <a:r>
              <a:rPr lang="en-US" sz="2800" dirty="0" smtClean="0">
                <a:latin typeface="Cambria" panose="02040503050406030204" pitchFamily="18" charset="0"/>
              </a:rPr>
              <a:t>In Java, Variables can be divided into 3 types. They are:</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Local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Class Variables</a:t>
            </a:r>
          </a:p>
          <a:p>
            <a:pPr marL="742950" lvl="1" indent="-285750" algn="just">
              <a:lnSpc>
                <a:spcPct val="200000"/>
              </a:lnSpc>
              <a:buFont typeface="Wingdings" panose="05000000000000000000" pitchFamily="2" charset="2"/>
              <a:buChar char="ü"/>
            </a:pPr>
            <a:r>
              <a:rPr lang="en-US" sz="2800" dirty="0" smtClean="0">
                <a:latin typeface="Cambria" panose="02040503050406030204" pitchFamily="18" charset="0"/>
              </a:rPr>
              <a:t>Instance Variables</a:t>
            </a:r>
            <a:endParaRPr lang="x-none" sz="2800" dirty="0">
              <a:latin typeface="Cambria" panose="02040503050406030204" pitchFamily="18" charset="0"/>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07822" y="2112731"/>
            <a:ext cx="8521853" cy="1523494"/>
          </a:xfrm>
          <a:prstGeom prst="rect">
            <a:avLst/>
          </a:prstGeom>
          <a:solidFill>
            <a:schemeClr val="accent6">
              <a:lumMod val="40000"/>
              <a:lumOff val="60000"/>
            </a:schemeClr>
          </a:solidFill>
        </p:spPr>
        <p:txBody>
          <a:bodyPr wrap="square" rtlCol="0">
            <a:spAutoFit/>
          </a:bodyPr>
          <a:lstStyle/>
          <a:p>
            <a:pPr marL="0" lvl="1" algn="just"/>
            <a:r>
              <a:rPr lang="en-US" b="1" dirty="0">
                <a:latin typeface="Cambria" panose="02040503050406030204" pitchFamily="18" charset="0"/>
              </a:rPr>
              <a:t>Local </a:t>
            </a:r>
            <a:r>
              <a:rPr lang="en-US" b="1" dirty="0" smtClean="0">
                <a:latin typeface="Cambria" panose="02040503050406030204" pitchFamily="18" charset="0"/>
              </a:rPr>
              <a:t>Variables</a:t>
            </a:r>
          </a:p>
          <a:p>
            <a:pPr marL="0" lvl="1" algn="just"/>
            <a:endParaRPr lang="en-US" sz="1100" b="1" dirty="0">
              <a:latin typeface="Cambria" panose="02040503050406030204" pitchFamily="18" charset="0"/>
            </a:endParaRPr>
          </a:p>
          <a:p>
            <a:pPr marL="342900" lvl="1" indent="-171450" algn="just">
              <a:buFont typeface="Arial" panose="020B0604020202020204" pitchFamily="34" charset="0"/>
              <a:buChar char="•"/>
            </a:pPr>
            <a:r>
              <a:rPr lang="en-US" sz="1600" dirty="0" smtClean="0">
                <a:latin typeface="Cambria" panose="02040503050406030204" pitchFamily="18" charset="0"/>
              </a:rPr>
              <a:t>Variables declared inside the scope of any method, constructor, loop, conditional statements are known as local variables.</a:t>
            </a:r>
          </a:p>
          <a:p>
            <a:pPr marL="342900" lvl="1" indent="-171450" algn="just">
              <a:buFont typeface="Arial" panose="020B0604020202020204" pitchFamily="34" charset="0"/>
              <a:buChar char="•"/>
            </a:pPr>
            <a:r>
              <a:rPr lang="en-US" sz="1600" dirty="0" smtClean="0">
                <a:latin typeface="Cambria" panose="02040503050406030204" pitchFamily="18" charset="0"/>
              </a:rPr>
              <a:t>Local variables do not have any existence outside the scope it is declared.</a:t>
            </a:r>
          </a:p>
          <a:p>
            <a:pPr marL="342900" lvl="1" indent="-171450" algn="just">
              <a:buFont typeface="Arial" panose="020B0604020202020204" pitchFamily="34" charset="0"/>
              <a:buChar char="•"/>
            </a:pPr>
            <a:r>
              <a:rPr lang="en-US" sz="1600" dirty="0" smtClean="0">
                <a:latin typeface="Cambria" panose="02040503050406030204" pitchFamily="18" charset="0"/>
              </a:rPr>
              <a:t>The concept of default value is not applicable for local variables.</a:t>
            </a: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22111" y="3669231"/>
            <a:ext cx="2992590" cy="2523768"/>
          </a:xfrm>
          <a:prstGeom prst="rect">
            <a:avLst/>
          </a:prstGeom>
          <a:solidFill>
            <a:srgbClr val="F2D776"/>
          </a:solidFill>
        </p:spPr>
        <p:txBody>
          <a:bodyPr wrap="square" rtlCol="0">
            <a:spAutoFit/>
          </a:bodyPr>
          <a:lstStyle/>
          <a:p>
            <a:pPr marL="0" lvl="1" algn="just"/>
            <a:r>
              <a:rPr lang="en-US" sz="1500" b="1" dirty="0" smtClean="0">
                <a:latin typeface="Cambria" panose="02040503050406030204" pitchFamily="18" charset="0"/>
              </a:rPr>
              <a:t>Example</a:t>
            </a:r>
          </a:p>
          <a:p>
            <a:pPr marL="0" lvl="1" algn="just"/>
            <a:endParaRPr lang="en-US" sz="800" dirty="0">
              <a:latin typeface="Cambria" panose="02040503050406030204" pitchFamily="18" charset="0"/>
            </a:endParaRPr>
          </a:p>
          <a:p>
            <a:pPr marL="0" lvl="1" algn="just"/>
            <a:r>
              <a:rPr lang="en-US" sz="1500" dirty="0" smtClean="0">
                <a:latin typeface="Cambria" panose="02040503050406030204" pitchFamily="18" charset="0"/>
              </a:rPr>
              <a:t>public void </a:t>
            </a:r>
            <a:r>
              <a:rPr lang="en-US" sz="1500" dirty="0" err="1" smtClean="0">
                <a:latin typeface="Cambria" panose="02040503050406030204" pitchFamily="18" charset="0"/>
              </a:rPr>
              <a:t>changeValues</a:t>
            </a:r>
            <a:r>
              <a:rPr lang="en-US" sz="1500" dirty="0" smtClean="0">
                <a:latin typeface="Cambria" panose="02040503050406030204" pitchFamily="18" charset="0"/>
              </a:rPr>
              <a:t>(</a:t>
            </a: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a:latin typeface="Cambria" panose="02040503050406030204" pitchFamily="18" charset="0"/>
              </a:rPr>
              <a:t>x</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for(</a:t>
            </a: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r>
              <a:rPr lang="en-US" sz="1500" dirty="0" smtClean="0">
                <a:latin typeface="Cambria" panose="02040503050406030204" pitchFamily="18" charset="0"/>
              </a:rPr>
              <a:t>=0; </a:t>
            </a:r>
            <a:r>
              <a:rPr lang="en-US" sz="1500" dirty="0" err="1" smtClean="0">
                <a:latin typeface="Cambria" panose="02040503050406030204" pitchFamily="18" charset="0"/>
              </a:rPr>
              <a:t>i</a:t>
            </a:r>
            <a:r>
              <a:rPr lang="en-US" sz="1500" dirty="0" smtClean="0">
                <a:latin typeface="Cambria" panose="02040503050406030204" pitchFamily="18" charset="0"/>
              </a:rPr>
              <a:t>&lt;5; </a:t>
            </a:r>
            <a:r>
              <a:rPr lang="en-US" sz="1500" dirty="0" err="1" smtClean="0">
                <a:latin typeface="Cambria" panose="02040503050406030204" pitchFamily="18" charset="0"/>
              </a:rPr>
              <a:t>i</a:t>
            </a:r>
            <a:r>
              <a:rPr lang="en-US" sz="1500" dirty="0" smtClean="0">
                <a:latin typeface="Cambria" panose="02040503050406030204" pitchFamily="18" charset="0"/>
              </a:rPr>
              <a:t>++){</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y = </a:t>
            </a:r>
            <a:r>
              <a:rPr lang="en-US" sz="1500" dirty="0" err="1" smtClean="0">
                <a:latin typeface="Cambria" panose="02040503050406030204" pitchFamily="18" charset="0"/>
              </a:rPr>
              <a:t>i</a:t>
            </a:r>
            <a:r>
              <a:rPr lang="en-US" sz="1500" dirty="0" smtClean="0">
                <a:latin typeface="Cambria" panose="02040503050406030204" pitchFamily="18" charset="0"/>
              </a:rPr>
              <a:t> + a; </a:t>
            </a:r>
          </a:p>
          <a:p>
            <a:pPr marL="0" lvl="1" algn="just"/>
            <a:r>
              <a:rPr lang="en-US" sz="1500" dirty="0">
                <a:latin typeface="Cambria" panose="02040503050406030204" pitchFamily="18" charset="0"/>
              </a:rPr>
              <a:t> </a:t>
            </a:r>
            <a:r>
              <a:rPr lang="en-US" sz="1500" dirty="0" smtClean="0">
                <a:latin typeface="Cambria" panose="02040503050406030204" pitchFamily="18" charset="0"/>
              </a:rPr>
              <a:t>       if(y%2 ==0){</a:t>
            </a:r>
          </a:p>
          <a:p>
            <a:pPr marL="0" lvl="1" algn="just"/>
            <a:r>
              <a:rPr lang="en-US" sz="1500" dirty="0">
                <a:latin typeface="Cambria" panose="02040503050406030204" pitchFamily="18" charset="0"/>
              </a:rPr>
              <a:t> </a:t>
            </a:r>
            <a:r>
              <a:rPr lang="en-US" sz="1500" dirty="0" smtClean="0">
                <a:latin typeface="Cambria" panose="02040503050406030204" pitchFamily="18" charset="0"/>
              </a:rPr>
              <a:t>           </a:t>
            </a:r>
            <a:r>
              <a:rPr lang="en-US" sz="1500" dirty="0" err="1" smtClean="0">
                <a:latin typeface="Cambria" panose="02040503050406030204" pitchFamily="18" charset="0"/>
              </a:rPr>
              <a:t>int</a:t>
            </a:r>
            <a:r>
              <a:rPr lang="en-US" sz="1500" dirty="0" smtClean="0">
                <a:latin typeface="Cambria" panose="02040503050406030204" pitchFamily="18" charset="0"/>
              </a:rPr>
              <a:t> z = a * y;</a:t>
            </a:r>
          </a:p>
          <a:p>
            <a:pPr marL="0" lvl="1" algn="just"/>
            <a:r>
              <a:rPr lang="en-US" sz="1500" dirty="0" smtClean="0">
                <a:latin typeface="Cambria" panose="02040503050406030204" pitchFamily="18" charset="0"/>
              </a:rPr>
              <a:t>        }</a:t>
            </a:r>
          </a:p>
          <a:p>
            <a:pPr marL="0" lvl="1" algn="just"/>
            <a:r>
              <a:rPr lang="en-US" sz="1500" dirty="0" smtClean="0">
                <a:latin typeface="Cambria" panose="02040503050406030204" pitchFamily="18" charset="0"/>
              </a:rPr>
              <a:t>    }</a:t>
            </a:r>
          </a:p>
          <a:p>
            <a:pPr marL="0" lvl="1" algn="just"/>
            <a:r>
              <a:rPr lang="en-US" sz="1500" dirty="0">
                <a:latin typeface="Cambria" panose="02040503050406030204" pitchFamily="18" charset="0"/>
              </a:rPr>
              <a:t>}</a:t>
            </a:r>
            <a:endParaRPr lang="en-US" sz="1500" dirty="0" smtClean="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354515" y="3669231"/>
            <a:ext cx="2917698" cy="2503249"/>
          </a:xfrm>
          <a:prstGeom prst="rect">
            <a:avLst/>
          </a:prstGeom>
          <a:solidFill>
            <a:srgbClr val="92D050"/>
          </a:solidFill>
        </p:spPr>
        <p:txBody>
          <a:bodyPr wrap="square" rtlCol="0">
            <a:spAutoFit/>
          </a:bodyPr>
          <a:lstStyle/>
          <a:p>
            <a:pPr algn="just">
              <a:spcAft>
                <a:spcPts val="300"/>
              </a:spcAft>
            </a:pPr>
            <a:r>
              <a:rPr lang="en-US" sz="1500" dirty="0" smtClean="0">
                <a:latin typeface="Cambria" panose="02040503050406030204" pitchFamily="18" charset="0"/>
              </a:rPr>
              <a:t>A list of local variables declared in the example is:</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a:t>
            </a:r>
          </a:p>
          <a:p>
            <a:pPr marL="342900" lvl="1" indent="-171450">
              <a:spcAft>
                <a:spcPts val="200"/>
              </a:spcAft>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x</a:t>
            </a: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a:t>
            </a:r>
            <a:r>
              <a:rPr lang="en-US" sz="1500" dirty="0" err="1" smtClean="0">
                <a:latin typeface="Cambria" panose="02040503050406030204" pitchFamily="18" charset="0"/>
              </a:rPr>
              <a:t>i</a:t>
            </a:r>
            <a:endParaRPr lang="en-US" sz="1500" dirty="0" smtClean="0">
              <a:latin typeface="Cambria" panose="02040503050406030204" pitchFamily="18" charset="0"/>
            </a:endParaRPr>
          </a:p>
          <a:p>
            <a:pPr marL="342900" lvl="1" indent="-171450">
              <a:buFont typeface="Arial" panose="020B0604020202020204" pitchFamily="34" charset="0"/>
              <a:buChar char="•"/>
            </a:pPr>
            <a:r>
              <a:rPr lang="en-US" sz="1500" dirty="0" err="1" smtClean="0">
                <a:latin typeface="Cambria" panose="02040503050406030204" pitchFamily="18" charset="0"/>
              </a:rPr>
              <a:t>int</a:t>
            </a:r>
            <a:r>
              <a:rPr lang="en-US" sz="1500" dirty="0" smtClean="0">
                <a:latin typeface="Cambria" panose="02040503050406030204" pitchFamily="18" charset="0"/>
              </a:rPr>
              <a:t> y</a:t>
            </a:r>
            <a:endParaRPr lang="en-US" sz="1500" dirty="0">
              <a:latin typeface="Cambria" panose="02040503050406030204" pitchFamily="18" charset="0"/>
            </a:endParaRPr>
          </a:p>
          <a:p>
            <a:pPr marL="342900" lvl="1" indent="-171450">
              <a:buFont typeface="Arial" panose="020B0604020202020204" pitchFamily="34" charset="0"/>
              <a:buChar char="•"/>
            </a:pPr>
            <a:r>
              <a:rPr lang="en-US" sz="1500" dirty="0" err="1">
                <a:latin typeface="Cambria" panose="02040503050406030204" pitchFamily="18" charset="0"/>
              </a:rPr>
              <a:t>i</a:t>
            </a:r>
            <a:r>
              <a:rPr lang="en-US" sz="1500" dirty="0" err="1" smtClean="0">
                <a:latin typeface="Cambria" panose="02040503050406030204" pitchFamily="18" charset="0"/>
              </a:rPr>
              <a:t>nt</a:t>
            </a:r>
            <a:r>
              <a:rPr lang="en-US" sz="1500" dirty="0" smtClean="0">
                <a:latin typeface="Cambria" panose="02040503050406030204" pitchFamily="18" charset="0"/>
              </a:rPr>
              <a:t> z</a:t>
            </a:r>
          </a:p>
          <a:p>
            <a:pPr marL="0" lvl="1" algn="just">
              <a:spcBef>
                <a:spcPts val="400"/>
              </a:spcBef>
            </a:pPr>
            <a:r>
              <a:rPr lang="en-US" sz="1500" dirty="0" smtClean="0">
                <a:latin typeface="Cambria" panose="02040503050406030204" pitchFamily="18" charset="0"/>
              </a:rPr>
              <a:t>These variables do not have any existence outside the block they were declared.</a:t>
            </a:r>
            <a:endParaRPr lang="en-US" sz="1500" dirty="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6312027" y="4130896"/>
            <a:ext cx="2502352" cy="1600438"/>
          </a:xfrm>
          <a:prstGeom prst="rect">
            <a:avLst/>
          </a:prstGeom>
          <a:solidFill>
            <a:schemeClr val="accent3">
              <a:lumMod val="40000"/>
              <a:lumOff val="60000"/>
            </a:schemeClr>
          </a:solidFill>
        </p:spPr>
        <p:txBody>
          <a:bodyPr wrap="square" rtlCol="0">
            <a:spAutoFit/>
          </a:bodyPr>
          <a:lstStyle/>
          <a:p>
            <a:pPr marL="171450" indent="-171450" algn="just">
              <a:buFont typeface="Wingdings" panose="05000000000000000000" pitchFamily="2" charset="2"/>
              <a:buChar char="ü"/>
            </a:pPr>
            <a:r>
              <a:rPr lang="en-US" sz="1400" dirty="0" smtClean="0">
                <a:latin typeface="Cambria" panose="02040503050406030204" pitchFamily="18" charset="0"/>
              </a:rPr>
              <a:t>a and x</a:t>
            </a:r>
            <a:r>
              <a:rPr lang="en-US" sz="1400" dirty="0" smtClean="0">
                <a:latin typeface="Cambria" panose="02040503050406030204" pitchFamily="18" charset="0"/>
              </a:rPr>
              <a:t> is accessible/exists throughout the whole method.</a:t>
            </a:r>
          </a:p>
          <a:p>
            <a:pPr marL="171450" indent="-171450" algn="just">
              <a:buFont typeface="Wingdings" panose="05000000000000000000" pitchFamily="2" charset="2"/>
              <a:buChar char="ü"/>
            </a:pPr>
            <a:r>
              <a:rPr lang="en-US" sz="1400" dirty="0" err="1" smtClean="0">
                <a:latin typeface="Cambria" panose="02040503050406030204" pitchFamily="18" charset="0"/>
              </a:rPr>
              <a:t>i</a:t>
            </a:r>
            <a:r>
              <a:rPr lang="en-US" sz="1400" dirty="0" smtClean="0">
                <a:latin typeface="Cambria" panose="02040503050406030204" pitchFamily="18" charset="0"/>
              </a:rPr>
              <a:t> and y is accessible/exists only within the for loop.</a:t>
            </a:r>
          </a:p>
          <a:p>
            <a:pPr marL="171450" indent="-171450" algn="just">
              <a:buFont typeface="Wingdings" panose="05000000000000000000" pitchFamily="2" charset="2"/>
              <a:buChar char="ü"/>
            </a:pPr>
            <a:r>
              <a:rPr lang="en-US" sz="1400" dirty="0" smtClean="0">
                <a:latin typeface="Cambria" panose="02040503050406030204" pitchFamily="18" charset="0"/>
              </a:rPr>
              <a:t>z is only accessible/exists </a:t>
            </a:r>
            <a:r>
              <a:rPr lang="en-US" sz="1400" dirty="0">
                <a:latin typeface="Cambria" panose="02040503050406030204" pitchFamily="18" charset="0"/>
              </a:rPr>
              <a:t>i</a:t>
            </a:r>
            <a:r>
              <a:rPr lang="en-US" sz="1400" dirty="0" smtClean="0">
                <a:latin typeface="Cambria" panose="02040503050406030204" pitchFamily="18" charset="0"/>
              </a:rPr>
              <a:t>nside the if block.</a:t>
            </a:r>
            <a:endParaRPr lang="x-none" sz="1400" dirty="0">
              <a:latin typeface="Cambria" panose="02040503050406030204" pitchFamily="18" charset="0"/>
            </a:endParaRPr>
          </a:p>
        </p:txBody>
      </p:sp>
    </p:spTree>
    <p:extLst>
      <p:ext uri="{BB962C8B-B14F-4D97-AF65-F5344CB8AC3E}">
        <p14:creationId xmlns:p14="http://schemas.microsoft.com/office/powerpoint/2010/main" val="33811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Class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Class Variables if and only if the keyword static is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do not need any object to access it. It is accessed using the class name.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All the objects of a class, share the same memory for a class variable.</a:t>
            </a: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later slide.</a:t>
            </a:r>
          </a:p>
        </p:txBody>
      </p:sp>
    </p:spTree>
    <p:extLst>
      <p:ext uri="{BB962C8B-B14F-4D97-AF65-F5344CB8AC3E}">
        <p14:creationId xmlns:p14="http://schemas.microsoft.com/office/powerpoint/2010/main" val="16956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Different Types of Variables</a:t>
            </a:r>
            <a:endParaRPr lang="x-none" dirty="0">
              <a:latin typeface="Cambria" panose="02040503050406030204" pitchFamily="18" charset="0"/>
            </a:endParaRPr>
          </a:p>
        </p:txBody>
      </p:sp>
      <p:sp>
        <p:nvSpPr>
          <p:cNvPr id="7" name="TextBox 6">
            <a:extLst>
              <a:ext uri="{FF2B5EF4-FFF2-40B4-BE49-F238E27FC236}">
                <a16:creationId xmlns:a16="http://schemas.microsoft.com/office/drawing/2014/main" xmlns="" id="{37C26D19-85DA-834B-9600-C9820C508897}"/>
              </a:ext>
            </a:extLst>
          </p:cNvPr>
          <p:cNvSpPr txBox="1"/>
          <p:nvPr/>
        </p:nvSpPr>
        <p:spPr>
          <a:xfrm>
            <a:off x="307822" y="2112731"/>
            <a:ext cx="8521853" cy="3093154"/>
          </a:xfrm>
          <a:prstGeom prst="rect">
            <a:avLst/>
          </a:prstGeom>
          <a:solidFill>
            <a:schemeClr val="accent6">
              <a:lumMod val="40000"/>
              <a:lumOff val="60000"/>
            </a:schemeClr>
          </a:solidFill>
        </p:spPr>
        <p:txBody>
          <a:bodyPr wrap="square" rtlCol="0">
            <a:spAutoFit/>
          </a:bodyPr>
          <a:lstStyle/>
          <a:p>
            <a:pPr marL="0" lvl="1" algn="just"/>
            <a:r>
              <a:rPr lang="en-US" sz="2000" b="1" dirty="0" smtClean="0">
                <a:latin typeface="Cambria" panose="02040503050406030204" pitchFamily="18" charset="0"/>
              </a:rPr>
              <a:t>Instance Variables</a:t>
            </a:r>
          </a:p>
          <a:p>
            <a:pPr marL="0" lvl="1" algn="just"/>
            <a:endParaRPr lang="en-US" sz="1100" b="1" dirty="0">
              <a:latin typeface="Cambria" panose="02040503050406030204" pitchFamily="18" charset="0"/>
            </a:endParaRP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Variables declared inside the scope of a class but outside the scope of any method or constructor are known as Class Variables if and only if the keyword static is not  used in the declaration of the variable.</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be accessed from anywhere inside the class it is declared.</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It can also be accessed from outside of the class it is declared depending its access modifiers.</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We have to use an object to access it.</a:t>
            </a:r>
          </a:p>
          <a:p>
            <a:pPr marL="342900" lvl="1" indent="-171450" algn="just">
              <a:spcAft>
                <a:spcPts val="600"/>
              </a:spcAft>
              <a:buFont typeface="Arial" panose="020B0604020202020204" pitchFamily="34" charset="0"/>
              <a:buChar char="•"/>
            </a:pPr>
            <a:r>
              <a:rPr lang="en-US" dirty="0" smtClean="0">
                <a:latin typeface="Cambria" panose="02040503050406030204" pitchFamily="18" charset="0"/>
              </a:rPr>
              <a:t>Each of the objects of a class, hold different memory for an instance variable.</a:t>
            </a:r>
          </a:p>
        </p:txBody>
      </p:sp>
      <p:sp>
        <p:nvSpPr>
          <p:cNvPr id="8" name="TextBox 7">
            <a:extLst>
              <a:ext uri="{FF2B5EF4-FFF2-40B4-BE49-F238E27FC236}">
                <a16:creationId xmlns:a16="http://schemas.microsoft.com/office/drawing/2014/main" xmlns="" id="{37C26D19-85DA-834B-9600-C9820C508897}"/>
              </a:ext>
            </a:extLst>
          </p:cNvPr>
          <p:cNvSpPr txBox="1"/>
          <p:nvPr/>
        </p:nvSpPr>
        <p:spPr>
          <a:xfrm>
            <a:off x="322111" y="5454552"/>
            <a:ext cx="8507564" cy="369332"/>
          </a:xfrm>
          <a:prstGeom prst="rect">
            <a:avLst/>
          </a:prstGeom>
          <a:solidFill>
            <a:srgbClr val="F2D776"/>
          </a:solidFill>
        </p:spPr>
        <p:txBody>
          <a:bodyPr wrap="square" rtlCol="0">
            <a:spAutoFit/>
          </a:bodyPr>
          <a:lstStyle/>
          <a:p>
            <a:pPr marL="0" lvl="1" algn="just"/>
            <a:r>
              <a:rPr lang="en-US" dirty="0" smtClean="0">
                <a:latin typeface="Cambria" panose="02040503050406030204" pitchFamily="18" charset="0"/>
              </a:rPr>
              <a:t>Example and memory representation is given in a the next slide.</a:t>
            </a:r>
          </a:p>
        </p:txBody>
      </p:sp>
    </p:spTree>
    <p:extLst>
      <p:ext uri="{BB962C8B-B14F-4D97-AF65-F5344CB8AC3E}">
        <p14:creationId xmlns:p14="http://schemas.microsoft.com/office/powerpoint/2010/main" val="20586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Example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a:t>
            </a:r>
          </a:p>
          <a:p>
            <a:pPr marL="0" lvl="1" algn="just">
              <a:tabLst>
                <a:tab pos="22860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228600" algn="l"/>
                <a:tab pos="457200" algn="l"/>
                <a:tab pos="685800" algn="l"/>
                <a:tab pos="234315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22860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22860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22860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11863" y="2059923"/>
            <a:ext cx="3846385" cy="830997"/>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Can you identify which ones are local variables, which ones are class variables and which ones are instance variables?</a:t>
            </a:r>
            <a:endParaRPr lang="en-US" sz="1600" dirty="0">
              <a:latin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49842247"/>
              </p:ext>
            </p:extLst>
          </p:nvPr>
        </p:nvGraphicFramePr>
        <p:xfrm>
          <a:off x="5011864" y="3122163"/>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4396747"/>
              </p:ext>
            </p:extLst>
          </p:nvPr>
        </p:nvGraphicFramePr>
        <p:xfrm>
          <a:off x="5011864" y="3120059"/>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802573180"/>
              </p:ext>
            </p:extLst>
          </p:nvPr>
        </p:nvGraphicFramePr>
        <p:xfrm>
          <a:off x="5011862" y="3122163"/>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64899812"/>
              </p:ext>
            </p:extLst>
          </p:nvPr>
        </p:nvGraphicFramePr>
        <p:xfrm>
          <a:off x="5011864" y="3129057"/>
          <a:ext cx="3846385" cy="1112520"/>
        </p:xfrm>
        <a:graphic>
          <a:graphicData uri="http://schemas.openxmlformats.org/drawingml/2006/table">
            <a:tbl>
              <a:tblPr firstRow="1" bandRow="1">
                <a:tableStyleId>{5940675A-B579-460E-94D1-54222C63F5DA}</a:tableStyleId>
              </a:tblPr>
              <a:tblGrid>
                <a:gridCol w="1660399"/>
                <a:gridCol w="2185986"/>
              </a:tblGrid>
              <a:tr h="370840">
                <a:tc>
                  <a:txBody>
                    <a:bodyPr/>
                    <a:lstStyle/>
                    <a:p>
                      <a:r>
                        <a:rPr lang="en-US" sz="1500" dirty="0" smtClean="0">
                          <a:latin typeface="Cambria" panose="02040503050406030204" pitchFamily="18" charset="0"/>
                        </a:rPr>
                        <a:t>Local Variable</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an, b, rate</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Class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perDayTransactionLimit</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500" dirty="0" smtClean="0">
                          <a:latin typeface="Cambria" panose="02040503050406030204" pitchFamily="18" charset="0"/>
                        </a:rPr>
                        <a:t>Instance Variable</a:t>
                      </a:r>
                      <a:endParaRPr lang="en-US" sz="1500" dirty="0">
                        <a:latin typeface="Cambria" panose="02040503050406030204" pitchFamily="18" charset="0"/>
                      </a:endParaRPr>
                    </a:p>
                  </a:txBody>
                  <a:tcPr anchor="ctr">
                    <a:solidFill>
                      <a:srgbClr val="CB8AD2"/>
                    </a:solidFill>
                  </a:tcPr>
                </a:tc>
                <a:tc>
                  <a:txBody>
                    <a:bodyPr/>
                    <a:lstStyle/>
                    <a:p>
                      <a:r>
                        <a:rPr lang="en-US" sz="1400" dirty="0" err="1" smtClean="0">
                          <a:latin typeface="Cambria" panose="02040503050406030204" pitchFamily="18" charset="0"/>
                        </a:rPr>
                        <a:t>accountNo</a:t>
                      </a:r>
                      <a:r>
                        <a:rPr lang="en-US" sz="1400" dirty="0" smtClean="0">
                          <a:latin typeface="Cambria" panose="02040503050406030204" pitchFamily="18" charset="0"/>
                        </a:rPr>
                        <a:t>, balance</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Tree>
    <p:extLst>
      <p:ext uri="{BB962C8B-B14F-4D97-AF65-F5344CB8AC3E}">
        <p14:creationId xmlns:p14="http://schemas.microsoft.com/office/powerpoint/2010/main" val="402955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err="1" smtClean="0">
                <a:latin typeface="Cambria" panose="02040503050406030204" pitchFamily="18" charset="0"/>
              </a:rPr>
              <a:t>Mempry</a:t>
            </a:r>
            <a:r>
              <a:rPr lang="en-US" dirty="0" smtClean="0">
                <a:latin typeface="Cambria" panose="02040503050406030204" pitchFamily="18" charset="0"/>
              </a:rPr>
              <a:t>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11861" y="3292135"/>
            <a:ext cx="3846385" cy="584775"/>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 object of account?</a:t>
            </a:r>
            <a:endParaRPr lang="en-US" sz="1600" dirty="0">
              <a:latin typeface="Cambria" panose="02040503050406030204" pitchFamily="18" charset="0"/>
            </a:endParaRPr>
          </a:p>
        </p:txBody>
      </p:sp>
      <p:sp>
        <p:nvSpPr>
          <p:cNvPr id="10" name="TextBox 9">
            <a:extLst>
              <a:ext uri="{FF2B5EF4-FFF2-40B4-BE49-F238E27FC236}">
                <a16:creationId xmlns:a16="http://schemas.microsoft.com/office/drawing/2014/main" xmlns="" id="{37C26D19-85DA-834B-9600-C9820C508897}"/>
              </a:ext>
            </a:extLst>
          </p:cNvPr>
          <p:cNvSpPr txBox="1"/>
          <p:nvPr/>
        </p:nvSpPr>
        <p:spPr>
          <a:xfrm>
            <a:off x="5011862" y="2078721"/>
            <a:ext cx="3846385" cy="1154162"/>
          </a:xfrm>
          <a:prstGeom prst="rect">
            <a:avLst/>
          </a:prstGeom>
          <a:solidFill>
            <a:srgbClr val="F2D776"/>
          </a:solidFill>
        </p:spPr>
        <p:txBody>
          <a:bodyPr wrap="square" rtlCol="0">
            <a:spAutoFit/>
          </a:bodyPr>
          <a:lstStyle/>
          <a:p>
            <a:pPr algn="just">
              <a:spcAft>
                <a:spcPts val="300"/>
              </a:spcAft>
            </a:pPr>
            <a:r>
              <a:rPr lang="en-US" sz="1600" dirty="0" smtClean="0">
                <a:latin typeface="Cambria" panose="02040503050406030204" pitchFamily="18" charset="0"/>
              </a:rPr>
              <a:t>Lets assume that we are creating two objects of this account class:</a:t>
            </a:r>
          </a:p>
          <a:p>
            <a:pPr algn="just">
              <a:spcAft>
                <a:spcPts val="300"/>
              </a:spcAft>
            </a:pPr>
            <a:r>
              <a:rPr lang="en-US" sz="1600" dirty="0" smtClean="0">
                <a:latin typeface="Cambria" panose="02040503050406030204" pitchFamily="18" charset="0"/>
              </a:rPr>
              <a:t>Account a1 = new Account(1111, 200.0);</a:t>
            </a:r>
          </a:p>
          <a:p>
            <a:pPr algn="just">
              <a:spcAft>
                <a:spcPts val="300"/>
              </a:spcAft>
            </a:pPr>
            <a:r>
              <a:rPr lang="en-US" sz="1600" dirty="0">
                <a:latin typeface="Cambria" panose="02040503050406030204" pitchFamily="18" charset="0"/>
              </a:rPr>
              <a:t>Account </a:t>
            </a:r>
            <a:r>
              <a:rPr lang="en-US" sz="1600" dirty="0" smtClean="0">
                <a:latin typeface="Cambria" panose="02040503050406030204" pitchFamily="18" charset="0"/>
              </a:rPr>
              <a:t>a2 </a:t>
            </a:r>
            <a:r>
              <a:rPr lang="en-US" sz="1600" dirty="0">
                <a:latin typeface="Cambria" panose="02040503050406030204" pitchFamily="18" charset="0"/>
              </a:rPr>
              <a:t>= new </a:t>
            </a:r>
            <a:r>
              <a:rPr lang="en-US" sz="1600" dirty="0" smtClean="0">
                <a:latin typeface="Cambria" panose="02040503050406030204" pitchFamily="18" charset="0"/>
              </a:rPr>
              <a:t>Account(1112, 250.0);</a:t>
            </a:r>
            <a:endParaRPr lang="en-US" sz="1600"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796788988"/>
              </p:ext>
            </p:extLst>
          </p:nvPr>
        </p:nvGraphicFramePr>
        <p:xfrm>
          <a:off x="5011864" y="412251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3069702"/>
              </p:ext>
            </p:extLst>
          </p:nvPr>
        </p:nvGraphicFramePr>
        <p:xfrm>
          <a:off x="7026398" y="412251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1170711"/>
              </p:ext>
            </p:extLst>
          </p:nvPr>
        </p:nvGraphicFramePr>
        <p:xfrm>
          <a:off x="5433341" y="5382979"/>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4907375"/>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4905789"/>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300777692"/>
              </p:ext>
            </p:extLst>
          </p:nvPr>
        </p:nvGraphicFramePr>
        <p:xfrm>
          <a:off x="5006004" y="4122831"/>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2413292"/>
              </p:ext>
            </p:extLst>
          </p:nvPr>
        </p:nvGraphicFramePr>
        <p:xfrm>
          <a:off x="5433341" y="5379885"/>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5091881"/>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5090455"/>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62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mbria" panose="02040503050406030204" pitchFamily="18" charset="0"/>
              </a:rPr>
              <a:t>Variable Types</a:t>
            </a:r>
            <a:endParaRPr lang="en-US" dirty="0">
              <a:latin typeface="Cambria" panose="02040503050406030204" pitchFamily="18" charset="0"/>
            </a:endParaRP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Different Types of Variables</a:t>
            </a:r>
            <a:endParaRPr lang="x-none" dirty="0">
              <a:latin typeface="Cambria" panose="02040503050406030204" pitchFamily="18" charset="0"/>
            </a:endParaRPr>
          </a:p>
        </p:txBody>
      </p:sp>
      <p:sp>
        <p:nvSpPr>
          <p:cNvPr id="8" name="TextBox 7">
            <a:extLst>
              <a:ext uri="{FF2B5EF4-FFF2-40B4-BE49-F238E27FC236}">
                <a16:creationId xmlns:a16="http://schemas.microsoft.com/office/drawing/2014/main" xmlns="" id="{37C26D19-85DA-834B-9600-C9820C508897}"/>
              </a:ext>
            </a:extLst>
          </p:cNvPr>
          <p:cNvSpPr txBox="1"/>
          <p:nvPr/>
        </p:nvSpPr>
        <p:spPr>
          <a:xfrm>
            <a:off x="285751" y="2059923"/>
            <a:ext cx="4629149" cy="4093428"/>
          </a:xfrm>
          <a:prstGeom prst="rect">
            <a:avLst/>
          </a:prstGeom>
          <a:solidFill>
            <a:srgbClr val="F2D776"/>
          </a:solidFill>
        </p:spPr>
        <p:txBody>
          <a:bodyPr wrap="square" rtlCol="0">
            <a:spAutoFit/>
          </a:bodyPr>
          <a:lstStyle/>
          <a:p>
            <a:pPr marL="0" lvl="1" algn="just"/>
            <a:r>
              <a:rPr lang="en-US" sz="1550" dirty="0" smtClean="0">
                <a:latin typeface="Cambria" panose="02040503050406030204" pitchFamily="18" charset="0"/>
              </a:rPr>
              <a:t>class Account{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a:t>
            </a:r>
            <a:r>
              <a:rPr lang="en-US" sz="1550" dirty="0" err="1" smtClean="0">
                <a:latin typeface="Cambria" panose="02040503050406030204" pitchFamily="18" charset="0"/>
              </a:rPr>
              <a:t>int</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private double balance;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static double </a:t>
            </a:r>
            <a:r>
              <a:rPr lang="en-US" sz="1550" dirty="0" err="1" smtClean="0">
                <a:latin typeface="Cambria" panose="02040503050406030204" pitchFamily="18" charset="0"/>
              </a:rPr>
              <a:t>perDayTransactionLimit</a:t>
            </a:r>
            <a:r>
              <a:rPr lang="en-US" sz="1550" dirty="0" smtClean="0">
                <a:latin typeface="Cambria" panose="02040503050406030204" pitchFamily="18" charset="0"/>
              </a:rPr>
              <a:t>= 500;</a:t>
            </a:r>
          </a:p>
          <a:p>
            <a:pPr marL="0" lvl="1" algn="just">
              <a:tabLst>
                <a:tab pos="171450" algn="l"/>
                <a:tab pos="457200" algn="l"/>
                <a:tab pos="685800" algn="l"/>
              </a:tabLst>
            </a:pPr>
            <a:r>
              <a:rPr lang="en-US" sz="1200" dirty="0">
                <a:latin typeface="Cambria" panose="02040503050406030204" pitchFamily="18" charset="0"/>
              </a:rPr>
              <a:t>	</a:t>
            </a:r>
            <a:endParaRPr lang="en-US" sz="1100" dirty="0" smtClean="0">
              <a:latin typeface="Cambria" panose="02040503050406030204" pitchFamily="18" charset="0"/>
            </a:endParaRP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 ){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Account(</a:t>
            </a:r>
            <a:r>
              <a:rPr lang="en-US" sz="1550" dirty="0" err="1" smtClean="0">
                <a:latin typeface="Cambria" panose="02040503050406030204" pitchFamily="18" charset="0"/>
              </a:rPr>
              <a:t>int</a:t>
            </a:r>
            <a:r>
              <a:rPr lang="en-US" sz="1550" dirty="0" smtClean="0">
                <a:latin typeface="Cambria" panose="02040503050406030204" pitchFamily="18" charset="0"/>
              </a:rPr>
              <a:t> an, double b){</a:t>
            </a:r>
          </a:p>
          <a:p>
            <a:pPr marL="0" lvl="1" algn="just">
              <a:tabLst>
                <a:tab pos="171450" algn="l"/>
                <a:tab pos="457200" algn="l"/>
                <a:tab pos="685800" algn="l"/>
                <a:tab pos="22860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smtClean="0">
                <a:latin typeface="Cambria" panose="02040503050406030204" pitchFamily="18" charset="0"/>
              </a:rPr>
              <a:t>accountNo</a:t>
            </a:r>
            <a:r>
              <a:rPr lang="en-US" sz="1550" dirty="0" smtClean="0">
                <a:latin typeface="Cambria" panose="02040503050406030204" pitchFamily="18" charset="0"/>
              </a:rPr>
              <a:t> = an;	balance = b;</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a:t>
            </a:r>
            <a:r>
              <a:rPr lang="en-US" sz="1550" dirty="0" err="1" smtClean="0">
                <a:latin typeface="Cambria" panose="02040503050406030204" pitchFamily="18" charset="0"/>
              </a:rPr>
              <a:t>addInterest</a:t>
            </a:r>
            <a:r>
              <a:rPr lang="en-US" sz="1550" dirty="0" smtClean="0">
                <a:latin typeface="Cambria" panose="02040503050406030204" pitchFamily="18" charset="0"/>
              </a:rPr>
              <a:t>(double rate){</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balance  = balance + (balance * rate / 100);</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public void show( ){</a:t>
            </a:r>
          </a:p>
          <a:p>
            <a:pPr marL="0" lvl="1" algn="just">
              <a:tabLst>
                <a:tab pos="171450" algn="l"/>
                <a:tab pos="457200" algn="l"/>
                <a:tab pos="685800" algn="l"/>
              </a:tabLst>
            </a:pPr>
            <a:r>
              <a:rPr lang="en-US" sz="1550" dirty="0">
                <a:latin typeface="Cambria" panose="02040503050406030204" pitchFamily="18" charset="0"/>
              </a:rPr>
              <a:t>	</a:t>
            </a:r>
            <a:r>
              <a:rPr lang="en-US" sz="1550" dirty="0" smtClean="0">
                <a:latin typeface="Cambria" panose="02040503050406030204" pitchFamily="18" charset="0"/>
              </a:rPr>
              <a:t>	</a:t>
            </a:r>
            <a:r>
              <a:rPr lang="en-US" sz="1550" dirty="0" err="1">
                <a:latin typeface="Cambria" panose="02040503050406030204" pitchFamily="18" charset="0"/>
              </a:rPr>
              <a:t>System.out.println</a:t>
            </a:r>
            <a:r>
              <a:rPr lang="en-US" sz="1550" dirty="0">
                <a:latin typeface="Cambria" panose="02040503050406030204" pitchFamily="18" charset="0"/>
              </a:rPr>
              <a:t>(“</a:t>
            </a:r>
            <a:r>
              <a:rPr lang="en-US" sz="1550" dirty="0" err="1">
                <a:latin typeface="Cambria" panose="02040503050406030204" pitchFamily="18" charset="0"/>
              </a:rPr>
              <a:t>AccountNo</a:t>
            </a:r>
            <a:r>
              <a:rPr lang="en-US" sz="1550" dirty="0">
                <a:latin typeface="Cambria" panose="02040503050406030204" pitchFamily="18" charset="0"/>
              </a:rPr>
              <a:t>: ”+ </a:t>
            </a:r>
            <a:r>
              <a:rPr lang="en-US" sz="1550" dirty="0" err="1">
                <a:latin typeface="Cambria" panose="02040503050406030204" pitchFamily="18" charset="0"/>
              </a:rPr>
              <a:t>accountNo</a:t>
            </a:r>
            <a:r>
              <a:rPr lang="en-US" sz="1550" dirty="0">
                <a:latin typeface="Cambria" panose="02040503050406030204" pitchFamily="18" charset="0"/>
              </a:rPr>
              <a:t>);</a:t>
            </a:r>
          </a:p>
          <a:p>
            <a:pPr marL="0" lvl="1" algn="just">
              <a:tabLst>
                <a:tab pos="171450" algn="l"/>
                <a:tab pos="457200" algn="l"/>
                <a:tab pos="685800" algn="l"/>
              </a:tabLst>
            </a:pPr>
            <a:r>
              <a:rPr lang="en-US" sz="1550" dirty="0" smtClean="0">
                <a:latin typeface="Cambria" panose="02040503050406030204" pitchFamily="18" charset="0"/>
              </a:rPr>
              <a:t>		</a:t>
            </a:r>
            <a:r>
              <a:rPr lang="en-US" sz="1550" dirty="0" err="1" smtClean="0">
                <a:latin typeface="Cambria" panose="02040503050406030204" pitchFamily="18" charset="0"/>
              </a:rPr>
              <a:t>System.out.println</a:t>
            </a:r>
            <a:r>
              <a:rPr lang="en-US" sz="1550" dirty="0" smtClean="0">
                <a:latin typeface="Cambria" panose="02040503050406030204" pitchFamily="18" charset="0"/>
              </a:rPr>
              <a:t>(“Balance: ”+ balance);</a:t>
            </a:r>
          </a:p>
          <a:p>
            <a:pPr marL="0" lvl="1" algn="just">
              <a:tabLst>
                <a:tab pos="171450" algn="l"/>
                <a:tab pos="457200" algn="l"/>
                <a:tab pos="685800" algn="l"/>
              </a:tabLst>
            </a:pPr>
            <a:r>
              <a:rPr lang="en-US" sz="1550" dirty="0" smtClean="0">
                <a:latin typeface="Cambria" panose="02040503050406030204" pitchFamily="18" charset="0"/>
              </a:rPr>
              <a:t>	}</a:t>
            </a:r>
          </a:p>
          <a:p>
            <a:pPr marL="0" lvl="1" algn="just">
              <a:tabLst>
                <a:tab pos="228600" algn="l"/>
                <a:tab pos="457200" algn="l"/>
                <a:tab pos="685800" algn="l"/>
              </a:tabLst>
            </a:pPr>
            <a:r>
              <a:rPr lang="en-US" sz="1550" dirty="0">
                <a:latin typeface="Cambria" panose="02040503050406030204" pitchFamily="18" charset="0"/>
              </a:rPr>
              <a:t>}</a:t>
            </a:r>
            <a:endParaRPr lang="en-US" sz="1550" dirty="0" smtClean="0">
              <a:latin typeface="Cambria" panose="02040503050406030204" pitchFamily="18" charset="0"/>
            </a:endParaRPr>
          </a:p>
        </p:txBody>
      </p:sp>
      <p:sp>
        <p:nvSpPr>
          <p:cNvPr id="9" name="TextBox 8">
            <a:extLst>
              <a:ext uri="{FF2B5EF4-FFF2-40B4-BE49-F238E27FC236}">
                <a16:creationId xmlns:a16="http://schemas.microsoft.com/office/drawing/2014/main" xmlns="" id="{37C26D19-85DA-834B-9600-C9820C508897}"/>
              </a:ext>
            </a:extLst>
          </p:cNvPr>
          <p:cNvSpPr txBox="1"/>
          <p:nvPr/>
        </p:nvSpPr>
        <p:spPr>
          <a:xfrm>
            <a:off x="5006004" y="2065933"/>
            <a:ext cx="3846385" cy="869469"/>
          </a:xfrm>
          <a:prstGeom prst="rect">
            <a:avLst/>
          </a:prstGeom>
          <a:solidFill>
            <a:srgbClr val="CC3300"/>
          </a:solidFill>
        </p:spPr>
        <p:txBody>
          <a:bodyPr wrap="square" rtlCol="0">
            <a:spAutoFit/>
          </a:bodyPr>
          <a:lstStyle/>
          <a:p>
            <a:pPr algn="just">
              <a:spcAft>
                <a:spcPts val="300"/>
              </a:spcAft>
            </a:pPr>
            <a:r>
              <a:rPr lang="en-US" sz="1600" dirty="0" smtClean="0">
                <a:latin typeface="Cambria" panose="02040503050406030204" pitchFamily="18" charset="0"/>
              </a:rPr>
              <a:t>What will be the memory representation for another object of account?</a:t>
            </a:r>
          </a:p>
          <a:p>
            <a:pPr algn="just">
              <a:spcAft>
                <a:spcPts val="300"/>
              </a:spcAft>
            </a:pPr>
            <a:r>
              <a:rPr lang="en-US" sz="1600" dirty="0" smtClean="0">
                <a:latin typeface="Cambria" panose="02040503050406030204" pitchFamily="18" charset="0"/>
              </a:rPr>
              <a:t>Account a3 = new Account(1113, 300.0);</a:t>
            </a:r>
            <a:endParaRPr lang="en-US" sz="1600" dirty="0">
              <a:latin typeface="Cambria" panose="020405030504060302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490041163"/>
              </p:ext>
            </p:extLst>
          </p:nvPr>
        </p:nvGraphicFramePr>
        <p:xfrm>
          <a:off x="7026398" y="319381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1112</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sp>
        <p:nvSpPr>
          <p:cNvPr id="4" name="TextBox 3"/>
          <p:cNvSpPr txBox="1"/>
          <p:nvPr/>
        </p:nvSpPr>
        <p:spPr>
          <a:xfrm>
            <a:off x="5680564" y="3978678"/>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a1</a:t>
            </a:r>
            <a:endParaRPr lang="en-US" dirty="0">
              <a:latin typeface="Cambria" panose="02040503050406030204" pitchFamily="18" charset="0"/>
            </a:endParaRPr>
          </a:p>
        </p:txBody>
      </p:sp>
      <p:sp>
        <p:nvSpPr>
          <p:cNvPr id="17" name="TextBox 16"/>
          <p:cNvSpPr txBox="1"/>
          <p:nvPr/>
        </p:nvSpPr>
        <p:spPr>
          <a:xfrm>
            <a:off x="7695098" y="3977092"/>
            <a:ext cx="494447" cy="36933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a2</a:t>
            </a:r>
            <a:endParaRPr lang="en-US" dirty="0">
              <a:latin typeface="Cambria" panose="02040503050406030204" pitchFamily="18"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16322094"/>
              </p:ext>
            </p:extLst>
          </p:nvPr>
        </p:nvGraphicFramePr>
        <p:xfrm>
          <a:off x="5006004" y="3194134"/>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1111</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200.0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23395186"/>
              </p:ext>
            </p:extLst>
          </p:nvPr>
        </p:nvGraphicFramePr>
        <p:xfrm>
          <a:off x="5433341" y="4451188"/>
          <a:ext cx="3003424" cy="370840"/>
        </p:xfrm>
        <a:graphic>
          <a:graphicData uri="http://schemas.openxmlformats.org/drawingml/2006/table">
            <a:tbl>
              <a:tblPr firstRow="1" bandRow="1">
                <a:tableStyleId>{5940675A-B579-460E-94D1-54222C63F5DA}</a:tableStyleId>
              </a:tblPr>
              <a:tblGrid>
                <a:gridCol w="2274761"/>
                <a:gridCol w="728663"/>
              </a:tblGrid>
              <a:tr h="370840">
                <a:tc>
                  <a:txBody>
                    <a:bodyPr/>
                    <a:lstStyle/>
                    <a:p>
                      <a:r>
                        <a:rPr lang="en-US" sz="1500" dirty="0" err="1" smtClean="0">
                          <a:latin typeface="Cambria" panose="02040503050406030204" pitchFamily="18" charset="0"/>
                        </a:rPr>
                        <a:t>perDayTransactionLimit</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500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32" name="Curved Connector 31"/>
          <p:cNvCxnSpPr>
            <a:stCxn id="4" idx="3"/>
            <a:endCxn id="19" idx="0"/>
          </p:cNvCxnSpPr>
          <p:nvPr/>
        </p:nvCxnSpPr>
        <p:spPr>
          <a:xfrm>
            <a:off x="6126411" y="4163184"/>
            <a:ext cx="808642" cy="288004"/>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Curved Connector 34"/>
          <p:cNvCxnSpPr>
            <a:stCxn id="17" idx="1"/>
            <a:endCxn id="19" idx="0"/>
          </p:cNvCxnSpPr>
          <p:nvPr/>
        </p:nvCxnSpPr>
        <p:spPr>
          <a:xfrm rot="10800000" flipV="1">
            <a:off x="6935054" y="4161758"/>
            <a:ext cx="760045" cy="289430"/>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693087" y="4924011"/>
            <a:ext cx="445847" cy="369012"/>
          </a:xfrm>
          <a:prstGeom prst="rect">
            <a:avLst/>
          </a:prstGeom>
          <a:noFill/>
          <a:ln>
            <a:solidFill>
              <a:schemeClr val="tx1"/>
            </a:solidFill>
          </a:ln>
        </p:spPr>
        <p:txBody>
          <a:bodyPr wrap="square" rtlCol="0">
            <a:spAutoFit/>
          </a:bodyPr>
          <a:lstStyle/>
          <a:p>
            <a:r>
              <a:rPr lang="en-US" dirty="0" smtClean="0">
                <a:latin typeface="Cambria" panose="02040503050406030204" pitchFamily="18" charset="0"/>
              </a:rPr>
              <a:t>a3</a:t>
            </a:r>
            <a:endParaRPr lang="en-US" dirty="0">
              <a:latin typeface="Cambria" panose="02040503050406030204" pitchFamily="18"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2595839464"/>
              </p:ext>
            </p:extLst>
          </p:nvPr>
        </p:nvGraphicFramePr>
        <p:xfrm>
          <a:off x="5000087" y="5403929"/>
          <a:ext cx="1831849" cy="741680"/>
        </p:xfrm>
        <a:graphic>
          <a:graphicData uri="http://schemas.openxmlformats.org/drawingml/2006/table">
            <a:tbl>
              <a:tblPr firstRow="1" bandRow="1">
                <a:tableStyleId>{5940675A-B579-460E-94D1-54222C63F5DA}</a:tableStyleId>
              </a:tblPr>
              <a:tblGrid>
                <a:gridCol w="1131761"/>
                <a:gridCol w="700088"/>
              </a:tblGrid>
              <a:tr h="370840">
                <a:tc>
                  <a:txBody>
                    <a:bodyPr/>
                    <a:lstStyle/>
                    <a:p>
                      <a:r>
                        <a:rPr lang="en-US" sz="1500" dirty="0" err="1" smtClean="0">
                          <a:latin typeface="Cambria" panose="02040503050406030204" pitchFamily="18" charset="0"/>
                        </a:rPr>
                        <a:t>accountNo</a:t>
                      </a:r>
                      <a:endParaRPr lang="en-US" sz="1500" dirty="0">
                        <a:latin typeface="Cambria" panose="02040503050406030204" pitchFamily="18" charset="0"/>
                      </a:endParaRPr>
                    </a:p>
                  </a:txBody>
                  <a:tcPr anchor="ctr">
                    <a:solidFill>
                      <a:srgbClr val="CB8AD2"/>
                    </a:solidFill>
                  </a:tcPr>
                </a:tc>
                <a:tc>
                  <a:txBody>
                    <a:bodyPr/>
                    <a:lstStyle/>
                    <a:p>
                      <a:pPr algn="l"/>
                      <a:r>
                        <a:rPr lang="en-US" sz="1400" dirty="0" smtClean="0">
                          <a:latin typeface="Cambria" panose="02040503050406030204" pitchFamily="18" charset="0"/>
                        </a:rPr>
                        <a:t>1113</a:t>
                      </a:r>
                      <a:endParaRPr lang="en-US" sz="1400" dirty="0">
                        <a:latin typeface="Cambria" panose="02040503050406030204" pitchFamily="18" charset="0"/>
                      </a:endParaRPr>
                    </a:p>
                  </a:txBody>
                  <a:tcPr anchor="ctr">
                    <a:solidFill>
                      <a:schemeClr val="accent3">
                        <a:lumMod val="40000"/>
                        <a:lumOff val="60000"/>
                      </a:schemeClr>
                    </a:solidFill>
                  </a:tcPr>
                </a:tc>
              </a:tr>
              <a:tr h="370840">
                <a:tc>
                  <a:txBody>
                    <a:bodyPr/>
                    <a:lstStyle/>
                    <a:p>
                      <a:r>
                        <a:rPr lang="en-US" sz="1400" dirty="0" smtClean="0">
                          <a:latin typeface="Cambria" panose="02040503050406030204" pitchFamily="18" charset="0"/>
                        </a:rPr>
                        <a:t>balance</a:t>
                      </a:r>
                      <a:endParaRPr lang="en-US" sz="1400" dirty="0">
                        <a:latin typeface="Cambria" panose="02040503050406030204" pitchFamily="18" charset="0"/>
                      </a:endParaRPr>
                    </a:p>
                  </a:txBody>
                  <a:tcPr anchor="ctr">
                    <a:solidFill>
                      <a:srgbClr val="CB8AD2"/>
                    </a:solidFill>
                  </a:tcPr>
                </a:tc>
                <a:tc>
                  <a:txBody>
                    <a:bodyPr/>
                    <a:lstStyle/>
                    <a:p>
                      <a:r>
                        <a:rPr lang="en-US" sz="1400" dirty="0" smtClean="0">
                          <a:latin typeface="Cambria" panose="02040503050406030204" pitchFamily="18" charset="0"/>
                        </a:rPr>
                        <a:t>300.0</a:t>
                      </a:r>
                      <a:endParaRPr lang="en-US" sz="1400" dirty="0">
                        <a:latin typeface="Cambria" panose="02040503050406030204" pitchFamily="18" charset="0"/>
                      </a:endParaRPr>
                    </a:p>
                  </a:txBody>
                  <a:tcPr anchor="ctr">
                    <a:solidFill>
                      <a:schemeClr val="accent3">
                        <a:lumMod val="40000"/>
                        <a:lumOff val="60000"/>
                      </a:schemeClr>
                    </a:solidFill>
                  </a:tcPr>
                </a:tc>
              </a:tr>
            </a:tbl>
          </a:graphicData>
        </a:graphic>
      </p:graphicFrame>
      <p:cxnSp>
        <p:nvCxnSpPr>
          <p:cNvPr id="23" name="Curved Connector 22"/>
          <p:cNvCxnSpPr>
            <a:stCxn id="21" idx="3"/>
            <a:endCxn id="19" idx="2"/>
          </p:cNvCxnSpPr>
          <p:nvPr/>
        </p:nvCxnSpPr>
        <p:spPr>
          <a:xfrm flipV="1">
            <a:off x="6138934" y="4822028"/>
            <a:ext cx="796119" cy="286489"/>
          </a:xfrm>
          <a:prstGeom prst="curvedConnector2">
            <a:avLst/>
          </a:prstGeom>
          <a:ln w="28575">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8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par>
                                <p:cTn id="15" presetID="10"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A6662C80B6CB4C8A49F4C56C3DBD15" ma:contentTypeVersion="0" ma:contentTypeDescription="Create a new document." ma:contentTypeScope="" ma:versionID="3bb15cd7af73dfc1d2a9d7a0caece81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06A838-20B2-466D-9450-BA18959CFDA0}"/>
</file>

<file path=customXml/itemProps2.xml><?xml version="1.0" encoding="utf-8"?>
<ds:datastoreItem xmlns:ds="http://schemas.openxmlformats.org/officeDocument/2006/customXml" ds:itemID="{8709D4DB-62B1-4C7D-B57A-7EC831AB6A5B}"/>
</file>

<file path=customXml/itemProps3.xml><?xml version="1.0" encoding="utf-8"?>
<ds:datastoreItem xmlns:ds="http://schemas.openxmlformats.org/officeDocument/2006/customXml" ds:itemID="{754A76C4-8300-4463-955B-2E81B5ADCEF9}"/>
</file>

<file path=docProps/app.xml><?xml version="1.0" encoding="utf-8"?>
<Properties xmlns="http://schemas.openxmlformats.org/officeDocument/2006/extended-properties" xmlns:vt="http://schemas.openxmlformats.org/officeDocument/2006/docPropsVTypes">
  <Template>Spectrum.thmx</Template>
  <TotalTime>250</TotalTime>
  <Words>887</Words>
  <Application>Microsoft Office PowerPoint</Application>
  <PresentationFormat>On-screen Show (4:3)</PresentationFormat>
  <Paragraphs>233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Corbel</vt:lpstr>
      <vt:lpstr>Wingdings</vt:lpstr>
      <vt:lpstr>Spectrum</vt:lpstr>
      <vt:lpstr>Variable Types</vt:lpstr>
      <vt:lpstr>Lecture Outline</vt:lpstr>
      <vt:lpstr>Variable Types</vt:lpstr>
      <vt:lpstr>Variable Types</vt:lpstr>
      <vt:lpstr>Variable Types</vt:lpstr>
      <vt:lpstr>Variable Types</vt:lpstr>
      <vt:lpstr>Variable Types</vt:lpstr>
      <vt:lpstr>Variable Types</vt:lpstr>
      <vt:lpstr>Variable Types</vt:lpstr>
      <vt:lpstr>Variable Types</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Learning Materials - OOP1</dc:title>
  <dc:creator>Mohaimen-Bin-Noor</dc:creator>
  <cp:lastModifiedBy>Niloy</cp:lastModifiedBy>
  <cp:revision>44</cp:revision>
  <dcterms:created xsi:type="dcterms:W3CDTF">2018-12-10T17:20:29Z</dcterms:created>
  <dcterms:modified xsi:type="dcterms:W3CDTF">2020-04-29T07:48:54Z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0x010100C0A6662C80B6CB4C8A49F4C56C3DBD15</vt:lpwstr>
  </property>
</Properties>
</file>