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7" r:id="rId5"/>
    <p:sldId id="258" r:id="rId6"/>
    <p:sldId id="268" r:id="rId7"/>
    <p:sldId id="269" r:id="rId8"/>
    <p:sldId id="270" r:id="rId9"/>
    <p:sldId id="271" r:id="rId10"/>
    <p:sldId id="272" r:id="rId11"/>
    <p:sldId id="273" r:id="rId12"/>
    <p:sldId id="274" r:id="rId13"/>
    <p:sldId id="275" r:id="rId14"/>
    <p:sldId id="276" r:id="rId15"/>
    <p:sldId id="277" r:id="rId16"/>
    <p:sldId id="278" r:id="rId17"/>
    <p:sldId id="279" r:id="rId18"/>
    <p:sldId id="280" r:id="rId19"/>
    <p:sldId id="281" r:id="rId20"/>
    <p:sldId id="282" r:id="rId21"/>
    <p:sldId id="283" r:id="rId22"/>
    <p:sldId id="284" r:id="rId23"/>
    <p:sldId id="285" r:id="rId24"/>
    <p:sldId id="286" r:id="rId25"/>
    <p:sldId id="287" r:id="rId26"/>
    <p:sldId id="288" r:id="rId27"/>
    <p:sldId id="264" r:id="rId28"/>
    <p:sldId id="265"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548639"/>
            <a:ext cx="7808976" cy="988501"/>
          </a:xfrm>
        </p:spPr>
        <p:txBody>
          <a:bodyPr>
            <a:normAutofit fontScale="90000"/>
          </a:bodyPr>
          <a:lstStyle/>
          <a:p>
            <a:br>
              <a:rPr lang="en-US" dirty="0"/>
            </a:br>
            <a:br>
              <a:rPr lang="en-US" dirty="0"/>
            </a:br>
            <a:br>
              <a:rPr lang="en-US" dirty="0"/>
            </a:br>
            <a:br>
              <a:rPr lang="en-US" dirty="0"/>
            </a:br>
            <a:br>
              <a:rPr lang="en-US" dirty="0"/>
            </a:br>
            <a:br>
              <a:rPr lang="en-US" dirty="0"/>
            </a:br>
            <a:r>
              <a:rPr lang="en-US" dirty="0"/>
              <a:t>Polymorphism</a:t>
            </a:r>
            <a:br>
              <a:rPr lang="en-US" dirty="0"/>
            </a:b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16106226"/>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Sifat Rahman Ahona, ahona@aiub.edu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265714" y="1538380"/>
            <a:ext cx="4219303"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Object Oriented Programming -1(JAVA)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BC3DE3B9-EE12-4265-B84C-3E7834F64FD0}"/>
              </a:ext>
            </a:extLst>
          </p:cNvPr>
          <p:cNvSpPr/>
          <p:nvPr/>
        </p:nvSpPr>
        <p:spPr>
          <a:xfrm>
            <a:off x="552894" y="1166843"/>
            <a:ext cx="5986130" cy="3693319"/>
          </a:xfrm>
          <a:prstGeom prst="rect">
            <a:avLst/>
          </a:prstGeom>
        </p:spPr>
        <p:txBody>
          <a:bodyPr wrap="square">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MyClass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a:t>
            </a:r>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//public void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int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double b)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add(double a, int b) {. . .}</a:t>
            </a:r>
          </a:p>
          <a:p>
            <a:pPr algn="just"/>
            <a:r>
              <a:rPr lang="en-US" dirty="0">
                <a:solidFill>
                  <a:srgbClr val="00B050"/>
                </a:solidFill>
                <a:latin typeface="Cambria" panose="02040503050406030204" pitchFamily="18" charset="0"/>
                <a:ea typeface="Cambria" panose="02040503050406030204" pitchFamily="18" charset="0"/>
                <a:cs typeface="Courier New" panose="02070309020205020404" pitchFamily="49" charset="0"/>
              </a:rPr>
              <a:t>	</a:t>
            </a:r>
            <a:r>
              <a:rPr lang="en-US" dirty="0">
                <a:latin typeface="Cambria" panose="02040503050406030204" pitchFamily="18" charset="0"/>
                <a:ea typeface="Cambria" panose="02040503050406030204" pitchFamily="18" charset="0"/>
                <a:cs typeface="Courier New" panose="02070309020205020404" pitchFamily="49" charset="0"/>
              </a:rPr>
              <a:t>public int add(int a) {. . .}</a:t>
            </a:r>
          </a:p>
          <a:p>
            <a:pPr algn="just"/>
            <a:r>
              <a:rPr lang="en-US" dirty="0">
                <a:latin typeface="Cambria" panose="02040503050406030204" pitchFamily="18" charset="0"/>
                <a:ea typeface="Cambria" panose="02040503050406030204" pitchFamily="18" charset="0"/>
                <a:cs typeface="Courier New" panose="02070309020205020404" pitchFamily="49" charset="0"/>
              </a:rPr>
              <a:t>}</a:t>
            </a: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a:p>
            <a:pPr algn="just"/>
            <a:endParaRPr lang="en-US" dirty="0">
              <a:latin typeface="Cambria" panose="02040503050406030204" pitchFamily="18" charset="0"/>
              <a:ea typeface="Cambria" panose="020405030504060302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96BE2380-8603-41AD-AB69-FF19566B62A6}"/>
              </a:ext>
            </a:extLst>
          </p:cNvPr>
          <p:cNvSpPr/>
          <p:nvPr/>
        </p:nvSpPr>
        <p:spPr>
          <a:xfrm>
            <a:off x="552894" y="4259997"/>
            <a:ext cx="4572000" cy="1200329"/>
          </a:xfrm>
          <a:prstGeom prst="rect">
            <a:avLst/>
          </a:prstGeom>
        </p:spPr>
        <p:txBody>
          <a:bodyPr>
            <a:spAutoFit/>
          </a:bodyPr>
          <a:lstStyle/>
          <a:p>
            <a:pPr algn="just"/>
            <a:r>
              <a:rPr lang="en-US" dirty="0">
                <a:latin typeface="Cambria" panose="02040503050406030204" pitchFamily="18" charset="0"/>
                <a:ea typeface="Cambria" panose="02040503050406030204" pitchFamily="18" charset="0"/>
                <a:cs typeface="Courier New" panose="02070309020205020404" pitchFamily="49" charset="0"/>
              </a:rPr>
              <a:t>public class </a:t>
            </a:r>
            <a:r>
              <a:rPr lang="en-US" dirty="0" err="1">
                <a:latin typeface="Cambria" panose="02040503050406030204" pitchFamily="18" charset="0"/>
                <a:ea typeface="Cambria" panose="02040503050406030204" pitchFamily="18" charset="0"/>
                <a:cs typeface="Courier New" panose="02070309020205020404" pitchFamily="49" charset="0"/>
              </a:rPr>
              <a:t>YourClass</a:t>
            </a:r>
            <a:r>
              <a:rPr lang="en-US" dirty="0">
                <a:latin typeface="Cambria" panose="02040503050406030204" pitchFamily="18" charset="0"/>
                <a:ea typeface="Cambria" panose="02040503050406030204" pitchFamily="18" charset="0"/>
                <a:cs typeface="Courier New" panose="02070309020205020404" pitchFamily="49" charset="0"/>
              </a:rPr>
              <a:t>{</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 ){. . .}</a:t>
            </a:r>
          </a:p>
          <a:p>
            <a:pPr algn="just"/>
            <a:r>
              <a:rPr lang="en-US" dirty="0">
                <a:latin typeface="Cambria" panose="02040503050406030204" pitchFamily="18" charset="0"/>
                <a:ea typeface="Cambria" panose="02040503050406030204" pitchFamily="18" charset="0"/>
                <a:cs typeface="Courier New" panose="02070309020205020404" pitchFamily="49" charset="0"/>
              </a:rPr>
              <a:t>	public void add(int a) {. . .}</a:t>
            </a:r>
          </a:p>
          <a:p>
            <a:r>
              <a:rPr lang="en-US" dirty="0"/>
              <a:t>}</a:t>
            </a:r>
          </a:p>
        </p:txBody>
      </p:sp>
    </p:spTree>
    <p:extLst>
      <p:ext uri="{BB962C8B-B14F-4D97-AF65-F5344CB8AC3E}">
        <p14:creationId xmlns:p14="http://schemas.microsoft.com/office/powerpoint/2010/main" val="1857953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a:t>
            </a:r>
            <a:endParaRPr lang="en-FI" sz="2800" dirty="0"/>
          </a:p>
        </p:txBody>
      </p:sp>
      <p:sp>
        <p:nvSpPr>
          <p:cNvPr id="3" name="Rectangle 2">
            <a:extLst>
              <a:ext uri="{FF2B5EF4-FFF2-40B4-BE49-F238E27FC236}">
                <a16:creationId xmlns:a16="http://schemas.microsoft.com/office/drawing/2014/main" id="{9A0A456F-F568-4CCF-A8F8-94BDF0FE9F17}"/>
              </a:ext>
            </a:extLst>
          </p:cNvPr>
          <p:cNvSpPr/>
          <p:nvPr/>
        </p:nvSpPr>
        <p:spPr>
          <a:xfrm>
            <a:off x="493295" y="1359567"/>
            <a:ext cx="7086600" cy="2862322"/>
          </a:xfrm>
          <a:prstGeom prst="rect">
            <a:avLst/>
          </a:prstGeom>
        </p:spPr>
        <p:txBody>
          <a:bodyPr wrap="square">
            <a:spAutoFit/>
          </a:bodyPr>
          <a:lstStyle/>
          <a:p>
            <a:r>
              <a:rPr lang="en-US" dirty="0"/>
              <a:t>Again, it happens among methods. There are some conditions of method overriding. If and only If these conditions are met, we can say that there are method overriding among those methods. </a:t>
            </a:r>
          </a:p>
          <a:p>
            <a:r>
              <a:rPr lang="en-US" dirty="0"/>
              <a:t>These conditions are:</a:t>
            </a:r>
          </a:p>
          <a:p>
            <a:endParaRPr lang="en-US" dirty="0"/>
          </a:p>
          <a:p>
            <a:r>
              <a:rPr lang="en-US" dirty="0"/>
              <a:t>Methods MUST be in two different classes.</a:t>
            </a:r>
          </a:p>
          <a:p>
            <a:pPr marL="285750" indent="-285750">
              <a:buFont typeface="Arial" panose="020B0604020202020204" pitchFamily="34" charset="0"/>
              <a:buChar char="•"/>
            </a:pPr>
            <a:r>
              <a:rPr lang="en-US" dirty="0"/>
              <a:t>There MUST be inheritance between the two classes.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same.</a:t>
            </a:r>
          </a:p>
          <a:p>
            <a:pPr marL="285750" indent="-285750">
              <a:buFont typeface="Arial" panose="020B0604020202020204" pitchFamily="34" charset="0"/>
              <a:buChar char="•"/>
            </a:pPr>
            <a:r>
              <a:rPr lang="en-US" dirty="0"/>
              <a:t>Method Return Type MUST be same.</a:t>
            </a:r>
          </a:p>
        </p:txBody>
      </p:sp>
    </p:spTree>
    <p:extLst>
      <p:ext uri="{BB962C8B-B14F-4D97-AF65-F5344CB8AC3E}">
        <p14:creationId xmlns:p14="http://schemas.microsoft.com/office/powerpoint/2010/main" val="1230221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Overriding - Example</a:t>
            </a:r>
            <a:endParaRPr lang="en-FI" sz="2800" dirty="0"/>
          </a:p>
        </p:txBody>
      </p:sp>
      <p:sp>
        <p:nvSpPr>
          <p:cNvPr id="5" name="Content Placeholder 3">
            <a:extLst>
              <a:ext uri="{FF2B5EF4-FFF2-40B4-BE49-F238E27FC236}">
                <a16:creationId xmlns:a16="http://schemas.microsoft.com/office/drawing/2014/main" id="{527F3361-9F29-4FFE-A3D0-445E280FFFC8}"/>
              </a:ext>
            </a:extLst>
          </p:cNvPr>
          <p:cNvSpPr txBox="1">
            <a:spLocks/>
          </p:cNvSpPr>
          <p:nvPr/>
        </p:nvSpPr>
        <p:spPr>
          <a:xfrm>
            <a:off x="543843" y="1540189"/>
            <a:ext cx="431386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Bravo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print(int a){.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
        <p:nvSpPr>
          <p:cNvPr id="6" name="Content Placeholder 3">
            <a:extLst>
              <a:ext uri="{FF2B5EF4-FFF2-40B4-BE49-F238E27FC236}">
                <a16:creationId xmlns:a16="http://schemas.microsoft.com/office/drawing/2014/main" id="{36D4EF2D-9545-4C74-BA03-DB40B446D023}"/>
              </a:ext>
            </a:extLst>
          </p:cNvPr>
          <p:cNvSpPr txBox="1">
            <a:spLocks/>
          </p:cNvSpPr>
          <p:nvPr/>
        </p:nvSpPr>
        <p:spPr>
          <a:xfrm>
            <a:off x="4820845" y="1544200"/>
            <a:ext cx="4455844"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200">
                <a:latin typeface="Cambria" panose="02040503050406030204" pitchFamily="18" charset="0"/>
                <a:ea typeface="Cambria" panose="02040503050406030204" pitchFamily="18" charset="0"/>
              </a:rPr>
              <a:t>public class Charlie extends Alpha{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show(int a){.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r>
              <a:rPr lang="en-US" sz="2200">
                <a:latin typeface="Cambria" panose="02040503050406030204" pitchFamily="18" charset="0"/>
                <a:ea typeface="Cambria" panose="02040503050406030204" pitchFamily="18" charset="0"/>
              </a:rPr>
              <a:t>public class Delta{</a:t>
            </a:r>
          </a:p>
          <a:p>
            <a:pPr marL="0" indent="0">
              <a:buFont typeface="Wingdings" pitchFamily="2" charset="2"/>
              <a:buNone/>
            </a:pPr>
            <a:r>
              <a:rPr lang="en-US" sz="2200">
                <a:latin typeface="Cambria" panose="02040503050406030204" pitchFamily="18" charset="0"/>
                <a:ea typeface="Cambria" panose="02040503050406030204" pitchFamily="18" charset="0"/>
              </a:rPr>
              <a:t>	public void show( ){. . .}</a:t>
            </a:r>
          </a:p>
          <a:p>
            <a:pPr marL="0" indent="0">
              <a:buFont typeface="Wingdings" pitchFamily="2" charset="2"/>
              <a:buNone/>
            </a:pPr>
            <a:r>
              <a:rPr lang="en-US" sz="2200">
                <a:latin typeface="Cambria" panose="02040503050406030204" pitchFamily="18" charset="0"/>
                <a:ea typeface="Cambria" panose="02040503050406030204" pitchFamily="18" charset="0"/>
              </a:rPr>
              <a:t>	public void print( ){. . .}</a:t>
            </a:r>
          </a:p>
          <a:p>
            <a:pPr marL="0" indent="0">
              <a:buFont typeface="Wingdings" pitchFamily="2" charset="2"/>
              <a:buNone/>
            </a:pPr>
            <a:r>
              <a:rPr lang="en-US" sz="2200">
                <a:latin typeface="Cambria" panose="02040503050406030204" pitchFamily="18" charset="0"/>
                <a:ea typeface="Cambria" panose="02040503050406030204" pitchFamily="18" charset="0"/>
              </a:rPr>
              <a:t>}</a:t>
            </a:r>
          </a:p>
          <a:p>
            <a:pPr marL="0" indent="0">
              <a:buFont typeface="Wingdings" pitchFamily="2" charset="2"/>
              <a:buNone/>
            </a:pPr>
            <a:endParaRPr lang="en-US"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3616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a:t>
            </a:r>
            <a:endParaRPr lang="en-FI" sz="2800" dirty="0"/>
          </a:p>
        </p:txBody>
      </p:sp>
      <p:sp>
        <p:nvSpPr>
          <p:cNvPr id="3" name="Rectangle 2">
            <a:extLst>
              <a:ext uri="{FF2B5EF4-FFF2-40B4-BE49-F238E27FC236}">
                <a16:creationId xmlns:a16="http://schemas.microsoft.com/office/drawing/2014/main" id="{D2DD7DF7-C1B5-4E94-8443-08B2D96DCFD0}"/>
              </a:ext>
            </a:extLst>
          </p:cNvPr>
          <p:cNvSpPr/>
          <p:nvPr/>
        </p:nvSpPr>
        <p:spPr>
          <a:xfrm>
            <a:off x="577516" y="1588169"/>
            <a:ext cx="7194884" cy="2031325"/>
          </a:xfrm>
          <a:prstGeom prst="rect">
            <a:avLst/>
          </a:prstGeom>
        </p:spPr>
        <p:txBody>
          <a:bodyPr wrap="square">
            <a:spAutoFit/>
          </a:bodyPr>
          <a:lstStyle/>
          <a:p>
            <a:r>
              <a:rPr lang="en-US" dirty="0"/>
              <a:t>As the name suggests, it happens among Constructors. There are some conditions of constructor overloading. If and only If these conditions are met, we can say that there is constructor overloading in that class. These conditions are:</a:t>
            </a:r>
          </a:p>
          <a:p>
            <a:endParaRPr lang="en-US" dirty="0"/>
          </a:p>
          <a:p>
            <a:pPr marL="285750" indent="-285750">
              <a:buFont typeface="Arial" panose="020B0604020202020204" pitchFamily="34" charset="0"/>
              <a:buChar char="•"/>
            </a:pPr>
            <a:r>
              <a:rPr lang="en-US" dirty="0"/>
              <a:t>Constructors MUST be of same class.</a:t>
            </a:r>
          </a:p>
          <a:p>
            <a:pPr marL="285750" indent="-285750">
              <a:buFont typeface="Arial" panose="020B0604020202020204" pitchFamily="34" charset="0"/>
              <a:buChar char="•"/>
            </a:pPr>
            <a:r>
              <a:rPr lang="en-US" dirty="0"/>
              <a:t>Constructor Parameter MUST be different.</a:t>
            </a:r>
          </a:p>
        </p:txBody>
      </p:sp>
    </p:spTree>
    <p:extLst>
      <p:ext uri="{BB962C8B-B14F-4D97-AF65-F5344CB8AC3E}">
        <p14:creationId xmlns:p14="http://schemas.microsoft.com/office/powerpoint/2010/main" val="2666680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Constructor Overloading - Example</a:t>
            </a:r>
            <a:endParaRPr lang="en-FI" sz="2800" dirty="0"/>
          </a:p>
        </p:txBody>
      </p:sp>
      <p:sp>
        <p:nvSpPr>
          <p:cNvPr id="5" name="Rectangle 4">
            <a:extLst>
              <a:ext uri="{FF2B5EF4-FFF2-40B4-BE49-F238E27FC236}">
                <a16:creationId xmlns:a16="http://schemas.microsoft.com/office/drawing/2014/main" id="{FDD197D1-5947-495B-BD87-DAE2361D8272}"/>
              </a:ext>
            </a:extLst>
          </p:cNvPr>
          <p:cNvSpPr/>
          <p:nvPr/>
        </p:nvSpPr>
        <p:spPr>
          <a:xfrm>
            <a:off x="709863" y="2466594"/>
            <a:ext cx="6256421" cy="1477328"/>
          </a:xfrm>
          <a:prstGeom prst="rect">
            <a:avLst/>
          </a:prstGeom>
        </p:spPr>
        <p:txBody>
          <a:bodyPr wrap="square">
            <a:spAutoFit/>
          </a:bodyPr>
          <a:lstStyle/>
          <a:p>
            <a:pPr marL="285750" indent="-285750">
              <a:buFont typeface="Arial" panose="020B0604020202020204" pitchFamily="34" charset="0"/>
              <a:buChar char="•"/>
            </a:pPr>
            <a:r>
              <a:rPr lang="en-US" dirty="0"/>
              <a:t>Just look at all the classes we have written this far. All of them has two constructors. One is Empty and the other is Parameterized. </a:t>
            </a:r>
          </a:p>
          <a:p>
            <a:pPr marL="285750" indent="-285750">
              <a:buFont typeface="Arial" panose="020B0604020202020204" pitchFamily="34" charset="0"/>
              <a:buChar char="•"/>
            </a:pPr>
            <a:r>
              <a:rPr lang="en-US" dirty="0"/>
              <a:t>Do you remember, how many constructors the class String has?</a:t>
            </a:r>
          </a:p>
        </p:txBody>
      </p:sp>
    </p:spTree>
    <p:extLst>
      <p:ext uri="{BB962C8B-B14F-4D97-AF65-F5344CB8AC3E}">
        <p14:creationId xmlns:p14="http://schemas.microsoft.com/office/powerpoint/2010/main" val="573495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6" name="Title 1">
            <a:extLst>
              <a:ext uri="{FF2B5EF4-FFF2-40B4-BE49-F238E27FC236}">
                <a16:creationId xmlns:a16="http://schemas.microsoft.com/office/drawing/2014/main" id="{0EFFC356-A7FB-4C21-B7B4-8B81D35ED513}"/>
              </a:ext>
            </a:extLst>
          </p:cNvPr>
          <p:cNvSpPr txBox="1">
            <a:spLocks/>
          </p:cNvSpPr>
          <p:nvPr/>
        </p:nvSpPr>
        <p:spPr>
          <a:xfrm>
            <a:off x="114300" y="443456"/>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7" name="Content Placeholder 2">
            <a:extLst>
              <a:ext uri="{FF2B5EF4-FFF2-40B4-BE49-F238E27FC236}">
                <a16:creationId xmlns:a16="http://schemas.microsoft.com/office/drawing/2014/main" id="{917EC316-E10D-490C-BB51-8F8988DE5C9F}"/>
              </a:ext>
            </a:extLst>
          </p:cNvPr>
          <p:cNvSpPr txBox="1">
            <a:spLocks/>
          </p:cNvSpPr>
          <p:nvPr/>
        </p:nvSpPr>
        <p:spPr>
          <a:xfrm>
            <a:off x="114300" y="1905000"/>
            <a:ext cx="8915400" cy="3777622"/>
          </a:xfrm>
          <a:prstGeom prst="rect">
            <a:avLst/>
          </a:prstGeom>
        </p:spPr>
        <p:txBody>
          <a:bodyPr>
            <a:normAutofit fontScale="85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sz="2200" dirty="0">
                <a:latin typeface="Copperplate Gothic Bold" panose="020E0705020206020404" pitchFamily="34" charset="0"/>
              </a:rPr>
              <a:t>Before starting, let us go back to the statement:</a:t>
            </a: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solidFill>
                  <a:srgbClr val="FF0000"/>
                </a:solidFill>
                <a:latin typeface="Copperplate Gothic Bold" panose="020E0705020206020404" pitchFamily="34" charset="0"/>
              </a:rPr>
              <a:t>Where is the Object?</a:t>
            </a:r>
          </a:p>
          <a:p>
            <a:pPr marL="0" indent="0" algn="just">
              <a:buFont typeface="Wingdings" pitchFamily="2" charset="2"/>
              <a:buNone/>
            </a:pPr>
            <a:endParaRPr lang="en-US" sz="2200" dirty="0">
              <a:latin typeface="Copperplate Gothic Bold" panose="020E0705020206020404" pitchFamily="34" charset="0"/>
            </a:endParaRPr>
          </a:p>
        </p:txBody>
      </p:sp>
      <p:sp>
        <p:nvSpPr>
          <p:cNvPr id="8" name="Oval 7">
            <a:extLst>
              <a:ext uri="{FF2B5EF4-FFF2-40B4-BE49-F238E27FC236}">
                <a16:creationId xmlns:a16="http://schemas.microsoft.com/office/drawing/2014/main" id="{A8FFFD8C-4513-401E-BD69-CEF080C507CB}"/>
              </a:ext>
            </a:extLst>
          </p:cNvPr>
          <p:cNvSpPr/>
          <p:nvPr/>
        </p:nvSpPr>
        <p:spPr>
          <a:xfrm>
            <a:off x="135829" y="27203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90D940C-5A8D-45EA-8180-21B767702396}"/>
              </a:ext>
            </a:extLst>
          </p:cNvPr>
          <p:cNvSpPr/>
          <p:nvPr/>
        </p:nvSpPr>
        <p:spPr>
          <a:xfrm>
            <a:off x="1027058" y="2795640"/>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B0EFB7E-C9D7-4CA3-87E6-5CD788DB6619}"/>
              </a:ext>
            </a:extLst>
          </p:cNvPr>
          <p:cNvSpPr/>
          <p:nvPr/>
        </p:nvSpPr>
        <p:spPr>
          <a:xfrm>
            <a:off x="1864122" y="2659853"/>
            <a:ext cx="619218"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839FB92-A218-4CD2-83E6-FBF92C695ED4}"/>
              </a:ext>
            </a:extLst>
          </p:cNvPr>
          <p:cNvSpPr/>
          <p:nvPr/>
        </p:nvSpPr>
        <p:spPr>
          <a:xfrm>
            <a:off x="2671243" y="2619916"/>
            <a:ext cx="981634" cy="80010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FFF8E22-9E46-4FB4-827F-B2B15EA7AD87}"/>
              </a:ext>
            </a:extLst>
          </p:cNvPr>
          <p:cNvSpPr txBox="1"/>
          <p:nvPr/>
        </p:nvSpPr>
        <p:spPr>
          <a:xfrm>
            <a:off x="92487" y="4268029"/>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3" name="Straight Connector 12">
            <a:extLst>
              <a:ext uri="{FF2B5EF4-FFF2-40B4-BE49-F238E27FC236}">
                <a16:creationId xmlns:a16="http://schemas.microsoft.com/office/drawing/2014/main" id="{A8DDF7CE-15B0-4F43-B76B-3CC515FD793A}"/>
              </a:ext>
            </a:extLst>
          </p:cNvPr>
          <p:cNvCxnSpPr>
            <a:cxnSpLocks/>
          </p:cNvCxnSpPr>
          <p:nvPr/>
        </p:nvCxnSpPr>
        <p:spPr>
          <a:xfrm flipH="1" flipV="1">
            <a:off x="543034" y="3420016"/>
            <a:ext cx="248393" cy="848013"/>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79872286-6AD3-4F1D-8DCC-D784B8C804E9}"/>
              </a:ext>
            </a:extLst>
          </p:cNvPr>
          <p:cNvGrpSpPr/>
          <p:nvPr/>
        </p:nvGrpSpPr>
        <p:grpSpPr>
          <a:xfrm>
            <a:off x="1170477" y="3225946"/>
            <a:ext cx="2887016" cy="1602804"/>
            <a:chOff x="956929" y="2818575"/>
            <a:chExt cx="2887016" cy="1602804"/>
          </a:xfrm>
        </p:grpSpPr>
        <p:sp>
          <p:nvSpPr>
            <p:cNvPr id="15" name="TextBox 14">
              <a:extLst>
                <a:ext uri="{FF2B5EF4-FFF2-40B4-BE49-F238E27FC236}">
                  <a16:creationId xmlns:a16="http://schemas.microsoft.com/office/drawing/2014/main" id="{308F373C-C0D3-44FC-B8AB-B8E3B0C05EFF}"/>
                </a:ext>
              </a:extLst>
            </p:cNvPr>
            <p:cNvSpPr txBox="1"/>
            <p:nvPr/>
          </p:nvSpPr>
          <p:spPr>
            <a:xfrm>
              <a:off x="2412159" y="4052047"/>
              <a:ext cx="1431786"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Name</a:t>
              </a:r>
            </a:p>
          </p:txBody>
        </p:sp>
        <p:cxnSp>
          <p:nvCxnSpPr>
            <p:cNvPr id="16" name="Straight Connector 15">
              <a:extLst>
                <a:ext uri="{FF2B5EF4-FFF2-40B4-BE49-F238E27FC236}">
                  <a16:creationId xmlns:a16="http://schemas.microsoft.com/office/drawing/2014/main" id="{799C2A2B-0C00-4BEF-844F-A78892A8BC29}"/>
                </a:ext>
              </a:extLst>
            </p:cNvPr>
            <p:cNvCxnSpPr>
              <a:cxnSpLocks/>
              <a:stCxn id="15" idx="0"/>
              <a:endCxn id="9" idx="4"/>
            </p:cNvCxnSpPr>
            <p:nvPr/>
          </p:nvCxnSpPr>
          <p:spPr>
            <a:xfrm flipH="1" flipV="1">
              <a:off x="956929" y="2818575"/>
              <a:ext cx="2171123" cy="12334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BC93E775-681F-4A8F-A252-EDBCC9D46273}"/>
              </a:ext>
            </a:extLst>
          </p:cNvPr>
          <p:cNvGrpSpPr/>
          <p:nvPr/>
        </p:nvGrpSpPr>
        <p:grpSpPr>
          <a:xfrm>
            <a:off x="2392658" y="3342781"/>
            <a:ext cx="4504757" cy="1756245"/>
            <a:chOff x="893916" y="2942133"/>
            <a:chExt cx="2791694" cy="1756245"/>
          </a:xfrm>
        </p:grpSpPr>
        <p:sp>
          <p:nvSpPr>
            <p:cNvPr id="18" name="TextBox 17">
              <a:extLst>
                <a:ext uri="{FF2B5EF4-FFF2-40B4-BE49-F238E27FC236}">
                  <a16:creationId xmlns:a16="http://schemas.microsoft.com/office/drawing/2014/main" id="{D2A5DF98-3F95-4197-85E6-265109454B5A}"/>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New keyword for memory allocation</a:t>
              </a:r>
            </a:p>
          </p:txBody>
        </p:sp>
        <p:cxnSp>
          <p:nvCxnSpPr>
            <p:cNvPr id="19" name="Straight Connector 18">
              <a:extLst>
                <a:ext uri="{FF2B5EF4-FFF2-40B4-BE49-F238E27FC236}">
                  <a16:creationId xmlns:a16="http://schemas.microsoft.com/office/drawing/2014/main" id="{FF34867F-7EE4-48D7-8C1C-68016CBCBB69}"/>
                </a:ext>
              </a:extLst>
            </p:cNvPr>
            <p:cNvCxnSpPr>
              <a:cxnSpLocks/>
              <a:stCxn id="18" idx="0"/>
              <a:endCxn id="10" idx="5"/>
            </p:cNvCxnSpPr>
            <p:nvPr/>
          </p:nvCxnSpPr>
          <p:spPr>
            <a:xfrm flipH="1" flipV="1">
              <a:off x="893916" y="2942133"/>
              <a:ext cx="2154969" cy="1109914"/>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747ED48F-2453-4628-9132-1C1BE12947EE}"/>
              </a:ext>
            </a:extLst>
          </p:cNvPr>
          <p:cNvGrpSpPr/>
          <p:nvPr/>
        </p:nvGrpSpPr>
        <p:grpSpPr>
          <a:xfrm>
            <a:off x="3652877" y="3019966"/>
            <a:ext cx="5248934" cy="1249013"/>
            <a:chOff x="432734" y="3449365"/>
            <a:chExt cx="3252876" cy="1249013"/>
          </a:xfrm>
        </p:grpSpPr>
        <p:sp>
          <p:nvSpPr>
            <p:cNvPr id="21" name="TextBox 20">
              <a:extLst>
                <a:ext uri="{FF2B5EF4-FFF2-40B4-BE49-F238E27FC236}">
                  <a16:creationId xmlns:a16="http://schemas.microsoft.com/office/drawing/2014/main" id="{08F58AA5-6444-4347-BC48-0D13B8A0CC74}"/>
                </a:ext>
              </a:extLst>
            </p:cNvPr>
            <p:cNvSpPr txBox="1"/>
            <p:nvPr/>
          </p:nvSpPr>
          <p:spPr>
            <a:xfrm>
              <a:off x="2412159" y="4052047"/>
              <a:ext cx="1273451" cy="646331"/>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Constructor Call for Object Creation</a:t>
              </a:r>
            </a:p>
          </p:txBody>
        </p:sp>
        <p:cxnSp>
          <p:nvCxnSpPr>
            <p:cNvPr id="22" name="Straight Connector 21">
              <a:extLst>
                <a:ext uri="{FF2B5EF4-FFF2-40B4-BE49-F238E27FC236}">
                  <a16:creationId xmlns:a16="http://schemas.microsoft.com/office/drawing/2014/main" id="{009654D2-F3F9-41D0-A22C-BEC1643A5219}"/>
                </a:ext>
              </a:extLst>
            </p:cNvPr>
            <p:cNvCxnSpPr>
              <a:cxnSpLocks/>
              <a:stCxn id="21" idx="1"/>
              <a:endCxn id="11" idx="6"/>
            </p:cNvCxnSpPr>
            <p:nvPr/>
          </p:nvCxnSpPr>
          <p:spPr>
            <a:xfrm flipH="1" flipV="1">
              <a:off x="432734" y="3449365"/>
              <a:ext cx="1979425" cy="925848"/>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4093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additive="base">
                                        <p:cTn id="35" dur="500" fill="hold"/>
                                        <p:tgtEl>
                                          <p:spTgt spid="10"/>
                                        </p:tgtEl>
                                        <p:attrNameLst>
                                          <p:attrName>ppt_x</p:attrName>
                                        </p:attrNameLst>
                                      </p:cBhvr>
                                      <p:tavLst>
                                        <p:tav tm="0">
                                          <p:val>
                                            <p:strVal val="#ppt_x"/>
                                          </p:val>
                                        </p:tav>
                                        <p:tav tm="100000">
                                          <p:val>
                                            <p:strVal val="#ppt_x"/>
                                          </p:val>
                                        </p:tav>
                                      </p:tavLst>
                                    </p:anim>
                                    <p:anim calcmode="lin" valueType="num">
                                      <p:cBhvr additive="base">
                                        <p:cTn id="3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6" presetClass="entr" presetSubtype="0" fill="hold" grpId="0" nodeType="clickEffect">
                                  <p:stCondLst>
                                    <p:cond delay="0"/>
                                  </p:stCondLst>
                                  <p:childTnLst>
                                    <p:set>
                                      <p:cBhvr>
                                        <p:cTn id="50" dur="1" fill="hold">
                                          <p:stCondLst>
                                            <p:cond delay="0"/>
                                          </p:stCondLst>
                                        </p:cTn>
                                        <p:tgtEl>
                                          <p:spTgt spid="7">
                                            <p:txEl>
                                              <p:pRg st="7" end="7"/>
                                            </p:txEl>
                                          </p:spTgt>
                                        </p:tgtEl>
                                        <p:attrNameLst>
                                          <p:attrName>style.visibility</p:attrName>
                                        </p:attrNameLst>
                                      </p:cBhvr>
                                      <p:to>
                                        <p:strVal val="visible"/>
                                      </p:to>
                                    </p:set>
                                    <p:animEffect transition="in" filter="wipe(down)">
                                      <p:cBhvr>
                                        <p:cTn id="51" dur="580">
                                          <p:stCondLst>
                                            <p:cond delay="0"/>
                                          </p:stCondLst>
                                        </p:cTn>
                                        <p:tgtEl>
                                          <p:spTgt spid="7">
                                            <p:txEl>
                                              <p:pRg st="7" end="7"/>
                                            </p:txEl>
                                          </p:spTgt>
                                        </p:tgtEl>
                                      </p:cBhvr>
                                    </p:animEffect>
                                    <p:anim calcmode="lin" valueType="num">
                                      <p:cBhvr>
                                        <p:cTn id="52" dur="1822" tmFilter="0,0; 0.14,0.36; 0.43,0.73; 0.71,0.91; 1.0,1.0">
                                          <p:stCondLst>
                                            <p:cond delay="0"/>
                                          </p:stCondLst>
                                        </p:cTn>
                                        <p:tgtEl>
                                          <p:spTgt spid="7">
                                            <p:txEl>
                                              <p:pRg st="7" end="7"/>
                                            </p:txEl>
                                          </p:spTgt>
                                        </p:tgtEl>
                                        <p:attrNameLst>
                                          <p:attrName>ppt_x</p:attrName>
                                        </p:attrNameLst>
                                      </p:cBhvr>
                                      <p:tavLst>
                                        <p:tav tm="0">
                                          <p:val>
                                            <p:strVal val="#ppt_x-0.25"/>
                                          </p:val>
                                        </p:tav>
                                        <p:tav tm="100000">
                                          <p:val>
                                            <p:strVal val="#ppt_x"/>
                                          </p:val>
                                        </p:tav>
                                      </p:tavLst>
                                    </p:anim>
                                    <p:anim calcmode="lin" valueType="num">
                                      <p:cBhvr>
                                        <p:cTn id="53" dur="664" tmFilter="0.0,0.0; 0.25,0.07; 0.50,0.2; 0.75,0.467; 1.0,1.0">
                                          <p:stCondLst>
                                            <p:cond delay="0"/>
                                          </p:stCondLst>
                                        </p:cTn>
                                        <p:tgtEl>
                                          <p:spTgt spid="7">
                                            <p:txEl>
                                              <p:pRg st="7" end="7"/>
                                            </p:txEl>
                                          </p:spTgt>
                                        </p:tgtEl>
                                        <p:attrNameLst>
                                          <p:attrName>ppt_y</p:attrName>
                                        </p:attrNameLst>
                                      </p:cBhvr>
                                      <p:tavLst>
                                        <p:tav tm="0" fmla="#ppt_y-sin(pi*$)/3">
                                          <p:val>
                                            <p:fltVal val="0.5"/>
                                          </p:val>
                                        </p:tav>
                                        <p:tav tm="100000">
                                          <p:val>
                                            <p:fltVal val="1"/>
                                          </p:val>
                                        </p:tav>
                                      </p:tavLst>
                                    </p:anim>
                                    <p:anim calcmode="lin" valueType="num">
                                      <p:cBhvr>
                                        <p:cTn id="54" dur="664" tmFilter="0, 0; 0.125,0.2665; 0.25,0.4; 0.375,0.465; 0.5,0.5;  0.625,0.535; 0.75,0.6; 0.875,0.7335; 1,1">
                                          <p:stCondLst>
                                            <p:cond delay="664"/>
                                          </p:stCondLst>
                                        </p:cTn>
                                        <p:tgtEl>
                                          <p:spTgt spid="7">
                                            <p:txEl>
                                              <p:pRg st="7" end="7"/>
                                            </p:txEl>
                                          </p:spTgt>
                                        </p:tgtEl>
                                        <p:attrNameLst>
                                          <p:attrName>ppt_y</p:attrName>
                                        </p:attrNameLst>
                                      </p:cBhvr>
                                      <p:tavLst>
                                        <p:tav tm="0" fmla="#ppt_y-sin(pi*$)/9">
                                          <p:val>
                                            <p:fltVal val="0"/>
                                          </p:val>
                                        </p:tav>
                                        <p:tav tm="100000">
                                          <p:val>
                                            <p:fltVal val="1"/>
                                          </p:val>
                                        </p:tav>
                                      </p:tavLst>
                                    </p:anim>
                                    <p:anim calcmode="lin" valueType="num">
                                      <p:cBhvr>
                                        <p:cTn id="55" dur="332" tmFilter="0, 0; 0.125,0.2665; 0.25,0.4; 0.375,0.465; 0.5,0.5;  0.625,0.535; 0.75,0.6; 0.875,0.7335; 1,1">
                                          <p:stCondLst>
                                            <p:cond delay="1324"/>
                                          </p:stCondLst>
                                        </p:cTn>
                                        <p:tgtEl>
                                          <p:spTgt spid="7">
                                            <p:txEl>
                                              <p:pRg st="7" end="7"/>
                                            </p:txEl>
                                          </p:spTgt>
                                        </p:tgtEl>
                                        <p:attrNameLst>
                                          <p:attrName>ppt_y</p:attrName>
                                        </p:attrNameLst>
                                      </p:cBhvr>
                                      <p:tavLst>
                                        <p:tav tm="0" fmla="#ppt_y-sin(pi*$)/27">
                                          <p:val>
                                            <p:fltVal val="0"/>
                                          </p:val>
                                        </p:tav>
                                        <p:tav tm="100000">
                                          <p:val>
                                            <p:fltVal val="1"/>
                                          </p:val>
                                        </p:tav>
                                      </p:tavLst>
                                    </p:anim>
                                    <p:anim calcmode="lin" valueType="num">
                                      <p:cBhvr>
                                        <p:cTn id="56" dur="164" tmFilter="0, 0; 0.125,0.2665; 0.25,0.4; 0.375,0.465; 0.5,0.5;  0.625,0.535; 0.75,0.6; 0.875,0.7335; 1,1">
                                          <p:stCondLst>
                                            <p:cond delay="1656"/>
                                          </p:stCondLst>
                                        </p:cTn>
                                        <p:tgtEl>
                                          <p:spTgt spid="7">
                                            <p:txEl>
                                              <p:pRg st="7" end="7"/>
                                            </p:txEl>
                                          </p:spTgt>
                                        </p:tgtEl>
                                        <p:attrNameLst>
                                          <p:attrName>ppt_y</p:attrName>
                                        </p:attrNameLst>
                                      </p:cBhvr>
                                      <p:tavLst>
                                        <p:tav tm="0" fmla="#ppt_y-sin(pi*$)/81">
                                          <p:val>
                                            <p:fltVal val="0"/>
                                          </p:val>
                                        </p:tav>
                                        <p:tav tm="100000">
                                          <p:val>
                                            <p:fltVal val="1"/>
                                          </p:val>
                                        </p:tav>
                                      </p:tavLst>
                                    </p:anim>
                                    <p:animScale>
                                      <p:cBhvr>
                                        <p:cTn id="57" dur="26">
                                          <p:stCondLst>
                                            <p:cond delay="650"/>
                                          </p:stCondLst>
                                        </p:cTn>
                                        <p:tgtEl>
                                          <p:spTgt spid="7">
                                            <p:txEl>
                                              <p:pRg st="7" end="7"/>
                                            </p:txEl>
                                          </p:spTgt>
                                        </p:tgtEl>
                                      </p:cBhvr>
                                      <p:to x="100000" y="60000"/>
                                    </p:animScale>
                                    <p:animScale>
                                      <p:cBhvr>
                                        <p:cTn id="58" dur="166" decel="50000">
                                          <p:stCondLst>
                                            <p:cond delay="676"/>
                                          </p:stCondLst>
                                        </p:cTn>
                                        <p:tgtEl>
                                          <p:spTgt spid="7">
                                            <p:txEl>
                                              <p:pRg st="7" end="7"/>
                                            </p:txEl>
                                          </p:spTgt>
                                        </p:tgtEl>
                                      </p:cBhvr>
                                      <p:to x="100000" y="100000"/>
                                    </p:animScale>
                                    <p:animScale>
                                      <p:cBhvr>
                                        <p:cTn id="59" dur="26">
                                          <p:stCondLst>
                                            <p:cond delay="1312"/>
                                          </p:stCondLst>
                                        </p:cTn>
                                        <p:tgtEl>
                                          <p:spTgt spid="7">
                                            <p:txEl>
                                              <p:pRg st="7" end="7"/>
                                            </p:txEl>
                                          </p:spTgt>
                                        </p:tgtEl>
                                      </p:cBhvr>
                                      <p:to x="100000" y="80000"/>
                                    </p:animScale>
                                    <p:animScale>
                                      <p:cBhvr>
                                        <p:cTn id="60" dur="166" decel="50000">
                                          <p:stCondLst>
                                            <p:cond delay="1338"/>
                                          </p:stCondLst>
                                        </p:cTn>
                                        <p:tgtEl>
                                          <p:spTgt spid="7">
                                            <p:txEl>
                                              <p:pRg st="7" end="7"/>
                                            </p:txEl>
                                          </p:spTgt>
                                        </p:tgtEl>
                                      </p:cBhvr>
                                      <p:to x="100000" y="100000"/>
                                    </p:animScale>
                                    <p:animScale>
                                      <p:cBhvr>
                                        <p:cTn id="61" dur="26">
                                          <p:stCondLst>
                                            <p:cond delay="1642"/>
                                          </p:stCondLst>
                                        </p:cTn>
                                        <p:tgtEl>
                                          <p:spTgt spid="7">
                                            <p:txEl>
                                              <p:pRg st="7" end="7"/>
                                            </p:txEl>
                                          </p:spTgt>
                                        </p:tgtEl>
                                      </p:cBhvr>
                                      <p:to x="100000" y="90000"/>
                                    </p:animScale>
                                    <p:animScale>
                                      <p:cBhvr>
                                        <p:cTn id="62" dur="166" decel="50000">
                                          <p:stCondLst>
                                            <p:cond delay="1668"/>
                                          </p:stCondLst>
                                        </p:cTn>
                                        <p:tgtEl>
                                          <p:spTgt spid="7">
                                            <p:txEl>
                                              <p:pRg st="7" end="7"/>
                                            </p:txEl>
                                          </p:spTgt>
                                        </p:tgtEl>
                                      </p:cBhvr>
                                      <p:to x="100000" y="100000"/>
                                    </p:animScale>
                                    <p:animScale>
                                      <p:cBhvr>
                                        <p:cTn id="63" dur="26">
                                          <p:stCondLst>
                                            <p:cond delay="1808"/>
                                          </p:stCondLst>
                                        </p:cTn>
                                        <p:tgtEl>
                                          <p:spTgt spid="7">
                                            <p:txEl>
                                              <p:pRg st="7" end="7"/>
                                            </p:txEl>
                                          </p:spTgt>
                                        </p:tgtEl>
                                      </p:cBhvr>
                                      <p:to x="100000" y="95000"/>
                                    </p:animScale>
                                    <p:animScale>
                                      <p:cBhvr>
                                        <p:cTn id="64" dur="166" decel="50000">
                                          <p:stCondLst>
                                            <p:cond delay="1834"/>
                                          </p:stCondLst>
                                        </p:cTn>
                                        <p:tgtEl>
                                          <p:spTgt spid="7">
                                            <p:txEl>
                                              <p:pRg st="7" end="7"/>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P spid="9" grpId="0" animBg="1"/>
      <p:bldP spid="10"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F22CFDA-978F-420C-8EB2-68FECBC977D9}"/>
              </a:ext>
            </a:extLst>
          </p:cNvPr>
          <p:cNvSpPr txBox="1">
            <a:spLocks/>
          </p:cNvSpPr>
          <p:nvPr/>
        </p:nvSpPr>
        <p:spPr>
          <a:xfrm>
            <a:off x="311051" y="1752600"/>
            <a:ext cx="4954589" cy="4294094"/>
          </a:xfrm>
          <a:prstGeom prst="rect">
            <a:avLst/>
          </a:prstGeom>
        </p:spPr>
        <p:txBody>
          <a:bodyPr>
            <a:normAutofit fontScale="925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endParaRPr lang="en-US" sz="2200" dirty="0">
              <a:latin typeface="Copperplate Gothic Bold" panose="020E0705020206020404" pitchFamily="34" charset="0"/>
            </a:endParaRPr>
          </a:p>
          <a:p>
            <a:pPr algn="just"/>
            <a:endParaRPr lang="en-US" sz="2200" dirty="0">
              <a:latin typeface="Copperplate Gothic Bold" panose="020E0705020206020404" pitchFamily="34" charset="0"/>
            </a:endParaRPr>
          </a:p>
          <a:p>
            <a:pPr marL="0" indent="0" algn="just">
              <a:buFont typeface="Wingdings" pitchFamily="2" charset="2"/>
              <a:buNone/>
            </a:pPr>
            <a:r>
              <a:rPr lang="en-US" sz="2200" dirty="0">
                <a:latin typeface="Copperplate Gothic Bold" panose="020E0705020206020404" pitchFamily="34" charset="0"/>
              </a:rPr>
              <a:t>       </a:t>
            </a:r>
            <a:r>
              <a:rPr lang="en-US" sz="2200" dirty="0">
                <a:latin typeface="Cambria" panose="02040503050406030204" pitchFamily="18" charset="0"/>
                <a:ea typeface="Cambria" panose="02040503050406030204" pitchFamily="18" charset="0"/>
              </a:rPr>
              <a:t>Box     b       =        new   Box( );</a:t>
            </a: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Font typeface="Wingdings" pitchFamily="2" charset="2"/>
              <a:buNone/>
            </a:pPr>
            <a:endParaRPr lang="en-US" sz="2200" dirty="0">
              <a:latin typeface="Cambria" panose="02040503050406030204" pitchFamily="18" charset="0"/>
              <a:ea typeface="Cambria" panose="02040503050406030204" pitchFamily="18" charset="0"/>
            </a:endParaRPr>
          </a:p>
          <a:p>
            <a:pPr marL="0" indent="0" algn="just">
              <a:buNone/>
            </a:pPr>
            <a:r>
              <a:rPr lang="en-US" sz="2200" dirty="0">
                <a:latin typeface="Copperplate Gothic Bold" panose="020E0705020206020404" pitchFamily="34" charset="0"/>
              </a:rPr>
              <a:t>Where did we hear the term ‘Object Reference before’?</a:t>
            </a:r>
          </a:p>
        </p:txBody>
      </p:sp>
      <p:sp>
        <p:nvSpPr>
          <p:cNvPr id="6" name="Content Placeholder 37">
            <a:extLst>
              <a:ext uri="{FF2B5EF4-FFF2-40B4-BE49-F238E27FC236}">
                <a16:creationId xmlns:a16="http://schemas.microsoft.com/office/drawing/2014/main" id="{3DCCCEDE-3BE5-4098-871E-05B0C2A8DF61}"/>
              </a:ext>
            </a:extLst>
          </p:cNvPr>
          <p:cNvSpPr txBox="1">
            <a:spLocks/>
          </p:cNvSpPr>
          <p:nvPr/>
        </p:nvSpPr>
        <p:spPr>
          <a:xfrm>
            <a:off x="4912587" y="1745222"/>
            <a:ext cx="4313864" cy="3777622"/>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nSpc>
                <a:spcPct val="200000"/>
              </a:lnSpc>
              <a:buFont typeface="Wingdings" pitchFamily="2" charset="2"/>
              <a:buNone/>
            </a:pPr>
            <a:r>
              <a:rPr lang="en-US" sz="2000">
                <a:latin typeface="Cambria" panose="02040503050406030204" pitchFamily="18" charset="0"/>
                <a:ea typeface="Cambria" panose="02040503050406030204" pitchFamily="18" charset="0"/>
              </a:rPr>
              <a:t>Box b1; </a:t>
            </a:r>
            <a:r>
              <a:rPr lang="en-US">
                <a:solidFill>
                  <a:srgbClr val="00B050"/>
                </a:solidFill>
                <a:latin typeface="Cambria" panose="02040503050406030204" pitchFamily="18" charset="0"/>
                <a:ea typeface="Cambria" panose="02040503050406030204" pitchFamily="18" charset="0"/>
              </a:rPr>
              <a:t>//Object Reference Declaration</a:t>
            </a:r>
            <a:endParaRPr lang="en-US" sz="2000">
              <a:solidFill>
                <a:schemeClr val="tx1"/>
              </a:solidFill>
              <a:latin typeface="Cambria" panose="02040503050406030204" pitchFamily="18" charset="0"/>
              <a:ea typeface="Cambria" panose="02040503050406030204" pitchFamily="18" charset="0"/>
            </a:endParaRP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b1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Box b2 = new Box( ); </a:t>
            </a:r>
            <a:r>
              <a:rPr lang="en-US">
                <a:solidFill>
                  <a:srgbClr val="00B050"/>
                </a:solidFill>
                <a:latin typeface="Cambria" panose="02040503050406030204" pitchFamily="18" charset="0"/>
                <a:ea typeface="Cambria" panose="02040503050406030204" pitchFamily="18" charset="0"/>
              </a:rPr>
              <a:t>//Object Creation</a:t>
            </a:r>
          </a:p>
          <a:p>
            <a:pPr marL="0" indent="0">
              <a:lnSpc>
                <a:spcPct val="200000"/>
              </a:lnSpc>
              <a:buFont typeface="Wingdings" pitchFamily="2" charset="2"/>
              <a:buNone/>
            </a:pPr>
            <a:r>
              <a:rPr lang="en-US" sz="2000">
                <a:solidFill>
                  <a:schemeClr val="tx1"/>
                </a:solidFill>
                <a:latin typeface="Cambria" panose="02040503050406030204" pitchFamily="18" charset="0"/>
                <a:ea typeface="Cambria" panose="02040503050406030204" pitchFamily="18" charset="0"/>
              </a:rPr>
              <a:t>new Box( ); </a:t>
            </a:r>
            <a:r>
              <a:rPr lang="en-US">
                <a:solidFill>
                  <a:srgbClr val="00B050"/>
                </a:solidFill>
                <a:latin typeface="Cambria" panose="02040503050406030204" pitchFamily="18" charset="0"/>
                <a:ea typeface="Cambria" panose="02040503050406030204" pitchFamily="18" charset="0"/>
              </a:rPr>
              <a:t>//Anonymous Object</a:t>
            </a:r>
            <a:endParaRPr lang="en-US" dirty="0">
              <a:solidFill>
                <a:srgbClr val="00B050"/>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64805323-7068-495B-8BF4-EF7DA80199A7}"/>
              </a:ext>
            </a:extLst>
          </p:cNvPr>
          <p:cNvSpPr/>
          <p:nvPr/>
        </p:nvSpPr>
        <p:spPr>
          <a:xfrm>
            <a:off x="747428" y="2523565"/>
            <a:ext cx="605118" cy="7395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9590AA5-FAF7-489C-A76C-C57FE86FB335}"/>
              </a:ext>
            </a:extLst>
          </p:cNvPr>
          <p:cNvSpPr/>
          <p:nvPr/>
        </p:nvSpPr>
        <p:spPr>
          <a:xfrm>
            <a:off x="1438835" y="2686669"/>
            <a:ext cx="436376" cy="43030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1CBD2091-FAE8-4215-9EC8-A4E3E4CF7AB2}"/>
              </a:ext>
            </a:extLst>
          </p:cNvPr>
          <p:cNvSpPr txBox="1"/>
          <p:nvPr/>
        </p:nvSpPr>
        <p:spPr>
          <a:xfrm>
            <a:off x="94313" y="3543788"/>
            <a:ext cx="1370947"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Class Name</a:t>
            </a:r>
          </a:p>
        </p:txBody>
      </p:sp>
      <p:cxnSp>
        <p:nvCxnSpPr>
          <p:cNvPr id="10" name="Straight Connector 9">
            <a:extLst>
              <a:ext uri="{FF2B5EF4-FFF2-40B4-BE49-F238E27FC236}">
                <a16:creationId xmlns:a16="http://schemas.microsoft.com/office/drawing/2014/main" id="{3F10C5C6-9E63-4A4C-9C3C-89BC4EBAA957}"/>
              </a:ext>
            </a:extLst>
          </p:cNvPr>
          <p:cNvCxnSpPr>
            <a:stCxn id="9" idx="0"/>
            <a:endCxn id="7" idx="3"/>
          </p:cNvCxnSpPr>
          <p:nvPr/>
        </p:nvCxnSpPr>
        <p:spPr>
          <a:xfrm flipV="1">
            <a:off x="779787" y="3154843"/>
            <a:ext cx="56258" cy="388945"/>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72411878-E64A-40E1-B905-66D9B240A788}"/>
              </a:ext>
            </a:extLst>
          </p:cNvPr>
          <p:cNvSpPr txBox="1"/>
          <p:nvPr/>
        </p:nvSpPr>
        <p:spPr>
          <a:xfrm>
            <a:off x="996524" y="4078418"/>
            <a:ext cx="1890459"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 Reference</a:t>
            </a:r>
          </a:p>
        </p:txBody>
      </p:sp>
      <p:cxnSp>
        <p:nvCxnSpPr>
          <p:cNvPr id="12" name="Straight Connector 11">
            <a:extLst>
              <a:ext uri="{FF2B5EF4-FFF2-40B4-BE49-F238E27FC236}">
                <a16:creationId xmlns:a16="http://schemas.microsoft.com/office/drawing/2014/main" id="{73528AF7-9999-4C19-89F1-275B2934E3A1}"/>
              </a:ext>
            </a:extLst>
          </p:cNvPr>
          <p:cNvCxnSpPr>
            <a:cxnSpLocks/>
          </p:cNvCxnSpPr>
          <p:nvPr/>
        </p:nvCxnSpPr>
        <p:spPr>
          <a:xfrm flipH="1" flipV="1">
            <a:off x="1690834" y="3085467"/>
            <a:ext cx="130448" cy="965577"/>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FC1EE79D-3F80-4020-A96B-F5FE292EA737}"/>
              </a:ext>
            </a:extLst>
          </p:cNvPr>
          <p:cNvSpPr/>
          <p:nvPr/>
        </p:nvSpPr>
        <p:spPr>
          <a:xfrm>
            <a:off x="2314224" y="2611054"/>
            <a:ext cx="1724422" cy="636756"/>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190E2EA1-2565-4129-A247-43064BCDE1E4}"/>
              </a:ext>
            </a:extLst>
          </p:cNvPr>
          <p:cNvGrpSpPr/>
          <p:nvPr/>
        </p:nvGrpSpPr>
        <p:grpSpPr>
          <a:xfrm>
            <a:off x="3019926" y="3263153"/>
            <a:ext cx="1552783" cy="1687971"/>
            <a:chOff x="1954447" y="2733408"/>
            <a:chExt cx="1160434" cy="1687971"/>
          </a:xfrm>
        </p:grpSpPr>
        <p:sp>
          <p:nvSpPr>
            <p:cNvPr id="15" name="TextBox 14">
              <a:extLst>
                <a:ext uri="{FF2B5EF4-FFF2-40B4-BE49-F238E27FC236}">
                  <a16:creationId xmlns:a16="http://schemas.microsoft.com/office/drawing/2014/main" id="{8ABBA2E0-8454-476F-A8C3-E4FD3ABC04CC}"/>
                </a:ext>
              </a:extLst>
            </p:cNvPr>
            <p:cNvSpPr txBox="1"/>
            <p:nvPr/>
          </p:nvSpPr>
          <p:spPr>
            <a:xfrm>
              <a:off x="2412159" y="4052047"/>
              <a:ext cx="702722" cy="369332"/>
            </a:xfrm>
            <a:prstGeom prst="rect">
              <a:avLst/>
            </a:prstGeom>
            <a:noFill/>
            <a:ln w="28575">
              <a:solidFill>
                <a:srgbClr val="00B0F0"/>
              </a:solidFill>
            </a:ln>
          </p:spPr>
          <p:txBody>
            <a:bodyPr wrap="square" rtlCol="0">
              <a:spAutoFit/>
            </a:bodyPr>
            <a:lstStyle/>
            <a:p>
              <a:r>
                <a:rPr lang="en-US" dirty="0">
                  <a:solidFill>
                    <a:srgbClr val="00B0F0"/>
                  </a:solidFill>
                  <a:latin typeface="Cambria" panose="02040503050406030204" pitchFamily="18" charset="0"/>
                  <a:ea typeface="Cambria" panose="02040503050406030204" pitchFamily="18" charset="0"/>
                </a:rPr>
                <a:t>Object</a:t>
              </a:r>
            </a:p>
          </p:txBody>
        </p:sp>
        <p:cxnSp>
          <p:nvCxnSpPr>
            <p:cNvPr id="16" name="Straight Connector 15">
              <a:extLst>
                <a:ext uri="{FF2B5EF4-FFF2-40B4-BE49-F238E27FC236}">
                  <a16:creationId xmlns:a16="http://schemas.microsoft.com/office/drawing/2014/main" id="{D225ADCA-6CBB-4780-9B48-F2F599633EB5}"/>
                </a:ext>
              </a:extLst>
            </p:cNvPr>
            <p:cNvCxnSpPr>
              <a:cxnSpLocks/>
              <a:stCxn id="15" idx="0"/>
            </p:cNvCxnSpPr>
            <p:nvPr/>
          </p:nvCxnSpPr>
          <p:spPr>
            <a:xfrm flipH="1" flipV="1">
              <a:off x="1954447" y="2733408"/>
              <a:ext cx="809073" cy="1318639"/>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311576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anim calcmode="lin" valueType="num">
                                      <p:cBhvr>
                                        <p:cTn id="35" dur="1000" fill="hold"/>
                                        <p:tgtEl>
                                          <p:spTgt spid="8"/>
                                        </p:tgtEl>
                                        <p:attrNameLst>
                                          <p:attrName>ppt_x</p:attrName>
                                        </p:attrNameLst>
                                      </p:cBhvr>
                                      <p:tavLst>
                                        <p:tav tm="0">
                                          <p:val>
                                            <p:strVal val="#ppt_x"/>
                                          </p:val>
                                        </p:tav>
                                        <p:tav tm="100000">
                                          <p:val>
                                            <p:strVal val="#ppt_x"/>
                                          </p:val>
                                        </p:tav>
                                      </p:tavLst>
                                    </p:anim>
                                    <p:anim calcmode="lin" valueType="num">
                                      <p:cBhvr>
                                        <p:cTn id="36" dur="1000" fill="hold"/>
                                        <p:tgtEl>
                                          <p:spTgt spid="8"/>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fade">
                                      <p:cBhvr>
                                        <p:cTn id="44" dur="1000"/>
                                        <p:tgtEl>
                                          <p:spTgt spid="11"/>
                                        </p:tgtEl>
                                      </p:cBhvr>
                                    </p:animEffect>
                                    <p:anim calcmode="lin" valueType="num">
                                      <p:cBhvr>
                                        <p:cTn id="45" dur="1000" fill="hold"/>
                                        <p:tgtEl>
                                          <p:spTgt spid="11"/>
                                        </p:tgtEl>
                                        <p:attrNameLst>
                                          <p:attrName>ppt_x</p:attrName>
                                        </p:attrNameLst>
                                      </p:cBhvr>
                                      <p:tavLst>
                                        <p:tav tm="0">
                                          <p:val>
                                            <p:strVal val="#ppt_x"/>
                                          </p:val>
                                        </p:tav>
                                        <p:tav tm="100000">
                                          <p:val>
                                            <p:strVal val="#ppt_x"/>
                                          </p:val>
                                        </p:tav>
                                      </p:tavLst>
                                    </p:anim>
                                    <p:anim calcmode="lin" valueType="num">
                                      <p:cBhvr>
                                        <p:cTn id="4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animEffect transition="in" filter="fade">
                                      <p:cBhvr>
                                        <p:cTn id="51" dur="500"/>
                                        <p:tgtEl>
                                          <p:spTgt spid="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6">
                                            <p:txEl>
                                              <p:pRg st="1" end="1"/>
                                            </p:txEl>
                                          </p:spTgt>
                                        </p:tgtEl>
                                        <p:attrNameLst>
                                          <p:attrName>style.visibility</p:attrName>
                                        </p:attrNameLst>
                                      </p:cBhvr>
                                      <p:to>
                                        <p:strVal val="visible"/>
                                      </p:to>
                                    </p:set>
                                    <p:animEffect transition="in" filter="fade">
                                      <p:cBhvr>
                                        <p:cTn id="56" dur="500"/>
                                        <p:tgtEl>
                                          <p:spTgt spid="6">
                                            <p:txEl>
                                              <p:pRg st="1" end="1"/>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animEffect transition="in" filter="fade">
                                      <p:cBhvr>
                                        <p:cTn id="61" dur="500"/>
                                        <p:tgtEl>
                                          <p:spTgt spid="6">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6">
                                            <p:txEl>
                                              <p:pRg st="3" end="3"/>
                                            </p:txEl>
                                          </p:spTgt>
                                        </p:tgtEl>
                                        <p:attrNameLst>
                                          <p:attrName>style.visibility</p:attrName>
                                        </p:attrNameLst>
                                      </p:cBhvr>
                                      <p:to>
                                        <p:strVal val="visible"/>
                                      </p:to>
                                    </p:set>
                                    <p:animEffect transition="in" filter="fade">
                                      <p:cBhvr>
                                        <p:cTn id="66" dur="500"/>
                                        <p:tgtEl>
                                          <p:spTgt spid="6">
                                            <p:txEl>
                                              <p:pRg st="3" end="3"/>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grpId="0" nodeType="clickEffect">
                                  <p:stCondLst>
                                    <p:cond delay="0"/>
                                  </p:stCondLst>
                                  <p:childTnLst>
                                    <p:set>
                                      <p:cBhvr>
                                        <p:cTn id="70" dur="1" fill="hold">
                                          <p:stCondLst>
                                            <p:cond delay="0"/>
                                          </p:stCondLst>
                                        </p:cTn>
                                        <p:tgtEl>
                                          <p:spTgt spid="5">
                                            <p:txEl>
                                              <p:pRg st="7" end="7"/>
                                            </p:txEl>
                                          </p:spTgt>
                                        </p:tgtEl>
                                        <p:attrNameLst>
                                          <p:attrName>style.visibility</p:attrName>
                                        </p:attrNameLst>
                                      </p:cBhvr>
                                      <p:to>
                                        <p:strVal val="visible"/>
                                      </p:to>
                                    </p:set>
                                    <p:anim calcmode="lin" valueType="num">
                                      <p:cBhvr additive="base">
                                        <p:cTn id="7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build="p"/>
      <p:bldP spid="7" grpId="0" animBg="1"/>
      <p:bldP spid="8" grpId="0" animBg="1"/>
      <p:bldP spid="9" grpId="0" animBg="1"/>
      <p:bldP spid="11"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Content Placeholder 2">
            <a:extLst>
              <a:ext uri="{FF2B5EF4-FFF2-40B4-BE49-F238E27FC236}">
                <a16:creationId xmlns:a16="http://schemas.microsoft.com/office/drawing/2014/main" id="{52238328-0E93-4F4F-8C00-C20ADC3E10EE}"/>
              </a:ext>
            </a:extLst>
          </p:cNvPr>
          <p:cNvSpPr txBox="1">
            <a:spLocks/>
          </p:cNvSpPr>
          <p:nvPr/>
        </p:nvSpPr>
        <p:spPr>
          <a:xfrm>
            <a:off x="321134" y="1965158"/>
            <a:ext cx="4954589" cy="429409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r>
              <a:rPr lang="en-US" sz="2000">
                <a:latin typeface="Cambria" panose="02040503050406030204" pitchFamily="18" charset="0"/>
                <a:ea typeface="Cambria" panose="02040503050406030204" pitchFamily="18" charset="0"/>
              </a:rPr>
              <a:t>String s1 = new String (“Java”);</a:t>
            </a:r>
          </a:p>
          <a:p>
            <a:pPr marL="0" indent="0" algn="just">
              <a:buFont typeface="Wingdings" pitchFamily="2" charset="2"/>
              <a:buNone/>
            </a:pPr>
            <a:r>
              <a:rPr lang="en-US" sz="2000">
                <a:latin typeface="Cambria" panose="02040503050406030204" pitchFamily="18" charset="0"/>
                <a:ea typeface="Cambria" panose="02040503050406030204" pitchFamily="18" charset="0"/>
              </a:rPr>
              <a:t>s1 = new String(“OOP1”);</a:t>
            </a: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a:latin typeface="Cambria" panose="02040503050406030204" pitchFamily="18" charset="0"/>
              <a:ea typeface="Cambria" panose="02040503050406030204" pitchFamily="18" charset="0"/>
            </a:endParaRPr>
          </a:p>
          <a:p>
            <a:pPr marL="0" indent="0" algn="just">
              <a:buFont typeface="Wingdings" pitchFamily="2" charset="2"/>
              <a:buNone/>
            </a:pPr>
            <a:endParaRPr lang="en-US" sz="2000" dirty="0">
              <a:latin typeface="Cambria" panose="02040503050406030204" pitchFamily="18" charset="0"/>
              <a:ea typeface="Cambria" panose="02040503050406030204" pitchFamily="18" charset="0"/>
            </a:endParaRPr>
          </a:p>
        </p:txBody>
      </p:sp>
      <p:sp>
        <p:nvSpPr>
          <p:cNvPr id="6" name="Content Placeholder 37">
            <a:extLst>
              <a:ext uri="{FF2B5EF4-FFF2-40B4-BE49-F238E27FC236}">
                <a16:creationId xmlns:a16="http://schemas.microsoft.com/office/drawing/2014/main" id="{DF0454DD-6A22-4005-BAF5-5F0F8FC94BFF}"/>
              </a:ext>
            </a:extLst>
          </p:cNvPr>
          <p:cNvSpPr txBox="1">
            <a:spLocks/>
          </p:cNvSpPr>
          <p:nvPr/>
        </p:nvSpPr>
        <p:spPr>
          <a:xfrm>
            <a:off x="4922670" y="1957780"/>
            <a:ext cx="4313864"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lvl="1">
              <a:buClr>
                <a:schemeClr val="accent3"/>
              </a:buClr>
            </a:pPr>
            <a:endParaRPr lang="en-US">
              <a:solidFill>
                <a:schemeClr val="tx1"/>
              </a:solidFill>
              <a:latin typeface="Copperplate Gothic Bold" panose="020E0705020206020404" pitchFamily="34" charset="0"/>
              <a:ea typeface="Cambria" panose="02040503050406030204" pitchFamily="18" charset="0"/>
            </a:endParaRPr>
          </a:p>
          <a:p>
            <a:pPr algn="just"/>
            <a:r>
              <a:rPr lang="en-US">
                <a:latin typeface="Cambria" panose="02040503050406030204" pitchFamily="18" charset="0"/>
                <a:ea typeface="Cambria" panose="02040503050406030204" pitchFamily="18" charset="0"/>
              </a:rPr>
              <a:t>What did we call this s1?</a:t>
            </a:r>
          </a:p>
          <a:p>
            <a:pPr lvl="1" algn="just">
              <a:lnSpc>
                <a:spcPct val="110000"/>
              </a:lnSpc>
              <a:spcBef>
                <a:spcPts val="0"/>
              </a:spcBef>
              <a:buClr>
                <a:schemeClr val="accent3"/>
              </a:buClr>
            </a:pPr>
            <a:r>
              <a:rPr lang="en-US">
                <a:latin typeface="Cambria" panose="02040503050406030204" pitchFamily="18" charset="0"/>
                <a:ea typeface="Cambria" panose="02040503050406030204" pitchFamily="18" charset="0"/>
              </a:rPr>
              <a:t>Reference</a:t>
            </a:r>
          </a:p>
          <a:p>
            <a:pPr marL="45720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sp>
        <p:nvSpPr>
          <p:cNvPr id="7" name="Oval 6">
            <a:extLst>
              <a:ext uri="{FF2B5EF4-FFF2-40B4-BE49-F238E27FC236}">
                <a16:creationId xmlns:a16="http://schemas.microsoft.com/office/drawing/2014/main" id="{9EF9BE25-985F-484D-957E-4E20A0224B91}"/>
              </a:ext>
            </a:extLst>
          </p:cNvPr>
          <p:cNvSpPr/>
          <p:nvPr/>
        </p:nvSpPr>
        <p:spPr>
          <a:xfrm>
            <a:off x="1066795" y="2910933"/>
            <a:ext cx="2003610" cy="2528047"/>
          </a:xfrm>
          <a:prstGeom prst="ellipse">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EA1D307B-415E-42DC-A42B-B4B1ADFA0A2E}"/>
              </a:ext>
            </a:extLst>
          </p:cNvPr>
          <p:cNvGrpSpPr/>
          <p:nvPr/>
        </p:nvGrpSpPr>
        <p:grpSpPr>
          <a:xfrm>
            <a:off x="593110" y="3631147"/>
            <a:ext cx="2205318" cy="430887"/>
            <a:chOff x="2861187" y="3799589"/>
            <a:chExt cx="2205318" cy="430887"/>
          </a:xfrm>
        </p:grpSpPr>
        <p:sp>
          <p:nvSpPr>
            <p:cNvPr id="9" name="TextBox 8">
              <a:extLst>
                <a:ext uri="{FF2B5EF4-FFF2-40B4-BE49-F238E27FC236}">
                  <a16:creationId xmlns:a16="http://schemas.microsoft.com/office/drawing/2014/main" id="{9ADE5BF7-0550-496C-9669-43FE5FBFDC53}"/>
                </a:ext>
              </a:extLst>
            </p:cNvPr>
            <p:cNvSpPr txBox="1"/>
            <p:nvPr/>
          </p:nvSpPr>
          <p:spPr>
            <a:xfrm>
              <a:off x="2861187" y="3799589"/>
              <a:ext cx="2205318" cy="430887"/>
            </a:xfrm>
            <a:prstGeom prst="rect">
              <a:avLst/>
            </a:prstGeom>
            <a:noFill/>
          </p:spPr>
          <p:txBody>
            <a:bodyPr wrap="square" rtlCol="0">
              <a:spAutoFit/>
            </a:bodyPr>
            <a:lstStyle/>
            <a:p>
              <a:r>
                <a:rPr lang="en-US" sz="2200" dirty="0">
                  <a:latin typeface="Cambria" panose="02040503050406030204" pitchFamily="18" charset="0"/>
                  <a:ea typeface="Cambria" panose="02040503050406030204" pitchFamily="18" charset="0"/>
                </a:rPr>
                <a:t>s1        Java</a:t>
              </a:r>
            </a:p>
          </p:txBody>
        </p:sp>
        <p:cxnSp>
          <p:nvCxnSpPr>
            <p:cNvPr id="10" name="Straight Arrow Connector 9">
              <a:extLst>
                <a:ext uri="{FF2B5EF4-FFF2-40B4-BE49-F238E27FC236}">
                  <a16:creationId xmlns:a16="http://schemas.microsoft.com/office/drawing/2014/main" id="{A2D6D096-A3B1-42CB-B132-23A4A8C62569}"/>
                </a:ext>
              </a:extLst>
            </p:cNvPr>
            <p:cNvCxnSpPr/>
            <p:nvPr/>
          </p:nvCxnSpPr>
          <p:spPr>
            <a:xfrm>
              <a:off x="3227294" y="4015032"/>
              <a:ext cx="484094"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11" name="TextBox 10">
            <a:extLst>
              <a:ext uri="{FF2B5EF4-FFF2-40B4-BE49-F238E27FC236}">
                <a16:creationId xmlns:a16="http://schemas.microsoft.com/office/drawing/2014/main" id="{35FC9993-69A6-48A6-95C0-5F12B8738364}"/>
              </a:ext>
            </a:extLst>
          </p:cNvPr>
          <p:cNvSpPr txBox="1"/>
          <p:nvPr/>
        </p:nvSpPr>
        <p:spPr>
          <a:xfrm>
            <a:off x="3070404" y="3115552"/>
            <a:ext cx="553998" cy="1634715"/>
          </a:xfrm>
          <a:prstGeom prst="rect">
            <a:avLst/>
          </a:prstGeom>
          <a:noFill/>
        </p:spPr>
        <p:txBody>
          <a:bodyPr vert="vert" wrap="square" rtlCol="0">
            <a:spAutoFit/>
          </a:bodyPr>
          <a:lstStyle/>
          <a:p>
            <a:r>
              <a:rPr lang="en-US" sz="2400" dirty="0">
                <a:solidFill>
                  <a:schemeClr val="accent6"/>
                </a:solidFill>
                <a:latin typeface="Cambria" panose="02040503050406030204" pitchFamily="18" charset="0"/>
                <a:ea typeface="Cambria" panose="02040503050406030204" pitchFamily="18" charset="0"/>
              </a:rPr>
              <a:t>String pool</a:t>
            </a:r>
          </a:p>
        </p:txBody>
      </p:sp>
    </p:spTree>
    <p:extLst>
      <p:ext uri="{BB962C8B-B14F-4D97-AF65-F5344CB8AC3E}">
        <p14:creationId xmlns:p14="http://schemas.microsoft.com/office/powerpoint/2010/main" val="43896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circle(in)">
                                      <p:cBhvr>
                                        <p:cTn id="12" dur="2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anim calcmode="lin" valueType="num">
                                      <p:cBhvr>
                                        <p:cTn id="1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Effect transition="in" filter="fade">
                                      <p:cBhvr>
                                        <p:cTn id="24" dur="1000"/>
                                        <p:tgtEl>
                                          <p:spTgt spid="5">
                                            <p:txEl>
                                              <p:pRg st="1" end="1"/>
                                            </p:txEl>
                                          </p:spTgt>
                                        </p:tgtEl>
                                      </p:cBhvr>
                                    </p:animEffect>
                                    <p:anim calcmode="lin" valueType="num">
                                      <p:cBhvr>
                                        <p:cTn id="25"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80">
                                          <p:stCondLst>
                                            <p:cond delay="0"/>
                                          </p:stCondLst>
                                        </p:cTn>
                                        <p:tgtEl>
                                          <p:spTgt spid="8"/>
                                        </p:tgtEl>
                                      </p:cBhvr>
                                    </p:animEffect>
                                    <p:anim calcmode="lin" valueType="num">
                                      <p:cBhvr>
                                        <p:cTn id="32"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37" dur="26">
                                          <p:stCondLst>
                                            <p:cond delay="650"/>
                                          </p:stCondLst>
                                        </p:cTn>
                                        <p:tgtEl>
                                          <p:spTgt spid="8"/>
                                        </p:tgtEl>
                                      </p:cBhvr>
                                      <p:to x="100000" y="60000"/>
                                    </p:animScale>
                                    <p:animScale>
                                      <p:cBhvr>
                                        <p:cTn id="38" dur="166" decel="50000">
                                          <p:stCondLst>
                                            <p:cond delay="676"/>
                                          </p:stCondLst>
                                        </p:cTn>
                                        <p:tgtEl>
                                          <p:spTgt spid="8"/>
                                        </p:tgtEl>
                                      </p:cBhvr>
                                      <p:to x="100000" y="100000"/>
                                    </p:animScale>
                                    <p:animScale>
                                      <p:cBhvr>
                                        <p:cTn id="39" dur="26">
                                          <p:stCondLst>
                                            <p:cond delay="1312"/>
                                          </p:stCondLst>
                                        </p:cTn>
                                        <p:tgtEl>
                                          <p:spTgt spid="8"/>
                                        </p:tgtEl>
                                      </p:cBhvr>
                                      <p:to x="100000" y="80000"/>
                                    </p:animScale>
                                    <p:animScale>
                                      <p:cBhvr>
                                        <p:cTn id="40" dur="166" decel="50000">
                                          <p:stCondLst>
                                            <p:cond delay="1338"/>
                                          </p:stCondLst>
                                        </p:cTn>
                                        <p:tgtEl>
                                          <p:spTgt spid="8"/>
                                        </p:tgtEl>
                                      </p:cBhvr>
                                      <p:to x="100000" y="100000"/>
                                    </p:animScale>
                                    <p:animScale>
                                      <p:cBhvr>
                                        <p:cTn id="41" dur="26">
                                          <p:stCondLst>
                                            <p:cond delay="1642"/>
                                          </p:stCondLst>
                                        </p:cTn>
                                        <p:tgtEl>
                                          <p:spTgt spid="8"/>
                                        </p:tgtEl>
                                      </p:cBhvr>
                                      <p:to x="100000" y="90000"/>
                                    </p:animScale>
                                    <p:animScale>
                                      <p:cBhvr>
                                        <p:cTn id="42" dur="166" decel="50000">
                                          <p:stCondLst>
                                            <p:cond delay="1668"/>
                                          </p:stCondLst>
                                        </p:cTn>
                                        <p:tgtEl>
                                          <p:spTgt spid="8"/>
                                        </p:tgtEl>
                                      </p:cBhvr>
                                      <p:to x="100000" y="100000"/>
                                    </p:animScale>
                                    <p:animScale>
                                      <p:cBhvr>
                                        <p:cTn id="43" dur="26">
                                          <p:stCondLst>
                                            <p:cond delay="1808"/>
                                          </p:stCondLst>
                                        </p:cTn>
                                        <p:tgtEl>
                                          <p:spTgt spid="8"/>
                                        </p:tgtEl>
                                      </p:cBhvr>
                                      <p:to x="100000" y="95000"/>
                                    </p:animScale>
                                    <p:animScale>
                                      <p:cBhvr>
                                        <p:cTn id="44" dur="166" decel="50000">
                                          <p:stCondLst>
                                            <p:cond delay="1834"/>
                                          </p:stCondLst>
                                        </p:cTn>
                                        <p:tgtEl>
                                          <p:spTgt spid="8"/>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animEffect transition="in" filter="wipe(down)">
                                      <p:cBhvr>
                                        <p:cTn id="49" dur="500"/>
                                        <p:tgtEl>
                                          <p:spTgt spid="6">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6">
                                            <p:txEl>
                                              <p:pRg st="2" end="2"/>
                                            </p:txEl>
                                          </p:spTgt>
                                        </p:tgtEl>
                                        <p:attrNameLst>
                                          <p:attrName>style.visibility</p:attrName>
                                        </p:attrNameLst>
                                      </p:cBhvr>
                                      <p:to>
                                        <p:strVal val="visible"/>
                                      </p:to>
                                    </p:set>
                                    <p:animEffect transition="in" filter="wipe(down)">
                                      <p:cBhvr>
                                        <p:cTn id="54"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7" name="Title 1">
            <a:extLst>
              <a:ext uri="{FF2B5EF4-FFF2-40B4-BE49-F238E27FC236}">
                <a16:creationId xmlns:a16="http://schemas.microsoft.com/office/drawing/2014/main" id="{B2A229D1-E65A-4D2D-8F9C-51C97EBEC696}"/>
              </a:ext>
            </a:extLst>
          </p:cNvPr>
          <p:cNvSpPr txBox="1">
            <a:spLocks/>
          </p:cNvSpPr>
          <p:nvPr/>
        </p:nvSpPr>
        <p:spPr>
          <a:xfrm>
            <a:off x="259292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8" name="Content Placeholder 37">
            <a:extLst>
              <a:ext uri="{FF2B5EF4-FFF2-40B4-BE49-F238E27FC236}">
                <a16:creationId xmlns:a16="http://schemas.microsoft.com/office/drawing/2014/main" id="{348A6BCE-88C0-497A-858B-651C07DFACAD}"/>
              </a:ext>
            </a:extLst>
          </p:cNvPr>
          <p:cNvSpPr txBox="1">
            <a:spLocks/>
          </p:cNvSpPr>
          <p:nvPr/>
        </p:nvSpPr>
        <p:spPr>
          <a:xfrm>
            <a:off x="240632" y="1479969"/>
            <a:ext cx="8566484" cy="50291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buFont typeface="Arial" panose="020B0604020202020204" pitchFamily="34" charset="0"/>
              <a:buChar char="•"/>
            </a:pPr>
            <a:r>
              <a:rPr lang="en-US" sz="2200" dirty="0">
                <a:solidFill>
                  <a:schemeClr val="tx1"/>
                </a:solidFill>
                <a:latin typeface="Copperplate Gothic Bold" panose="020E0705020206020404" pitchFamily="34" charset="0"/>
                <a:ea typeface="Cambria" panose="02040503050406030204" pitchFamily="18" charset="0"/>
              </a:rPr>
              <a:t>What is Anonymous Object?</a:t>
            </a:r>
          </a:p>
          <a:p>
            <a:pPr lvl="1">
              <a:buFont typeface="Arial" panose="020B0604020202020204" pitchFamily="34" charset="0"/>
              <a:buChar char="•"/>
            </a:pPr>
            <a:r>
              <a:rPr lang="en-US" sz="1800" dirty="0">
                <a:solidFill>
                  <a:schemeClr val="tx1"/>
                </a:solidFill>
                <a:latin typeface="Copperplate Gothic Bold" panose="020E0705020206020404" pitchFamily="34" charset="0"/>
                <a:ea typeface="Cambria" panose="02040503050406030204" pitchFamily="18" charset="0"/>
              </a:rPr>
              <a:t>An Object without any Name</a:t>
            </a:r>
          </a:p>
          <a:p>
            <a:pPr marL="457200" lvl="1" indent="0">
              <a:spcBef>
                <a:spcPts val="1200"/>
              </a:spcBef>
              <a:buClr>
                <a:schemeClr val="accent3"/>
              </a:buClr>
              <a:buFont typeface="Wingdings" pitchFamily="2" charset="2"/>
              <a:buNone/>
            </a:pPr>
            <a:r>
              <a:rPr lang="en-US" dirty="0">
                <a:solidFill>
                  <a:schemeClr val="tx1"/>
                </a:solidFill>
                <a:latin typeface="Cambria" panose="02040503050406030204" pitchFamily="18" charset="0"/>
                <a:ea typeface="Cambria" panose="02040503050406030204" pitchFamily="18" charset="0"/>
              </a:rPr>
              <a:t>	</a:t>
            </a:r>
            <a:r>
              <a:rPr lang="en-US" sz="2000" dirty="0">
                <a:solidFill>
                  <a:schemeClr val="tx1"/>
                </a:solidFill>
                <a:latin typeface="Cambria" panose="02040503050406030204" pitchFamily="18" charset="0"/>
                <a:ea typeface="Cambria" panose="02040503050406030204" pitchFamily="18" charset="0"/>
              </a:rPr>
              <a:t>    new Box( );</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a:p>
            <a:pPr algn="just">
              <a:buClr>
                <a:schemeClr val="accent6"/>
              </a:buClr>
              <a:buFont typeface="Arial" panose="020B0604020202020204" pitchFamily="34" charset="0"/>
              <a:buChar char="•"/>
            </a:pPr>
            <a:r>
              <a:rPr lang="en-US" sz="2000" dirty="0">
                <a:solidFill>
                  <a:schemeClr val="tx1"/>
                </a:solidFill>
                <a:latin typeface="Copperplate Gothic Bold" panose="020E0705020206020404" pitchFamily="34" charset="0"/>
                <a:ea typeface="Cambria" panose="02040503050406030204" pitchFamily="18" charset="0"/>
              </a:rPr>
              <a:t>So, Anonymous object can be used if and only if the object is required for just one time.</a:t>
            </a:r>
          </a:p>
          <a:p>
            <a:pPr marL="0" lvl="1" indent="0">
              <a:buClr>
                <a:schemeClr val="accent3"/>
              </a:buClr>
              <a:buFont typeface="Wingdings" pitchFamily="2" charset="2"/>
              <a:buNone/>
            </a:pPr>
            <a:endParaRPr lang="en-US" dirty="0">
              <a:solidFill>
                <a:schemeClr val="tx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BC49D68A-EA61-456A-ADF6-D2920E6AD61F}"/>
              </a:ext>
            </a:extLst>
          </p:cNvPr>
          <p:cNvGraphicFramePr>
            <a:graphicFrameLocks noGrp="1"/>
          </p:cNvGraphicFramePr>
          <p:nvPr>
            <p:extLst>
              <p:ext uri="{D42A27DB-BD31-4B8C-83A1-F6EECF244321}">
                <p14:modId xmlns:p14="http://schemas.microsoft.com/office/powerpoint/2010/main" val="3011915729"/>
              </p:ext>
            </p:extLst>
          </p:nvPr>
        </p:nvGraphicFramePr>
        <p:xfrm>
          <a:off x="5891490" y="2481730"/>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Content Placeholder 37">
            <a:extLst>
              <a:ext uri="{FF2B5EF4-FFF2-40B4-BE49-F238E27FC236}">
                <a16:creationId xmlns:a16="http://schemas.microsoft.com/office/drawing/2014/main" id="{387E9EE3-96EF-48A9-AF6A-00155BAAF02B}"/>
              </a:ext>
            </a:extLst>
          </p:cNvPr>
          <p:cNvSpPr txBox="1">
            <a:spLocks/>
          </p:cNvSpPr>
          <p:nvPr/>
        </p:nvSpPr>
        <p:spPr>
          <a:xfrm>
            <a:off x="837580" y="3114358"/>
            <a:ext cx="8756394" cy="1297233"/>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setLength</a:t>
            </a:r>
            <a:r>
              <a:rPr lang="en-US" sz="2000" dirty="0">
                <a:solidFill>
                  <a:schemeClr val="tx1"/>
                </a:solidFill>
                <a:latin typeface="Cambria" panose="02040503050406030204" pitchFamily="18" charset="0"/>
                <a:ea typeface="Cambria" panose="02040503050406030204" pitchFamily="18" charset="0"/>
              </a:rPr>
              <a:t>(1.5);</a:t>
            </a:r>
          </a:p>
          <a:p>
            <a:pPr marL="457200" lvl="1" indent="0">
              <a:spcBef>
                <a:spcPts val="1200"/>
              </a:spcBef>
              <a:buClr>
                <a:schemeClr val="accent3"/>
              </a:buClr>
              <a:buFont typeface="Wingdings" pitchFamily="2" charset="2"/>
              <a:buNone/>
            </a:pPr>
            <a:endParaRPr lang="en-US" sz="2000" dirty="0">
              <a:solidFill>
                <a:schemeClr val="tx1"/>
              </a:solidFill>
              <a:latin typeface="Cambria" panose="02040503050406030204" pitchFamily="18" charset="0"/>
              <a:ea typeface="Cambria" panose="02040503050406030204" pitchFamily="18" charset="0"/>
            </a:endParaRPr>
          </a:p>
          <a:p>
            <a:pPr marL="457200" lvl="1" indent="0">
              <a:spcBef>
                <a:spcPts val="1200"/>
              </a:spcBef>
              <a:buClr>
                <a:schemeClr val="accent3"/>
              </a:buClr>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new Box( ).</a:t>
            </a:r>
            <a:r>
              <a:rPr lang="en-US" sz="2000" dirty="0" err="1">
                <a:solidFill>
                  <a:schemeClr val="tx1"/>
                </a:solidFill>
                <a:latin typeface="Cambria" panose="02040503050406030204" pitchFamily="18" charset="0"/>
                <a:ea typeface="Cambria" panose="02040503050406030204" pitchFamily="18" charset="0"/>
              </a:rPr>
              <a:t>setWidth</a:t>
            </a:r>
            <a:r>
              <a:rPr lang="en-US" sz="2000" dirty="0">
                <a:solidFill>
                  <a:schemeClr val="tx1"/>
                </a:solidFill>
                <a:latin typeface="Cambria" panose="02040503050406030204" pitchFamily="18" charset="0"/>
                <a:ea typeface="Cambria" panose="02040503050406030204" pitchFamily="18" charset="0"/>
              </a:rPr>
              <a:t>(1.2);</a:t>
            </a:r>
          </a:p>
          <a:p>
            <a:pPr marL="457200" lvl="1" indent="0">
              <a:buClr>
                <a:schemeClr val="accent3"/>
              </a:buClr>
              <a:buFont typeface="Wingdings" pitchFamily="2" charset="2"/>
              <a:buNone/>
            </a:pPr>
            <a:endParaRPr lang="en-US" dirty="0">
              <a:solidFill>
                <a:schemeClr val="tx1"/>
              </a:solidFill>
              <a:latin typeface="Copperplate Gothic Bold" panose="020E0705020206020404" pitchFamily="34" charset="0"/>
              <a:ea typeface="Cambria" panose="02040503050406030204" pitchFamily="18" charset="0"/>
            </a:endParaRPr>
          </a:p>
        </p:txBody>
      </p:sp>
      <p:graphicFrame>
        <p:nvGraphicFramePr>
          <p:cNvPr id="11" name="Table 10">
            <a:extLst>
              <a:ext uri="{FF2B5EF4-FFF2-40B4-BE49-F238E27FC236}">
                <a16:creationId xmlns:a16="http://schemas.microsoft.com/office/drawing/2014/main" id="{C21EACA6-D0AF-4806-91DA-7527AB32B720}"/>
              </a:ext>
            </a:extLst>
          </p:cNvPr>
          <p:cNvGraphicFramePr>
            <a:graphicFrameLocks noGrp="1"/>
          </p:cNvGraphicFramePr>
          <p:nvPr>
            <p:extLst>
              <p:ext uri="{D42A27DB-BD31-4B8C-83A1-F6EECF244321}">
                <p14:modId xmlns:p14="http://schemas.microsoft.com/office/powerpoint/2010/main" val="765389581"/>
              </p:ext>
            </p:extLst>
          </p:nvPr>
        </p:nvGraphicFramePr>
        <p:xfrm>
          <a:off x="5891490" y="4074141"/>
          <a:ext cx="1975223" cy="1112520"/>
        </p:xfrm>
        <a:graphic>
          <a:graphicData uri="http://schemas.openxmlformats.org/drawingml/2006/table">
            <a:tbl>
              <a:tblPr firstRow="1" bandRow="1">
                <a:tableStyleId>{5940675A-B579-460E-94D1-54222C63F5DA}</a:tableStyleId>
              </a:tblPr>
              <a:tblGrid>
                <a:gridCol w="738094">
                  <a:extLst>
                    <a:ext uri="{9D8B030D-6E8A-4147-A177-3AD203B41FA5}">
                      <a16:colId xmlns:a16="http://schemas.microsoft.com/office/drawing/2014/main" val="20000"/>
                    </a:ext>
                  </a:extLst>
                </a:gridCol>
                <a:gridCol w="1237129">
                  <a:extLst>
                    <a:ext uri="{9D8B030D-6E8A-4147-A177-3AD203B41FA5}">
                      <a16:colId xmlns:a16="http://schemas.microsoft.com/office/drawing/2014/main" val="20001"/>
                    </a:ext>
                  </a:extLst>
                </a:gridCol>
              </a:tblGrid>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length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width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height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43430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10">
                                            <p:txEl>
                                              <p:pRg st="2" end="2"/>
                                            </p:txEl>
                                          </p:spTgt>
                                        </p:tgtEl>
                                        <p:attrNameLst>
                                          <p:attrName>style.visibility</p:attrName>
                                        </p:attrNameLst>
                                      </p:cBhvr>
                                      <p:to>
                                        <p:strVal val="visible"/>
                                      </p:to>
                                    </p:set>
                                    <p:anim calcmode="lin" valueType="num">
                                      <p:cBhvr additive="base">
                                        <p:cTn id="20"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8">
                                            <p:txEl>
                                              <p:pRg st="9" end="9"/>
                                            </p:txEl>
                                          </p:spTgt>
                                        </p:tgtEl>
                                        <p:attrNameLst>
                                          <p:attrName>style.visibility</p:attrName>
                                        </p:attrNameLst>
                                      </p:cBhvr>
                                      <p:to>
                                        <p:strVal val="visible"/>
                                      </p:to>
                                    </p:set>
                                    <p:anim calcmode="lin" valueType="num">
                                      <p:cBhvr>
                                        <p:cTn id="33" dur="500" fill="hold"/>
                                        <p:tgtEl>
                                          <p:spTgt spid="8">
                                            <p:txEl>
                                              <p:pRg st="9" end="9"/>
                                            </p:txEl>
                                          </p:spTgt>
                                        </p:tgtEl>
                                        <p:attrNameLst>
                                          <p:attrName>ppt_w</p:attrName>
                                        </p:attrNameLst>
                                      </p:cBhvr>
                                      <p:tavLst>
                                        <p:tav tm="0">
                                          <p:val>
                                            <p:fltVal val="0"/>
                                          </p:val>
                                        </p:tav>
                                        <p:tav tm="100000">
                                          <p:val>
                                            <p:strVal val="#ppt_w"/>
                                          </p:val>
                                        </p:tav>
                                      </p:tavLst>
                                    </p:anim>
                                    <p:anim calcmode="lin" valueType="num">
                                      <p:cBhvr>
                                        <p:cTn id="34" dur="500" fill="hold"/>
                                        <p:tgtEl>
                                          <p:spTgt spid="8">
                                            <p:txEl>
                                              <p:pRg st="9" end="9"/>
                                            </p:txEl>
                                          </p:spTgt>
                                        </p:tgtEl>
                                        <p:attrNameLst>
                                          <p:attrName>ppt_h</p:attrName>
                                        </p:attrNameLst>
                                      </p:cBhvr>
                                      <p:tavLst>
                                        <p:tav tm="0">
                                          <p:val>
                                            <p:fltVal val="0"/>
                                          </p:val>
                                        </p:tav>
                                        <p:tav tm="100000">
                                          <p:val>
                                            <p:strVal val="#ppt_h"/>
                                          </p:val>
                                        </p:tav>
                                      </p:tavLst>
                                    </p:anim>
                                    <p:animEffect transition="in" filter="fade">
                                      <p:cBhvr>
                                        <p:cTn id="35"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1">
            <a:extLst>
              <a:ext uri="{FF2B5EF4-FFF2-40B4-BE49-F238E27FC236}">
                <a16:creationId xmlns:a16="http://schemas.microsoft.com/office/drawing/2014/main" id="{0FCF8EC6-CB67-4475-915D-B3D9B6E6CCDD}"/>
              </a:ext>
            </a:extLst>
          </p:cNvPr>
          <p:cNvSpPr txBox="1">
            <a:spLocks/>
          </p:cNvSpPr>
          <p:nvPr/>
        </p:nvSpPr>
        <p:spPr>
          <a:xfrm>
            <a:off x="2592925"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sp>
        <p:nvSpPr>
          <p:cNvPr id="6" name="Content Placeholder 2">
            <a:extLst>
              <a:ext uri="{FF2B5EF4-FFF2-40B4-BE49-F238E27FC236}">
                <a16:creationId xmlns:a16="http://schemas.microsoft.com/office/drawing/2014/main" id="{3E24C28E-8A25-4632-AAF6-9998A7805E1E}"/>
              </a:ext>
            </a:extLst>
          </p:cNvPr>
          <p:cNvSpPr txBox="1">
            <a:spLocks/>
          </p:cNvSpPr>
          <p:nvPr/>
        </p:nvSpPr>
        <p:spPr>
          <a:xfrm>
            <a:off x="228600" y="1860855"/>
            <a:ext cx="8915400" cy="3777622"/>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According to the Polymorphic Behavior of Objects, An Object Reference of Parent Class can hold an Object of a Child Class.</a:t>
            </a:r>
          </a:p>
          <a:p>
            <a:pPr algn="just">
              <a:buFont typeface="Arial" panose="020B0604020202020204" pitchFamily="34" charset="0"/>
              <a:buChar char="•"/>
            </a:pPr>
            <a:r>
              <a:rPr lang="en-US" sz="2000" dirty="0">
                <a:solidFill>
                  <a:schemeClr val="tx1"/>
                </a:solidFill>
                <a:latin typeface="Cambria" panose="02040503050406030204" pitchFamily="18" charset="0"/>
                <a:ea typeface="Cambria" panose="02040503050406030204" pitchFamily="18" charset="0"/>
              </a:rPr>
              <a:t>Before going for an example, let’s assume the following Inheritance Tree: </a:t>
            </a:r>
          </a:p>
          <a:p>
            <a:pPr marL="0" indent="0" algn="just">
              <a:buFont typeface="Wingdings" pitchFamily="2" charset="2"/>
              <a:buNone/>
            </a:pPr>
            <a:endParaRPr lang="en-US" sz="2200" dirty="0">
              <a:latin typeface="Copperplate Gothic Bold" panose="020E0705020206020404" pitchFamily="34" charset="0"/>
            </a:endParaRPr>
          </a:p>
          <a:p>
            <a:pPr marL="0" indent="0" algn="just">
              <a:buFont typeface="Wingdings" pitchFamily="2" charset="2"/>
              <a:buNone/>
            </a:pPr>
            <a:endParaRPr lang="en-US" sz="2200" dirty="0">
              <a:latin typeface="Copperplate Gothic Bold" panose="020E0705020206020404" pitchFamily="34" charset="0"/>
            </a:endParaRPr>
          </a:p>
        </p:txBody>
      </p:sp>
      <p:grpSp>
        <p:nvGrpSpPr>
          <p:cNvPr id="7" name="Group 6">
            <a:extLst>
              <a:ext uri="{FF2B5EF4-FFF2-40B4-BE49-F238E27FC236}">
                <a16:creationId xmlns:a16="http://schemas.microsoft.com/office/drawing/2014/main" id="{3121227C-8B5A-4C78-AA84-6279621D99CF}"/>
              </a:ext>
            </a:extLst>
          </p:cNvPr>
          <p:cNvGrpSpPr/>
          <p:nvPr/>
        </p:nvGrpSpPr>
        <p:grpSpPr>
          <a:xfrm>
            <a:off x="2144454" y="3643534"/>
            <a:ext cx="3897405" cy="2092258"/>
            <a:chOff x="6615954" y="4047564"/>
            <a:chExt cx="3897405" cy="2092258"/>
          </a:xfrm>
        </p:grpSpPr>
        <p:grpSp>
          <p:nvGrpSpPr>
            <p:cNvPr id="8" name="Group 7">
              <a:extLst>
                <a:ext uri="{FF2B5EF4-FFF2-40B4-BE49-F238E27FC236}">
                  <a16:creationId xmlns:a16="http://schemas.microsoft.com/office/drawing/2014/main" id="{947BD370-EF5F-4E91-8DF0-F237961A4A04}"/>
                </a:ext>
              </a:extLst>
            </p:cNvPr>
            <p:cNvGrpSpPr/>
            <p:nvPr/>
          </p:nvGrpSpPr>
          <p:grpSpPr>
            <a:xfrm>
              <a:off x="6615954" y="4047564"/>
              <a:ext cx="3897405" cy="2092258"/>
              <a:chOff x="6615954" y="4047564"/>
              <a:chExt cx="3897405" cy="2092258"/>
            </a:xfrm>
          </p:grpSpPr>
          <p:sp>
            <p:nvSpPr>
              <p:cNvPr id="10" name="TextBox 9">
                <a:extLst>
                  <a:ext uri="{FF2B5EF4-FFF2-40B4-BE49-F238E27FC236}">
                    <a16:creationId xmlns:a16="http://schemas.microsoft.com/office/drawing/2014/main" id="{C8E864AC-235F-4602-8AE3-3486B4D24064}"/>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1" name="TextBox 10">
                <a:extLst>
                  <a:ext uri="{FF2B5EF4-FFF2-40B4-BE49-F238E27FC236}">
                    <a16:creationId xmlns:a16="http://schemas.microsoft.com/office/drawing/2014/main" id="{77FDDC48-70CE-44A1-9EC4-7D6C61CB49C5}"/>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2" name="TextBox 11">
                <a:extLst>
                  <a:ext uri="{FF2B5EF4-FFF2-40B4-BE49-F238E27FC236}">
                    <a16:creationId xmlns:a16="http://schemas.microsoft.com/office/drawing/2014/main" id="{BBFAEF84-C3D3-444C-B54A-CF762D271D02}"/>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3" name="TextBox 12">
                <a:extLst>
                  <a:ext uri="{FF2B5EF4-FFF2-40B4-BE49-F238E27FC236}">
                    <a16:creationId xmlns:a16="http://schemas.microsoft.com/office/drawing/2014/main" id="{0EA64AEB-C32B-4212-AC54-EC4AF0BBC27E}"/>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4" name="Isosceles Triangle 13">
                <a:extLst>
                  <a:ext uri="{FF2B5EF4-FFF2-40B4-BE49-F238E27FC236}">
                    <a16:creationId xmlns:a16="http://schemas.microsoft.com/office/drawing/2014/main" id="{4A4C21FE-7357-407C-AEFB-7A22E2712EE5}"/>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a:extLst>
                  <a:ext uri="{FF2B5EF4-FFF2-40B4-BE49-F238E27FC236}">
                    <a16:creationId xmlns:a16="http://schemas.microsoft.com/office/drawing/2014/main" id="{17EBB29C-4BA6-4D0E-986C-C9AC52816174}"/>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2D8B91D-FB0C-4015-8852-B291BDACD9F0}"/>
                  </a:ext>
                </a:extLst>
              </p:cNvPr>
              <p:cNvCxnSpPr>
                <a:stCxn id="14"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68FD519-CE5C-40F0-B380-986F91247EB3}"/>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4616FF-7182-4EC4-9E10-BC1D1C40BFFB}"/>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6A5FD05-FCCC-49FD-9C7D-E08F39C9DCB6}"/>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3F94C480-16D0-4EFD-8342-4B39627FE6BB}"/>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92620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 Polymorphism</a:t>
            </a:r>
          </a:p>
          <a:p>
            <a:pPr marL="342900" indent="-342900">
              <a:buAutoNum type="arabicPeriod"/>
            </a:pPr>
            <a:r>
              <a:rPr lang="en-US" sz="2400" dirty="0">
                <a:solidFill>
                  <a:schemeClr val="tx1"/>
                </a:solidFill>
              </a:rPr>
              <a:t> Method Overloading</a:t>
            </a:r>
          </a:p>
          <a:p>
            <a:pPr marL="342900" indent="-342900">
              <a:buAutoNum type="arabicPeriod"/>
            </a:pPr>
            <a:r>
              <a:rPr lang="en-US" sz="2400" dirty="0">
                <a:solidFill>
                  <a:schemeClr val="tx1"/>
                </a:solidFill>
              </a:rPr>
              <a:t> Method Overriding</a:t>
            </a:r>
          </a:p>
          <a:p>
            <a:pPr marL="342900" indent="-342900">
              <a:buFont typeface="Wingdings" pitchFamily="2" charset="2"/>
              <a:buAutoNum type="arabicPeriod"/>
            </a:pPr>
            <a:r>
              <a:rPr lang="en-US" sz="2400" dirty="0">
                <a:solidFill>
                  <a:schemeClr val="tx1"/>
                </a:solidFill>
              </a:rPr>
              <a:t> Constructor Overloading</a:t>
            </a:r>
          </a:p>
          <a:p>
            <a:pPr marL="342900" indent="-342900">
              <a:buAutoNum type="arabicPeriod"/>
            </a:pPr>
            <a:r>
              <a:rPr lang="en-US" sz="2400" dirty="0">
                <a:solidFill>
                  <a:schemeClr val="tx1"/>
                </a:solidFill>
              </a:rPr>
              <a:t> Polymorphic Behavior of Objects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5" name="Title 3">
            <a:extLst>
              <a:ext uri="{FF2B5EF4-FFF2-40B4-BE49-F238E27FC236}">
                <a16:creationId xmlns:a16="http://schemas.microsoft.com/office/drawing/2014/main" id="{AC56893A-0900-47E3-917D-E7F1CB85C4C5}"/>
              </a:ext>
            </a:extLst>
          </p:cNvPr>
          <p:cNvSpPr txBox="1">
            <a:spLocks/>
          </p:cNvSpPr>
          <p:nvPr/>
        </p:nvSpPr>
        <p:spPr>
          <a:xfrm>
            <a:off x="2327956" y="664025"/>
            <a:ext cx="8911687" cy="903518"/>
          </a:xfrm>
          <a:prstGeom prst="rect">
            <a:avLst/>
          </a:prstGeom>
        </p:spPr>
        <p:txBody>
          <a:bodyPr>
            <a:normAutofit/>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sz="2800" dirty="0"/>
          </a:p>
        </p:txBody>
      </p:sp>
      <p:sp>
        <p:nvSpPr>
          <p:cNvPr id="6" name="Content Placeholder 4">
            <a:extLst>
              <a:ext uri="{FF2B5EF4-FFF2-40B4-BE49-F238E27FC236}">
                <a16:creationId xmlns:a16="http://schemas.microsoft.com/office/drawing/2014/main" id="{20161072-2E2C-4CAD-A6CA-931C8039537E}"/>
              </a:ext>
            </a:extLst>
          </p:cNvPr>
          <p:cNvSpPr txBox="1">
            <a:spLocks/>
          </p:cNvSpPr>
          <p:nvPr/>
        </p:nvSpPr>
        <p:spPr>
          <a:xfrm>
            <a:off x="510211" y="1291713"/>
            <a:ext cx="3855132" cy="5036457"/>
          </a:xfrm>
          <a:prstGeom prst="rect">
            <a:avLst/>
          </a:prstGeom>
        </p:spPr>
        <p:txBody>
          <a:bodyPr>
            <a:normAutofit fontScale="70000" lnSpcReduction="2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endParaRPr lang="en-US" dirty="0">
              <a:latin typeface="Copperplate Gothic Bold" panose="020E0705020206020404" pitchFamily="34" charset="0"/>
            </a:endParaRPr>
          </a:p>
          <a:p>
            <a:pPr marL="0" indent="0" algn="just">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From the Inheritance tree, we can write the following statements:</a:t>
            </a:r>
          </a:p>
          <a:p>
            <a:pPr marL="0" indent="0">
              <a:buFont typeface="Wingdings" pitchFamily="2" charset="2"/>
              <a:buNone/>
            </a:pPr>
            <a:endParaRPr lang="en-US" dirty="0">
              <a:latin typeface="Copperplate Gothic Bold" panose="020E0705020206020404" pitchFamily="34" charset="0"/>
            </a:endParaRP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Person p = new Person(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Employee e = new Employee(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Faculty f = new Faculty( );</a:t>
            </a:r>
          </a:p>
          <a:p>
            <a:pPr marL="0" indent="0">
              <a:spcBef>
                <a:spcPts val="0"/>
              </a:spcBef>
              <a:buFont typeface="Wingdings" pitchFamily="2" charset="2"/>
              <a:buNone/>
            </a:pPr>
            <a:r>
              <a:rPr lang="en-US" sz="2900" dirty="0">
                <a:solidFill>
                  <a:schemeClr val="tx1"/>
                </a:solidFill>
                <a:latin typeface="Cambria" panose="02040503050406030204" pitchFamily="18" charset="0"/>
                <a:ea typeface="Cambria" panose="02040503050406030204" pitchFamily="18" charset="0"/>
              </a:rPr>
              <a:t>Student s = new Student( );</a:t>
            </a:r>
          </a:p>
        </p:txBody>
      </p:sp>
      <p:sp>
        <p:nvSpPr>
          <p:cNvPr id="7" name="Content Placeholder 5">
            <a:extLst>
              <a:ext uri="{FF2B5EF4-FFF2-40B4-BE49-F238E27FC236}">
                <a16:creationId xmlns:a16="http://schemas.microsoft.com/office/drawing/2014/main" id="{E880647E-ADE1-447A-AAE1-903161BF2540}"/>
              </a:ext>
            </a:extLst>
          </p:cNvPr>
          <p:cNvSpPr txBox="1">
            <a:spLocks/>
          </p:cNvSpPr>
          <p:nvPr/>
        </p:nvSpPr>
        <p:spPr>
          <a:xfrm>
            <a:off x="5138777" y="1569203"/>
            <a:ext cx="3876834" cy="4789714"/>
          </a:xfrm>
          <a:prstGeom prst="rect">
            <a:avLst/>
          </a:prstGeom>
        </p:spPr>
        <p:txBody>
          <a:bodyPr>
            <a:normAutofit fontScale="85000"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dirty="0">
                <a:solidFill>
                  <a:schemeClr val="tx1"/>
                </a:solidFill>
                <a:latin typeface="Cambria" panose="02040503050406030204" pitchFamily="18" charset="0"/>
                <a:ea typeface="Cambria" panose="02040503050406030204" pitchFamily="18" charset="0"/>
              </a:rPr>
              <a:t>According to polymorphic behavior of objects, we can also write the following statements:</a:t>
            </a:r>
          </a:p>
          <a:p>
            <a:pPr marL="0" indent="0">
              <a:buFont typeface="Wingdings" pitchFamily="2" charset="2"/>
              <a:buNone/>
            </a:pPr>
            <a:endParaRPr lang="en-US" sz="1200" dirty="0">
              <a:latin typeface="Copperplate Gothic Bold" panose="020E0705020206020404" pitchFamily="34" charset="0"/>
            </a:endParaRP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p1 = new Employee(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p2 = new Faculty(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Person p3 = new Student( );</a:t>
            </a:r>
          </a:p>
          <a:p>
            <a:pPr marL="0" indent="0">
              <a:spcBef>
                <a:spcPts val="0"/>
              </a:spcBef>
              <a:buFont typeface="Wingdings" pitchFamily="2" charset="2"/>
              <a:buNone/>
            </a:pPr>
            <a:r>
              <a:rPr lang="en-US" dirty="0">
                <a:latin typeface="Cambria" panose="02040503050406030204" pitchFamily="18" charset="0"/>
                <a:ea typeface="Cambria" panose="02040503050406030204" pitchFamily="18" charset="0"/>
              </a:rPr>
              <a:t>Employee e1 = new Faculty( );</a:t>
            </a:r>
          </a:p>
          <a:p>
            <a:pPr marL="0" indent="0">
              <a:buFont typeface="Wingdings" pitchFamily="2" charset="2"/>
              <a:buNone/>
            </a:pPr>
            <a:endParaRPr lang="en-US" sz="1200" dirty="0">
              <a:latin typeface="Cambria" panose="02040503050406030204" pitchFamily="18" charset="0"/>
              <a:ea typeface="Cambria" panose="02040503050406030204" pitchFamily="18" charset="0"/>
            </a:endParaRPr>
          </a:p>
          <a:p>
            <a:pPr marL="0" indent="0" algn="just">
              <a:buFont typeface="Wingdings" pitchFamily="2" charset="2"/>
              <a:buNone/>
            </a:pPr>
            <a:r>
              <a:rPr lang="en-US" dirty="0">
                <a:latin typeface="Cambria" panose="02040503050406030204" pitchFamily="18" charset="0"/>
                <a:ea typeface="Cambria" panose="02040503050406030204" pitchFamily="18" charset="0"/>
              </a:rPr>
              <a:t>But we can not write the following statements:</a:t>
            </a:r>
          </a:p>
          <a:p>
            <a:pPr marL="0" indent="0" algn="just">
              <a:buFont typeface="Wingdings" pitchFamily="2" charset="2"/>
              <a:buNone/>
            </a:pPr>
            <a:endParaRPr lang="en-US" dirty="0">
              <a:latin typeface="Cambria" panose="02040503050406030204" pitchFamily="18" charset="0"/>
              <a:ea typeface="Cambria" panose="02040503050406030204" pitchFamily="18" charset="0"/>
            </a:endParaRP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Employee e2 = new Student( );</a:t>
            </a:r>
          </a:p>
          <a:p>
            <a:pPr marL="0" indent="0" algn="just">
              <a:spcBef>
                <a:spcPts val="0"/>
              </a:spcBef>
              <a:buFont typeface="Wingdings" pitchFamily="2" charset="2"/>
              <a:buNone/>
            </a:pPr>
            <a:r>
              <a:rPr lang="en-US" dirty="0">
                <a:latin typeface="Cambria" panose="02040503050406030204" pitchFamily="18" charset="0"/>
                <a:ea typeface="Cambria" panose="02040503050406030204" pitchFamily="18" charset="0"/>
              </a:rPr>
              <a:t>Student s2 = new Faculty( );</a:t>
            </a:r>
          </a:p>
        </p:txBody>
      </p:sp>
      <p:grpSp>
        <p:nvGrpSpPr>
          <p:cNvPr id="8" name="Group 7">
            <a:extLst>
              <a:ext uri="{FF2B5EF4-FFF2-40B4-BE49-F238E27FC236}">
                <a16:creationId xmlns:a16="http://schemas.microsoft.com/office/drawing/2014/main" id="{137A2607-9071-4176-8D64-3108D1454B8F}"/>
              </a:ext>
            </a:extLst>
          </p:cNvPr>
          <p:cNvGrpSpPr/>
          <p:nvPr/>
        </p:nvGrpSpPr>
        <p:grpSpPr>
          <a:xfrm>
            <a:off x="649975" y="1558343"/>
            <a:ext cx="3573075" cy="2224561"/>
            <a:chOff x="6615954" y="4047564"/>
            <a:chExt cx="3897405" cy="2092258"/>
          </a:xfrm>
        </p:grpSpPr>
        <p:grpSp>
          <p:nvGrpSpPr>
            <p:cNvPr id="9" name="Group 8">
              <a:extLst>
                <a:ext uri="{FF2B5EF4-FFF2-40B4-BE49-F238E27FC236}">
                  <a16:creationId xmlns:a16="http://schemas.microsoft.com/office/drawing/2014/main" id="{52B21680-3850-46D3-A52C-A85BED82173E}"/>
                </a:ext>
              </a:extLst>
            </p:cNvPr>
            <p:cNvGrpSpPr/>
            <p:nvPr/>
          </p:nvGrpSpPr>
          <p:grpSpPr>
            <a:xfrm>
              <a:off x="6615954" y="4047564"/>
              <a:ext cx="3897405" cy="2092258"/>
              <a:chOff x="6615954" y="4047564"/>
              <a:chExt cx="3897405" cy="2092258"/>
            </a:xfrm>
          </p:grpSpPr>
          <p:sp>
            <p:nvSpPr>
              <p:cNvPr id="11" name="TextBox 10">
                <a:extLst>
                  <a:ext uri="{FF2B5EF4-FFF2-40B4-BE49-F238E27FC236}">
                    <a16:creationId xmlns:a16="http://schemas.microsoft.com/office/drawing/2014/main" id="{F4A6F1F8-78D8-4CA0-85EA-59BDA036C6A6}"/>
                  </a:ext>
                </a:extLst>
              </p:cNvPr>
              <p:cNvSpPr txBox="1"/>
              <p:nvPr/>
            </p:nvSpPr>
            <p:spPr>
              <a:xfrm>
                <a:off x="8041342" y="404756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Person</a:t>
                </a:r>
              </a:p>
            </p:txBody>
          </p:sp>
          <p:sp>
            <p:nvSpPr>
              <p:cNvPr id="12" name="TextBox 11">
                <a:extLst>
                  <a:ext uri="{FF2B5EF4-FFF2-40B4-BE49-F238E27FC236}">
                    <a16:creationId xmlns:a16="http://schemas.microsoft.com/office/drawing/2014/main" id="{8461DECE-F19E-4F86-9CCD-72DA124E0F0C}"/>
                  </a:ext>
                </a:extLst>
              </p:cNvPr>
              <p:cNvSpPr txBox="1"/>
              <p:nvPr/>
            </p:nvSpPr>
            <p:spPr>
              <a:xfrm>
                <a:off x="6615954" y="5770490"/>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Faculty</a:t>
                </a:r>
              </a:p>
            </p:txBody>
          </p:sp>
          <p:sp>
            <p:nvSpPr>
              <p:cNvPr id="13" name="TextBox 12">
                <a:extLst>
                  <a:ext uri="{FF2B5EF4-FFF2-40B4-BE49-F238E27FC236}">
                    <a16:creationId xmlns:a16="http://schemas.microsoft.com/office/drawing/2014/main" id="{3F858678-DE44-43DB-9E85-8E462CAF8919}"/>
                  </a:ext>
                </a:extLst>
              </p:cNvPr>
              <p:cNvSpPr txBox="1"/>
              <p:nvPr/>
            </p:nvSpPr>
            <p:spPr>
              <a:xfrm>
                <a:off x="9262783" y="4943534"/>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Student</a:t>
                </a:r>
              </a:p>
            </p:txBody>
          </p:sp>
          <p:sp>
            <p:nvSpPr>
              <p:cNvPr id="14" name="TextBox 13">
                <a:extLst>
                  <a:ext uri="{FF2B5EF4-FFF2-40B4-BE49-F238E27FC236}">
                    <a16:creationId xmlns:a16="http://schemas.microsoft.com/office/drawing/2014/main" id="{199446CD-D75A-4AE3-A75E-0DDA075BD50F}"/>
                  </a:ext>
                </a:extLst>
              </p:cNvPr>
              <p:cNvSpPr txBox="1"/>
              <p:nvPr/>
            </p:nvSpPr>
            <p:spPr>
              <a:xfrm>
                <a:off x="6615954" y="4961963"/>
                <a:ext cx="1250576" cy="369332"/>
              </a:xfrm>
              <a:prstGeom prst="rect">
                <a:avLst/>
              </a:prstGeom>
              <a:noFill/>
              <a:ln w="38100">
                <a:solidFill>
                  <a:srgbClr val="00B0F0"/>
                </a:solidFill>
              </a:ln>
            </p:spPr>
            <p:txBody>
              <a:bodyPr wrap="square" rtlCol="0">
                <a:spAutoFit/>
              </a:bodyPr>
              <a:lstStyle/>
              <a:p>
                <a:pPr algn="ctr"/>
                <a:r>
                  <a:rPr lang="en-US" dirty="0">
                    <a:latin typeface="Cambria" panose="02040503050406030204" pitchFamily="18" charset="0"/>
                    <a:ea typeface="Cambria" panose="02040503050406030204" pitchFamily="18" charset="0"/>
                  </a:rPr>
                  <a:t>Employee</a:t>
                </a:r>
              </a:p>
            </p:txBody>
          </p:sp>
          <p:sp>
            <p:nvSpPr>
              <p:cNvPr id="15" name="Isosceles Triangle 14">
                <a:extLst>
                  <a:ext uri="{FF2B5EF4-FFF2-40B4-BE49-F238E27FC236}">
                    <a16:creationId xmlns:a16="http://schemas.microsoft.com/office/drawing/2014/main" id="{A8FE3920-EE0E-4724-B08E-B9A2254AC331}"/>
                  </a:ext>
                </a:extLst>
              </p:cNvPr>
              <p:cNvSpPr/>
              <p:nvPr/>
            </p:nvSpPr>
            <p:spPr>
              <a:xfrm>
                <a:off x="8475009" y="4452061"/>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171085A2-A6B2-4753-8590-08EDEB52569E}"/>
                  </a:ext>
                </a:extLst>
              </p:cNvPr>
              <p:cNvSpPr/>
              <p:nvPr/>
            </p:nvSpPr>
            <p:spPr>
              <a:xfrm>
                <a:off x="7046912" y="5373855"/>
                <a:ext cx="383241" cy="212485"/>
              </a:xfrm>
              <a:prstGeom prst="triangle">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A07B018D-061C-40AC-8DDC-6900EB4E0272}"/>
                  </a:ext>
                </a:extLst>
              </p:cNvPr>
              <p:cNvCxnSpPr>
                <a:stCxn id="15" idx="3"/>
              </p:cNvCxnSpPr>
              <p:nvPr/>
            </p:nvCxnSpPr>
            <p:spPr>
              <a:xfrm flipH="1">
                <a:off x="8666629" y="4664546"/>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CF9A72A-C992-425B-9230-970AA932D71F}"/>
                  </a:ext>
                </a:extLst>
              </p:cNvPr>
              <p:cNvCxnSpPr/>
              <p:nvPr/>
            </p:nvCxnSpPr>
            <p:spPr>
              <a:xfrm flipH="1">
                <a:off x="7238531" y="5604581"/>
                <a:ext cx="1" cy="1629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CE1D99-0B58-4122-B364-6DCA1304D8C4}"/>
                  </a:ext>
                </a:extLst>
              </p:cNvPr>
              <p:cNvCxnSpPr/>
              <p:nvPr/>
            </p:nvCxnSpPr>
            <p:spPr>
              <a:xfrm>
                <a:off x="7238531" y="4827457"/>
                <a:ext cx="2649539"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7A571FE-4F52-4C1E-8B62-A1FFE4F38169}"/>
                  </a:ext>
                </a:extLst>
              </p:cNvPr>
              <p:cNvCxnSpPr/>
              <p:nvPr/>
            </p:nvCxnSpPr>
            <p:spPr>
              <a:xfrm>
                <a:off x="7238530" y="4849702"/>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6DA1DB7F-78B8-4CA2-A727-094BFA929A77}"/>
                </a:ext>
              </a:extLst>
            </p:cNvPr>
            <p:cNvCxnSpPr/>
            <p:nvPr/>
          </p:nvCxnSpPr>
          <p:spPr>
            <a:xfrm>
              <a:off x="9888070" y="4827457"/>
              <a:ext cx="2" cy="109733"/>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906D9A91-30BF-4664-B97E-96A8DB17698C}"/>
              </a:ext>
            </a:extLst>
          </p:cNvPr>
          <p:cNvSpPr txBox="1"/>
          <p:nvPr/>
        </p:nvSpPr>
        <p:spPr>
          <a:xfrm>
            <a:off x="-206719" y="5249261"/>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2" name="TextBox 21">
            <a:extLst>
              <a:ext uri="{FF2B5EF4-FFF2-40B4-BE49-F238E27FC236}">
                <a16:creationId xmlns:a16="http://schemas.microsoft.com/office/drawing/2014/main" id="{353E1538-3ADA-44E6-8346-D900CD6EF4C4}"/>
              </a:ext>
            </a:extLst>
          </p:cNvPr>
          <p:cNvSpPr txBox="1"/>
          <p:nvPr/>
        </p:nvSpPr>
        <p:spPr>
          <a:xfrm>
            <a:off x="4342305" y="3032562"/>
            <a:ext cx="862011" cy="1107996"/>
          </a:xfrm>
          <a:prstGeom prst="rect">
            <a:avLst/>
          </a:prstGeom>
          <a:noFill/>
        </p:spPr>
        <p:txBody>
          <a:bodyPr wrap="square" rtlCol="0">
            <a:spAutoFit/>
          </a:bodyPr>
          <a:lstStyle/>
          <a:p>
            <a:r>
              <a:rPr lang="en-US" sz="6600" b="1" i="1" dirty="0">
                <a:solidFill>
                  <a:srgbClr val="00CC00"/>
                </a:solidFill>
                <a:sym typeface="Symbol" panose="05050102010706020507" pitchFamily="18" charset="2"/>
              </a:rPr>
              <a:t></a:t>
            </a:r>
            <a:endParaRPr lang="en-US" sz="2800" b="1" i="1" dirty="0">
              <a:solidFill>
                <a:srgbClr val="00CC00"/>
              </a:solidFill>
            </a:endParaRPr>
          </a:p>
        </p:txBody>
      </p:sp>
      <p:sp>
        <p:nvSpPr>
          <p:cNvPr id="23" name="TextBox 22">
            <a:extLst>
              <a:ext uri="{FF2B5EF4-FFF2-40B4-BE49-F238E27FC236}">
                <a16:creationId xmlns:a16="http://schemas.microsoft.com/office/drawing/2014/main" id="{1EFE9B38-E6FE-4600-BF54-1C7530E94FE4}"/>
              </a:ext>
            </a:extLst>
          </p:cNvPr>
          <p:cNvSpPr txBox="1"/>
          <p:nvPr/>
        </p:nvSpPr>
        <p:spPr>
          <a:xfrm>
            <a:off x="4572000" y="5315079"/>
            <a:ext cx="862011" cy="1107996"/>
          </a:xfrm>
          <a:prstGeom prst="rect">
            <a:avLst/>
          </a:prstGeom>
          <a:noFill/>
        </p:spPr>
        <p:txBody>
          <a:bodyPr wrap="square" rtlCol="0">
            <a:spAutoFit/>
          </a:bodyPr>
          <a:lstStyle/>
          <a:p>
            <a:r>
              <a:rPr lang="en-US" sz="6600" b="1" i="1" dirty="0">
                <a:solidFill>
                  <a:srgbClr val="FF0000"/>
                </a:solidFill>
                <a:sym typeface="Symbol" panose="05050102010706020507" pitchFamily="18" charset="2"/>
              </a:rPr>
              <a:t>X</a:t>
            </a:r>
            <a:endParaRPr lang="en-US" sz="2800" b="1" i="1" dirty="0">
              <a:solidFill>
                <a:srgbClr val="FF0000"/>
              </a:solidFill>
            </a:endParaRPr>
          </a:p>
        </p:txBody>
      </p:sp>
    </p:spTree>
    <p:extLst>
      <p:ext uri="{BB962C8B-B14F-4D97-AF65-F5344CB8AC3E}">
        <p14:creationId xmlns:p14="http://schemas.microsoft.com/office/powerpoint/2010/main" val="3915970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5" end="5"/>
                                            </p:txEl>
                                          </p:spTgt>
                                        </p:tgtEl>
                                        <p:attrNameLst>
                                          <p:attrName>style.visibility</p:attrName>
                                        </p:attrNameLst>
                                      </p:cBhvr>
                                      <p:to>
                                        <p:strVal val="visible"/>
                                      </p:to>
                                    </p:set>
                                    <p:animEffect transition="in" filter="fade">
                                      <p:cBhvr>
                                        <p:cTn id="29" dur="1000"/>
                                        <p:tgtEl>
                                          <p:spTgt spid="7">
                                            <p:txEl>
                                              <p:pRg st="5" end="5"/>
                                            </p:txEl>
                                          </p:spTgt>
                                        </p:tgtEl>
                                      </p:cBhvr>
                                    </p:animEffect>
                                    <p:anim calcmode="lin" valueType="num">
                                      <p:cBhvr>
                                        <p:cTn id="3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6" presetClass="entr" presetSubtype="21"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barn(inVertical)">
                                      <p:cBhvr>
                                        <p:cTn id="55" dur="500"/>
                                        <p:tgtEl>
                                          <p:spTgt spid="23"/>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arn(inVertical)">
                                      <p:cBhvr>
                                        <p:cTn id="58" dur="500"/>
                                        <p:tgtEl>
                                          <p:spTgt spid="22"/>
                                        </p:tgtEl>
                                      </p:cBhvr>
                                    </p:animEffect>
                                  </p:childTnLst>
                                </p:cTn>
                              </p:par>
                              <p:par>
                                <p:cTn id="59" presetID="16" presetClass="entr" presetSubtype="21"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arn(inVertical)">
                                      <p:cBhvr>
                                        <p:cTn id="6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1" grpId="0"/>
      <p:bldP spid="22" grpId="0"/>
      <p:bldP spid="2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sp>
        <p:nvSpPr>
          <p:cNvPr id="3" name="Rectangle 2">
            <a:extLst>
              <a:ext uri="{FF2B5EF4-FFF2-40B4-BE49-F238E27FC236}">
                <a16:creationId xmlns:a16="http://schemas.microsoft.com/office/drawing/2014/main" id="{76045B8A-54D3-443A-8D22-3C32C639698D}"/>
              </a:ext>
            </a:extLst>
          </p:cNvPr>
          <p:cNvSpPr/>
          <p:nvPr/>
        </p:nvSpPr>
        <p:spPr>
          <a:xfrm>
            <a:off x="625641" y="2719136"/>
            <a:ext cx="7928811" cy="1046440"/>
          </a:xfrm>
          <a:prstGeom prst="rect">
            <a:avLst/>
          </a:prstGeom>
        </p:spPr>
        <p:txBody>
          <a:bodyPr wrap="square">
            <a:spAutoFit/>
          </a:bodyPr>
          <a:lstStyle/>
          <a:p>
            <a:pPr marL="342900" indent="-342900" algn="just">
              <a:buFont typeface="Arial" panose="020B0604020202020204" pitchFamily="34" charset="0"/>
              <a:buChar char="•"/>
            </a:pPr>
            <a:r>
              <a:rPr lang="en-US" sz="2200" dirty="0">
                <a:latin typeface="Copperplate Gothic Bold" panose="020E0705020206020404" pitchFamily="34" charset="0"/>
              </a:rPr>
              <a:t>Why is it necessary?</a:t>
            </a:r>
          </a:p>
          <a:p>
            <a:pPr marL="800100" lvl="1" indent="-342900" algn="just">
              <a:buClr>
                <a:srgbClr val="00B0F0"/>
              </a:buClr>
              <a:buFont typeface="Arial" panose="020B0604020202020204" pitchFamily="34" charset="0"/>
              <a:buChar char="•"/>
            </a:pPr>
            <a:r>
              <a:rPr lang="en-US" sz="2000" dirty="0">
                <a:latin typeface="Copperplate Gothic Bold" panose="020E0705020206020404" pitchFamily="34" charset="0"/>
              </a:rPr>
              <a:t>Lets have a look on the following class diagrams:</a:t>
            </a:r>
          </a:p>
        </p:txBody>
      </p:sp>
    </p:spTree>
    <p:extLst>
      <p:ext uri="{BB962C8B-B14F-4D97-AF65-F5344CB8AC3E}">
        <p14:creationId xmlns:p14="http://schemas.microsoft.com/office/powerpoint/2010/main" val="980183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7D2DF5FB-E490-429B-A3F6-715CF904FE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47920" y="1633573"/>
            <a:ext cx="8456063" cy="4492554"/>
          </a:xfrm>
          <a:prstGeom prst="rect">
            <a:avLst/>
          </a:prstGeom>
        </p:spPr>
      </p:pic>
    </p:spTree>
    <p:extLst>
      <p:ext uri="{BB962C8B-B14F-4D97-AF65-F5344CB8AC3E}">
        <p14:creationId xmlns:p14="http://schemas.microsoft.com/office/powerpoint/2010/main" val="15788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C6154EBC-0F95-449C-B669-633935FC9DCF}"/>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11826" y="1450948"/>
            <a:ext cx="8456063" cy="4400604"/>
          </a:xfrm>
          <a:prstGeom prst="rect">
            <a:avLst/>
          </a:prstGeom>
        </p:spPr>
      </p:pic>
    </p:spTree>
    <p:extLst>
      <p:ext uri="{BB962C8B-B14F-4D97-AF65-F5344CB8AC3E}">
        <p14:creationId xmlns:p14="http://schemas.microsoft.com/office/powerpoint/2010/main" val="1521099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B62F2D87-AB2E-425A-B701-ACF42DA50A44}"/>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38507" y="1814047"/>
            <a:ext cx="8066986" cy="4492554"/>
          </a:xfrm>
          <a:prstGeom prst="rect">
            <a:avLst/>
          </a:prstGeom>
        </p:spPr>
      </p:pic>
    </p:spTree>
    <p:extLst>
      <p:ext uri="{BB962C8B-B14F-4D97-AF65-F5344CB8AC3E}">
        <p14:creationId xmlns:p14="http://schemas.microsoft.com/office/powerpoint/2010/main" val="35827464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Polymorphic Behaviour of Objects</a:t>
            </a:r>
            <a:endParaRPr lang="en-FI" sz="2800" dirty="0"/>
          </a:p>
        </p:txBody>
      </p:sp>
      <p:pic>
        <p:nvPicPr>
          <p:cNvPr id="5" name="Content Placeholder 4">
            <a:extLst>
              <a:ext uri="{FF2B5EF4-FFF2-40B4-BE49-F238E27FC236}">
                <a16:creationId xmlns:a16="http://schemas.microsoft.com/office/drawing/2014/main" id="{9986A19E-47F6-4484-A605-34130B35E8C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593306" y="1633573"/>
            <a:ext cx="7739647" cy="4492554"/>
          </a:xfrm>
          <a:prstGeom prst="rect">
            <a:avLst/>
          </a:prstGeom>
        </p:spPr>
      </p:pic>
    </p:spTree>
    <p:extLst>
      <p:ext uri="{BB962C8B-B14F-4D97-AF65-F5344CB8AC3E}">
        <p14:creationId xmlns:p14="http://schemas.microsoft.com/office/powerpoint/2010/main" val="2225164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itle 1">
            <a:extLst>
              <a:ext uri="{FF2B5EF4-FFF2-40B4-BE49-F238E27FC236}">
                <a16:creationId xmlns:a16="http://schemas.microsoft.com/office/drawing/2014/main" id="{F1E3F399-301E-45BA-BD02-FEEFA1A316E2}"/>
              </a:ext>
            </a:extLst>
          </p:cNvPr>
          <p:cNvSpPr txBox="1">
            <a:spLocks/>
          </p:cNvSpPr>
          <p:nvPr/>
        </p:nvSpPr>
        <p:spPr>
          <a:xfrm>
            <a:off x="2665114" y="624110"/>
            <a:ext cx="8911687" cy="1280890"/>
          </a:xfrm>
          <a:prstGeom prst="rect">
            <a:avLst/>
          </a:prstGeom>
        </p:spPr>
        <p:txBody>
          <a:bodyPr/>
          <a:lstStyle>
            <a:lvl1pPr algn="r" defTabSz="914400" rtl="0" eaLnBrk="1" latinLnBrk="0" hangingPunct="1">
              <a:spcBef>
                <a:spcPct val="0"/>
              </a:spcBef>
              <a:buNone/>
              <a:defRPr sz="4200" kern="1200">
                <a:solidFill>
                  <a:schemeClr val="bg1"/>
                </a:solidFill>
                <a:latin typeface="+mj-lt"/>
                <a:ea typeface="+mj-ea"/>
                <a:cs typeface="+mj-cs"/>
              </a:defRPr>
            </a:lvl1pPr>
          </a:lstStyle>
          <a:p>
            <a:endParaRPr lang="en-US" dirty="0"/>
          </a:p>
        </p:txBody>
      </p:sp>
      <p:graphicFrame>
        <p:nvGraphicFramePr>
          <p:cNvPr id="6" name="Table 5">
            <a:extLst>
              <a:ext uri="{FF2B5EF4-FFF2-40B4-BE49-F238E27FC236}">
                <a16:creationId xmlns:a16="http://schemas.microsoft.com/office/drawing/2014/main" id="{23B83EF4-3530-4736-B3CB-BCB859618E8D}"/>
              </a:ext>
            </a:extLst>
          </p:cNvPr>
          <p:cNvGraphicFramePr>
            <a:graphicFrameLocks noGrp="1"/>
          </p:cNvGraphicFramePr>
          <p:nvPr>
            <p:extLst>
              <p:ext uri="{D42A27DB-BD31-4B8C-83A1-F6EECF244321}">
                <p14:modId xmlns:p14="http://schemas.microsoft.com/office/powerpoint/2010/main" val="3528159642"/>
              </p:ext>
            </p:extLst>
          </p:nvPr>
        </p:nvGraphicFramePr>
        <p:xfrm>
          <a:off x="6141704" y="2585666"/>
          <a:ext cx="2315251" cy="1112520"/>
        </p:xfrm>
        <a:graphic>
          <a:graphicData uri="http://schemas.openxmlformats.org/drawingml/2006/table">
            <a:tbl>
              <a:tblPr firstRow="1" bandRow="1">
                <a:tableStyleId>{5940675A-B579-460E-94D1-54222C63F5DA}</a:tableStyleId>
              </a:tblPr>
              <a:tblGrid>
                <a:gridCol w="1252934">
                  <a:extLst>
                    <a:ext uri="{9D8B030D-6E8A-4147-A177-3AD203B41FA5}">
                      <a16:colId xmlns:a16="http://schemas.microsoft.com/office/drawing/2014/main" val="20000"/>
                    </a:ext>
                  </a:extLst>
                </a:gridCol>
                <a:gridCol w="1062317">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1111</a:t>
                      </a:r>
                    </a:p>
                  </a:txBody>
                  <a:tcP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solidFill>
                      <a:schemeClr val="accent3">
                        <a:lumMod val="40000"/>
                        <a:lumOff val="60000"/>
                      </a:schemeClr>
                    </a:solidFill>
                  </a:tcPr>
                </a:tc>
                <a:tc>
                  <a:txBody>
                    <a:bodyPr/>
                    <a:lstStyle/>
                    <a:p>
                      <a:r>
                        <a:rPr lang="en-US" dirty="0">
                          <a:solidFill>
                            <a:schemeClr val="tx1"/>
                          </a:solidFill>
                        </a:rPr>
                        <a:t>2500.0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interestRate</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3.75</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7" name="Content Placeholder 7">
            <a:extLst>
              <a:ext uri="{FF2B5EF4-FFF2-40B4-BE49-F238E27FC236}">
                <a16:creationId xmlns:a16="http://schemas.microsoft.com/office/drawing/2014/main" id="{EDE0C58A-2892-4A4B-BDBE-4DD0D97A5F70}"/>
              </a:ext>
            </a:extLst>
          </p:cNvPr>
          <p:cNvSpPr txBox="1">
            <a:spLocks/>
          </p:cNvSpPr>
          <p:nvPr/>
        </p:nvSpPr>
        <p:spPr>
          <a:xfrm>
            <a:off x="311431" y="1503038"/>
            <a:ext cx="7411453" cy="3777622"/>
          </a:xfrm>
          <a:prstGeom prst="rect">
            <a:avLst/>
          </a:prstGeom>
        </p:spPr>
        <p:txBody>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  = new Account [5];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a1 = new </a:t>
            </a:r>
            <a:r>
              <a:rPr lang="en-US" sz="2000" dirty="0" err="1">
                <a:solidFill>
                  <a:schemeClr val="tx1"/>
                </a:solidFill>
                <a:latin typeface="Cambria" panose="02040503050406030204" pitchFamily="18" charset="0"/>
                <a:ea typeface="Cambria" panose="02040503050406030204" pitchFamily="18" charset="0"/>
              </a:rPr>
              <a:t>SavingsAccount</a:t>
            </a:r>
            <a:r>
              <a:rPr lang="en-US" sz="2000" dirty="0">
                <a:solidFill>
                  <a:schemeClr val="tx1"/>
                </a:solidFill>
                <a:latin typeface="Cambria" panose="02040503050406030204" pitchFamily="18" charset="0"/>
                <a:ea typeface="Cambria" panose="02040503050406030204" pitchFamily="18" charset="0"/>
              </a:rPr>
              <a:t>(1111, 2500.0, 3.75);</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 a2 = new </a:t>
            </a:r>
            <a:r>
              <a:rPr lang="en-US" sz="2000" dirty="0" err="1">
                <a:solidFill>
                  <a:schemeClr val="tx1"/>
                </a:solidFill>
                <a:latin typeface="Cambria" panose="02040503050406030204" pitchFamily="18" charset="0"/>
                <a:ea typeface="Cambria" panose="02040503050406030204" pitchFamily="18" charset="0"/>
              </a:rPr>
              <a:t>FixedAccount</a:t>
            </a:r>
            <a:r>
              <a:rPr lang="en-US" sz="2000" dirty="0">
                <a:solidFill>
                  <a:schemeClr val="tx1"/>
                </a:solidFill>
                <a:latin typeface="Cambria" panose="02040503050406030204" pitchFamily="18" charset="0"/>
                <a:ea typeface="Cambria" panose="02040503050406030204" pitchFamily="18" charset="0"/>
              </a:rPr>
              <a:t>(2222, 3500.0, 10);</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accounts[0] = a1;</a:t>
            </a:r>
          </a:p>
          <a:p>
            <a:pPr marL="0" indent="0">
              <a:buFont typeface="Wingdings" pitchFamily="2" charset="2"/>
              <a:buNone/>
            </a:pPr>
            <a:r>
              <a:rPr lang="en-US" sz="2000" dirty="0">
                <a:solidFill>
                  <a:schemeClr val="tx1"/>
                </a:solidFill>
                <a:latin typeface="Cambria" panose="02040503050406030204" pitchFamily="18" charset="0"/>
                <a:ea typeface="Cambria" panose="02040503050406030204" pitchFamily="18" charset="0"/>
              </a:rPr>
              <a:t>accounts[1] = a2;</a:t>
            </a:r>
          </a:p>
          <a:p>
            <a:pPr marL="0" indent="0">
              <a:buFont typeface="Wingdings" pitchFamily="2" charset="2"/>
              <a:buNone/>
            </a:pPr>
            <a:endParaRPr lang="en-US" sz="2000" dirty="0">
              <a:solidFill>
                <a:schemeClr val="bg1"/>
              </a:solidFill>
              <a:latin typeface="Cambria" panose="02040503050406030204" pitchFamily="18" charset="0"/>
              <a:ea typeface="Cambria" panose="02040503050406030204" pitchFamily="18" charset="0"/>
            </a:endParaRPr>
          </a:p>
        </p:txBody>
      </p:sp>
      <p:graphicFrame>
        <p:nvGraphicFramePr>
          <p:cNvPr id="9" name="Table 8">
            <a:extLst>
              <a:ext uri="{FF2B5EF4-FFF2-40B4-BE49-F238E27FC236}">
                <a16:creationId xmlns:a16="http://schemas.microsoft.com/office/drawing/2014/main" id="{7F48903E-7E32-4249-B335-61AE74A2A34A}"/>
              </a:ext>
            </a:extLst>
          </p:cNvPr>
          <p:cNvGraphicFramePr>
            <a:graphicFrameLocks noGrp="1"/>
          </p:cNvGraphicFramePr>
          <p:nvPr>
            <p:extLst>
              <p:ext uri="{D42A27DB-BD31-4B8C-83A1-F6EECF244321}">
                <p14:modId xmlns:p14="http://schemas.microsoft.com/office/powerpoint/2010/main" val="2344943552"/>
              </p:ext>
            </p:extLst>
          </p:nvPr>
        </p:nvGraphicFramePr>
        <p:xfrm>
          <a:off x="6141704" y="3822592"/>
          <a:ext cx="2315251" cy="1112520"/>
        </p:xfrm>
        <a:graphic>
          <a:graphicData uri="http://schemas.openxmlformats.org/drawingml/2006/table">
            <a:tbl>
              <a:tblPr firstRow="1" bandRow="1">
                <a:tableStyleId>{5940675A-B579-460E-94D1-54222C63F5DA}</a:tableStyleId>
              </a:tblPr>
              <a:tblGrid>
                <a:gridCol w="1261898">
                  <a:extLst>
                    <a:ext uri="{9D8B030D-6E8A-4147-A177-3AD203B41FA5}">
                      <a16:colId xmlns:a16="http://schemas.microsoft.com/office/drawing/2014/main" val="20000"/>
                    </a:ext>
                  </a:extLst>
                </a:gridCol>
                <a:gridCol w="1053353">
                  <a:extLst>
                    <a:ext uri="{9D8B030D-6E8A-4147-A177-3AD203B41FA5}">
                      <a16:colId xmlns:a16="http://schemas.microsoft.com/office/drawing/2014/main" val="20001"/>
                    </a:ext>
                  </a:extLst>
                </a:gridCol>
              </a:tblGrid>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accountNo</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r>
                        <a:rPr lang="en-US" dirty="0">
                          <a:solidFill>
                            <a:schemeClr val="tx1"/>
                          </a:solidFill>
                        </a:rPr>
                        <a:t>2222</a:t>
                      </a:r>
                    </a:p>
                  </a:txBody>
                  <a:tcPr>
                    <a:lnL w="12700" cap="flat" cmpd="sng" algn="ctr">
                      <a:solidFill>
                        <a:schemeClr val="tx1"/>
                      </a:solidFill>
                      <a:prstDash val="solid"/>
                      <a:round/>
                      <a:headEnd type="none" w="med" len="med"/>
                      <a:tailEnd type="none" w="med" len="med"/>
                    </a:lnL>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r>
                        <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balance</a:t>
                      </a:r>
                    </a:p>
                  </a:txBody>
                  <a:tcPr>
                    <a:lnT w="12700" cap="flat" cmpd="sng" algn="ctr">
                      <a:solidFill>
                        <a:schemeClr val="tx1"/>
                      </a:solidFill>
                      <a:prstDash val="solid"/>
                      <a:round/>
                      <a:headEnd type="none" w="med" len="med"/>
                      <a:tailEnd type="none" w="med" len="med"/>
                    </a:lnT>
                    <a:solidFill>
                      <a:schemeClr val="accent3">
                        <a:lumMod val="40000"/>
                        <a:lumOff val="60000"/>
                      </a:schemeClr>
                    </a:solidFill>
                  </a:tcPr>
                </a:tc>
                <a:tc>
                  <a:txBody>
                    <a:bodyPr/>
                    <a:lstStyle/>
                    <a:p>
                      <a:r>
                        <a:rPr lang="en-US" dirty="0">
                          <a:solidFill>
                            <a:schemeClr val="tx1"/>
                          </a:solidFill>
                        </a:rPr>
                        <a:t>3500.0</a:t>
                      </a:r>
                    </a:p>
                  </a:txBody>
                  <a:tcPr>
                    <a:solidFill>
                      <a:schemeClr val="accent3">
                        <a:lumMod val="40000"/>
                        <a:lumOff val="60000"/>
                      </a:schemeClr>
                    </a:solidFill>
                  </a:tcPr>
                </a:tc>
                <a:extLst>
                  <a:ext uri="{0D108BD9-81ED-4DB2-BD59-A6C34878D82A}">
                    <a16:rowId xmlns:a16="http://schemas.microsoft.com/office/drawing/2014/main" val="10001"/>
                  </a:ext>
                </a:extLst>
              </a:tr>
              <a:tr h="370840">
                <a:tc>
                  <a:txBody>
                    <a:bodyPr/>
                    <a:lstStyle/>
                    <a:p>
                      <a:r>
                        <a:rPr lang="en-US" b="0" i="0" dirty="0" err="1">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rPr>
                        <a:t>tenureYear</a:t>
                      </a:r>
                      <a:endParaRPr lang="en-US" b="0" i="0" dirty="0">
                        <a:solidFill>
                          <a:schemeClr val="tx1"/>
                        </a:solidFill>
                        <a:effectLst>
                          <a:outerShdw blurRad="38100" dist="38100" dir="2700000" algn="tl">
                            <a:srgbClr val="000000">
                              <a:alpha val="43137"/>
                            </a:srgbClr>
                          </a:outerShdw>
                        </a:effectLst>
                        <a:latin typeface="Rage Italic" panose="03070502040507070304" pitchFamily="66" charset="0"/>
                        <a:ea typeface="MS Gothic" panose="020B0609070205080204" pitchFamily="49" charset="-128"/>
                      </a:endParaRPr>
                    </a:p>
                  </a:txBody>
                  <a:tcPr>
                    <a:solidFill>
                      <a:schemeClr val="accent3">
                        <a:lumMod val="40000"/>
                        <a:lumOff val="60000"/>
                      </a:schemeClr>
                    </a:solidFill>
                  </a:tcPr>
                </a:tc>
                <a:tc>
                  <a:txBody>
                    <a:bodyPr/>
                    <a:lstStyle/>
                    <a:p>
                      <a:r>
                        <a:rPr lang="en-US" dirty="0">
                          <a:solidFill>
                            <a:schemeClr val="tx1"/>
                          </a:solidFill>
                        </a:rPr>
                        <a:t>10</a:t>
                      </a:r>
                    </a:p>
                  </a:txBody>
                  <a:tcPr>
                    <a:solidFill>
                      <a:schemeClr val="accent3">
                        <a:lumMod val="40000"/>
                        <a:lumOff val="60000"/>
                      </a:schemeClr>
                    </a:solidFill>
                  </a:tcPr>
                </a:tc>
                <a:extLst>
                  <a:ext uri="{0D108BD9-81ED-4DB2-BD59-A6C34878D82A}">
                    <a16:rowId xmlns:a16="http://schemas.microsoft.com/office/drawing/2014/main" val="10002"/>
                  </a:ext>
                </a:extLst>
              </a:tr>
            </a:tbl>
          </a:graphicData>
        </a:graphic>
      </p:graphicFrame>
      <p:cxnSp>
        <p:nvCxnSpPr>
          <p:cNvPr id="10" name="Straight Arrow Connector 9">
            <a:extLst>
              <a:ext uri="{FF2B5EF4-FFF2-40B4-BE49-F238E27FC236}">
                <a16:creationId xmlns:a16="http://schemas.microsoft.com/office/drawing/2014/main" id="{4FEA60AD-F706-48D9-9D7E-99FA0E6C557C}"/>
              </a:ext>
            </a:extLst>
          </p:cNvPr>
          <p:cNvCxnSpPr>
            <a:cxnSpLocks/>
          </p:cNvCxnSpPr>
          <p:nvPr/>
        </p:nvCxnSpPr>
        <p:spPr>
          <a:xfrm flipH="1">
            <a:off x="1732547" y="3541555"/>
            <a:ext cx="4409157" cy="181340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543156D-EE4A-4C4B-BB21-5893EE67AD08}"/>
              </a:ext>
            </a:extLst>
          </p:cNvPr>
          <p:cNvCxnSpPr>
            <a:cxnSpLocks/>
            <a:stCxn id="9" idx="1"/>
          </p:cNvCxnSpPr>
          <p:nvPr/>
        </p:nvCxnSpPr>
        <p:spPr>
          <a:xfrm flipH="1">
            <a:off x="3356811" y="4378852"/>
            <a:ext cx="2784893" cy="92092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3">
            <a:extLst>
              <a:ext uri="{FF2B5EF4-FFF2-40B4-BE49-F238E27FC236}">
                <a16:creationId xmlns:a16="http://schemas.microsoft.com/office/drawing/2014/main" id="{0A905A50-7E14-4478-9D68-5490830BDD72}"/>
              </a:ext>
            </a:extLst>
          </p:cNvPr>
          <p:cNvGraphicFramePr>
            <a:graphicFrameLocks/>
          </p:cNvGraphicFramePr>
          <p:nvPr>
            <p:extLst>
              <p:ext uri="{D42A27DB-BD31-4B8C-83A1-F6EECF244321}">
                <p14:modId xmlns:p14="http://schemas.microsoft.com/office/powerpoint/2010/main" val="4061231059"/>
              </p:ext>
            </p:extLst>
          </p:nvPr>
        </p:nvGraphicFramePr>
        <p:xfrm>
          <a:off x="1075765" y="5395394"/>
          <a:ext cx="6992470" cy="741680"/>
        </p:xfrm>
        <a:graphic>
          <a:graphicData uri="http://schemas.openxmlformats.org/drawingml/2006/table">
            <a:tbl>
              <a:tblPr firstRow="1" bandRow="1">
                <a:tableStyleId>{5940675A-B579-460E-94D1-54222C63F5DA}</a:tableStyleId>
              </a:tblPr>
              <a:tblGrid>
                <a:gridCol w="1398494">
                  <a:extLst>
                    <a:ext uri="{9D8B030D-6E8A-4147-A177-3AD203B41FA5}">
                      <a16:colId xmlns:a16="http://schemas.microsoft.com/office/drawing/2014/main" val="20000"/>
                    </a:ext>
                  </a:extLst>
                </a:gridCol>
                <a:gridCol w="1398494">
                  <a:extLst>
                    <a:ext uri="{9D8B030D-6E8A-4147-A177-3AD203B41FA5}">
                      <a16:colId xmlns:a16="http://schemas.microsoft.com/office/drawing/2014/main" val="20001"/>
                    </a:ext>
                  </a:extLst>
                </a:gridCol>
                <a:gridCol w="1398494">
                  <a:extLst>
                    <a:ext uri="{9D8B030D-6E8A-4147-A177-3AD203B41FA5}">
                      <a16:colId xmlns:a16="http://schemas.microsoft.com/office/drawing/2014/main" val="20002"/>
                    </a:ext>
                  </a:extLst>
                </a:gridCol>
                <a:gridCol w="1398494">
                  <a:extLst>
                    <a:ext uri="{9D8B030D-6E8A-4147-A177-3AD203B41FA5}">
                      <a16:colId xmlns:a16="http://schemas.microsoft.com/office/drawing/2014/main" val="20003"/>
                    </a:ext>
                  </a:extLst>
                </a:gridCol>
                <a:gridCol w="1398494">
                  <a:extLst>
                    <a:ext uri="{9D8B030D-6E8A-4147-A177-3AD203B41FA5}">
                      <a16:colId xmlns:a16="http://schemas.microsoft.com/office/drawing/2014/main" val="20004"/>
                    </a:ext>
                  </a:extLst>
                </a:gridCol>
              </a:tblGrid>
              <a:tr h="370840">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latin typeface="Cambria" panose="02040503050406030204" pitchFamily="18" charset="0"/>
                          <a:ea typeface="Cambria" panose="02040503050406030204" pitchFamily="18" charset="0"/>
                        </a:rPr>
                        <a:t>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70840">
                <a:tc>
                  <a:txBody>
                    <a:bodyPr/>
                    <a:lstStyle/>
                    <a:p>
                      <a:pPr algn="ctr"/>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81312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fill="hold"/>
                                        <p:tgtEl>
                                          <p:spTgt spid="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7">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 calcmode="lin" valueType="num">
                                      <p:cBhvr>
                                        <p:cTn id="14"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7">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anim calcmode="lin" valueType="num">
                                      <p:cBhvr>
                                        <p:cTn id="21"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7">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7">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anim calcmode="lin" valueType="num">
                                      <p:cBhvr>
                                        <p:cTn id="35"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7">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7">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6"/>
                                        </p:tgtEl>
                                        <p:attrNameLst>
                                          <p:attrName>style.visibility</p:attrName>
                                        </p:attrNameLst>
                                      </p:cBhvr>
                                      <p:to>
                                        <p:strVal val="visible"/>
                                      </p:to>
                                    </p:set>
                                    <p:anim calcmode="lin" valueType="num">
                                      <p:cBhvr>
                                        <p:cTn id="42" dur="500" fill="hold"/>
                                        <p:tgtEl>
                                          <p:spTgt spid="6"/>
                                        </p:tgtEl>
                                        <p:attrNameLst>
                                          <p:attrName>ppt_w</p:attrName>
                                        </p:attrNameLst>
                                      </p:cBhvr>
                                      <p:tavLst>
                                        <p:tav tm="0">
                                          <p:val>
                                            <p:fltVal val="0"/>
                                          </p:val>
                                        </p:tav>
                                        <p:tav tm="100000">
                                          <p:val>
                                            <p:strVal val="#ppt_w"/>
                                          </p:val>
                                        </p:tav>
                                      </p:tavLst>
                                    </p:anim>
                                    <p:anim calcmode="lin" valueType="num">
                                      <p:cBhvr>
                                        <p:cTn id="43" dur="500" fill="hold"/>
                                        <p:tgtEl>
                                          <p:spTgt spid="6"/>
                                        </p:tgtEl>
                                        <p:attrNameLst>
                                          <p:attrName>ppt_h</p:attrName>
                                        </p:attrNameLst>
                                      </p:cBhvr>
                                      <p:tavLst>
                                        <p:tav tm="0">
                                          <p:val>
                                            <p:fltVal val="0"/>
                                          </p:val>
                                        </p:tav>
                                        <p:tav tm="100000">
                                          <p:val>
                                            <p:strVal val="#ppt_h"/>
                                          </p:val>
                                        </p:tav>
                                      </p:tavLst>
                                    </p:anim>
                                    <p:animEffect transition="in" filter="fade">
                                      <p:cBhvr>
                                        <p:cTn id="44" dur="500"/>
                                        <p:tgtEl>
                                          <p:spTgt spid="6"/>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p:cTn id="49" dur="500" fill="hold"/>
                                        <p:tgtEl>
                                          <p:spTgt spid="9"/>
                                        </p:tgtEl>
                                        <p:attrNameLst>
                                          <p:attrName>ppt_w</p:attrName>
                                        </p:attrNameLst>
                                      </p:cBhvr>
                                      <p:tavLst>
                                        <p:tav tm="0">
                                          <p:val>
                                            <p:fltVal val="0"/>
                                          </p:val>
                                        </p:tav>
                                        <p:tav tm="100000">
                                          <p:val>
                                            <p:strVal val="#ppt_w"/>
                                          </p:val>
                                        </p:tav>
                                      </p:tavLst>
                                    </p:anim>
                                    <p:anim calcmode="lin" valueType="num">
                                      <p:cBhvr>
                                        <p:cTn id="50" dur="500" fill="hold"/>
                                        <p:tgtEl>
                                          <p:spTgt spid="9"/>
                                        </p:tgtEl>
                                        <p:attrNameLst>
                                          <p:attrName>ppt_h</p:attrName>
                                        </p:attrNameLst>
                                      </p:cBhvr>
                                      <p:tavLst>
                                        <p:tav tm="0">
                                          <p:val>
                                            <p:fltVal val="0"/>
                                          </p:val>
                                        </p:tav>
                                        <p:tav tm="100000">
                                          <p:val>
                                            <p:strVal val="#ppt_h"/>
                                          </p:val>
                                        </p:tav>
                                      </p:tavLst>
                                    </p:anim>
                                    <p:animEffect transition="in" filter="fade">
                                      <p:cBhvr>
                                        <p:cTn id="51" dur="5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0"/>
                                        </p:tgtEl>
                                        <p:attrNameLst>
                                          <p:attrName>style.visibility</p:attrName>
                                        </p:attrNameLst>
                                      </p:cBhvr>
                                      <p:to>
                                        <p:strVal val="visible"/>
                                      </p:to>
                                    </p:set>
                                    <p:anim calcmode="lin" valueType="num">
                                      <p:cBhvr>
                                        <p:cTn id="56" dur="500" fill="hold"/>
                                        <p:tgtEl>
                                          <p:spTgt spid="10"/>
                                        </p:tgtEl>
                                        <p:attrNameLst>
                                          <p:attrName>ppt_w</p:attrName>
                                        </p:attrNameLst>
                                      </p:cBhvr>
                                      <p:tavLst>
                                        <p:tav tm="0">
                                          <p:val>
                                            <p:fltVal val="0"/>
                                          </p:val>
                                        </p:tav>
                                        <p:tav tm="100000">
                                          <p:val>
                                            <p:strVal val="#ppt_w"/>
                                          </p:val>
                                        </p:tav>
                                      </p:tavLst>
                                    </p:anim>
                                    <p:anim calcmode="lin" valueType="num">
                                      <p:cBhvr>
                                        <p:cTn id="57" dur="500" fill="hold"/>
                                        <p:tgtEl>
                                          <p:spTgt spid="10"/>
                                        </p:tgtEl>
                                        <p:attrNameLst>
                                          <p:attrName>ppt_h</p:attrName>
                                        </p:attrNameLst>
                                      </p:cBhvr>
                                      <p:tavLst>
                                        <p:tav tm="0">
                                          <p:val>
                                            <p:fltVal val="0"/>
                                          </p:val>
                                        </p:tav>
                                        <p:tav tm="100000">
                                          <p:val>
                                            <p:strVal val="#ppt_h"/>
                                          </p:val>
                                        </p:tav>
                                      </p:tavLst>
                                    </p:anim>
                                    <p:animEffect transition="in" filter="fade">
                                      <p:cBhvr>
                                        <p:cTn id="58" dur="500"/>
                                        <p:tgtEl>
                                          <p:spTgt spid="10"/>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p:cTn id="63" dur="500" fill="hold"/>
                                        <p:tgtEl>
                                          <p:spTgt spid="11"/>
                                        </p:tgtEl>
                                        <p:attrNameLst>
                                          <p:attrName>ppt_w</p:attrName>
                                        </p:attrNameLst>
                                      </p:cBhvr>
                                      <p:tavLst>
                                        <p:tav tm="0">
                                          <p:val>
                                            <p:fltVal val="0"/>
                                          </p:val>
                                        </p:tav>
                                        <p:tav tm="100000">
                                          <p:val>
                                            <p:strVal val="#ppt_w"/>
                                          </p:val>
                                        </p:tav>
                                      </p:tavLst>
                                    </p:anim>
                                    <p:anim calcmode="lin" valueType="num">
                                      <p:cBhvr>
                                        <p:cTn id="64" dur="500" fill="hold"/>
                                        <p:tgtEl>
                                          <p:spTgt spid="11"/>
                                        </p:tgtEl>
                                        <p:attrNameLst>
                                          <p:attrName>ppt_h</p:attrName>
                                        </p:attrNameLst>
                                      </p:cBhvr>
                                      <p:tavLst>
                                        <p:tav tm="0">
                                          <p:val>
                                            <p:fltVal val="0"/>
                                          </p:val>
                                        </p:tav>
                                        <p:tav tm="100000">
                                          <p:val>
                                            <p:strVal val="#ppt_h"/>
                                          </p:val>
                                        </p:tav>
                                      </p:tavLst>
                                    </p:anim>
                                    <p:animEffect transition="in" filter="fade">
                                      <p:cBhvr>
                                        <p:cTn id="65" dur="500"/>
                                        <p:tgtEl>
                                          <p:spTgt spid="11"/>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12"/>
                                        </p:tgtEl>
                                        <p:attrNameLst>
                                          <p:attrName>style.visibility</p:attrName>
                                        </p:attrNameLst>
                                      </p:cBhvr>
                                      <p:to>
                                        <p:strVal val="visible"/>
                                      </p:to>
                                    </p:set>
                                    <p:anim calcmode="lin" valueType="num">
                                      <p:cBhvr>
                                        <p:cTn id="70" dur="500" fill="hold"/>
                                        <p:tgtEl>
                                          <p:spTgt spid="12"/>
                                        </p:tgtEl>
                                        <p:attrNameLst>
                                          <p:attrName>ppt_w</p:attrName>
                                        </p:attrNameLst>
                                      </p:cBhvr>
                                      <p:tavLst>
                                        <p:tav tm="0">
                                          <p:val>
                                            <p:fltVal val="0"/>
                                          </p:val>
                                        </p:tav>
                                        <p:tav tm="100000">
                                          <p:val>
                                            <p:strVal val="#ppt_w"/>
                                          </p:val>
                                        </p:tav>
                                      </p:tavLst>
                                    </p:anim>
                                    <p:anim calcmode="lin" valueType="num">
                                      <p:cBhvr>
                                        <p:cTn id="71" dur="500" fill="hold"/>
                                        <p:tgtEl>
                                          <p:spTgt spid="12"/>
                                        </p:tgtEl>
                                        <p:attrNameLst>
                                          <p:attrName>ppt_h</p:attrName>
                                        </p:attrNameLst>
                                      </p:cBhvr>
                                      <p:tavLst>
                                        <p:tav tm="0">
                                          <p:val>
                                            <p:fltVal val="0"/>
                                          </p:val>
                                        </p:tav>
                                        <p:tav tm="100000">
                                          <p:val>
                                            <p:strVal val="#ppt_h"/>
                                          </p:val>
                                        </p:tav>
                                      </p:tavLst>
                                    </p:anim>
                                    <p:animEffect transition="in" filter="fade">
                                      <p:cBhvr>
                                        <p:cTn id="7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242351" y="1582340"/>
            <a:ext cx="8432417" cy="3693319"/>
          </a:xfrm>
          <a:prstGeom prst="rect">
            <a:avLst/>
          </a:prstGeom>
          <a:noFill/>
        </p:spPr>
        <p:txBody>
          <a:bodyPr wrap="square" rtlCol="0">
            <a:spAutoFit/>
          </a:bodyPr>
          <a:lstStyle/>
          <a:p>
            <a:r>
              <a:rPr lang="en-US" dirty="0"/>
              <a:t>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3. Java How to Program Java, 9th Edition, By </a:t>
            </a:r>
            <a:r>
              <a:rPr lang="en-US" dirty="0" err="1"/>
              <a:t>Deitel</a:t>
            </a:r>
            <a:r>
              <a:rPr lang="en-US" dirty="0"/>
              <a:t> and </a:t>
            </a:r>
            <a:r>
              <a:rPr lang="en-US" dirty="0" err="1"/>
              <a:t>Deitel</a:t>
            </a:r>
            <a:r>
              <a:rPr lang="en-US" dirty="0"/>
              <a:t>.</a:t>
            </a:r>
          </a:p>
          <a:p>
            <a:endParaRPr lang="en-US" dirty="0"/>
          </a:p>
          <a:p>
            <a:r>
              <a:rPr lang="en-US" dirty="0"/>
              <a:t>4. The Java Language Specification, By J. Gosling, B. Joy, G. Steele, </a:t>
            </a:r>
            <a:r>
              <a:rPr lang="en-US" dirty="0" err="1"/>
              <a:t>G.Bracha</a:t>
            </a:r>
            <a:r>
              <a:rPr lang="en-US" dirty="0"/>
              <a:t> and A. Buckley</a:t>
            </a:r>
          </a:p>
          <a:p>
            <a:endParaRPr lang="en-US" dirty="0"/>
          </a:p>
          <a:p>
            <a:r>
              <a:rPr lang="en-US" dirty="0"/>
              <a:t>5. Introduction to Programming Using Java, 6th Edition, By David j. Eck</a:t>
            </a:r>
          </a:p>
          <a:p>
            <a:endParaRPr lang="en-US" dirty="0"/>
          </a:p>
          <a:p>
            <a:r>
              <a:rPr lang="en-US" dirty="0"/>
              <a:t>6. Head First Java, By Kathy Sierra and Bert Bates</a:t>
            </a:r>
          </a:p>
        </p:txBody>
      </p:sp>
    </p:spTree>
    <p:extLst>
      <p:ext uri="{BB962C8B-B14F-4D97-AF65-F5344CB8AC3E}">
        <p14:creationId xmlns:p14="http://schemas.microsoft.com/office/powerpoint/2010/main" val="1923382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3" y="2435897"/>
            <a:ext cx="8011312" cy="2308324"/>
          </a:xfrm>
          <a:prstGeom prst="rect">
            <a:avLst/>
          </a:prstGeom>
          <a:noFill/>
        </p:spPr>
        <p:txBody>
          <a:bodyPr wrap="square" rtlCol="0">
            <a:spAutoFit/>
          </a:bodyPr>
          <a:lstStyle/>
          <a:p>
            <a:endParaRPr lang="en-US" dirty="0"/>
          </a:p>
          <a:p>
            <a:r>
              <a:rPr lang="en-US" dirty="0"/>
              <a:t>1. 1. Java Complete Reference, 7th Edition, By Herbert </a:t>
            </a:r>
            <a:r>
              <a:rPr lang="en-US" dirty="0" err="1"/>
              <a:t>Schildt</a:t>
            </a:r>
            <a:r>
              <a:rPr lang="en-US" dirty="0"/>
              <a:t>.</a:t>
            </a:r>
          </a:p>
          <a:p>
            <a:endParaRPr lang="en-US" dirty="0"/>
          </a:p>
          <a:p>
            <a:r>
              <a:rPr lang="en-US" dirty="0"/>
              <a:t>2. A Programmer's Guide to Java SE 8 Oracle Certified Associate, Khalid A. </a:t>
            </a:r>
            <a:r>
              <a:rPr lang="en-US" dirty="0" err="1"/>
              <a:t>MughalRolf</a:t>
            </a:r>
            <a:r>
              <a:rPr lang="en-US" dirty="0"/>
              <a:t> W. Rasmussen</a:t>
            </a:r>
          </a:p>
          <a:p>
            <a:endParaRPr lang="en-US" dirty="0"/>
          </a:p>
          <a:p>
            <a:r>
              <a:rPr lang="en-US" dirty="0"/>
              <a:t>2. The Java Tutorials. http://docs.oracle.com/javase/tutorial/</a:t>
            </a:r>
            <a:endParaRPr lang="en-FI" dirty="0"/>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Definition of Polymorphism</a:t>
            </a:r>
            <a:endParaRPr lang="en-FI" dirty="0"/>
          </a:p>
        </p:txBody>
      </p:sp>
      <p:sp>
        <p:nvSpPr>
          <p:cNvPr id="6" name="TextBox 5">
            <a:extLst>
              <a:ext uri="{FF2B5EF4-FFF2-40B4-BE49-F238E27FC236}">
                <a16:creationId xmlns:a16="http://schemas.microsoft.com/office/drawing/2014/main" id="{37C26D19-85DA-834B-9600-C9820C508897}"/>
              </a:ext>
            </a:extLst>
          </p:cNvPr>
          <p:cNvSpPr txBox="1"/>
          <p:nvPr/>
        </p:nvSpPr>
        <p:spPr>
          <a:xfrm>
            <a:off x="858128" y="2435897"/>
            <a:ext cx="7734619" cy="2862322"/>
          </a:xfrm>
          <a:prstGeom prst="rect">
            <a:avLst/>
          </a:prstGeom>
          <a:noFill/>
        </p:spPr>
        <p:txBody>
          <a:bodyPr wrap="square" rtlCol="0">
            <a:spAutoFit/>
          </a:bodyPr>
          <a:lstStyle/>
          <a:p>
            <a:pPr marL="285750" indent="-285750" algn="just">
              <a:buFont typeface="Arial" panose="020B0604020202020204" pitchFamily="34" charset="0"/>
              <a:buChar char="•"/>
            </a:pPr>
            <a:r>
              <a:rPr lang="en-US" dirty="0"/>
              <a:t>It means ‘Different Forms of the Same Thing’.</a:t>
            </a:r>
          </a:p>
          <a:p>
            <a:pPr marL="285750" indent="-285750" algn="just">
              <a:buFont typeface="Arial" panose="020B0604020202020204" pitchFamily="34" charset="0"/>
              <a:buChar char="•"/>
            </a:pPr>
            <a:r>
              <a:rPr lang="en-US" dirty="0"/>
              <a:t>In other words ‘One Name, Different Forms’.</a:t>
            </a:r>
          </a:p>
          <a:p>
            <a:pPr marL="285750" indent="-285750" algn="just">
              <a:buFont typeface="Arial" panose="020B0604020202020204" pitchFamily="34" charset="0"/>
              <a:buChar char="•"/>
            </a:pPr>
            <a:r>
              <a:rPr lang="en-US" dirty="0"/>
              <a:t>Real Life Example:</a:t>
            </a:r>
          </a:p>
          <a:p>
            <a:pPr algn="just"/>
            <a:endParaRPr lang="en-US" dirty="0"/>
          </a:p>
          <a:p>
            <a:pPr algn="just"/>
            <a:r>
              <a:rPr lang="en-US" dirty="0"/>
              <a:t>Imagine, you and your friend are walking inside your </a:t>
            </a:r>
            <a:r>
              <a:rPr lang="en-US" dirty="0" err="1"/>
              <a:t>MidTerm</a:t>
            </a:r>
            <a:r>
              <a:rPr lang="en-US" dirty="0"/>
              <a:t> exam room. Just before entering the room, your friend is saying, “You are my best friend, brother. Don’t worry about the exam. I got your back. I’ll slide my script a bit right from me, all you need to do is to take a peek and write.”</a:t>
            </a:r>
          </a:p>
          <a:p>
            <a:pPr marL="285750" indent="-285750" algn="just">
              <a:buFont typeface="Arial" panose="020B0604020202020204" pitchFamily="34" charset="0"/>
              <a:buChar char="•"/>
            </a:pPr>
            <a:endParaRPr lang="en-US" dirty="0"/>
          </a:p>
          <a:p>
            <a:pPr algn="just"/>
            <a:endParaRPr lang="en-FI"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Polymorphism</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Example of Polymorphism</a:t>
            </a:r>
            <a:endParaRPr lang="en-FI" dirty="0"/>
          </a:p>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21341" y="2435897"/>
            <a:ext cx="8250711" cy="2031325"/>
          </a:xfrm>
          <a:prstGeom prst="rect">
            <a:avLst/>
          </a:prstGeom>
          <a:noFill/>
        </p:spPr>
        <p:txBody>
          <a:bodyPr wrap="square" rtlCol="0">
            <a:spAutoFit/>
          </a:bodyPr>
          <a:lstStyle/>
          <a:p>
            <a:pPr algn="just"/>
            <a:r>
              <a:rPr lang="en-US" dirty="0"/>
              <a:t>Now, during the exam, no matter how much you 	poke your friend, your friend is neither 	responding nor sliding the script. You are really 	really upset with your friend.</a:t>
            </a:r>
          </a:p>
          <a:p>
            <a:pPr algn="just"/>
            <a:endParaRPr lang="en-US" dirty="0"/>
          </a:p>
          <a:p>
            <a:pPr algn="just"/>
            <a:r>
              <a:rPr lang="en-US" dirty="0"/>
              <a:t>And after the exam, your friend is like, “I’m sorry, brother. Please forgive me. I’m your best friend. Let me give you a treat. Lets have some fun in 	Canteen.”</a:t>
            </a:r>
          </a:p>
          <a:p>
            <a:pPr algn="just"/>
            <a:endParaRPr lang="en-FI" dirty="0"/>
          </a:p>
        </p:txBody>
      </p:sp>
    </p:spTree>
    <p:extLst>
      <p:ext uri="{BB962C8B-B14F-4D97-AF65-F5344CB8AC3E}">
        <p14:creationId xmlns:p14="http://schemas.microsoft.com/office/powerpoint/2010/main" val="31321545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5" name="TextBox 4">
            <a:extLst>
              <a:ext uri="{FF2B5EF4-FFF2-40B4-BE49-F238E27FC236}">
                <a16:creationId xmlns:a16="http://schemas.microsoft.com/office/drawing/2014/main" id="{53BED9D7-DC35-6145-B086-E1B62BC08349}"/>
              </a:ext>
            </a:extLst>
          </p:cNvPr>
          <p:cNvSpPr txBox="1"/>
          <p:nvPr/>
        </p:nvSpPr>
        <p:spPr>
          <a:xfrm>
            <a:off x="1066987" y="1795817"/>
            <a:ext cx="7500238" cy="2308324"/>
          </a:xfrm>
          <a:prstGeom prst="rect">
            <a:avLst/>
          </a:prstGeom>
          <a:noFill/>
        </p:spPr>
        <p:txBody>
          <a:bodyPr wrap="square" rtlCol="0">
            <a:spAutoFit/>
          </a:bodyPr>
          <a:lstStyle/>
          <a:p>
            <a:r>
              <a:rPr lang="en-US" dirty="0"/>
              <a:t>What do you learn from the story?</a:t>
            </a:r>
          </a:p>
          <a:p>
            <a:pPr marL="285750" indent="-285750">
              <a:buFont typeface="Arial" panose="020B0604020202020204" pitchFamily="34" charset="0"/>
              <a:buChar char="•"/>
            </a:pPr>
            <a:r>
              <a:rPr lang="en-US" dirty="0"/>
              <a:t>Before the Exam: Your Friend is a Friend.</a:t>
            </a:r>
          </a:p>
          <a:p>
            <a:pPr marL="285750" indent="-285750">
              <a:buFont typeface="Arial" panose="020B0604020202020204" pitchFamily="34" charset="0"/>
              <a:buChar char="•"/>
            </a:pPr>
            <a:r>
              <a:rPr lang="en-US" dirty="0"/>
              <a:t>During The Exam: Your Friend acts Like Enemy.</a:t>
            </a:r>
          </a:p>
          <a:p>
            <a:pPr marL="285750" indent="-285750">
              <a:buFont typeface="Arial" panose="020B0604020202020204" pitchFamily="34" charset="0"/>
              <a:buChar char="•"/>
            </a:pPr>
            <a:r>
              <a:rPr lang="en-US" dirty="0"/>
              <a:t>After The Exam: Your Friend is a Friend Again.</a:t>
            </a:r>
          </a:p>
          <a:p>
            <a:endParaRPr lang="en-US" dirty="0"/>
          </a:p>
          <a:p>
            <a:r>
              <a:rPr lang="en-US" dirty="0"/>
              <a:t>The story highlights on different forms of your friend. Sometimes he is like a friend, sometimes he is like an enemy.</a:t>
            </a:r>
          </a:p>
          <a:p>
            <a:endParaRPr lang="en-FI" dirty="0"/>
          </a:p>
        </p:txBody>
      </p:sp>
    </p:spTree>
    <p:extLst>
      <p:ext uri="{BB962C8B-B14F-4D97-AF65-F5344CB8AC3E}">
        <p14:creationId xmlns:p14="http://schemas.microsoft.com/office/powerpoint/2010/main"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pic>
        <p:nvPicPr>
          <p:cNvPr id="4" name="Picture 3" descr="A close up of a toy&#10;&#10;Description automatically generated">
            <a:extLst>
              <a:ext uri="{FF2B5EF4-FFF2-40B4-BE49-F238E27FC236}">
                <a16:creationId xmlns:a16="http://schemas.microsoft.com/office/drawing/2014/main" id="{A5AFC05F-83D3-429E-BA46-2CDF381AC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994" y="1980483"/>
            <a:ext cx="6841275" cy="4009490"/>
          </a:xfrm>
          <a:prstGeom prst="rect">
            <a:avLst/>
          </a:prstGeom>
        </p:spPr>
      </p:pic>
    </p:spTree>
    <p:extLst>
      <p:ext uri="{BB962C8B-B14F-4D97-AF65-F5344CB8AC3E}">
        <p14:creationId xmlns:p14="http://schemas.microsoft.com/office/powerpoint/2010/main" val="127913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Example of Polymorphism</a:t>
            </a:r>
            <a:endParaRPr lang="en-FI" sz="2800" dirty="0"/>
          </a:p>
          <a:p>
            <a:pPr marL="0" indent="0">
              <a:buNone/>
            </a:pPr>
            <a:endParaRPr lang="en-FI" sz="2800" dirty="0"/>
          </a:p>
        </p:txBody>
      </p:sp>
      <p:sp>
        <p:nvSpPr>
          <p:cNvPr id="3" name="Rectangle 2">
            <a:extLst>
              <a:ext uri="{FF2B5EF4-FFF2-40B4-BE49-F238E27FC236}">
                <a16:creationId xmlns:a16="http://schemas.microsoft.com/office/drawing/2014/main" id="{F9618182-9F68-4D74-9FF2-230EAAEAED7C}"/>
              </a:ext>
            </a:extLst>
          </p:cNvPr>
          <p:cNvSpPr/>
          <p:nvPr/>
        </p:nvSpPr>
        <p:spPr>
          <a:xfrm>
            <a:off x="335494" y="1983545"/>
            <a:ext cx="8344272" cy="3693319"/>
          </a:xfrm>
          <a:prstGeom prst="rect">
            <a:avLst/>
          </a:prstGeom>
        </p:spPr>
        <p:txBody>
          <a:bodyPr wrap="square">
            <a:spAutoFit/>
          </a:bodyPr>
          <a:lstStyle/>
          <a:p>
            <a:pPr algn="just"/>
            <a:r>
              <a:rPr lang="en-US" dirty="0"/>
              <a:t>Let’s imagine another scenario, it is a very usual 	case that in a class (section) there are more than one student having the same name. But their work/activities are different. One may get scholarship, the other might be in probation.</a:t>
            </a:r>
          </a:p>
          <a:p>
            <a:pPr algn="just"/>
            <a:endParaRPr lang="en-US" dirty="0"/>
          </a:p>
          <a:p>
            <a:pPr algn="just"/>
            <a:r>
              <a:rPr lang="en-US" dirty="0"/>
              <a:t>So, in real life, we always see polymorphic behavior of humans. </a:t>
            </a:r>
          </a:p>
          <a:p>
            <a:pPr algn="just"/>
            <a:r>
              <a:rPr lang="en-US" dirty="0"/>
              <a:t>In Programming the polymorphic behavior might be with methods, Constructors and Objects.</a:t>
            </a:r>
          </a:p>
          <a:p>
            <a:pPr algn="just"/>
            <a:endParaRPr lang="en-US" dirty="0"/>
          </a:p>
          <a:p>
            <a:pPr marL="285750" indent="-285750" algn="just">
              <a:buFont typeface="Arial" panose="020B0604020202020204" pitchFamily="34" charset="0"/>
              <a:buChar char="•"/>
            </a:pPr>
            <a:r>
              <a:rPr lang="en-US" dirty="0"/>
              <a:t>Method Overloading.</a:t>
            </a:r>
          </a:p>
          <a:p>
            <a:pPr marL="285750" indent="-285750" algn="just">
              <a:buFont typeface="Arial" panose="020B0604020202020204" pitchFamily="34" charset="0"/>
              <a:buChar char="•"/>
            </a:pPr>
            <a:r>
              <a:rPr lang="en-US" dirty="0"/>
              <a:t>Method Overriding.</a:t>
            </a:r>
          </a:p>
          <a:p>
            <a:pPr marL="285750" indent="-285750" algn="just">
              <a:buFont typeface="Arial" panose="020B0604020202020204" pitchFamily="34" charset="0"/>
              <a:buChar char="•"/>
            </a:pPr>
            <a:r>
              <a:rPr lang="en-US" dirty="0"/>
              <a:t>Constructor Overloading.</a:t>
            </a:r>
          </a:p>
          <a:p>
            <a:pPr marL="285750" indent="-285750" algn="just">
              <a:buFont typeface="Arial" panose="020B0604020202020204" pitchFamily="34" charset="0"/>
              <a:buChar char="•"/>
            </a:pPr>
            <a:r>
              <a:rPr lang="en-US" dirty="0"/>
              <a:t>Polymorphic Behavior of Objects.</a:t>
            </a:r>
          </a:p>
          <a:p>
            <a:pPr algn="just"/>
            <a:endParaRPr lang="en-US" dirty="0"/>
          </a:p>
        </p:txBody>
      </p:sp>
    </p:spTree>
    <p:extLst>
      <p:ext uri="{BB962C8B-B14F-4D97-AF65-F5344CB8AC3E}">
        <p14:creationId xmlns:p14="http://schemas.microsoft.com/office/powerpoint/2010/main" val="2155746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a:t>
            </a:r>
            <a:endParaRPr lang="en-FI" sz="2800" dirty="0"/>
          </a:p>
        </p:txBody>
      </p:sp>
      <p:sp>
        <p:nvSpPr>
          <p:cNvPr id="5" name="Rectangle 4">
            <a:extLst>
              <a:ext uri="{FF2B5EF4-FFF2-40B4-BE49-F238E27FC236}">
                <a16:creationId xmlns:a16="http://schemas.microsoft.com/office/drawing/2014/main" id="{6D3F253F-8239-4E0F-ACE8-24F17B4F3D27}"/>
              </a:ext>
            </a:extLst>
          </p:cNvPr>
          <p:cNvSpPr/>
          <p:nvPr/>
        </p:nvSpPr>
        <p:spPr>
          <a:xfrm>
            <a:off x="436098" y="1674056"/>
            <a:ext cx="7807570" cy="2585323"/>
          </a:xfrm>
          <a:prstGeom prst="rect">
            <a:avLst/>
          </a:prstGeom>
        </p:spPr>
        <p:txBody>
          <a:bodyPr wrap="square">
            <a:spAutoFit/>
          </a:bodyPr>
          <a:lstStyle/>
          <a:p>
            <a:r>
              <a:rPr lang="en-US" dirty="0"/>
              <a:t>As the name suggests, it happens among methods. There are some conditions of method overloading. If and only If these conditions are met, we can say that there are method overloading among those methods. </a:t>
            </a:r>
          </a:p>
          <a:p>
            <a:r>
              <a:rPr lang="en-US" dirty="0"/>
              <a:t>These conditions are:</a:t>
            </a:r>
          </a:p>
          <a:p>
            <a:endParaRPr lang="en-US" dirty="0"/>
          </a:p>
          <a:p>
            <a:pPr marL="285750" indent="-285750">
              <a:buFont typeface="Arial" panose="020B0604020202020204" pitchFamily="34" charset="0"/>
              <a:buChar char="•"/>
            </a:pPr>
            <a:r>
              <a:rPr lang="en-US" dirty="0"/>
              <a:t>Methods MUST be in same class.</a:t>
            </a:r>
          </a:p>
          <a:p>
            <a:pPr marL="285750" indent="-285750">
              <a:buFont typeface="Arial" panose="020B0604020202020204" pitchFamily="34" charset="0"/>
              <a:buChar char="•"/>
            </a:pPr>
            <a:r>
              <a:rPr lang="en-US" dirty="0"/>
              <a:t>Method Name MUST be same.</a:t>
            </a:r>
          </a:p>
          <a:p>
            <a:pPr marL="285750" indent="-285750">
              <a:buFont typeface="Arial" panose="020B0604020202020204" pitchFamily="34" charset="0"/>
              <a:buChar char="•"/>
            </a:pPr>
            <a:r>
              <a:rPr lang="en-US" dirty="0"/>
              <a:t>Method Parameter MUST be different.</a:t>
            </a:r>
          </a:p>
          <a:p>
            <a:pPr marL="285750" indent="-285750">
              <a:buFont typeface="Arial" panose="020B0604020202020204" pitchFamily="34" charset="0"/>
              <a:buChar char="•"/>
            </a:pPr>
            <a:r>
              <a:rPr lang="en-US" dirty="0"/>
              <a:t>Method Return Type may or may not be same.</a:t>
            </a:r>
          </a:p>
        </p:txBody>
      </p:sp>
    </p:spTree>
    <p:extLst>
      <p:ext uri="{BB962C8B-B14F-4D97-AF65-F5344CB8AC3E}">
        <p14:creationId xmlns:p14="http://schemas.microsoft.com/office/powerpoint/2010/main" val="4031716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GB" sz="2800" dirty="0"/>
              <a:t>Method Overloading - Example</a:t>
            </a:r>
            <a:endParaRPr lang="en-FI" sz="2800" dirty="0"/>
          </a:p>
        </p:txBody>
      </p:sp>
      <p:sp>
        <p:nvSpPr>
          <p:cNvPr id="3" name="Rectangle 2">
            <a:extLst>
              <a:ext uri="{FF2B5EF4-FFF2-40B4-BE49-F238E27FC236}">
                <a16:creationId xmlns:a16="http://schemas.microsoft.com/office/drawing/2014/main" id="{C52EAE00-F9C0-43C3-8177-17E4DC8229B3}"/>
              </a:ext>
            </a:extLst>
          </p:cNvPr>
          <p:cNvSpPr/>
          <p:nvPr/>
        </p:nvSpPr>
        <p:spPr>
          <a:xfrm>
            <a:off x="1700369" y="1238491"/>
            <a:ext cx="5370281" cy="5078313"/>
          </a:xfrm>
          <a:prstGeom prst="rect">
            <a:avLst/>
          </a:prstGeom>
        </p:spPr>
        <p:txBody>
          <a:bodyPr wrap="square">
            <a:spAutoFit/>
          </a:bodyPr>
          <a:lstStyle/>
          <a:p>
            <a:r>
              <a:rPr lang="en-US" dirty="0"/>
              <a:t>public class </a:t>
            </a:r>
            <a:r>
              <a:rPr lang="en-US" dirty="0" err="1"/>
              <a:t>MyClass</a:t>
            </a:r>
            <a:r>
              <a:rPr lang="en-US" dirty="0"/>
              <a:t>{</a:t>
            </a:r>
          </a:p>
          <a:p>
            <a:r>
              <a:rPr lang="en-US" dirty="0"/>
              <a:t>	public void add( ){. . .}</a:t>
            </a:r>
          </a:p>
          <a:p>
            <a:r>
              <a:rPr lang="en-US" dirty="0"/>
              <a:t>	public void add(int a) {. . .}</a:t>
            </a:r>
          </a:p>
          <a:p>
            <a:r>
              <a:rPr lang="en-US" dirty="0"/>
              <a:t>	public void add(int a, int b) {. . .}</a:t>
            </a:r>
          </a:p>
          <a:p>
            <a:r>
              <a:rPr lang="en-US" dirty="0"/>
              <a:t>	public void add(double a, double b) {. . .}</a:t>
            </a:r>
          </a:p>
          <a:p>
            <a:r>
              <a:rPr lang="en-US" dirty="0"/>
              <a:t>	public void add(int a, double b) {. . .}</a:t>
            </a:r>
          </a:p>
          <a:p>
            <a:r>
              <a:rPr lang="en-US" dirty="0"/>
              <a:t>	public void add(double a, int b) {. . .}</a:t>
            </a:r>
          </a:p>
          <a:p>
            <a:r>
              <a:rPr lang="en-US" dirty="0"/>
              <a:t>	</a:t>
            </a:r>
            <a:r>
              <a:rPr lang="en-US" dirty="0">
                <a:solidFill>
                  <a:srgbClr val="92D050"/>
                </a:solidFill>
              </a:rPr>
              <a:t>//public int add(int a) {. . .}</a:t>
            </a:r>
          </a:p>
          <a:p>
            <a:r>
              <a:rPr lang="en-US" dirty="0"/>
              <a:t>}</a:t>
            </a:r>
          </a:p>
          <a:p>
            <a:endParaRPr lang="en-US" dirty="0"/>
          </a:p>
          <a:p>
            <a:endParaRPr lang="en-US" dirty="0"/>
          </a:p>
          <a:p>
            <a:r>
              <a:rPr lang="en-US" dirty="0"/>
              <a:t>public class </a:t>
            </a:r>
            <a:r>
              <a:rPr lang="en-US" dirty="0" err="1"/>
              <a:t>YourClass</a:t>
            </a:r>
            <a:r>
              <a:rPr lang="en-US" dirty="0"/>
              <a:t>{</a:t>
            </a:r>
          </a:p>
          <a:p>
            <a:r>
              <a:rPr lang="en-US" dirty="0"/>
              <a:t>	public void add( ){. . .}</a:t>
            </a:r>
          </a:p>
          <a:p>
            <a:r>
              <a:rPr lang="en-US" dirty="0"/>
              <a:t>	public void add(int a) {. . .}</a:t>
            </a:r>
          </a:p>
          <a:p>
            <a:r>
              <a:rPr lang="en-US" dirty="0"/>
              <a:t>}</a:t>
            </a:r>
          </a:p>
          <a:p>
            <a:endParaRPr lang="en-US" dirty="0"/>
          </a:p>
          <a:p>
            <a:endParaRPr lang="en-US" dirty="0"/>
          </a:p>
          <a:p>
            <a:endParaRPr lang="en-US" dirty="0"/>
          </a:p>
        </p:txBody>
      </p:sp>
    </p:spTree>
    <p:extLst>
      <p:ext uri="{BB962C8B-B14F-4D97-AF65-F5344CB8AC3E}">
        <p14:creationId xmlns:p14="http://schemas.microsoft.com/office/powerpoint/2010/main" val="20328165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0A6662C80B6CB4C8A49F4C56C3DBD15" ma:contentTypeVersion="2" ma:contentTypeDescription="Create a new document." ma:contentTypeScope="" ma:versionID="cd5eb962d3c607b82863e9d39a3be7df">
  <xsd:schema xmlns:xsd="http://www.w3.org/2001/XMLSchema" xmlns:xs="http://www.w3.org/2001/XMLSchema" xmlns:p="http://schemas.microsoft.com/office/2006/metadata/properties" xmlns:ns2="d8a70ad2-79a8-46c8-9cbb-026728616de0" targetNamespace="http://schemas.microsoft.com/office/2006/metadata/properties" ma:root="true" ma:fieldsID="1fe0bc833c51cee4f3bb71d95ec7800b" ns2:_="">
    <xsd:import namespace="d8a70ad2-79a8-46c8-9cbb-026728616de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a70ad2-79a8-46c8-9cbb-026728616d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CA62923-B73A-4ECA-85BF-E14F1DB61B2E}"/>
</file>

<file path=customXml/itemProps2.xml><?xml version="1.0" encoding="utf-8"?>
<ds:datastoreItem xmlns:ds="http://schemas.openxmlformats.org/officeDocument/2006/customXml" ds:itemID="{1BE0DC4D-FDF3-4518-B2DF-33E71627AFCB}"/>
</file>

<file path=customXml/itemProps3.xml><?xml version="1.0" encoding="utf-8"?>
<ds:datastoreItem xmlns:ds="http://schemas.openxmlformats.org/officeDocument/2006/customXml" ds:itemID="{3B50727E-5CE7-4D4B-A6AB-30B633EC352C}"/>
</file>

<file path=docProps/app.xml><?xml version="1.0" encoding="utf-8"?>
<Properties xmlns="http://schemas.openxmlformats.org/officeDocument/2006/extended-properties" xmlns:vt="http://schemas.openxmlformats.org/officeDocument/2006/docPropsVTypes">
  <Template>Spectrum.thmx</Template>
  <TotalTime>171</TotalTime>
  <Words>1140</Words>
  <Application>Microsoft Office PowerPoint</Application>
  <PresentationFormat>On-screen Show (4:3)</PresentationFormat>
  <Paragraphs>280</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Cambria</vt:lpstr>
      <vt:lpstr>Copperplate Gothic Bold</vt:lpstr>
      <vt:lpstr>Corbel</vt:lpstr>
      <vt:lpstr>Rage Italic</vt:lpstr>
      <vt:lpstr>Wingdings</vt:lpstr>
      <vt:lpstr>Spectrum</vt:lpstr>
      <vt:lpstr>      Polymorphism </vt:lpstr>
      <vt:lpstr>Lecture Outline</vt:lpstr>
      <vt:lpstr>Polymorphism</vt:lpstr>
      <vt:lpstr>Polymorphism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Sifat Rahman Ahona</cp:lastModifiedBy>
  <cp:revision>26</cp:revision>
  <dcterms:created xsi:type="dcterms:W3CDTF">2018-12-10T17:20:29Z</dcterms:created>
  <dcterms:modified xsi:type="dcterms:W3CDTF">2020-04-30T16:26:24Z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0x010100C0A6662C80B6CB4C8A49F4C56C3DBD15</vt:lpwstr>
  </property>
</Properties>
</file>