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8"/>
  </p:notesMasterIdLst>
  <p:sldIdLst>
    <p:sldId id="371" r:id="rId3"/>
    <p:sldId id="257" r:id="rId4"/>
    <p:sldId id="266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94729"/>
  </p:normalViewPr>
  <p:slideViewPr>
    <p:cSldViewPr snapToGrid="0" snapToObjects="1">
      <p:cViewPr varScale="1">
        <p:scale>
          <a:sx n="59" d="100"/>
          <a:sy n="59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6B0BA239-672A-400D-9262-84E24B795A2B}"/>
    <pc:docChg chg="custSel modSld">
      <pc:chgData name="Noboranjan Dey" userId="1ac59fc9-aae8-46a4-899e-44860e6a6e60" providerId="ADAL" clId="{6B0BA239-672A-400D-9262-84E24B795A2B}" dt="2024-06-30T07:59:28.023" v="47" actId="20577"/>
      <pc:docMkLst>
        <pc:docMk/>
      </pc:docMkLst>
      <pc:sldChg chg="modSp mod">
        <pc:chgData name="Noboranjan Dey" userId="1ac59fc9-aae8-46a4-899e-44860e6a6e60" providerId="ADAL" clId="{6B0BA239-672A-400D-9262-84E24B795A2B}" dt="2024-06-30T07:59:28.023" v="47" actId="20577"/>
        <pc:sldMkLst>
          <pc:docMk/>
          <pc:sldMk cId="4036715045" sldId="371"/>
        </pc:sldMkLst>
        <pc:graphicFrameChg chg="modGraphic">
          <ac:chgData name="Noboranjan Dey" userId="1ac59fc9-aae8-46a4-899e-44860e6a6e60" providerId="ADAL" clId="{6B0BA239-672A-400D-9262-84E24B795A2B}" dt="2024-06-30T07:59:28.023" v="47" actId="20577"/>
          <ac:graphicFrameMkLst>
            <pc:docMk/>
            <pc:sldMk cId="4036715045" sldId="371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9F8E-387F-7741-B173-CE0E7E491B3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EFA3F-6CDE-0A49-9092-00020FAE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2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9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93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08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1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50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404F-EE53-E040-B897-990E8875EA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7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0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83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21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3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4456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7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674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402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0172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81899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73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544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2266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931497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97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779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125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702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2023-24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4036715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A9BC1A-B730-FF45-A69D-5E565C1A314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5" y="643578"/>
            <a:ext cx="8102189" cy="61268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471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6613256-7146-2145-AA6C-475109E1249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161"/>
            <a:ext cx="9144000" cy="55093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03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BF2144C-E0D0-A14C-B8E7-FA929278B0D0}"/>
              </a:ext>
            </a:extLst>
          </p:cNvPr>
          <p:cNvSpPr txBox="1"/>
          <p:nvPr/>
        </p:nvSpPr>
        <p:spPr>
          <a:xfrm>
            <a:off x="390144" y="926592"/>
            <a:ext cx="214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Sealed keyword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9AC0A-5398-C948-AF95-88F77487DD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1966405"/>
            <a:ext cx="7974453" cy="364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36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otype Corsiva" panose="03010101010201010101" pitchFamily="66" charset="0"/>
                <a:ea typeface="+mn-ea"/>
                <a:cs typeface="+mn-cs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9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C# 4.0 The Complete Reference; Herbert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Schildt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McGraw-Hill Osborne Media; 2010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Head First C# by Andrew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Stellman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Fundamentals of Computer Programming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CSharp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504309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172113-BBE1-7942-B4F6-0F473B858C72}"/>
              </a:ext>
            </a:extLst>
          </p:cNvPr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AEC62B-5FE6-9D44-88B1-D1C5C6E5AA80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AA4209-B3FD-A24D-B2D1-91BFC6A18092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C4BF353-FB71-A14E-B437-98E6676365D5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9" name="Picture 2" descr="Image result for AIUB logo">
            <a:extLst>
              <a:ext uri="{FF2B5EF4-FFF2-40B4-BE49-F238E27FC236}">
                <a16:creationId xmlns:a16="http://schemas.microsoft.com/office/drawing/2014/main" id="{C631FC8D-FCE4-4F40-950D-1F3A0C441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3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6367B8-4E0E-E04A-B65A-2D40CED7A84D}"/>
              </a:ext>
            </a:extLst>
          </p:cNvPr>
          <p:cNvSpPr txBox="1"/>
          <p:nvPr/>
        </p:nvSpPr>
        <p:spPr>
          <a:xfrm>
            <a:off x="284165" y="2669912"/>
            <a:ext cx="6318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C# 4.0 The Complete Reference; Herbert </a:t>
            </a:r>
            <a:r>
              <a:rPr lang="en-US" sz="1400" dirty="0" err="1"/>
              <a:t>Schildt</a:t>
            </a:r>
            <a:r>
              <a:rPr lang="en-US" sz="1400" dirty="0"/>
              <a:t>; McGraw-Hill Osborne Media; 2010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7CF74E-BD1F-5E42-83FC-5C30BC279761}"/>
              </a:ext>
            </a:extLst>
          </p:cNvPr>
          <p:cNvSpPr txBox="1"/>
          <p:nvPr/>
        </p:nvSpPr>
        <p:spPr>
          <a:xfrm>
            <a:off x="284165" y="1654250"/>
            <a:ext cx="8513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MSDN Library; URL: http://</a:t>
            </a:r>
            <a:r>
              <a:rPr lang="en-US" sz="1400" dirty="0" err="1"/>
              <a:t>msdn.microsoft.com</a:t>
            </a:r>
            <a:r>
              <a:rPr lang="en-US" sz="1400" dirty="0"/>
              <a:t>/library </a:t>
            </a:r>
          </a:p>
          <a:p>
            <a:endParaRPr lang="en-US" sz="1400" dirty="0"/>
          </a:p>
          <a:p>
            <a:r>
              <a:rPr lang="en-US" sz="1400" dirty="0"/>
              <a:t>C# Language Specification; URL: http://</a:t>
            </a:r>
            <a:r>
              <a:rPr lang="en-US" sz="1400" dirty="0" err="1"/>
              <a:t>download.microsoft.com</a:t>
            </a:r>
            <a:r>
              <a:rPr lang="en-US" sz="1400" dirty="0"/>
              <a:t>/download/0/B/D/0BDA894F- </a:t>
            </a:r>
          </a:p>
          <a:p>
            <a:r>
              <a:rPr lang="en-US" sz="1400" dirty="0"/>
              <a:t>2CCD-4C2C-B5A7-4EB1171962E5/CSharp%20Language%20Specixfication.doc 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77478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Polymorphism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Method Overriding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800">
                <a:solidFill>
                  <a:schemeClr val="tx1"/>
                </a:solidFill>
              </a:rPr>
              <a:t>Method </a:t>
            </a:r>
            <a:r>
              <a:rPr lang="en-US" sz="2800" dirty="0">
                <a:solidFill>
                  <a:schemeClr val="tx1"/>
                </a:solidFill>
              </a:rPr>
              <a:t>Overloading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A71F4A-1FF2-2D40-B3CB-F41939CDCAEA}"/>
              </a:ext>
            </a:extLst>
          </p:cNvPr>
          <p:cNvSpPr txBox="1"/>
          <p:nvPr/>
        </p:nvSpPr>
        <p:spPr>
          <a:xfrm>
            <a:off x="304801" y="2182368"/>
            <a:ext cx="83880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Polymorphism originates from the </a:t>
            </a:r>
            <a:r>
              <a:rPr lang="en-GB" dirty="0" err="1"/>
              <a:t>greek</a:t>
            </a:r>
            <a:r>
              <a:rPr lang="en-GB" dirty="0"/>
              <a:t> word </a:t>
            </a:r>
            <a:r>
              <a:rPr lang="en-GB" i="1" dirty="0"/>
              <a:t>“polys” </a:t>
            </a:r>
            <a:r>
              <a:rPr lang="en-GB" dirty="0"/>
              <a:t>which means many, and </a:t>
            </a:r>
            <a:r>
              <a:rPr lang="en-GB" i="1" dirty="0"/>
              <a:t>“</a:t>
            </a:r>
            <a:r>
              <a:rPr lang="en-GB" i="1" dirty="0" err="1"/>
              <a:t>morphe</a:t>
            </a:r>
            <a:r>
              <a:rPr lang="en-GB" i="1" dirty="0"/>
              <a:t>” </a:t>
            </a:r>
            <a:r>
              <a:rPr lang="en-GB" dirty="0"/>
              <a:t>which means forms, or shapes. </a:t>
            </a:r>
          </a:p>
          <a:p>
            <a:endParaRPr lang="en-GB" dirty="0"/>
          </a:p>
          <a:p>
            <a:r>
              <a:rPr lang="en-GB" dirty="0"/>
              <a:t>Polymorphism is possible when classes share a common interface. For example, a Cat class and a Dog class may share a common interface through inheriting the Animal class.</a:t>
            </a:r>
          </a:p>
          <a:p>
            <a:endParaRPr lang="en-GB" dirty="0"/>
          </a:p>
          <a:p>
            <a:r>
              <a:rPr lang="en-GB" dirty="0"/>
              <a:t>To understand Polymorphism, we must take a look at how we instantiate objects. 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Cat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  <a:br>
              <a:rPr lang="en-GB" dirty="0">
                <a:latin typeface="Courier New"/>
                <a:cs typeface="Courier New"/>
              </a:rPr>
            </a:br>
            <a:endParaRPr lang="en-GB" dirty="0">
              <a:latin typeface="Courier New"/>
              <a:cs typeface="Courier New"/>
            </a:endParaRPr>
          </a:p>
          <a:p>
            <a:r>
              <a:rPr lang="en-GB" dirty="0"/>
              <a:t>Here we declare the </a:t>
            </a:r>
            <a:r>
              <a:rPr lang="en-GB" dirty="0">
                <a:solidFill>
                  <a:srgbClr val="800000"/>
                </a:solidFill>
              </a:rPr>
              <a:t>reference type </a:t>
            </a:r>
            <a:r>
              <a:rPr lang="en-GB" dirty="0"/>
              <a:t>Cat, the </a:t>
            </a:r>
            <a:r>
              <a:rPr lang="en-GB" dirty="0">
                <a:solidFill>
                  <a:srgbClr val="008000"/>
                </a:solidFill>
              </a:rPr>
              <a:t>variable name </a:t>
            </a:r>
            <a:r>
              <a:rPr lang="en-GB" dirty="0" err="1">
                <a:solidFill>
                  <a:srgbClr val="008000"/>
                </a:solidFill>
              </a:rPr>
              <a:t>myCat</a:t>
            </a:r>
            <a:r>
              <a:rPr lang="en-GB" dirty="0"/>
              <a:t> and instantiate a new Cat object by calling </a:t>
            </a:r>
            <a:r>
              <a:rPr lang="en-GB" dirty="0">
                <a:solidFill>
                  <a:srgbClr val="000090"/>
                </a:solidFill>
              </a:rPr>
              <a:t>new Cat();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B0AEAB-2214-AE4F-A1F2-28FE518A2299}"/>
              </a:ext>
            </a:extLst>
          </p:cNvPr>
          <p:cNvSpPr/>
          <p:nvPr/>
        </p:nvSpPr>
        <p:spPr>
          <a:xfrm>
            <a:off x="675051" y="2101394"/>
            <a:ext cx="7613904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When classes share a common interface, we can redefine the reference type of the objects we are creating. So our </a:t>
            </a:r>
            <a:r>
              <a:rPr lang="en-GB" dirty="0" err="1"/>
              <a:t>myCat</a:t>
            </a:r>
            <a:r>
              <a:rPr lang="en-GB" dirty="0"/>
              <a:t> definition can be changed to:</a:t>
            </a:r>
          </a:p>
          <a:p>
            <a:pPr algn="ctr"/>
            <a:endParaRPr lang="en-GB" dirty="0">
              <a:solidFill>
                <a:srgbClr val="800000"/>
              </a:solidFill>
              <a:latin typeface="Courier New"/>
              <a:cs typeface="Courier New"/>
            </a:endParaRPr>
          </a:p>
          <a:p>
            <a:pPr algn="ctr"/>
            <a:r>
              <a:rPr lang="en-GB" dirty="0">
                <a:solidFill>
                  <a:srgbClr val="800000"/>
                </a:solidFill>
                <a:latin typeface="Courier New"/>
                <a:cs typeface="Courier New"/>
              </a:rPr>
              <a:t>Animal </a:t>
            </a:r>
            <a:r>
              <a:rPr lang="en-GB" dirty="0" err="1">
                <a:solidFill>
                  <a:srgbClr val="008000"/>
                </a:solidFill>
                <a:latin typeface="Courier New"/>
                <a:cs typeface="Courier New"/>
              </a:rPr>
              <a:t>myCat</a:t>
            </a:r>
            <a:r>
              <a:rPr lang="en-GB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lang="en-GB" dirty="0">
                <a:latin typeface="Courier New"/>
                <a:cs typeface="Courier New"/>
              </a:rPr>
              <a:t>= </a:t>
            </a:r>
            <a:r>
              <a:rPr lang="en-GB" dirty="0">
                <a:solidFill>
                  <a:srgbClr val="000090"/>
                </a:solidFill>
                <a:latin typeface="Courier New"/>
                <a:cs typeface="Courier New"/>
              </a:rPr>
              <a:t>new Cat()</a:t>
            </a:r>
            <a:r>
              <a:rPr lang="en-GB" dirty="0">
                <a:latin typeface="Courier New"/>
                <a:cs typeface="Courier New"/>
              </a:rPr>
              <a:t>;</a:t>
            </a:r>
          </a:p>
          <a:p>
            <a:r>
              <a:rPr lang="en-GB" dirty="0"/>
              <a:t>For example, we can now create an Array of Animals that can contains Dog objects, Cat objects and any other subclass of Animal.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Animal[] animals = new Animal[2];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animals[0] = new Cat();</a:t>
            </a:r>
          </a:p>
          <a:p>
            <a:pPr algn="ctr"/>
            <a:r>
              <a:rPr lang="en-GB" sz="1400" dirty="0">
                <a:latin typeface="Courier New"/>
                <a:cs typeface="Courier New"/>
              </a:rPr>
              <a:t>animals[1] = new Dog();</a:t>
            </a:r>
          </a:p>
          <a:p>
            <a:pPr algn="ctr"/>
            <a:endParaRPr lang="en-GB" sz="1400" dirty="0">
              <a:latin typeface="Courier New"/>
              <a:cs typeface="Courier New"/>
            </a:endParaRPr>
          </a:p>
          <a:p>
            <a:r>
              <a:rPr lang="en-GB" dirty="0"/>
              <a:t>Polymorphism is a very powerful concept that improves code extensibility and modularity.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094A2-D098-F546-9268-AB5921AA1255}"/>
              </a:ext>
            </a:extLst>
          </p:cNvPr>
          <p:cNvSpPr txBox="1"/>
          <p:nvPr/>
        </p:nvSpPr>
        <p:spPr>
          <a:xfrm>
            <a:off x="390144" y="926592"/>
            <a:ext cx="198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48012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1BBEC-EE70-BA4D-9D0B-60DAEB5B6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4800"/>
            <a:ext cx="9144000" cy="65532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03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BC26-BC0E-9E47-8D72-C9421E461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608"/>
            <a:ext cx="9144000" cy="65653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4C1C71-2FFF-264F-B0DF-55FB4D528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376"/>
            <a:ext cx="9144000" cy="65166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6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309B2-D323-6A48-9875-7D2A9F775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4528"/>
            <a:ext cx="9144000" cy="64434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8B54D4D-6270-8642-BCF8-C7BD6D35CFE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50" y="678176"/>
            <a:ext cx="8639299" cy="61798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2A1622-18B3-CF42-B5AD-82A5F9056952}"/>
              </a:ext>
            </a:extLst>
          </p:cNvPr>
          <p:cNvSpPr txBox="1">
            <a:spLocks/>
          </p:cNvSpPr>
          <p:nvPr/>
        </p:nvSpPr>
        <p:spPr>
          <a:xfrm>
            <a:off x="202131" y="678176"/>
            <a:ext cx="6865932" cy="10927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b="1" cap="small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6FB6F7-0574-6249-B9E4-D3549D0B3FB1}"/>
              </a:ext>
            </a:extLst>
          </p:cNvPr>
          <p:cNvGrpSpPr/>
          <p:nvPr/>
        </p:nvGrpSpPr>
        <p:grpSpPr>
          <a:xfrm>
            <a:off x="284165" y="512220"/>
            <a:ext cx="7365210" cy="137411"/>
            <a:chOff x="284163" y="1577847"/>
            <a:chExt cx="8576373" cy="13741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87AB7CF-0B42-1A43-993F-3E0B3129AF97}"/>
                </a:ext>
              </a:extLst>
            </p:cNvPr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DD2DA8-6A58-8945-8370-0521B905F90B}"/>
                </a:ext>
              </a:extLst>
            </p:cNvPr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21FBF4-4488-C440-91C1-36158F356C78}"/>
                </a:ext>
              </a:extLst>
            </p:cNvPr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3" name="Picture 2" descr="Image result for AIUB logo">
            <a:extLst>
              <a:ext uri="{FF2B5EF4-FFF2-40B4-BE49-F238E27FC236}">
                <a16:creationId xmlns:a16="http://schemas.microsoft.com/office/drawing/2014/main" id="{F7DCA0BE-8096-2B4A-AA36-8512C4345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0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7881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360</Words>
  <Application>Microsoft Office PowerPoint</Application>
  <PresentationFormat>On-screen Show (4:3)</PresentationFormat>
  <Paragraphs>59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Courier New</vt:lpstr>
      <vt:lpstr>Monotype Corsiva</vt:lpstr>
      <vt:lpstr>Wingdings</vt:lpstr>
      <vt:lpstr>Spectrum</vt:lpstr>
      <vt:lpstr>1_Spectrum</vt:lpstr>
      <vt:lpstr>Polymorphism</vt:lpstr>
      <vt:lpstr>Topics</vt:lpstr>
      <vt:lpstr>Polymorphism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22</cp:revision>
  <dcterms:created xsi:type="dcterms:W3CDTF">2018-12-10T17:20:29Z</dcterms:created>
  <dcterms:modified xsi:type="dcterms:W3CDTF">2024-06-30T07:59:37Z</dcterms:modified>
</cp:coreProperties>
</file>