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sldIdLst>
    <p:sldId id="256" r:id="rId2"/>
    <p:sldId id="303" r:id="rId3"/>
    <p:sldId id="306" r:id="rId4"/>
    <p:sldId id="305" r:id="rId5"/>
    <p:sldId id="307" r:id="rId6"/>
    <p:sldId id="309" r:id="rId7"/>
    <p:sldId id="308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2" r:id="rId19"/>
    <p:sldId id="323" r:id="rId20"/>
    <p:sldId id="324" r:id="rId21"/>
    <p:sldId id="321" r:id="rId22"/>
    <p:sldId id="325" r:id="rId23"/>
    <p:sldId id="31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13/05/2019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10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testing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Top-down  Integration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004" y="2035175"/>
            <a:ext cx="58483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618445" y="2207844"/>
            <a:ext cx="361037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/>
              <a:t>top module is tested with stubs down to the bottom</a:t>
            </a:r>
            <a:endParaRPr lang="en-US" sz="1600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654084" y="3859190"/>
            <a:ext cx="417704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600" b="1" dirty="0"/>
              <a:t>stubs are replaced one at</a:t>
            </a:r>
          </a:p>
          <a:p>
            <a:r>
              <a:rPr lang="en-US" sz="1600" b="1" dirty="0"/>
              <a:t>a time, "depth first"</a:t>
            </a:r>
            <a:endParaRPr lang="en-US" sz="1600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981718" y="5231148"/>
            <a:ext cx="4572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1600" b="1" dirty="0"/>
              <a:t>as new modules are integrated,</a:t>
            </a:r>
          </a:p>
          <a:p>
            <a:r>
              <a:rPr lang="en-US" sz="1600" b="1" dirty="0"/>
              <a:t>some subset of tests is re-run</a:t>
            </a:r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14281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Bottom-up  Integration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183" y="1981200"/>
            <a:ext cx="8766220" cy="458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3449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56" y="2091763"/>
            <a:ext cx="11025052" cy="3527974"/>
          </a:xfrm>
        </p:spPr>
        <p:txBody>
          <a:bodyPr>
            <a:noAutofit/>
          </a:bodyPr>
          <a:lstStyle/>
          <a:p>
            <a:r>
              <a:rPr lang="en-US" sz="2200" dirty="0">
                <a:ea typeface="ＭＳ Ｐゴシック" pitchFamily="34" charset="-128"/>
              </a:rPr>
              <a:t>Regression testing is the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re-execution</a:t>
            </a:r>
            <a:r>
              <a:rPr lang="en-US" sz="2200" dirty="0">
                <a:ea typeface="ＭＳ Ｐゴシック" pitchFamily="34" charset="-128"/>
              </a:rPr>
              <a:t> of some subset of tests that have already been conducted to ensure that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changes</a:t>
            </a:r>
            <a:r>
              <a:rPr lang="en-US" sz="2200" dirty="0">
                <a:ea typeface="ＭＳ Ｐゴシック" pitchFamily="34" charset="-128"/>
              </a:rPr>
              <a:t> have not propagated unintended side effects</a:t>
            </a:r>
          </a:p>
          <a:p>
            <a:r>
              <a:rPr lang="en-US" sz="2200" dirty="0">
                <a:ea typeface="ＭＳ Ｐゴシック" pitchFamily="34" charset="-128"/>
              </a:rPr>
              <a:t>Whenever software is corrected, some aspect of the software configuration (the program, its documentation, or the data that support it) is changed.</a:t>
            </a:r>
          </a:p>
          <a:p>
            <a:r>
              <a:rPr lang="en-US" sz="2200" dirty="0">
                <a:ea typeface="ＭＳ Ｐゴシック" pitchFamily="34" charset="-128"/>
              </a:rPr>
              <a:t>Regression testing helps to ensure that changes (due to testing or for other reasons) do not introduce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unintended behavior or additional errors</a:t>
            </a:r>
            <a:r>
              <a:rPr lang="en-US" sz="2200" dirty="0">
                <a:ea typeface="ＭＳ Ｐゴシック" pitchFamily="34" charset="-128"/>
              </a:rPr>
              <a:t>.</a:t>
            </a:r>
          </a:p>
          <a:p>
            <a:r>
              <a:rPr lang="en-US" sz="2200" dirty="0">
                <a:ea typeface="ＭＳ Ｐゴシック" pitchFamily="34" charset="-128"/>
              </a:rPr>
              <a:t>Regression testing may be conducted manually, by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re- executing a subset of all test cases </a:t>
            </a:r>
            <a:r>
              <a:rPr lang="en-US" sz="2200" dirty="0">
                <a:ea typeface="ＭＳ Ｐゴシック" pitchFamily="34" charset="-128"/>
              </a:rPr>
              <a:t>or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using automated capture/playback tools</a:t>
            </a:r>
            <a:r>
              <a:rPr lang="en-US" sz="2200" dirty="0">
                <a:ea typeface="ＭＳ Ｐゴシック" pitchFamily="34" charset="-128"/>
              </a:rPr>
              <a:t>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smoke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25" y="1831817"/>
            <a:ext cx="11302352" cy="43240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Smoke testing steps: </a:t>
            </a:r>
          </a:p>
          <a:p>
            <a:r>
              <a:rPr lang="en-US" sz="2000" dirty="0">
                <a:ea typeface="ＭＳ Ｐゴシック" pitchFamily="34" charset="-128"/>
              </a:rPr>
              <a:t>Software components that have been translated into code are integrated into a “</a:t>
            </a:r>
            <a:r>
              <a:rPr lang="en-US" sz="2000" b="1" dirty="0">
                <a:ea typeface="ＭＳ Ｐゴシック" pitchFamily="34" charset="-128"/>
              </a:rPr>
              <a:t>daily build</a:t>
            </a:r>
            <a:r>
              <a:rPr lang="en-US" sz="2000" dirty="0">
                <a:ea typeface="ＭＳ Ｐゴシック" pitchFamily="34" charset="-128"/>
              </a:rPr>
              <a:t>”</a:t>
            </a:r>
          </a:p>
          <a:p>
            <a:pPr lvl="1">
              <a:buFontTx/>
              <a:buChar char="-"/>
            </a:pPr>
            <a:r>
              <a:rPr lang="en-US" sz="2000" dirty="0">
                <a:ea typeface="ＭＳ Ｐゴシック" pitchFamily="34" charset="-128"/>
              </a:rPr>
              <a:t>A build includes all data files, libraries, reusable modules, and engineered components that are required to implement one or more product functions. </a:t>
            </a:r>
          </a:p>
          <a:p>
            <a:r>
              <a:rPr lang="en-US" sz="2000" dirty="0">
                <a:ea typeface="ＭＳ Ｐゴシック" pitchFamily="34" charset="-128"/>
              </a:rPr>
              <a:t>A series of tests is designed to expose errors that will keep the build from properly performing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its function. </a:t>
            </a:r>
          </a:p>
          <a:p>
            <a:pPr lvl="1">
              <a:buFontTx/>
              <a:buChar char="-"/>
            </a:pPr>
            <a:r>
              <a:rPr lang="en-US" sz="2000" dirty="0">
                <a:ea typeface="ＭＳ Ｐゴシック" pitchFamily="34" charset="-128"/>
              </a:rPr>
              <a:t>The intent should be to uncover “</a:t>
            </a:r>
            <a:r>
              <a:rPr lang="en-US" sz="2000" b="1" dirty="0">
                <a:solidFill>
                  <a:srgbClr val="7030A0"/>
                </a:solidFill>
                <a:ea typeface="ＭＳ Ｐゴシック" pitchFamily="34" charset="-128"/>
              </a:rPr>
              <a:t>show stopper</a:t>
            </a:r>
            <a:r>
              <a:rPr lang="en-US" sz="2000" dirty="0">
                <a:ea typeface="ＭＳ Ｐゴシック" pitchFamily="34" charset="-128"/>
              </a:rPr>
              <a:t>” errors that have the highest likelihood of throwing the software project behind schedule. </a:t>
            </a:r>
          </a:p>
          <a:p>
            <a:r>
              <a:rPr lang="en-US" sz="2000" dirty="0">
                <a:ea typeface="ＭＳ Ｐゴシック" pitchFamily="34" charset="-128"/>
              </a:rPr>
              <a:t>The build is integrated with other builds and the entire product (in its current form is smoke tested daily.</a:t>
            </a:r>
          </a:p>
          <a:p>
            <a:pPr lvl="1">
              <a:buFontTx/>
              <a:buChar char="-"/>
            </a:pPr>
            <a:r>
              <a:rPr lang="en-US" sz="2000" dirty="0">
                <a:ea typeface="ＭＳ Ｐゴシック" pitchFamily="34" charset="-128"/>
              </a:rPr>
              <a:t>The integration approach may be top down or bottom up.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400658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Object-oriented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3" y="1874021"/>
            <a:ext cx="11296357" cy="399220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Class testing is the equivalent of unit testing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Operations within the class are tested 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The state behavior of the class is examined</a:t>
            </a:r>
            <a:br>
              <a:rPr lang="en-US" sz="2200" dirty="0">
                <a:ea typeface="ＭＳ Ｐゴシック" pitchFamily="34" charset="-128"/>
              </a:rPr>
            </a:br>
            <a:endParaRPr lang="en-US" sz="22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Integration applied three different strategies 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Thread-based testing</a:t>
            </a:r>
            <a:r>
              <a:rPr lang="en-US" sz="2200" dirty="0">
                <a:ea typeface="ＭＳ Ｐゴシック" pitchFamily="34" charset="-128"/>
              </a:rPr>
              <a:t>—integrates the set of classes required to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respond one input or event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Use-based testing</a:t>
            </a:r>
            <a:r>
              <a:rPr lang="en-US" sz="2200" dirty="0">
                <a:ea typeface="ＭＳ Ｐゴシック" pitchFamily="34" charset="-128"/>
              </a:rPr>
              <a:t>—integrates the set of classes required to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respond to one use case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Cluster testing</a:t>
            </a:r>
            <a:r>
              <a:rPr lang="en-US" sz="2200" dirty="0">
                <a:ea typeface="ＭＳ Ｐゴシック" pitchFamily="34" charset="-128"/>
              </a:rPr>
              <a:t>—integrates the set of classes required to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demonstrate one collaboration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32051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Higher  order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3" y="1874021"/>
            <a:ext cx="11296357" cy="4606292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System testing:  </a:t>
            </a:r>
            <a:r>
              <a:rPr lang="en-US" sz="2000" dirty="0">
                <a:ea typeface="ＭＳ Ｐゴシック" pitchFamily="34" charset="-128"/>
              </a:rPr>
              <a:t>focus is on system integration (e.g. hardware integration, OS compatibility)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Alpha/Beta testing:  </a:t>
            </a:r>
            <a:r>
              <a:rPr lang="en-US" dirty="0"/>
              <a:t> </a:t>
            </a:r>
            <a:r>
              <a:rPr lang="en-US" sz="2000" b="1" dirty="0"/>
              <a:t>Alpha testing</a:t>
            </a:r>
            <a:r>
              <a:rPr lang="en-US" sz="2000" dirty="0"/>
              <a:t> is simulated or actual operational </a:t>
            </a:r>
            <a:r>
              <a:rPr lang="en-US" sz="2000" b="1" dirty="0"/>
              <a:t>testing</a:t>
            </a:r>
            <a:r>
              <a:rPr lang="en-US" sz="2000" dirty="0"/>
              <a:t> by potential users</a:t>
            </a:r>
            <a:br>
              <a:rPr lang="en-US" sz="2000" dirty="0"/>
            </a:br>
            <a:r>
              <a:rPr lang="en-US" sz="2000" dirty="0"/>
              <a:t>or an independent </a:t>
            </a:r>
            <a:r>
              <a:rPr lang="en-US" sz="2000" b="1" dirty="0"/>
              <a:t>test</a:t>
            </a:r>
            <a:r>
              <a:rPr lang="en-US" sz="2000" dirty="0"/>
              <a:t> team at the developers' site. </a:t>
            </a:r>
            <a:r>
              <a:rPr lang="en-US" sz="2000" b="1" dirty="0"/>
              <a:t>Alpha testing </a:t>
            </a:r>
            <a:r>
              <a:rPr lang="en-US" sz="2000" dirty="0"/>
              <a:t>is often employed for off-the-shelf software as a form of internal acceptance </a:t>
            </a:r>
            <a:r>
              <a:rPr lang="en-US" sz="2000" b="1" dirty="0"/>
              <a:t>testing</a:t>
            </a:r>
            <a:r>
              <a:rPr lang="en-US" sz="2000" dirty="0"/>
              <a:t>, before the software goes to </a:t>
            </a:r>
            <a:r>
              <a:rPr lang="en-US" sz="2000" b="1" dirty="0"/>
              <a:t>beta testing </a:t>
            </a:r>
            <a:r>
              <a:rPr lang="en-US" sz="2000" dirty="0"/>
              <a:t>by users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Recovery testing:  </a:t>
            </a:r>
            <a:r>
              <a:rPr lang="en-US" sz="2000" dirty="0">
                <a:ea typeface="ＭＳ Ｐゴシック" pitchFamily="34" charset="-128"/>
              </a:rPr>
              <a:t>forces the software to fail in a variety of ways and verifies that recovery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is properly performed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Security testing:  </a:t>
            </a:r>
            <a:r>
              <a:rPr lang="en-US" sz="2000" dirty="0">
                <a:ea typeface="ＭＳ Ｐゴシック" pitchFamily="34" charset="-128"/>
              </a:rPr>
              <a:t>verifies that protection mechanisms built into a system will, in fact, protect it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from improper penetration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Stress testing:  </a:t>
            </a:r>
            <a:r>
              <a:rPr lang="en-US" sz="2000" dirty="0">
                <a:ea typeface="ＭＳ Ｐゴシック" pitchFamily="34" charset="-128"/>
              </a:rPr>
              <a:t>executes a system in a manner that demands resources in abnormal quantity, 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frequency, or volume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Performance Testing:   </a:t>
            </a:r>
            <a:r>
              <a:rPr lang="en-US" sz="2000" dirty="0">
                <a:ea typeface="ＭＳ Ｐゴシック" pitchFamily="34" charset="-128"/>
              </a:rPr>
              <a:t>test the run-time performance of software within the context of an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integrated system (e.g. time required to response a request, compliance with operational constraints)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03318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82" y="2039815"/>
            <a:ext cx="11099408" cy="3804394"/>
          </a:xfrm>
        </p:spPr>
        <p:txBody>
          <a:bodyPr>
            <a:noAutofit/>
          </a:bodyPr>
          <a:lstStyle/>
          <a:p>
            <a:pPr marL="0" indent="0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  In many cases, the non-corresponding data are a symptom of an underlying cause as yet hidden error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  The debugging process attempts to match symptom with cause, thereby leading to error correction</a:t>
            </a:r>
            <a:br>
              <a:rPr lang="en-US" sz="2000" dirty="0">
                <a:ea typeface="ＭＳ Ｐゴシック" pitchFamily="34" charset="-128"/>
              </a:rPr>
            </a:br>
            <a:endParaRPr lang="en-US" sz="2000" dirty="0">
              <a:ea typeface="ＭＳ Ｐゴシック" pitchFamily="34" charset="-128"/>
            </a:endParaRP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  symptom may disappear when another problem is fixed</a:t>
            </a: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  cause may be due to a combination of non-errors</a:t>
            </a: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  cause may be due to a system or compiler error</a:t>
            </a: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  cause may be due to assumptions that everyone believes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7165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3" y="2039815"/>
            <a:ext cx="11296357" cy="44313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Brute force testing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most common; but least efficient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memory dumps are taken, run-time traces are invoked, and the program is loaded with output statements</a:t>
            </a:r>
            <a:r>
              <a:rPr lang="en-US" sz="2000" b="1" dirty="0">
                <a:ea typeface="ＭＳ Ｐゴシック" pitchFamily="34" charset="-128"/>
              </a:rPr>
              <a:t> (</a:t>
            </a:r>
            <a:r>
              <a:rPr lang="en-US" sz="2000" b="1">
                <a:ea typeface="ＭＳ Ｐゴシック" pitchFamily="34" charset="-128"/>
              </a:rPr>
              <a:t>Dynamic Testing</a:t>
            </a:r>
            <a:r>
              <a:rPr lang="en-US" sz="2000" b="1" dirty="0">
                <a:ea typeface="ＭＳ Ｐゴシック" pitchFamily="34" charset="-128"/>
              </a:rPr>
              <a:t>)</a:t>
            </a:r>
            <a:br>
              <a:rPr lang="en-US" sz="2000" b="1" dirty="0">
                <a:ea typeface="ＭＳ Ｐゴシック" pitchFamily="34" charset="-128"/>
              </a:rPr>
            </a:br>
            <a:endParaRPr lang="en-US" sz="2000" b="1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Backtracking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common debugging approach that can be used successfully in small programs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source code is traced backward (manually) until the cause is found</a:t>
            </a:r>
            <a:r>
              <a:rPr lang="en-US" sz="2000" b="1" dirty="0">
                <a:ea typeface="ＭＳ Ｐゴシック" pitchFamily="34" charset="-128"/>
              </a:rPr>
              <a:t> </a:t>
            </a:r>
            <a:br>
              <a:rPr lang="en-US" sz="2000" b="1" dirty="0">
                <a:ea typeface="ＭＳ Ｐゴシック" pitchFamily="34" charset="-128"/>
              </a:rPr>
            </a:br>
            <a:endParaRPr lang="en-US" sz="2000" b="1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Cause elimination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“cause hypothesis” is devised</a:t>
            </a:r>
            <a:endParaRPr lang="en-US" sz="2000" b="1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if initial tests indicate that a particular cause hypothesis shows promise, data are refined in an attempt to isolate the bug (c/a-b where the possibility of a-b is zero)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71675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Basis-path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1955410"/>
            <a:ext cx="10874326" cy="4445390"/>
          </a:xfrm>
        </p:spPr>
        <p:txBody>
          <a:bodyPr>
            <a:noAutofit/>
          </a:bodyPr>
          <a:lstStyle/>
          <a:p>
            <a:r>
              <a:rPr lang="en-US" sz="2200" dirty="0">
                <a:ea typeface="ＭＳ Ｐゴシック" pitchFamily="34" charset="-128"/>
              </a:rPr>
              <a:t>The basis path method enables the test-case designer to derive a logical complexity measure of a procedural design and use this measure as a guide for defining a basis set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of execution paths</a:t>
            </a:r>
          </a:p>
          <a:p>
            <a:r>
              <a:rPr lang="en-US" altLang="en-US" sz="2200" dirty="0"/>
              <a:t>McCabe views a program</a:t>
            </a:r>
            <a:br>
              <a:rPr lang="en-US" altLang="en-US" sz="2200" dirty="0"/>
            </a:br>
            <a:r>
              <a:rPr lang="en-US" altLang="en-US" sz="2200" dirty="0"/>
              <a:t>as a directed graph in which</a:t>
            </a:r>
            <a:br>
              <a:rPr lang="en-US" altLang="en-US" sz="2200" dirty="0"/>
            </a:br>
            <a:r>
              <a:rPr lang="en-US" altLang="en-US" sz="2200" dirty="0"/>
              <a:t>lines of program statements</a:t>
            </a:r>
            <a:br>
              <a:rPr lang="en-US" altLang="en-US" sz="2200" dirty="0"/>
            </a:br>
            <a:r>
              <a:rPr lang="en-US" altLang="en-US" sz="2200" dirty="0"/>
              <a:t>are represented by nodes and</a:t>
            </a:r>
            <a:br>
              <a:rPr lang="en-US" altLang="en-US" sz="2200" dirty="0"/>
            </a:br>
            <a:r>
              <a:rPr lang="en-US" altLang="en-US" sz="2200" dirty="0"/>
              <a:t>the flow of control between the</a:t>
            </a:r>
            <a:br>
              <a:rPr lang="en-US" altLang="en-US" sz="2200" dirty="0"/>
            </a:br>
            <a:r>
              <a:rPr lang="en-US" altLang="en-US" sz="2200" dirty="0"/>
              <a:t>statements is represented</a:t>
            </a:r>
            <a:br>
              <a:rPr lang="en-US" altLang="en-US" sz="2200" dirty="0"/>
            </a:br>
            <a:r>
              <a:rPr lang="en-US" altLang="en-US" sz="2200" dirty="0"/>
              <a:t>by the edges</a:t>
            </a:r>
            <a:endParaRPr lang="en-US" sz="2200" dirty="0">
              <a:ea typeface="ＭＳ Ｐゴシック" pitchFamily="34" charset="-128"/>
            </a:endParaRPr>
          </a:p>
          <a:p>
            <a:endParaRPr lang="en-US" sz="22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6980" y="3286538"/>
            <a:ext cx="7354723" cy="328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722977" y="3071094"/>
            <a:ext cx="17204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ea typeface="ＭＳ Ｐゴシック" pitchFamily="34" charset="-128"/>
              </a:rPr>
              <a:t>Flow Graph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536148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Independent  program 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0978" y="1955410"/>
            <a:ext cx="6724357" cy="4698608"/>
          </a:xfrm>
        </p:spPr>
        <p:txBody>
          <a:bodyPr>
            <a:noAutofit/>
          </a:bodyPr>
          <a:lstStyle/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1: </a:t>
            </a:r>
            <a:r>
              <a:rPr lang="en-US" sz="2000" dirty="0"/>
              <a:t>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2: </a:t>
            </a:r>
            <a:r>
              <a:rPr lang="en-US" sz="2000" dirty="0"/>
              <a:t>1-2-3-4-5-10-1-11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3: </a:t>
            </a:r>
            <a:r>
              <a:rPr lang="en-US" sz="2000" dirty="0"/>
              <a:t>1-2-3-6-8-9-10-1-11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4: </a:t>
            </a:r>
            <a:r>
              <a:rPr lang="en-US" sz="2000" dirty="0"/>
              <a:t>1-2-3-6-7-9-10-1-11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/>
              <a:t>Note that each new path introduces a new edge.</a:t>
            </a:r>
            <a:br>
              <a:rPr lang="en-US" sz="2000" dirty="0"/>
            </a:br>
            <a:r>
              <a:rPr lang="en-US" sz="2000" dirty="0"/>
              <a:t>The path 1-2-3-4-5-10-1-2-3-6-8-9-10-1-11 is not considered to be an independent path because it is simply a combination of already specified paths and does not traverse any new edges.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/>
              <a:t>How do you know how many paths to look for?</a:t>
            </a:r>
            <a:br>
              <a:rPr lang="en-US" sz="2000" dirty="0"/>
            </a:br>
            <a:r>
              <a:rPr lang="en-US" sz="2000" dirty="0"/>
              <a:t>The computation of </a:t>
            </a:r>
            <a:r>
              <a:rPr lang="en-US" sz="2000" b="1" dirty="0" err="1"/>
              <a:t>cyclomatic</a:t>
            </a:r>
            <a:r>
              <a:rPr lang="en-US" sz="2000" b="1" dirty="0"/>
              <a:t> complexity</a:t>
            </a:r>
            <a:r>
              <a:rPr lang="en-US" sz="2000" dirty="0"/>
              <a:t> provides the answer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329" y="1949450"/>
            <a:ext cx="5024438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02458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1" y="2075525"/>
            <a:ext cx="10827637" cy="392603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002060"/>
                </a:solidFill>
                <a:ea typeface="ＭＳ Ｐゴシック" pitchFamily="34" charset="-128"/>
              </a:rPr>
              <a:t>Testing is the process of exercising a program with the specific intent of finding errors  </a:t>
            </a:r>
            <a:br>
              <a:rPr lang="en-US" sz="2200" dirty="0">
                <a:solidFill>
                  <a:srgbClr val="002060"/>
                </a:solidFill>
                <a:ea typeface="ＭＳ Ｐゴシック" pitchFamily="34" charset="-128"/>
              </a:rPr>
            </a:br>
            <a:r>
              <a:rPr lang="en-US" sz="2200" dirty="0">
                <a:solidFill>
                  <a:srgbClr val="002060"/>
                </a:solidFill>
                <a:ea typeface="ＭＳ Ｐゴシック" pitchFamily="34" charset="-128"/>
              </a:rPr>
              <a:t> prior to delivery to the end user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002060"/>
                </a:solidFill>
                <a:ea typeface="ＭＳ Ｐゴシック" pitchFamily="34" charset="-128"/>
              </a:rPr>
              <a:t>Software testability is simply how easily [a computer program] can be tested</a:t>
            </a:r>
            <a:endParaRPr lang="en-US" sz="2200" b="1" dirty="0">
              <a:solidFill>
                <a:srgbClr val="002060"/>
              </a:solidFill>
              <a:ea typeface="ＭＳ Ｐゴシック" pitchFamily="34" charset="-128"/>
            </a:endParaRPr>
          </a:p>
          <a:p>
            <a:pPr marL="0" indent="0">
              <a:buFont typeface="Wingdings" pitchFamily="2" charset="2"/>
              <a:buNone/>
            </a:pPr>
            <a:br>
              <a:rPr lang="en-US" sz="2200" b="1" u="sng" dirty="0">
                <a:ea typeface="ＭＳ Ｐゴシック" pitchFamily="34" charset="-128"/>
              </a:rPr>
            </a:br>
            <a:r>
              <a:rPr lang="en-US" sz="2200" b="1" u="sng" dirty="0">
                <a:ea typeface="ＭＳ Ｐゴシック" pitchFamily="34" charset="-128"/>
              </a:rPr>
              <a:t>Testing Shows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Error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Requirements Conformance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Performance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An indication of quality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71912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Cyclomatic</a:t>
            </a:r>
            <a:r>
              <a:rPr lang="en-US" dirty="0">
                <a:ea typeface="ＭＳ Ｐゴシック" pitchFamily="34" charset="-128"/>
              </a:rPr>
              <a:t> complexity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44001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ea typeface="ＭＳ Ｐゴシック" pitchFamily="34" charset="-128"/>
              </a:rPr>
              <a:t>Cyclomatic</a:t>
            </a:r>
            <a:r>
              <a:rPr lang="en-US" sz="2000" dirty="0">
                <a:ea typeface="ＭＳ Ｐゴシック" pitchFamily="34" charset="-128"/>
              </a:rPr>
              <a:t> complexity is a software metric that provides a quantitative measure of the logical complexity of a program. Complexity is computed in one of three ways:</a:t>
            </a:r>
          </a:p>
          <a:p>
            <a:pPr>
              <a:buFont typeface="Helvetica" charset="0"/>
              <a:buAutoNum type="arabicPeriod"/>
            </a:pPr>
            <a:r>
              <a:rPr lang="en-US" sz="2000" dirty="0">
                <a:ea typeface="ＭＳ Ｐゴシック" pitchFamily="34" charset="-128"/>
              </a:rPr>
              <a:t>The number of independent paths</a:t>
            </a:r>
          </a:p>
          <a:p>
            <a:pPr>
              <a:buFont typeface="Helvetica" charset="0"/>
              <a:buAutoNum type="arabicPeriod"/>
            </a:pPr>
            <a:r>
              <a:rPr lang="en-US" sz="2000" dirty="0">
                <a:ea typeface="ＭＳ Ｐゴシック" pitchFamily="34" charset="-128"/>
              </a:rPr>
              <a:t>The number of regions of the flow graph corresponds to the </a:t>
            </a:r>
            <a:r>
              <a:rPr lang="en-US" sz="2000" dirty="0" err="1">
                <a:ea typeface="ＭＳ Ｐゴシック" pitchFamily="34" charset="-128"/>
              </a:rPr>
              <a:t>cyclomatic</a:t>
            </a:r>
            <a:r>
              <a:rPr lang="en-US" sz="2000" dirty="0">
                <a:ea typeface="ＭＳ Ｐゴシック" pitchFamily="34" charset="-128"/>
              </a:rPr>
              <a:t> complexity. 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(in the previous example = 4)</a:t>
            </a:r>
          </a:p>
          <a:p>
            <a:pPr>
              <a:buFont typeface="Helvetica" charset="0"/>
              <a:buAutoNum type="arabicPeriod"/>
            </a:pPr>
            <a:r>
              <a:rPr lang="en-US" sz="2000" dirty="0" err="1">
                <a:ea typeface="ＭＳ Ｐゴシック" pitchFamily="34" charset="-128"/>
              </a:rPr>
              <a:t>Cyclomatic</a:t>
            </a:r>
            <a:r>
              <a:rPr lang="en-US" sz="2000" dirty="0">
                <a:ea typeface="ＭＳ Ｐゴシック" pitchFamily="34" charset="-128"/>
              </a:rPr>
              <a:t> complexity </a:t>
            </a:r>
            <a:r>
              <a:rPr lang="en-US" sz="2000" i="1" dirty="0">
                <a:ea typeface="ＭＳ Ｐゴシック" pitchFamily="34" charset="-128"/>
              </a:rPr>
              <a:t>V</a:t>
            </a:r>
            <a:r>
              <a:rPr lang="en-US" sz="2000" dirty="0">
                <a:ea typeface="ＭＳ Ｐゴシック" pitchFamily="34" charset="-128"/>
              </a:rPr>
              <a:t>(</a:t>
            </a:r>
            <a:r>
              <a:rPr lang="en-US" sz="2000" i="1" dirty="0">
                <a:ea typeface="ＭＳ Ｐゴシック" pitchFamily="34" charset="-128"/>
              </a:rPr>
              <a:t>G</a:t>
            </a:r>
            <a:r>
              <a:rPr lang="en-US" sz="2000" dirty="0">
                <a:ea typeface="ＭＳ Ｐゴシック" pitchFamily="34" charset="-128"/>
              </a:rPr>
              <a:t>) for a flow graph </a:t>
            </a:r>
            <a:r>
              <a:rPr lang="en-US" sz="2000" i="1" dirty="0">
                <a:ea typeface="ＭＳ Ｐゴシック" pitchFamily="34" charset="-128"/>
              </a:rPr>
              <a:t>G </a:t>
            </a:r>
            <a:r>
              <a:rPr lang="en-US" sz="2000" dirty="0">
                <a:ea typeface="ＭＳ Ｐゴシック" pitchFamily="34" charset="-128"/>
              </a:rPr>
              <a:t>is defined as </a:t>
            </a:r>
            <a:r>
              <a:rPr lang="en-US" sz="2000" i="1" dirty="0">
                <a:ea typeface="ＭＳ Ｐゴシック" pitchFamily="34" charset="-128"/>
              </a:rPr>
              <a:t>V</a:t>
            </a:r>
            <a:r>
              <a:rPr lang="en-US" sz="2000" dirty="0">
                <a:ea typeface="ＭＳ Ｐゴシック" pitchFamily="34" charset="-128"/>
              </a:rPr>
              <a:t>(</a:t>
            </a:r>
            <a:r>
              <a:rPr lang="en-US" sz="2000" i="1" dirty="0">
                <a:ea typeface="ＭＳ Ｐゴシック" pitchFamily="34" charset="-128"/>
              </a:rPr>
              <a:t>G</a:t>
            </a:r>
            <a:r>
              <a:rPr lang="en-US" sz="2000" dirty="0">
                <a:ea typeface="ＭＳ Ｐゴシック" pitchFamily="34" charset="-128"/>
              </a:rPr>
              <a:t>) = </a:t>
            </a:r>
            <a:r>
              <a:rPr lang="en-US" sz="2000" i="1" dirty="0">
                <a:ea typeface="ＭＳ Ｐゴシック" pitchFamily="34" charset="-128"/>
              </a:rPr>
              <a:t>E  -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i="1" dirty="0">
                <a:ea typeface="ＭＳ Ｐゴシック" pitchFamily="34" charset="-128"/>
              </a:rPr>
              <a:t>N +</a:t>
            </a:r>
            <a:r>
              <a:rPr lang="en-US" sz="2000" dirty="0">
                <a:ea typeface="ＭＳ Ｐゴシック" pitchFamily="34" charset="-128"/>
              </a:rPr>
              <a:t> 2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(in the previous example 11 -9 + 2 =  4)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where </a:t>
            </a:r>
            <a:r>
              <a:rPr lang="en-US" sz="2000" i="1" dirty="0">
                <a:ea typeface="ＭＳ Ｐゴシック" pitchFamily="34" charset="-128"/>
              </a:rPr>
              <a:t>E </a:t>
            </a:r>
            <a:r>
              <a:rPr lang="en-US" sz="2000" dirty="0">
                <a:ea typeface="ＭＳ Ｐゴシック" pitchFamily="34" charset="-128"/>
              </a:rPr>
              <a:t>is the number of flow graph edges and </a:t>
            </a:r>
            <a:r>
              <a:rPr lang="en-US" sz="2000" i="1" dirty="0">
                <a:ea typeface="ＭＳ Ｐゴシック" pitchFamily="34" charset="-128"/>
              </a:rPr>
              <a:t>N </a:t>
            </a:r>
            <a:r>
              <a:rPr lang="en-US" sz="2000" dirty="0">
                <a:ea typeface="ＭＳ Ｐゴシック" pitchFamily="34" charset="-128"/>
              </a:rPr>
              <a:t>is the number of flow graph nodes.</a:t>
            </a:r>
          </a:p>
          <a:p>
            <a:pPr>
              <a:buFont typeface="Helvetica" charset="0"/>
              <a:buAutoNum type="arabicPeriod"/>
            </a:pPr>
            <a:r>
              <a:rPr lang="en-US" sz="2000" dirty="0" err="1">
                <a:ea typeface="ＭＳ Ｐゴシック" pitchFamily="34" charset="-128"/>
              </a:rPr>
              <a:t>Cyclomatic</a:t>
            </a:r>
            <a:r>
              <a:rPr lang="en-US" sz="2000" dirty="0">
                <a:ea typeface="ＭＳ Ｐゴシック" pitchFamily="34" charset="-128"/>
              </a:rPr>
              <a:t> complexity </a:t>
            </a:r>
            <a:r>
              <a:rPr lang="en-US" sz="2000" i="1" dirty="0">
                <a:ea typeface="ＭＳ Ｐゴシック" pitchFamily="34" charset="-128"/>
              </a:rPr>
              <a:t>V</a:t>
            </a:r>
            <a:r>
              <a:rPr lang="en-US" sz="2000" dirty="0">
                <a:ea typeface="ＭＳ Ｐゴシック" pitchFamily="34" charset="-128"/>
              </a:rPr>
              <a:t>(</a:t>
            </a:r>
            <a:r>
              <a:rPr lang="en-US" sz="2000" i="1" dirty="0">
                <a:ea typeface="ＭＳ Ｐゴシック" pitchFamily="34" charset="-128"/>
              </a:rPr>
              <a:t>G</a:t>
            </a:r>
            <a:r>
              <a:rPr lang="en-US" sz="2000" dirty="0">
                <a:ea typeface="ＭＳ Ｐゴシック" pitchFamily="34" charset="-128"/>
              </a:rPr>
              <a:t>) for a flow graph </a:t>
            </a:r>
            <a:r>
              <a:rPr lang="en-US" sz="2000" i="1" dirty="0">
                <a:ea typeface="ＭＳ Ｐゴシック" pitchFamily="34" charset="-128"/>
              </a:rPr>
              <a:t>G </a:t>
            </a:r>
            <a:r>
              <a:rPr lang="en-US" sz="2000" dirty="0">
                <a:ea typeface="ＭＳ Ｐゴシック" pitchFamily="34" charset="-128"/>
              </a:rPr>
              <a:t>is also defined as </a:t>
            </a:r>
            <a:r>
              <a:rPr lang="en-US" sz="2000" i="1" dirty="0">
                <a:ea typeface="ＭＳ Ｐゴシック" pitchFamily="34" charset="-128"/>
              </a:rPr>
              <a:t>V</a:t>
            </a:r>
            <a:r>
              <a:rPr lang="en-US" sz="2000" dirty="0">
                <a:ea typeface="ＭＳ Ｐゴシック" pitchFamily="34" charset="-128"/>
              </a:rPr>
              <a:t>(</a:t>
            </a:r>
            <a:r>
              <a:rPr lang="en-US" sz="2000" i="1" dirty="0">
                <a:ea typeface="ＭＳ Ｐゴシック" pitchFamily="34" charset="-128"/>
              </a:rPr>
              <a:t>G</a:t>
            </a:r>
            <a:r>
              <a:rPr lang="en-US" sz="2000" dirty="0">
                <a:ea typeface="ＭＳ Ｐゴシック" pitchFamily="34" charset="-128"/>
              </a:rPr>
              <a:t>) =  </a:t>
            </a:r>
            <a:r>
              <a:rPr lang="en-US" sz="2000" i="1" dirty="0">
                <a:ea typeface="ＭＳ Ｐゴシック" pitchFamily="34" charset="-128"/>
              </a:rPr>
              <a:t>P </a:t>
            </a:r>
            <a:r>
              <a:rPr lang="en-US" sz="2000" dirty="0">
                <a:ea typeface="ＭＳ Ｐゴシック" pitchFamily="34" charset="-128"/>
              </a:rPr>
              <a:t>+ 1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(in the previous example 3 + 1 = 4)   [condition: 1; 2,3; 6]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where </a:t>
            </a:r>
            <a:r>
              <a:rPr lang="en-US" sz="2000" i="1" dirty="0">
                <a:ea typeface="ＭＳ Ｐゴシック" pitchFamily="34" charset="-128"/>
              </a:rPr>
              <a:t>P </a:t>
            </a:r>
            <a:r>
              <a:rPr lang="en-US" sz="2000" dirty="0">
                <a:ea typeface="ＭＳ Ｐゴシック" pitchFamily="34" charset="-128"/>
              </a:rPr>
              <a:t>is the number of predicate nodes (containing a condition)</a:t>
            </a:r>
            <a:r>
              <a:rPr lang="en-US" sz="24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contained in the flow graph </a:t>
            </a:r>
            <a:r>
              <a:rPr lang="en-US" sz="2000" i="1" dirty="0">
                <a:ea typeface="ＭＳ Ｐゴシック" pitchFamily="34" charset="-128"/>
              </a:rPr>
              <a:t>G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669446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White-box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453" y="2124221"/>
            <a:ext cx="10874326" cy="279947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>
                <a:ea typeface="ＭＳ Ｐゴシック" pitchFamily="34" charset="-128"/>
              </a:rPr>
              <a:t>Using white-box testing methods, you can derive test cases that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guarantee that all independent paths within a module have been exercised at least once, 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exercise all logical decisions on their true and false sides, 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execute all loops at their boundaries and within their operational bounds, and 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exercise internal data structures to ensure their validity.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9820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Black-box 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4400172"/>
          </a:xfrm>
        </p:spPr>
        <p:txBody>
          <a:bodyPr>
            <a:noAutofit/>
          </a:bodyPr>
          <a:lstStyle/>
          <a:p>
            <a:r>
              <a:rPr lang="en-US" sz="2200" dirty="0">
                <a:ea typeface="ＭＳ Ｐゴシック" pitchFamily="34" charset="-128"/>
              </a:rPr>
              <a:t>Focuses on the functional requirements of the software</a:t>
            </a:r>
          </a:p>
          <a:p>
            <a:r>
              <a:rPr lang="en-US" sz="2200" dirty="0">
                <a:ea typeface="ＭＳ Ｐゴシック" pitchFamily="34" charset="-128"/>
              </a:rPr>
              <a:t>Black-box testing attempts to find errors in the following categories: 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incorrect or missing functions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interface errors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errors in external database access (accessibility)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behavior or performance errors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initialization and termination errors</a:t>
            </a:r>
          </a:p>
          <a:p>
            <a:endParaRPr lang="en-US" sz="22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348842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23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 tests  the 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024010"/>
            <a:ext cx="11110971" cy="329011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Developer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Understands the system but, will test "gently“ and, is driven by "delivery“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Experiencing the software operation (known to the developer)</a:t>
            </a:r>
          </a:p>
          <a:p>
            <a:pPr marL="0" indent="0">
              <a:buNone/>
            </a:pPr>
            <a:b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</a:b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Independent tester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Must learn about the system, but, will attempt to break it and, is driven by “quality”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Exploring the software operation (unknown to the tester)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9195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 &amp;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837" y="2156531"/>
            <a:ext cx="11110971" cy="355254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i="1" dirty="0">
                <a:solidFill>
                  <a:srgbClr val="C00000"/>
                </a:solidFill>
                <a:ea typeface="ＭＳ Ｐゴシック" pitchFamily="34" charset="-128"/>
              </a:rPr>
              <a:t>Validation </a:t>
            </a:r>
            <a:r>
              <a:rPr lang="en-US" sz="2200" dirty="0">
                <a:ea typeface="ＭＳ Ｐゴシック" pitchFamily="34" charset="-128"/>
              </a:rPr>
              <a:t>refers to a different set of tasks that ensure that the software that has been built is traceable to customer requirements. </a:t>
            </a:r>
          </a:p>
          <a:p>
            <a:pPr>
              <a:buFont typeface="Wingdings" pitchFamily="2" charset="2"/>
              <a:buChar char="q"/>
            </a:pPr>
            <a:r>
              <a:rPr lang="en-US" sz="2200" i="1" dirty="0">
                <a:solidFill>
                  <a:srgbClr val="C00000"/>
                </a:solidFill>
                <a:ea typeface="ＭＳ Ｐゴシック" pitchFamily="34" charset="-128"/>
              </a:rPr>
              <a:t>Verification</a:t>
            </a:r>
            <a:r>
              <a:rPr lang="en-US" sz="2200" i="1" dirty="0">
                <a:solidFill>
                  <a:schemeClr val="folHlink"/>
                </a:solidFill>
                <a:ea typeface="ＭＳ Ｐゴシック" pitchFamily="34" charset="-128"/>
              </a:rPr>
              <a:t> </a:t>
            </a:r>
            <a:r>
              <a:rPr lang="en-US" sz="2200" dirty="0">
                <a:ea typeface="ＭＳ Ｐゴシック" pitchFamily="34" charset="-128"/>
              </a:rPr>
              <a:t>refers to the set of tasks that ensure that software correctly implements a specific function/process.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Boehm states this another way:</a:t>
            </a:r>
          </a:p>
          <a:p>
            <a:pPr lvl="1"/>
            <a:r>
              <a:rPr lang="en-US" sz="2200" i="1" dirty="0">
                <a:ea typeface="ＭＳ Ｐゴシック" pitchFamily="34" charset="-128"/>
              </a:rPr>
              <a:t>Validation: </a:t>
            </a:r>
            <a:r>
              <a:rPr lang="en-US" sz="2200" dirty="0">
                <a:ea typeface="ＭＳ Ｐゴシック" pitchFamily="34" charset="-128"/>
              </a:rPr>
              <a:t>"Are we building the right product?“</a:t>
            </a:r>
          </a:p>
          <a:p>
            <a:pPr lvl="1"/>
            <a:r>
              <a:rPr lang="en-US" sz="2200" i="1" dirty="0">
                <a:ea typeface="ＭＳ Ｐゴシック" pitchFamily="34" charset="-128"/>
              </a:rPr>
              <a:t>Verification: </a:t>
            </a:r>
            <a:r>
              <a:rPr lang="en-US" sz="2200" dirty="0">
                <a:ea typeface="ＭＳ Ｐゴシック" pitchFamily="34" charset="-128"/>
              </a:rPr>
              <a:t>"Are we building the product right?"</a:t>
            </a:r>
          </a:p>
          <a:p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32148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 strategy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612" y="2131454"/>
            <a:ext cx="8569817" cy="429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93585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024011"/>
            <a:ext cx="11110971" cy="399042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We begin by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‘testing-in-the-small’ </a:t>
            </a:r>
            <a:r>
              <a:rPr lang="en-US" sz="2200" dirty="0">
                <a:ea typeface="ＭＳ Ｐゴシック" pitchFamily="34" charset="-128"/>
              </a:rPr>
              <a:t>and move toward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‘testing-in-the-large’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For conventional software 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The module (component) is our initial focus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Integration of modules follows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For OO software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Our focus when “testing in the small” changes from an individual module 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(the conventional view) to an OO class that encompasses attributes and 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operations and implies communication and collaboration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06630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Strategic 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024010"/>
            <a:ext cx="11110971" cy="4260675"/>
          </a:xfrm>
        </p:spPr>
        <p:txBody>
          <a:bodyPr>
            <a:noAutofit/>
          </a:bodyPr>
          <a:lstStyle/>
          <a:p>
            <a:r>
              <a:rPr lang="en-US" sz="2200" dirty="0">
                <a:ea typeface="ＭＳ Ｐゴシック" pitchFamily="34" charset="-128"/>
              </a:rPr>
              <a:t>Specify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product requirements in a quantifiable </a:t>
            </a:r>
            <a:r>
              <a:rPr lang="en-US" sz="2200" dirty="0">
                <a:ea typeface="ＭＳ Ｐゴシック" pitchFamily="34" charset="-128"/>
              </a:rPr>
              <a:t>manner long before testing commences</a:t>
            </a:r>
          </a:p>
          <a:p>
            <a:r>
              <a:rPr lang="en-US" sz="2200" dirty="0">
                <a:ea typeface="ＭＳ Ｐゴシック" pitchFamily="34" charset="-128"/>
              </a:rPr>
              <a:t>State testing objectives explicitly</a:t>
            </a:r>
          </a:p>
          <a:p>
            <a:r>
              <a:rPr lang="en-US" sz="2200" dirty="0">
                <a:ea typeface="ＭＳ Ｐゴシック" pitchFamily="34" charset="-128"/>
              </a:rPr>
              <a:t>Understand the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users of the software </a:t>
            </a:r>
            <a:r>
              <a:rPr lang="en-US" sz="2200" dirty="0">
                <a:ea typeface="ＭＳ Ｐゴシック" pitchFamily="34" charset="-128"/>
              </a:rPr>
              <a:t>and develop a profile for each user category</a:t>
            </a:r>
          </a:p>
          <a:p>
            <a:r>
              <a:rPr lang="en-US" sz="2200" dirty="0">
                <a:ea typeface="ＭＳ Ｐゴシック" pitchFamily="34" charset="-128"/>
              </a:rPr>
              <a:t>Develop a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testing plan that emphasizes “rapid cycle testing</a:t>
            </a:r>
            <a:r>
              <a:rPr lang="en-US" sz="2200" dirty="0">
                <a:ea typeface="ＭＳ Ｐゴシック" pitchFamily="34" charset="-128"/>
              </a:rPr>
              <a:t>”</a:t>
            </a:r>
          </a:p>
          <a:p>
            <a:r>
              <a:rPr lang="en-US" sz="2200" dirty="0">
                <a:ea typeface="ＭＳ Ｐゴシック" pitchFamily="34" charset="-128"/>
              </a:rPr>
              <a:t>Build “robust” software that is designed to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test itself </a:t>
            </a:r>
          </a:p>
          <a:p>
            <a:r>
              <a:rPr lang="en-US" sz="2200" dirty="0">
                <a:ea typeface="ＭＳ Ｐゴシック" pitchFamily="34" charset="-128"/>
              </a:rPr>
              <a:t>Use effective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technical reviews as a filter prior to testing</a:t>
            </a:r>
            <a:r>
              <a:rPr lang="en-US" sz="2200" dirty="0">
                <a:ea typeface="ＭＳ Ｐゴシック" pitchFamily="34" charset="-128"/>
              </a:rPr>
              <a:t>; many errors will be eliminated before testing begins</a:t>
            </a:r>
          </a:p>
          <a:p>
            <a:r>
              <a:rPr lang="en-US" sz="2200" dirty="0">
                <a:ea typeface="ＭＳ Ｐゴシック" pitchFamily="34" charset="-128"/>
              </a:rPr>
              <a:t>Conduct technical reviews to assess the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test strategy and test cases </a:t>
            </a:r>
            <a:r>
              <a:rPr lang="en-US" sz="2200" dirty="0">
                <a:ea typeface="ＭＳ Ｐゴシック" pitchFamily="34" charset="-128"/>
              </a:rPr>
              <a:t>themselves</a:t>
            </a:r>
          </a:p>
          <a:p>
            <a:r>
              <a:rPr lang="en-US" sz="2200" dirty="0">
                <a:ea typeface="ＭＳ Ｐゴシック" pitchFamily="34" charset="-128"/>
              </a:rPr>
              <a:t>Develop a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continuous improvement </a:t>
            </a:r>
            <a:r>
              <a:rPr lang="en-US" sz="2200" dirty="0">
                <a:ea typeface="ＭＳ Ｐゴシック" pitchFamily="34" charset="-128"/>
              </a:rPr>
              <a:t>approach for the testing process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57254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 testing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3" y="2608453"/>
            <a:ext cx="373380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25" y="2391157"/>
            <a:ext cx="48164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265497" y="5658827"/>
            <a:ext cx="4419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Stub:  </a:t>
            </a:r>
            <a:r>
              <a:rPr lang="en-US" dirty="0">
                <a:latin typeface="+mj-lt"/>
              </a:rPr>
              <a:t>it is the behavior of the lower-level modules that are under development and not yet integrated to other modules</a:t>
            </a:r>
          </a:p>
        </p:txBody>
      </p:sp>
      <p:sp>
        <p:nvSpPr>
          <p:cNvPr id="9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700960-78DD-4A65-8480-7B26025439D4}"/>
              </a:ext>
            </a:extLst>
          </p:cNvPr>
          <p:cNvSpPr/>
          <p:nvPr/>
        </p:nvSpPr>
        <p:spPr>
          <a:xfrm>
            <a:off x="578311" y="1900567"/>
            <a:ext cx="11226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Tests a small software unit at a time, which is typically performed by the individual programmer who implemented the unit prior to Integration testing</a:t>
            </a:r>
          </a:p>
        </p:txBody>
      </p:sp>
    </p:spTree>
    <p:extLst>
      <p:ext uri="{BB962C8B-B14F-4D97-AF65-F5344CB8AC3E}">
        <p14:creationId xmlns:p14="http://schemas.microsoft.com/office/powerpoint/2010/main" val="193381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 testing 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14" y="1913302"/>
            <a:ext cx="11110971" cy="1430389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System integration testing (SIT) is a systematic technique for assembling a software system while conducting tests to uncover errors associated with interfacing the modules</a:t>
            </a:r>
            <a:endParaRPr lang="en-US" b="1" dirty="0">
              <a:ea typeface="ＭＳ Ｐゴシック" pitchFamily="34" charset="-128"/>
            </a:endParaRP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the “big bang” approach:  </a:t>
            </a:r>
            <a:r>
              <a:rPr lang="en-US" sz="2000" dirty="0">
                <a:ea typeface="ＭＳ Ｐゴシック" pitchFamily="34" charset="-128"/>
              </a:rPr>
              <a:t>Big Bang Integration Testing is an integration testing strategy where all units are linked at once, resulting in a complete system.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 descr="Big Bang testing in Test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899" y="3540033"/>
            <a:ext cx="7232202" cy="310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1173394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1065</Words>
  <Application>Microsoft Office PowerPoint</Application>
  <PresentationFormat>Widescreen</PresentationFormat>
  <Paragraphs>185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Gill Sans MT</vt:lpstr>
      <vt:lpstr>Helvetica</vt:lpstr>
      <vt:lpstr>Wingdings</vt:lpstr>
      <vt:lpstr>Wingdings 2</vt:lpstr>
      <vt:lpstr>Dividend</vt:lpstr>
      <vt:lpstr>PowerPoint Presentation</vt:lpstr>
      <vt:lpstr>Software  testing</vt:lpstr>
      <vt:lpstr>Who  tests  the  software?</vt:lpstr>
      <vt:lpstr>V &amp; V</vt:lpstr>
      <vt:lpstr>Testing  strategy</vt:lpstr>
      <vt:lpstr>Testing Strategy</vt:lpstr>
      <vt:lpstr>Testing Strategic  issues</vt:lpstr>
      <vt:lpstr>Unit  testing</vt:lpstr>
      <vt:lpstr>Integration  testing  strategies</vt:lpstr>
      <vt:lpstr>Top-down  Integration</vt:lpstr>
      <vt:lpstr>Bottom-up  Integration</vt:lpstr>
      <vt:lpstr>Regression  testing</vt:lpstr>
      <vt:lpstr>smoke  testing</vt:lpstr>
      <vt:lpstr>Object-oriented  testing</vt:lpstr>
      <vt:lpstr>Higher  order  testing</vt:lpstr>
      <vt:lpstr>Debugging</vt:lpstr>
      <vt:lpstr>Debugging  techniques</vt:lpstr>
      <vt:lpstr>Basis-path  testing</vt:lpstr>
      <vt:lpstr>Independent  program  paths</vt:lpstr>
      <vt:lpstr>Cyclomatic complexity</vt:lpstr>
      <vt:lpstr>White-box  testing</vt:lpstr>
      <vt:lpstr>Black-box  testing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Ch.10 - Software Testing</dc:title>
  <dc:subject>Software Engineering</dc:subject>
  <dc:creator>M. Mahmudul Hasan</dc:creator>
  <cp:lastModifiedBy> </cp:lastModifiedBy>
  <cp:revision>19</cp:revision>
  <dcterms:created xsi:type="dcterms:W3CDTF">2019-05-13T08:37:20Z</dcterms:created>
  <dcterms:modified xsi:type="dcterms:W3CDTF">2019-05-13T09:30:54Z</dcterms:modified>
</cp:coreProperties>
</file>