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308" r:id="rId3"/>
    <p:sldId id="309" r:id="rId4"/>
    <p:sldId id="310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13/05/2019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12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product metrics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 for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2066212"/>
            <a:ext cx="11085342" cy="363120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Testing effort can also be estimated using metrics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Binder suggests a broad array of design metrics that have a direct influence on the “testability” of an OO system.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Lack of cohesion in methods (LCOM). 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Percent public and protected (PAP). 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Public access to data members (PAD). 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Number of root classes (NOR).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Number of children (NOC) and depth of the inheritance tree (DIT).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41737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Maintenance 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2066211"/>
            <a:ext cx="11085342" cy="441296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IEEE Std. 982.1-1988 suggests a </a:t>
            </a:r>
            <a:r>
              <a:rPr lang="en-US" sz="2000" b="1" dirty="0">
                <a:ea typeface="ＭＳ Ｐゴシック" pitchFamily="34" charset="-128"/>
              </a:rPr>
              <a:t>software maturity index (SMI)</a:t>
            </a:r>
            <a:r>
              <a:rPr lang="en-US" sz="2000" dirty="0">
                <a:ea typeface="ＭＳ Ｐゴシック" pitchFamily="34" charset="-128"/>
              </a:rPr>
              <a:t> that provides an indication of the stability of a software product (based on changes that occur for each release of the product). 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The following information is determined:</a:t>
            </a:r>
          </a:p>
          <a:p>
            <a:pPr lvl="1"/>
            <a:r>
              <a:rPr lang="en-US" sz="2000" i="1" dirty="0">
                <a:ea typeface="ＭＳ Ｐゴシック" pitchFamily="34" charset="-128"/>
              </a:rPr>
              <a:t>M</a:t>
            </a:r>
            <a:r>
              <a:rPr lang="en-US" sz="2000" i="1" baseline="-25000" dirty="0">
                <a:ea typeface="ＭＳ Ｐゴシック" pitchFamily="34" charset="-128"/>
              </a:rPr>
              <a:t>T</a:t>
            </a:r>
            <a:r>
              <a:rPr lang="en-US" sz="2000" dirty="0">
                <a:ea typeface="ＭＳ Ｐゴシック" pitchFamily="34" charset="-128"/>
              </a:rPr>
              <a:t> = the number of modules in the current release</a:t>
            </a:r>
          </a:p>
          <a:p>
            <a:pPr lvl="1"/>
            <a:r>
              <a:rPr lang="en-US" sz="2000" i="1" dirty="0" err="1">
                <a:ea typeface="ＭＳ Ｐゴシック" pitchFamily="34" charset="-128"/>
              </a:rPr>
              <a:t>F</a:t>
            </a:r>
            <a:r>
              <a:rPr lang="en-US" sz="2000" i="1" baseline="-25000" dirty="0" err="1">
                <a:ea typeface="ＭＳ Ｐゴシック" pitchFamily="34" charset="-128"/>
              </a:rPr>
              <a:t>c</a:t>
            </a:r>
            <a:r>
              <a:rPr lang="en-US" sz="2000" dirty="0">
                <a:ea typeface="ＭＳ Ｐゴシック" pitchFamily="34" charset="-128"/>
              </a:rPr>
              <a:t> = the number of modules in the current release that have been changed</a:t>
            </a:r>
          </a:p>
          <a:p>
            <a:pPr lvl="1"/>
            <a:r>
              <a:rPr lang="en-US" sz="2000" i="1" dirty="0" err="1">
                <a:ea typeface="ＭＳ Ｐゴシック" pitchFamily="34" charset="-128"/>
              </a:rPr>
              <a:t>F</a:t>
            </a:r>
            <a:r>
              <a:rPr lang="en-US" sz="2000" i="1" baseline="-25000" dirty="0" err="1">
                <a:ea typeface="ＭＳ Ｐゴシック" pitchFamily="34" charset="-128"/>
              </a:rPr>
              <a:t>a</a:t>
            </a:r>
            <a:r>
              <a:rPr lang="en-US" sz="2000" i="1" dirty="0"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= the number of modules in the current release that have been added</a:t>
            </a:r>
          </a:p>
          <a:p>
            <a:pPr lvl="1"/>
            <a:r>
              <a:rPr lang="en-US" sz="2000" i="1" dirty="0" err="1">
                <a:ea typeface="ＭＳ Ｐゴシック" pitchFamily="34" charset="-128"/>
              </a:rPr>
              <a:t>F</a:t>
            </a:r>
            <a:r>
              <a:rPr lang="en-US" sz="2000" i="1" baseline="-25000" dirty="0" err="1">
                <a:ea typeface="ＭＳ Ｐゴシック" pitchFamily="34" charset="-128"/>
              </a:rPr>
              <a:t>d</a:t>
            </a:r>
            <a:r>
              <a:rPr lang="en-US" sz="2000" i="1" dirty="0"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= the number of modules from the preceding release that were deleted in the current release</a:t>
            </a:r>
            <a:br>
              <a:rPr lang="en-US" sz="2000" dirty="0">
                <a:ea typeface="ＭＳ Ｐゴシック" pitchFamily="34" charset="-128"/>
              </a:rPr>
            </a:br>
            <a:endParaRPr lang="en-US" sz="2000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The software maturity index is computed in the following manner:</a:t>
            </a:r>
          </a:p>
          <a:p>
            <a:pPr marL="324000" lvl="1" indent="0">
              <a:buNone/>
            </a:pP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   SMI = </a:t>
            </a:r>
            <a:r>
              <a:rPr lang="en-US" sz="2000" b="1" i="1" dirty="0">
                <a:solidFill>
                  <a:srgbClr val="C00000"/>
                </a:solidFill>
                <a:ea typeface="ＭＳ Ｐゴシック" pitchFamily="34" charset="-128"/>
              </a:rPr>
              <a:t>[MT - (F</a:t>
            </a:r>
            <a:r>
              <a:rPr lang="en-US" sz="2000" b="1" i="1" baseline="-25000" dirty="0">
                <a:solidFill>
                  <a:srgbClr val="C00000"/>
                </a:solidFill>
                <a:ea typeface="ＭＳ Ｐゴシック" pitchFamily="34" charset="-128"/>
              </a:rPr>
              <a:t>a</a:t>
            </a:r>
            <a:r>
              <a:rPr lang="en-US" sz="2000" b="1" i="1" dirty="0">
                <a:solidFill>
                  <a:srgbClr val="C00000"/>
                </a:solidFill>
                <a:ea typeface="ＭＳ Ｐゴシック" pitchFamily="34" charset="-128"/>
              </a:rPr>
              <a:t> +F</a:t>
            </a:r>
            <a:r>
              <a:rPr lang="en-US" sz="2000" b="1" i="1" baseline="-25000" dirty="0">
                <a:solidFill>
                  <a:srgbClr val="C00000"/>
                </a:solidFill>
                <a:ea typeface="ＭＳ Ｐゴシック" pitchFamily="34" charset="-128"/>
              </a:rPr>
              <a:t>c</a:t>
            </a:r>
            <a:r>
              <a:rPr lang="en-US" sz="2000" b="1" i="1" dirty="0">
                <a:solidFill>
                  <a:srgbClr val="C00000"/>
                </a:solidFill>
                <a:ea typeface="ＭＳ Ｐゴシック" pitchFamily="34" charset="-128"/>
              </a:rPr>
              <a:t> +</a:t>
            </a:r>
            <a:r>
              <a:rPr lang="en-US" sz="2000" b="1" i="1" dirty="0" err="1">
                <a:solidFill>
                  <a:srgbClr val="C00000"/>
                </a:solidFill>
                <a:ea typeface="ＭＳ Ｐゴシック" pitchFamily="34" charset="-128"/>
              </a:rPr>
              <a:t>F</a:t>
            </a:r>
            <a:r>
              <a:rPr lang="en-US" sz="2000" b="1" i="1" baseline="-25000" dirty="0" err="1">
                <a:solidFill>
                  <a:srgbClr val="C00000"/>
                </a:solidFill>
                <a:ea typeface="ＭＳ Ｐゴシック" pitchFamily="34" charset="-128"/>
              </a:rPr>
              <a:t>d</a:t>
            </a:r>
            <a:r>
              <a:rPr lang="en-US" sz="2000" b="1" i="1" dirty="0">
                <a:solidFill>
                  <a:srgbClr val="C00000"/>
                </a:solidFill>
                <a:ea typeface="ＭＳ Ｐゴシック" pitchFamily="34" charset="-128"/>
              </a:rPr>
              <a:t>)]/M T</a:t>
            </a:r>
            <a:endParaRPr lang="en-US" sz="2000" b="1" i="1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As SMI approaches 1.0, the product begins to stabilize.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03456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- 12</a:t>
            </a: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Function-based 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63" y="1981805"/>
            <a:ext cx="11521440" cy="454560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The function point metric (FP), first proposed by Albrecht, can be used effectively as a means for measuring the functionality delivered by a system (e.g. size)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Function points are derived using an empirical relationship based on countable measures of software's information domain and assessments of software complexity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Information domain values are defined in the following manner: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Number of external inputs (EIs): </a:t>
            </a:r>
            <a:r>
              <a:rPr lang="en-US" sz="2000" dirty="0"/>
              <a:t>input transactions that update internal computer files</a:t>
            </a: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Number of external outputs (EOs): </a:t>
            </a:r>
            <a:r>
              <a:rPr lang="en-US" sz="2000" dirty="0"/>
              <a:t>transactions where data is output to the user,  e.g. printed reports</a:t>
            </a: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Number of internal logical files (ILFs):  </a:t>
            </a:r>
            <a:r>
              <a:rPr lang="en-US" sz="2000" dirty="0"/>
              <a:t>group of data that is usually accessed together,  </a:t>
            </a:r>
            <a:r>
              <a:rPr lang="en-US" dirty="0"/>
              <a:t>e.g. purchase order file</a:t>
            </a: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Number of external interface files (EIFs): </a:t>
            </a:r>
            <a:r>
              <a:rPr lang="en-US" sz="2000" dirty="0"/>
              <a:t>file sharing among different applications to achieve a common goal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Number of external inquiries (EQs): </a:t>
            </a:r>
            <a:r>
              <a:rPr lang="en-US" sz="2000" dirty="0"/>
              <a:t>transactions that provide information but do not update internal file</a:t>
            </a: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53540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points Metrics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914398" y="2404745"/>
          <a:ext cx="10635176" cy="3243341"/>
        </p:xfrm>
        <a:graphic>
          <a:graphicData uri="http://schemas.openxmlformats.org/drawingml/2006/table">
            <a:tbl>
              <a:tblPr/>
              <a:tblGrid>
                <a:gridCol w="433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7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10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221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Information Domain Value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Count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Simple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Average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Complex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66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(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FPunadjusted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)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2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Number of external inputs (EIs)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X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3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4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6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=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2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Number of external outputs (EOs)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X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4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5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7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=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2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Number of external inquiries (EQs)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X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3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4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6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=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2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Number of internal logical files (ILFs)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X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7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10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15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=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2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Number of external interface files (EIFs)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X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5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7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10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=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2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-128"/>
                      </a:endParaRPr>
                    </a:p>
                  </a:txBody>
                  <a:tcPr marL="12494" marR="12494" marT="12494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-128"/>
                      </a:endParaRPr>
                    </a:p>
                  </a:txBody>
                  <a:tcPr marL="12494" marR="12494" marT="12494" marB="0" anchor="b" horzOverflow="overflow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-128"/>
                      </a:endParaRPr>
                    </a:p>
                  </a:txBody>
                  <a:tcPr marL="12494" marR="12494" marT="12494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-128"/>
                      </a:endParaRPr>
                    </a:p>
                  </a:txBody>
                  <a:tcPr marL="12494" marR="12494" marT="12494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-128"/>
                      </a:endParaRPr>
                    </a:p>
                  </a:txBody>
                  <a:tcPr marL="12494" marR="12494" marT="12494" marB="0" anchor="b" horzOverflow="overflow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Count Total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09232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 for OO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3" y="1981806"/>
            <a:ext cx="11465169" cy="394002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sz="2000" dirty="0">
                <a:ea typeface="ＭＳ Ｐゴシック" pitchFamily="34" charset="-128"/>
              </a:rPr>
              <a:t>Whitmire describes nine distinct and measurable characteristics of an OO design:</a:t>
            </a:r>
            <a:br>
              <a:rPr lang="en-US" sz="2000" dirty="0">
                <a:ea typeface="ＭＳ Ｐゴシック" pitchFamily="34" charset="-128"/>
              </a:rPr>
            </a:br>
            <a:endParaRPr lang="en-US" sz="2000" dirty="0">
              <a:ea typeface="ＭＳ Ｐゴシック" pitchFamily="34" charset="-128"/>
            </a:endParaRP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Size:  </a:t>
            </a:r>
            <a:r>
              <a:rPr lang="en-US" sz="2000" dirty="0">
                <a:ea typeface="ＭＳ Ｐゴシック" pitchFamily="34" charset="-128"/>
              </a:rPr>
              <a:t>size is defined in terms of volume, length, and functionality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Complexity: </a:t>
            </a:r>
            <a:r>
              <a:rPr lang="en-US" sz="2000" b="1" dirty="0"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how classes of an OO design are interrelated to one another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Coupling:  </a:t>
            </a:r>
            <a:r>
              <a:rPr lang="en-US" sz="2000" dirty="0">
                <a:ea typeface="ＭＳ Ｐゴシック" pitchFamily="34" charset="-128"/>
              </a:rPr>
              <a:t>the physical connections between elements of the OO design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Cohesion :  </a:t>
            </a:r>
            <a:r>
              <a:rPr lang="en-US" sz="2000" dirty="0">
                <a:ea typeface="ＭＳ Ｐゴシック" pitchFamily="34" charset="-128"/>
              </a:rPr>
              <a:t>the degree to which all operations working together to achieve a single, well-defined purpose</a:t>
            </a:r>
          </a:p>
          <a:p>
            <a:pPr marL="0" indent="0">
              <a:buNone/>
            </a:pP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89218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 for OO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63" y="1981805"/>
            <a:ext cx="11352628" cy="380939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endParaRPr lang="en-US" sz="2000" dirty="0">
              <a:ea typeface="ＭＳ Ｐゴシック" pitchFamily="34" charset="-128"/>
            </a:endParaRP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Sufficiency:  </a:t>
            </a:r>
            <a:r>
              <a:rPr lang="en-US" sz="2000" dirty="0">
                <a:ea typeface="ＭＳ Ｐゴシック" pitchFamily="34" charset="-128"/>
              </a:rPr>
              <a:t>the degree to which an abstraction possesses the features required of it, or the degree to which a design component possesses features in its abstraction, from the point of view of the current application. (</a:t>
            </a:r>
            <a:r>
              <a:rPr lang="en-US" sz="2000" dirty="0">
                <a:solidFill>
                  <a:srgbClr val="7030A0"/>
                </a:solidFill>
                <a:ea typeface="ＭＳ Ｐゴシック" pitchFamily="34" charset="-128"/>
              </a:rPr>
              <a:t>e.g. deals with interface and hide internals to the users</a:t>
            </a:r>
            <a:r>
              <a:rPr lang="en-US" sz="2000" dirty="0">
                <a:ea typeface="ＭＳ Ｐゴシック" pitchFamily="34" charset="-128"/>
              </a:rPr>
              <a:t>)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Completeness:  </a:t>
            </a:r>
            <a:r>
              <a:rPr lang="en-US" sz="2000" dirty="0">
                <a:ea typeface="ＭＳ Ｐゴシック" pitchFamily="34" charset="-128"/>
              </a:rPr>
              <a:t>an indirect implication about the degree to which the abstraction or design component can be reused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Primitiveness: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 </a:t>
            </a:r>
            <a:r>
              <a:rPr lang="en-US" sz="2000" dirty="0">
                <a:ea typeface="ＭＳ Ｐゴシック" pitchFamily="34" charset="-128"/>
              </a:rPr>
              <a:t>applied to both operations and classes, the degree to which an operation is atomic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Similarity: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the degree to which two or more classes are similar in terms of their structure, function, behavior, or purpose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Volatility: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measures the likelihood that a change will occur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73887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oriented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1981805"/>
            <a:ext cx="11085342" cy="332171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endParaRPr lang="en-US" sz="2000" dirty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ea typeface="ＭＳ Ｐゴシック" pitchFamily="34" charset="-128"/>
              </a:rPr>
              <a:t>Proposed by </a:t>
            </a:r>
            <a:r>
              <a:rPr lang="en-US" sz="2000" dirty="0" err="1">
                <a:ea typeface="ＭＳ Ｐゴシック" pitchFamily="34" charset="-128"/>
              </a:rPr>
              <a:t>Chidamber</a:t>
            </a:r>
            <a:r>
              <a:rPr lang="en-US" sz="2000" dirty="0">
                <a:ea typeface="ＭＳ Ｐゴシック" pitchFamily="34" charset="-128"/>
              </a:rPr>
              <a:t> and </a:t>
            </a:r>
            <a:r>
              <a:rPr lang="en-US" sz="2000" dirty="0" err="1">
                <a:ea typeface="ＭＳ Ｐゴシック" pitchFamily="34" charset="-128"/>
              </a:rPr>
              <a:t>Kemerer</a:t>
            </a:r>
            <a:r>
              <a:rPr lang="en-US" sz="2000" dirty="0">
                <a:ea typeface="ＭＳ Ｐゴシック" pitchFamily="34" charset="-128"/>
              </a:rPr>
              <a:t>: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Weighted methods per class - number of functions in class (WMC)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Depth of the inheritance tree (DIT)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Number of children (NOC)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Coupling between object classes (CBC)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Lack of cohesion in methods (LCOM)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53156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oriented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1981805"/>
            <a:ext cx="11085342" cy="26042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endParaRPr lang="en-US" sz="2000" dirty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ea typeface="ＭＳ Ｐゴシック" pitchFamily="34" charset="-128"/>
              </a:rPr>
              <a:t>Proposed by Lorenz and Kidd: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Class size 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Number of operations overridden by a subclass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Number of operations added by a subclass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97822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Operation-oriented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1981805"/>
            <a:ext cx="11085342" cy="26042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sz="2000" dirty="0">
                <a:ea typeface="ＭＳ Ｐゴシック" pitchFamily="34" charset="-128"/>
              </a:rPr>
              <a:t>Proposed by Lorenz and Kidd:</a:t>
            </a:r>
          </a:p>
          <a:p>
            <a:r>
              <a:rPr lang="en-US" sz="2000" dirty="0">
                <a:ea typeface="ＭＳ Ｐゴシック" pitchFamily="34" charset="-128"/>
              </a:rPr>
              <a:t>Average operation size</a:t>
            </a:r>
          </a:p>
          <a:p>
            <a:r>
              <a:rPr lang="en-US" sz="2000" dirty="0">
                <a:ea typeface="ＭＳ Ｐゴシック" pitchFamily="34" charset="-128"/>
              </a:rPr>
              <a:t>Operation complexity</a:t>
            </a:r>
          </a:p>
          <a:p>
            <a:r>
              <a:rPr lang="en-US" sz="2000" dirty="0">
                <a:ea typeface="ＭＳ Ｐゴシック" pitchFamily="34" charset="-128"/>
              </a:rPr>
              <a:t>Average number of parameters per operation</a:t>
            </a:r>
          </a:p>
          <a:p>
            <a:pPr>
              <a:lnSpc>
                <a:spcPct val="90000"/>
              </a:lnSpc>
              <a:buNone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88654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1981806"/>
            <a:ext cx="11085342" cy="2168164"/>
          </a:xfrm>
        </p:spPr>
        <p:txBody>
          <a:bodyPr>
            <a:noAutofit/>
          </a:bodyPr>
          <a:lstStyle/>
          <a:p>
            <a:r>
              <a:rPr lang="en-US" sz="2000" dirty="0">
                <a:ea typeface="ＭＳ Ｐゴシック" pitchFamily="34" charset="-128"/>
              </a:rPr>
              <a:t>Halstead’s Software Science:  a comprehensive collection of metrics all predicated on the number (count and occurrence) of </a:t>
            </a:r>
            <a:r>
              <a:rPr lang="en-US" sz="2000" dirty="0">
                <a:solidFill>
                  <a:srgbClr val="7030A0"/>
                </a:solidFill>
                <a:ea typeface="ＭＳ Ｐゴシック" pitchFamily="34" charset="-128"/>
              </a:rPr>
              <a:t>operators and operands </a:t>
            </a:r>
            <a:r>
              <a:rPr lang="en-US" sz="2000" dirty="0">
                <a:ea typeface="ＭＳ Ｐゴシック" pitchFamily="34" charset="-128"/>
              </a:rPr>
              <a:t>within a component or program</a:t>
            </a:r>
          </a:p>
          <a:p>
            <a:pPr>
              <a:lnSpc>
                <a:spcPct val="90000"/>
              </a:lnSpc>
              <a:buNone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7527742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741</Words>
  <Application>Microsoft Office PowerPoint</Application>
  <PresentationFormat>Widescreen</PresentationFormat>
  <Paragraphs>154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Gill Sans MT</vt:lpstr>
      <vt:lpstr>Wingdings</vt:lpstr>
      <vt:lpstr>Wingdings 2</vt:lpstr>
      <vt:lpstr>Dividend</vt:lpstr>
      <vt:lpstr>PowerPoint Presentation</vt:lpstr>
      <vt:lpstr>Function-based  metrics</vt:lpstr>
      <vt:lpstr>Function points Metrics</vt:lpstr>
      <vt:lpstr>Metrics for OO design</vt:lpstr>
      <vt:lpstr>Metrics for OO design</vt:lpstr>
      <vt:lpstr>Class oriented metrics</vt:lpstr>
      <vt:lpstr>Class oriented metrics</vt:lpstr>
      <vt:lpstr>Operation-oriented metrics</vt:lpstr>
      <vt:lpstr>Code metrics</vt:lpstr>
      <vt:lpstr>Metrics for testing</vt:lpstr>
      <vt:lpstr>Maintenance  Metrics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Ch.12 - Product Metrics</dc:title>
  <dc:subject>Software Engineering</dc:subject>
  <dc:creator>M. Mahmudul Hasan</dc:creator>
  <cp:lastModifiedBy> </cp:lastModifiedBy>
  <cp:revision>23</cp:revision>
  <dcterms:created xsi:type="dcterms:W3CDTF">2019-05-13T08:37:20Z</dcterms:created>
  <dcterms:modified xsi:type="dcterms:W3CDTF">2019-05-13T09:33:59Z</dcterms:modified>
</cp:coreProperties>
</file>