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1"/>
  </p:notesMasterIdLst>
  <p:sldIdLst>
    <p:sldId id="256" r:id="rId2"/>
    <p:sldId id="312" r:id="rId3"/>
    <p:sldId id="293" r:id="rId4"/>
    <p:sldId id="295" r:id="rId5"/>
    <p:sldId id="296" r:id="rId6"/>
    <p:sldId id="297" r:id="rId7"/>
    <p:sldId id="299" r:id="rId8"/>
    <p:sldId id="300" r:id="rId9"/>
    <p:sldId id="301" r:id="rId10"/>
    <p:sldId id="298" r:id="rId11"/>
    <p:sldId id="302" r:id="rId12"/>
    <p:sldId id="303" r:id="rId13"/>
    <p:sldId id="305" r:id="rId14"/>
    <p:sldId id="306" r:id="rId15"/>
    <p:sldId id="307" r:id="rId16"/>
    <p:sldId id="308" r:id="rId17"/>
    <p:sldId id="309" r:id="rId18"/>
    <p:sldId id="310" r:id="rId19"/>
    <p:sldId id="31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2A8190-B037-0603-B29A-4AAC6C7C4AB6}" v="3" dt="2025-03-01T14:44:39.198"/>
    <p1510:client id="{726AC63C-BA24-1AA8-BBD4-5F126A487F04}" v="5" dt="2025-03-03T02:56:17.398"/>
    <p1510:client id="{BC201DD1-97BC-A077-2648-7DAB0BE31E7D}" v="6" dt="2025-03-01T05:37:03.848"/>
    <p1510:client id="{C32C98DE-80DC-7017-A527-A85219E9E87C}" v="54" dt="2025-03-01T18:07:03.2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RAIHAN MAHMUD" userId="S::raihan.mahmud@aiub.edu::4a62f7df-4410-48f1-90fd-18890a1620a6" providerId="AD" clId="Web-{BC201DD1-97BC-A077-2648-7DAB0BE31E7D}"/>
    <pc:docChg chg="modSld">
      <pc:chgData name="MD. RAIHAN MAHMUD" userId="S::raihan.mahmud@aiub.edu::4a62f7df-4410-48f1-90fd-18890a1620a6" providerId="AD" clId="Web-{BC201DD1-97BC-A077-2648-7DAB0BE31E7D}" dt="2025-03-01T05:37:02.363" v="4" actId="20577"/>
      <pc:docMkLst>
        <pc:docMk/>
      </pc:docMkLst>
      <pc:sldChg chg="modSp">
        <pc:chgData name="MD. RAIHAN MAHMUD" userId="S::raihan.mahmud@aiub.edu::4a62f7df-4410-48f1-90fd-18890a1620a6" providerId="AD" clId="Web-{BC201DD1-97BC-A077-2648-7DAB0BE31E7D}" dt="2025-03-01T05:37:02.363" v="4" actId="20577"/>
        <pc:sldMkLst>
          <pc:docMk/>
          <pc:sldMk cId="2664565021" sldId="256"/>
        </pc:sldMkLst>
        <pc:spChg chg="mod">
          <ac:chgData name="MD. RAIHAN MAHMUD" userId="S::raihan.mahmud@aiub.edu::4a62f7df-4410-48f1-90fd-18890a1620a6" providerId="AD" clId="Web-{BC201DD1-97BC-A077-2648-7DAB0BE31E7D}" dt="2025-03-01T05:37:02.363" v="4" actId="20577"/>
          <ac:spMkLst>
            <pc:docMk/>
            <pc:sldMk cId="2664565021" sldId="256"/>
            <ac:spMk id="24" creationId="{C2082529-78D7-4EA7-BFF9-A1D1F62040C8}"/>
          </ac:spMkLst>
        </pc:spChg>
      </pc:sldChg>
    </pc:docChg>
  </pc:docChgLst>
  <pc:docChgLst>
    <pc:chgData name="MD. RAIHAN MAHMUD" userId="S::raihan.mahmud@aiub.edu::4a62f7df-4410-48f1-90fd-18890a1620a6" providerId="AD" clId="Web-{726AC63C-BA24-1AA8-BBD4-5F126A487F04}"/>
    <pc:docChg chg="modSld">
      <pc:chgData name="MD. RAIHAN MAHMUD" userId="S::raihan.mahmud@aiub.edu::4a62f7df-4410-48f1-90fd-18890a1620a6" providerId="AD" clId="Web-{726AC63C-BA24-1AA8-BBD4-5F126A487F04}" dt="2025-03-03T02:56:15.554" v="1" actId="20577"/>
      <pc:docMkLst>
        <pc:docMk/>
      </pc:docMkLst>
      <pc:sldChg chg="modSp">
        <pc:chgData name="MD. RAIHAN MAHMUD" userId="S::raihan.mahmud@aiub.edu::4a62f7df-4410-48f1-90fd-18890a1620a6" providerId="AD" clId="Web-{726AC63C-BA24-1AA8-BBD4-5F126A487F04}" dt="2025-03-03T02:56:15.554" v="1" actId="20577"/>
        <pc:sldMkLst>
          <pc:docMk/>
          <pc:sldMk cId="3411684674" sldId="303"/>
        </pc:sldMkLst>
        <pc:spChg chg="mod">
          <ac:chgData name="MD. RAIHAN MAHMUD" userId="S::raihan.mahmud@aiub.edu::4a62f7df-4410-48f1-90fd-18890a1620a6" providerId="AD" clId="Web-{726AC63C-BA24-1AA8-BBD4-5F126A487F04}" dt="2025-03-03T02:56:15.554" v="1" actId="20577"/>
          <ac:spMkLst>
            <pc:docMk/>
            <pc:sldMk cId="3411684674" sldId="303"/>
            <ac:spMk id="19" creationId="{EDA27E1F-EC93-3540-261C-17C89BE87C81}"/>
          </ac:spMkLst>
        </pc:spChg>
      </pc:sldChg>
    </pc:docChg>
  </pc:docChgLst>
  <pc:docChgLst>
    <pc:chgData name="MD. RAIHAN MAHMUD" userId="S::raihan.mahmud@aiub.edu::4a62f7df-4410-48f1-90fd-18890a1620a6" providerId="AD" clId="Web-{5F2A8190-B037-0603-B29A-4AAC6C7C4AB6}"/>
    <pc:docChg chg="modSld">
      <pc:chgData name="MD. RAIHAN MAHMUD" userId="S::raihan.mahmud@aiub.edu::4a62f7df-4410-48f1-90fd-18890a1620a6" providerId="AD" clId="Web-{5F2A8190-B037-0603-B29A-4AAC6C7C4AB6}" dt="2025-03-01T14:44:39.198" v="2" actId="20577"/>
      <pc:docMkLst>
        <pc:docMk/>
      </pc:docMkLst>
      <pc:sldChg chg="modSp">
        <pc:chgData name="MD. RAIHAN MAHMUD" userId="S::raihan.mahmud@aiub.edu::4a62f7df-4410-48f1-90fd-18890a1620a6" providerId="AD" clId="Web-{5F2A8190-B037-0603-B29A-4AAC6C7C4AB6}" dt="2025-03-01T14:44:39.198" v="2" actId="20577"/>
        <pc:sldMkLst>
          <pc:docMk/>
          <pc:sldMk cId="3411684674" sldId="295"/>
        </pc:sldMkLst>
        <pc:spChg chg="mod">
          <ac:chgData name="MD. RAIHAN MAHMUD" userId="S::raihan.mahmud@aiub.edu::4a62f7df-4410-48f1-90fd-18890a1620a6" providerId="AD" clId="Web-{5F2A8190-B037-0603-B29A-4AAC6C7C4AB6}" dt="2025-03-01T14:44:39.198" v="2" actId="20577"/>
          <ac:spMkLst>
            <pc:docMk/>
            <pc:sldMk cId="3411684674" sldId="295"/>
            <ac:spMk id="3" creationId="{00000000-0000-0000-0000-000000000000}"/>
          </ac:spMkLst>
        </pc:spChg>
      </pc:sldChg>
    </pc:docChg>
  </pc:docChgLst>
  <pc:docChgLst>
    <pc:chgData name="MD. RAIHAN MAHMUD" userId="S::raihan.mahmud@aiub.edu::4a62f7df-4410-48f1-90fd-18890a1620a6" providerId="AD" clId="Web-{C32C98DE-80DC-7017-A527-A85219E9E87C}"/>
    <pc:docChg chg="modSld">
      <pc:chgData name="MD. RAIHAN MAHMUD" userId="S::raihan.mahmud@aiub.edu::4a62f7df-4410-48f1-90fd-18890a1620a6" providerId="AD" clId="Web-{C32C98DE-80DC-7017-A527-A85219E9E87C}" dt="2025-03-01T18:07:03.204" v="48" actId="14100"/>
      <pc:docMkLst>
        <pc:docMk/>
      </pc:docMkLst>
      <pc:sldChg chg="delSp">
        <pc:chgData name="MD. RAIHAN MAHMUD" userId="S::raihan.mahmud@aiub.edu::4a62f7df-4410-48f1-90fd-18890a1620a6" providerId="AD" clId="Web-{C32C98DE-80DC-7017-A527-A85219E9E87C}" dt="2025-03-01T17:10:19.737" v="2"/>
        <pc:sldMkLst>
          <pc:docMk/>
          <pc:sldMk cId="3411684674" sldId="293"/>
        </pc:sldMkLst>
        <pc:spChg chg="del">
          <ac:chgData name="MD. RAIHAN MAHMUD" userId="S::raihan.mahmud@aiub.edu::4a62f7df-4410-48f1-90fd-18890a1620a6" providerId="AD" clId="Web-{C32C98DE-80DC-7017-A527-A85219E9E87C}" dt="2025-03-01T17:10:19.737" v="2"/>
          <ac:spMkLst>
            <pc:docMk/>
            <pc:sldMk cId="3411684674" sldId="293"/>
            <ac:spMk id="4" creationId="{97933A36-B0B5-9997-56BC-6D0BBA0D031E}"/>
          </ac:spMkLst>
        </pc:spChg>
      </pc:sldChg>
      <pc:sldChg chg="delSp">
        <pc:chgData name="MD. RAIHAN MAHMUD" userId="S::raihan.mahmud@aiub.edu::4a62f7df-4410-48f1-90fd-18890a1620a6" providerId="AD" clId="Web-{C32C98DE-80DC-7017-A527-A85219E9E87C}" dt="2025-03-01T17:10:38.347" v="3"/>
        <pc:sldMkLst>
          <pc:docMk/>
          <pc:sldMk cId="3411684674" sldId="295"/>
        </pc:sldMkLst>
        <pc:spChg chg="del">
          <ac:chgData name="MD. RAIHAN MAHMUD" userId="S::raihan.mahmud@aiub.edu::4a62f7df-4410-48f1-90fd-18890a1620a6" providerId="AD" clId="Web-{C32C98DE-80DC-7017-A527-A85219E9E87C}" dt="2025-03-01T17:10:38.347" v="3"/>
          <ac:spMkLst>
            <pc:docMk/>
            <pc:sldMk cId="3411684674" sldId="295"/>
            <ac:spMk id="4" creationId="{1761616C-BB6C-0C2A-8ED0-3C10F599C6DD}"/>
          </ac:spMkLst>
        </pc:spChg>
      </pc:sldChg>
      <pc:sldChg chg="delSp">
        <pc:chgData name="MD. RAIHAN MAHMUD" userId="S::raihan.mahmud@aiub.edu::4a62f7df-4410-48f1-90fd-18890a1620a6" providerId="AD" clId="Web-{C32C98DE-80DC-7017-A527-A85219E9E87C}" dt="2025-03-01T17:10:42.613" v="4"/>
        <pc:sldMkLst>
          <pc:docMk/>
          <pc:sldMk cId="3411684674" sldId="296"/>
        </pc:sldMkLst>
        <pc:spChg chg="del">
          <ac:chgData name="MD. RAIHAN MAHMUD" userId="S::raihan.mahmud@aiub.edu::4a62f7df-4410-48f1-90fd-18890a1620a6" providerId="AD" clId="Web-{C32C98DE-80DC-7017-A527-A85219E9E87C}" dt="2025-03-01T17:10:42.613" v="4"/>
          <ac:spMkLst>
            <pc:docMk/>
            <pc:sldMk cId="3411684674" sldId="296"/>
            <ac:spMk id="4" creationId="{3BC15972-2B10-CCBE-2012-F2DFF9DDB508}"/>
          </ac:spMkLst>
        </pc:spChg>
      </pc:sldChg>
      <pc:sldChg chg="delSp">
        <pc:chgData name="MD. RAIHAN MAHMUD" userId="S::raihan.mahmud@aiub.edu::4a62f7df-4410-48f1-90fd-18890a1620a6" providerId="AD" clId="Web-{C32C98DE-80DC-7017-A527-A85219E9E87C}" dt="2025-03-01T17:10:48.957" v="5"/>
        <pc:sldMkLst>
          <pc:docMk/>
          <pc:sldMk cId="3411684674" sldId="297"/>
        </pc:sldMkLst>
        <pc:spChg chg="del">
          <ac:chgData name="MD. RAIHAN MAHMUD" userId="S::raihan.mahmud@aiub.edu::4a62f7df-4410-48f1-90fd-18890a1620a6" providerId="AD" clId="Web-{C32C98DE-80DC-7017-A527-A85219E9E87C}" dt="2025-03-01T17:10:48.957" v="5"/>
          <ac:spMkLst>
            <pc:docMk/>
            <pc:sldMk cId="3411684674" sldId="297"/>
            <ac:spMk id="4" creationId="{68BC0F1A-8886-94B9-3267-48CF1CC23CFD}"/>
          </ac:spMkLst>
        </pc:spChg>
      </pc:sldChg>
      <pc:sldChg chg="delSp">
        <pc:chgData name="MD. RAIHAN MAHMUD" userId="S::raihan.mahmud@aiub.edu::4a62f7df-4410-48f1-90fd-18890a1620a6" providerId="AD" clId="Web-{C32C98DE-80DC-7017-A527-A85219E9E87C}" dt="2025-03-01T17:38:33.174" v="24"/>
        <pc:sldMkLst>
          <pc:docMk/>
          <pc:sldMk cId="3411684674" sldId="298"/>
        </pc:sldMkLst>
        <pc:spChg chg="del">
          <ac:chgData name="MD. RAIHAN MAHMUD" userId="S::raihan.mahmud@aiub.edu::4a62f7df-4410-48f1-90fd-18890a1620a6" providerId="AD" clId="Web-{C32C98DE-80DC-7017-A527-A85219E9E87C}" dt="2025-03-01T17:38:33.174" v="24"/>
          <ac:spMkLst>
            <pc:docMk/>
            <pc:sldMk cId="3411684674" sldId="298"/>
            <ac:spMk id="4" creationId="{EADC5004-B31C-21F3-47FC-D3A12A8C9900}"/>
          </ac:spMkLst>
        </pc:spChg>
        <pc:spChg chg="del">
          <ac:chgData name="MD. RAIHAN MAHMUD" userId="S::raihan.mahmud@aiub.edu::4a62f7df-4410-48f1-90fd-18890a1620a6" providerId="AD" clId="Web-{C32C98DE-80DC-7017-A527-A85219E9E87C}" dt="2025-03-01T17:11:06.535" v="9"/>
          <ac:spMkLst>
            <pc:docMk/>
            <pc:sldMk cId="3411684674" sldId="298"/>
            <ac:spMk id="7" creationId="{BA1A92BF-C439-B5DA-6DA8-60F0A561BFD3}"/>
          </ac:spMkLst>
        </pc:spChg>
      </pc:sldChg>
      <pc:sldChg chg="delSp">
        <pc:chgData name="MD. RAIHAN MAHMUD" userId="S::raihan.mahmud@aiub.edu::4a62f7df-4410-48f1-90fd-18890a1620a6" providerId="AD" clId="Web-{C32C98DE-80DC-7017-A527-A85219E9E87C}" dt="2025-03-01T17:10:52.644" v="6"/>
        <pc:sldMkLst>
          <pc:docMk/>
          <pc:sldMk cId="3411684674" sldId="299"/>
        </pc:sldMkLst>
        <pc:spChg chg="del">
          <ac:chgData name="MD. RAIHAN MAHMUD" userId="S::raihan.mahmud@aiub.edu::4a62f7df-4410-48f1-90fd-18890a1620a6" providerId="AD" clId="Web-{C32C98DE-80DC-7017-A527-A85219E9E87C}" dt="2025-03-01T17:10:52.644" v="6"/>
          <ac:spMkLst>
            <pc:docMk/>
            <pc:sldMk cId="3411684674" sldId="299"/>
            <ac:spMk id="4" creationId="{443F4437-BB4E-D0B6-96B1-1E9871A28BF5}"/>
          </ac:spMkLst>
        </pc:spChg>
      </pc:sldChg>
      <pc:sldChg chg="delSp">
        <pc:chgData name="MD. RAIHAN MAHMUD" userId="S::raihan.mahmud@aiub.edu::4a62f7df-4410-48f1-90fd-18890a1620a6" providerId="AD" clId="Web-{C32C98DE-80DC-7017-A527-A85219E9E87C}" dt="2025-03-01T17:10:59.895" v="7"/>
        <pc:sldMkLst>
          <pc:docMk/>
          <pc:sldMk cId="3411684674" sldId="300"/>
        </pc:sldMkLst>
        <pc:spChg chg="del">
          <ac:chgData name="MD. RAIHAN MAHMUD" userId="S::raihan.mahmud@aiub.edu::4a62f7df-4410-48f1-90fd-18890a1620a6" providerId="AD" clId="Web-{C32C98DE-80DC-7017-A527-A85219E9E87C}" dt="2025-03-01T17:10:59.895" v="7"/>
          <ac:spMkLst>
            <pc:docMk/>
            <pc:sldMk cId="3411684674" sldId="300"/>
            <ac:spMk id="4" creationId="{71A5527B-1A92-9FCD-F5D8-1A8423289D66}"/>
          </ac:spMkLst>
        </pc:spChg>
      </pc:sldChg>
      <pc:sldChg chg="delSp modSp">
        <pc:chgData name="MD. RAIHAN MAHMUD" userId="S::raihan.mahmud@aiub.edu::4a62f7df-4410-48f1-90fd-18890a1620a6" providerId="AD" clId="Web-{C32C98DE-80DC-7017-A527-A85219E9E87C}" dt="2025-03-01T17:33:08.602" v="23"/>
        <pc:sldMkLst>
          <pc:docMk/>
          <pc:sldMk cId="3411684674" sldId="301"/>
        </pc:sldMkLst>
        <pc:spChg chg="del mod">
          <ac:chgData name="MD. RAIHAN MAHMUD" userId="S::raihan.mahmud@aiub.edu::4a62f7df-4410-48f1-90fd-18890a1620a6" providerId="AD" clId="Web-{C32C98DE-80DC-7017-A527-A85219E9E87C}" dt="2025-03-01T17:33:08.602" v="23"/>
          <ac:spMkLst>
            <pc:docMk/>
            <pc:sldMk cId="3411684674" sldId="301"/>
            <ac:spMk id="7" creationId="{E46A9075-446D-3333-5ECF-DD5A3C1118C8}"/>
          </ac:spMkLst>
        </pc:spChg>
        <pc:spChg chg="del">
          <ac:chgData name="MD. RAIHAN MAHMUD" userId="S::raihan.mahmud@aiub.edu::4a62f7df-4410-48f1-90fd-18890a1620a6" providerId="AD" clId="Web-{C32C98DE-80DC-7017-A527-A85219E9E87C}" dt="2025-03-01T17:11:03.004" v="8"/>
          <ac:spMkLst>
            <pc:docMk/>
            <pc:sldMk cId="3411684674" sldId="301"/>
            <ac:spMk id="8" creationId="{8F00F37D-CB26-3A18-F181-4C60F066EFDB}"/>
          </ac:spMkLst>
        </pc:spChg>
        <pc:graphicFrameChg chg="mod">
          <ac:chgData name="MD. RAIHAN MAHMUD" userId="S::raihan.mahmud@aiub.edu::4a62f7df-4410-48f1-90fd-18890a1620a6" providerId="AD" clId="Web-{C32C98DE-80DC-7017-A527-A85219E9E87C}" dt="2025-03-01T17:32:19.272" v="20" actId="1076"/>
          <ac:graphicFrameMkLst>
            <pc:docMk/>
            <pc:sldMk cId="3411684674" sldId="301"/>
            <ac:graphicFrameMk id="2051" creationId="{00000000-0000-0000-0000-000000000000}"/>
          </ac:graphicFrameMkLst>
        </pc:graphicFrameChg>
      </pc:sldChg>
      <pc:sldChg chg="delSp">
        <pc:chgData name="MD. RAIHAN MAHMUD" userId="S::raihan.mahmud@aiub.edu::4a62f7df-4410-48f1-90fd-18890a1620a6" providerId="AD" clId="Web-{C32C98DE-80DC-7017-A527-A85219E9E87C}" dt="2025-03-01T17:41:40.448" v="25"/>
        <pc:sldMkLst>
          <pc:docMk/>
          <pc:sldMk cId="3411684674" sldId="302"/>
        </pc:sldMkLst>
        <pc:spChg chg="del">
          <ac:chgData name="MD. RAIHAN MAHMUD" userId="S::raihan.mahmud@aiub.edu::4a62f7df-4410-48f1-90fd-18890a1620a6" providerId="AD" clId="Web-{C32C98DE-80DC-7017-A527-A85219E9E87C}" dt="2025-03-01T17:41:40.448" v="25"/>
          <ac:spMkLst>
            <pc:docMk/>
            <pc:sldMk cId="3411684674" sldId="302"/>
            <ac:spMk id="4" creationId="{E7CEF3F2-55F9-F3A4-B7BD-ABC19267AAC9}"/>
          </ac:spMkLst>
        </pc:spChg>
        <pc:spChg chg="del">
          <ac:chgData name="MD. RAIHAN MAHMUD" userId="S::raihan.mahmud@aiub.edu::4a62f7df-4410-48f1-90fd-18890a1620a6" providerId="AD" clId="Web-{C32C98DE-80DC-7017-A527-A85219E9E87C}" dt="2025-03-01T17:11:12.848" v="10"/>
          <ac:spMkLst>
            <pc:docMk/>
            <pc:sldMk cId="3411684674" sldId="302"/>
            <ac:spMk id="8" creationId="{2CA2DCCA-1937-DC39-3713-FC174E5EF1E5}"/>
          </ac:spMkLst>
        </pc:spChg>
      </pc:sldChg>
      <pc:sldChg chg="addSp delSp modSp">
        <pc:chgData name="MD. RAIHAN MAHMUD" userId="S::raihan.mahmud@aiub.edu::4a62f7df-4410-48f1-90fd-18890a1620a6" providerId="AD" clId="Web-{C32C98DE-80DC-7017-A527-A85219E9E87C}" dt="2025-03-01T18:07:03.204" v="48" actId="14100"/>
        <pc:sldMkLst>
          <pc:docMk/>
          <pc:sldMk cId="3411684674" sldId="303"/>
        </pc:sldMkLst>
        <pc:spChg chg="del">
          <ac:chgData name="MD. RAIHAN MAHMUD" userId="S::raihan.mahmud@aiub.edu::4a62f7df-4410-48f1-90fd-18890a1620a6" providerId="AD" clId="Web-{C32C98DE-80DC-7017-A527-A85219E9E87C}" dt="2025-03-01T17:42:10.777" v="26"/>
          <ac:spMkLst>
            <pc:docMk/>
            <pc:sldMk cId="3411684674" sldId="303"/>
            <ac:spMk id="4" creationId="{2C999703-A2F3-ADE5-CF26-2E6F911A92B5}"/>
          </ac:spMkLst>
        </pc:spChg>
        <pc:spChg chg="del">
          <ac:chgData name="MD. RAIHAN MAHMUD" userId="S::raihan.mahmud@aiub.edu::4a62f7df-4410-48f1-90fd-18890a1620a6" providerId="AD" clId="Web-{C32C98DE-80DC-7017-A527-A85219E9E87C}" dt="2025-03-01T17:11:17.348" v="11"/>
          <ac:spMkLst>
            <pc:docMk/>
            <pc:sldMk cId="3411684674" sldId="303"/>
            <ac:spMk id="5" creationId="{0F47D179-8224-1266-ABB7-ECBBE6D71433}"/>
          </ac:spMkLst>
        </pc:spChg>
        <pc:spChg chg="mod">
          <ac:chgData name="MD. RAIHAN MAHMUD" userId="S::raihan.mahmud@aiub.edu::4a62f7df-4410-48f1-90fd-18890a1620a6" providerId="AD" clId="Web-{C32C98DE-80DC-7017-A527-A85219E9E87C}" dt="2025-03-01T18:05:54.046" v="31" actId="20577"/>
          <ac:spMkLst>
            <pc:docMk/>
            <pc:sldMk cId="3411684674" sldId="303"/>
            <ac:spMk id="15" creationId="{00000000-0000-0000-0000-000000000000}"/>
          </ac:spMkLst>
        </pc:spChg>
        <pc:spChg chg="add mod">
          <ac:chgData name="MD. RAIHAN MAHMUD" userId="S::raihan.mahmud@aiub.edu::4a62f7df-4410-48f1-90fd-18890a1620a6" providerId="AD" clId="Web-{C32C98DE-80DC-7017-A527-A85219E9E87C}" dt="2025-03-01T18:06:51.532" v="45" actId="1076"/>
          <ac:spMkLst>
            <pc:docMk/>
            <pc:sldMk cId="3411684674" sldId="303"/>
            <ac:spMk id="19" creationId="{EDA27E1F-EC93-3540-261C-17C89BE87C81}"/>
          </ac:spMkLst>
        </pc:spChg>
        <pc:spChg chg="add mod">
          <ac:chgData name="MD. RAIHAN MAHMUD" userId="S::raihan.mahmud@aiub.edu::4a62f7df-4410-48f1-90fd-18890a1620a6" providerId="AD" clId="Web-{C32C98DE-80DC-7017-A527-A85219E9E87C}" dt="2025-03-01T18:07:03.204" v="48" actId="14100"/>
          <ac:spMkLst>
            <pc:docMk/>
            <pc:sldMk cId="3411684674" sldId="303"/>
            <ac:spMk id="22" creationId="{A6845016-3D3F-E829-9A3F-E8D16B7F67A3}"/>
          </ac:spMkLst>
        </pc:spChg>
      </pc:sldChg>
      <pc:sldChg chg="delSp">
        <pc:chgData name="MD. RAIHAN MAHMUD" userId="S::raihan.mahmud@aiub.edu::4a62f7df-4410-48f1-90fd-18890a1620a6" providerId="AD" clId="Web-{C32C98DE-80DC-7017-A527-A85219E9E87C}" dt="2025-03-01T17:42:13.886" v="27"/>
        <pc:sldMkLst>
          <pc:docMk/>
          <pc:sldMk cId="3411684674" sldId="305"/>
        </pc:sldMkLst>
        <pc:spChg chg="del">
          <ac:chgData name="MD. RAIHAN MAHMUD" userId="S::raihan.mahmud@aiub.edu::4a62f7df-4410-48f1-90fd-18890a1620a6" providerId="AD" clId="Web-{C32C98DE-80DC-7017-A527-A85219E9E87C}" dt="2025-03-01T17:42:13.886" v="27"/>
          <ac:spMkLst>
            <pc:docMk/>
            <pc:sldMk cId="3411684674" sldId="305"/>
            <ac:spMk id="4" creationId="{6E98576D-8209-87D5-D1A3-FD5F9BA5FED9}"/>
          </ac:spMkLst>
        </pc:spChg>
        <pc:spChg chg="del">
          <ac:chgData name="MD. RAIHAN MAHMUD" userId="S::raihan.mahmud@aiub.edu::4a62f7df-4410-48f1-90fd-18890a1620a6" providerId="AD" clId="Web-{C32C98DE-80DC-7017-A527-A85219E9E87C}" dt="2025-03-01T17:11:20.958" v="12"/>
          <ac:spMkLst>
            <pc:docMk/>
            <pc:sldMk cId="3411684674" sldId="305"/>
            <ac:spMk id="5" creationId="{E7447E23-4667-65CE-9BF9-17A73BC71E43}"/>
          </ac:spMkLst>
        </pc:spChg>
      </pc:sldChg>
      <pc:sldChg chg="delSp">
        <pc:chgData name="MD. RAIHAN MAHMUD" userId="S::raihan.mahmud@aiub.edu::4a62f7df-4410-48f1-90fd-18890a1620a6" providerId="AD" clId="Web-{C32C98DE-80DC-7017-A527-A85219E9E87C}" dt="2025-03-01T17:11:26.942" v="13"/>
        <pc:sldMkLst>
          <pc:docMk/>
          <pc:sldMk cId="3411684674" sldId="306"/>
        </pc:sldMkLst>
        <pc:spChg chg="del">
          <ac:chgData name="MD. RAIHAN MAHMUD" userId="S::raihan.mahmud@aiub.edu::4a62f7df-4410-48f1-90fd-18890a1620a6" providerId="AD" clId="Web-{C32C98DE-80DC-7017-A527-A85219E9E87C}" dt="2025-03-01T17:11:26.942" v="13"/>
          <ac:spMkLst>
            <pc:docMk/>
            <pc:sldMk cId="3411684674" sldId="306"/>
            <ac:spMk id="4" creationId="{623F0D88-7125-2E1D-9D82-FB2B0834536F}"/>
          </ac:spMkLst>
        </pc:spChg>
      </pc:sldChg>
      <pc:sldChg chg="delSp">
        <pc:chgData name="MD. RAIHAN MAHMUD" userId="S::raihan.mahmud@aiub.edu::4a62f7df-4410-48f1-90fd-18890a1620a6" providerId="AD" clId="Web-{C32C98DE-80DC-7017-A527-A85219E9E87C}" dt="2025-03-01T17:11:32.692" v="14"/>
        <pc:sldMkLst>
          <pc:docMk/>
          <pc:sldMk cId="3411684674" sldId="307"/>
        </pc:sldMkLst>
        <pc:spChg chg="del">
          <ac:chgData name="MD. RAIHAN MAHMUD" userId="S::raihan.mahmud@aiub.edu::4a62f7df-4410-48f1-90fd-18890a1620a6" providerId="AD" clId="Web-{C32C98DE-80DC-7017-A527-A85219E9E87C}" dt="2025-03-01T17:11:32.692" v="14"/>
          <ac:spMkLst>
            <pc:docMk/>
            <pc:sldMk cId="3411684674" sldId="307"/>
            <ac:spMk id="4" creationId="{F6A708E2-E46B-4881-38E6-B24187D0FB1B}"/>
          </ac:spMkLst>
        </pc:spChg>
      </pc:sldChg>
      <pc:sldChg chg="delSp">
        <pc:chgData name="MD. RAIHAN MAHMUD" userId="S::raihan.mahmud@aiub.edu::4a62f7df-4410-48f1-90fd-18890a1620a6" providerId="AD" clId="Web-{C32C98DE-80DC-7017-A527-A85219E9E87C}" dt="2025-03-01T17:11:40.911" v="15"/>
        <pc:sldMkLst>
          <pc:docMk/>
          <pc:sldMk cId="3411684674" sldId="308"/>
        </pc:sldMkLst>
        <pc:spChg chg="del">
          <ac:chgData name="MD. RAIHAN MAHMUD" userId="S::raihan.mahmud@aiub.edu::4a62f7df-4410-48f1-90fd-18890a1620a6" providerId="AD" clId="Web-{C32C98DE-80DC-7017-A527-A85219E9E87C}" dt="2025-03-01T17:11:40.911" v="15"/>
          <ac:spMkLst>
            <pc:docMk/>
            <pc:sldMk cId="3411684674" sldId="308"/>
            <ac:spMk id="4" creationId="{886BA8D7-B2BF-878A-7F0C-E10F2B006CC1}"/>
          </ac:spMkLst>
        </pc:spChg>
      </pc:sldChg>
      <pc:sldChg chg="delSp">
        <pc:chgData name="MD. RAIHAN MAHMUD" userId="S::raihan.mahmud@aiub.edu::4a62f7df-4410-48f1-90fd-18890a1620a6" providerId="AD" clId="Web-{C32C98DE-80DC-7017-A527-A85219E9E87C}" dt="2025-03-01T17:11:43.787" v="16"/>
        <pc:sldMkLst>
          <pc:docMk/>
          <pc:sldMk cId="3411684674" sldId="309"/>
        </pc:sldMkLst>
        <pc:spChg chg="del">
          <ac:chgData name="MD. RAIHAN MAHMUD" userId="S::raihan.mahmud@aiub.edu::4a62f7df-4410-48f1-90fd-18890a1620a6" providerId="AD" clId="Web-{C32C98DE-80DC-7017-A527-A85219E9E87C}" dt="2025-03-01T17:11:43.787" v="16"/>
          <ac:spMkLst>
            <pc:docMk/>
            <pc:sldMk cId="3411684674" sldId="309"/>
            <ac:spMk id="4" creationId="{0DC9FB57-00F2-D2E7-4EC6-9EE8E146CDE7}"/>
          </ac:spMkLst>
        </pc:spChg>
      </pc:sldChg>
      <pc:sldChg chg="delSp">
        <pc:chgData name="MD. RAIHAN MAHMUD" userId="S::raihan.mahmud@aiub.edu::4a62f7df-4410-48f1-90fd-18890a1620a6" providerId="AD" clId="Web-{C32C98DE-80DC-7017-A527-A85219E9E87C}" dt="2025-03-01T17:11:46.771" v="17"/>
        <pc:sldMkLst>
          <pc:docMk/>
          <pc:sldMk cId="3411684674" sldId="310"/>
        </pc:sldMkLst>
        <pc:spChg chg="del">
          <ac:chgData name="MD. RAIHAN MAHMUD" userId="S::raihan.mahmud@aiub.edu::4a62f7df-4410-48f1-90fd-18890a1620a6" providerId="AD" clId="Web-{C32C98DE-80DC-7017-A527-A85219E9E87C}" dt="2025-03-01T17:11:46.771" v="17"/>
          <ac:spMkLst>
            <pc:docMk/>
            <pc:sldMk cId="3411684674" sldId="310"/>
            <ac:spMk id="4" creationId="{6BDEC8BA-A092-BA65-E675-604AB01E18B5}"/>
          </ac:spMkLst>
        </pc:spChg>
      </pc:sldChg>
      <pc:sldChg chg="addSp delSp">
        <pc:chgData name="MD. RAIHAN MAHMUD" userId="S::raihan.mahmud@aiub.edu::4a62f7df-4410-48f1-90fd-18890a1620a6" providerId="AD" clId="Web-{C32C98DE-80DC-7017-A527-A85219E9E87C}" dt="2025-03-01T17:32:20.272" v="21"/>
        <pc:sldMkLst>
          <pc:docMk/>
          <pc:sldMk cId="64039236" sldId="311"/>
        </pc:sldMkLst>
        <pc:spChg chg="add del">
          <ac:chgData name="MD. RAIHAN MAHMUD" userId="S::raihan.mahmud@aiub.edu::4a62f7df-4410-48f1-90fd-18890a1620a6" providerId="AD" clId="Web-{C32C98DE-80DC-7017-A527-A85219E9E87C}" dt="2025-03-01T17:32:20.272" v="21"/>
          <ac:spMkLst>
            <pc:docMk/>
            <pc:sldMk cId="64039236" sldId="311"/>
            <ac:spMk id="4" creationId="{25312C3B-B9B9-5739-8FF4-272BFD29E158}"/>
          </ac:spMkLst>
        </pc:spChg>
      </pc:sldChg>
      <pc:sldChg chg="addSp delSp modSp">
        <pc:chgData name="MD. RAIHAN MAHMUD" userId="S::raihan.mahmud@aiub.edu::4a62f7df-4410-48f1-90fd-18890a1620a6" providerId="AD" clId="Web-{C32C98DE-80DC-7017-A527-A85219E9E87C}" dt="2025-03-01T17:10:14.909" v="1"/>
        <pc:sldMkLst>
          <pc:docMk/>
          <pc:sldMk cId="2980895392" sldId="312"/>
        </pc:sldMkLst>
        <pc:spChg chg="add mod">
          <ac:chgData name="MD. RAIHAN MAHMUD" userId="S::raihan.mahmud@aiub.edu::4a62f7df-4410-48f1-90fd-18890a1620a6" providerId="AD" clId="Web-{C32C98DE-80DC-7017-A527-A85219E9E87C}" dt="2025-03-01T17:09:45.595" v="0"/>
          <ac:spMkLst>
            <pc:docMk/>
            <pc:sldMk cId="2980895392" sldId="312"/>
            <ac:spMk id="4" creationId="{A571E1C3-FD8D-A432-9133-699F2502C0FA}"/>
          </ac:spMkLst>
        </pc:spChg>
        <pc:spChg chg="del">
          <ac:chgData name="MD. RAIHAN MAHMUD" userId="S::raihan.mahmud@aiub.edu::4a62f7df-4410-48f1-90fd-18890a1620a6" providerId="AD" clId="Web-{C32C98DE-80DC-7017-A527-A85219E9E87C}" dt="2025-03-01T17:10:14.909" v="1"/>
          <ac:spMkLst>
            <pc:docMk/>
            <pc:sldMk cId="2980895392" sldId="312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02/03/2025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850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>
                <a:solidFill>
                  <a:srgbClr val="FFFFFF"/>
                </a:solidFill>
                <a:effectLst/>
                <a:latin typeface="Nunito" pitchFamily="2" charset="0"/>
              </a:rPr>
              <a:t>Infant Mortality:</a:t>
            </a:r>
            <a:r>
              <a:rPr lang="en-US" b="0" i="0">
                <a:solidFill>
                  <a:srgbClr val="FFFFFF"/>
                </a:solidFill>
                <a:effectLst/>
                <a:latin typeface="Nunito" pitchFamily="2" charset="0"/>
              </a:rPr>
              <a:t> The infant mortality section is simply referred to as the early failure period. Failures usually occur due to manufacturing defects, installation issues, design issues, material defects, improper start-up procedures, etc.</a:t>
            </a:r>
            <a:endParaRPr lang="en-US" b="1" i="0">
              <a:solidFill>
                <a:srgbClr val="FFFFFF"/>
              </a:solidFill>
              <a:effectLst/>
              <a:latin typeface="Nunito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>
                <a:solidFill>
                  <a:srgbClr val="FFFFFF"/>
                </a:solidFill>
                <a:effectLst/>
                <a:latin typeface="Nunito" pitchFamily="2" charset="0"/>
              </a:rPr>
              <a:t>Wear-out:</a:t>
            </a:r>
            <a:r>
              <a:rPr lang="en-US" b="0" i="0">
                <a:solidFill>
                  <a:srgbClr val="FFFFFF"/>
                </a:solidFill>
                <a:effectLst/>
                <a:latin typeface="Nunito" pitchFamily="2" charset="0"/>
              </a:rPr>
              <a:t> The Wear-out section is also known as the aging period. This period simply represents the end of an asset's life cycle.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35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b="1" i="0">
                <a:solidFill>
                  <a:srgbClr val="EEF0FF"/>
                </a:solidFill>
                <a:effectLst/>
                <a:latin typeface="Google Sans"/>
              </a:rPr>
              <a:t>Early high failure rate:</a:t>
            </a:r>
            <a:r>
              <a:rPr lang="en-US" b="0" i="0">
                <a:solidFill>
                  <a:srgbClr val="EEF0FF"/>
                </a:solidFill>
                <a:effectLst/>
                <a:latin typeface="Google Sans"/>
              </a:rPr>
              <a:t> When software is first released, it often has many undetected bugs, leading to a high initial failure rate. </a:t>
            </a:r>
          </a:p>
          <a:p>
            <a:pPr algn="l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b="1" i="0">
                <a:solidFill>
                  <a:srgbClr val="EEF0FF"/>
                </a:solidFill>
                <a:effectLst/>
                <a:latin typeface="Google Sans"/>
              </a:rPr>
              <a:t>Rapid decline:</a:t>
            </a:r>
            <a:r>
              <a:rPr lang="en-US" b="0" i="0">
                <a:solidFill>
                  <a:srgbClr val="EEF0FF"/>
                </a:solidFill>
                <a:effectLst/>
                <a:latin typeface="Google Sans"/>
              </a:rPr>
              <a:t> As developers identify and fix these bugs, the failure rate quickly drops to a low level. </a:t>
            </a:r>
          </a:p>
          <a:p>
            <a:pPr algn="l">
              <a:spcBef>
                <a:spcPts val="750"/>
              </a:spcBef>
              <a:spcAft>
                <a:spcPts val="1500"/>
              </a:spcAft>
              <a:buFont typeface="Arial" panose="020B0604020202020204" pitchFamily="34" charset="0"/>
              <a:buNone/>
            </a:pPr>
            <a:r>
              <a:rPr lang="en-US" b="1" i="0">
                <a:solidFill>
                  <a:srgbClr val="EEF0FF"/>
                </a:solidFill>
                <a:effectLst/>
                <a:latin typeface="Google Sans"/>
              </a:rPr>
              <a:t>Stable phase:</a:t>
            </a:r>
            <a:r>
              <a:rPr lang="en-US" b="0" i="0">
                <a:solidFill>
                  <a:srgbClr val="EEF0FF"/>
                </a:solidFill>
                <a:effectLst/>
                <a:latin typeface="Google Sans"/>
              </a:rPr>
              <a:t> Once most critical bugs are addressed, the software reaches a relatively stable state with a low and constant failure rate. 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695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>
                <a:solidFill>
                  <a:srgbClr val="FFFFFF"/>
                </a:solidFill>
              </a:rPr>
              <a:t>Course Name</a:t>
            </a:r>
            <a:br>
              <a:rPr lang="en-US" sz="2400" cap="all">
                <a:solidFill>
                  <a:srgbClr val="FFFFFF"/>
                </a:solidFill>
              </a:rPr>
            </a:br>
            <a:br>
              <a:rPr lang="en-US" sz="2400" cap="all">
                <a:solidFill>
                  <a:srgbClr val="FFFFFF"/>
                </a:solidFill>
              </a:rPr>
            </a:br>
            <a:r>
              <a:rPr lang="en-US" sz="2400" cap="all">
                <a:solidFill>
                  <a:srgbClr val="FFFFFF"/>
                </a:solidFill>
              </a:rPr>
              <a:t>software engineering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>
                <a:solidFill>
                  <a:srgbClr val="FFFFFF"/>
                </a:solidFill>
              </a:rPr>
              <a:t>CSC 3114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>
                <a:solidFill>
                  <a:srgbClr val="C00000"/>
                </a:solidFill>
              </a:rPr>
              <a:t>Chapter 1</a:t>
            </a:r>
            <a:br>
              <a:rPr lang="en-US" sz="3000">
                <a:solidFill>
                  <a:srgbClr val="C00000"/>
                </a:solidFill>
              </a:rPr>
            </a:br>
            <a:br>
              <a:rPr lang="en-US" sz="3000">
                <a:solidFill>
                  <a:schemeClr val="tx2"/>
                </a:solidFill>
              </a:rPr>
            </a:br>
            <a:r>
              <a:rPr lang="en-US" sz="3000">
                <a:solidFill>
                  <a:schemeClr val="tx2"/>
                </a:solidFill>
              </a:rPr>
              <a:t>software &amp; software engineering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>
                <a:solidFill>
                  <a:srgbClr val="7030A0"/>
                </a:solidFill>
              </a:rPr>
              <a:t>Md Raihan </a:t>
            </a:r>
            <a:r>
              <a:rPr lang="en-US" sz="2400" err="1">
                <a:solidFill>
                  <a:srgbClr val="7030A0"/>
                </a:solidFill>
              </a:rPr>
              <a:t>MAhmud</a:t>
            </a:r>
          </a:p>
          <a:p>
            <a:r>
              <a:rPr lang="en-US" sz="2000">
                <a:solidFill>
                  <a:schemeClr val="tx1"/>
                </a:solidFill>
              </a:rPr>
              <a:t>Lecturer, CS,  AIUB</a:t>
            </a:r>
            <a:endParaRPr lang="en-US" sz="2300" cap="none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Cost of detection &amp; correction of a fault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038496" y="2022566"/>
          <a:ext cx="10182497" cy="4587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4809524" imgH="3734321" progId="">
                  <p:embed/>
                </p:oleObj>
              </mc:Choice>
              <mc:Fallback>
                <p:oleObj name="Photo Editor Photo" r:id="rId2" imgW="4809524" imgH="3734321" progId="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496" y="2022566"/>
                        <a:ext cx="10182497" cy="4587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- 10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Cost of change</a:t>
            </a:r>
          </a:p>
        </p:txBody>
      </p:sp>
      <p:pic>
        <p:nvPicPr>
          <p:cNvPr id="5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3646" y="2161903"/>
            <a:ext cx="5524500" cy="4157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- 11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Product bathtub curve 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965960" y="2003426"/>
            <a:ext cx="7620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lang="en-US" altLang="zh-TW" sz="2000">
              <a:latin typeface="Bell MT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altLang="zh-TW" sz="2400">
              <a:solidFill>
                <a:srgbClr val="002060"/>
              </a:solidFill>
              <a:latin typeface="Bell MT" pitchFamily="18" charset="0"/>
              <a:ea typeface="PMingLiU" pitchFamily="18" charset="-120"/>
            </a:endParaRPr>
          </a:p>
          <a:p>
            <a:pPr lvl="1"/>
            <a:endParaRPr lang="en-US" altLang="zh-TW" sz="2400">
              <a:latin typeface="Bell MT" pitchFamily="18" charset="0"/>
              <a:ea typeface="PMingLiU" pitchFamily="18" charset="-120"/>
            </a:endParaRPr>
          </a:p>
        </p:txBody>
      </p: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2499360" y="1927225"/>
            <a:ext cx="6554787" cy="4591141"/>
            <a:chOff x="743" y="687"/>
            <a:chExt cx="4129" cy="3106"/>
          </a:xfrm>
        </p:grpSpPr>
        <p:sp>
          <p:nvSpPr>
            <p:cNvPr id="8" name="Line 3"/>
            <p:cNvSpPr>
              <a:spLocks noChangeShapeType="1"/>
            </p:cNvSpPr>
            <p:nvPr/>
          </p:nvSpPr>
          <p:spPr bwMode="auto">
            <a:xfrm flipV="1">
              <a:off x="1136" y="892"/>
              <a:ext cx="0" cy="25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1136" y="3416"/>
              <a:ext cx="37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Arc 5"/>
            <p:cNvSpPr>
              <a:spLocks/>
            </p:cNvSpPr>
            <p:nvPr/>
          </p:nvSpPr>
          <p:spPr bwMode="auto">
            <a:xfrm flipH="1" flipV="1">
              <a:off x="1400" y="1133"/>
              <a:ext cx="521" cy="1935"/>
            </a:xfrm>
            <a:custGeom>
              <a:avLst/>
              <a:gdLst>
                <a:gd name="T0" fmla="*/ 0 w 21600"/>
                <a:gd name="T1" fmla="*/ 0 h 21589"/>
                <a:gd name="T2" fmla="*/ 0 w 21600"/>
                <a:gd name="T3" fmla="*/ 0 h 21589"/>
                <a:gd name="T4" fmla="*/ 0 w 21600"/>
                <a:gd name="T5" fmla="*/ 0 h 2158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89"/>
                <a:gd name="T11" fmla="*/ 21600 w 21600"/>
                <a:gd name="T12" fmla="*/ 21589 h 215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89" fill="none" extrusionOk="0">
                  <a:moveTo>
                    <a:pt x="680" y="-1"/>
                  </a:moveTo>
                  <a:cubicBezTo>
                    <a:pt x="12326" y="366"/>
                    <a:pt x="21582" y="9904"/>
                    <a:pt x="21599" y="21556"/>
                  </a:cubicBezTo>
                </a:path>
                <a:path w="21600" h="21589" stroke="0" extrusionOk="0">
                  <a:moveTo>
                    <a:pt x="680" y="-1"/>
                  </a:moveTo>
                  <a:cubicBezTo>
                    <a:pt x="12326" y="366"/>
                    <a:pt x="21582" y="9904"/>
                    <a:pt x="21599" y="21556"/>
                  </a:cubicBezTo>
                  <a:lnTo>
                    <a:pt x="0" y="21589"/>
                  </a:lnTo>
                  <a:lnTo>
                    <a:pt x="680" y="-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904" y="3080"/>
              <a:ext cx="17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Arc 7"/>
            <p:cNvSpPr>
              <a:spLocks/>
            </p:cNvSpPr>
            <p:nvPr/>
          </p:nvSpPr>
          <p:spPr bwMode="auto">
            <a:xfrm flipV="1">
              <a:off x="3672" y="1192"/>
              <a:ext cx="1016" cy="18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 rot="-5400000">
              <a:off x="435" y="1601"/>
              <a:ext cx="8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Arial Narrow" pitchFamily="34" charset="0"/>
                  <a:ea typeface="PMingLiU" pitchFamily="18" charset="-120"/>
                </a:rPr>
                <a:t>Failure Rate</a:t>
              </a: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2684" y="3543"/>
              <a:ext cx="4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Arial Narrow" pitchFamily="34" charset="0"/>
                  <a:ea typeface="PMingLiU" pitchFamily="18" charset="-120"/>
                </a:rPr>
                <a:t>Time</a:t>
              </a: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1462" y="687"/>
              <a:ext cx="2627" cy="687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lIns="91440" tIns="45720" rIns="91440" bIns="45720" anchor="t">
              <a:spAutoFit/>
            </a:bodyPr>
            <a:lstStyle/>
            <a:p>
              <a:r>
                <a:rPr lang="en-US" altLang="zh-TW" sz="2000" b="1">
                  <a:solidFill>
                    <a:srgbClr val="FF0000"/>
                  </a:solidFill>
                  <a:latin typeface="Arial Narrow"/>
                  <a:ea typeface="PMingLiU"/>
                </a:rPr>
                <a:t>“Infant Mortality/</a:t>
              </a:r>
              <a:r>
                <a:rPr lang="en-US" sz="2000">
                  <a:solidFill>
                    <a:srgbClr val="FF0000"/>
                  </a:solidFill>
                  <a:ea typeface="+mn-lt"/>
                  <a:cs typeface="+mn-lt"/>
                </a:rPr>
                <a:t>Early Failure Period</a:t>
              </a:r>
              <a:r>
                <a:rPr lang="en-US" altLang="zh-TW" sz="2000" b="1">
                  <a:solidFill>
                    <a:srgbClr val="FF0000"/>
                  </a:solidFill>
                  <a:latin typeface="Arial Narrow"/>
                  <a:ea typeface="PMingLiU"/>
                </a:rPr>
                <a:t>” --</a:t>
              </a:r>
            </a:p>
            <a:p>
              <a:r>
                <a:rPr lang="en-US" altLang="zh-TW" sz="2000" b="1">
                  <a:solidFill>
                    <a:srgbClr val="FF0000"/>
                  </a:solidFill>
                  <a:latin typeface="Arial Narrow" pitchFamily="34" charset="0"/>
                  <a:ea typeface="PMingLiU" pitchFamily="18" charset="-120"/>
                </a:rPr>
                <a:t>due to design or </a:t>
              </a:r>
            </a:p>
            <a:p>
              <a:r>
                <a:rPr lang="en-US" altLang="zh-TW" sz="2000" b="1">
                  <a:solidFill>
                    <a:srgbClr val="FF0000"/>
                  </a:solidFill>
                  <a:latin typeface="Arial Narrow" pitchFamily="34" charset="0"/>
                  <a:ea typeface="PMingLiU" pitchFamily="18" charset="-120"/>
                </a:rPr>
                <a:t>manufacturing defects</a:t>
              </a: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H="1">
              <a:off x="1448" y="1328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2566" y="1526"/>
              <a:ext cx="1611" cy="708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200" b="1">
                  <a:solidFill>
                    <a:srgbClr val="FF0000"/>
                  </a:solidFill>
                  <a:latin typeface="Arial Narrow" pitchFamily="34" charset="0"/>
                  <a:ea typeface="PMingLiU" pitchFamily="18" charset="-120"/>
                </a:rPr>
                <a:t>“</a:t>
              </a:r>
              <a:r>
                <a:rPr lang="en-US" altLang="zh-TW" sz="2200" b="1">
                  <a:solidFill>
                    <a:srgbClr val="FF0000"/>
                  </a:solidFill>
                  <a:latin typeface="Arial Narrow" panose="020B0606020202030204" pitchFamily="34" charset="0"/>
                </a:rPr>
                <a:t>Wear-out</a:t>
              </a:r>
              <a:r>
                <a:rPr lang="en-US" altLang="zh-TW" sz="2000" b="1">
                  <a:solidFill>
                    <a:srgbClr val="FF0000"/>
                  </a:solidFill>
                  <a:latin typeface="Arial Narrow" pitchFamily="34" charset="0"/>
                  <a:ea typeface="PMingLiU" pitchFamily="18" charset="-120"/>
                </a:rPr>
                <a:t>” --</a:t>
              </a:r>
            </a:p>
            <a:p>
              <a:r>
                <a:rPr lang="en-US" altLang="zh-TW" sz="2000" b="1">
                  <a:solidFill>
                    <a:srgbClr val="FF0000"/>
                  </a:solidFill>
                  <a:latin typeface="Arial Narrow" pitchFamily="34" charset="0"/>
                  <a:ea typeface="PMingLiU" pitchFamily="18" charset="-120"/>
                </a:rPr>
                <a:t>due to cumulative </a:t>
              </a:r>
            </a:p>
            <a:p>
              <a:r>
                <a:rPr lang="en-US" altLang="zh-TW" sz="2000" b="1">
                  <a:solidFill>
                    <a:srgbClr val="FF0000"/>
                  </a:solidFill>
                  <a:latin typeface="Arial Narrow" pitchFamily="34" charset="0"/>
                  <a:ea typeface="PMingLiU" pitchFamily="18" charset="-120"/>
                </a:rPr>
                <a:t>affects of environments</a:t>
              </a: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3896" y="2160"/>
              <a:ext cx="312" cy="6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- 12</a:t>
            </a:r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id="{EDA27E1F-EC93-3540-261C-17C89BE87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167" y="4326211"/>
            <a:ext cx="2551621" cy="430887"/>
          </a:xfrm>
          <a:prstGeom prst="rect">
            <a:avLst/>
          </a:prstGeom>
          <a:solidFill>
            <a:srgbClr val="99FF99"/>
          </a:solidFill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zh-TW" sz="2200" b="1">
                <a:solidFill>
                  <a:srgbClr val="FF0000"/>
                </a:solidFill>
                <a:latin typeface="Arial Narrow"/>
                <a:ea typeface="PMingLiU"/>
              </a:rPr>
              <a:t>“</a:t>
            </a:r>
            <a:r>
              <a:rPr lang="en-US" altLang="zh-TW" sz="2200" b="1">
                <a:solidFill>
                  <a:srgbClr val="FF0000"/>
                </a:solidFill>
                <a:latin typeface="Arial Narrow"/>
                <a:ea typeface="PMingLiU"/>
                <a:cs typeface="+mn-lt"/>
              </a:rPr>
              <a:t>Useful Life Period</a:t>
            </a:r>
            <a:r>
              <a:rPr lang="en-US" altLang="zh-TW" sz="2000" b="1">
                <a:solidFill>
                  <a:srgbClr val="FF0000"/>
                </a:solidFill>
                <a:latin typeface="Arial Narrow"/>
                <a:ea typeface="PMingLiU"/>
              </a:rPr>
              <a:t>"</a:t>
            </a:r>
            <a:endParaRPr lang="en-US"/>
          </a:p>
        </p:txBody>
      </p:sp>
      <p:sp>
        <p:nvSpPr>
          <p:cNvPr id="22" name="Line 13">
            <a:extLst>
              <a:ext uri="{FF2B5EF4-FFF2-40B4-BE49-F238E27FC236}">
                <a16:creationId xmlns:a16="http://schemas.microsoft.com/office/drawing/2014/main" id="{A6845016-3D3F-E829-9A3F-E8D16B7F67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23957" y="4975811"/>
            <a:ext cx="166059" cy="46390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actual failure curve</a:t>
            </a:r>
          </a:p>
        </p:txBody>
      </p:sp>
      <p:grpSp>
        <p:nvGrpSpPr>
          <p:cNvPr id="14" name="Group 24"/>
          <p:cNvGrpSpPr>
            <a:grpSpLocks/>
          </p:cNvGrpSpPr>
          <p:nvPr/>
        </p:nvGrpSpPr>
        <p:grpSpPr bwMode="auto">
          <a:xfrm>
            <a:off x="2137954" y="2033917"/>
            <a:ext cx="7296150" cy="4406706"/>
            <a:chOff x="743" y="418"/>
            <a:chExt cx="4596" cy="3375"/>
          </a:xfrm>
        </p:grpSpPr>
        <p:sp>
          <p:nvSpPr>
            <p:cNvPr id="15" name="Line 3"/>
            <p:cNvSpPr>
              <a:spLocks noChangeShapeType="1"/>
            </p:cNvSpPr>
            <p:nvPr/>
          </p:nvSpPr>
          <p:spPr bwMode="auto">
            <a:xfrm flipV="1">
              <a:off x="1136" y="892"/>
              <a:ext cx="0" cy="25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4"/>
            <p:cNvSpPr>
              <a:spLocks noChangeShapeType="1"/>
            </p:cNvSpPr>
            <p:nvPr/>
          </p:nvSpPr>
          <p:spPr bwMode="auto">
            <a:xfrm>
              <a:off x="1136" y="3416"/>
              <a:ext cx="37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Arc 5"/>
            <p:cNvSpPr>
              <a:spLocks/>
            </p:cNvSpPr>
            <p:nvPr/>
          </p:nvSpPr>
          <p:spPr bwMode="auto">
            <a:xfrm flipH="1" flipV="1">
              <a:off x="1400" y="1133"/>
              <a:ext cx="521" cy="1935"/>
            </a:xfrm>
            <a:custGeom>
              <a:avLst/>
              <a:gdLst>
                <a:gd name="T0" fmla="*/ 0 w 21600"/>
                <a:gd name="T1" fmla="*/ 0 h 21589"/>
                <a:gd name="T2" fmla="*/ 0 w 21600"/>
                <a:gd name="T3" fmla="*/ 0 h 21589"/>
                <a:gd name="T4" fmla="*/ 0 w 21600"/>
                <a:gd name="T5" fmla="*/ 0 h 2158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89"/>
                <a:gd name="T11" fmla="*/ 21600 w 21600"/>
                <a:gd name="T12" fmla="*/ 21589 h 215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89" fill="none" extrusionOk="0">
                  <a:moveTo>
                    <a:pt x="680" y="-1"/>
                  </a:moveTo>
                  <a:cubicBezTo>
                    <a:pt x="12326" y="366"/>
                    <a:pt x="21582" y="9904"/>
                    <a:pt x="21599" y="21556"/>
                  </a:cubicBezTo>
                </a:path>
                <a:path w="21600" h="21589" stroke="0" extrusionOk="0">
                  <a:moveTo>
                    <a:pt x="680" y="-1"/>
                  </a:moveTo>
                  <a:cubicBezTo>
                    <a:pt x="12326" y="366"/>
                    <a:pt x="21582" y="9904"/>
                    <a:pt x="21599" y="21556"/>
                  </a:cubicBezTo>
                  <a:lnTo>
                    <a:pt x="0" y="21589"/>
                  </a:lnTo>
                  <a:lnTo>
                    <a:pt x="680" y="-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>
              <a:off x="1904" y="3080"/>
              <a:ext cx="23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 rot="-5400000">
              <a:off x="435" y="1601"/>
              <a:ext cx="8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Arial Narrow" pitchFamily="34" charset="0"/>
                  <a:ea typeface="PMingLiU" pitchFamily="18" charset="-120"/>
                </a:rPr>
                <a:t>Failure Rate</a:t>
              </a: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2684" y="3543"/>
              <a:ext cx="4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Arial Narrow" pitchFamily="34" charset="0"/>
                  <a:ea typeface="PMingLiU" pitchFamily="18" charset="-120"/>
                </a:rPr>
                <a:t>Time</a:t>
              </a:r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4262" y="2903"/>
              <a:ext cx="10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rgbClr val="FF0000"/>
                  </a:solidFill>
                  <a:latin typeface="Arial Narrow" pitchFamily="34" charset="0"/>
                  <a:ea typeface="PMingLiU" pitchFamily="18" charset="-120"/>
                </a:rPr>
                <a:t>Idealized Curve</a:t>
              </a:r>
            </a:p>
          </p:txBody>
        </p:sp>
        <p:sp>
          <p:nvSpPr>
            <p:cNvPr id="22" name="Arc 10"/>
            <p:cNvSpPr>
              <a:spLocks/>
            </p:cNvSpPr>
            <p:nvPr/>
          </p:nvSpPr>
          <p:spPr bwMode="auto">
            <a:xfrm flipH="1" flipV="1">
              <a:off x="1504" y="1056"/>
              <a:ext cx="560" cy="172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rc 11"/>
            <p:cNvSpPr>
              <a:spLocks/>
            </p:cNvSpPr>
            <p:nvPr/>
          </p:nvSpPr>
          <p:spPr bwMode="auto">
            <a:xfrm flipV="1">
              <a:off x="2064" y="1840"/>
              <a:ext cx="2072" cy="93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2"/>
            <p:cNvSpPr>
              <a:spLocks noChangeShapeType="1"/>
            </p:cNvSpPr>
            <p:nvPr/>
          </p:nvSpPr>
          <p:spPr bwMode="auto">
            <a:xfrm flipV="1">
              <a:off x="2016" y="1120"/>
              <a:ext cx="0" cy="16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Arc 13"/>
            <p:cNvSpPr>
              <a:spLocks/>
            </p:cNvSpPr>
            <p:nvPr/>
          </p:nvSpPr>
          <p:spPr bwMode="auto">
            <a:xfrm flipH="1" flipV="1">
              <a:off x="2016" y="1128"/>
              <a:ext cx="512" cy="162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4"/>
            <p:cNvSpPr>
              <a:spLocks noChangeShapeType="1"/>
            </p:cNvSpPr>
            <p:nvPr/>
          </p:nvSpPr>
          <p:spPr bwMode="auto">
            <a:xfrm flipV="1">
              <a:off x="2512" y="1112"/>
              <a:ext cx="0" cy="16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Arc 15"/>
            <p:cNvSpPr>
              <a:spLocks/>
            </p:cNvSpPr>
            <p:nvPr/>
          </p:nvSpPr>
          <p:spPr bwMode="auto">
            <a:xfrm flipH="1" flipV="1">
              <a:off x="2513" y="1104"/>
              <a:ext cx="672" cy="1520"/>
            </a:xfrm>
            <a:custGeom>
              <a:avLst/>
              <a:gdLst>
                <a:gd name="T0" fmla="*/ 0 w 22282"/>
                <a:gd name="T1" fmla="*/ 0 h 21600"/>
                <a:gd name="T2" fmla="*/ 0 w 22282"/>
                <a:gd name="T3" fmla="*/ 0 h 21600"/>
                <a:gd name="T4" fmla="*/ 0 w 22282"/>
                <a:gd name="T5" fmla="*/ 0 h 21600"/>
                <a:gd name="T6" fmla="*/ 0 60000 65536"/>
                <a:gd name="T7" fmla="*/ 0 60000 65536"/>
                <a:gd name="T8" fmla="*/ 0 60000 65536"/>
                <a:gd name="T9" fmla="*/ 0 w 22282"/>
                <a:gd name="T10" fmla="*/ 0 h 21600"/>
                <a:gd name="T11" fmla="*/ 22282 w 22282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282" h="21600" fill="none" extrusionOk="0">
                  <a:moveTo>
                    <a:pt x="-1" y="10"/>
                  </a:moveTo>
                  <a:cubicBezTo>
                    <a:pt x="227" y="3"/>
                    <a:pt x="454" y="-1"/>
                    <a:pt x="682" y="0"/>
                  </a:cubicBezTo>
                  <a:cubicBezTo>
                    <a:pt x="12611" y="0"/>
                    <a:pt x="22282" y="9670"/>
                    <a:pt x="22282" y="21600"/>
                  </a:cubicBezTo>
                </a:path>
                <a:path w="22282" h="21600" stroke="0" extrusionOk="0">
                  <a:moveTo>
                    <a:pt x="-1" y="10"/>
                  </a:moveTo>
                  <a:cubicBezTo>
                    <a:pt x="227" y="3"/>
                    <a:pt x="454" y="-1"/>
                    <a:pt x="682" y="0"/>
                  </a:cubicBezTo>
                  <a:cubicBezTo>
                    <a:pt x="12611" y="0"/>
                    <a:pt x="22282" y="9670"/>
                    <a:pt x="22282" y="21600"/>
                  </a:cubicBezTo>
                  <a:lnTo>
                    <a:pt x="682" y="21600"/>
                  </a:lnTo>
                  <a:lnTo>
                    <a:pt x="-1" y="1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 flipV="1">
              <a:off x="3192" y="1104"/>
              <a:ext cx="0" cy="152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Arc 17"/>
            <p:cNvSpPr>
              <a:spLocks/>
            </p:cNvSpPr>
            <p:nvPr/>
          </p:nvSpPr>
          <p:spPr bwMode="auto">
            <a:xfrm flipH="1" flipV="1">
              <a:off x="3192" y="1104"/>
              <a:ext cx="552" cy="127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18"/>
            <p:cNvSpPr>
              <a:spLocks noChangeArrowheads="1"/>
            </p:cNvSpPr>
            <p:nvPr/>
          </p:nvSpPr>
          <p:spPr bwMode="auto">
            <a:xfrm>
              <a:off x="2000" y="2736"/>
              <a:ext cx="56" cy="7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kumimoji="1" lang="en-US" altLang="en-US">
                <a:latin typeface="Tahoma" pitchFamily="34" charset="0"/>
                <a:ea typeface="PMingLiU" pitchFamily="18" charset="-120"/>
              </a:endParaRPr>
            </a:p>
          </p:txBody>
        </p:sp>
        <p:sp>
          <p:nvSpPr>
            <p:cNvPr id="31" name="Text Box 19"/>
            <p:cNvSpPr txBox="1">
              <a:spLocks noChangeArrowheads="1"/>
            </p:cNvSpPr>
            <p:nvPr/>
          </p:nvSpPr>
          <p:spPr bwMode="auto">
            <a:xfrm>
              <a:off x="2312" y="2807"/>
              <a:ext cx="5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>
                  <a:latin typeface="Arial Narrow" pitchFamily="34" charset="0"/>
                  <a:ea typeface="PMingLiU" pitchFamily="18" charset="-120"/>
                </a:rPr>
                <a:t>Change</a:t>
              </a:r>
            </a:p>
          </p:txBody>
        </p:sp>
        <p:sp>
          <p:nvSpPr>
            <p:cNvPr id="32" name="Line 20"/>
            <p:cNvSpPr>
              <a:spLocks noChangeShapeType="1"/>
            </p:cNvSpPr>
            <p:nvPr/>
          </p:nvSpPr>
          <p:spPr bwMode="auto">
            <a:xfrm flipH="1" flipV="1">
              <a:off x="2080" y="2808"/>
              <a:ext cx="272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21"/>
            <p:cNvSpPr txBox="1">
              <a:spLocks noChangeArrowheads="1"/>
            </p:cNvSpPr>
            <p:nvPr/>
          </p:nvSpPr>
          <p:spPr bwMode="auto">
            <a:xfrm>
              <a:off x="4150" y="2035"/>
              <a:ext cx="92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rgbClr val="FF0000"/>
                  </a:solidFill>
                  <a:latin typeface="Arial Narrow" pitchFamily="34" charset="0"/>
                  <a:ea typeface="PMingLiU" pitchFamily="18" charset="-120"/>
                </a:rPr>
                <a:t>Actual Curve</a:t>
              </a:r>
            </a:p>
          </p:txBody>
        </p:sp>
        <p:sp>
          <p:nvSpPr>
            <p:cNvPr id="34" name="Text Box 22"/>
            <p:cNvSpPr txBox="1">
              <a:spLocks noChangeArrowheads="1"/>
            </p:cNvSpPr>
            <p:nvPr/>
          </p:nvSpPr>
          <p:spPr bwMode="auto">
            <a:xfrm>
              <a:off x="2196" y="418"/>
              <a:ext cx="1502" cy="542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TW" sz="2000">
                  <a:solidFill>
                    <a:srgbClr val="FF0000"/>
                  </a:solidFill>
                  <a:latin typeface="Arial Narrow" pitchFamily="34" charset="0"/>
                  <a:ea typeface="PMingLiU" pitchFamily="18" charset="-120"/>
                </a:rPr>
                <a:t>Increased failure rates</a:t>
              </a:r>
            </a:p>
            <a:p>
              <a:r>
                <a:rPr lang="en-US" altLang="zh-TW" sz="2000">
                  <a:solidFill>
                    <a:srgbClr val="FF0000"/>
                  </a:solidFill>
                  <a:latin typeface="Arial Narrow" pitchFamily="34" charset="0"/>
                  <a:ea typeface="PMingLiU" pitchFamily="18" charset="-120"/>
                </a:rPr>
                <a:t>due to side effects</a:t>
              </a:r>
            </a:p>
          </p:txBody>
        </p:sp>
        <p:sp>
          <p:nvSpPr>
            <p:cNvPr id="35" name="Line 23"/>
            <p:cNvSpPr>
              <a:spLocks noChangeShapeType="1"/>
            </p:cNvSpPr>
            <p:nvPr/>
          </p:nvSpPr>
          <p:spPr bwMode="auto">
            <a:xfrm flipH="1">
              <a:off x="2056" y="912"/>
              <a:ext cx="28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</a:t>
            </a:r>
            <a:r>
              <a:rPr lang="en-US" sz="1400" b="1">
                <a:solidFill>
                  <a:schemeClr val="accent2"/>
                </a:solidFill>
              </a:rPr>
              <a:t>3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Software engineering?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436" y="2063932"/>
            <a:ext cx="10953310" cy="4310742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ClrTx/>
              <a:buSzTx/>
              <a:buFont typeface="Wingdings" pitchFamily="2" charset="2"/>
              <a:buChar char="q"/>
              <a:defRPr/>
            </a:pPr>
            <a:r>
              <a:rPr lang="en-US" altLang="zh-TW" sz="2200">
                <a:latin typeface="+mj-lt"/>
              </a:rPr>
              <a:t>  Technologies that make it easier, faster, and less expensive to build high-quality computer    </a:t>
            </a:r>
            <a:br>
              <a:rPr lang="en-US" altLang="zh-TW" sz="2200">
                <a:latin typeface="+mj-lt"/>
              </a:rPr>
            </a:br>
            <a:r>
              <a:rPr lang="en-US" altLang="zh-TW" sz="2200">
                <a:latin typeface="+mj-lt"/>
              </a:rPr>
              <a:t>  programs</a:t>
            </a:r>
          </a:p>
          <a:p>
            <a:pPr>
              <a:spcBef>
                <a:spcPct val="0"/>
              </a:spcBef>
              <a:buClrTx/>
              <a:buSzTx/>
              <a:buFont typeface="Wingdings" pitchFamily="2" charset="2"/>
              <a:buChar char="q"/>
              <a:defRPr/>
            </a:pPr>
            <a:r>
              <a:rPr lang="en-US" altLang="zh-TW" sz="2200">
                <a:latin typeface="+mj-lt"/>
              </a:rPr>
              <a:t>  A discipline aiming to the production of fault-free software, delivered on time and within   </a:t>
            </a:r>
            <a:br>
              <a:rPr lang="en-US" altLang="zh-TW" sz="2200">
                <a:latin typeface="+mj-lt"/>
              </a:rPr>
            </a:br>
            <a:r>
              <a:rPr lang="en-US" altLang="zh-TW" sz="2200">
                <a:latin typeface="+mj-lt"/>
              </a:rPr>
              <a:t>  budget, that satisfies the users’ needs</a:t>
            </a:r>
          </a:p>
          <a:p>
            <a:pPr marL="0" indent="0">
              <a:spcBef>
                <a:spcPct val="0"/>
              </a:spcBef>
              <a:buClrTx/>
              <a:buSzTx/>
              <a:buNone/>
              <a:defRPr/>
            </a:pPr>
            <a:endParaRPr lang="en-US" altLang="zh-TW" sz="2200"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 typeface="Wingdings" pitchFamily="2" charset="2"/>
              <a:buChar char="q"/>
              <a:defRPr/>
            </a:pPr>
            <a:r>
              <a:rPr lang="en-US" altLang="zh-TW" sz="2200">
                <a:latin typeface="+mj-lt"/>
              </a:rPr>
              <a:t>  </a:t>
            </a:r>
            <a:r>
              <a:rPr lang="en-US" altLang="zh-TW" sz="2200">
                <a:solidFill>
                  <a:srgbClr val="C00000"/>
                </a:solidFill>
                <a:latin typeface="+mj-lt"/>
              </a:rPr>
              <a:t>An engineering: </a:t>
            </a:r>
            <a:r>
              <a:rPr lang="en-US" altLang="zh-TW" sz="2200">
                <a:latin typeface="+mj-lt"/>
              </a:rPr>
              <a:t>set of activities in software production </a:t>
            </a:r>
          </a:p>
          <a:p>
            <a:pPr>
              <a:spcBef>
                <a:spcPct val="0"/>
              </a:spcBef>
              <a:buClrTx/>
              <a:buSzTx/>
              <a:buFont typeface="Wingdings" pitchFamily="2" charset="2"/>
              <a:buChar char="q"/>
              <a:defRPr/>
            </a:pPr>
            <a:r>
              <a:rPr lang="en-US" altLang="zh-TW" sz="2200">
                <a:latin typeface="+mj-lt"/>
              </a:rPr>
              <a:t>  The philosophy and paradigm of established engineering disciplines to solve what are </a:t>
            </a:r>
            <a:br>
              <a:rPr lang="en-US" altLang="zh-TW" sz="2200">
                <a:latin typeface="+mj-lt"/>
              </a:rPr>
            </a:br>
            <a:r>
              <a:rPr lang="en-US" altLang="zh-TW" sz="2200">
                <a:latin typeface="+mj-lt"/>
              </a:rPr>
              <a:t>  termed software crisis</a:t>
            </a:r>
            <a:br>
              <a:rPr lang="en-US" altLang="zh-TW" sz="2200">
                <a:latin typeface="+mj-lt"/>
              </a:rPr>
            </a:br>
            <a:endParaRPr lang="en-US" altLang="zh-TW" sz="2200">
              <a:latin typeface="+mj-lt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zh-TW" sz="220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</a:t>
            </a:r>
            <a:r>
              <a:rPr lang="en-US" sz="1400" b="1">
                <a:solidFill>
                  <a:schemeClr val="accent2"/>
                </a:solidFill>
              </a:rPr>
              <a:t>4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436" y="2103121"/>
            <a:ext cx="10953310" cy="4310742"/>
          </a:xfrm>
        </p:spPr>
        <p:txBody>
          <a:bodyPr>
            <a:normAutofit/>
          </a:bodyPr>
          <a:lstStyle/>
          <a:p>
            <a:r>
              <a:rPr lang="en-US" altLang="zh-TW" sz="2200">
                <a:solidFill>
                  <a:srgbClr val="C00000"/>
                </a:solidFill>
                <a:latin typeface="Bell MT" pitchFamily="18" charset="0"/>
              </a:rPr>
              <a:t>   </a:t>
            </a:r>
            <a:r>
              <a:rPr lang="en-US" altLang="zh-TW" sz="2200">
                <a:solidFill>
                  <a:srgbClr val="C00000"/>
                </a:solidFill>
                <a:latin typeface="+mj-lt"/>
              </a:rPr>
              <a:t>System software </a:t>
            </a:r>
            <a:r>
              <a:rPr lang="en-US" altLang="zh-TW" sz="2200">
                <a:latin typeface="+mj-lt"/>
              </a:rPr>
              <a:t>(control computer hardware such as OS)</a:t>
            </a:r>
          </a:p>
          <a:p>
            <a:r>
              <a:rPr lang="en-US" altLang="zh-TW" sz="2200">
                <a:solidFill>
                  <a:srgbClr val="C00000"/>
                </a:solidFill>
                <a:latin typeface="+mj-lt"/>
              </a:rPr>
              <a:t>   Business software</a:t>
            </a:r>
            <a:r>
              <a:rPr lang="en-US" altLang="zh-TW" sz="2200">
                <a:latin typeface="+mj-lt"/>
              </a:rPr>
              <a:t> (commercial application for business users, SAP, ERP)</a:t>
            </a:r>
          </a:p>
          <a:p>
            <a:r>
              <a:rPr lang="en-US" altLang="zh-TW" sz="2200">
                <a:latin typeface="+mj-lt"/>
              </a:rPr>
              <a:t>   </a:t>
            </a:r>
            <a:r>
              <a:rPr lang="en-US" altLang="zh-TW" sz="2200">
                <a:solidFill>
                  <a:srgbClr val="C00000"/>
                </a:solidFill>
                <a:latin typeface="+mj-lt"/>
              </a:rPr>
              <a:t>Engineering and scientific software </a:t>
            </a:r>
            <a:r>
              <a:rPr lang="en-US" altLang="zh-TW" sz="2200">
                <a:latin typeface="+mj-lt"/>
              </a:rPr>
              <a:t>(e.g. statistical analysis-SPSS, </a:t>
            </a:r>
            <a:r>
              <a:rPr lang="en-US" altLang="zh-TW" sz="2200" err="1">
                <a:latin typeface="+mj-lt"/>
              </a:rPr>
              <a:t>Matlab</a:t>
            </a:r>
            <a:r>
              <a:rPr lang="en-US" altLang="zh-TW" sz="2200">
                <a:latin typeface="+mj-lt"/>
              </a:rPr>
              <a:t>)</a:t>
            </a:r>
          </a:p>
          <a:p>
            <a:r>
              <a:rPr lang="en-US" altLang="zh-TW" sz="2200">
                <a:latin typeface="+mj-lt"/>
              </a:rPr>
              <a:t>   </a:t>
            </a:r>
            <a:r>
              <a:rPr lang="en-US" altLang="zh-TW" sz="2200">
                <a:solidFill>
                  <a:srgbClr val="C00000"/>
                </a:solidFill>
                <a:latin typeface="+mj-lt"/>
              </a:rPr>
              <a:t>Embedded software </a:t>
            </a:r>
            <a:r>
              <a:rPr lang="en-US" altLang="zh-TW" sz="2200">
                <a:latin typeface="+mj-lt"/>
              </a:rPr>
              <a:t>(e.g. autopilot, biometric device)</a:t>
            </a:r>
          </a:p>
          <a:p>
            <a:r>
              <a:rPr lang="en-US" altLang="zh-TW" sz="2200">
                <a:latin typeface="+mj-lt"/>
              </a:rPr>
              <a:t>   </a:t>
            </a:r>
            <a:r>
              <a:rPr lang="en-US" altLang="zh-TW" sz="2200">
                <a:solidFill>
                  <a:srgbClr val="C00000"/>
                </a:solidFill>
                <a:latin typeface="+mj-lt"/>
              </a:rPr>
              <a:t>Personal computer software </a:t>
            </a:r>
            <a:r>
              <a:rPr lang="en-US" altLang="zh-TW" sz="2200">
                <a:latin typeface="+mj-lt"/>
              </a:rPr>
              <a:t>(e.g. Microsoft Office)</a:t>
            </a:r>
          </a:p>
          <a:p>
            <a:r>
              <a:rPr lang="en-US" altLang="zh-TW" sz="2200">
                <a:latin typeface="+mj-lt"/>
              </a:rPr>
              <a:t>   </a:t>
            </a:r>
            <a:r>
              <a:rPr lang="en-US" altLang="zh-TW" sz="2200">
                <a:solidFill>
                  <a:srgbClr val="C00000"/>
                </a:solidFill>
                <a:latin typeface="+mj-lt"/>
              </a:rPr>
              <a:t>Web-based software </a:t>
            </a:r>
            <a:r>
              <a:rPr lang="en-US" altLang="zh-TW" sz="2200">
                <a:latin typeface="+mj-lt"/>
              </a:rPr>
              <a:t>(use over the internet with a browser, e.g. Gmail) </a:t>
            </a:r>
          </a:p>
          <a:p>
            <a:r>
              <a:rPr lang="en-US" altLang="zh-TW" sz="2200">
                <a:latin typeface="+mj-lt"/>
              </a:rPr>
              <a:t>   </a:t>
            </a:r>
            <a:r>
              <a:rPr lang="en-US" altLang="zh-TW" sz="2200">
                <a:solidFill>
                  <a:srgbClr val="C00000"/>
                </a:solidFill>
                <a:latin typeface="+mj-lt"/>
              </a:rPr>
              <a:t>Artificial intelligence software </a:t>
            </a:r>
            <a:r>
              <a:rPr lang="en-US" altLang="zh-TW" sz="2200">
                <a:latin typeface="+mj-lt"/>
              </a:rPr>
              <a:t>(interact with computer, HCI, </a:t>
            </a:r>
            <a:r>
              <a:rPr lang="en-US" altLang="zh-TW" sz="2200" err="1">
                <a:latin typeface="+mj-lt"/>
              </a:rPr>
              <a:t>ame</a:t>
            </a:r>
            <a:r>
              <a:rPr lang="en-US" altLang="zh-TW" sz="2200">
                <a:latin typeface="+mj-lt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zh-TW" sz="220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</a:t>
            </a:r>
            <a:r>
              <a:rPr lang="en-US" sz="1400" b="1">
                <a:solidFill>
                  <a:schemeClr val="accent2"/>
                </a:solidFill>
              </a:rPr>
              <a:t>5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Myths (management)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074" y="2129246"/>
            <a:ext cx="10953310" cy="420624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sz="2200">
                <a:solidFill>
                  <a:srgbClr val="FF0000"/>
                </a:solidFill>
              </a:rPr>
              <a:t>Myth 1:</a:t>
            </a:r>
            <a:r>
              <a:rPr lang="en-US" altLang="zh-TW" sz="2200" i="1"/>
              <a:t> </a:t>
            </a:r>
            <a:r>
              <a:rPr lang="en-US" altLang="zh-TW" sz="2200">
                <a:latin typeface="+mj-lt"/>
              </a:rPr>
              <a:t>We already have a book </a:t>
            </a:r>
            <a:r>
              <a:rPr lang="en-US" altLang="zh-TW" sz="2200">
                <a:solidFill>
                  <a:srgbClr val="C00000"/>
                </a:solidFill>
                <a:latin typeface="+mj-lt"/>
              </a:rPr>
              <a:t>full of standards and procedures </a:t>
            </a:r>
            <a:r>
              <a:rPr lang="en-US" altLang="zh-TW" sz="2200">
                <a:latin typeface="+mj-lt"/>
              </a:rPr>
              <a:t>for building software. Wouldn’t that provide my people with everything they need to know?</a:t>
            </a:r>
          </a:p>
          <a:p>
            <a:pPr>
              <a:defRPr/>
            </a:pPr>
            <a:r>
              <a:rPr lang="en-US" altLang="zh-TW" sz="2200">
                <a:solidFill>
                  <a:srgbClr val="FF0000"/>
                </a:solidFill>
                <a:latin typeface="+mj-lt"/>
              </a:rPr>
              <a:t>Myth 2</a:t>
            </a:r>
            <a:r>
              <a:rPr lang="en-US" altLang="zh-TW" sz="2200">
                <a:solidFill>
                  <a:srgbClr val="FF0000"/>
                </a:solidFill>
              </a:rPr>
              <a:t>:</a:t>
            </a:r>
            <a:r>
              <a:rPr lang="en-US" altLang="zh-TW" sz="2200">
                <a:latin typeface="+mj-lt"/>
              </a:rPr>
              <a:t> My people have </a:t>
            </a:r>
            <a:r>
              <a:rPr lang="en-US" altLang="zh-TW" sz="2200">
                <a:solidFill>
                  <a:srgbClr val="C00000"/>
                </a:solidFill>
                <a:latin typeface="+mj-lt"/>
              </a:rPr>
              <a:t>state-of-the-art software development tools; </a:t>
            </a:r>
            <a:r>
              <a:rPr lang="en-US" altLang="zh-TW" sz="2200">
                <a:latin typeface="+mj-lt"/>
              </a:rPr>
              <a:t>we buy them the newest computers.</a:t>
            </a:r>
            <a:br>
              <a:rPr lang="en-US" altLang="zh-TW" sz="2200">
                <a:latin typeface="+mj-lt"/>
              </a:rPr>
            </a:br>
            <a:endParaRPr lang="zh-TW" altLang="en-US" sz="2200">
              <a:latin typeface="+mj-lt"/>
            </a:endParaRPr>
          </a:p>
          <a:p>
            <a:pPr>
              <a:defRPr/>
            </a:pPr>
            <a:r>
              <a:rPr lang="en-US" altLang="zh-TW" sz="2200">
                <a:solidFill>
                  <a:srgbClr val="FF0000"/>
                </a:solidFill>
                <a:latin typeface="+mj-lt"/>
              </a:rPr>
              <a:t>Myth 3</a:t>
            </a:r>
            <a:r>
              <a:rPr lang="en-US" altLang="zh-TW" sz="2200">
                <a:solidFill>
                  <a:srgbClr val="FF0000"/>
                </a:solidFill>
              </a:rPr>
              <a:t>: </a:t>
            </a:r>
            <a:r>
              <a:rPr lang="en-US" altLang="zh-TW" sz="2200">
                <a:latin typeface="+mj-lt"/>
              </a:rPr>
              <a:t>If we get behind schedule, we can add </a:t>
            </a:r>
            <a:r>
              <a:rPr lang="en-US" altLang="zh-TW" sz="2200">
                <a:solidFill>
                  <a:srgbClr val="C00000"/>
                </a:solidFill>
                <a:latin typeface="+mj-lt"/>
              </a:rPr>
              <a:t>more programmers </a:t>
            </a:r>
            <a:r>
              <a:rPr lang="en-US" altLang="zh-TW" sz="2200">
                <a:latin typeface="+mj-lt"/>
              </a:rPr>
              <a:t>and catch up.</a:t>
            </a:r>
            <a:br>
              <a:rPr lang="en-US" altLang="zh-TW" sz="2200">
                <a:latin typeface="+mj-lt"/>
              </a:rPr>
            </a:br>
            <a:endParaRPr lang="en-US" altLang="zh-TW" sz="2200">
              <a:latin typeface="+mj-lt"/>
            </a:endParaRPr>
          </a:p>
          <a:p>
            <a:pPr>
              <a:defRPr/>
            </a:pPr>
            <a:r>
              <a:rPr lang="en-US" altLang="zh-TW" sz="2200">
                <a:solidFill>
                  <a:srgbClr val="FF0000"/>
                </a:solidFill>
                <a:latin typeface="+mj-lt"/>
              </a:rPr>
              <a:t>Myth 4</a:t>
            </a:r>
            <a:r>
              <a:rPr lang="en-US" altLang="zh-TW" sz="2200">
                <a:solidFill>
                  <a:srgbClr val="FF0000"/>
                </a:solidFill>
              </a:rPr>
              <a:t>:</a:t>
            </a:r>
            <a:r>
              <a:rPr lang="en-US" altLang="zh-TW" sz="2200" i="1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TW" sz="2200">
                <a:latin typeface="+mj-lt"/>
              </a:rPr>
              <a:t>If I outsource the software </a:t>
            </a:r>
            <a:r>
              <a:rPr lang="en-US" altLang="zh-TW" sz="2200">
                <a:solidFill>
                  <a:srgbClr val="C00000"/>
                </a:solidFill>
                <a:latin typeface="+mj-lt"/>
              </a:rPr>
              <a:t>project to a third party, </a:t>
            </a:r>
            <a:r>
              <a:rPr lang="en-US" altLang="zh-TW" sz="2200">
                <a:latin typeface="+mj-lt"/>
              </a:rPr>
              <a:t>I can relax and let that firm build it.</a:t>
            </a:r>
          </a:p>
          <a:p>
            <a:endParaRPr lang="en-US" altLang="zh-TW" sz="220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</a:t>
            </a:r>
            <a:r>
              <a:rPr lang="en-US" sz="1400" b="1">
                <a:solidFill>
                  <a:schemeClr val="accent2"/>
                </a:solidFill>
              </a:rPr>
              <a:t>6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Myths (customer)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074" y="2129246"/>
            <a:ext cx="10953310" cy="3004457"/>
          </a:xfrm>
        </p:spPr>
        <p:txBody>
          <a:bodyPr>
            <a:normAutofit/>
          </a:bodyPr>
          <a:lstStyle/>
          <a:p>
            <a:r>
              <a:rPr lang="en-US" altLang="zh-TW" sz="2200">
                <a:solidFill>
                  <a:srgbClr val="FF0000"/>
                </a:solidFill>
                <a:latin typeface="+mj-lt"/>
              </a:rPr>
              <a:t>Myth 1: </a:t>
            </a:r>
            <a:r>
              <a:rPr lang="en-US" altLang="zh-TW" sz="2200">
                <a:latin typeface="+mj-lt"/>
              </a:rPr>
              <a:t>A </a:t>
            </a:r>
            <a:r>
              <a:rPr lang="en-US" altLang="zh-TW" sz="2200">
                <a:solidFill>
                  <a:srgbClr val="7030A0"/>
                </a:solidFill>
                <a:latin typeface="+mj-lt"/>
              </a:rPr>
              <a:t>general statement </a:t>
            </a:r>
            <a:r>
              <a:rPr lang="en-US" altLang="zh-TW" sz="2200">
                <a:latin typeface="+mj-lt"/>
              </a:rPr>
              <a:t>of objectives is sufficient to begin writing programs – we can fill in the details later.</a:t>
            </a:r>
            <a:br>
              <a:rPr lang="en-US" altLang="zh-TW" sz="2200">
                <a:latin typeface="+mj-lt"/>
              </a:rPr>
            </a:br>
            <a:endParaRPr lang="en-US" altLang="zh-TW" sz="2200">
              <a:latin typeface="+mj-lt"/>
            </a:endParaRPr>
          </a:p>
          <a:p>
            <a:r>
              <a:rPr lang="en-US" altLang="zh-TW" sz="2200">
                <a:solidFill>
                  <a:srgbClr val="FF0000"/>
                </a:solidFill>
                <a:latin typeface="+mj-lt"/>
              </a:rPr>
              <a:t>Myth 2:</a:t>
            </a:r>
            <a:r>
              <a:rPr lang="en-US" altLang="zh-TW" sz="2200">
                <a:latin typeface="+mj-lt"/>
              </a:rPr>
              <a:t> Project requirements continually change, but </a:t>
            </a:r>
            <a:r>
              <a:rPr lang="en-US" altLang="zh-TW" sz="2200">
                <a:solidFill>
                  <a:srgbClr val="7030A0"/>
                </a:solidFill>
                <a:latin typeface="+mj-lt"/>
              </a:rPr>
              <a:t>change can be easily accommodated </a:t>
            </a:r>
            <a:r>
              <a:rPr lang="en-US" altLang="zh-TW" sz="2200">
                <a:latin typeface="+mj-lt"/>
              </a:rPr>
              <a:t>because software is flexible.</a:t>
            </a:r>
          </a:p>
          <a:p>
            <a:pPr>
              <a:defRPr/>
            </a:pPr>
            <a:endParaRPr lang="en-US" altLang="zh-TW" sz="220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</a:t>
            </a:r>
            <a:r>
              <a:rPr lang="en-US" sz="1400" b="1">
                <a:solidFill>
                  <a:schemeClr val="accent2"/>
                </a:solidFill>
              </a:rPr>
              <a:t>7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Myths (practitioner)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0" y="2063932"/>
            <a:ext cx="10953310" cy="42062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200">
                <a:solidFill>
                  <a:srgbClr val="FF0000"/>
                </a:solidFill>
                <a:latin typeface="+mj-lt"/>
              </a:rPr>
              <a:t>Myth 1:</a:t>
            </a:r>
            <a:r>
              <a:rPr lang="en-US" altLang="zh-TW" sz="2200">
                <a:latin typeface="+mj-lt"/>
              </a:rPr>
              <a:t> Our job is done once we write the program and get it to work.</a:t>
            </a:r>
            <a:br>
              <a:rPr lang="en-US" altLang="zh-TW" sz="2200">
                <a:latin typeface="+mj-lt"/>
              </a:rPr>
            </a:br>
            <a:endParaRPr lang="en-US" altLang="zh-TW" sz="2200">
              <a:latin typeface="+mj-lt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TW" sz="2200" i="1">
                <a:latin typeface="+mj-lt"/>
              </a:rPr>
              <a:t>Fact: </a:t>
            </a:r>
            <a:r>
              <a:rPr lang="en-US" altLang="zh-TW" sz="2200" i="1">
                <a:solidFill>
                  <a:srgbClr val="FF0000"/>
                </a:solidFill>
                <a:latin typeface="+mj-lt"/>
              </a:rPr>
              <a:t>the sooner you begin writing code, the longer it will take you to get done.</a:t>
            </a:r>
            <a:br>
              <a:rPr lang="en-US" altLang="zh-TW" sz="2200" i="1">
                <a:solidFill>
                  <a:srgbClr val="FF0000"/>
                </a:solidFill>
                <a:latin typeface="+mj-lt"/>
              </a:rPr>
            </a:br>
            <a:endParaRPr lang="en-US" altLang="zh-TW" sz="220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altLang="zh-TW" sz="2200">
                <a:solidFill>
                  <a:srgbClr val="FF0000"/>
                </a:solidFill>
                <a:latin typeface="+mj-lt"/>
              </a:rPr>
              <a:t>Myth 2: </a:t>
            </a:r>
            <a:r>
              <a:rPr lang="en-US" altLang="zh-TW" sz="2200">
                <a:latin typeface="+mj-lt"/>
              </a:rPr>
              <a:t>I cannot assess the program's quality until it is “running. "</a:t>
            </a:r>
            <a:br>
              <a:rPr lang="en-US" altLang="zh-TW" sz="2200">
                <a:latin typeface="+mj-lt"/>
              </a:rPr>
            </a:br>
            <a:endParaRPr lang="en-US" altLang="zh-TW" sz="220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altLang="zh-TW" sz="2200">
                <a:solidFill>
                  <a:srgbClr val="FF0000"/>
                </a:solidFill>
                <a:latin typeface="+mj-lt"/>
              </a:rPr>
              <a:t>Myth 3:</a:t>
            </a:r>
            <a:r>
              <a:rPr lang="en-US" altLang="zh-TW" sz="2200">
                <a:latin typeface="+mj-lt"/>
              </a:rPr>
              <a:t> The working program is the only deliverable work product for a successful project.</a:t>
            </a:r>
            <a:br>
              <a:rPr lang="en-US" altLang="zh-TW" sz="2200">
                <a:latin typeface="+mj-lt"/>
              </a:rPr>
            </a:br>
            <a:endParaRPr lang="en-US" altLang="zh-TW" sz="220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altLang="zh-TW" sz="2200">
                <a:solidFill>
                  <a:srgbClr val="FF0000"/>
                </a:solidFill>
                <a:latin typeface="+mj-lt"/>
              </a:rPr>
              <a:t>Myth 4:</a:t>
            </a:r>
            <a:r>
              <a:rPr lang="en-US" altLang="zh-TW" sz="2200" i="1">
                <a:latin typeface="+mj-lt"/>
              </a:rPr>
              <a:t> </a:t>
            </a:r>
            <a:r>
              <a:rPr lang="en-US" altLang="zh-TW" sz="2200">
                <a:latin typeface="+mj-lt"/>
              </a:rPr>
              <a:t>Software engineering will make us create voluminous and unnecessary documentation, invariably slowing us down.</a:t>
            </a:r>
            <a:endParaRPr lang="zh-TW" altLang="en-US" sz="2200">
              <a:latin typeface="+mj-lt"/>
            </a:endParaRPr>
          </a:p>
          <a:p>
            <a:pPr>
              <a:defRPr/>
            </a:pPr>
            <a:endParaRPr lang="en-US" altLang="zh-TW" sz="220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- 18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0" y="2063932"/>
            <a:ext cx="10953310" cy="26256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>
                <a:ea typeface="ＭＳ Ｐゴシック" pitchFamily="34" charset="-128"/>
              </a:rPr>
              <a:t>R.S. Pressman &amp; Associates, Inc. (2010). </a:t>
            </a:r>
            <a:r>
              <a:rPr lang="en-US" sz="2000" i="1">
                <a:ea typeface="ＭＳ Ｐゴシック" pitchFamily="34" charset="-128"/>
              </a:rPr>
              <a:t>Software Engineering: A Practitioner’s Approach.</a:t>
            </a:r>
          </a:p>
          <a:p>
            <a:pPr>
              <a:defRPr/>
            </a:pPr>
            <a:r>
              <a:rPr lang="en-US" sz="2000"/>
              <a:t>Kelly, J. C., </a:t>
            </a:r>
            <a:r>
              <a:rPr lang="en-US" sz="2000" err="1"/>
              <a:t>Sherif</a:t>
            </a:r>
            <a:r>
              <a:rPr lang="en-US" sz="2000"/>
              <a:t>, J. S., &amp; Hops, J. (1992). An analysis of defect densities found during software inspections. </a:t>
            </a:r>
            <a:r>
              <a:rPr lang="en-US" sz="2000" i="1"/>
              <a:t>Journal of Systems and Software</a:t>
            </a:r>
            <a:r>
              <a:rPr lang="en-US" sz="2000"/>
              <a:t>, </a:t>
            </a:r>
            <a:r>
              <a:rPr lang="en-US" sz="2000" i="1"/>
              <a:t>17</a:t>
            </a:r>
            <a:r>
              <a:rPr lang="en-US" sz="2000"/>
              <a:t>(2), 111-117.</a:t>
            </a:r>
          </a:p>
          <a:p>
            <a:pPr>
              <a:defRPr/>
            </a:pPr>
            <a:r>
              <a:rPr lang="en-US" sz="2000"/>
              <a:t>Bhandari, I., Halliday, M. J., </a:t>
            </a:r>
            <a:r>
              <a:rPr lang="en-US" sz="2000" err="1"/>
              <a:t>Chaar</a:t>
            </a:r>
            <a:r>
              <a:rPr lang="en-US" sz="2000"/>
              <a:t>, J., </a:t>
            </a:r>
            <a:r>
              <a:rPr lang="en-US" sz="2000" err="1"/>
              <a:t>Chillarege</a:t>
            </a:r>
            <a:r>
              <a:rPr lang="en-US" sz="2000"/>
              <a:t>, R., Jones, K., Atkinson, J. S., &amp; </a:t>
            </a:r>
            <a:r>
              <a:rPr lang="en-US" sz="2000" err="1"/>
              <a:t>Yonezawa</a:t>
            </a:r>
            <a:r>
              <a:rPr lang="en-US" sz="2000"/>
              <a:t>, M. (1994).</a:t>
            </a:r>
            <a:br>
              <a:rPr lang="en-US" sz="2000"/>
            </a:br>
            <a:r>
              <a:rPr lang="en-US" sz="2000"/>
              <a:t>In-process improvement through defect data interpretation. </a:t>
            </a:r>
            <a:r>
              <a:rPr lang="en-US" sz="2000" i="1"/>
              <a:t>IBM Systems Journal</a:t>
            </a:r>
            <a:r>
              <a:rPr lang="en-US" sz="2000"/>
              <a:t>, </a:t>
            </a:r>
            <a:r>
              <a:rPr lang="en-US" sz="2000" i="1"/>
              <a:t>33</a:t>
            </a:r>
            <a:r>
              <a:rPr lang="en-US" sz="2000"/>
              <a:t>(1), 182-214.</a:t>
            </a:r>
            <a:endParaRPr lang="en-US" sz="2000">
              <a:ea typeface="ＭＳ Ｐゴシック" pitchFamily="34" charset="-128"/>
            </a:endParaRPr>
          </a:p>
          <a:p>
            <a:pPr>
              <a:defRPr/>
            </a:pPr>
            <a:endParaRPr lang="en-US" altLang="zh-TW" sz="200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- 19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312C3B-B9B9-5739-8FF4-272BFD29E158}"/>
              </a:ext>
            </a:extLst>
          </p:cNvPr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6403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Why system fails?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631" y="2131518"/>
            <a:ext cx="11051177" cy="3474719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GB" altLang="en-US" sz="2000">
                <a:latin typeface="+mj-lt"/>
              </a:rPr>
              <a:t>The system fails to meet the </a:t>
            </a:r>
            <a:r>
              <a:rPr lang="en-GB" altLang="en-US" sz="2000">
                <a:solidFill>
                  <a:srgbClr val="C00000"/>
                </a:solidFill>
                <a:latin typeface="+mj-lt"/>
              </a:rPr>
              <a:t>business requirements </a:t>
            </a:r>
            <a:r>
              <a:rPr lang="en-GB" altLang="en-US" sz="2000">
                <a:latin typeface="+mj-lt"/>
              </a:rPr>
              <a:t>for which it was developed. The system is either </a:t>
            </a:r>
            <a:r>
              <a:rPr lang="en-GB" altLang="en-US" sz="2000">
                <a:solidFill>
                  <a:srgbClr val="7030A0"/>
                </a:solidFill>
                <a:latin typeface="+mj-lt"/>
              </a:rPr>
              <a:t>abandoned</a:t>
            </a:r>
            <a:r>
              <a:rPr lang="en-GB" altLang="en-US" sz="2000">
                <a:latin typeface="+mj-lt"/>
              </a:rPr>
              <a:t> or </a:t>
            </a:r>
            <a:r>
              <a:rPr lang="en-GB" altLang="en-US" sz="2000">
                <a:solidFill>
                  <a:srgbClr val="7030A0"/>
                </a:solidFill>
                <a:latin typeface="+mj-lt"/>
              </a:rPr>
              <a:t>expensive adaptive maintenance </a:t>
            </a:r>
            <a:r>
              <a:rPr lang="en-GB" altLang="en-US" sz="2000">
                <a:latin typeface="+mj-lt"/>
              </a:rPr>
              <a:t>is undertaken.</a:t>
            </a:r>
          </a:p>
          <a:p>
            <a:pPr>
              <a:buFont typeface="Wingdings" pitchFamily="2" charset="2"/>
              <a:buChar char="q"/>
            </a:pPr>
            <a:r>
              <a:rPr lang="en-GB" altLang="en-US" sz="2000">
                <a:latin typeface="+mj-lt"/>
              </a:rPr>
              <a:t>There are </a:t>
            </a:r>
            <a:r>
              <a:rPr lang="en-GB" altLang="en-US" sz="2000">
                <a:solidFill>
                  <a:srgbClr val="C00000"/>
                </a:solidFill>
                <a:latin typeface="+mj-lt"/>
              </a:rPr>
              <a:t>performance shortcomings </a:t>
            </a:r>
            <a:r>
              <a:rPr lang="en-GB" altLang="en-US" sz="2000">
                <a:latin typeface="+mj-lt"/>
              </a:rPr>
              <a:t>in the system, which make it inadequate for the users’ needs. Again, it is either abandoned or amended incurring extra costs.</a:t>
            </a:r>
          </a:p>
          <a:p>
            <a:pPr>
              <a:buFont typeface="Wingdings" pitchFamily="2" charset="2"/>
              <a:buChar char="q"/>
            </a:pPr>
            <a:r>
              <a:rPr lang="en-GB" altLang="en-US" sz="2000">
                <a:solidFill>
                  <a:srgbClr val="C00000"/>
                </a:solidFill>
                <a:latin typeface="+mj-lt"/>
              </a:rPr>
              <a:t>Errors</a:t>
            </a:r>
            <a:r>
              <a:rPr lang="en-GB" altLang="en-US" sz="2000">
                <a:latin typeface="+mj-lt"/>
              </a:rPr>
              <a:t> appear in the developed system causing unexpected problems. </a:t>
            </a:r>
            <a:r>
              <a:rPr lang="en-GB" altLang="en-US" sz="2000">
                <a:solidFill>
                  <a:srgbClr val="C00000"/>
                </a:solidFill>
                <a:latin typeface="+mj-lt"/>
              </a:rPr>
              <a:t>Patches </a:t>
            </a:r>
            <a:r>
              <a:rPr lang="en-GB" altLang="en-US" sz="2000">
                <a:latin typeface="+mj-lt"/>
              </a:rPr>
              <a:t>have to be applied at extra cost.</a:t>
            </a:r>
          </a:p>
          <a:p>
            <a:pPr>
              <a:buFont typeface="Wingdings" pitchFamily="2" charset="2"/>
              <a:buChar char="q"/>
            </a:pPr>
            <a:r>
              <a:rPr lang="en-GB" altLang="en-US" sz="2000">
                <a:solidFill>
                  <a:srgbClr val="C00000"/>
                </a:solidFill>
                <a:latin typeface="+mj-lt"/>
              </a:rPr>
              <a:t>Users reject </a:t>
            </a:r>
            <a:r>
              <a:rPr lang="en-GB" altLang="en-US" sz="2000">
                <a:latin typeface="+mj-lt"/>
              </a:rPr>
              <a:t>the implemented system, lack of involvement in its development or lack of commitment to it.</a:t>
            </a:r>
          </a:p>
          <a:p>
            <a:pPr>
              <a:buFont typeface="Wingdings" pitchFamily="2" charset="2"/>
              <a:buChar char="q"/>
            </a:pPr>
            <a:r>
              <a:rPr lang="en-GB" altLang="en-US" sz="2000">
                <a:latin typeface="+mj-lt"/>
              </a:rPr>
              <a:t>Systems are initially accepted but over time </a:t>
            </a:r>
            <a:r>
              <a:rPr lang="en-GB" altLang="en-US" sz="2000">
                <a:solidFill>
                  <a:srgbClr val="C00000"/>
                </a:solidFill>
                <a:latin typeface="+mj-lt"/>
              </a:rPr>
              <a:t>become un-maintainable </a:t>
            </a:r>
            <a:r>
              <a:rPr lang="en-GB" altLang="en-US" sz="2000">
                <a:latin typeface="+mj-lt"/>
              </a:rPr>
              <a:t>and so pass into disuse.</a:t>
            </a:r>
            <a:endParaRPr lang="en-GB" sz="200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42047" cy="774419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1E1C3-FD8D-A432-9133-699F2502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9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Scope of 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61" y="1841864"/>
            <a:ext cx="10652865" cy="327347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ko-KR" sz="2000">
                <a:latin typeface="+mj-lt"/>
                <a:ea typeface="굴림" pitchFamily="34" charset="-127"/>
              </a:rPr>
              <a:t>The aim of Software Engineering is to solve Software Crisis: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>
                <a:solidFill>
                  <a:srgbClr val="FF0000"/>
                </a:solidFill>
                <a:latin typeface="+mj-lt"/>
                <a:ea typeface="굴림" pitchFamily="34" charset="-127"/>
              </a:rPr>
              <a:t>Late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>
                <a:solidFill>
                  <a:srgbClr val="FF0000"/>
                </a:solidFill>
                <a:latin typeface="+mj-lt"/>
                <a:ea typeface="굴림" pitchFamily="34" charset="-127"/>
              </a:rPr>
              <a:t>Over budget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>
                <a:solidFill>
                  <a:srgbClr val="FF0000"/>
                </a:solidFill>
                <a:latin typeface="+mj-lt"/>
                <a:ea typeface="굴림" pitchFamily="34" charset="-127"/>
              </a:rPr>
              <a:t>Low quality with lots of faults</a:t>
            </a:r>
          </a:p>
          <a:p>
            <a:pPr>
              <a:buFont typeface="Wingdings" pitchFamily="2" charset="2"/>
              <a:buChar char="q"/>
            </a:pPr>
            <a:r>
              <a:rPr lang="en-US" altLang="ko-KR" sz="2000">
                <a:latin typeface="+mj-lt"/>
                <a:ea typeface="굴림" pitchFamily="34" charset="-127"/>
              </a:rPr>
              <a:t>Software crisis is still present over 35 years later!</a:t>
            </a:r>
            <a:endParaRPr lang="en-US" altLang="zh-TW" sz="2000">
              <a:latin typeface="+mj-lt"/>
              <a:ea typeface="PMingLiU" pitchFamily="18" charset="-120"/>
            </a:endParaRP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- 3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70" y="1928753"/>
            <a:ext cx="11186738" cy="4298315"/>
          </a:xfrm>
        </p:spPr>
        <p:txBody>
          <a:bodyPr>
            <a:noAutofit/>
          </a:bodyPr>
          <a:lstStyle/>
          <a:p>
            <a:pPr marL="305435" indent="-305435">
              <a:buFont typeface="Wingdings" pitchFamily="2" charset="2"/>
              <a:buChar char="q"/>
            </a:pPr>
            <a:r>
              <a:rPr lang="en-US" altLang="zh-TW" sz="2200">
                <a:latin typeface="+mj-lt"/>
              </a:rPr>
              <a:t>A </a:t>
            </a:r>
            <a:r>
              <a:rPr lang="en-US" altLang="zh-TW" sz="2200">
                <a:solidFill>
                  <a:srgbClr val="00B050"/>
                </a:solidFill>
                <a:latin typeface="+mj-lt"/>
              </a:rPr>
              <a:t>logical</a:t>
            </a:r>
            <a:r>
              <a:rPr lang="en-US" altLang="zh-TW" sz="2200">
                <a:latin typeface="+mj-lt"/>
              </a:rPr>
              <a:t> (intangible) rather than a </a:t>
            </a:r>
            <a:r>
              <a:rPr lang="en-US" altLang="zh-TW" sz="2200">
                <a:solidFill>
                  <a:srgbClr val="FF0000"/>
                </a:solidFill>
                <a:latin typeface="+mj-lt"/>
              </a:rPr>
              <a:t>physical</a:t>
            </a:r>
            <a:r>
              <a:rPr lang="en-US" altLang="zh-TW" sz="2200">
                <a:latin typeface="+mj-lt"/>
              </a:rPr>
              <a:t> system element </a:t>
            </a:r>
            <a:endParaRPr lang="en-US"/>
          </a:p>
          <a:p>
            <a:pPr marL="305435" indent="-305435">
              <a:buFont typeface="Wingdings" pitchFamily="2" charset="2"/>
              <a:buChar char="q"/>
            </a:pPr>
            <a:r>
              <a:rPr lang="en-US" altLang="zh-TW" sz="2200">
                <a:latin typeface="+mj-lt"/>
              </a:rPr>
              <a:t>Being </a:t>
            </a:r>
            <a:r>
              <a:rPr lang="en-US" altLang="zh-TW" sz="2200">
                <a:solidFill>
                  <a:srgbClr val="00B050"/>
                </a:solidFill>
                <a:latin typeface="+mj-lt"/>
              </a:rPr>
              <a:t>developed or engineered</a:t>
            </a:r>
            <a:r>
              <a:rPr lang="en-US" altLang="zh-TW" sz="2200">
                <a:latin typeface="+mj-lt"/>
              </a:rPr>
              <a:t> but not being </a:t>
            </a:r>
            <a:r>
              <a:rPr lang="en-US" altLang="zh-TW" sz="2200">
                <a:solidFill>
                  <a:srgbClr val="FF0000"/>
                </a:solidFill>
                <a:latin typeface="+mj-lt"/>
              </a:rPr>
              <a:t>manufactured</a:t>
            </a:r>
          </a:p>
          <a:p>
            <a:pPr marL="305435" indent="-305435">
              <a:buFont typeface="Wingdings" pitchFamily="2" charset="2"/>
              <a:buChar char="q"/>
            </a:pPr>
            <a:r>
              <a:rPr lang="en-US" altLang="zh-TW" sz="2200">
                <a:latin typeface="+mj-lt"/>
                <a:ea typeface="微軟正黑體"/>
              </a:rPr>
              <a:t>Software cost concentrating in </a:t>
            </a:r>
            <a:r>
              <a:rPr lang="en-US" altLang="zh-TW" sz="2200">
                <a:solidFill>
                  <a:srgbClr val="00B050"/>
                </a:solidFill>
                <a:latin typeface="+mj-lt"/>
                <a:ea typeface="微軟正黑體"/>
              </a:rPr>
              <a:t>engineering</a:t>
            </a:r>
            <a:r>
              <a:rPr lang="en-US" altLang="zh-TW" sz="2200">
                <a:latin typeface="+mj-lt"/>
                <a:ea typeface="微軟正黑體"/>
              </a:rPr>
              <a:t>, not in </a:t>
            </a:r>
            <a:r>
              <a:rPr lang="en-US" altLang="zh-TW" sz="2200">
                <a:solidFill>
                  <a:srgbClr val="FF0000"/>
                </a:solidFill>
                <a:latin typeface="+mj-lt"/>
                <a:ea typeface="微軟正黑體"/>
              </a:rPr>
              <a:t>materials</a:t>
            </a:r>
            <a:endParaRPr lang="en-US"/>
          </a:p>
          <a:p>
            <a:pPr marL="305435" indent="-305435">
              <a:buFont typeface="Wingdings" pitchFamily="2" charset="2"/>
              <a:buChar char="q"/>
            </a:pPr>
            <a:r>
              <a:rPr lang="en-US" altLang="zh-TW" sz="2200">
                <a:latin typeface="+mj-lt"/>
              </a:rPr>
              <a:t>Software </a:t>
            </a:r>
            <a:r>
              <a:rPr lang="en-US" altLang="zh-TW" sz="2200">
                <a:solidFill>
                  <a:srgbClr val="FF0000"/>
                </a:solidFill>
                <a:latin typeface="+mj-lt"/>
              </a:rPr>
              <a:t>does not “wearing out”</a:t>
            </a:r>
            <a:r>
              <a:rPr lang="en-US" altLang="zh-TW" sz="2200">
                <a:latin typeface="+mj-lt"/>
              </a:rPr>
              <a:t> but “</a:t>
            </a:r>
            <a:r>
              <a:rPr lang="en-US" altLang="zh-TW" sz="2200">
                <a:solidFill>
                  <a:srgbClr val="00B050"/>
                </a:solidFill>
                <a:latin typeface="+mj-lt"/>
              </a:rPr>
              <a:t>deteriorating</a:t>
            </a:r>
            <a:r>
              <a:rPr lang="en-US" altLang="zh-TW" sz="2200">
                <a:latin typeface="+mj-lt"/>
              </a:rPr>
              <a:t>”(not destroyed after lifetime like hardware, but backdated by </a:t>
            </a:r>
            <a:r>
              <a:rPr lang="en-US" altLang="zh-TW" sz="2200">
                <a:solidFill>
                  <a:srgbClr val="00B050"/>
                </a:solidFill>
                <a:latin typeface="+mj-lt"/>
              </a:rPr>
              <a:t>aging </a:t>
            </a:r>
            <a:r>
              <a:rPr lang="en-US" altLang="zh-TW" sz="2200">
                <a:latin typeface="+mj-lt"/>
              </a:rPr>
              <a:t>that needs to update)</a:t>
            </a:r>
          </a:p>
          <a:p>
            <a:pPr marL="305435" indent="-305435">
              <a:buFont typeface="Wingdings" pitchFamily="2" charset="2"/>
              <a:buChar char="q"/>
            </a:pPr>
            <a:r>
              <a:rPr lang="en-US" altLang="zh-TW" sz="2200">
                <a:ea typeface="PMingLiU"/>
              </a:rPr>
              <a:t>Software is a ‘</a:t>
            </a:r>
            <a:r>
              <a:rPr lang="en-US" altLang="zh-TW" sz="2200">
                <a:solidFill>
                  <a:srgbClr val="00B050"/>
                </a:solidFill>
                <a:ea typeface="PMingLiU"/>
              </a:rPr>
              <a:t>differentiator</a:t>
            </a:r>
            <a:r>
              <a:rPr lang="en-US" altLang="zh-TW" sz="2200">
                <a:ea typeface="PMingLiU"/>
              </a:rPr>
              <a:t>’ (different sub-systems, e.g. </a:t>
            </a:r>
            <a:r>
              <a:rPr lang="en-GB" sz="2200">
                <a:solidFill>
                  <a:srgbClr val="0070C0"/>
                </a:solidFill>
              </a:rPr>
              <a:t>cashier’s workstation in a supermarket</a:t>
            </a:r>
            <a:r>
              <a:rPr lang="en-US" altLang="zh-TW" sz="2200">
                <a:ea typeface="PMingLiU"/>
              </a:rPr>
              <a:t>)</a:t>
            </a:r>
            <a:endParaRPr lang="en-US" altLang="zh-TW" sz="2200">
              <a:latin typeface="+mj-lt"/>
              <a:ea typeface="微軟正黑體" panose="020B0604030504040204" pitchFamily="34" charset="-120"/>
            </a:endParaRPr>
          </a:p>
          <a:p>
            <a:pPr marL="305435" indent="-305435">
              <a:buFont typeface="Wingdings" pitchFamily="2" charset="2"/>
              <a:buChar char="q"/>
            </a:pPr>
            <a:r>
              <a:rPr lang="en-US" altLang="zh-TW" sz="2200">
                <a:latin typeface="+mj-lt"/>
              </a:rPr>
              <a:t>Without “</a:t>
            </a:r>
            <a:r>
              <a:rPr lang="en-US" altLang="zh-TW" sz="2200">
                <a:solidFill>
                  <a:srgbClr val="FF0000"/>
                </a:solidFill>
                <a:latin typeface="+mj-lt"/>
              </a:rPr>
              <a:t>spare parts</a:t>
            </a:r>
            <a:r>
              <a:rPr lang="en-US" altLang="zh-TW" sz="2200">
                <a:latin typeface="+mj-lt"/>
              </a:rPr>
              <a:t>” in software maintenance (no extra useless features in software)</a:t>
            </a:r>
          </a:p>
          <a:p>
            <a:pPr marL="305435" indent="-305435">
              <a:buFont typeface="Wingdings" pitchFamily="2" charset="2"/>
              <a:buChar char="q"/>
            </a:pPr>
            <a:r>
              <a:rPr lang="en-US" altLang="zh-TW" sz="2200">
                <a:latin typeface="+mj-lt"/>
              </a:rPr>
              <a:t>Most software continues to be custom-built (based on the requirements)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- 4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Goal: Computer science   vs.   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010" y="2259876"/>
            <a:ext cx="10652865" cy="2338250"/>
          </a:xfrm>
        </p:spPr>
        <p:txBody>
          <a:bodyPr>
            <a:normAutofit/>
          </a:bodyPr>
          <a:lstStyle/>
          <a:p>
            <a:r>
              <a:rPr lang="en-US" altLang="zh-TW" sz="2400">
                <a:solidFill>
                  <a:srgbClr val="C00000"/>
                </a:solidFill>
                <a:latin typeface="Bell MT" pitchFamily="18" charset="0"/>
                <a:ea typeface="PMingLiU" pitchFamily="18" charset="-120"/>
              </a:rPr>
              <a:t>CS: </a:t>
            </a:r>
            <a:r>
              <a:rPr lang="en-US" altLang="zh-TW" sz="2400">
                <a:solidFill>
                  <a:srgbClr val="002060"/>
                </a:solidFill>
                <a:latin typeface="Bell MT" pitchFamily="18" charset="0"/>
                <a:ea typeface="PMingLiU" pitchFamily="18" charset="-120"/>
              </a:rPr>
              <a:t>to investigate a variety of ways to produce software, some good and some bad</a:t>
            </a:r>
          </a:p>
          <a:p>
            <a:r>
              <a:rPr lang="en-US" altLang="zh-TW" sz="2400">
                <a:solidFill>
                  <a:srgbClr val="C00000"/>
                </a:solidFill>
                <a:latin typeface="Bell MT" pitchFamily="18" charset="0"/>
                <a:ea typeface="PMingLiU" pitchFamily="18" charset="-120"/>
              </a:rPr>
              <a:t>SE: </a:t>
            </a:r>
            <a:r>
              <a:rPr lang="en-US" altLang="zh-TW" sz="2400">
                <a:solidFill>
                  <a:srgbClr val="002060"/>
                </a:solidFill>
                <a:latin typeface="Bell MT" pitchFamily="18" charset="0"/>
                <a:ea typeface="PMingLiU" pitchFamily="18" charset="-120"/>
              </a:rPr>
              <a:t>to be interested in only those techniques that make sound economic sense</a:t>
            </a:r>
          </a:p>
          <a:p>
            <a:pPr>
              <a:buFont typeface="Wingdings" pitchFamily="2" charset="2"/>
              <a:buChar char="q"/>
            </a:pPr>
            <a:endParaRPr lang="en-US" altLang="zh-TW" sz="200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- 5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development life cycle (SDLC)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947" y="2024743"/>
            <a:ext cx="10652865" cy="419317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1260475" algn="l"/>
              </a:tabLst>
            </a:pPr>
            <a:r>
              <a:rPr lang="en-GB" sz="2000">
                <a:latin typeface="+mj-lt"/>
              </a:rPr>
              <a:t>A structured set of activities required to develop a software system</a:t>
            </a:r>
            <a:endParaRPr lang="en-US" sz="2000">
              <a:latin typeface="+mj-lt"/>
              <a:ea typeface="PMingLiU" pitchFamily="18" charset="-12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1260475" algn="l"/>
              </a:tabLst>
            </a:pPr>
            <a:r>
              <a:rPr lang="en-US" altLang="zh-TW" sz="2000">
                <a:latin typeface="+mj-lt"/>
                <a:ea typeface="PMingLiU" pitchFamily="18" charset="-120"/>
              </a:rPr>
              <a:t>The way we produce software, including:</a:t>
            </a:r>
            <a:br>
              <a:rPr lang="en-US" altLang="zh-TW" sz="2000">
                <a:latin typeface="+mj-lt"/>
                <a:ea typeface="PMingLiU" pitchFamily="18" charset="-120"/>
              </a:rPr>
            </a:br>
            <a:endParaRPr lang="en-US" altLang="zh-TW" sz="2000">
              <a:latin typeface="+mj-lt"/>
              <a:ea typeface="PMingLiU" pitchFamily="18" charset="-120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000">
                <a:latin typeface="+mj-lt"/>
                <a:ea typeface="PMingLiU" pitchFamily="18" charset="-120"/>
              </a:rPr>
              <a:t>Requirements Analysis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000">
                <a:latin typeface="+mj-lt"/>
                <a:ea typeface="PMingLiU" pitchFamily="18" charset="-120"/>
              </a:rPr>
              <a:t>Designing/Modeling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000">
                <a:latin typeface="+mj-lt"/>
                <a:ea typeface="PMingLiU" pitchFamily="18" charset="-120"/>
              </a:rPr>
              <a:t>Coding /Development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000">
                <a:latin typeface="+mj-lt"/>
                <a:ea typeface="PMingLiU" pitchFamily="18" charset="-120"/>
              </a:rPr>
              <a:t>Testing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000">
                <a:latin typeface="+mj-lt"/>
                <a:ea typeface="PMingLiU" pitchFamily="18" charset="-120"/>
              </a:rPr>
              <a:t>Implementation/Integration phase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000">
                <a:latin typeface="+mj-lt"/>
                <a:ea typeface="PMingLiU" pitchFamily="18" charset="-120"/>
              </a:rPr>
              <a:t>Operation/Maintenance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000">
                <a:latin typeface="+mj-lt"/>
                <a:ea typeface="PMingLiU" pitchFamily="18" charset="-120"/>
              </a:rPr>
              <a:t>Documentation</a:t>
            </a:r>
            <a:endParaRPr lang="en-US" altLang="zh-TW" sz="200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- 6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Good &amp; bad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33303"/>
            <a:ext cx="10652865" cy="454587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TW" sz="2200">
                <a:latin typeface="+mj-lt"/>
                <a:ea typeface="PMingLiU" pitchFamily="18" charset="-120"/>
              </a:rPr>
              <a:t>Good software is maintained—bad software is discarded</a:t>
            </a:r>
            <a:br>
              <a:rPr lang="en-US" altLang="zh-TW" sz="2200">
                <a:latin typeface="+mj-lt"/>
                <a:ea typeface="PMingLiU" pitchFamily="18" charset="-120"/>
              </a:rPr>
            </a:br>
            <a:endParaRPr lang="en-US" altLang="zh-TW" sz="2200">
              <a:latin typeface="+mj-lt"/>
              <a:ea typeface="PMingLiU" pitchFamily="18" charset="-12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TW" sz="2200">
                <a:latin typeface="+mj-lt"/>
                <a:ea typeface="PMingLiU" pitchFamily="18" charset="-120"/>
              </a:rPr>
              <a:t> Different types of maintenance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TW" sz="2200">
                <a:solidFill>
                  <a:srgbClr val="002060"/>
                </a:solidFill>
                <a:latin typeface="+mj-lt"/>
                <a:ea typeface="PMingLiU" pitchFamily="18" charset="-120"/>
              </a:rPr>
              <a:t>  Corrective maintenance </a:t>
            </a:r>
            <a:r>
              <a:rPr lang="en-US" altLang="zh-TW" sz="2200">
                <a:solidFill>
                  <a:srgbClr val="002060"/>
                </a:solidFill>
                <a:ea typeface="PMingLiU" pitchFamily="18" charset="-120"/>
              </a:rPr>
              <a:t>[about 20%]</a:t>
            </a:r>
            <a:endParaRPr lang="en-US" altLang="zh-TW" sz="2200">
              <a:solidFill>
                <a:srgbClr val="002060"/>
              </a:solidFill>
              <a:latin typeface="+mj-lt"/>
              <a:ea typeface="PMingLiU" pitchFamily="18" charset="-120"/>
            </a:endParaRPr>
          </a:p>
          <a:p>
            <a:pPr lvl="2">
              <a:lnSpc>
                <a:spcPct val="90000"/>
              </a:lnSpc>
              <a:buFontTx/>
              <a:buChar char="-"/>
            </a:pPr>
            <a:r>
              <a:rPr lang="en-US" altLang="zh-TW" sz="2200">
                <a:solidFill>
                  <a:srgbClr val="C00000"/>
                </a:solidFill>
                <a:latin typeface="+mj-lt"/>
                <a:ea typeface="PMingLiU" pitchFamily="18" charset="-120"/>
              </a:rPr>
              <a:t>Modification to fix a problem</a:t>
            </a:r>
            <a:endParaRPr lang="en-US" altLang="zh-TW" sz="2200">
              <a:solidFill>
                <a:srgbClr val="002060"/>
              </a:solidFill>
              <a:latin typeface="+mj-lt"/>
              <a:ea typeface="PMingLiU" pitchFamily="18" charset="-12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TW" sz="2200">
                <a:solidFill>
                  <a:srgbClr val="002060"/>
                </a:solidFill>
                <a:latin typeface="+mj-lt"/>
                <a:ea typeface="PMingLiU" pitchFamily="18" charset="-120"/>
              </a:rPr>
              <a:t>  Enhancement </a:t>
            </a:r>
            <a:r>
              <a:rPr lang="en-US" altLang="zh-TW" sz="2200">
                <a:solidFill>
                  <a:srgbClr val="002060"/>
                </a:solidFill>
                <a:ea typeface="PMingLiU" pitchFamily="18" charset="-120"/>
              </a:rPr>
              <a:t>[about 80%]</a:t>
            </a:r>
            <a:endParaRPr lang="en-US" altLang="zh-TW" sz="2200">
              <a:solidFill>
                <a:srgbClr val="002060"/>
              </a:solidFill>
              <a:latin typeface="+mj-lt"/>
              <a:ea typeface="PMingLiU" pitchFamily="18" charset="-120"/>
            </a:endParaRPr>
          </a:p>
          <a:p>
            <a:pPr lvl="2">
              <a:lnSpc>
                <a:spcPct val="90000"/>
              </a:lnSpc>
              <a:buFontTx/>
              <a:buChar char="-"/>
            </a:pPr>
            <a:r>
              <a:rPr lang="en-US" altLang="zh-TW" sz="2200">
                <a:latin typeface="+mj-lt"/>
                <a:ea typeface="PMingLiU" pitchFamily="18" charset="-120"/>
              </a:rPr>
              <a:t>  </a:t>
            </a:r>
            <a:r>
              <a:rPr lang="en-US" altLang="zh-TW" sz="2200">
                <a:solidFill>
                  <a:srgbClr val="C00000"/>
                </a:solidFill>
                <a:latin typeface="+mj-lt"/>
                <a:ea typeface="PMingLiU" pitchFamily="18" charset="-120"/>
              </a:rPr>
              <a:t>Perfective maintenance (modification to improve usability,…) </a:t>
            </a:r>
            <a:r>
              <a:rPr lang="en-US" altLang="zh-TW" sz="2200">
                <a:solidFill>
                  <a:srgbClr val="002060"/>
                </a:solidFill>
                <a:latin typeface="+mj-lt"/>
                <a:ea typeface="PMingLiU" pitchFamily="18" charset="-120"/>
              </a:rPr>
              <a:t>[about 60%]</a:t>
            </a:r>
          </a:p>
          <a:p>
            <a:pPr lvl="2">
              <a:lnSpc>
                <a:spcPct val="90000"/>
              </a:lnSpc>
              <a:buFontTx/>
              <a:buChar char="-"/>
            </a:pPr>
            <a:r>
              <a:rPr lang="en-US" altLang="zh-TW" sz="2200">
                <a:solidFill>
                  <a:srgbClr val="C00000"/>
                </a:solidFill>
                <a:latin typeface="+mj-lt"/>
                <a:ea typeface="PMingLiU" pitchFamily="18" charset="-120"/>
              </a:rPr>
              <a:t>  Adaptive maintenance (modification to keep up-to-date) </a:t>
            </a:r>
            <a:r>
              <a:rPr lang="en-US" altLang="zh-TW" sz="2200">
                <a:solidFill>
                  <a:srgbClr val="002060"/>
                </a:solidFill>
                <a:latin typeface="+mj-lt"/>
                <a:ea typeface="PMingLiU" pitchFamily="18" charset="-120"/>
              </a:rPr>
              <a:t>[about 20%]</a:t>
            </a:r>
          </a:p>
          <a:p>
            <a:pPr lvl="2">
              <a:lnSpc>
                <a:spcPct val="90000"/>
              </a:lnSpc>
              <a:buFontTx/>
              <a:buChar char="-"/>
            </a:pPr>
            <a:r>
              <a:rPr lang="en-US" altLang="zh-TW" sz="2200">
                <a:solidFill>
                  <a:srgbClr val="C00000"/>
                </a:solidFill>
                <a:latin typeface="+mj-lt"/>
                <a:ea typeface="PMingLiU" pitchFamily="18" charset="-120"/>
              </a:rPr>
              <a:t>  Preventive maintenance (modification to avoid any future error) </a:t>
            </a:r>
            <a:r>
              <a:rPr lang="en-US" altLang="zh-TW" sz="2200">
                <a:solidFill>
                  <a:srgbClr val="002060"/>
                </a:solidFill>
                <a:ea typeface="PMingLiU" pitchFamily="18" charset="-120"/>
              </a:rPr>
              <a:t>[about 20%]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- 7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Faults in software development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947" y="1998618"/>
            <a:ext cx="10953310" cy="451974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zh-TW" altLang="en-US" sz="2600">
                <a:latin typeface="+mj-lt"/>
                <a:ea typeface="PMingLiU" pitchFamily="18" charset="-120"/>
              </a:rPr>
              <a:t>60 </a:t>
            </a:r>
            <a:r>
              <a:rPr lang="en-US" altLang="zh-TW" sz="2600">
                <a:latin typeface="+mj-lt"/>
                <a:ea typeface="PMingLiU" pitchFamily="18" charset="-120"/>
              </a:rPr>
              <a:t>to 70 percent of faults are specification and design  faults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zh-TW" sz="2600">
              <a:latin typeface="+mj-lt"/>
              <a:ea typeface="PMingLiU" pitchFamily="18" charset="-12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TW" sz="2600">
                <a:solidFill>
                  <a:srgbClr val="0070C0"/>
                </a:solidFill>
                <a:latin typeface="+mj-lt"/>
                <a:ea typeface="PMingLiU" pitchFamily="18" charset="-120"/>
              </a:rPr>
              <a:t>Data of Kelly, </a:t>
            </a:r>
            <a:r>
              <a:rPr lang="en-US" altLang="zh-TW" sz="2600" err="1">
                <a:solidFill>
                  <a:srgbClr val="0070C0"/>
                </a:solidFill>
                <a:latin typeface="+mj-lt"/>
                <a:ea typeface="PMingLiU" pitchFamily="18" charset="-120"/>
              </a:rPr>
              <a:t>Sherif</a:t>
            </a:r>
            <a:r>
              <a:rPr lang="en-US" altLang="zh-TW" sz="2600">
                <a:solidFill>
                  <a:srgbClr val="0070C0"/>
                </a:solidFill>
                <a:latin typeface="+mj-lt"/>
                <a:ea typeface="PMingLiU" pitchFamily="18" charset="-120"/>
              </a:rPr>
              <a:t>, and Hops [1992]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TW" sz="2600">
                <a:solidFill>
                  <a:srgbClr val="C00000"/>
                </a:solidFill>
                <a:latin typeface="+mj-lt"/>
                <a:ea typeface="PMingLiU" pitchFamily="18" charset="-120"/>
              </a:rPr>
              <a:t>  1.9 faults per page of specification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TW" sz="2600">
                <a:solidFill>
                  <a:srgbClr val="C00000"/>
                </a:solidFill>
                <a:latin typeface="+mj-lt"/>
                <a:ea typeface="PMingLiU" pitchFamily="18" charset="-120"/>
              </a:rPr>
              <a:t>  0.9 faults per page of design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TW" sz="2600">
                <a:solidFill>
                  <a:srgbClr val="C00000"/>
                </a:solidFill>
                <a:latin typeface="+mj-lt"/>
                <a:ea typeface="PMingLiU" pitchFamily="18" charset="-120"/>
              </a:rPr>
              <a:t>  0.3 faults per page of code</a:t>
            </a:r>
          </a:p>
          <a:p>
            <a:pPr>
              <a:lnSpc>
                <a:spcPct val="90000"/>
              </a:lnSpc>
            </a:pPr>
            <a:endParaRPr lang="en-US" altLang="zh-TW" sz="2600">
              <a:latin typeface="+mj-lt"/>
              <a:ea typeface="PMingLiU" pitchFamily="18" charset="-12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TW" sz="2600">
                <a:solidFill>
                  <a:srgbClr val="0070C0"/>
                </a:solidFill>
                <a:latin typeface="+mj-lt"/>
                <a:ea typeface="PMingLiU" pitchFamily="18" charset="-120"/>
              </a:rPr>
              <a:t>Data of Bhandari et al. [1994]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2600" b="1">
                <a:solidFill>
                  <a:srgbClr val="C00000"/>
                </a:solidFill>
                <a:latin typeface="+mj-lt"/>
                <a:ea typeface="PMingLiU" pitchFamily="18" charset="-120"/>
              </a:rPr>
              <a:t>      </a:t>
            </a:r>
            <a:r>
              <a:rPr lang="en-US" altLang="zh-TW" sz="2600">
                <a:latin typeface="+mj-lt"/>
                <a:ea typeface="PMingLiU" pitchFamily="18" charset="-120"/>
              </a:rPr>
              <a:t>Faults at end of the design phase of the new version of the product</a:t>
            </a:r>
          </a:p>
          <a:p>
            <a:pPr lvl="1">
              <a:lnSpc>
                <a:spcPct val="90000"/>
              </a:lnSpc>
            </a:pPr>
            <a:r>
              <a:rPr lang="en-US" altLang="zh-TW" sz="2600">
                <a:solidFill>
                  <a:srgbClr val="C00000"/>
                </a:solidFill>
                <a:latin typeface="+mj-lt"/>
                <a:ea typeface="PMingLiU" pitchFamily="18" charset="-120"/>
              </a:rPr>
              <a:t>13% of faults from previous version of product</a:t>
            </a:r>
          </a:p>
          <a:p>
            <a:pPr lvl="1">
              <a:lnSpc>
                <a:spcPct val="90000"/>
              </a:lnSpc>
            </a:pPr>
            <a:r>
              <a:rPr lang="en-US" altLang="zh-TW" sz="2600">
                <a:solidFill>
                  <a:srgbClr val="C00000"/>
                </a:solidFill>
                <a:latin typeface="+mj-lt"/>
                <a:ea typeface="PMingLiU" pitchFamily="18" charset="-120"/>
              </a:rPr>
              <a:t>16% of faults in new specifications</a:t>
            </a:r>
          </a:p>
          <a:p>
            <a:pPr lvl="1">
              <a:lnSpc>
                <a:spcPct val="90000"/>
              </a:lnSpc>
            </a:pPr>
            <a:r>
              <a:rPr lang="en-US" altLang="zh-TW" sz="2600">
                <a:solidFill>
                  <a:srgbClr val="C00000"/>
                </a:solidFill>
                <a:latin typeface="+mj-lt"/>
                <a:ea typeface="PMingLiU" pitchFamily="18" charset="-120"/>
              </a:rPr>
              <a:t>71% of faults in new design</a:t>
            </a:r>
            <a:endParaRPr lang="en-US" altLang="zh-TW" sz="220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- 8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Cost of detection &amp; correction of a fault</a:t>
            </a:r>
          </a:p>
        </p:txBody>
      </p:sp>
      <p:graphicFrame>
        <p:nvGraphicFramePr>
          <p:cNvPr id="2051" name="Object 0"/>
          <p:cNvGraphicFramePr>
            <a:graphicFrameLocks noChangeAspect="1"/>
          </p:cNvGraphicFramePr>
          <p:nvPr/>
        </p:nvGraphicFramePr>
        <p:xfrm>
          <a:off x="1367245" y="2011680"/>
          <a:ext cx="9318172" cy="4569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4590476" imgH="4667902" progId="">
                  <p:embed/>
                </p:oleObj>
              </mc:Choice>
              <mc:Fallback>
                <p:oleObj name="Photo Editor Photo" r:id="rId3" imgW="4590476" imgH="4667902" progId="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245" y="2011680"/>
                        <a:ext cx="9318172" cy="4569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- 9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19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Dividend</vt:lpstr>
      <vt:lpstr>PowerPoint Presentation</vt:lpstr>
      <vt:lpstr>Why system fails?</vt:lpstr>
      <vt:lpstr>Scope of software Engineering</vt:lpstr>
      <vt:lpstr>Software characteristics</vt:lpstr>
      <vt:lpstr>Goal: Computer science   vs.   Software engineering</vt:lpstr>
      <vt:lpstr>Software development life cycle (SDLC)</vt:lpstr>
      <vt:lpstr>Good &amp; bad software</vt:lpstr>
      <vt:lpstr>Faults in software development phases</vt:lpstr>
      <vt:lpstr>Cost of detection &amp; correction of a fault</vt:lpstr>
      <vt:lpstr>Cost of detection &amp; correction of a fault</vt:lpstr>
      <vt:lpstr>Cost of change</vt:lpstr>
      <vt:lpstr>Product bathtub curve model</vt:lpstr>
      <vt:lpstr>Software actual failure curve</vt:lpstr>
      <vt:lpstr>what is Software engineering?</vt:lpstr>
      <vt:lpstr>Software application</vt:lpstr>
      <vt:lpstr>Software Myths (management)</vt:lpstr>
      <vt:lpstr>Software Myths (customer)</vt:lpstr>
      <vt:lpstr>Software Myths (practitioner)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- Ch.01 - Software and Software Engineering</dc:title>
  <dc:subject>Software Engineering</dc:subject>
  <dc:creator>M. Mahmudul Hasan</dc:creator>
  <cp:revision>1</cp:revision>
  <dcterms:created xsi:type="dcterms:W3CDTF">2019-05-13T08:37:20Z</dcterms:created>
  <dcterms:modified xsi:type="dcterms:W3CDTF">2025-03-03T02:56:44Z</dcterms:modified>
</cp:coreProperties>
</file>