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93" r:id="rId3"/>
    <p:sldId id="296" r:id="rId4"/>
    <p:sldId id="298" r:id="rId5"/>
    <p:sldId id="299" r:id="rId6"/>
    <p:sldId id="300" r:id="rId7"/>
    <p:sldId id="303" r:id="rId8"/>
    <p:sldId id="304" r:id="rId9"/>
    <p:sldId id="295" r:id="rId10"/>
    <p:sldId id="307" r:id="rId11"/>
    <p:sldId id="311" r:id="rId12"/>
    <p:sldId id="312" r:id="rId13"/>
    <p:sldId id="313" r:id="rId14"/>
    <p:sldId id="31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DDB84-00E2-21A3-CF76-2BDFD972FDE9}" v="4" dt="2025-03-01T05:37:21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80912" autoAdjust="0"/>
  </p:normalViewPr>
  <p:slideViewPr>
    <p:cSldViewPr snapToGrid="0">
      <p:cViewPr varScale="1">
        <p:scale>
          <a:sx n="51" d="100"/>
          <a:sy n="51" d="100"/>
        </p:scale>
        <p:origin x="1068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RAIHAN MAHMUD" userId="S::raihan.mahmud@aiub.edu::4a62f7df-4410-48f1-90fd-18890a1620a6" providerId="AD" clId="Web-{09DDDB84-00E2-21A3-CF76-2BDFD972FDE9}"/>
    <pc:docChg chg="modSld">
      <pc:chgData name="MD. RAIHAN MAHMUD" userId="S::raihan.mahmud@aiub.edu::4a62f7df-4410-48f1-90fd-18890a1620a6" providerId="AD" clId="Web-{09DDDB84-00E2-21A3-CF76-2BDFD972FDE9}" dt="2025-03-01T05:37:20.252" v="2" actId="20577"/>
      <pc:docMkLst>
        <pc:docMk/>
      </pc:docMkLst>
      <pc:sldChg chg="modSp">
        <pc:chgData name="MD. RAIHAN MAHMUD" userId="S::raihan.mahmud@aiub.edu::4a62f7df-4410-48f1-90fd-18890a1620a6" providerId="AD" clId="Web-{09DDDB84-00E2-21A3-CF76-2BDFD972FDE9}" dt="2025-03-01T05:37:20.252" v="2" actId="20577"/>
        <pc:sldMkLst>
          <pc:docMk/>
          <pc:sldMk cId="2664565021" sldId="256"/>
        </pc:sldMkLst>
        <pc:spChg chg="mod">
          <ac:chgData name="MD. RAIHAN MAHMUD" userId="S::raihan.mahmud@aiub.edu::4a62f7df-4410-48f1-90fd-18890a1620a6" providerId="AD" clId="Web-{09DDDB84-00E2-21A3-CF76-2BDFD972FDE9}" dt="2025-03-01T05:37:20.252" v="2" actId="20577"/>
          <ac:spMkLst>
            <pc:docMk/>
            <pc:sldMk cId="2664565021" sldId="256"/>
            <ac:spMk id="24" creationId="{C2082529-78D7-4EA7-BFF9-A1D1F62040C8}"/>
          </ac:spMkLst>
        </pc:spChg>
      </pc:sldChg>
    </pc:docChg>
  </pc:docChgLst>
  <pc:docChgLst>
    <pc:chgData name="Farzana Bente Alam" userId="3f74bd13-d3c2-4c92-803f-cee23a0d21b8" providerId="ADAL" clId="{27AC36B6-6117-403C-9CA1-F33B43EB0339}"/>
    <pc:docChg chg="modSld">
      <pc:chgData name="Farzana Bente Alam" userId="3f74bd13-d3c2-4c92-803f-cee23a0d21b8" providerId="ADAL" clId="{27AC36B6-6117-403C-9CA1-F33B43EB0339}" dt="2024-11-03T06:15:54.186" v="0" actId="1036"/>
      <pc:docMkLst>
        <pc:docMk/>
      </pc:docMkLst>
      <pc:sldChg chg="modSp mod">
        <pc:chgData name="Farzana Bente Alam" userId="3f74bd13-d3c2-4c92-803f-cee23a0d21b8" providerId="ADAL" clId="{27AC36B6-6117-403C-9CA1-F33B43EB0339}" dt="2024-11-03T06:15:54.186" v="0" actId="1036"/>
        <pc:sldMkLst>
          <pc:docMk/>
          <pc:sldMk cId="1632695831" sldId="300"/>
        </pc:sldMkLst>
        <pc:spChg chg="mod">
          <ac:chgData name="Farzana Bente Alam" userId="3f74bd13-d3c2-4c92-803f-cee23a0d21b8" providerId="ADAL" clId="{27AC36B6-6117-403C-9CA1-F33B43EB0339}" dt="2024-11-03T06:15:54.186" v="0" actId="1036"/>
          <ac:spMkLst>
            <pc:docMk/>
            <pc:sldMk cId="1632695831" sldId="30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28/02/2025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1. Inception Phase: </a:t>
            </a:r>
            <a:r>
              <a:rPr lang="en-US" dirty="0"/>
              <a:t>Define project scope, objectives, and business case. Identify key requirements and risks and create initial plans.</a:t>
            </a:r>
          </a:p>
          <a:p>
            <a:r>
              <a:rPr lang="en-US" b="1" dirty="0"/>
              <a:t>2. Elaboration Phase: </a:t>
            </a:r>
            <a:r>
              <a:rPr lang="en-US" dirty="0"/>
              <a:t>Refine requirements and validate system architecture. Mitigate risks and plan the construction phase.</a:t>
            </a:r>
          </a:p>
          <a:p>
            <a:r>
              <a:rPr lang="en-US" b="1" dirty="0"/>
              <a:t>3. Construction Phase: </a:t>
            </a:r>
            <a:r>
              <a:rPr lang="en-US" dirty="0"/>
              <a:t>Develop, integrate, and test system components. Ensure functionality and quality through iterative builds.</a:t>
            </a:r>
          </a:p>
          <a:p>
            <a:r>
              <a:rPr lang="en-US" b="1" dirty="0"/>
              <a:t>4. Transition Phase: </a:t>
            </a:r>
            <a:r>
              <a:rPr lang="en-US" dirty="0"/>
              <a:t>Deploy the product and train users. Address defects and gather user feedback.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7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2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development process model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Md Raihan </a:t>
            </a:r>
            <a:r>
              <a:rPr lang="en-US" sz="2400" dirty="0" err="1">
                <a:solidFill>
                  <a:srgbClr val="7030A0"/>
                </a:solidFill>
              </a:rPr>
              <a:t>MAhmud</a:t>
            </a:r>
            <a:endParaRPr lang="en-US" sz="2400" dirty="0" err="1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Lecturer, CS,  AIUB</a:t>
            </a:r>
            <a:endParaRPr lang="en-US" sz="2800" cap="none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based development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303" y="2312126"/>
            <a:ext cx="5718119" cy="13062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Suitable for re-usable object-oriented classes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Apply characteristics of spiral development</a:t>
            </a:r>
            <a:endParaRPr lang="en-GB" sz="2200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8998132" y="1915886"/>
            <a:ext cx="1447800" cy="67398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Identify</a:t>
            </a:r>
          </a:p>
          <a:p>
            <a:pPr algn="ctr"/>
            <a:r>
              <a:rPr lang="en-US">
                <a:latin typeface="Calibri" pitchFamily="34" charset="0"/>
              </a:rPr>
              <a:t>component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855132" y="3135086"/>
            <a:ext cx="1524000" cy="8577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Construct</a:t>
            </a:r>
          </a:p>
          <a:p>
            <a:pPr algn="ctr"/>
            <a:r>
              <a:rPr lang="en-US" i="1">
                <a:latin typeface="Calibri" pitchFamily="34" charset="0"/>
              </a:rPr>
              <a:t>n</a:t>
            </a:r>
            <a:r>
              <a:rPr lang="en-US">
                <a:latin typeface="Calibri" pitchFamily="34" charset="0"/>
              </a:rPr>
              <a:t>th inter</a:t>
            </a:r>
          </a:p>
          <a:p>
            <a:pPr algn="ctr"/>
            <a:r>
              <a:rPr lang="en-US">
                <a:latin typeface="Calibri" pitchFamily="34" charset="0"/>
              </a:rPr>
              <a:t>system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9760132" y="3135086"/>
            <a:ext cx="1524000" cy="8577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Lookup</a:t>
            </a:r>
          </a:p>
          <a:p>
            <a:pPr algn="ctr"/>
            <a:r>
              <a:rPr lang="en-US" i="1" dirty="0">
                <a:latin typeface="Calibri" pitchFamily="34" charset="0"/>
              </a:rPr>
              <a:t>components</a:t>
            </a:r>
            <a:endParaRPr lang="en-US" dirty="0">
              <a:latin typeface="Calibri" pitchFamily="34" charset="0"/>
            </a:endParaRPr>
          </a:p>
          <a:p>
            <a:pPr algn="ctr"/>
            <a:r>
              <a:rPr lang="en-US" dirty="0">
                <a:latin typeface="Calibri" pitchFamily="34" charset="0"/>
              </a:rPr>
              <a:t>in library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760132" y="4430486"/>
            <a:ext cx="1524000" cy="8577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Exract</a:t>
            </a:r>
          </a:p>
          <a:p>
            <a:pPr algn="ctr"/>
            <a:r>
              <a:rPr lang="en-US" i="1">
                <a:latin typeface="Calibri" pitchFamily="34" charset="0"/>
              </a:rPr>
              <a:t>components</a:t>
            </a:r>
            <a:endParaRPr lang="en-US">
              <a:latin typeface="Calibri" pitchFamily="34" charset="0"/>
            </a:endParaRPr>
          </a:p>
          <a:p>
            <a:pPr algn="ctr"/>
            <a:r>
              <a:rPr lang="en-US">
                <a:latin typeface="Calibri" pitchFamily="34" charset="0"/>
              </a:rPr>
              <a:t>if available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845732" y="5725886"/>
            <a:ext cx="1828800" cy="8577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Build</a:t>
            </a:r>
          </a:p>
          <a:p>
            <a:pPr algn="ctr"/>
            <a:r>
              <a:rPr lang="en-US" i="1">
                <a:latin typeface="Calibri" pitchFamily="34" charset="0"/>
              </a:rPr>
              <a:t>components</a:t>
            </a:r>
            <a:endParaRPr lang="en-US">
              <a:latin typeface="Calibri" pitchFamily="34" charset="0"/>
            </a:endParaRPr>
          </a:p>
          <a:p>
            <a:pPr algn="ctr"/>
            <a:r>
              <a:rPr lang="en-US">
                <a:latin typeface="Calibri" pitchFamily="34" charset="0"/>
              </a:rPr>
              <a:t>if unavailable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10445932" y="4201886"/>
            <a:ext cx="0" cy="18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10141132" y="2754086"/>
            <a:ext cx="0" cy="306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0293532" y="5497286"/>
            <a:ext cx="0" cy="18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9150532" y="5497286"/>
            <a:ext cx="0" cy="18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V="1">
            <a:off x="8540932" y="4201886"/>
            <a:ext cx="0" cy="18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778932" y="4430486"/>
            <a:ext cx="1524000" cy="8577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Put new</a:t>
            </a:r>
          </a:p>
          <a:p>
            <a:pPr algn="ctr"/>
            <a:r>
              <a:rPr lang="en-US" i="1">
                <a:latin typeface="Calibri" pitchFamily="34" charset="0"/>
              </a:rPr>
              <a:t>components</a:t>
            </a:r>
            <a:endParaRPr lang="en-US">
              <a:latin typeface="Calibri" pitchFamily="34" charset="0"/>
            </a:endParaRPr>
          </a:p>
          <a:p>
            <a:pPr algn="ctr"/>
            <a:r>
              <a:rPr lang="en-US">
                <a:latin typeface="Calibri" pitchFamily="34" charset="0"/>
              </a:rPr>
              <a:t>in library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5EC839-BE22-C71B-6ACA-BEB8584E0FE8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30091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Rational Unified Process (RUP)</a:t>
            </a:r>
            <a:endParaRPr lang="en-US" dirty="0">
              <a:latin typeface="Bell MT" pitchFamily="18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7" y="1920239"/>
            <a:ext cx="11299372" cy="471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9773-2BDA-ACC8-8895-B0E381214C7B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64716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profile</a:t>
            </a:r>
            <a:endParaRPr lang="en-US" dirty="0">
              <a:latin typeface="Bell MT" pitchFamily="18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9537" y="1854925"/>
            <a:ext cx="8279674" cy="478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E10F-2430-EE4F-3CEE-3FB90BB588DA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156127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Scrap/Rework: Use an Iterative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16184"/>
            <a:ext cx="6631577" cy="420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733212" y="2246812"/>
            <a:ext cx="3918858" cy="213965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000" u="sng" dirty="0">
                <a:latin typeface="+mj-lt"/>
              </a:rPr>
              <a:t>Iterative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Products are visible at an early stages of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Low probability of rework in case of defects in the deliverable product</a:t>
            </a:r>
            <a:endParaRPr lang="en-GB" sz="22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A635-C0C8-9F6D-719D-5410C72C1FB2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61147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428DD3-CABA-9384-F30E-42C6A72F954F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61" y="2024743"/>
            <a:ext cx="10652865" cy="14761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GB" sz="2200" dirty="0">
                <a:latin typeface="+mj-lt"/>
              </a:rPr>
              <a:t>A structured set of activities required to develop a software system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GB" sz="2200" dirty="0">
                <a:latin typeface="+mj-lt"/>
              </a:rPr>
              <a:t>A software process model is an abstract representation of a process. </a:t>
            </a:r>
            <a:br>
              <a:rPr lang="en-GB" sz="2200" dirty="0">
                <a:latin typeface="+mj-lt"/>
              </a:rPr>
            </a:br>
            <a:r>
              <a:rPr lang="en-GB" sz="2200" dirty="0">
                <a:latin typeface="+mj-lt"/>
              </a:rPr>
              <a:t>It presents a description of a process from some particular perspective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Waterfall model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738" y="1996441"/>
            <a:ext cx="924130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57943" y="3154016"/>
            <a:ext cx="10652865" cy="35648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200" b="1" dirty="0">
                <a:latin typeface="+mj-lt"/>
                <a:cs typeface="Times New Roman" panose="02020603050405020304" pitchFamily="18" charset="0"/>
              </a:rPr>
              <a:t>The waterfall or linear sequential model 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Problems of the Waterfall Model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  <a:cs typeface="Times New Roman" panose="02020603050405020304" pitchFamily="18" charset="0"/>
              </a:rPr>
              <a:t>Inflexible partitioning of the project into distinct stages. The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next phase starts only after the completion of the previous phase</a:t>
            </a:r>
            <a:endParaRPr lang="en-GB" sz="2200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  <a:cs typeface="Times New Roman" panose="02020603050405020304" pitchFamily="18" charset="0"/>
              </a:rPr>
              <a:t>This makes it difficult to respond to changing customer requirements (no backtracking)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  <a:cs typeface="Times New Roman" panose="02020603050405020304" pitchFamily="18" charset="0"/>
              </a:rPr>
              <a:t>Therefore, this model is only appropriate when the requirements are well-understood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3E40-ADDA-0C78-EA84-D404D5D51F3A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73183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 -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45" y="1941341"/>
            <a:ext cx="6213056" cy="438912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The V-model is an SDLC model in which process execution happens sequentially in a V-shape. It is also known as a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Verification and Validation </a:t>
            </a:r>
            <a:r>
              <a:rPr lang="en-US" sz="2000" dirty="0">
                <a:latin typeface="+mj-lt"/>
              </a:rPr>
              <a:t>model.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V-Model is an extension of the waterfall model and is based on an association of a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testing phase </a:t>
            </a:r>
            <a:r>
              <a:rPr lang="en-US" sz="2000" dirty="0">
                <a:latin typeface="+mj-lt"/>
              </a:rPr>
              <a:t>for each corresponding development stage. This means that every single phase in the development cycle has a directly associated testing phase.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This is a highly disciplined model, and the next phase starts only after the completion of the previous phase.</a:t>
            </a:r>
            <a:endParaRPr lang="en-GB" sz="2000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2831" y="1814732"/>
            <a:ext cx="5078438" cy="485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2F2794-2A4A-41F1-381E-0501570FF32B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392513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567" y="1887565"/>
            <a:ext cx="6492109" cy="47120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200" dirty="0">
                <a:latin typeface="+mj-lt"/>
              </a:rPr>
              <a:t>Requirements are not precise, and the p</a:t>
            </a:r>
            <a:r>
              <a:rPr lang="en-GB" sz="2200" dirty="0"/>
              <a:t>rototype serves as a mechanism for identifying software requirements</a:t>
            </a:r>
            <a:endParaRPr lang="en-GB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GB" sz="2200" dirty="0">
                <a:latin typeface="+mj-lt"/>
              </a:rPr>
              <a:t>Iteration occurs as the prototype is tuned to satisfy the needs of the customer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System requirements ALWAYS evolve during a project, so process iteration is proper where earlier stages are reworked and is always part of the process for large systems</a:t>
            </a:r>
            <a:endParaRPr lang="en-GB" sz="2200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1676" y="1887565"/>
            <a:ext cx="4254944" cy="366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CDD077-DB25-5B43-C3F8-958B39DDA0A0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276907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17922"/>
            <a:ext cx="11029616" cy="1013800"/>
          </a:xfrm>
        </p:spPr>
        <p:txBody>
          <a:bodyPr>
            <a:normAutofit/>
          </a:bodyPr>
          <a:lstStyle/>
          <a:p>
            <a:r>
              <a:rPr lang="en-GB" dirty="0"/>
              <a:t>Evolutionary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9" y="2032782"/>
            <a:ext cx="11168741" cy="17946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200" b="1" dirty="0">
                <a:latin typeface="+mj-lt"/>
              </a:rPr>
              <a:t>Exploratory development:</a:t>
            </a:r>
            <a:r>
              <a:rPr lang="en-GB" sz="2200" dirty="0">
                <a:latin typeface="+mj-lt"/>
              </a:rPr>
              <a:t> Objective is to work with customers and to evolve a final system from an initial outline specification. Should start with well-understood requirements </a:t>
            </a:r>
          </a:p>
          <a:p>
            <a:pPr>
              <a:buFont typeface="Wingdings" pitchFamily="2" charset="2"/>
              <a:buChar char="q"/>
            </a:pPr>
            <a:r>
              <a:rPr lang="en-GB" sz="2200" b="1" dirty="0">
                <a:latin typeface="+mj-lt"/>
              </a:rPr>
              <a:t>Throw-away prototyping: </a:t>
            </a:r>
            <a:r>
              <a:rPr lang="en-GB" sz="2200" dirty="0">
                <a:latin typeface="+mj-lt"/>
              </a:rPr>
              <a:t>Objective is to understand the system requirements. Should  </a:t>
            </a:r>
            <a:br>
              <a:rPr lang="en-GB" sz="2200" dirty="0">
                <a:latin typeface="+mj-lt"/>
              </a:rPr>
            </a:br>
            <a:r>
              <a:rPr lang="en-GB" sz="2200" dirty="0">
                <a:latin typeface="+mj-lt"/>
              </a:rPr>
              <a:t> start with poorly understood requirements</a:t>
            </a: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ttp://www.pro-technix.com/services/software/images/evolve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3" y="3174274"/>
            <a:ext cx="6612981" cy="368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020D92-EE2E-3AE1-23F0-D4060149039D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163269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55" y="1920241"/>
            <a:ext cx="11109622" cy="2129244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GB" sz="2000" dirty="0">
                <a:latin typeface="+mj-lt"/>
              </a:rPr>
              <a:t>Rather than </a:t>
            </a:r>
            <a:r>
              <a:rPr lang="en-US" sz="2000" dirty="0">
                <a:latin typeface="+mj-lt"/>
              </a:rPr>
              <a:t>delivering the system as a single delivery, development and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delivery are broken down into increments,</a:t>
            </a:r>
            <a:r>
              <a:rPr lang="en-GB" sz="2000" dirty="0">
                <a:latin typeface="+mj-lt"/>
              </a:rPr>
              <a:t> with each increment delivering part of the required functionality (SPIRAL).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GB" sz="2000" dirty="0">
                <a:latin typeface="+mj-lt"/>
              </a:rPr>
              <a:t>T</a:t>
            </a:r>
            <a:r>
              <a:rPr lang="en-US" sz="2000" dirty="0"/>
              <a:t>he requirements are relatively certain but there are many complexities that leads to frequent changes.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GB" sz="2000" dirty="0">
                <a:latin typeface="+mj-lt"/>
              </a:rPr>
              <a:t>User requirements are prioritized, and the </a:t>
            </a:r>
            <a:r>
              <a:rPr lang="en-GB" sz="2000" dirty="0">
                <a:solidFill>
                  <a:srgbClr val="C00000"/>
                </a:solidFill>
                <a:latin typeface="+mj-lt"/>
              </a:rPr>
              <a:t>highest priority requirements</a:t>
            </a:r>
            <a:r>
              <a:rPr lang="en-GB" sz="2000" dirty="0">
                <a:latin typeface="+mj-lt"/>
              </a:rPr>
              <a:t> are included in early increments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GB" sz="2000" dirty="0">
                <a:latin typeface="+mj-lt"/>
              </a:rPr>
              <a:t>Once the development of an increment is started, the </a:t>
            </a:r>
            <a:r>
              <a:rPr lang="en-GB" sz="2000" dirty="0">
                <a:solidFill>
                  <a:srgbClr val="C00000"/>
                </a:solidFill>
                <a:latin typeface="+mj-lt"/>
              </a:rPr>
              <a:t>requirements are frozen</a:t>
            </a:r>
            <a:r>
              <a:rPr lang="en-GB" sz="2000" dirty="0">
                <a:latin typeface="+mj-lt"/>
              </a:rPr>
              <a:t> though requirements for later increments can continue to evolve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801291" y="4271554"/>
            <a:ext cx="6489700" cy="570410"/>
            <a:chOff x="960" y="1248"/>
            <a:chExt cx="4088" cy="432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9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Analysis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28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Design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44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Code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Test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4176" y="1248"/>
              <a:ext cx="8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latin typeface="Calibri" pitchFamily="34" charset="0"/>
                </a:rPr>
                <a:t>Delivery</a:t>
              </a:r>
            </a:p>
            <a:p>
              <a:r>
                <a:rPr lang="en-GB">
                  <a:latin typeface="Calibri" pitchFamily="34" charset="0"/>
                </a:rPr>
                <a:t>increment #1</a:t>
              </a:r>
            </a:p>
          </p:txBody>
        </p:sp>
      </p:grp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3572690" y="4284616"/>
            <a:ext cx="45719" cy="22574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572691" y="65532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909616" y="6553200"/>
            <a:ext cx="1187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latin typeface="Calibri" pitchFamily="34" charset="0"/>
              </a:rPr>
              <a:t>Calendar time</a:t>
            </a:r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4638261" y="4976949"/>
            <a:ext cx="6808793" cy="677091"/>
            <a:chOff x="960" y="1248"/>
            <a:chExt cx="4088" cy="432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9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Analysis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728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Design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544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3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Test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176" y="1248"/>
              <a:ext cx="8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latin typeface="Calibri" pitchFamily="34" charset="0"/>
                </a:rPr>
                <a:t>Delivery</a:t>
              </a:r>
            </a:p>
            <a:p>
              <a:r>
                <a:rPr lang="en-GB">
                  <a:latin typeface="Calibri" pitchFamily="34" charset="0"/>
                </a:rPr>
                <a:t>increment #2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5406887" y="5865222"/>
            <a:ext cx="6552652" cy="535577"/>
            <a:chOff x="960" y="1248"/>
            <a:chExt cx="3931" cy="432"/>
          </a:xfrm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9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Analysis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728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Design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544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3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Test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108" y="1248"/>
              <a:ext cx="7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Calibri" pitchFamily="34" charset="0"/>
                </a:rPr>
                <a:t>Delivery #3</a:t>
              </a:r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C10A0D-78A2-BF7F-A7E4-9820261191BA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156704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55" y="1998618"/>
            <a:ext cx="11034702" cy="30902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b="1" dirty="0">
                <a:latin typeface="+mj-lt"/>
              </a:rPr>
              <a:t>Advantages of Incremental Development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Customer value can be delivered with each increment, so system functionality is available earlier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/>
              <a:t>Deliver the core product first</a:t>
            </a:r>
            <a:endParaRPr lang="en-GB" sz="2000" dirty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Early increments act as a prototype to help elicit requirements for later increments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Lower risk of overall project failure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The highest priority system services tend to receive the most testing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4EB3A2-622F-7CEC-2009-75A20B76FC40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24765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Rapid Application Development (RAD)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7" y="2024743"/>
            <a:ext cx="10652865" cy="434993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It is a type of incremental model. The developments are time-boxed, delivered, and then assembled into a working  prototype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In the RAD model, the components or functions are </a:t>
            </a:r>
            <a:r>
              <a:rPr lang="en-US" sz="2000" dirty="0">
                <a:solidFill>
                  <a:srgbClr val="C00000"/>
                </a:solidFill>
              </a:rPr>
              <a:t>developed in parallel </a:t>
            </a:r>
            <a:r>
              <a:rPr lang="en-US" sz="2000" dirty="0"/>
              <a:t>as if they were mini projects (frozen requirements in each increment)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 This can quickly give the customer something to see and use and to provide feedback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/>
              <a:t>Delivers a fully functional system in </a:t>
            </a:r>
            <a:r>
              <a:rPr lang="en-GB" altLang="en-US" sz="2000" dirty="0">
                <a:solidFill>
                  <a:srgbClr val="C00000"/>
                </a:solidFill>
              </a:rPr>
              <a:t>90 days</a:t>
            </a:r>
            <a:r>
              <a:rPr lang="en-GB" altLang="en-US" sz="2000" dirty="0"/>
              <a:t>, give or take 30 days</a:t>
            </a:r>
            <a:r>
              <a:rPr lang="en-US" sz="2000" dirty="0"/>
              <a:t> 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GB" altLang="en-US" sz="2000" dirty="0"/>
              <a:t>Phases of RAD are: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altLang="en-US" sz="2000" dirty="0">
                <a:solidFill>
                  <a:srgbClr val="0070C0"/>
                </a:solidFill>
              </a:rPr>
              <a:t>Requirements Planning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altLang="en-US" sz="2000" dirty="0">
                <a:solidFill>
                  <a:srgbClr val="0070C0"/>
                </a:solidFill>
              </a:rPr>
              <a:t>User Design </a:t>
            </a:r>
            <a:r>
              <a:rPr lang="en-GB" altLang="en-US" sz="2000" dirty="0"/>
              <a:t>(user interacts with the system analysts)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altLang="en-US" sz="2000" dirty="0">
                <a:solidFill>
                  <a:srgbClr val="0070C0"/>
                </a:solidFill>
              </a:rPr>
              <a:t>Construction</a:t>
            </a:r>
            <a:r>
              <a:rPr lang="en-GB" altLang="en-US" sz="2000" dirty="0">
                <a:solidFill>
                  <a:srgbClr val="FF0000"/>
                </a:solidFill>
              </a:rPr>
              <a:t> </a:t>
            </a:r>
            <a:r>
              <a:rPr lang="en-GB" altLang="en-US" sz="2000" dirty="0"/>
              <a:t> (program and application development)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altLang="en-US" sz="2000" dirty="0">
                <a:solidFill>
                  <a:srgbClr val="0070C0"/>
                </a:solidFill>
              </a:rPr>
              <a:t>Cutover</a:t>
            </a:r>
            <a:r>
              <a:rPr lang="en-GB" altLang="en-US" sz="2000" dirty="0">
                <a:solidFill>
                  <a:srgbClr val="FF0000"/>
                </a:solidFill>
              </a:rPr>
              <a:t> </a:t>
            </a:r>
            <a:r>
              <a:rPr lang="en-GB" altLang="en-US" sz="2000" dirty="0"/>
              <a:t>(testing, changeover to new system, user training)</a:t>
            </a:r>
            <a:endParaRPr lang="en-US" sz="2200" b="1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64714" cy="1053864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D9ECC-68FF-8D7D-811B-14DD60441EAC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13733231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922</Words>
  <Application>Microsoft Office PowerPoint</Application>
  <PresentationFormat>Widescreen</PresentationFormat>
  <Paragraphs>129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</vt:lpstr>
      <vt:lpstr>PowerPoint Presentation</vt:lpstr>
      <vt:lpstr>Software process</vt:lpstr>
      <vt:lpstr>Waterfall model</vt:lpstr>
      <vt:lpstr>V - model</vt:lpstr>
      <vt:lpstr>Prototyping model</vt:lpstr>
      <vt:lpstr>Evolutionary development</vt:lpstr>
      <vt:lpstr>Incremental development</vt:lpstr>
      <vt:lpstr>Incremental development</vt:lpstr>
      <vt:lpstr>Rapid Application Development (RAD)</vt:lpstr>
      <vt:lpstr>Component based development model</vt:lpstr>
      <vt:lpstr>Rational Unified Process (RUP)</vt:lpstr>
      <vt:lpstr>Risk profile</vt:lpstr>
      <vt:lpstr>Reduce Scrap/Rework: Use an Iterative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Ch.02 - Software Developmnet Process Model</dc:title>
  <dc:subject>Software Engineering</dc:subject>
  <dc:creator>M. Mahmudul Hasan</dc:creator>
  <cp:lastModifiedBy>Saikat Baul</cp:lastModifiedBy>
  <cp:revision>15</cp:revision>
  <dcterms:created xsi:type="dcterms:W3CDTF">2019-05-13T08:37:20Z</dcterms:created>
  <dcterms:modified xsi:type="dcterms:W3CDTF">2025-03-01T05:37:24Z</dcterms:modified>
</cp:coreProperties>
</file>