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5"/>
  </p:notesMasterIdLst>
  <p:sldIdLst>
    <p:sldId id="256" r:id="rId5"/>
    <p:sldId id="257" r:id="rId6"/>
    <p:sldId id="258" r:id="rId7"/>
    <p:sldId id="259" r:id="rId8"/>
    <p:sldId id="281" r:id="rId9"/>
    <p:sldId id="282" r:id="rId10"/>
    <p:sldId id="278" r:id="rId11"/>
    <p:sldId id="283" r:id="rId12"/>
    <p:sldId id="284" r:id="rId13"/>
    <p:sldId id="300" r:id="rId14"/>
    <p:sldId id="301" r:id="rId15"/>
    <p:sldId id="302" r:id="rId16"/>
    <p:sldId id="298" r:id="rId17"/>
    <p:sldId id="303" r:id="rId18"/>
    <p:sldId id="280" r:id="rId19"/>
    <p:sldId id="285" r:id="rId20"/>
    <p:sldId id="286" r:id="rId21"/>
    <p:sldId id="287" r:id="rId22"/>
    <p:sldId id="288"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3622973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0316589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495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798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213184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330936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546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174627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85397439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577568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97204934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07353545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850131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7962258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447655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3377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8266909"/>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43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62707216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06989362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2655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329977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25981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61957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4483898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97180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916265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679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131167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21510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974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86133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235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56812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016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6200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604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6196473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1988813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4174076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96111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697" r:id="rId3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Papadimitriou-Turing%20Machine.pdf" TargetMode="External"/><Relationship Id="rId2" Type="http://schemas.openxmlformats.org/officeDocument/2006/relationships/hyperlink" Target="Sipser-Computability-1.pdf" TargetMode="External"/><Relationship Id="rId1" Type="http://schemas.openxmlformats.org/officeDocument/2006/relationships/slideLayout" Target="../slideLayouts/slideLayout6.xml"/><Relationship Id="rId4" Type="http://schemas.openxmlformats.org/officeDocument/2006/relationships/hyperlink" Target="Hopcroft-Turing%20Machin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8</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Spring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555439-D1F4-456B-A0E4-46E4D700362F}"/>
              </a:ext>
            </a:extLst>
          </p:cNvPr>
          <p:cNvSpPr>
            <a:spLocks noGrp="1"/>
          </p:cNvSpPr>
          <p:nvPr>
            <p:ph type="title"/>
          </p:nvPr>
        </p:nvSpPr>
        <p:spPr/>
        <p:txBody>
          <a:bodyPr/>
          <a:lstStyle/>
          <a:p>
            <a:r>
              <a:rPr lang="en-US" sz="2800" dirty="0"/>
              <a:t>Hilbert’s 10</a:t>
            </a:r>
            <a:r>
              <a:rPr lang="en-US" sz="2800" baseline="30000" dirty="0"/>
              <a:t>th</a:t>
            </a:r>
            <a:r>
              <a:rPr lang="en-US" sz="2800" dirty="0"/>
              <a:t> Problem</a:t>
            </a:r>
          </a:p>
        </p:txBody>
      </p:sp>
      <p:sp>
        <p:nvSpPr>
          <p:cNvPr id="6" name="Content Placeholder 5">
            <a:extLst>
              <a:ext uri="{FF2B5EF4-FFF2-40B4-BE49-F238E27FC236}">
                <a16:creationId xmlns:a16="http://schemas.microsoft.com/office/drawing/2014/main" id="{7E7E951B-E6E6-4CA0-AD9A-D881CCEA165E}"/>
              </a:ext>
            </a:extLst>
          </p:cNvPr>
          <p:cNvSpPr>
            <a:spLocks noGrp="1"/>
          </p:cNvSpPr>
          <p:nvPr>
            <p:ph idx="1"/>
          </p:nvPr>
        </p:nvSpPr>
        <p:spPr/>
        <p:txBody>
          <a:bodyPr>
            <a:normAutofit fontScale="92500" lnSpcReduction="20000"/>
          </a:bodyPr>
          <a:lstStyle/>
          <a:p>
            <a:pPr algn="just"/>
            <a:r>
              <a:rPr lang="en-US" dirty="0"/>
              <a:t>In 1900, mathematician David Hilbert identified 23 mathematical problems and posed them as a challenge for the coming century. </a:t>
            </a:r>
          </a:p>
          <a:p>
            <a:pPr algn="just"/>
            <a:r>
              <a:rPr lang="en-US" dirty="0"/>
              <a:t>The tenth problem on his list concerned algorithms. The problem statement:</a:t>
            </a:r>
          </a:p>
          <a:p>
            <a:pPr lvl="1" algn="just"/>
            <a:r>
              <a:rPr lang="en-US" altLang="en-US" b="1" dirty="0"/>
              <a:t>Determination of the solvability of a Diophantine equation. </a:t>
            </a:r>
          </a:p>
          <a:p>
            <a:pPr lvl="1" algn="just"/>
            <a:r>
              <a:rPr lang="en-US" altLang="en-US" sz="2000" dirty="0"/>
              <a:t>Given a Diophantine equation with any number of unknown quantities and with rational integral numerical coefficients: </a:t>
            </a:r>
            <a:r>
              <a:rPr lang="en-US" altLang="en-US" sz="2000" i="1" dirty="0"/>
              <a:t>To devise a process according to which it can be determined by a finite number of operations whether the equation is solvable in rational integers.</a:t>
            </a:r>
          </a:p>
          <a:p>
            <a:pPr algn="just"/>
            <a:r>
              <a:rPr lang="en-US" altLang="en-US" dirty="0"/>
              <a:t>Let </a:t>
            </a:r>
            <a:r>
              <a:rPr lang="en-US" altLang="en-US" dirty="0">
                <a:latin typeface="Cambria Math" panose="02040503050406030204" pitchFamily="18" charset="0"/>
                <a:ea typeface="Cambria Math" panose="02040503050406030204" pitchFamily="18" charset="0"/>
              </a:rPr>
              <a:t>P(x</a:t>
            </a:r>
            <a:r>
              <a:rPr lang="en-US" altLang="en-US" baseline="-25000" dirty="0">
                <a:latin typeface="Cambria Math" panose="02040503050406030204" pitchFamily="18" charset="0"/>
                <a:ea typeface="Cambria Math" panose="02040503050406030204" pitchFamily="18" charset="0"/>
              </a:rPr>
              <a:t>1</a:t>
            </a:r>
            <a:r>
              <a:rPr lang="en-US" altLang="en-US" dirty="0">
                <a:latin typeface="Cambria Math" panose="02040503050406030204" pitchFamily="18" charset="0"/>
                <a:ea typeface="Cambria Math" panose="02040503050406030204" pitchFamily="18" charset="0"/>
              </a:rPr>
              <a:t>, …, </a:t>
            </a:r>
            <a:r>
              <a:rPr lang="en-US" altLang="en-US" dirty="0" err="1">
                <a:latin typeface="Cambria Math" panose="02040503050406030204" pitchFamily="18" charset="0"/>
                <a:ea typeface="Cambria Math" panose="02040503050406030204" pitchFamily="18" charset="0"/>
              </a:rPr>
              <a:t>x</a:t>
            </a:r>
            <a:r>
              <a:rPr lang="en-US" altLang="en-US" baseline="-25000" dirty="0" err="1">
                <a:latin typeface="Cambria Math" panose="02040503050406030204" pitchFamily="18" charset="0"/>
                <a:ea typeface="Cambria Math" panose="02040503050406030204" pitchFamily="18" charset="0"/>
              </a:rPr>
              <a:t>k</a:t>
            </a:r>
            <a:r>
              <a:rPr lang="en-US" altLang="en-US" dirty="0">
                <a:latin typeface="Cambria Math" panose="02040503050406030204" pitchFamily="18" charset="0"/>
                <a:ea typeface="Cambria Math" panose="02040503050406030204" pitchFamily="18" charset="0"/>
              </a:rPr>
              <a:t>)</a:t>
            </a:r>
            <a:r>
              <a:rPr lang="en-US" altLang="en-US" dirty="0"/>
              <a:t> be a polynomial in </a:t>
            </a:r>
            <a:r>
              <a:rPr lang="en-US" altLang="en-US" dirty="0">
                <a:latin typeface="Cambria Math" panose="02040503050406030204" pitchFamily="18" charset="0"/>
                <a:ea typeface="Cambria Math" panose="02040503050406030204" pitchFamily="18" charset="0"/>
              </a:rPr>
              <a:t>k</a:t>
            </a:r>
            <a:r>
              <a:rPr lang="en-US" altLang="en-US" dirty="0"/>
              <a:t> variables</a:t>
            </a:r>
            <a:br>
              <a:rPr lang="en-US" altLang="en-US" dirty="0"/>
            </a:br>
            <a:r>
              <a:rPr lang="en-US" altLang="en-US" dirty="0"/>
              <a:t>with integral coefficients.  Does </a:t>
            </a:r>
            <a:r>
              <a:rPr lang="en-US" altLang="en-US" dirty="0">
                <a:latin typeface="Cambria Math" panose="02040503050406030204" pitchFamily="18" charset="0"/>
                <a:ea typeface="Cambria Math" panose="02040503050406030204" pitchFamily="18" charset="0"/>
              </a:rPr>
              <a:t>P</a:t>
            </a:r>
            <a:r>
              <a:rPr lang="en-US" altLang="en-US" dirty="0"/>
              <a:t> have an </a:t>
            </a:r>
            <a:br>
              <a:rPr lang="en-US" altLang="en-US" dirty="0"/>
            </a:br>
            <a:r>
              <a:rPr lang="en-US" altLang="en-US" dirty="0"/>
              <a:t>integral root </a:t>
            </a:r>
            <a:r>
              <a:rPr lang="en-US" altLang="en-US" dirty="0">
                <a:latin typeface="Cambria Math" panose="02040503050406030204" pitchFamily="18" charset="0"/>
                <a:ea typeface="Cambria Math" panose="02040503050406030204" pitchFamily="18" charset="0"/>
              </a:rPr>
              <a:t>(x</a:t>
            </a:r>
            <a:r>
              <a:rPr lang="en-US" altLang="en-US" baseline="-25000" dirty="0">
                <a:latin typeface="Cambria Math" panose="02040503050406030204" pitchFamily="18" charset="0"/>
                <a:ea typeface="Cambria Math" panose="02040503050406030204" pitchFamily="18" charset="0"/>
              </a:rPr>
              <a:t>1</a:t>
            </a:r>
            <a:r>
              <a:rPr lang="en-US" altLang="en-US" dirty="0">
                <a:latin typeface="Cambria Math" panose="02040503050406030204" pitchFamily="18" charset="0"/>
                <a:ea typeface="Cambria Math" panose="02040503050406030204" pitchFamily="18" charset="0"/>
              </a:rPr>
              <a:t>, …, </a:t>
            </a:r>
            <a:r>
              <a:rPr lang="en-US" altLang="en-US" dirty="0" err="1">
                <a:latin typeface="Cambria Math" panose="02040503050406030204" pitchFamily="18" charset="0"/>
                <a:ea typeface="Cambria Math" panose="02040503050406030204" pitchFamily="18" charset="0"/>
              </a:rPr>
              <a:t>x</a:t>
            </a:r>
            <a:r>
              <a:rPr lang="en-US" altLang="en-US" baseline="-25000" dirty="0" err="1">
                <a:latin typeface="Cambria Math" panose="02040503050406030204" pitchFamily="18" charset="0"/>
                <a:ea typeface="Cambria Math" panose="02040503050406030204" pitchFamily="18" charset="0"/>
              </a:rPr>
              <a:t>k</a:t>
            </a:r>
            <a:r>
              <a:rPr lang="en-US" altLang="en-US" dirty="0">
                <a:latin typeface="Cambria Math" panose="02040503050406030204" pitchFamily="18" charset="0"/>
                <a:ea typeface="Cambria Math" panose="02040503050406030204" pitchFamily="18" charset="0"/>
              </a:rPr>
              <a:t>)</a:t>
            </a:r>
            <a:r>
              <a:rPr lang="en-US" altLang="en-US"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err="1">
                <a:latin typeface="Cambria Math" panose="02040503050406030204" pitchFamily="18" charset="0"/>
                <a:ea typeface="Cambria Math" panose="02040503050406030204" pitchFamily="18" charset="0"/>
                <a:sym typeface="Symbol" panose="05050102010706020507" pitchFamily="18" charset="2"/>
              </a:rPr>
              <a:t>Z</a:t>
            </a:r>
            <a:r>
              <a:rPr lang="en-US" altLang="en-US" baseline="30000" dirty="0" err="1">
                <a:latin typeface="Cambria Math" panose="02040503050406030204" pitchFamily="18" charset="0"/>
                <a:ea typeface="Cambria Math" panose="02040503050406030204" pitchFamily="18" charset="0"/>
                <a:sym typeface="Symbol" panose="05050102010706020507" pitchFamily="18" charset="2"/>
              </a:rPr>
              <a:t>k</a:t>
            </a:r>
            <a:r>
              <a:rPr lang="en-US" altLang="en-US"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a:t>
            </a:r>
          </a:p>
          <a:p>
            <a:pPr lvl="1"/>
            <a:r>
              <a:rPr lang="en-US" altLang="en-US" dirty="0"/>
              <a:t>Example: </a:t>
            </a:r>
            <a:r>
              <a:rPr lang="en-US" altLang="en-US" dirty="0">
                <a:latin typeface="Cambria Math" panose="02040503050406030204" pitchFamily="18" charset="0"/>
                <a:ea typeface="Cambria Math" panose="02040503050406030204" pitchFamily="18" charset="0"/>
              </a:rPr>
              <a:t>P(x, y, z) = 6x</a:t>
            </a:r>
            <a:r>
              <a:rPr lang="en-US" altLang="en-US" baseline="30000" dirty="0">
                <a:latin typeface="Cambria Math" panose="02040503050406030204" pitchFamily="18" charset="0"/>
                <a:ea typeface="Cambria Math" panose="02040503050406030204" pitchFamily="18" charset="0"/>
              </a:rPr>
              <a:t>3</a:t>
            </a:r>
            <a:r>
              <a:rPr lang="en-US" altLang="en-US" dirty="0">
                <a:latin typeface="Cambria Math" panose="02040503050406030204" pitchFamily="18" charset="0"/>
                <a:ea typeface="Cambria Math" panose="02040503050406030204" pitchFamily="18" charset="0"/>
              </a:rPr>
              <a:t>yz + 3xy</a:t>
            </a:r>
            <a:r>
              <a:rPr lang="en-US" altLang="en-US" baseline="30000" dirty="0">
                <a:latin typeface="Cambria Math" panose="02040503050406030204" pitchFamily="18" charset="0"/>
                <a:ea typeface="Cambria Math" panose="02040503050406030204" pitchFamily="18" charset="0"/>
              </a:rPr>
              <a:t>2 </a:t>
            </a:r>
            <a:r>
              <a:rPr lang="en-US" altLang="en-US" dirty="0">
                <a:latin typeface="Cambria Math" panose="02040503050406030204" pitchFamily="18" charset="0"/>
                <a:ea typeface="Cambria Math" panose="02040503050406030204" pitchFamily="18" charset="0"/>
              </a:rPr>
              <a:t>– x</a:t>
            </a:r>
            <a:r>
              <a:rPr lang="en-US" altLang="en-US" baseline="30000" dirty="0">
                <a:latin typeface="Cambria Math" panose="02040503050406030204" pitchFamily="18" charset="0"/>
                <a:ea typeface="Cambria Math" panose="02040503050406030204" pitchFamily="18" charset="0"/>
              </a:rPr>
              <a:t>3 </a:t>
            </a:r>
            <a:r>
              <a:rPr lang="en-US" altLang="en-US" dirty="0">
                <a:latin typeface="Cambria Math" panose="02040503050406030204" pitchFamily="18" charset="0"/>
                <a:ea typeface="Cambria Math" panose="02040503050406030204" pitchFamily="18" charset="0"/>
              </a:rPr>
              <a:t>– 10</a:t>
            </a:r>
            <a:r>
              <a:rPr lang="en-US" altLang="en-US" dirty="0"/>
              <a:t> </a:t>
            </a:r>
            <a:br>
              <a:rPr lang="en-US" altLang="en-US" dirty="0"/>
            </a:br>
            <a:r>
              <a:rPr lang="en-US" altLang="en-US" dirty="0"/>
              <a:t>has integral root </a:t>
            </a:r>
            <a:r>
              <a:rPr lang="en-US" altLang="en-US" dirty="0">
                <a:latin typeface="Cambria Math" panose="02040503050406030204" pitchFamily="18" charset="0"/>
                <a:ea typeface="Cambria Math" panose="02040503050406030204" pitchFamily="18" charset="0"/>
              </a:rPr>
              <a:t>(</a:t>
            </a:r>
            <a:r>
              <a:rPr lang="en-US" altLang="en-US" dirty="0" err="1">
                <a:latin typeface="Cambria Math" panose="02040503050406030204" pitchFamily="18" charset="0"/>
                <a:ea typeface="Cambria Math" panose="02040503050406030204" pitchFamily="18" charset="0"/>
              </a:rPr>
              <a:t>x,y,z</a:t>
            </a:r>
            <a:r>
              <a:rPr lang="en-US" altLang="en-US" dirty="0">
                <a:latin typeface="Cambria Math" panose="02040503050406030204" pitchFamily="18" charset="0"/>
                <a:ea typeface="Cambria Math" panose="02040503050406030204" pitchFamily="18" charset="0"/>
              </a:rPr>
              <a:t>) = (5,3,0)</a:t>
            </a:r>
            <a:endParaRPr lang="en-US" altLang="en-US" dirty="0"/>
          </a:p>
          <a:p>
            <a:pPr lvl="1"/>
            <a:r>
              <a:rPr lang="en-US" altLang="en-US" dirty="0"/>
              <a:t>Example: </a:t>
            </a:r>
            <a:r>
              <a:rPr lang="en-US" altLang="en-US" dirty="0">
                <a:latin typeface="Cambria Math" panose="02040503050406030204" pitchFamily="18" charset="0"/>
                <a:ea typeface="Cambria Math" panose="02040503050406030204" pitchFamily="18" charset="0"/>
              </a:rPr>
              <a:t>P(x, y) = 21x</a:t>
            </a:r>
            <a:r>
              <a:rPr lang="en-US" altLang="en-US" baseline="30000" dirty="0">
                <a:latin typeface="Cambria Math" panose="02040503050406030204" pitchFamily="18" charset="0"/>
                <a:ea typeface="Cambria Math" panose="02040503050406030204" pitchFamily="18" charset="0"/>
              </a:rPr>
              <a:t>2 </a:t>
            </a:r>
            <a:r>
              <a:rPr lang="en-US" altLang="en-US" dirty="0">
                <a:latin typeface="Cambria Math" panose="02040503050406030204" pitchFamily="18" charset="0"/>
                <a:ea typeface="Cambria Math" panose="02040503050406030204" pitchFamily="18" charset="0"/>
              </a:rPr>
              <a:t>– 81xy + 1</a:t>
            </a:r>
            <a:br>
              <a:rPr lang="en-US" altLang="en-US" dirty="0">
                <a:latin typeface="Cambria Math" panose="02040503050406030204" pitchFamily="18" charset="0"/>
                <a:ea typeface="Cambria Math" panose="02040503050406030204" pitchFamily="18" charset="0"/>
              </a:rPr>
            </a:br>
            <a:r>
              <a:rPr lang="en-US" altLang="en-US" dirty="0"/>
              <a:t>does not have an integral root.</a:t>
            </a:r>
          </a:p>
          <a:p>
            <a:pPr algn="just"/>
            <a:endParaRPr lang="en-US" dirty="0"/>
          </a:p>
        </p:txBody>
      </p:sp>
      <p:sp>
        <p:nvSpPr>
          <p:cNvPr id="3" name="Text Placeholder 2">
            <a:extLst>
              <a:ext uri="{FF2B5EF4-FFF2-40B4-BE49-F238E27FC236}">
                <a16:creationId xmlns:a16="http://schemas.microsoft.com/office/drawing/2014/main" id="{F39028B3-AC10-4A36-A534-9B9A8FAEE182}"/>
              </a:ext>
            </a:extLst>
          </p:cNvPr>
          <p:cNvSpPr>
            <a:spLocks noGrp="1"/>
          </p:cNvSpPr>
          <p:nvPr>
            <p:ph type="body" sz="half" idx="2"/>
          </p:nvPr>
        </p:nvSpPr>
        <p:spPr/>
        <p:txBody>
          <a:bodyPr/>
          <a:lstStyle/>
          <a:p>
            <a:r>
              <a:rPr lang="en-US" altLang="en-US" b="1" dirty="0"/>
              <a:t>Diophantine Equation</a:t>
            </a:r>
            <a:endParaRPr lang="en-US" dirty="0"/>
          </a:p>
        </p:txBody>
      </p:sp>
      <p:sp>
        <p:nvSpPr>
          <p:cNvPr id="2" name="Footer Placeholder 1">
            <a:extLst>
              <a:ext uri="{FF2B5EF4-FFF2-40B4-BE49-F238E27FC236}">
                <a16:creationId xmlns:a16="http://schemas.microsoft.com/office/drawing/2014/main" id="{CAD66F07-864F-48AF-9BB5-06123972FAA0}"/>
              </a:ext>
            </a:extLst>
          </p:cNvPr>
          <p:cNvSpPr>
            <a:spLocks noGrp="1"/>
          </p:cNvSpPr>
          <p:nvPr>
            <p:ph type="ftr" sz="quarter" idx="11"/>
          </p:nvPr>
        </p:nvSpPr>
        <p:spPr/>
        <p:txBody>
          <a:bodyPr/>
          <a:lstStyle/>
          <a:p>
            <a:r>
              <a:rPr lang="en-US"/>
              <a:t>CSC3113: Theory of Computation</a:t>
            </a:r>
          </a:p>
        </p:txBody>
      </p:sp>
      <p:pic>
        <p:nvPicPr>
          <p:cNvPr id="9" name="Picture Placeholder 8" descr="A person wearing a hat&#10;&#10;Description automatically generated">
            <a:extLst>
              <a:ext uri="{FF2B5EF4-FFF2-40B4-BE49-F238E27FC236}">
                <a16:creationId xmlns:a16="http://schemas.microsoft.com/office/drawing/2014/main" id="{0A72A534-31FE-4164-9DA7-A02AF52FB1FE}"/>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544162" y="1371600"/>
            <a:ext cx="2243049" cy="3909314"/>
          </a:xfrm>
        </p:spPr>
      </p:pic>
    </p:spTree>
    <p:extLst>
      <p:ext uri="{BB962C8B-B14F-4D97-AF65-F5344CB8AC3E}">
        <p14:creationId xmlns:p14="http://schemas.microsoft.com/office/powerpoint/2010/main" val="300127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18B25F7-DE3C-427A-AB9E-1F1B939D8838}"/>
              </a:ext>
            </a:extLst>
          </p:cNvPr>
          <p:cNvSpPr>
            <a:spLocks noGrp="1"/>
          </p:cNvSpPr>
          <p:nvPr>
            <p:ph type="ftr" sz="quarter" idx="11"/>
          </p:nvPr>
        </p:nvSpPr>
        <p:spPr/>
        <p:txBody>
          <a:bodyPr/>
          <a:lstStyle/>
          <a:p>
            <a:r>
              <a:rPr lang="en-US"/>
              <a:t>CSC3113: Theory of Computation</a:t>
            </a:r>
          </a:p>
        </p:txBody>
      </p:sp>
      <p:sp>
        <p:nvSpPr>
          <p:cNvPr id="7" name="Text Placeholder 6">
            <a:extLst>
              <a:ext uri="{FF2B5EF4-FFF2-40B4-BE49-F238E27FC236}">
                <a16:creationId xmlns:a16="http://schemas.microsoft.com/office/drawing/2014/main" id="{0F2DC36E-D1BB-4696-BBAE-95833F3AA3BD}"/>
              </a:ext>
            </a:extLst>
          </p:cNvPr>
          <p:cNvSpPr>
            <a:spLocks noGrp="1"/>
          </p:cNvSpPr>
          <p:nvPr>
            <p:ph type="body" sz="quarter" idx="12"/>
          </p:nvPr>
        </p:nvSpPr>
        <p:spPr/>
        <p:txBody>
          <a:bodyPr/>
          <a:lstStyle/>
          <a:p>
            <a:r>
              <a:rPr lang="en-US" altLang="en-US" b="1" dirty="0"/>
              <a:t>Diophantine Equation</a:t>
            </a:r>
            <a:endParaRPr lang="en-US" dirty="0"/>
          </a:p>
        </p:txBody>
      </p:sp>
      <p:sp>
        <p:nvSpPr>
          <p:cNvPr id="8" name="Text Placeholder 7">
            <a:extLst>
              <a:ext uri="{FF2B5EF4-FFF2-40B4-BE49-F238E27FC236}">
                <a16:creationId xmlns:a16="http://schemas.microsoft.com/office/drawing/2014/main" id="{08A862D5-5399-4F01-9D20-2966D27C6E52}"/>
              </a:ext>
            </a:extLst>
          </p:cNvPr>
          <p:cNvSpPr>
            <a:spLocks noGrp="1"/>
          </p:cNvSpPr>
          <p:nvPr>
            <p:ph type="body" sz="quarter" idx="13"/>
          </p:nvPr>
        </p:nvSpPr>
        <p:spPr/>
        <p:txBody>
          <a:bodyPr>
            <a:normAutofit lnSpcReduction="10000"/>
          </a:bodyPr>
          <a:lstStyle/>
          <a:p>
            <a:pPr algn="just"/>
            <a:r>
              <a:rPr lang="en-US" dirty="0"/>
              <a:t>Let’s briefly discuss polynomials to understand the problem. </a:t>
            </a:r>
          </a:p>
          <a:p>
            <a:pPr lvl="1" algn="just"/>
            <a:r>
              <a:rPr lang="en-US" dirty="0"/>
              <a:t>A polynomial is a sum of terms, where each term is a product of certain variables and a constant, called a coefficient (here, we consider only integer coefficient). For example, </a:t>
            </a:r>
          </a:p>
          <a:p>
            <a:pPr lvl="2"/>
            <a:r>
              <a:rPr lang="en-US" dirty="0">
                <a:latin typeface="Cambria Math" panose="02040503050406030204" pitchFamily="18" charset="0"/>
                <a:ea typeface="Cambria Math" panose="02040503050406030204" pitchFamily="18" charset="0"/>
              </a:rPr>
              <a:t>6 · x · x · x · y · z · z = 6x</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yz</a:t>
            </a:r>
            <a:r>
              <a:rPr lang="en-US" baseline="30000" dirty="0">
                <a:latin typeface="Cambria Math" panose="02040503050406030204" pitchFamily="18" charset="0"/>
                <a:ea typeface="Cambria Math" panose="02040503050406030204" pitchFamily="18" charset="0"/>
              </a:rPr>
              <a:t>2</a:t>
            </a:r>
            <a:r>
              <a:rPr lang="en-US" dirty="0"/>
              <a:t> is a term with coefficient </a:t>
            </a:r>
            <a:r>
              <a:rPr lang="en-US" dirty="0">
                <a:latin typeface="Cambria Math" panose="02040503050406030204" pitchFamily="18" charset="0"/>
                <a:ea typeface="Cambria Math" panose="02040503050406030204" pitchFamily="18" charset="0"/>
              </a:rPr>
              <a:t>6</a:t>
            </a:r>
            <a:r>
              <a:rPr lang="en-US" dirty="0"/>
              <a:t>, and </a:t>
            </a:r>
          </a:p>
          <a:p>
            <a:pPr lvl="2"/>
            <a:r>
              <a:rPr lang="en-US" dirty="0">
                <a:latin typeface="Cambria Math" panose="02040503050406030204" pitchFamily="18" charset="0"/>
                <a:ea typeface="Cambria Math" panose="02040503050406030204" pitchFamily="18" charset="0"/>
              </a:rPr>
              <a:t>6x</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yz</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+ 3xy</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x</a:t>
            </a:r>
            <a:r>
              <a:rPr lang="en-US" baseline="30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 − 10 </a:t>
            </a:r>
            <a:r>
              <a:rPr lang="en-US" dirty="0"/>
              <a:t>is a polynomial with four terms, over the variables </a:t>
            </a:r>
            <a:r>
              <a:rPr lang="en-US" dirty="0">
                <a:latin typeface="Cambria Math" panose="02040503050406030204" pitchFamily="18" charset="0"/>
                <a:ea typeface="Cambria Math" panose="02040503050406030204" pitchFamily="18" charset="0"/>
              </a:rPr>
              <a:t>x, y, </a:t>
            </a:r>
            <a:r>
              <a:rPr lang="en-US" dirty="0"/>
              <a:t>and </a:t>
            </a:r>
            <a:r>
              <a:rPr lang="en-US" dirty="0">
                <a:latin typeface="Cambria Math" panose="02040503050406030204" pitchFamily="18" charset="0"/>
                <a:ea typeface="Cambria Math" panose="02040503050406030204" pitchFamily="18" charset="0"/>
              </a:rPr>
              <a:t>z</a:t>
            </a:r>
            <a:r>
              <a:rPr lang="en-US" dirty="0"/>
              <a:t>. </a:t>
            </a:r>
          </a:p>
          <a:p>
            <a:pPr lvl="1" algn="just"/>
            <a:r>
              <a:rPr lang="en-US" dirty="0"/>
              <a:t>A root of a polynomial is an assignment of values to its variables so that the value of the polynomial is </a:t>
            </a:r>
            <a:r>
              <a:rPr lang="en-US" dirty="0">
                <a:latin typeface="Cambria Math" panose="02040503050406030204" pitchFamily="18" charset="0"/>
                <a:ea typeface="Cambria Math" panose="02040503050406030204" pitchFamily="18" charset="0"/>
              </a:rPr>
              <a:t>0</a:t>
            </a:r>
            <a:r>
              <a:rPr lang="en-US" dirty="0"/>
              <a:t>. </a:t>
            </a:r>
          </a:p>
          <a:p>
            <a:pPr lvl="2"/>
            <a:r>
              <a:rPr lang="en-US" dirty="0"/>
              <a:t>The above polynomial has a root at </a:t>
            </a:r>
            <a:r>
              <a:rPr lang="en-US" dirty="0">
                <a:latin typeface="Cambria Math" panose="02040503050406030204" pitchFamily="18" charset="0"/>
                <a:ea typeface="Cambria Math" panose="02040503050406030204" pitchFamily="18" charset="0"/>
              </a:rPr>
              <a:t>x = 5, y = 3, </a:t>
            </a:r>
            <a:r>
              <a:rPr lang="en-US" dirty="0"/>
              <a:t>and </a:t>
            </a:r>
            <a:r>
              <a:rPr lang="en-US" dirty="0">
                <a:latin typeface="Cambria Math" panose="02040503050406030204" pitchFamily="18" charset="0"/>
                <a:ea typeface="Cambria Math" panose="02040503050406030204" pitchFamily="18" charset="0"/>
              </a:rPr>
              <a:t>z = 0</a:t>
            </a:r>
            <a:r>
              <a:rPr lang="en-US" dirty="0"/>
              <a:t>. </a:t>
            </a:r>
          </a:p>
          <a:p>
            <a:pPr algn="just"/>
            <a:r>
              <a:rPr lang="en-US" dirty="0"/>
              <a:t>Hilbert’s tenth problem was to devise an algorithm that tests whether a polynomial has an integral root. He did not use the term algorithm but rather “a process according to which it can be determined by a finite number of operations.”</a:t>
            </a:r>
          </a:p>
        </p:txBody>
      </p:sp>
      <p:sp>
        <p:nvSpPr>
          <p:cNvPr id="9" name="Text Placeholder 8">
            <a:extLst>
              <a:ext uri="{FF2B5EF4-FFF2-40B4-BE49-F238E27FC236}">
                <a16:creationId xmlns:a16="http://schemas.microsoft.com/office/drawing/2014/main" id="{EA8AAAAA-0993-4754-9E4A-C31948949FEF}"/>
              </a:ext>
            </a:extLst>
          </p:cNvPr>
          <p:cNvSpPr>
            <a:spLocks noGrp="1"/>
          </p:cNvSpPr>
          <p:nvPr>
            <p:ph type="body" sz="quarter" idx="14"/>
          </p:nvPr>
        </p:nvSpPr>
        <p:spPr/>
        <p:txBody>
          <a:bodyPr/>
          <a:lstStyle/>
          <a:p>
            <a:r>
              <a:rPr lang="en-US" dirty="0"/>
              <a:t>Algorithm</a:t>
            </a:r>
          </a:p>
        </p:txBody>
      </p:sp>
    </p:spTree>
    <p:extLst>
      <p:ext uri="{BB962C8B-B14F-4D97-AF65-F5344CB8AC3E}">
        <p14:creationId xmlns:p14="http://schemas.microsoft.com/office/powerpoint/2010/main" val="304350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86D863-C94B-4B5C-B3AA-5512802FEBA1}"/>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B6B45E53-EEFC-42CA-82A7-E92C9B397F11}"/>
              </a:ext>
            </a:extLst>
          </p:cNvPr>
          <p:cNvSpPr>
            <a:spLocks noGrp="1"/>
          </p:cNvSpPr>
          <p:nvPr>
            <p:ph type="body" sz="quarter" idx="12"/>
          </p:nvPr>
        </p:nvSpPr>
        <p:spPr/>
        <p:txBody>
          <a:bodyPr/>
          <a:lstStyle/>
          <a:p>
            <a:r>
              <a:rPr lang="en-US" dirty="0"/>
              <a:t>Church-Turing Thesis</a:t>
            </a:r>
          </a:p>
        </p:txBody>
      </p:sp>
      <p:sp>
        <p:nvSpPr>
          <p:cNvPr id="6" name="Text Placeholder 5">
            <a:extLst>
              <a:ext uri="{FF2B5EF4-FFF2-40B4-BE49-F238E27FC236}">
                <a16:creationId xmlns:a16="http://schemas.microsoft.com/office/drawing/2014/main" id="{43BD4270-E55D-49E7-8895-D5CB93592C40}"/>
              </a:ext>
            </a:extLst>
          </p:cNvPr>
          <p:cNvSpPr>
            <a:spLocks noGrp="1"/>
          </p:cNvSpPr>
          <p:nvPr>
            <p:ph type="body" sz="quarter" idx="13"/>
          </p:nvPr>
        </p:nvSpPr>
        <p:spPr/>
        <p:txBody>
          <a:bodyPr>
            <a:normAutofit fontScale="92500" lnSpcReduction="10000"/>
          </a:bodyPr>
          <a:lstStyle/>
          <a:p>
            <a:pPr algn="just"/>
            <a:r>
              <a:rPr lang="en-US" dirty="0"/>
              <a:t>Proving that an algorithm exists or does not exist requires having a clear definition of algorithm.</a:t>
            </a:r>
          </a:p>
          <a:p>
            <a:pPr algn="just"/>
            <a:r>
              <a:rPr lang="en-US" dirty="0"/>
              <a:t>The definition came in the 1936 papers of Alonzo Church and Alan Turing. </a:t>
            </a:r>
          </a:p>
          <a:p>
            <a:pPr lvl="1" algn="just"/>
            <a:r>
              <a:rPr lang="en-US" dirty="0"/>
              <a:t>Church used notational system called the λ-calculus to define algorithms. </a:t>
            </a:r>
          </a:p>
          <a:p>
            <a:pPr lvl="1"/>
            <a:r>
              <a:rPr lang="en-US" dirty="0"/>
              <a:t>Turing did the same with his “machines.” </a:t>
            </a:r>
          </a:p>
          <a:p>
            <a:pPr algn="just"/>
            <a:r>
              <a:rPr lang="en-US" dirty="0"/>
              <a:t>These two definitions were shown to be equivalent. This connection between the informal notion of algorithm and the precise definition has come to be called the Church–Turing thesis.</a:t>
            </a:r>
          </a:p>
          <a:p>
            <a:pPr algn="just"/>
            <a:r>
              <a:rPr lang="en-US" dirty="0"/>
              <a:t>The Church–Turing thesis provides the definition of algorithm necessary to resolve Hilbert’s tenth problem. </a:t>
            </a:r>
          </a:p>
          <a:p>
            <a:pPr lvl="1"/>
            <a:r>
              <a:rPr lang="en-US" i="1" dirty="0"/>
              <a:t>Intuitive notion of algorithms equals to </a:t>
            </a:r>
            <a:r>
              <a:rPr lang="en-US" i="1"/>
              <a:t>the Turing Decidable machine</a:t>
            </a:r>
            <a:r>
              <a:rPr lang="en-US" dirty="0"/>
              <a:t>.</a:t>
            </a:r>
          </a:p>
          <a:p>
            <a:pPr algn="just"/>
            <a:r>
              <a:rPr lang="en-US" dirty="0"/>
              <a:t>In 1970, Yuri </a:t>
            </a:r>
            <a:r>
              <a:rPr lang="en-US" dirty="0" err="1"/>
              <a:t>Matijasevic</a:t>
            </a:r>
            <a:r>
              <a:rPr lang="en-US" dirty="0"/>
              <a:t>, building on the work of Martin Davis, Hilary Putnam, and Julia Robinson, showed that no algorithm exists for testing whether a polynomial has integral roots.</a:t>
            </a:r>
          </a:p>
        </p:txBody>
      </p:sp>
      <p:sp>
        <p:nvSpPr>
          <p:cNvPr id="7" name="Text Placeholder 6">
            <a:extLst>
              <a:ext uri="{FF2B5EF4-FFF2-40B4-BE49-F238E27FC236}">
                <a16:creationId xmlns:a16="http://schemas.microsoft.com/office/drawing/2014/main" id="{A0785406-76F3-4544-B8AD-2EC7B1DDD201}"/>
              </a:ext>
            </a:extLst>
          </p:cNvPr>
          <p:cNvSpPr>
            <a:spLocks noGrp="1"/>
          </p:cNvSpPr>
          <p:nvPr>
            <p:ph type="body" sz="quarter" idx="14"/>
          </p:nvPr>
        </p:nvSpPr>
        <p:spPr/>
        <p:txBody>
          <a:bodyPr/>
          <a:lstStyle/>
          <a:p>
            <a:r>
              <a:rPr lang="en-US" dirty="0"/>
              <a:t>Algorithm</a:t>
            </a:r>
          </a:p>
        </p:txBody>
      </p:sp>
    </p:spTree>
    <p:extLst>
      <p:ext uri="{BB962C8B-B14F-4D97-AF65-F5344CB8AC3E}">
        <p14:creationId xmlns:p14="http://schemas.microsoft.com/office/powerpoint/2010/main" val="241774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E9548B-4FBB-49E6-BC6A-4070570A65F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FEF6223-C6E8-40AA-A5F8-C838A1466AE7}"/>
              </a:ext>
            </a:extLst>
          </p:cNvPr>
          <p:cNvSpPr>
            <a:spLocks noGrp="1"/>
          </p:cNvSpPr>
          <p:nvPr>
            <p:ph type="body" sz="quarter" idx="12"/>
          </p:nvPr>
        </p:nvSpPr>
        <p:spPr/>
        <p:txBody>
          <a:bodyPr/>
          <a:lstStyle/>
          <a:p>
            <a:r>
              <a:rPr lang="en-US" altLang="en-US" dirty="0"/>
              <a:t>Turing Recognizable vs Decidable</a:t>
            </a:r>
            <a:endParaRPr lang="en-US" dirty="0"/>
          </a:p>
        </p:txBody>
      </p:sp>
      <p:sp>
        <p:nvSpPr>
          <p:cNvPr id="4" name="Text Placeholder 3">
            <a:extLst>
              <a:ext uri="{FF2B5EF4-FFF2-40B4-BE49-F238E27FC236}">
                <a16:creationId xmlns:a16="http://schemas.microsoft.com/office/drawing/2014/main" id="{FBEEAA00-9959-4021-A373-EDEA90C891F3}"/>
              </a:ext>
            </a:extLst>
          </p:cNvPr>
          <p:cNvSpPr>
            <a:spLocks noGrp="1"/>
          </p:cNvSpPr>
          <p:nvPr>
            <p:ph type="body" sz="quarter" idx="13"/>
          </p:nvPr>
        </p:nvSpPr>
        <p:spPr/>
        <p:txBody>
          <a:bodyPr>
            <a:normAutofit/>
          </a:bodyPr>
          <a:lstStyle/>
          <a:p>
            <a:pPr algn="just" eaLnBrk="1" hangingPunct="1"/>
            <a:r>
              <a:rPr lang="en-US" altLang="en-US" sz="2800" b="1" i="1" dirty="0"/>
              <a:t>Turing Recognizable</a:t>
            </a:r>
            <a:r>
              <a:rPr lang="en-US" altLang="en-US" sz="2800" dirty="0"/>
              <a:t>: A language </a:t>
            </a:r>
            <a:r>
              <a:rPr lang="en-US" altLang="en-US" sz="2800" b="1" dirty="0">
                <a:latin typeface="Cambria Math" panose="02040503050406030204" pitchFamily="18" charset="0"/>
                <a:ea typeface="Cambria Math" panose="02040503050406030204" pitchFamily="18" charset="0"/>
              </a:rPr>
              <a:t>A</a:t>
            </a:r>
            <a:r>
              <a:rPr lang="en-US" altLang="en-US" sz="2800" dirty="0"/>
              <a:t> is </a:t>
            </a:r>
            <a:r>
              <a:rPr lang="en-US" altLang="en-US" sz="2800" u="sng" dirty="0"/>
              <a:t>Turing-recognizable</a:t>
            </a:r>
            <a:r>
              <a:rPr lang="en-US" altLang="en-US" sz="2800" dirty="0"/>
              <a:t> if and only if there is a Turing Machine </a:t>
            </a:r>
            <a:r>
              <a:rPr lang="en-US" altLang="en-US" sz="2800" b="1" dirty="0">
                <a:latin typeface="Cambria Math" panose="02040503050406030204" pitchFamily="18" charset="0"/>
                <a:ea typeface="Cambria Math" panose="02040503050406030204" pitchFamily="18" charset="0"/>
              </a:rPr>
              <a:t>M</a:t>
            </a:r>
            <a:r>
              <a:rPr lang="en-US" altLang="en-US" sz="2800" dirty="0"/>
              <a:t> such that </a:t>
            </a:r>
            <a:r>
              <a:rPr lang="en-US" altLang="en-US" sz="2800" b="1" dirty="0">
                <a:latin typeface="Cambria Math" panose="02040503050406030204" pitchFamily="18" charset="0"/>
                <a:ea typeface="Cambria Math" panose="02040503050406030204" pitchFamily="18" charset="0"/>
              </a:rPr>
              <a:t>A = L(M)</a:t>
            </a:r>
            <a:r>
              <a:rPr lang="en-US" altLang="en-US" sz="2800" dirty="0"/>
              <a:t>.</a:t>
            </a:r>
          </a:p>
          <a:p>
            <a:pPr lvl="1" algn="just"/>
            <a:r>
              <a:rPr lang="en-US" altLang="en-US" b="1" dirty="0" err="1">
                <a:latin typeface="Cambria Math" panose="02040503050406030204" pitchFamily="18" charset="0"/>
                <a:ea typeface="Cambria Math" panose="02040503050406030204" pitchFamily="18" charset="0"/>
              </a:rPr>
              <a:t>w</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dirty="0"/>
              <a:t>halts on input </a:t>
            </a:r>
            <a:r>
              <a:rPr lang="en-US" altLang="en-US" b="1" dirty="0">
                <a:latin typeface="Cambria Math" panose="02040503050406030204" pitchFamily="18" charset="0"/>
                <a:ea typeface="Cambria Math" panose="02040503050406030204" pitchFamily="18" charset="0"/>
                <a:sym typeface="Symbol" panose="05050102010706020507" pitchFamily="18" charset="2"/>
              </a:rPr>
              <a:t>w</a:t>
            </a:r>
            <a:r>
              <a:rPr lang="en-US" altLang="en-US" dirty="0"/>
              <a:t> in state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ACCEPT</a:t>
            </a:r>
            <a:r>
              <a:rPr lang="en-US" altLang="en-US" dirty="0">
                <a:solidFill>
                  <a:schemeClr val="bg1"/>
                </a:solidFill>
              </a:rPr>
              <a:t>,</a:t>
            </a:r>
          </a:p>
          <a:p>
            <a:pPr lvl="1"/>
            <a:r>
              <a:rPr lang="en-US" altLang="en-US" b="1" dirty="0" err="1">
                <a:latin typeface="Cambria Math" panose="02040503050406030204" pitchFamily="18" charset="0"/>
                <a:ea typeface="Cambria Math" panose="02040503050406030204" pitchFamily="18" charset="0"/>
              </a:rPr>
              <a:t>w</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dirty="0"/>
              <a:t>halts on input </a:t>
            </a:r>
            <a:r>
              <a:rPr lang="en-US" altLang="en-US" b="1" dirty="0">
                <a:latin typeface="Cambria Math" panose="02040503050406030204" pitchFamily="18" charset="0"/>
                <a:ea typeface="Cambria Math" panose="02040503050406030204" pitchFamily="18" charset="0"/>
                <a:sym typeface="Symbol" panose="05050102010706020507" pitchFamily="18" charset="2"/>
              </a:rPr>
              <a:t>w</a:t>
            </a:r>
            <a:r>
              <a:rPr lang="en-US" altLang="en-US" dirty="0"/>
              <a:t> in state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dirty="0">
                <a:solidFill>
                  <a:schemeClr val="bg1"/>
                </a:solidFill>
              </a:rPr>
              <a:t>,</a:t>
            </a:r>
            <a:br>
              <a:rPr lang="en-US" altLang="en-US" dirty="0">
                <a:solidFill>
                  <a:schemeClr val="bg1"/>
                </a:solidFill>
              </a:rPr>
            </a:br>
            <a:r>
              <a:rPr lang="en-US" altLang="en-US" dirty="0">
                <a:solidFill>
                  <a:schemeClr val="bg1"/>
                </a:solidFill>
              </a:rPr>
              <a:t>                 </a:t>
            </a:r>
            <a:r>
              <a:rPr lang="en-US" altLang="en-US" dirty="0">
                <a:solidFill>
                  <a:schemeClr val="tx1"/>
                </a:solidFill>
              </a:rPr>
              <a:t>or </a:t>
            </a:r>
            <a:r>
              <a:rPr lang="en-US" altLang="en-US" b="1" dirty="0">
                <a:latin typeface="Cambria Math" panose="02040503050406030204" pitchFamily="18" charset="0"/>
                <a:ea typeface="Cambria Math" panose="02040503050406030204" pitchFamily="18" charset="0"/>
                <a:sym typeface="Symbol" panose="05050102010706020507" pitchFamily="18" charset="2"/>
              </a:rPr>
              <a:t>M</a:t>
            </a:r>
            <a:r>
              <a:rPr lang="en-US" altLang="en-US" dirty="0">
                <a:solidFill>
                  <a:schemeClr val="tx1"/>
                </a:solidFill>
              </a:rPr>
              <a:t> runs forever (</a:t>
            </a:r>
            <a:r>
              <a:rPr lang="en-US" altLang="en-US" sz="2000" i="1" dirty="0">
                <a:sym typeface="Symbol" panose="05050102010706020507" pitchFamily="18" charset="2"/>
              </a:rPr>
              <a:t>loop indefinitely</a:t>
            </a:r>
            <a:r>
              <a:rPr lang="en-US" altLang="en-US" dirty="0">
                <a:solidFill>
                  <a:schemeClr val="tx1"/>
                </a:solidFill>
              </a:rPr>
              <a:t>)</a:t>
            </a:r>
          </a:p>
          <a:p>
            <a:pPr algn="just"/>
            <a:endParaRPr lang="en-US" altLang="en-US" sz="2800" b="1" i="1" dirty="0"/>
          </a:p>
          <a:p>
            <a:pPr algn="just"/>
            <a:r>
              <a:rPr lang="en-US" altLang="en-US" sz="2800" b="1" i="1" dirty="0"/>
              <a:t>Turing Decidable</a:t>
            </a:r>
            <a:r>
              <a:rPr lang="en-US" altLang="en-US" sz="2800" dirty="0"/>
              <a:t>: A language </a:t>
            </a:r>
            <a:r>
              <a:rPr lang="en-US" altLang="en-US" sz="2800" b="1" dirty="0">
                <a:latin typeface="Cambria Math" panose="02040503050406030204" pitchFamily="18" charset="0"/>
                <a:ea typeface="Cambria Math" panose="02040503050406030204" pitchFamily="18" charset="0"/>
              </a:rPr>
              <a:t>A = L(M)</a:t>
            </a:r>
            <a:r>
              <a:rPr lang="en-US" altLang="en-US" sz="2800" dirty="0"/>
              <a:t> is </a:t>
            </a:r>
            <a:r>
              <a:rPr lang="en-US" altLang="en-US" sz="2800" u="sng" dirty="0"/>
              <a:t>decided</a:t>
            </a:r>
            <a:r>
              <a:rPr lang="en-US" altLang="en-US" sz="2800" dirty="0"/>
              <a:t> by the Turing Machine </a:t>
            </a:r>
            <a:r>
              <a:rPr lang="en-US" altLang="en-US" sz="2800" b="1" dirty="0">
                <a:latin typeface="Cambria Math" panose="02040503050406030204" pitchFamily="18" charset="0"/>
                <a:ea typeface="Cambria Math" panose="02040503050406030204" pitchFamily="18" charset="0"/>
              </a:rPr>
              <a:t>M, </a:t>
            </a:r>
            <a:r>
              <a:rPr lang="en-US" altLang="en-US" sz="2800" dirty="0"/>
              <a:t>if </a:t>
            </a:r>
            <a:r>
              <a:rPr lang="en-US" altLang="en-US" sz="2800" b="1" dirty="0">
                <a:latin typeface="Cambria Math" panose="02040503050406030204" pitchFamily="18" charset="0"/>
                <a:ea typeface="Cambria Math" panose="02040503050406030204" pitchFamily="18" charset="0"/>
              </a:rPr>
              <a:t>M</a:t>
            </a:r>
            <a:r>
              <a:rPr lang="en-US" altLang="en-US" sz="2800" dirty="0"/>
              <a:t> finishes in a </a:t>
            </a:r>
            <a:r>
              <a:rPr lang="en-US" altLang="en-US" sz="2800" b="1" dirty="0"/>
              <a:t>halting</a:t>
            </a:r>
            <a:r>
              <a:rPr lang="en-US" altLang="en-US" sz="2800" dirty="0"/>
              <a:t> configuration on every input </a:t>
            </a:r>
            <a:r>
              <a:rPr lang="en-US" altLang="en-US" sz="2800" b="1" dirty="0">
                <a:latin typeface="Cambria Math" panose="02040503050406030204" pitchFamily="18" charset="0"/>
                <a:ea typeface="Cambria Math" panose="02040503050406030204" pitchFamily="18" charset="0"/>
              </a:rPr>
              <a:t>w</a:t>
            </a:r>
            <a:r>
              <a:rPr lang="en-US" altLang="en-US" sz="2800" dirty="0"/>
              <a:t>. </a:t>
            </a:r>
          </a:p>
          <a:p>
            <a:pPr lvl="1" algn="just"/>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ACCEPT</a:t>
            </a:r>
            <a:r>
              <a:rPr lang="en-US" altLang="en-US" sz="2400" dirty="0">
                <a:solidFill>
                  <a:schemeClr val="bg1"/>
                </a:solidFill>
              </a:rPr>
              <a:t>,</a:t>
            </a:r>
          </a:p>
          <a:p>
            <a:pPr lvl="1"/>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sz="2400" dirty="0">
                <a:solidFill>
                  <a:schemeClr val="bg1"/>
                </a:solidFill>
              </a:rPr>
              <a:t>, </a:t>
            </a:r>
          </a:p>
          <a:p>
            <a:pPr lvl="1"/>
            <a:endParaRPr lang="en-US" altLang="en-US" sz="2800" dirty="0">
              <a:solidFill>
                <a:schemeClr val="tx1"/>
              </a:solidFill>
            </a:endParaRPr>
          </a:p>
        </p:txBody>
      </p:sp>
      <p:sp>
        <p:nvSpPr>
          <p:cNvPr id="5" name="Text Placeholder 4">
            <a:extLst>
              <a:ext uri="{FF2B5EF4-FFF2-40B4-BE49-F238E27FC236}">
                <a16:creationId xmlns:a16="http://schemas.microsoft.com/office/drawing/2014/main" id="{EA293721-9948-4964-9848-54C8BA837B5D}"/>
              </a:ext>
            </a:extLst>
          </p:cNvPr>
          <p:cNvSpPr>
            <a:spLocks noGrp="1"/>
          </p:cNvSpPr>
          <p:nvPr>
            <p:ph type="body" sz="quarter" idx="14"/>
          </p:nvPr>
        </p:nvSpPr>
        <p:spPr/>
        <p:txBody>
          <a:bodyPr/>
          <a:lstStyle/>
          <a:p>
            <a:r>
              <a:rPr lang="en-US" dirty="0"/>
              <a:t>Review</a:t>
            </a:r>
          </a:p>
        </p:txBody>
      </p:sp>
    </p:spTree>
    <p:extLst>
      <p:ext uri="{BB962C8B-B14F-4D97-AF65-F5344CB8AC3E}">
        <p14:creationId xmlns:p14="http://schemas.microsoft.com/office/powerpoint/2010/main" val="293776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ABC2A8-AC35-47A3-AC23-5089CC5C8B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A8170EC-D2FB-416E-BDAF-D628B1B0D980}"/>
              </a:ext>
            </a:extLst>
          </p:cNvPr>
          <p:cNvSpPr>
            <a:spLocks noGrp="1"/>
          </p:cNvSpPr>
          <p:nvPr>
            <p:ph type="body" sz="quarter" idx="12"/>
          </p:nvPr>
        </p:nvSpPr>
        <p:spPr/>
        <p:txBody>
          <a:bodyPr/>
          <a:lstStyle/>
          <a:p>
            <a:r>
              <a:rPr lang="en-US" dirty="0"/>
              <a:t>Hilbert’s tenth problem in TM</a:t>
            </a:r>
          </a:p>
        </p:txBody>
      </p:sp>
      <p:sp>
        <p:nvSpPr>
          <p:cNvPr id="4" name="Text Placeholder 3">
            <a:extLst>
              <a:ext uri="{FF2B5EF4-FFF2-40B4-BE49-F238E27FC236}">
                <a16:creationId xmlns:a16="http://schemas.microsoft.com/office/drawing/2014/main" id="{84DF942A-16A2-4B1E-B1BF-F48BB16A2E49}"/>
              </a:ext>
            </a:extLst>
          </p:cNvPr>
          <p:cNvSpPr>
            <a:spLocks noGrp="1"/>
          </p:cNvSpPr>
          <p:nvPr>
            <p:ph type="body" sz="quarter" idx="13"/>
          </p:nvPr>
        </p:nvSpPr>
        <p:spPr/>
        <p:txBody>
          <a:bodyPr>
            <a:normAutofit fontScale="92500" lnSpcReduction="10000"/>
          </a:bodyPr>
          <a:lstStyle/>
          <a:p>
            <a:r>
              <a:rPr lang="en-US" dirty="0"/>
              <a:t>A simpler and analogous version to Hilbert’s tenth problem for polynomials with single variable, such as </a:t>
            </a:r>
            <a:r>
              <a:rPr lang="en-US" dirty="0">
                <a:latin typeface="Cambria Math" panose="02040503050406030204" pitchFamily="18" charset="0"/>
                <a:ea typeface="Cambria Math" panose="02040503050406030204" pitchFamily="18" charset="0"/>
              </a:rPr>
              <a:t>2x</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+x−7</a:t>
            </a:r>
            <a:r>
              <a:rPr lang="en-US" dirty="0"/>
              <a:t>. Described in our terminology – </a:t>
            </a:r>
          </a:p>
          <a:p>
            <a:pPr lvl="1"/>
            <a:r>
              <a:rPr lang="en-US" dirty="0">
                <a:latin typeface="Cambria Math" panose="02040503050406030204" pitchFamily="18" charset="0"/>
                <a:ea typeface="Cambria Math" panose="02040503050406030204" pitchFamily="18" charset="0"/>
              </a:rPr>
              <a:t>D1 = {p| p is a polynomial over x with an integral root}</a:t>
            </a:r>
            <a:r>
              <a:rPr lang="en-US" dirty="0"/>
              <a:t>. </a:t>
            </a:r>
          </a:p>
          <a:p>
            <a:r>
              <a:rPr lang="en-US" dirty="0"/>
              <a:t>Here is a TM </a:t>
            </a:r>
            <a:r>
              <a:rPr lang="en-US" dirty="0">
                <a:latin typeface="Cambria Math" panose="02040503050406030204" pitchFamily="18" charset="0"/>
                <a:ea typeface="Cambria Math" panose="02040503050406030204" pitchFamily="18" charset="0"/>
              </a:rPr>
              <a:t>M1</a:t>
            </a:r>
            <a:r>
              <a:rPr lang="en-US" dirty="0"/>
              <a:t> that recognizes </a:t>
            </a:r>
            <a:r>
              <a:rPr lang="en-US" dirty="0">
                <a:latin typeface="Cambria Math" panose="02040503050406030204" pitchFamily="18" charset="0"/>
                <a:ea typeface="Cambria Math" panose="02040503050406030204" pitchFamily="18" charset="0"/>
              </a:rPr>
              <a:t>D1</a:t>
            </a:r>
            <a:r>
              <a:rPr lang="en-US" dirty="0"/>
              <a:t>: </a:t>
            </a:r>
          </a:p>
          <a:p>
            <a:pPr lvl="1"/>
            <a:r>
              <a:rPr lang="en-US" dirty="0">
                <a:latin typeface="Cambria Math" panose="02040503050406030204" pitchFamily="18" charset="0"/>
                <a:ea typeface="Cambria Math" panose="02040503050406030204" pitchFamily="18" charset="0"/>
              </a:rPr>
              <a:t>M1</a:t>
            </a:r>
            <a:r>
              <a:rPr lang="en-US" dirty="0"/>
              <a:t> = “On input </a:t>
            </a:r>
            <a:r>
              <a:rPr lang="en-US" dirty="0">
                <a:latin typeface="Cambria Math" panose="02040503050406030204" pitchFamily="18" charset="0"/>
                <a:ea typeface="Cambria Math" panose="02040503050406030204" pitchFamily="18" charset="0"/>
              </a:rPr>
              <a:t>〈p〉</a:t>
            </a:r>
            <a:r>
              <a:rPr lang="en-US" dirty="0"/>
              <a:t>: where </a:t>
            </a:r>
            <a:r>
              <a:rPr lang="en-US" dirty="0">
                <a:latin typeface="Cambria Math" panose="02040503050406030204" pitchFamily="18" charset="0"/>
                <a:ea typeface="Cambria Math" panose="02040503050406030204" pitchFamily="18" charset="0"/>
              </a:rPr>
              <a:t>p</a:t>
            </a:r>
            <a:r>
              <a:rPr lang="en-US" dirty="0"/>
              <a:t> is a polynomial over the variable </a:t>
            </a:r>
            <a:r>
              <a:rPr lang="en-US" dirty="0">
                <a:latin typeface="Cambria Math" panose="02040503050406030204" pitchFamily="18" charset="0"/>
                <a:ea typeface="Cambria Math" panose="02040503050406030204" pitchFamily="18" charset="0"/>
              </a:rPr>
              <a:t>x</a:t>
            </a:r>
            <a:r>
              <a:rPr lang="en-US" dirty="0"/>
              <a:t>. </a:t>
            </a:r>
          </a:p>
          <a:p>
            <a:pPr marL="1311275" indent="-228600">
              <a:buAutoNum type="arabicPeriod"/>
            </a:pPr>
            <a:r>
              <a:rPr lang="en-US" dirty="0"/>
              <a:t>Evaluate p with x set successively to the </a:t>
            </a:r>
            <a:r>
              <a:rPr lang="en-US" dirty="0">
                <a:latin typeface="Cambria Math" panose="02040503050406030204" pitchFamily="18" charset="0"/>
                <a:ea typeface="Cambria Math" panose="02040503050406030204" pitchFamily="18" charset="0"/>
              </a:rPr>
              <a:t>values 0, 1, −1, 2, −2, 3, −3, . . . . </a:t>
            </a:r>
            <a:r>
              <a:rPr lang="en-US" dirty="0"/>
              <a:t>If at any point the polynomial evaluates to </a:t>
            </a:r>
            <a:r>
              <a:rPr lang="en-US" dirty="0">
                <a:latin typeface="Cambria Math" panose="02040503050406030204" pitchFamily="18" charset="0"/>
                <a:ea typeface="Cambria Math" panose="02040503050406030204" pitchFamily="18" charset="0"/>
              </a:rPr>
              <a:t>0</a:t>
            </a:r>
            <a:r>
              <a:rPr lang="en-US" dirty="0"/>
              <a:t>, accept.” </a:t>
            </a:r>
          </a:p>
          <a:p>
            <a:pPr marL="520700" lvl="1" indent="-288925"/>
            <a:r>
              <a:rPr lang="en-US" dirty="0"/>
              <a:t>If </a:t>
            </a:r>
            <a:r>
              <a:rPr lang="en-US" dirty="0">
                <a:latin typeface="Cambria Math" panose="02040503050406030204" pitchFamily="18" charset="0"/>
                <a:ea typeface="Cambria Math" panose="02040503050406030204" pitchFamily="18" charset="0"/>
              </a:rPr>
              <a:t>p</a:t>
            </a:r>
            <a:r>
              <a:rPr lang="en-US" dirty="0"/>
              <a:t> has an integral root, </a:t>
            </a:r>
            <a:r>
              <a:rPr lang="en-US" dirty="0">
                <a:latin typeface="Cambria Math" panose="02040503050406030204" pitchFamily="18" charset="0"/>
                <a:ea typeface="Cambria Math" panose="02040503050406030204" pitchFamily="18" charset="0"/>
              </a:rPr>
              <a:t>M1</a:t>
            </a:r>
            <a:r>
              <a:rPr lang="en-US" dirty="0"/>
              <a:t> eventually will find it and </a:t>
            </a:r>
            <a:r>
              <a:rPr lang="en-US" b="1" i="1" dirty="0"/>
              <a:t>accept</a:t>
            </a:r>
            <a:r>
              <a:rPr lang="en-US" dirty="0"/>
              <a:t>. </a:t>
            </a:r>
          </a:p>
          <a:p>
            <a:pPr marL="520700" lvl="1" indent="-288925"/>
            <a:r>
              <a:rPr lang="en-US" dirty="0"/>
              <a:t>If </a:t>
            </a:r>
            <a:r>
              <a:rPr lang="en-US" dirty="0">
                <a:latin typeface="Cambria Math" panose="02040503050406030204" pitchFamily="18" charset="0"/>
                <a:ea typeface="Cambria Math" panose="02040503050406030204" pitchFamily="18" charset="0"/>
              </a:rPr>
              <a:t>p</a:t>
            </a:r>
            <a:r>
              <a:rPr lang="en-US" dirty="0"/>
              <a:t> does not have an integral root, </a:t>
            </a:r>
            <a:r>
              <a:rPr lang="en-US" dirty="0">
                <a:latin typeface="Cambria Math" panose="02040503050406030204" pitchFamily="18" charset="0"/>
                <a:ea typeface="Cambria Math" panose="02040503050406030204" pitchFamily="18" charset="0"/>
              </a:rPr>
              <a:t>M1</a:t>
            </a:r>
            <a:r>
              <a:rPr lang="en-US" dirty="0"/>
              <a:t> will </a:t>
            </a:r>
            <a:r>
              <a:rPr lang="en-US" b="1" i="1" dirty="0"/>
              <a:t>run forever</a:t>
            </a:r>
            <a:r>
              <a:rPr lang="en-US" dirty="0"/>
              <a:t>. </a:t>
            </a:r>
          </a:p>
          <a:p>
            <a:pPr marL="288925" indent="-288925" algn="just"/>
            <a:r>
              <a:rPr lang="en-US" dirty="0"/>
              <a:t>For the multivariable case, we can present a similar TM </a:t>
            </a:r>
            <a:r>
              <a:rPr lang="en-US" dirty="0">
                <a:latin typeface="Cambria Math" panose="02040503050406030204" pitchFamily="18" charset="0"/>
                <a:ea typeface="Cambria Math" panose="02040503050406030204" pitchFamily="18" charset="0"/>
              </a:rPr>
              <a:t>M2</a:t>
            </a:r>
            <a:r>
              <a:rPr lang="en-US" dirty="0"/>
              <a:t> that recognizes </a:t>
            </a:r>
            <a:r>
              <a:rPr lang="en-US" dirty="0">
                <a:latin typeface="Cambria Math" panose="02040503050406030204" pitchFamily="18" charset="0"/>
                <a:ea typeface="Cambria Math" panose="02040503050406030204" pitchFamily="18" charset="0"/>
              </a:rPr>
              <a:t>D2 = {p| p is a polynomial with an integral root}</a:t>
            </a:r>
            <a:r>
              <a:rPr lang="en-US" dirty="0"/>
              <a:t>. </a:t>
            </a:r>
          </a:p>
          <a:p>
            <a:pPr marL="520700" lvl="1" indent="-288925" algn="just"/>
            <a:r>
              <a:rPr lang="en-US" dirty="0"/>
              <a:t>Here, </a:t>
            </a:r>
            <a:r>
              <a:rPr lang="en-US" dirty="0">
                <a:latin typeface="Cambria Math" panose="02040503050406030204" pitchFamily="18" charset="0"/>
                <a:ea typeface="Cambria Math" panose="02040503050406030204" pitchFamily="18" charset="0"/>
              </a:rPr>
              <a:t>M2</a:t>
            </a:r>
            <a:r>
              <a:rPr lang="en-US" dirty="0"/>
              <a:t> goes through all possible settings of its variables to integral values.</a:t>
            </a:r>
          </a:p>
          <a:p>
            <a:pPr marL="288925" indent="-288925" algn="just"/>
            <a:r>
              <a:rPr lang="en-US" dirty="0"/>
              <a:t>Both </a:t>
            </a:r>
            <a:r>
              <a:rPr lang="en-US" dirty="0">
                <a:latin typeface="Cambria Math" panose="02040503050406030204" pitchFamily="18" charset="0"/>
                <a:ea typeface="Cambria Math" panose="02040503050406030204" pitchFamily="18" charset="0"/>
              </a:rPr>
              <a:t>M1</a:t>
            </a:r>
            <a:r>
              <a:rPr lang="en-US" dirty="0"/>
              <a:t> and </a:t>
            </a:r>
            <a:r>
              <a:rPr lang="en-US" dirty="0">
                <a:latin typeface="Cambria Math" panose="02040503050406030204" pitchFamily="18" charset="0"/>
                <a:ea typeface="Cambria Math" panose="02040503050406030204" pitchFamily="18" charset="0"/>
              </a:rPr>
              <a:t>M2</a:t>
            </a:r>
            <a:r>
              <a:rPr lang="en-US" dirty="0"/>
              <a:t> are recognizers but not deciders. So, no algorithm exists for Hilbert’s 10</a:t>
            </a:r>
            <a:r>
              <a:rPr lang="en-US" baseline="30000" dirty="0"/>
              <a:t>th</a:t>
            </a:r>
            <a:r>
              <a:rPr lang="en-US" dirty="0"/>
              <a:t> problem; it is algorithmically unsolvable.</a:t>
            </a:r>
          </a:p>
        </p:txBody>
      </p:sp>
    </p:spTree>
    <p:extLst>
      <p:ext uri="{BB962C8B-B14F-4D97-AF65-F5344CB8AC3E}">
        <p14:creationId xmlns:p14="http://schemas.microsoft.com/office/powerpoint/2010/main" val="243217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E9CA43-FABF-4BBD-A43F-24229F6E7E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D0D99C3-8F5E-40E7-8740-387F5FEFECC3}"/>
              </a:ext>
            </a:extLst>
          </p:cNvPr>
          <p:cNvSpPr>
            <a:spLocks noGrp="1"/>
          </p:cNvSpPr>
          <p:nvPr>
            <p:ph type="body" sz="quarter" idx="12"/>
          </p:nvPr>
        </p:nvSpPr>
        <p:spPr/>
        <p:txBody>
          <a:bodyPr/>
          <a:lstStyle/>
          <a:p>
            <a:r>
              <a:rPr lang="en-US" dirty="0"/>
              <a:t>Algorithm</a:t>
            </a:r>
          </a:p>
        </p:txBody>
      </p:sp>
      <p:sp>
        <p:nvSpPr>
          <p:cNvPr id="4" name="Text Placeholder 3">
            <a:extLst>
              <a:ext uri="{FF2B5EF4-FFF2-40B4-BE49-F238E27FC236}">
                <a16:creationId xmlns:a16="http://schemas.microsoft.com/office/drawing/2014/main" id="{4AC78489-50E9-4548-BB4F-BD75E270B598}"/>
              </a:ext>
            </a:extLst>
          </p:cNvPr>
          <p:cNvSpPr>
            <a:spLocks noGrp="1"/>
          </p:cNvSpPr>
          <p:nvPr>
            <p:ph type="body" sz="quarter" idx="13"/>
          </p:nvPr>
        </p:nvSpPr>
        <p:spPr/>
        <p:txBody>
          <a:bodyPr/>
          <a:lstStyle/>
          <a:p>
            <a:pPr algn="just"/>
            <a:r>
              <a:rPr lang="en-US" dirty="0"/>
              <a:t>Informally, an algorithm (procedures or recipes) is a collection of simple instructions for carrying out some task. </a:t>
            </a:r>
          </a:p>
          <a:p>
            <a:pPr algn="just"/>
            <a:r>
              <a:rPr lang="en-US" dirty="0"/>
              <a:t>Ancient mathematical literature contains descriptions of algorithms for a variety of tasks, such as finding prime numbers and greatest common divisors. In contemporary mathematics, algorithms abound.</a:t>
            </a:r>
          </a:p>
          <a:p>
            <a:pPr algn="just"/>
            <a:r>
              <a:rPr lang="en-US" b="1" dirty="0"/>
              <a:t>Church-Turing Thesis Principle</a:t>
            </a:r>
            <a:r>
              <a:rPr lang="en-US" dirty="0"/>
              <a:t>: Nothing will be considered an </a:t>
            </a:r>
            <a:r>
              <a:rPr lang="en-US" i="1" dirty="0"/>
              <a:t>algorithm</a:t>
            </a:r>
            <a:r>
              <a:rPr lang="en-US" dirty="0"/>
              <a:t> if it cannot be rendered as a </a:t>
            </a:r>
            <a:r>
              <a:rPr lang="en-US" i="1" dirty="0"/>
              <a:t>Turing machine</a:t>
            </a:r>
            <a:r>
              <a:rPr lang="en-US" dirty="0"/>
              <a:t> that is guaranteed to </a:t>
            </a:r>
            <a:r>
              <a:rPr lang="en-US" i="1" dirty="0"/>
              <a:t>halt</a:t>
            </a:r>
            <a:r>
              <a:rPr lang="en-US" dirty="0"/>
              <a:t> on all inputs, and all such machines will be rightfully called </a:t>
            </a:r>
            <a:r>
              <a:rPr lang="en-US" i="1" dirty="0"/>
              <a:t>algorithm</a:t>
            </a:r>
            <a:r>
              <a:rPr lang="en-US" dirty="0"/>
              <a:t>s.</a:t>
            </a:r>
          </a:p>
          <a:p>
            <a:pPr lvl="1" algn="just"/>
            <a:r>
              <a:rPr lang="en-US" sz="2200" dirty="0"/>
              <a:t>This is a principle </a:t>
            </a:r>
            <a:r>
              <a:rPr lang="en-US" sz="2200" i="1" dirty="0"/>
              <a:t>not theorem</a:t>
            </a:r>
            <a:r>
              <a:rPr lang="en-US" sz="2200" dirty="0"/>
              <a:t> which may/may not be proven till today/future (complexity theory).</a:t>
            </a:r>
          </a:p>
          <a:p>
            <a:pPr algn="just"/>
            <a:endParaRPr lang="en-US" dirty="0"/>
          </a:p>
        </p:txBody>
      </p:sp>
    </p:spTree>
    <p:extLst>
      <p:ext uri="{BB962C8B-B14F-4D97-AF65-F5344CB8AC3E}">
        <p14:creationId xmlns:p14="http://schemas.microsoft.com/office/powerpoint/2010/main" val="254605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0F6615-D177-4A6D-9904-40C5770C275E}"/>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37EC00DC-FD61-4E37-BE84-E7BA6F2359A0}"/>
              </a:ext>
            </a:extLst>
          </p:cNvPr>
          <p:cNvSpPr>
            <a:spLocks noGrp="1"/>
          </p:cNvSpPr>
          <p:nvPr>
            <p:ph type="body" sz="half" idx="2"/>
          </p:nvPr>
        </p:nvSpPr>
        <p:spPr/>
        <p:txBody>
          <a:bodyPr/>
          <a:lstStyle/>
          <a:p>
            <a:r>
              <a:rPr lang="en-US" dirty="0"/>
              <a:t>Turing Machine (TM)</a:t>
            </a:r>
          </a:p>
        </p:txBody>
      </p:sp>
      <p:sp>
        <p:nvSpPr>
          <p:cNvPr id="17" name="Title 4">
            <a:extLst>
              <a:ext uri="{FF2B5EF4-FFF2-40B4-BE49-F238E27FC236}">
                <a16:creationId xmlns:a16="http://schemas.microsoft.com/office/drawing/2014/main" id="{50233ED0-0B63-47F6-8182-9DEE064D7724}"/>
              </a:ext>
            </a:extLst>
          </p:cNvPr>
          <p:cNvSpPr>
            <a:spLocks noGrp="1"/>
          </p:cNvSpPr>
          <p:nvPr>
            <p:ph type="title"/>
          </p:nvPr>
        </p:nvSpPr>
        <p:spPr/>
        <p:txBody>
          <a:bodyPr/>
          <a:lstStyle/>
          <a:p>
            <a:r>
              <a:rPr lang="en-US" dirty="0"/>
              <a:t>Informal Description</a:t>
            </a:r>
          </a:p>
        </p:txBody>
      </p:sp>
      <p:pic>
        <p:nvPicPr>
          <p:cNvPr id="12" name="Picture Placeholder 11" descr="A close up of a sign&#10;&#10;Description automatically generated">
            <a:extLst>
              <a:ext uri="{FF2B5EF4-FFF2-40B4-BE49-F238E27FC236}">
                <a16:creationId xmlns:a16="http://schemas.microsoft.com/office/drawing/2014/main" id="{BAC3109C-780A-4810-A47B-077C254B09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06" b="4806"/>
          <a:stretch/>
        </p:blipFill>
        <p:spPr>
          <a:xfrm>
            <a:off x="3183568" y="24738"/>
            <a:ext cx="5945190" cy="2859778"/>
          </a:xfrm>
        </p:spPr>
      </p:pic>
      <p:sp>
        <p:nvSpPr>
          <p:cNvPr id="13" name="Content Placeholder 1">
            <a:extLst>
              <a:ext uri="{FF2B5EF4-FFF2-40B4-BE49-F238E27FC236}">
                <a16:creationId xmlns:a16="http://schemas.microsoft.com/office/drawing/2014/main" id="{7A0597D6-4E2E-493E-9430-615DD7CE9E5E}"/>
              </a:ext>
            </a:extLst>
          </p:cNvPr>
          <p:cNvSpPr>
            <a:spLocks noGrp="1"/>
          </p:cNvSpPr>
          <p:nvPr>
            <p:ph sz="quarter" idx="14"/>
          </p:nvPr>
        </p:nvSpPr>
        <p:spPr/>
        <p:txBody>
          <a:bodyPr/>
          <a:lstStyle/>
          <a:p>
            <a:r>
              <a:rPr lang="en-US" altLang="en-US" sz="2400" dirty="0"/>
              <a:t>At every step, the head of the Turing Machine named </a:t>
            </a:r>
            <a:r>
              <a:rPr lang="en-US" altLang="en-US" sz="2400" b="1" dirty="0">
                <a:latin typeface="Times New Roman" panose="02020603050405020304" pitchFamily="18" charset="0"/>
                <a:cs typeface="Times New Roman" panose="02020603050405020304" pitchFamily="18" charset="0"/>
              </a:rPr>
              <a:t>M</a:t>
            </a:r>
            <a:r>
              <a:rPr lang="en-US" altLang="en-US" sz="2400" dirty="0"/>
              <a:t> reads a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from the one-way infinite tape. </a:t>
            </a:r>
          </a:p>
          <a:p>
            <a:r>
              <a:rPr lang="en-US" altLang="en-US" sz="2400" dirty="0"/>
              <a:t>Depending on its </a:t>
            </a:r>
            <a:r>
              <a:rPr lang="en-US" altLang="en-US" sz="2400" i="1" dirty="0"/>
              <a:t>current state</a:t>
            </a:r>
            <a:r>
              <a:rPr lang="en-US" altLang="en-US" sz="2400" dirty="0"/>
              <a:t> and the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being pointed by the head of the TM – </a:t>
            </a:r>
          </a:p>
          <a:p>
            <a:pPr lvl="1"/>
            <a:r>
              <a:rPr lang="en-US" altLang="en-US" sz="2200" b="1" i="1" dirty="0"/>
              <a:t>reads/writes</a:t>
            </a:r>
            <a:r>
              <a:rPr lang="en-US" altLang="en-US" sz="2200" dirty="0"/>
              <a:t> a letter from/on the tape, </a:t>
            </a:r>
          </a:p>
          <a:p>
            <a:pPr lvl="1"/>
            <a:r>
              <a:rPr lang="en-US" altLang="en-US" sz="2200" b="1" i="1" dirty="0"/>
              <a:t>moves</a:t>
            </a:r>
            <a:r>
              <a:rPr lang="en-US" altLang="en-US" sz="2200" dirty="0"/>
              <a:t> its read/write head left or right, and </a:t>
            </a:r>
          </a:p>
          <a:p>
            <a:pPr lvl="1"/>
            <a:r>
              <a:rPr lang="en-US" altLang="en-US" sz="2200" b="1" i="1" dirty="0"/>
              <a:t>jumps</a:t>
            </a:r>
            <a:r>
              <a:rPr lang="en-US" altLang="en-US" sz="2200" dirty="0"/>
              <a:t> to a new state.</a:t>
            </a:r>
          </a:p>
          <a:p>
            <a:endParaRPr lang="en-US" altLang="en-US" sz="2400" dirty="0"/>
          </a:p>
          <a:p>
            <a:endParaRPr lang="en-US" dirty="0"/>
          </a:p>
        </p:txBody>
      </p:sp>
    </p:spTree>
    <p:extLst>
      <p:ext uri="{BB962C8B-B14F-4D97-AF65-F5344CB8AC3E}">
        <p14:creationId xmlns:p14="http://schemas.microsoft.com/office/powerpoint/2010/main" val="141838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AFB93-2D9F-49FB-A07D-5E8449965272}"/>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6F7809EC-843A-40E3-942D-C5FD3E7E7977}"/>
              </a:ext>
            </a:extLst>
          </p:cNvPr>
          <p:cNvSpPr>
            <a:spLocks noGrp="1"/>
          </p:cNvSpPr>
          <p:nvPr>
            <p:ph type="body" sz="half" idx="2"/>
          </p:nvPr>
        </p:nvSpPr>
        <p:spPr/>
        <p:txBody>
          <a:bodyPr/>
          <a:lstStyle/>
          <a:p>
            <a:r>
              <a:rPr lang="en-US" dirty="0"/>
              <a:t>Turing Machine (TM)</a:t>
            </a:r>
          </a:p>
        </p:txBody>
      </p:sp>
      <p:sp>
        <p:nvSpPr>
          <p:cNvPr id="5" name="Title 4">
            <a:extLst>
              <a:ext uri="{FF2B5EF4-FFF2-40B4-BE49-F238E27FC236}">
                <a16:creationId xmlns:a16="http://schemas.microsoft.com/office/drawing/2014/main" id="{66BA3180-51F4-4B02-95F8-C0CA625958BC}"/>
              </a:ext>
            </a:extLst>
          </p:cNvPr>
          <p:cNvSpPr>
            <a:spLocks noGrp="1"/>
          </p:cNvSpPr>
          <p:nvPr>
            <p:ph type="title"/>
          </p:nvPr>
        </p:nvSpPr>
        <p:spPr/>
        <p:txBody>
          <a:bodyPr/>
          <a:lstStyle/>
          <a:p>
            <a:r>
              <a:rPr lang="en-US" dirty="0"/>
              <a:t>Input Convention</a:t>
            </a:r>
          </a:p>
        </p:txBody>
      </p:sp>
      <p:pic>
        <p:nvPicPr>
          <p:cNvPr id="8" name="Picture Placeholder 7" descr="A picture containing clock&#10;&#10;Description automatically generated">
            <a:extLst>
              <a:ext uri="{FF2B5EF4-FFF2-40B4-BE49-F238E27FC236}">
                <a16:creationId xmlns:a16="http://schemas.microsoft.com/office/drawing/2014/main" id="{A353B4F6-9E29-4ED9-8601-50A8468663D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29826" y="192378"/>
            <a:ext cx="5895124" cy="2581302"/>
          </a:xfrm>
        </p:spPr>
      </p:pic>
      <p:sp>
        <p:nvSpPr>
          <p:cNvPr id="2" name="Content Placeholder 1">
            <a:extLst>
              <a:ext uri="{FF2B5EF4-FFF2-40B4-BE49-F238E27FC236}">
                <a16:creationId xmlns:a16="http://schemas.microsoft.com/office/drawing/2014/main" id="{CAFA0F87-B522-46AF-8AA0-6829D6C3F12C}"/>
              </a:ext>
            </a:extLst>
          </p:cNvPr>
          <p:cNvSpPr>
            <a:spLocks noGrp="1"/>
          </p:cNvSpPr>
          <p:nvPr>
            <p:ph sz="quarter" idx="14"/>
          </p:nvPr>
        </p:nvSpPr>
        <p:spPr/>
        <p:txBody>
          <a:bodyPr/>
          <a:lstStyle/>
          <a:p>
            <a:r>
              <a:rPr lang="en-US" altLang="en-US" sz="2400" dirty="0"/>
              <a:t>Initially, the tape contains the input </a:t>
            </a:r>
            <a:r>
              <a:rPr lang="en-US" altLang="en-US" sz="2400" b="1" dirty="0">
                <a:latin typeface="Times New Roman" panose="02020603050405020304" pitchFamily="18" charset="0"/>
                <a:cs typeface="Times New Roman" panose="02020603050405020304" pitchFamily="18" charset="0"/>
              </a:rPr>
              <a:t>w</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padded with blanks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_</a:t>
            </a:r>
            <a:r>
              <a:rPr lang="en-US" altLang="en-US" sz="2400" dirty="0">
                <a:sym typeface="Symbol" panose="05050102010706020507" pitchFamily="18" charset="2"/>
              </a:rPr>
              <a:t>”, and the TM is in start state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b="1" i="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sym typeface="Symbol" panose="05050102010706020507" pitchFamily="18" charset="2"/>
              </a:rPr>
              <a:t>.</a:t>
            </a:r>
          </a:p>
          <a:p>
            <a:r>
              <a:rPr lang="en-US" altLang="en-US" sz="2400" dirty="0"/>
              <a:t>During the computation – </a:t>
            </a:r>
          </a:p>
          <a:p>
            <a:pPr lvl="1"/>
            <a:r>
              <a:rPr lang="en-US" altLang="en-US" sz="2200" dirty="0"/>
              <a:t>the head moves left and right (but not beyond the leftmost point),</a:t>
            </a:r>
          </a:p>
          <a:p>
            <a:pPr lvl="1"/>
            <a:r>
              <a:rPr lang="en-US" altLang="en-US" sz="2200" dirty="0"/>
              <a:t>the internal state of the machine changes, and </a:t>
            </a:r>
          </a:p>
          <a:p>
            <a:pPr lvl="1"/>
            <a:r>
              <a:rPr lang="en-US" altLang="en-US" sz="2200" dirty="0"/>
              <a:t>the content of the tape is rewritten.</a:t>
            </a:r>
          </a:p>
          <a:p>
            <a:endParaRPr lang="en-US" altLang="en-US" sz="2400" dirty="0"/>
          </a:p>
          <a:p>
            <a:endParaRPr lang="en-US" dirty="0"/>
          </a:p>
        </p:txBody>
      </p:sp>
    </p:spTree>
    <p:extLst>
      <p:ext uri="{BB962C8B-B14F-4D97-AF65-F5344CB8AC3E}">
        <p14:creationId xmlns:p14="http://schemas.microsoft.com/office/powerpoint/2010/main" val="4010967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3D015-ADF1-4954-99F8-E0993536DF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D15F57-C548-416E-A299-7957FD481C6B}"/>
              </a:ext>
            </a:extLst>
          </p:cNvPr>
          <p:cNvSpPr>
            <a:spLocks noGrp="1"/>
          </p:cNvSpPr>
          <p:nvPr>
            <p:ph type="body" sz="quarter" idx="12"/>
          </p:nvPr>
        </p:nvSpPr>
        <p:spPr/>
        <p:txBody>
          <a:bodyPr/>
          <a:lstStyle/>
          <a:p>
            <a:r>
              <a:rPr lang="en-US" dirty="0"/>
              <a:t>Input Convention: Simulation</a:t>
            </a:r>
          </a:p>
        </p:txBody>
      </p:sp>
      <p:sp>
        <p:nvSpPr>
          <p:cNvPr id="4" name="Rectangle 3">
            <a:extLst>
              <a:ext uri="{FF2B5EF4-FFF2-40B4-BE49-F238E27FC236}">
                <a16:creationId xmlns:a16="http://schemas.microsoft.com/office/drawing/2014/main" id="{9DDCC8E2-79FB-4333-A67F-51DD9C236CD0}"/>
              </a:ext>
            </a:extLst>
          </p:cNvPr>
          <p:cNvSpPr/>
          <p:nvPr/>
        </p:nvSpPr>
        <p:spPr>
          <a:xfrm>
            <a:off x="448893" y="2398834"/>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cap="small" dirty="0"/>
              <a:t>Finite State Control</a:t>
            </a:r>
          </a:p>
        </p:txBody>
      </p:sp>
      <p:graphicFrame>
        <p:nvGraphicFramePr>
          <p:cNvPr id="11" name="Table 11">
            <a:extLst>
              <a:ext uri="{FF2B5EF4-FFF2-40B4-BE49-F238E27FC236}">
                <a16:creationId xmlns:a16="http://schemas.microsoft.com/office/drawing/2014/main" id="{409CCEAA-6074-44CB-B643-9345B8052AA5}"/>
              </a:ext>
            </a:extLst>
          </p:cNvPr>
          <p:cNvGraphicFramePr>
            <a:graphicFrameLocks noGrp="1"/>
          </p:cNvGraphicFramePr>
          <p:nvPr>
            <p:extLst>
              <p:ext uri="{D42A27DB-BD31-4B8C-83A1-F6EECF244321}">
                <p14:modId xmlns:p14="http://schemas.microsoft.com/office/powerpoint/2010/main" val="2013719232"/>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cxnSp>
        <p:nvCxnSpPr>
          <p:cNvPr id="15" name="Straight Arrow Connector 14">
            <a:extLst>
              <a:ext uri="{FF2B5EF4-FFF2-40B4-BE49-F238E27FC236}">
                <a16:creationId xmlns:a16="http://schemas.microsoft.com/office/drawing/2014/main" id="{273F25CC-E0B6-4AE8-A138-D33857C80E1F}"/>
              </a:ext>
            </a:extLst>
          </p:cNvPr>
          <p:cNvCxnSpPr>
            <a:stCxn id="4" idx="2"/>
          </p:cNvCxnSpPr>
          <p:nvPr/>
        </p:nvCxnSpPr>
        <p:spPr>
          <a:xfrm>
            <a:off x="1584273" y="3572314"/>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8FC1E00-AD74-461F-96D8-471EF2E89479}"/>
              </a:ext>
            </a:extLst>
          </p:cNvPr>
          <p:cNvSpPr txBox="1"/>
          <p:nvPr/>
        </p:nvSpPr>
        <p:spPr>
          <a:xfrm>
            <a:off x="6979921" y="5715000"/>
            <a:ext cx="1893562" cy="461665"/>
          </a:xfrm>
          <a:prstGeom prst="rect">
            <a:avLst/>
          </a:prstGeom>
          <a:noFill/>
        </p:spPr>
        <p:txBody>
          <a:bodyPr wrap="square" rtlCol="0">
            <a:spAutoFit/>
          </a:bodyPr>
          <a:lstStyle/>
          <a:p>
            <a:pPr algn="r"/>
            <a:r>
              <a:rPr lang="en-US" sz="2400" b="1" dirty="0"/>
              <a:t>Infinite Tape</a:t>
            </a:r>
          </a:p>
        </p:txBody>
      </p:sp>
      <p:sp>
        <p:nvSpPr>
          <p:cNvPr id="24" name="TextBox 23">
            <a:extLst>
              <a:ext uri="{FF2B5EF4-FFF2-40B4-BE49-F238E27FC236}">
                <a16:creationId xmlns:a16="http://schemas.microsoft.com/office/drawing/2014/main" id="{4D3C46A0-40B1-44FE-842C-6C81195DFE41}"/>
              </a:ext>
            </a:extLst>
          </p:cNvPr>
          <p:cNvSpPr txBox="1"/>
          <p:nvPr/>
        </p:nvSpPr>
        <p:spPr>
          <a:xfrm>
            <a:off x="394338" y="4051290"/>
            <a:ext cx="1189927" cy="461665"/>
          </a:xfrm>
          <a:prstGeom prst="rect">
            <a:avLst/>
          </a:prstGeom>
          <a:noFill/>
        </p:spPr>
        <p:txBody>
          <a:bodyPr wrap="square" rtlCol="0">
            <a:spAutoFit/>
          </a:bodyPr>
          <a:lstStyle/>
          <a:p>
            <a:pPr algn="r"/>
            <a:r>
              <a:rPr lang="en-US" sz="2400" b="1" dirty="0"/>
              <a:t>Head</a:t>
            </a:r>
          </a:p>
        </p:txBody>
      </p:sp>
      <p:graphicFrame>
        <p:nvGraphicFramePr>
          <p:cNvPr id="25" name="Table 11">
            <a:extLst>
              <a:ext uri="{FF2B5EF4-FFF2-40B4-BE49-F238E27FC236}">
                <a16:creationId xmlns:a16="http://schemas.microsoft.com/office/drawing/2014/main" id="{A5EF1F48-85EA-4559-823F-2F926C674A1F}"/>
              </a:ext>
            </a:extLst>
          </p:cNvPr>
          <p:cNvGraphicFramePr>
            <a:graphicFrameLocks noGrp="1"/>
          </p:cNvGraphicFramePr>
          <p:nvPr>
            <p:extLst>
              <p:ext uri="{D42A27DB-BD31-4B8C-83A1-F6EECF244321}">
                <p14:modId xmlns:p14="http://schemas.microsoft.com/office/powerpoint/2010/main" val="3704494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32" name="Group 31">
            <a:extLst>
              <a:ext uri="{FF2B5EF4-FFF2-40B4-BE49-F238E27FC236}">
                <a16:creationId xmlns:a16="http://schemas.microsoft.com/office/drawing/2014/main" id="{95A15631-E9AA-48AA-9CB9-8797F941F074}"/>
              </a:ext>
            </a:extLst>
          </p:cNvPr>
          <p:cNvGrpSpPr/>
          <p:nvPr/>
        </p:nvGrpSpPr>
        <p:grpSpPr>
          <a:xfrm>
            <a:off x="448889" y="2398834"/>
            <a:ext cx="2270760" cy="2470028"/>
            <a:chOff x="1942413" y="1102286"/>
            <a:chExt cx="2270760" cy="2470028"/>
          </a:xfrm>
        </p:grpSpPr>
        <p:sp>
          <p:nvSpPr>
            <p:cNvPr id="26" name="Rectangle 25">
              <a:extLst>
                <a:ext uri="{FF2B5EF4-FFF2-40B4-BE49-F238E27FC236}">
                  <a16:creationId xmlns:a16="http://schemas.microsoft.com/office/drawing/2014/main" id="{85410727-4080-453A-B89B-5980A5DF4FA7}"/>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0</a:t>
              </a:r>
            </a:p>
          </p:txBody>
        </p:sp>
        <p:cxnSp>
          <p:nvCxnSpPr>
            <p:cNvPr id="27" name="Straight Arrow Connector 26">
              <a:extLst>
                <a:ext uri="{FF2B5EF4-FFF2-40B4-BE49-F238E27FC236}">
                  <a16:creationId xmlns:a16="http://schemas.microsoft.com/office/drawing/2014/main" id="{F244384C-F0F2-48FF-958B-AA67E436010E}"/>
                </a:ext>
              </a:extLst>
            </p:cNvPr>
            <p:cNvCxnSpPr>
              <a:stCxn id="26"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A63E2F35-76DA-494E-B391-C1B17D4C2E57}"/>
              </a:ext>
            </a:extLst>
          </p:cNvPr>
          <p:cNvSpPr txBox="1"/>
          <p:nvPr/>
        </p:nvSpPr>
        <p:spPr>
          <a:xfrm>
            <a:off x="5486400" y="918322"/>
            <a:ext cx="3093716" cy="461665"/>
          </a:xfrm>
          <a:prstGeom prst="rect">
            <a:avLst/>
          </a:prstGeom>
          <a:noFill/>
        </p:spPr>
        <p:txBody>
          <a:bodyPr wrap="square" rtlCol="0">
            <a:spAutoFit/>
          </a:bodyPr>
          <a:lstStyle/>
          <a:p>
            <a:r>
              <a:rPr lang="en-US" sz="2400" b="1" dirty="0"/>
              <a:t>Instruction:</a:t>
            </a:r>
          </a:p>
        </p:txBody>
      </p:sp>
      <p:sp>
        <p:nvSpPr>
          <p:cNvPr id="30" name="TextBox 29">
            <a:extLst>
              <a:ext uri="{FF2B5EF4-FFF2-40B4-BE49-F238E27FC236}">
                <a16:creationId xmlns:a16="http://schemas.microsoft.com/office/drawing/2014/main" id="{76CBEB31-E7D9-4F9F-B522-7D6E147A56E3}"/>
              </a:ext>
            </a:extLst>
          </p:cNvPr>
          <p:cNvSpPr txBox="1"/>
          <p:nvPr/>
        </p:nvSpPr>
        <p:spPr>
          <a:xfrm>
            <a:off x="5486400" y="1371600"/>
            <a:ext cx="3093716" cy="461665"/>
          </a:xfrm>
          <a:prstGeom prst="rect">
            <a:avLst/>
          </a:prstGeom>
          <a:noFill/>
        </p:spPr>
        <p:txBody>
          <a:bodyPr wrap="square" rtlCol="0">
            <a:spAutoFit/>
          </a:bodyPr>
          <a:lstStyle/>
          <a:p>
            <a:r>
              <a:rPr lang="en-US" sz="2400" b="1" dirty="0"/>
              <a:t>Write A, Move right</a:t>
            </a:r>
          </a:p>
        </p:txBody>
      </p:sp>
      <p:graphicFrame>
        <p:nvGraphicFramePr>
          <p:cNvPr id="31" name="Table 11">
            <a:extLst>
              <a:ext uri="{FF2B5EF4-FFF2-40B4-BE49-F238E27FC236}">
                <a16:creationId xmlns:a16="http://schemas.microsoft.com/office/drawing/2014/main" id="{10DDF259-4F50-49E0-8E61-47C5752CE187}"/>
              </a:ext>
            </a:extLst>
          </p:cNvPr>
          <p:cNvGraphicFramePr>
            <a:graphicFrameLocks noGrp="1"/>
          </p:cNvGraphicFramePr>
          <p:nvPr>
            <p:extLst>
              <p:ext uri="{D42A27DB-BD31-4B8C-83A1-F6EECF244321}">
                <p14:modId xmlns:p14="http://schemas.microsoft.com/office/powerpoint/2010/main" val="332890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sp>
        <p:nvSpPr>
          <p:cNvPr id="33" name="TextBox 32">
            <a:extLst>
              <a:ext uri="{FF2B5EF4-FFF2-40B4-BE49-F238E27FC236}">
                <a16:creationId xmlns:a16="http://schemas.microsoft.com/office/drawing/2014/main" id="{50D9C584-B8D6-439D-B669-50D44BB639DA}"/>
              </a:ext>
            </a:extLst>
          </p:cNvPr>
          <p:cNvSpPr txBox="1"/>
          <p:nvPr/>
        </p:nvSpPr>
        <p:spPr>
          <a:xfrm>
            <a:off x="5486400" y="1371600"/>
            <a:ext cx="3093716" cy="461665"/>
          </a:xfrm>
          <a:prstGeom prst="rect">
            <a:avLst/>
          </a:prstGeom>
          <a:noFill/>
        </p:spPr>
        <p:txBody>
          <a:bodyPr wrap="square" rtlCol="0">
            <a:spAutoFit/>
          </a:bodyPr>
          <a:lstStyle/>
          <a:p>
            <a:r>
              <a:rPr lang="en-US" sz="2400" b="1" dirty="0"/>
              <a:t>Read N, Move right</a:t>
            </a:r>
          </a:p>
        </p:txBody>
      </p:sp>
      <p:grpSp>
        <p:nvGrpSpPr>
          <p:cNvPr id="34" name="Group 33">
            <a:extLst>
              <a:ext uri="{FF2B5EF4-FFF2-40B4-BE49-F238E27FC236}">
                <a16:creationId xmlns:a16="http://schemas.microsoft.com/office/drawing/2014/main" id="{9F352C15-EC14-49E2-9D73-03EEA898D6E2}"/>
              </a:ext>
            </a:extLst>
          </p:cNvPr>
          <p:cNvGrpSpPr/>
          <p:nvPr/>
        </p:nvGrpSpPr>
        <p:grpSpPr>
          <a:xfrm>
            <a:off x="1089320" y="2391532"/>
            <a:ext cx="2270760" cy="2470028"/>
            <a:chOff x="1942413" y="1102286"/>
            <a:chExt cx="2270760" cy="2470028"/>
          </a:xfrm>
        </p:grpSpPr>
        <p:sp>
          <p:nvSpPr>
            <p:cNvPr id="35" name="Rectangle 34">
              <a:extLst>
                <a:ext uri="{FF2B5EF4-FFF2-40B4-BE49-F238E27FC236}">
                  <a16:creationId xmlns:a16="http://schemas.microsoft.com/office/drawing/2014/main" id="{EF8700E4-27E4-4833-B41F-F86AB497213A}"/>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1</a:t>
              </a:r>
            </a:p>
          </p:txBody>
        </p:sp>
        <p:cxnSp>
          <p:nvCxnSpPr>
            <p:cNvPr id="36" name="Straight Arrow Connector 35">
              <a:extLst>
                <a:ext uri="{FF2B5EF4-FFF2-40B4-BE49-F238E27FC236}">
                  <a16:creationId xmlns:a16="http://schemas.microsoft.com/office/drawing/2014/main" id="{C396ED95-3513-4B08-AF69-C449A21A9534}"/>
                </a:ext>
              </a:extLst>
            </p:cNvPr>
            <p:cNvCxnSpPr>
              <a:stCxn id="35"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B4835A1-2D9F-4F35-BD06-34E397D40FAF}"/>
              </a:ext>
            </a:extLst>
          </p:cNvPr>
          <p:cNvGrpSpPr/>
          <p:nvPr/>
        </p:nvGrpSpPr>
        <p:grpSpPr>
          <a:xfrm>
            <a:off x="1735287" y="2391532"/>
            <a:ext cx="2270760" cy="2470028"/>
            <a:chOff x="1942413" y="1102286"/>
            <a:chExt cx="2270760" cy="2470028"/>
          </a:xfrm>
        </p:grpSpPr>
        <p:sp>
          <p:nvSpPr>
            <p:cNvPr id="38" name="Rectangle 37">
              <a:extLst>
                <a:ext uri="{FF2B5EF4-FFF2-40B4-BE49-F238E27FC236}">
                  <a16:creationId xmlns:a16="http://schemas.microsoft.com/office/drawing/2014/main" id="{6CC586B4-C44A-45B1-AF68-B7514CDE8858}"/>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2</a:t>
              </a:r>
            </a:p>
          </p:txBody>
        </p:sp>
        <p:cxnSp>
          <p:nvCxnSpPr>
            <p:cNvPr id="39" name="Straight Arrow Connector 38">
              <a:extLst>
                <a:ext uri="{FF2B5EF4-FFF2-40B4-BE49-F238E27FC236}">
                  <a16:creationId xmlns:a16="http://schemas.microsoft.com/office/drawing/2014/main" id="{F6C107D2-D47E-48CB-AA32-A9544717F48C}"/>
                </a:ext>
              </a:extLst>
            </p:cNvPr>
            <p:cNvCxnSpPr>
              <a:stCxn id="38"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71261A0-935D-4BCB-87B8-2D42337100AD}"/>
              </a:ext>
            </a:extLst>
          </p:cNvPr>
          <p:cNvSpPr txBox="1"/>
          <p:nvPr/>
        </p:nvSpPr>
        <p:spPr>
          <a:xfrm>
            <a:off x="5486400" y="1371600"/>
            <a:ext cx="3093716" cy="461665"/>
          </a:xfrm>
          <a:prstGeom prst="rect">
            <a:avLst/>
          </a:prstGeom>
          <a:noFill/>
        </p:spPr>
        <p:txBody>
          <a:bodyPr wrap="square" rtlCol="0">
            <a:spAutoFit/>
          </a:bodyPr>
          <a:lstStyle/>
          <a:p>
            <a:r>
              <a:rPr lang="en-US" sz="2400" b="1" dirty="0"/>
              <a:t>Write N, Move left</a:t>
            </a:r>
          </a:p>
        </p:txBody>
      </p:sp>
      <p:graphicFrame>
        <p:nvGraphicFramePr>
          <p:cNvPr id="41" name="Table 11">
            <a:extLst>
              <a:ext uri="{FF2B5EF4-FFF2-40B4-BE49-F238E27FC236}">
                <a16:creationId xmlns:a16="http://schemas.microsoft.com/office/drawing/2014/main" id="{3A8CA563-A16A-4BE9-962E-B2BD76DCB745}"/>
              </a:ext>
            </a:extLst>
          </p:cNvPr>
          <p:cNvGraphicFramePr>
            <a:graphicFrameLocks noGrp="1"/>
          </p:cNvGraphicFramePr>
          <p:nvPr>
            <p:extLst>
              <p:ext uri="{D42A27DB-BD31-4B8C-83A1-F6EECF244321}">
                <p14:modId xmlns:p14="http://schemas.microsoft.com/office/powerpoint/2010/main" val="32407472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42" name="Group 41">
            <a:extLst>
              <a:ext uri="{FF2B5EF4-FFF2-40B4-BE49-F238E27FC236}">
                <a16:creationId xmlns:a16="http://schemas.microsoft.com/office/drawing/2014/main" id="{24690596-20E4-4A00-8368-FABB6A26978E}"/>
              </a:ext>
            </a:extLst>
          </p:cNvPr>
          <p:cNvGrpSpPr/>
          <p:nvPr/>
        </p:nvGrpSpPr>
        <p:grpSpPr>
          <a:xfrm>
            <a:off x="1161709" y="2403121"/>
            <a:ext cx="2270760" cy="2470028"/>
            <a:chOff x="1942413" y="1102286"/>
            <a:chExt cx="2270760" cy="2470028"/>
          </a:xfrm>
        </p:grpSpPr>
        <p:sp>
          <p:nvSpPr>
            <p:cNvPr id="43" name="Rectangle 42">
              <a:extLst>
                <a:ext uri="{FF2B5EF4-FFF2-40B4-BE49-F238E27FC236}">
                  <a16:creationId xmlns:a16="http://schemas.microsoft.com/office/drawing/2014/main" id="{D3DF8B35-3DBB-4948-A911-A8E1C82BD07B}"/>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3</a:t>
              </a:r>
            </a:p>
          </p:txBody>
        </p:sp>
        <p:cxnSp>
          <p:nvCxnSpPr>
            <p:cNvPr id="44" name="Straight Arrow Connector 43">
              <a:extLst>
                <a:ext uri="{FF2B5EF4-FFF2-40B4-BE49-F238E27FC236}">
                  <a16:creationId xmlns:a16="http://schemas.microsoft.com/office/drawing/2014/main" id="{5F62544B-B634-4CEF-84F7-A6A8EEC85B3B}"/>
                </a:ext>
              </a:extLst>
            </p:cNvPr>
            <p:cNvCxnSpPr>
              <a:stCxn id="43"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398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3.88889E-6 -1.11111E-6 L 0.06927 0.00139 " pathEditMode="relative" rAng="0" ptsTypes="AA">
                                      <p:cBhvr>
                                        <p:cTn id="51" dur="2000" fill="hold"/>
                                        <p:tgtEl>
                                          <p:spTgt spid="32"/>
                                        </p:tgtEl>
                                        <p:attrNameLst>
                                          <p:attrName>ppt_x</p:attrName>
                                          <p:attrName>ppt_y</p:attrName>
                                        </p:attrNameLst>
                                      </p:cBhvr>
                                      <p:rCtr x="3455" y="69"/>
                                    </p:animMotion>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8.33333E-7 -3.7037E-6 L 0.06927 0.00139 " pathEditMode="relative" rAng="0" ptsTypes="AA">
                                      <p:cBhvr>
                                        <p:cTn id="66" dur="2000" fill="hold"/>
                                        <p:tgtEl>
                                          <p:spTgt spid="34"/>
                                        </p:tgtEl>
                                        <p:attrNameLst>
                                          <p:attrName>ppt_x</p:attrName>
                                          <p:attrName>ppt_y</p:attrName>
                                        </p:attrNameLst>
                                      </p:cBhvr>
                                      <p:rCtr x="3455" y="69"/>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nodeType="clickEffect">
                                  <p:stCondLst>
                                    <p:cond delay="0"/>
                                  </p:stCondLst>
                                  <p:childTnLst>
                                    <p:animMotion origin="layout" path="M 1.11111E-6 -3.7037E-6 L -0.06146 0.00186 " pathEditMode="relative" rAng="0" ptsTypes="AA">
                                      <p:cBhvr>
                                        <p:cTn id="87" dur="2000" fill="hold"/>
                                        <p:tgtEl>
                                          <p:spTgt spid="37"/>
                                        </p:tgtEl>
                                        <p:attrNameLst>
                                          <p:attrName>ppt_x</p:attrName>
                                          <p:attrName>ppt_y</p:attrName>
                                        </p:attrNameLst>
                                      </p:cBhvr>
                                      <p:rCtr x="-3073" y="93"/>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7"/>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2" grpId="0"/>
      <p:bldP spid="24" grpId="0"/>
      <p:bldP spid="28" grpId="0"/>
      <p:bldP spid="30" grpId="0"/>
      <p:bldP spid="30" grpId="1"/>
      <p:bldP spid="33" grpId="0"/>
      <p:bldP spid="33" grpId="1"/>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D1FD0951-728E-433C-AD95-DE983A782F2A}"/>
              </a:ext>
            </a:extLst>
          </p:cNvPr>
          <p:cNvSpPr>
            <a:spLocks noGrp="1"/>
          </p:cNvSpPr>
          <p:nvPr>
            <p:ph sz="quarter" idx="14"/>
          </p:nvPr>
        </p:nvSpPr>
        <p:spPr/>
        <p:txBody>
          <a:bodyPr/>
          <a:lstStyle/>
          <a:p>
            <a:pPr algn="just"/>
            <a:r>
              <a:rPr lang="en-US" altLang="en-US" sz="2400" dirty="0"/>
              <a:t>The computation completes/ends when the machines reaches one of the two </a:t>
            </a:r>
            <a:r>
              <a:rPr lang="en-US" altLang="en-US" sz="2400" i="1" dirty="0"/>
              <a:t>halting</a:t>
            </a:r>
            <a:r>
              <a:rPr lang="en-US" altLang="en-US" sz="2400" dirty="0"/>
              <a:t> states – </a:t>
            </a:r>
          </a:p>
          <a:p>
            <a:pPr lvl="1"/>
            <a:r>
              <a:rPr lang="en-US" altLang="en-US" sz="2200" dirty="0"/>
              <a:t>Accept State</a:t>
            </a:r>
          </a:p>
          <a:p>
            <a:pPr lvl="1"/>
            <a:r>
              <a:rPr lang="en-US" altLang="en-US" sz="2200" dirty="0"/>
              <a:t>Reject State</a:t>
            </a:r>
          </a:p>
          <a:p>
            <a:pPr algn="just"/>
            <a:r>
              <a:rPr lang="en-US" altLang="en-US" sz="2400" dirty="0"/>
              <a:t>There is also a possibility for the machine not to complete/end the computation. </a:t>
            </a:r>
          </a:p>
          <a:p>
            <a:pPr lvl="1"/>
            <a:r>
              <a:rPr lang="en-US" altLang="en-US" sz="2200" dirty="0"/>
              <a:t>The computation can proceed indefinitely</a:t>
            </a:r>
            <a:endParaRPr lang="en-US" sz="2200" dirty="0"/>
          </a:p>
        </p:txBody>
      </p:sp>
      <p:sp>
        <p:nvSpPr>
          <p:cNvPr id="3" name="Footer Placeholder 2">
            <a:extLst>
              <a:ext uri="{FF2B5EF4-FFF2-40B4-BE49-F238E27FC236}">
                <a16:creationId xmlns:a16="http://schemas.microsoft.com/office/drawing/2014/main" id="{F25BF467-A485-4822-BFC1-87FE522FF505}"/>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B47DF0DE-D6BF-4945-9EC1-8FF1C3BDF7F9}"/>
              </a:ext>
            </a:extLst>
          </p:cNvPr>
          <p:cNvSpPr>
            <a:spLocks noGrp="1"/>
          </p:cNvSpPr>
          <p:nvPr>
            <p:ph type="body" sz="half" idx="2"/>
          </p:nvPr>
        </p:nvSpPr>
        <p:spPr/>
        <p:txBody>
          <a:bodyPr>
            <a:normAutofit fontScale="92500" lnSpcReduction="20000"/>
          </a:bodyPr>
          <a:lstStyle/>
          <a:p>
            <a:r>
              <a:rPr lang="en-US" dirty="0"/>
              <a:t>Turing Machine (TM)</a:t>
            </a:r>
          </a:p>
        </p:txBody>
      </p:sp>
      <p:sp>
        <p:nvSpPr>
          <p:cNvPr id="17" name="Title 4">
            <a:extLst>
              <a:ext uri="{FF2B5EF4-FFF2-40B4-BE49-F238E27FC236}">
                <a16:creationId xmlns:a16="http://schemas.microsoft.com/office/drawing/2014/main" id="{9CA8BDAE-11D4-4EC0-BCA5-4308F65FFF59}"/>
              </a:ext>
            </a:extLst>
          </p:cNvPr>
          <p:cNvSpPr>
            <a:spLocks noGrp="1"/>
          </p:cNvSpPr>
          <p:nvPr>
            <p:ph type="title"/>
          </p:nvPr>
        </p:nvSpPr>
        <p:spPr/>
        <p:txBody>
          <a:bodyPr/>
          <a:lstStyle/>
          <a:p>
            <a:r>
              <a:rPr lang="en-US" dirty="0"/>
              <a:t>Output convention</a:t>
            </a:r>
          </a:p>
        </p:txBody>
      </p:sp>
      <p:pic>
        <p:nvPicPr>
          <p:cNvPr id="8" name="Picture Placeholder 7" descr="A close up of a clock&#10;&#10;Description automatically generated">
            <a:extLst>
              <a:ext uri="{FF2B5EF4-FFF2-40B4-BE49-F238E27FC236}">
                <a16:creationId xmlns:a16="http://schemas.microsoft.com/office/drawing/2014/main" id="{95696926-A2A8-4E74-A2FD-AD949DE864C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256" b="8256"/>
          <a:stretch/>
        </p:blipFill>
        <p:spPr>
          <a:xfrm>
            <a:off x="19048" y="692729"/>
            <a:ext cx="9105902" cy="2017317"/>
          </a:xfrm>
          <a:noFill/>
        </p:spPr>
      </p:pic>
    </p:spTree>
    <p:extLst>
      <p:ext uri="{BB962C8B-B14F-4D97-AF65-F5344CB8AC3E}">
        <p14:creationId xmlns:p14="http://schemas.microsoft.com/office/powerpoint/2010/main" val="243317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Computability &amp; Turing Machine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r>
              <a:rPr lang="en-US" dirty="0">
                <a:solidFill>
                  <a:schemeClr val="tx1">
                    <a:lumMod val="95000"/>
                    <a:lumOff val="5000"/>
                  </a:schemeClr>
                </a:solidFill>
              </a:rPr>
              <a:t>Following FA, PDA, Regular &amp; Context-free language towards Computability &amp; Turing Machine (TM).</a:t>
            </a:r>
          </a:p>
          <a:p>
            <a:r>
              <a:rPr lang="en-US" dirty="0">
                <a:solidFill>
                  <a:schemeClr val="tx1">
                    <a:lumMod val="95000"/>
                    <a:lumOff val="5000"/>
                  </a:schemeClr>
                </a:solidFill>
              </a:rPr>
              <a:t>Computability Theory, History.</a:t>
            </a:r>
          </a:p>
          <a:p>
            <a:r>
              <a:rPr lang="en-US" dirty="0">
                <a:solidFill>
                  <a:schemeClr val="tx1">
                    <a:lumMod val="95000"/>
                    <a:lumOff val="5000"/>
                  </a:schemeClr>
                </a:solidFill>
              </a:rPr>
              <a:t>Turing Machine</a:t>
            </a:r>
          </a:p>
          <a:p>
            <a:pPr lvl="1"/>
            <a:r>
              <a:rPr lang="en-US" dirty="0">
                <a:solidFill>
                  <a:schemeClr val="tx1">
                    <a:lumMod val="95000"/>
                    <a:lumOff val="5000"/>
                  </a:schemeClr>
                </a:solidFill>
              </a:rPr>
              <a:t>Informal Description</a:t>
            </a:r>
          </a:p>
          <a:p>
            <a:pPr lvl="1"/>
            <a:r>
              <a:rPr lang="en-US" dirty="0">
                <a:solidFill>
                  <a:schemeClr val="tx1">
                    <a:lumMod val="95000"/>
                    <a:lumOff val="5000"/>
                  </a:schemeClr>
                </a:solidFill>
              </a:rPr>
              <a:t>Input/output convention</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hlinkClick r:id="rId2" action="ppaction://hlinkfile"/>
              </a:rPr>
              <a:t>Sipser-Introduction to the Theory of Computation 3E, Computability</a:t>
            </a:r>
            <a:r>
              <a:rPr lang="en-US" dirty="0"/>
              <a:t>.</a:t>
            </a:r>
          </a:p>
          <a:p>
            <a:r>
              <a:rPr lang="en-US" dirty="0">
                <a:hlinkClick r:id="rId3" action="ppaction://hlinkfile"/>
              </a:rPr>
              <a:t>Lewis, Papadimitriou-Elements of Theory of Computation, 2ed, Turing Machine</a:t>
            </a:r>
            <a:r>
              <a:rPr lang="en-US" dirty="0"/>
              <a:t>.</a:t>
            </a:r>
          </a:p>
          <a:p>
            <a:r>
              <a:rPr lang="en-US" dirty="0">
                <a:hlinkClick r:id="rId4" action="ppaction://hlinkfile"/>
              </a:rPr>
              <a:t>Hopcroft, Motwani, Ullman-Introduction to Automata Theory, Languages, and Computations, 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Difference among FA, PDA, and TM</a:t>
            </a:r>
          </a:p>
          <a:p>
            <a:pPr>
              <a:lnSpc>
                <a:spcPct val="80000"/>
              </a:lnSpc>
              <a:defRPr/>
            </a:pPr>
            <a:r>
              <a:rPr lang="en-US" dirty="0"/>
              <a:t>Understand Computability Theory through Turing Machine model.</a:t>
            </a:r>
          </a:p>
          <a:p>
            <a:pPr>
              <a:lnSpc>
                <a:spcPct val="80000"/>
              </a:lnSpc>
              <a:defRPr/>
            </a:pPr>
            <a:r>
              <a:rPr lang="en-US" dirty="0"/>
              <a:t>Description of Turing Machine</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why we need TM through understanding the difference among FA, PDA, Regular &amp; Context-free languages with Computability and Turing machine.</a:t>
            </a:r>
          </a:p>
          <a:p>
            <a:pPr algn="just">
              <a:lnSpc>
                <a:spcPct val="80000"/>
              </a:lnSpc>
              <a:defRPr/>
            </a:pPr>
            <a:r>
              <a:rPr lang="en-US" dirty="0"/>
              <a:t>Basic concept of Computability Theory and its history.</a:t>
            </a:r>
          </a:p>
          <a:p>
            <a:pPr algn="just">
              <a:lnSpc>
                <a:spcPct val="80000"/>
              </a:lnSpc>
              <a:defRPr/>
            </a:pPr>
            <a:r>
              <a:rPr lang="en-US" dirty="0"/>
              <a:t>Description of Turing Machine – </a:t>
            </a:r>
          </a:p>
          <a:p>
            <a:pPr lvl="1" algn="just">
              <a:lnSpc>
                <a:spcPct val="80000"/>
              </a:lnSpc>
              <a:defRPr/>
            </a:pPr>
            <a:r>
              <a:rPr lang="en-US" dirty="0"/>
              <a:t>Informal</a:t>
            </a:r>
          </a:p>
          <a:p>
            <a:pPr lvl="1" algn="just">
              <a:lnSpc>
                <a:spcPct val="80000"/>
              </a:lnSpc>
              <a:defRPr/>
            </a:pPr>
            <a:r>
              <a:rPr lang="en-US" dirty="0"/>
              <a:t>Implementation level</a:t>
            </a:r>
          </a:p>
          <a:p>
            <a:pPr lvl="1" algn="just">
              <a:lnSpc>
                <a:spcPct val="80000"/>
              </a:lnSpc>
              <a:defRPr/>
            </a:pPr>
            <a:r>
              <a:rPr lang="en-US" dirty="0"/>
              <a:t>Low level</a:t>
            </a:r>
          </a:p>
          <a:p>
            <a:pPr lvl="2" algn="just">
              <a:lnSpc>
                <a:spcPct val="80000"/>
              </a:lnSpc>
              <a:defRPr/>
            </a:pPr>
            <a:r>
              <a:rPr lang="en-US" dirty="0"/>
              <a:t>Formal</a:t>
            </a:r>
          </a:p>
          <a:p>
            <a:pPr lvl="2" algn="just">
              <a:lnSpc>
                <a:spcPct val="80000"/>
              </a:lnSpc>
              <a:defRPr/>
            </a:pPr>
            <a:r>
              <a:rPr lang="en-US" dirty="0"/>
              <a:t>State Diagram</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We have Learned so far…</a:t>
            </a:r>
          </a:p>
        </p:txBody>
      </p:sp>
      <p:sp>
        <p:nvSpPr>
          <p:cNvPr id="7" name="TextBox 6">
            <a:extLst>
              <a:ext uri="{FF2B5EF4-FFF2-40B4-BE49-F238E27FC236}">
                <a16:creationId xmlns:a16="http://schemas.microsoft.com/office/drawing/2014/main" id="{7DFB25AB-D65B-49FC-97BC-A3F1F3FB2FFF}"/>
              </a:ext>
            </a:extLst>
          </p:cNvPr>
          <p:cNvSpPr txBox="1"/>
          <p:nvPr/>
        </p:nvSpPr>
        <p:spPr>
          <a:xfrm>
            <a:off x="4861560" y="1235743"/>
            <a:ext cx="4282440" cy="5262979"/>
          </a:xfrm>
          <a:prstGeom prst="rect">
            <a:avLst/>
          </a:prstGeom>
          <a:noFill/>
        </p:spPr>
        <p:txBody>
          <a:bodyPr wrap="square" rtlCol="0">
            <a:spAutoFit/>
          </a:bodyPr>
          <a:lstStyle/>
          <a:p>
            <a:r>
              <a:rPr lang="en-US" altLang="en-US" sz="2400" b="1" dirty="0"/>
              <a:t>Push Down Automaton (PDA) Computational Model with additional stack memory can be used to compute these languages.</a:t>
            </a:r>
          </a:p>
          <a:p>
            <a:endParaRPr lang="en-US" altLang="en-US" sz="2400" b="1" dirty="0"/>
          </a:p>
          <a:p>
            <a:r>
              <a:rPr lang="en-US" altLang="en-US" sz="2400" b="1" dirty="0"/>
              <a:t>Regular language is member of CFL.</a:t>
            </a:r>
          </a:p>
          <a:p>
            <a:endParaRPr lang="en-US" altLang="en-US" sz="2400" b="1" dirty="0"/>
          </a:p>
          <a:p>
            <a:r>
              <a:rPr lang="en-US" altLang="en-US" sz="2400" b="1" dirty="0"/>
              <a:t>Can be generated by CFG.</a:t>
            </a:r>
          </a:p>
          <a:p>
            <a:endParaRPr lang="en-US" altLang="en-US" sz="2400" b="1" dirty="0"/>
          </a:p>
          <a:p>
            <a:r>
              <a:rPr lang="en-US" altLang="en-US" sz="2400" b="1" dirty="0"/>
              <a:t>Can be recognized by PDA.</a:t>
            </a:r>
          </a:p>
          <a:p>
            <a:endParaRPr lang="en-US" altLang="en-US" sz="2400" b="1" dirty="0"/>
          </a:p>
          <a:p>
            <a:r>
              <a:rPr lang="en-US" altLang="en-US" sz="2400" b="1" dirty="0"/>
              <a:t>CFG can be decided by PDA.</a:t>
            </a:r>
          </a:p>
        </p:txBody>
      </p:sp>
      <p:sp>
        <p:nvSpPr>
          <p:cNvPr id="4" name="Oval 3">
            <a:extLst>
              <a:ext uri="{FF2B5EF4-FFF2-40B4-BE49-F238E27FC236}">
                <a16:creationId xmlns:a16="http://schemas.microsoft.com/office/drawing/2014/main" id="{3A011186-5B59-454C-B074-2C5F4957698F}"/>
              </a:ext>
            </a:extLst>
          </p:cNvPr>
          <p:cNvSpPr/>
          <p:nvPr/>
        </p:nvSpPr>
        <p:spPr>
          <a:xfrm>
            <a:off x="304800" y="960119"/>
            <a:ext cx="4114800" cy="41148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sp>
        <p:nvSpPr>
          <p:cNvPr id="8" name="Oval 7">
            <a:extLst>
              <a:ext uri="{FF2B5EF4-FFF2-40B4-BE49-F238E27FC236}">
                <a16:creationId xmlns:a16="http://schemas.microsoft.com/office/drawing/2014/main" id="{5FEE63EC-39B4-4020-914C-44873E160576}"/>
              </a:ext>
            </a:extLst>
          </p:cNvPr>
          <p:cNvSpPr/>
          <p:nvPr/>
        </p:nvSpPr>
        <p:spPr>
          <a:xfrm>
            <a:off x="990599" y="1235743"/>
            <a:ext cx="2727961" cy="192024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9" name="TextBox 8">
            <a:extLst>
              <a:ext uri="{FF2B5EF4-FFF2-40B4-BE49-F238E27FC236}">
                <a16:creationId xmlns:a16="http://schemas.microsoft.com/office/drawing/2014/main" id="{44895DA2-FB88-48A6-AB17-2551258F0A0C}"/>
              </a:ext>
            </a:extLst>
          </p:cNvPr>
          <p:cNvSpPr txBox="1"/>
          <p:nvPr/>
        </p:nvSpPr>
        <p:spPr>
          <a:xfrm>
            <a:off x="5306290" y="1235743"/>
            <a:ext cx="3837710" cy="5262979"/>
          </a:xfrm>
          <a:prstGeom prst="rect">
            <a:avLst/>
          </a:prstGeom>
          <a:noFill/>
        </p:spPr>
        <p:txBody>
          <a:bodyPr wrap="square" rtlCol="0">
            <a:spAutoFit/>
          </a:bodyPr>
          <a:lstStyle/>
          <a:p>
            <a:r>
              <a:rPr lang="en-US" altLang="en-US" sz="2400" b="1" dirty="0"/>
              <a:t>Finite Automaton (FA) Computational Model with limited memory can be used to compute these languages.</a:t>
            </a:r>
          </a:p>
          <a:p>
            <a:endParaRPr lang="en-US" altLang="en-US" sz="2400" b="1" dirty="0"/>
          </a:p>
          <a:p>
            <a:r>
              <a:rPr lang="en-US" altLang="en-US" sz="2400" b="1" dirty="0"/>
              <a:t>Can be decided by a DFA.</a:t>
            </a:r>
          </a:p>
          <a:p>
            <a:endParaRPr lang="en-US" altLang="en-US" sz="2400" b="1" dirty="0"/>
          </a:p>
          <a:p>
            <a:r>
              <a:rPr lang="en-US" altLang="en-US" sz="2400" b="1" dirty="0"/>
              <a:t>Can be decided by an NFA.</a:t>
            </a:r>
          </a:p>
          <a:p>
            <a:endParaRPr lang="en-US" altLang="en-US" sz="2400" b="1" dirty="0"/>
          </a:p>
          <a:p>
            <a:r>
              <a:rPr lang="en-US" altLang="en-US" sz="2400" b="1" dirty="0"/>
              <a:t>Can be expressed by a regular expression.</a:t>
            </a:r>
          </a:p>
          <a:p>
            <a:endParaRPr lang="en-US" altLang="en-US" sz="2400" b="1" dirty="0"/>
          </a:p>
          <a:p>
            <a:r>
              <a:rPr lang="en-US" altLang="en-US" sz="2400" b="1" dirty="0"/>
              <a:t>Regular language is closed under regular operations.</a:t>
            </a:r>
          </a:p>
        </p:txBody>
      </p:sp>
      <p:sp>
        <p:nvSpPr>
          <p:cNvPr id="5" name="TextBox 4">
            <a:extLst>
              <a:ext uri="{FF2B5EF4-FFF2-40B4-BE49-F238E27FC236}">
                <a16:creationId xmlns:a16="http://schemas.microsoft.com/office/drawing/2014/main" id="{BCE4BE7B-FCA7-4E51-87E3-CB8039CBFD22}"/>
              </a:ext>
            </a:extLst>
          </p:cNvPr>
          <p:cNvSpPr txBox="1"/>
          <p:nvPr/>
        </p:nvSpPr>
        <p:spPr>
          <a:xfrm>
            <a:off x="19587" y="5163912"/>
            <a:ext cx="4841973" cy="923330"/>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Finite automata is used in text processing, pattern matching, parity checking, compilers, and hardware design, etc.</a:t>
            </a:r>
          </a:p>
        </p:txBody>
      </p:sp>
      <p:sp>
        <p:nvSpPr>
          <p:cNvPr id="10" name="TextBox 9">
            <a:extLst>
              <a:ext uri="{FF2B5EF4-FFF2-40B4-BE49-F238E27FC236}">
                <a16:creationId xmlns:a16="http://schemas.microsoft.com/office/drawing/2014/main" id="{84B82720-426C-4558-9452-A9CDD702D385}"/>
              </a:ext>
            </a:extLst>
          </p:cNvPr>
          <p:cNvSpPr txBox="1"/>
          <p:nvPr/>
        </p:nvSpPr>
        <p:spPr>
          <a:xfrm>
            <a:off x="0" y="5163912"/>
            <a:ext cx="4841973" cy="1200329"/>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Pushdown automata is used in programming languages, AI tools, Natural Language processing, parsing (math expressions), etc.</a:t>
            </a:r>
          </a:p>
        </p:txBody>
      </p:sp>
    </p:spTree>
    <p:extLst>
      <p:ext uri="{BB962C8B-B14F-4D97-AF65-F5344CB8AC3E}">
        <p14:creationId xmlns:p14="http://schemas.microsoft.com/office/powerpoint/2010/main" val="215910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heel(8)">
                                      <p:cBhvr>
                                        <p:cTn id="41" dur="500"/>
                                        <p:tgtEl>
                                          <p:spTgt spid="4"/>
                                        </p:tgtEl>
                                      </p:cBhvr>
                                    </p:animEffect>
                                  </p:childTnLst>
                                </p:cTn>
                              </p:par>
                              <p:par>
                                <p:cTn id="42" presetID="3" presetClass="emph" presetSubtype="1" grpId="1" nodeType="withEffect">
                                  <p:stCondLst>
                                    <p:cond delay="0"/>
                                  </p:stCondLst>
                                  <p:childTnLst>
                                    <p:set>
                                      <p:cBhvr override="childStyle">
                                        <p:cTn id="43" dur="indefinite"/>
                                        <p:tgtEl>
                                          <p:spTgt spid="8"/>
                                        </p:tgtEl>
                                        <p:attrNameLst>
                                          <p:attrName>style.color</p:attrName>
                                        </p:attrNameLst>
                                      </p:cBhvr>
                                      <p:to>
                                        <p:clrVal>
                                          <a:srgbClr val="D8D8D8"/>
                                        </p:clrVal>
                                      </p:to>
                                    </p:set>
                                  </p:childTnLst>
                                </p:cTn>
                              </p:par>
                              <p:par>
                                <p:cTn id="44" presetID="1" presetClass="exit"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wipe(left)">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left)">
                                      <p:cBhvr>
                                        <p:cTn id="70" dur="500"/>
                                        <p:tgtEl>
                                          <p:spTgt spid="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500"/>
                                        <p:tgtEl>
                                          <p:spTgt spid="7">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xEl>
                                              <p:pRg st="8" end="8"/>
                                            </p:txEl>
                                          </p:spTgt>
                                        </p:tgtEl>
                                        <p:attrNameLst>
                                          <p:attrName>style.visibility</p:attrName>
                                        </p:attrNameLst>
                                      </p:cBhvr>
                                      <p:to>
                                        <p:strVal val="visible"/>
                                      </p:to>
                                    </p:set>
                                    <p:animEffect transition="in" filter="wipe(left)">
                                      <p:cBhvr>
                                        <p:cTn id="80" dur="500"/>
                                        <p:tgtEl>
                                          <p:spTgt spid="7">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build="allAtOnce"/>
      <p:bldP spid="5" grpId="0"/>
      <p:bldP spid="5"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Next: We will Learn</a:t>
            </a:r>
          </a:p>
        </p:txBody>
      </p:sp>
      <p:grpSp>
        <p:nvGrpSpPr>
          <p:cNvPr id="6" name="Group 5">
            <a:extLst>
              <a:ext uri="{FF2B5EF4-FFF2-40B4-BE49-F238E27FC236}">
                <a16:creationId xmlns:a16="http://schemas.microsoft.com/office/drawing/2014/main" id="{F5339F66-386F-4E72-AE3B-58445D6DBD54}"/>
              </a:ext>
            </a:extLst>
          </p:cNvPr>
          <p:cNvGrpSpPr/>
          <p:nvPr/>
        </p:nvGrpSpPr>
        <p:grpSpPr>
          <a:xfrm>
            <a:off x="301752" y="960120"/>
            <a:ext cx="4114800" cy="4114800"/>
            <a:chOff x="152400" y="960120"/>
            <a:chExt cx="4572000" cy="4572000"/>
          </a:xfrm>
        </p:grpSpPr>
        <p:sp>
          <p:nvSpPr>
            <p:cNvPr id="5" name="Oval 4">
              <a:extLst>
                <a:ext uri="{FF2B5EF4-FFF2-40B4-BE49-F238E27FC236}">
                  <a16:creationId xmlns:a16="http://schemas.microsoft.com/office/drawing/2014/main" id="{2B262B66-7298-46A1-B6E1-324DEE63601D}"/>
                </a:ext>
              </a:extLst>
            </p:cNvPr>
            <p:cNvSpPr/>
            <p:nvPr/>
          </p:nvSpPr>
          <p:spPr>
            <a:xfrm>
              <a:off x="914400" y="1254760"/>
              <a:ext cx="3027680" cy="21336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4" name="Oval 3">
              <a:extLst>
                <a:ext uri="{FF2B5EF4-FFF2-40B4-BE49-F238E27FC236}">
                  <a16:creationId xmlns:a16="http://schemas.microsoft.com/office/drawing/2014/main" id="{3A011186-5B59-454C-B074-2C5F4957698F}"/>
                </a:ext>
              </a:extLst>
            </p:cNvPr>
            <p:cNvSpPr/>
            <p:nvPr/>
          </p:nvSpPr>
          <p:spPr>
            <a:xfrm>
              <a:off x="152400" y="960120"/>
              <a:ext cx="4572000" cy="45720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grpSp>
      <p:sp>
        <p:nvSpPr>
          <p:cNvPr id="8" name="Oval 7">
            <a:extLst>
              <a:ext uri="{FF2B5EF4-FFF2-40B4-BE49-F238E27FC236}">
                <a16:creationId xmlns:a16="http://schemas.microsoft.com/office/drawing/2014/main" id="{1DBE9456-4395-4B5A-8A1E-466A3559D73C}"/>
              </a:ext>
            </a:extLst>
          </p:cNvPr>
          <p:cNvSpPr/>
          <p:nvPr/>
        </p:nvSpPr>
        <p:spPr>
          <a:xfrm>
            <a:off x="411480" y="912289"/>
            <a:ext cx="3870960" cy="4315031"/>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4000" b="1" cap="small" dirty="0"/>
              <a:t>Computable</a:t>
            </a:r>
          </a:p>
        </p:txBody>
      </p:sp>
      <p:sp>
        <p:nvSpPr>
          <p:cNvPr id="9" name="Text Placeholder 3">
            <a:extLst>
              <a:ext uri="{FF2B5EF4-FFF2-40B4-BE49-F238E27FC236}">
                <a16:creationId xmlns:a16="http://schemas.microsoft.com/office/drawing/2014/main" id="{FC93D975-B8AE-4B30-BCC8-091953170336}"/>
              </a:ext>
            </a:extLst>
          </p:cNvPr>
          <p:cNvSpPr txBox="1">
            <a:spLocks/>
          </p:cNvSpPr>
          <p:nvPr/>
        </p:nvSpPr>
        <p:spPr>
          <a:xfrm>
            <a:off x="4221480" y="846142"/>
            <a:ext cx="4914585"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200" b="1" dirty="0"/>
              <a:t>Can be decided by a Turing Machine (TM).</a:t>
            </a:r>
          </a:p>
          <a:p>
            <a:pPr algn="just"/>
            <a:r>
              <a:rPr lang="en-US" altLang="en-US" sz="2200" b="1" dirty="0"/>
              <a:t>A model of computation that is – </a:t>
            </a:r>
          </a:p>
          <a:p>
            <a:pPr lvl="1" algn="just"/>
            <a:r>
              <a:rPr lang="en-US" altLang="en-US" b="1" i="1" dirty="0"/>
              <a:t>General purpose</a:t>
            </a:r>
            <a:r>
              <a:rPr lang="en-US" altLang="en-US" b="1" dirty="0"/>
              <a:t>: Captures all algorithms that can be implemented in any programming language.</a:t>
            </a:r>
          </a:p>
          <a:p>
            <a:pPr lvl="1" algn="just"/>
            <a:r>
              <a:rPr lang="en-US" altLang="en-US" b="1" i="1" dirty="0"/>
              <a:t>Mathematically simple</a:t>
            </a:r>
            <a:r>
              <a:rPr lang="en-US" altLang="en-US" b="1" dirty="0"/>
              <a:t>: We can hope to prove that things are not computable in this model.</a:t>
            </a:r>
          </a:p>
          <a:p>
            <a:r>
              <a:rPr lang="en-US" altLang="en-US" sz="2200" b="1" dirty="0"/>
              <a:t>Turing Machine is deterministic</a:t>
            </a:r>
          </a:p>
          <a:p>
            <a:pPr lvl="1"/>
            <a:r>
              <a:rPr lang="en-US" altLang="en-US" sz="1900" b="1" dirty="0"/>
              <a:t>Must reach Accept/Reject state</a:t>
            </a:r>
          </a:p>
          <a:p>
            <a:pPr lvl="1"/>
            <a:r>
              <a:rPr lang="en-US" altLang="en-US" sz="1900" b="1" dirty="0"/>
              <a:t>Halts once it reaches Accept/Reject state</a:t>
            </a:r>
          </a:p>
          <a:p>
            <a:pPr lvl="1"/>
            <a:r>
              <a:rPr lang="en-US" altLang="en-US" sz="1900" b="1" dirty="0"/>
              <a:t>Might loop forever</a:t>
            </a:r>
          </a:p>
          <a:p>
            <a:endParaRPr lang="en-US" altLang="en-US" sz="2400" b="1" dirty="0"/>
          </a:p>
          <a:p>
            <a:endParaRPr lang="en-US" dirty="0"/>
          </a:p>
        </p:txBody>
      </p:sp>
    </p:spTree>
    <p:extLst>
      <p:ext uri="{BB962C8B-B14F-4D97-AF65-F5344CB8AC3E}">
        <p14:creationId xmlns:p14="http://schemas.microsoft.com/office/powerpoint/2010/main" val="21295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6"/>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3.88889E-6 3.7037E-6 L -0.00174 -0.12894 " pathEditMode="relative" rAng="0" ptsTypes="AA">
                                      <p:cBhvr>
                                        <p:cTn id="9" dur="1000" fill="hold"/>
                                        <p:tgtEl>
                                          <p:spTgt spid="6"/>
                                        </p:tgtEl>
                                        <p:attrNameLst>
                                          <p:attrName>ppt_x</p:attrName>
                                          <p:attrName>ppt_y</p:attrName>
                                        </p:attrNameLst>
                                      </p:cBhvr>
                                      <p:rCtr x="-87" y="-6458"/>
                                    </p:animMotion>
                                  </p:childTnLst>
                                </p:cTn>
                              </p:par>
                            </p:childTnLst>
                          </p:cTn>
                        </p:par>
                        <p:par>
                          <p:cTn id="10" fill="hold">
                            <p:stCondLst>
                              <p:cond delay="2000"/>
                            </p:stCondLst>
                            <p:childTnLst>
                              <p:par>
                                <p:cTn id="11" presetID="21"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8)">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ECF9ED-239E-4E28-B75D-55A1A60DEB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782D091-D274-41C6-8BCD-93B8CD437DC6}"/>
              </a:ext>
            </a:extLst>
          </p:cNvPr>
          <p:cNvSpPr>
            <a:spLocks noGrp="1"/>
          </p:cNvSpPr>
          <p:nvPr>
            <p:ph type="body" sz="quarter" idx="12"/>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2E451381-9852-4980-BE54-C77DC31D3B74}"/>
              </a:ext>
            </a:extLst>
          </p:cNvPr>
          <p:cNvSpPr>
            <a:spLocks noGrp="1"/>
          </p:cNvSpPr>
          <p:nvPr>
            <p:ph type="body" sz="quarter" idx="13"/>
          </p:nvPr>
        </p:nvSpPr>
        <p:spPr/>
        <p:txBody>
          <a:bodyPr/>
          <a:lstStyle/>
          <a:p>
            <a:pPr algn="just"/>
            <a:r>
              <a:rPr lang="en-US" b="0" i="0" dirty="0">
                <a:solidFill>
                  <a:srgbClr val="1A1A1A"/>
                </a:solidFill>
                <a:effectLst/>
              </a:rPr>
              <a:t>A mathematical problem is </a:t>
            </a:r>
            <a:r>
              <a:rPr lang="en-US" b="1" i="1" dirty="0">
                <a:solidFill>
                  <a:srgbClr val="1A1A1A"/>
                </a:solidFill>
                <a:effectLst/>
              </a:rPr>
              <a:t>computable</a:t>
            </a:r>
            <a:r>
              <a:rPr lang="en-US" b="0" i="0" dirty="0">
                <a:solidFill>
                  <a:srgbClr val="1A1A1A"/>
                </a:solidFill>
                <a:effectLst/>
              </a:rPr>
              <a:t> if it can be solved in principle by a computing device. </a:t>
            </a:r>
          </a:p>
          <a:p>
            <a:pPr algn="just"/>
            <a:r>
              <a:rPr lang="en-US" b="0" i="0" dirty="0">
                <a:solidFill>
                  <a:srgbClr val="1A1A1A"/>
                </a:solidFill>
                <a:effectLst/>
              </a:rPr>
              <a:t>In the 1930’s</a:t>
            </a:r>
            <a:r>
              <a:rPr lang="en-US" dirty="0">
                <a:solidFill>
                  <a:srgbClr val="1A1A1A"/>
                </a:solidFill>
              </a:rPr>
              <a:t>, well before there were computers,  Gödel, Turing, and Church showed that not all mathematical problems </a:t>
            </a:r>
            <a:r>
              <a:rPr lang="en-US" b="0" i="0" dirty="0">
                <a:solidFill>
                  <a:srgbClr val="1A1A1A"/>
                </a:solidFill>
                <a:effectLst/>
              </a:rPr>
              <a:t>are computable in a computing device.</a:t>
            </a:r>
          </a:p>
          <a:p>
            <a:pPr algn="just"/>
            <a:r>
              <a:rPr lang="en-US" b="0" i="0" dirty="0">
                <a:solidFill>
                  <a:srgbClr val="1A1A1A"/>
                </a:solidFill>
                <a:effectLst/>
              </a:rPr>
              <a:t>There is an extensive study and classification of </a:t>
            </a:r>
          </a:p>
          <a:p>
            <a:pPr lvl="1" algn="just"/>
            <a:r>
              <a:rPr lang="en-US" sz="2200" dirty="0">
                <a:solidFill>
                  <a:srgbClr val="1A1A1A"/>
                </a:solidFill>
              </a:rPr>
              <a:t>W</a:t>
            </a:r>
            <a:r>
              <a:rPr lang="en-US" sz="2200" b="0" i="0" dirty="0">
                <a:solidFill>
                  <a:srgbClr val="1A1A1A"/>
                </a:solidFill>
                <a:effectLst/>
              </a:rPr>
              <a:t>hich mathematical problems are </a:t>
            </a:r>
            <a:r>
              <a:rPr lang="en-US" sz="2200" b="1" i="1" dirty="0">
                <a:solidFill>
                  <a:srgbClr val="1A1A1A"/>
                </a:solidFill>
                <a:effectLst/>
              </a:rPr>
              <a:t>computable</a:t>
            </a:r>
            <a:r>
              <a:rPr lang="en-US" sz="2200" b="0" i="0" dirty="0">
                <a:solidFill>
                  <a:srgbClr val="1A1A1A"/>
                </a:solidFill>
                <a:effectLst/>
              </a:rPr>
              <a:t>, and which are not. </a:t>
            </a:r>
          </a:p>
          <a:p>
            <a:pPr lvl="1" algn="just"/>
            <a:r>
              <a:rPr lang="en-US" sz="2200" b="0" i="0" dirty="0">
                <a:solidFill>
                  <a:srgbClr val="1A1A1A"/>
                </a:solidFill>
                <a:effectLst/>
              </a:rPr>
              <a:t>Computable problems into computational </a:t>
            </a:r>
            <a:r>
              <a:rPr lang="en-US" sz="2200" b="1" i="1" dirty="0">
                <a:solidFill>
                  <a:srgbClr val="1A1A1A"/>
                </a:solidFill>
                <a:effectLst/>
              </a:rPr>
              <a:t>complexity</a:t>
            </a:r>
            <a:r>
              <a:rPr lang="en-US" sz="2200" b="0" i="0" dirty="0">
                <a:solidFill>
                  <a:srgbClr val="1A1A1A"/>
                </a:solidFill>
                <a:effectLst/>
              </a:rPr>
              <a:t> classes according to how much computation is needed to answer that instance, as a function of the size of the problem instance.</a:t>
            </a:r>
          </a:p>
          <a:p>
            <a:pPr algn="just"/>
            <a:r>
              <a:rPr lang="en-US" b="0" i="0" dirty="0">
                <a:solidFill>
                  <a:srgbClr val="1A1A1A"/>
                </a:solidFill>
                <a:effectLst/>
              </a:rPr>
              <a:t>Some common synonyms for “computable” are “solvable”, “decidable”, and “recursive”.</a:t>
            </a:r>
            <a:endParaRPr lang="en-US" dirty="0"/>
          </a:p>
        </p:txBody>
      </p:sp>
    </p:spTree>
    <p:extLst>
      <p:ext uri="{BB962C8B-B14F-4D97-AF65-F5344CB8AC3E}">
        <p14:creationId xmlns:p14="http://schemas.microsoft.com/office/powerpoint/2010/main" val="289214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C845CD-9A4F-40D4-85E6-A745FCA771A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FC4EAE1-C070-4227-A7BB-83127CD26A12}"/>
              </a:ext>
            </a:extLst>
          </p:cNvPr>
          <p:cNvSpPr>
            <a:spLocks noGrp="1"/>
          </p:cNvSpPr>
          <p:nvPr>
            <p:ph type="body" sz="quarter" idx="12"/>
          </p:nvPr>
        </p:nvSpPr>
        <p:spPr/>
        <p:txBody>
          <a:bodyPr/>
          <a:lstStyle/>
          <a:p>
            <a:r>
              <a:rPr lang="en-US" dirty="0"/>
              <a:t>Computability History</a:t>
            </a:r>
          </a:p>
        </p:txBody>
      </p:sp>
      <p:sp>
        <p:nvSpPr>
          <p:cNvPr id="4" name="Text Placeholder 3">
            <a:extLst>
              <a:ext uri="{FF2B5EF4-FFF2-40B4-BE49-F238E27FC236}">
                <a16:creationId xmlns:a16="http://schemas.microsoft.com/office/drawing/2014/main" id="{61E39F3F-A6E2-4A80-A46A-1AC67C8D5141}"/>
              </a:ext>
            </a:extLst>
          </p:cNvPr>
          <p:cNvSpPr>
            <a:spLocks noGrp="1"/>
          </p:cNvSpPr>
          <p:nvPr>
            <p:ph type="body" sz="quarter" idx="13"/>
          </p:nvPr>
        </p:nvSpPr>
        <p:spPr/>
        <p:txBody>
          <a:bodyPr>
            <a:normAutofit fontScale="92500"/>
          </a:bodyPr>
          <a:lstStyle/>
          <a:p>
            <a:pPr algn="just"/>
            <a:r>
              <a:rPr lang="en-US" dirty="0"/>
              <a:t>David Hilbert’s Tenth Problem in 1900 states that a given Diophantine equation (polynomial equation with integral coefficients) is </a:t>
            </a:r>
            <a:r>
              <a:rPr lang="en-US" b="1" dirty="0"/>
              <a:t>solvable</a:t>
            </a:r>
            <a:r>
              <a:rPr lang="en-US" dirty="0"/>
              <a:t> in rational integers using a finite number of operations.</a:t>
            </a:r>
          </a:p>
          <a:p>
            <a:pPr algn="just"/>
            <a:r>
              <a:rPr lang="en-US" dirty="0"/>
              <a:t>Hilbert came up with the term “</a:t>
            </a:r>
            <a:r>
              <a:rPr lang="en-US" dirty="0" err="1"/>
              <a:t>entscheidungsproblem</a:t>
            </a:r>
            <a:r>
              <a:rPr lang="en-US" dirty="0"/>
              <a:t>” (decision problems) which is the pre-version to the NP-problem that we currently know as SAT (satisfiability problem) in computing science, in 1928.</a:t>
            </a:r>
          </a:p>
          <a:p>
            <a:pPr algn="just"/>
            <a:r>
              <a:rPr lang="en-US" dirty="0"/>
              <a:t>In 1930s, various mathematicians – Alonzo Church, Kurt Gödel, Stephen Kleene, Markov, Emil Post, and Alan Turing, independently defined what it means to be </a:t>
            </a:r>
            <a:r>
              <a:rPr lang="en-US" b="1" dirty="0"/>
              <a:t>computable</a:t>
            </a:r>
            <a:r>
              <a:rPr lang="en-US" dirty="0"/>
              <a:t>. </a:t>
            </a:r>
          </a:p>
          <a:p>
            <a:pPr algn="just"/>
            <a:r>
              <a:rPr lang="en-US" dirty="0"/>
              <a:t>They defined Lambda calculus, Recursive functions, Formal systems, Markov algorithms, Post (abstract) machine, and Turing (abstract) machine models, which are equivalent to each other.</a:t>
            </a:r>
          </a:p>
          <a:p>
            <a:pPr algn="just"/>
            <a:r>
              <a:rPr lang="en-US" dirty="0"/>
              <a:t>In 1930 &amp; 1931, Mr. Gödel gave his Completeness and Incompleteness theorem. A few years later, Church and Turing independently proved that the </a:t>
            </a:r>
            <a:r>
              <a:rPr lang="en-US" dirty="0" err="1"/>
              <a:t>entscheidungsproblem</a:t>
            </a:r>
            <a:r>
              <a:rPr lang="en-US" dirty="0"/>
              <a:t> is </a:t>
            </a:r>
            <a:r>
              <a:rPr lang="en-US" b="1" dirty="0"/>
              <a:t>unsolvable</a:t>
            </a:r>
            <a:r>
              <a:rPr lang="en-US" dirty="0"/>
              <a:t>.</a:t>
            </a:r>
          </a:p>
          <a:p>
            <a:pPr algn="just"/>
            <a:endParaRPr lang="en-US" dirty="0"/>
          </a:p>
        </p:txBody>
      </p:sp>
    </p:spTree>
    <p:extLst>
      <p:ext uri="{BB962C8B-B14F-4D97-AF65-F5344CB8AC3E}">
        <p14:creationId xmlns:p14="http://schemas.microsoft.com/office/powerpoint/2010/main" val="387936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A8D0-95F7-4DA8-9FCB-A6DDDD9F4E70}"/>
              </a:ext>
            </a:extLst>
          </p:cNvPr>
          <p:cNvSpPr>
            <a:spLocks noGrp="1"/>
          </p:cNvSpPr>
          <p:nvPr>
            <p:ph type="title"/>
          </p:nvPr>
        </p:nvSpPr>
        <p:spPr/>
        <p:txBody>
          <a:bodyPr/>
          <a:lstStyle/>
          <a:p>
            <a:r>
              <a:rPr lang="en-US" dirty="0"/>
              <a:t>Turing Machines</a:t>
            </a:r>
          </a:p>
        </p:txBody>
      </p:sp>
      <p:sp>
        <p:nvSpPr>
          <p:cNvPr id="2" name="Content Placeholder 1">
            <a:extLst>
              <a:ext uri="{FF2B5EF4-FFF2-40B4-BE49-F238E27FC236}">
                <a16:creationId xmlns:a16="http://schemas.microsoft.com/office/drawing/2014/main" id="{69CDD2B2-7E5D-465D-8910-82A60149AF41}"/>
              </a:ext>
            </a:extLst>
          </p:cNvPr>
          <p:cNvSpPr>
            <a:spLocks noGrp="1"/>
          </p:cNvSpPr>
          <p:nvPr>
            <p:ph idx="1"/>
          </p:nvPr>
        </p:nvSpPr>
        <p:spPr/>
        <p:txBody>
          <a:bodyPr>
            <a:normAutofit fontScale="77500" lnSpcReduction="20000"/>
          </a:bodyPr>
          <a:lstStyle/>
          <a:p>
            <a:pPr algn="just" eaLnBrk="1" hangingPunct="1">
              <a:lnSpc>
                <a:spcPct val="120000"/>
              </a:lnSpc>
            </a:pPr>
            <a:r>
              <a:rPr lang="en-US" altLang="en-US" sz="2400" dirty="0"/>
              <a:t>In 1936, Turing introduced his abstract model for computation in his article “</a:t>
            </a:r>
            <a:r>
              <a:rPr lang="en-US" altLang="en-US" sz="2400" i="1" dirty="0"/>
              <a:t>On Computable Numbers, with an application to the </a:t>
            </a:r>
            <a:r>
              <a:rPr lang="en-US" altLang="en-US" sz="2400" i="1" dirty="0" err="1"/>
              <a:t>Entscheidungsproblem</a:t>
            </a:r>
            <a:r>
              <a:rPr lang="en-US" altLang="en-US" sz="2400" dirty="0"/>
              <a:t>”.</a:t>
            </a:r>
          </a:p>
          <a:p>
            <a:pPr algn="just">
              <a:lnSpc>
                <a:spcPct val="120000"/>
              </a:lnSpc>
            </a:pPr>
            <a:r>
              <a:rPr lang="en-US" dirty="0"/>
              <a:t>Turing machine model was used to prove the unsolvable assuming that the intuitive notion of "effectively calculable“ (computability) is captured by the functions computable by a Turing machine.</a:t>
            </a:r>
          </a:p>
          <a:p>
            <a:pPr lvl="1" algn="just">
              <a:lnSpc>
                <a:spcPct val="120000"/>
              </a:lnSpc>
            </a:pPr>
            <a:r>
              <a:rPr lang="en-US" sz="2200" dirty="0"/>
              <a:t>Equivalently, Church also proved the same assumption by those expressible in the lambda calculus. </a:t>
            </a:r>
          </a:p>
          <a:p>
            <a:pPr lvl="1" algn="just">
              <a:lnSpc>
                <a:spcPct val="120000"/>
              </a:lnSpc>
            </a:pPr>
            <a:r>
              <a:rPr lang="en-US" sz="2200" dirty="0"/>
              <a:t>This assumption is now known as the </a:t>
            </a:r>
            <a:br>
              <a:rPr lang="en-US" sz="2200" dirty="0"/>
            </a:br>
            <a:r>
              <a:rPr lang="en-US" sz="2200" dirty="0"/>
              <a:t>Church–Turing thesis.</a:t>
            </a:r>
          </a:p>
          <a:p>
            <a:pPr algn="just">
              <a:lnSpc>
                <a:spcPct val="120000"/>
              </a:lnSpc>
            </a:pPr>
            <a:r>
              <a:rPr lang="en-US" dirty="0"/>
              <a:t>TM is similar to a finite automaton but with an unlimited and unrestricted memory, a Turing machine is a much more accurate model of a general purpose computer. A Turing machine model can model everything that a real computer can do.</a:t>
            </a:r>
          </a:p>
          <a:p>
            <a:pPr algn="just">
              <a:lnSpc>
                <a:spcPct val="120000"/>
              </a:lnSpc>
            </a:pPr>
            <a:r>
              <a:rPr lang="en-US" dirty="0"/>
              <a:t>Turing additionally proved many interesting theorems with his machine model which </a:t>
            </a:r>
            <a:r>
              <a:rPr lang="en-US" altLang="en-US" sz="2400" dirty="0"/>
              <a:t>has become the standard model in theoretical computer science.</a:t>
            </a:r>
          </a:p>
        </p:txBody>
      </p:sp>
      <p:sp>
        <p:nvSpPr>
          <p:cNvPr id="4" name="Text Placeholder 3">
            <a:extLst>
              <a:ext uri="{FF2B5EF4-FFF2-40B4-BE49-F238E27FC236}">
                <a16:creationId xmlns:a16="http://schemas.microsoft.com/office/drawing/2014/main" id="{A9958848-7D29-4E5D-8307-8305ADFD07BB}"/>
              </a:ext>
            </a:extLst>
          </p:cNvPr>
          <p:cNvSpPr>
            <a:spLocks noGrp="1"/>
          </p:cNvSpPr>
          <p:nvPr>
            <p:ph type="body" sz="half" idx="2"/>
          </p:nvPr>
        </p:nvSpPr>
        <p:spPr/>
        <p:txBody>
          <a:bodyPr/>
          <a:lstStyle/>
          <a:p>
            <a:r>
              <a:rPr lang="en-US" altLang="en-US" sz="2000" b="1" dirty="0"/>
              <a:t>Alan M. Turing </a:t>
            </a:r>
            <a:br>
              <a:rPr lang="en-US" altLang="en-US" sz="2000" b="1" dirty="0"/>
            </a:br>
            <a:r>
              <a:rPr lang="en-US" altLang="en-US" sz="2000" b="1" dirty="0"/>
              <a:t>(1912–1954)</a:t>
            </a:r>
          </a:p>
          <a:p>
            <a:endParaRPr lang="en-US" b="1" dirty="0"/>
          </a:p>
        </p:txBody>
      </p:sp>
      <p:sp>
        <p:nvSpPr>
          <p:cNvPr id="3" name="Footer Placeholder 2">
            <a:extLst>
              <a:ext uri="{FF2B5EF4-FFF2-40B4-BE49-F238E27FC236}">
                <a16:creationId xmlns:a16="http://schemas.microsoft.com/office/drawing/2014/main" id="{F512D510-A4D5-4D58-AD9A-1756DC837E26}"/>
              </a:ext>
            </a:extLst>
          </p:cNvPr>
          <p:cNvSpPr>
            <a:spLocks noGrp="1"/>
          </p:cNvSpPr>
          <p:nvPr>
            <p:ph type="ftr" sz="quarter" idx="11"/>
          </p:nvPr>
        </p:nvSpPr>
        <p:spPr/>
        <p:txBody>
          <a:bodyPr/>
          <a:lstStyle/>
          <a:p>
            <a:r>
              <a:rPr lang="en-US"/>
              <a:t>CSC3113: Theory of Computation</a:t>
            </a:r>
          </a:p>
        </p:txBody>
      </p:sp>
      <p:pic>
        <p:nvPicPr>
          <p:cNvPr id="8" name="Picture Placeholder 7" descr="A person looking at the camera&#10;&#10;Description automatically generated">
            <a:extLst>
              <a:ext uri="{FF2B5EF4-FFF2-40B4-BE49-F238E27FC236}">
                <a16:creationId xmlns:a16="http://schemas.microsoft.com/office/drawing/2014/main" id="{0CE3658C-6700-4BCB-B98A-83586E4B72C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752" b="752"/>
          <a:stretch/>
        </p:blipFill>
        <p:spPr/>
      </p:pic>
    </p:spTree>
    <p:extLst>
      <p:ext uri="{BB962C8B-B14F-4D97-AF65-F5344CB8AC3E}">
        <p14:creationId xmlns:p14="http://schemas.microsoft.com/office/powerpoint/2010/main" val="195059894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5C4A7F-F565-4A75-A15C-A0AD86FAD7E2}">
  <ds:schemaRefs>
    <ds:schemaRef ds:uri="http://schemas.microsoft.com/sharepoint/v3/contenttype/forms"/>
  </ds:schemaRefs>
</ds:datastoreItem>
</file>

<file path=customXml/itemProps2.xml><?xml version="1.0" encoding="utf-8"?>
<ds:datastoreItem xmlns:ds="http://schemas.openxmlformats.org/officeDocument/2006/customXml" ds:itemID="{BA71BA36-A435-4662-9CDA-6D5E69F346E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0820C20-8805-4076-9AD5-A95F6357A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765</TotalTime>
  <Words>2149</Words>
  <Application>Microsoft Office PowerPoint</Application>
  <PresentationFormat>On-screen Show (4:3)</PresentationFormat>
  <Paragraphs>211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Calibri</vt:lpstr>
      <vt:lpstr>Cambria Math</vt:lpstr>
      <vt:lpstr>Corbel</vt:lpstr>
      <vt:lpstr>Symbol</vt:lpstr>
      <vt:lpstr>Times New Roman</vt:lpstr>
      <vt:lpstr>Wingdings</vt:lpstr>
      <vt:lpstr>AIUB 2020</vt:lpstr>
      <vt:lpstr>Computability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Machines</vt:lpstr>
      <vt:lpstr>Hilbert’s 10th Problem</vt:lpstr>
      <vt:lpstr>PowerPoint Presentation</vt:lpstr>
      <vt:lpstr>PowerPoint Presentation</vt:lpstr>
      <vt:lpstr>PowerPoint Presentation</vt:lpstr>
      <vt:lpstr>PowerPoint Presentation</vt:lpstr>
      <vt:lpstr>PowerPoint Presentation</vt:lpstr>
      <vt:lpstr>Informal Description</vt:lpstr>
      <vt:lpstr>Input Convention</vt:lpstr>
      <vt:lpstr>PowerPoint Presentation</vt:lpstr>
      <vt:lpstr>Output convention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Computability Theory</dc:title>
  <dc:creator>Mashiour Rahman</dc:creator>
  <cp:lastModifiedBy>Sharfuddin Mahmood</cp:lastModifiedBy>
  <cp:revision>223</cp:revision>
  <dcterms:created xsi:type="dcterms:W3CDTF">2020-08-16T13:40:51Z</dcterms:created>
  <dcterms:modified xsi:type="dcterms:W3CDTF">2024-03-24T06:32:09Z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