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2" r:id="rId9"/>
    <p:sldId id="273" r:id="rId10"/>
    <p:sldId id="274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</pc:sldChg>
    </pc:docChg>
  </pc:docChgLst>
  <pc:docChgLst>
    <pc:chgData name="SULTANUL ARIFEEN HAMIM" userId="05f80db8-60fe-4f15-8266-ed09921efbd7" providerId="ADAL" clId="{7637C8E9-55A8-408C-B4E3-B344A9ACADC2}"/>
    <pc:docChg chg="modSld">
      <pc:chgData name="SULTANUL ARIFEEN HAMIM" userId="05f80db8-60fe-4f15-8266-ed09921efbd7" providerId="ADAL" clId="{7637C8E9-55A8-408C-B4E3-B344A9ACADC2}" dt="2025-07-22T18:00:45.361" v="0" actId="20577"/>
      <pc:docMkLst>
        <pc:docMk/>
      </pc:docMkLst>
      <pc:sldChg chg="modSp mod">
        <pc:chgData name="SULTANUL ARIFEEN HAMIM" userId="05f80db8-60fe-4f15-8266-ed09921efbd7" providerId="ADAL" clId="{7637C8E9-55A8-408C-B4E3-B344A9ACADC2}" dt="2025-07-22T18:00:45.361" v="0" actId="20577"/>
        <pc:sldMkLst>
          <pc:docMk/>
          <pc:sldMk cId="700707328" sldId="256"/>
        </pc:sldMkLst>
        <pc:graphicFrameChg chg="modGraphic">
          <ac:chgData name="SULTANUL ARIFEEN HAMIM" userId="05f80db8-60fe-4f15-8266-ed09921efbd7" providerId="ADAL" clId="{7637C8E9-55A8-408C-B4E3-B344A9ACADC2}" dt="2025-07-22T18:00:45.361" v="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US/docs/Web/HTTP/Status" TargetMode="External"/><Relationship Id="rId2" Type="http://schemas.openxmlformats.org/officeDocument/2006/relationships/hyperlink" Target="https://www.ntu.edu.sg/home/ehchua/programming/webprogramming/HTTP_Basics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w3schools.com/html/html_xhtml.asp" TargetMode="External"/><Relationship Id="rId4" Type="http://schemas.openxmlformats.org/officeDocument/2006/relationships/hyperlink" Target="https://www.w3schools.com/html/html_intro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_input_types.asp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_input_types.asp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 dirty="0"/>
              <a:t>CSC 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39249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089344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6412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941184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Your 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40080" y="1482308"/>
            <a:ext cx="79160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Write necessary HTML script to achieve the below-given layout of a “Registration Page”.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Design a static personal web site including all your information.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378510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>
                <a:hlinkClick r:id="rId2"/>
              </a:rPr>
              <a:t>https://www.ntu.edu.sg/home/ehchua/programming/webprogramming/HTTP_Basics.html</a:t>
            </a:r>
            <a:endParaRPr lang="en-US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https://developer.mozilla.org/enUS/docs/Web/HTTP/Status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https://www.w3schools.com/html/html_intro.asp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hlinkClick r:id="rId5"/>
              </a:rPr>
              <a:t>https://www.w3schools.com/html/html_xhtml.asp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HTML Tags and Elements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600" b="1" dirty="0">
                <a:solidFill>
                  <a:schemeClr val="tx1"/>
                </a:solidFill>
              </a:rPr>
              <a:t>HTML 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HTML Forms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HTML Forms Example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HTML Form Elements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HTML Input Types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Lab, we will learn about HTML document, HTML </a:t>
            </a:r>
            <a:r>
              <a:rPr lang="en-US" sz="2800" dirty="0"/>
              <a:t>Tags, Elements and Attributes.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write html, we need a text editor; e.g. sublime text or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Vscode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or any editor and web browser.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Design and develop HTML document; e.g. html page, html form, etc.</a:t>
            </a:r>
            <a:endParaRPr lang="en-US" altLang="en-US" dirty="0"/>
          </a:p>
          <a:p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Tags and 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An HTML element usually consists of a </a:t>
            </a:r>
            <a:r>
              <a:rPr lang="en-US" sz="2800" b="1" dirty="0"/>
              <a:t>start</a:t>
            </a:r>
            <a:r>
              <a:rPr lang="en-US" sz="2800" dirty="0"/>
              <a:t> tag and an </a:t>
            </a:r>
            <a:r>
              <a:rPr lang="en-US" sz="2800" b="1" dirty="0"/>
              <a:t>end</a:t>
            </a:r>
            <a:r>
              <a:rPr lang="en-US" sz="2800" dirty="0"/>
              <a:t> tag, with the content inserted in between.</a:t>
            </a:r>
            <a:endParaRPr lang="en-US" altLang="en-US" dirty="0"/>
          </a:p>
          <a:p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091092"/>
              </p:ext>
            </p:extLst>
          </p:nvPr>
        </p:nvGraphicFramePr>
        <p:xfrm>
          <a:off x="945152" y="4158988"/>
          <a:ext cx="7077075" cy="1449384"/>
        </p:xfrm>
        <a:graphic>
          <a:graphicData uri="http://schemas.openxmlformats.org/drawingml/2006/table">
            <a:tbl>
              <a:tblPr/>
              <a:tblGrid>
                <a:gridCol w="235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Start tag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Element content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End tag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&lt;h1&gt;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My First Heading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&lt;/h1&gt;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&lt;p&gt;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My first paragraph.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&lt;/p&gt;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&lt;br&gt;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 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 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20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 Attributes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All HTML elements can have attributes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Attributes provide additional information about an element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Attributes are always specified in the start tag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Attributes usually come in name/value pairs like: name="value“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Example : HTML links are defined with the &lt;a&gt; tag. The link address is specified in the </a:t>
            </a:r>
            <a:r>
              <a:rPr lang="en-US" dirty="0" err="1"/>
              <a:t>href</a:t>
            </a:r>
            <a:r>
              <a:rPr lang="en-US" dirty="0"/>
              <a:t> attribute.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a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href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="https://www.aiub.edu"&gt;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AIUB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img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="img_girl.jpg"&gt;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Please explore all Elements/ Tags/ attributes from </a:t>
            </a:r>
            <a:r>
              <a:rPr lang="en-US" dirty="0">
                <a:hlinkClick r:id="rId2"/>
              </a:rPr>
              <a:t>https://www.w3schools.com/</a:t>
            </a:r>
            <a:r>
              <a:rPr lang="en-US" dirty="0"/>
              <a:t> one by one.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264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 Forms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HTML &lt;form&gt; element defines a form that is used to collect user input.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form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/>
              </a:rPr>
              <a:t>form elements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/form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Form elements are different types of input elements, like: text fields, checkboxes, radio buttons, submit buttons, and more.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067674"/>
              </p:ext>
            </p:extLst>
          </p:nvPr>
        </p:nvGraphicFramePr>
        <p:xfrm>
          <a:off x="783772" y="4190223"/>
          <a:ext cx="7077074" cy="1915258"/>
        </p:xfrm>
        <a:graphic>
          <a:graphicData uri="http://schemas.openxmlformats.org/drawingml/2006/table">
            <a:tbl>
              <a:tblPr/>
              <a:tblGrid>
                <a:gridCol w="353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Type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&lt;input type="text"&gt;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a single-line text input field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&lt;input type="radio"&gt;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a radio button (for selecting one of many choices)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&lt;input type="submit"&gt;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Defines a submit button (for submitting the form)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56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HTML Forms Example</a:t>
            </a:r>
          </a:p>
        </p:txBody>
      </p:sp>
      <p:pic>
        <p:nvPicPr>
          <p:cNvPr id="4098" name="Picture 2" descr="E:\Spring 2019-2020\Web Tech\Silde Web Tech\Back Up\HTML 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77" y="3536701"/>
            <a:ext cx="34480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87894" y="1654269"/>
            <a:ext cx="7950712" cy="141550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/>
              </a:rPr>
              <a:t>form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2800" dirty="0"/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/>
              </a:rPr>
              <a:t>label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 for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sz="2800" dirty="0" err="1">
                <a:solidFill>
                  <a:srgbClr val="0000CD"/>
                </a:solidFill>
                <a:latin typeface="Consolas"/>
              </a:rPr>
              <a:t>fname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"&gt;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First name: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/>
              </a:rPr>
              <a:t>/label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sz="2800" dirty="0" err="1">
                <a:solidFill>
                  <a:srgbClr val="A52A2A"/>
                </a:solidFill>
                <a:latin typeface="Consolas"/>
              </a:rPr>
              <a:t>br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2800" dirty="0"/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="text"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 id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sz="2800" dirty="0" err="1">
                <a:solidFill>
                  <a:srgbClr val="0000CD"/>
                </a:solidFill>
                <a:latin typeface="Consolas"/>
              </a:rPr>
              <a:t>fname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"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 name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sz="2800" dirty="0" err="1">
                <a:solidFill>
                  <a:srgbClr val="0000CD"/>
                </a:solidFill>
                <a:latin typeface="Consolas"/>
              </a:rPr>
              <a:t>fname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"&gt;&lt;</a:t>
            </a:r>
            <a:r>
              <a:rPr lang="en-US" sz="2800" dirty="0" err="1">
                <a:solidFill>
                  <a:srgbClr val="A52A2A"/>
                </a:solidFill>
                <a:latin typeface="Consolas"/>
              </a:rPr>
              <a:t>br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2800" dirty="0"/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/>
              </a:rPr>
              <a:t>label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 for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sz="2800" dirty="0" err="1">
                <a:solidFill>
                  <a:srgbClr val="0000CD"/>
                </a:solidFill>
                <a:latin typeface="Consolas"/>
              </a:rPr>
              <a:t>lname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"&gt;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Last name: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/>
              </a:rPr>
              <a:t>/label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sz="2800" dirty="0" err="1">
                <a:solidFill>
                  <a:srgbClr val="A52A2A"/>
                </a:solidFill>
                <a:latin typeface="Consolas"/>
              </a:rPr>
              <a:t>br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2800" dirty="0"/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="text"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 id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sz="2800" dirty="0" err="1">
                <a:solidFill>
                  <a:srgbClr val="0000CD"/>
                </a:solidFill>
                <a:latin typeface="Consolas"/>
              </a:rPr>
              <a:t>lname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"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 name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sz="2800" dirty="0" err="1">
                <a:solidFill>
                  <a:srgbClr val="0000CD"/>
                </a:solidFill>
                <a:latin typeface="Consolas"/>
              </a:rPr>
              <a:t>lname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"&gt;</a:t>
            </a:r>
            <a:br>
              <a:rPr lang="en-US" sz="2800" dirty="0"/>
            </a:br>
            <a:r>
              <a:rPr lang="en-US" sz="2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/>
              </a:rPr>
              <a:t>/form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&gt;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55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HTML Form Elements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40080" y="1482308"/>
            <a:ext cx="7916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&lt;input&gt; Element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="text"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id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firstname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name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firstname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&lt;</a:t>
            </a:r>
            <a:r>
              <a:rPr lang="en-US" dirty="0" err="1"/>
              <a:t>textarea</a:t>
            </a:r>
            <a:r>
              <a:rPr lang="en-US" dirty="0"/>
              <a:t>&gt; Element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textarea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name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="message"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rows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="10"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cols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="30"&gt;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The cat was playing in the garden.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textarea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onsolas"/>
              </a:rPr>
              <a:t>See more input type </a:t>
            </a:r>
            <a:r>
              <a:rPr lang="en-US" dirty="0">
                <a:hlinkClick r:id="rId2"/>
              </a:rPr>
              <a:t>https://www.w3schools.com/html/html_form_input_types.asp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32715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HTML Input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40080" y="1482308"/>
            <a:ext cx="7916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Here are the different input types you can use in HTML:</a:t>
            </a:r>
            <a:endParaRPr lang="en-US" dirty="0">
              <a:latin typeface="Consolas"/>
            </a:endParaRPr>
          </a:p>
          <a:p>
            <a:r>
              <a:rPr lang="en-US" dirty="0"/>
              <a:t>&lt;input type="button"&gt;</a:t>
            </a:r>
          </a:p>
          <a:p>
            <a:r>
              <a:rPr lang="en-US" dirty="0"/>
              <a:t>&lt;input type="checkbox"&gt;</a:t>
            </a:r>
          </a:p>
          <a:p>
            <a:r>
              <a:rPr lang="en-US" dirty="0"/>
              <a:t>&lt;input type="email"&gt;</a:t>
            </a:r>
          </a:p>
          <a:p>
            <a:r>
              <a:rPr lang="en-US" dirty="0"/>
              <a:t>&lt;input type="file"&gt;</a:t>
            </a:r>
          </a:p>
          <a:p>
            <a:r>
              <a:rPr lang="en-US" dirty="0"/>
              <a:t>&lt;input type="hidden"&gt;</a:t>
            </a:r>
          </a:p>
          <a:p>
            <a:r>
              <a:rPr lang="en-US" dirty="0"/>
              <a:t>&lt;input type="image"&gt;</a:t>
            </a:r>
          </a:p>
          <a:p>
            <a:r>
              <a:rPr lang="en-US" dirty="0"/>
              <a:t>&lt;input type="month"&gt;</a:t>
            </a:r>
          </a:p>
          <a:p>
            <a:r>
              <a:rPr lang="en-US" dirty="0"/>
              <a:t>&lt;input type="number"&gt;</a:t>
            </a:r>
          </a:p>
          <a:p>
            <a:r>
              <a:rPr lang="en-US" dirty="0"/>
              <a:t>&lt;input type="password"&gt;</a:t>
            </a:r>
          </a:p>
          <a:p>
            <a:r>
              <a:rPr lang="en-US" dirty="0"/>
              <a:t>&lt;input type="radio"&gt;</a:t>
            </a:r>
          </a:p>
          <a:p>
            <a:r>
              <a:rPr lang="en-US" dirty="0"/>
              <a:t>&lt;input type="range"&gt;</a:t>
            </a:r>
          </a:p>
          <a:p>
            <a:endParaRPr lang="en-US" dirty="0">
              <a:latin typeface="Consola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onsolas"/>
              </a:rPr>
              <a:t>See more input type </a:t>
            </a:r>
            <a:r>
              <a:rPr lang="en-US" dirty="0">
                <a:hlinkClick r:id="rId2"/>
              </a:rPr>
              <a:t>https://www.w3schools.com/html/html_form_input_types.asp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730837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915</TotalTime>
  <Words>901</Words>
  <Application>Microsoft Office PowerPoint</Application>
  <PresentationFormat>On-screen Show (4:3)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Corbel</vt:lpstr>
      <vt:lpstr>Times New Roman</vt:lpstr>
      <vt:lpstr>Wingdings</vt:lpstr>
      <vt:lpstr>Spectrum</vt:lpstr>
      <vt:lpstr>Introduction to Web Technology</vt:lpstr>
      <vt:lpstr>Lecture Outline</vt:lpstr>
      <vt:lpstr>Learning Objectives</vt:lpstr>
      <vt:lpstr>HTML Tags and Elements</vt:lpstr>
      <vt:lpstr>HTML Attributes</vt:lpstr>
      <vt:lpstr>HTML 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SULTANUL ARIFEEN HAMIM</cp:lastModifiedBy>
  <cp:revision>62</cp:revision>
  <dcterms:created xsi:type="dcterms:W3CDTF">2018-12-10T17:20:29Z</dcterms:created>
  <dcterms:modified xsi:type="dcterms:W3CDTF">2025-07-22T18:00:46Z</dcterms:modified>
</cp:coreProperties>
</file>