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66" r:id="rId5"/>
    <p:sldId id="269" r:id="rId6"/>
    <p:sldId id="270" r:id="rId7"/>
    <p:sldId id="280" r:id="rId8"/>
    <p:sldId id="268"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71" r:id="rId22"/>
    <p:sldId id="272" r:id="rId23"/>
    <p:sldId id="273" r:id="rId24"/>
    <p:sldId id="274" r:id="rId25"/>
    <p:sldId id="275" r:id="rId26"/>
    <p:sldId id="276" r:id="rId27"/>
    <p:sldId id="277" r:id="rId28"/>
    <p:sldId id="258" r:id="rId29"/>
    <p:sldId id="302" r:id="rId30"/>
    <p:sldId id="278" r:id="rId31"/>
    <p:sldId id="293" r:id="rId32"/>
    <p:sldId id="294" r:id="rId33"/>
    <p:sldId id="295" r:id="rId34"/>
    <p:sldId id="296" r:id="rId35"/>
    <p:sldId id="279" r:id="rId36"/>
    <p:sldId id="299" r:id="rId37"/>
    <p:sldId id="300" r:id="rId38"/>
    <p:sldId id="301" r:id="rId39"/>
    <p:sldId id="297" r:id="rId40"/>
    <p:sldId id="298" r:id="rId41"/>
    <p:sldId id="304" r:id="rId42"/>
    <p:sldId id="305" r:id="rId43"/>
    <p:sldId id="306" r:id="rId44"/>
    <p:sldId id="264" r:id="rId45"/>
    <p:sldId id="26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ldChg>
    </pc:docChg>
  </pc:docChgLst>
  <pc:docChgLst>
    <pc:chgData name="SULTANUL ARIFEEN HAMIM" userId="05f80db8-60fe-4f15-8266-ed09921efbd7" providerId="ADAL" clId="{93BBFFED-0DAF-470A-A5F6-ECC6B5AC654C}"/>
    <pc:docChg chg="modSld">
      <pc:chgData name="SULTANUL ARIFEEN HAMIM" userId="05f80db8-60fe-4f15-8266-ed09921efbd7" providerId="ADAL" clId="{93BBFFED-0DAF-470A-A5F6-ECC6B5AC654C}" dt="2025-07-22T18:00:31.770" v="0" actId="20577"/>
      <pc:docMkLst>
        <pc:docMk/>
      </pc:docMkLst>
      <pc:sldChg chg="modSp mod">
        <pc:chgData name="SULTANUL ARIFEEN HAMIM" userId="05f80db8-60fe-4f15-8266-ed09921efbd7" providerId="ADAL" clId="{93BBFFED-0DAF-470A-A5F6-ECC6B5AC654C}" dt="2025-07-22T18:00:31.770" v="0" actId="20577"/>
        <pc:sldMkLst>
          <pc:docMk/>
          <pc:sldMk cId="700707328" sldId="256"/>
        </pc:sldMkLst>
        <pc:graphicFrameChg chg="modGraphic">
          <ac:chgData name="SULTANUL ARIFEEN HAMIM" userId="05f80db8-60fe-4f15-8266-ed09921efbd7" providerId="ADAL" clId="{93BBFFED-0DAF-470A-A5F6-ECC6B5AC654C}" dt="2025-07-22T18:00:31.770" v="0"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7/22/2025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dirty="0"/>
              <a:t>CSC 3222</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4828686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251715">
                  <a:extLst>
                    <a:ext uri="{9D8B030D-6E8A-4147-A177-3AD203B41FA5}">
                      <a16:colId xmlns:a16="http://schemas.microsoft.com/office/drawing/2014/main" val="1762131981"/>
                    </a:ext>
                  </a:extLst>
                </a:gridCol>
                <a:gridCol w="1204957">
                  <a:extLst>
                    <a:ext uri="{9D8B030D-6E8A-4147-A177-3AD203B41FA5}">
                      <a16:colId xmlns:a16="http://schemas.microsoft.com/office/drawing/2014/main" val="445458238"/>
                    </a:ext>
                  </a:extLst>
                </a:gridCol>
                <a:gridCol w="177026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Web </a:t>
            </a:r>
            <a:r>
              <a:rPr lang="en-US" sz="2400" dirty="0"/>
              <a:t>commonly known as the </a:t>
            </a:r>
            <a:r>
              <a:rPr lang="en-US" sz="2400" b="1" dirty="0"/>
              <a:t>Web(Abbreviated as WWW).</a:t>
            </a:r>
          </a:p>
          <a:p>
            <a:pPr marL="285750" indent="-285750">
              <a:buFont typeface="Arial" pitchFamily="34" charset="0"/>
              <a:buChar char="•"/>
            </a:pPr>
            <a:r>
              <a:rPr lang="en-US" sz="2400" dirty="0"/>
              <a:t>A system of interlinked hypertext documents accessed via the Internet. With a web browser, any one can view web pages that may contain text, images, videos, and other multimedia and navigate between them via hyperlinks.</a:t>
            </a:r>
          </a:p>
        </p:txBody>
      </p:sp>
    </p:spTree>
    <p:extLst>
      <p:ext uri="{BB962C8B-B14F-4D97-AF65-F5344CB8AC3E}">
        <p14:creationId xmlns:p14="http://schemas.microsoft.com/office/powerpoint/2010/main" val="382953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a:t>Internet is global 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p>
          <a:p>
            <a:pPr marL="285750" indent="-285750">
              <a:buFont typeface="Arial" pitchFamily="34" charset="0"/>
              <a:buChar char="•"/>
            </a:pPr>
            <a:r>
              <a:rPr lang="en-US" altLang="en-US" sz="2400" dirty="0"/>
              <a:t>WWW is one of the services that runs on the Internet. It is a collection of interconnected documents and other resources, linked by hyperlinks and URLs. An application running on the Internet.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p>
        </p:txBody>
      </p:sp>
    </p:spTree>
    <p:extLst>
      <p:ext uri="{BB962C8B-B14F-4D97-AF65-F5344CB8AC3E}">
        <p14:creationId xmlns:p14="http://schemas.microsoft.com/office/powerpoint/2010/main" val="323534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4893647"/>
          </a:xfrm>
          <a:prstGeom prst="rect">
            <a:avLst/>
          </a:prstGeom>
          <a:noFill/>
        </p:spPr>
        <p:txBody>
          <a:bodyPr wrap="square" rtlCol="0">
            <a:spAutoFit/>
          </a:bodyPr>
          <a:lstStyle/>
          <a:p>
            <a:pPr marL="342900" indent="-342900" algn="just">
              <a:buFont typeface="Arial" pitchFamily="34" charset="0"/>
              <a:buChar char="•"/>
            </a:pPr>
            <a:r>
              <a:rPr lang="en-US" altLang="en-US" sz="2400" dirty="0"/>
              <a:t>Many of the documents are the work of the </a:t>
            </a:r>
            <a:r>
              <a:rPr lang="en-US" altLang="en-US" sz="2400" dirty="0">
                <a:hlinkClick r:id="rId2" tooltip="World Wide Web Consortium"/>
              </a:rPr>
              <a:t>World Wide Web Consortium</a:t>
            </a:r>
            <a:r>
              <a:rPr lang="en-US" altLang="en-US" sz="2400" dirty="0"/>
              <a:t> (W3C).</a:t>
            </a:r>
          </a:p>
          <a:p>
            <a:pPr marL="342900" indent="-342900" algn="just">
              <a:buFont typeface="Arial" pitchFamily="34" charset="0"/>
              <a:buChar char="•"/>
            </a:pPr>
            <a:r>
              <a:rPr lang="en-US" altLang="en-US" sz="2400" dirty="0"/>
              <a:t>Some of the documents are produced by the </a:t>
            </a:r>
            <a:r>
              <a:rPr lang="en-US" altLang="en-US" sz="2400" dirty="0">
                <a:hlinkClick r:id="rId3" tooltip="Internet Engineering Task Force"/>
              </a:rPr>
              <a:t>Internet Engineering Task Force</a:t>
            </a:r>
            <a:r>
              <a:rPr lang="en-US" altLang="en-US" sz="2400" dirty="0"/>
              <a:t> (IETF) and other organizations.</a:t>
            </a:r>
          </a:p>
          <a:p>
            <a:pPr marL="342900" indent="-342900" algn="just">
              <a:buFont typeface="Arial" pitchFamily="34" charset="0"/>
              <a:buChar char="•"/>
            </a:pPr>
            <a:r>
              <a:rPr lang="en-US" altLang="en-US" sz="2400" dirty="0"/>
              <a:t>markup languages, especially HTML and XHTML, from the W3C</a:t>
            </a:r>
          </a:p>
          <a:p>
            <a:pPr marL="800100" lvl="1" indent="-342900" algn="just">
              <a:buFont typeface="Arial" pitchFamily="34" charset="0"/>
              <a:buChar char="•"/>
            </a:pPr>
            <a:r>
              <a:rPr lang="en-US" altLang="en-US" sz="2400" dirty="0"/>
              <a:t>define the structure and interpretation of hypertext documents</a:t>
            </a:r>
          </a:p>
          <a:p>
            <a:pPr marL="342900" indent="-342900" algn="just">
              <a:buFont typeface="Arial" pitchFamily="34" charset="0"/>
              <a:buChar char="•"/>
            </a:pPr>
            <a:r>
              <a:rPr lang="en-US" altLang="en-US" sz="2400" dirty="0" err="1"/>
              <a:t>ECMAScript</a:t>
            </a:r>
            <a:r>
              <a:rPr lang="en-US" altLang="en-US" sz="2400" dirty="0"/>
              <a:t> (usually in the form of JavaScript), from </a:t>
            </a:r>
            <a:r>
              <a:rPr lang="en-US" altLang="en-US" sz="2400" dirty="0" err="1"/>
              <a:t>Ecma</a:t>
            </a:r>
            <a:r>
              <a:rPr lang="en-US" altLang="en-US" sz="2400" dirty="0"/>
              <a:t> International.</a:t>
            </a:r>
          </a:p>
          <a:p>
            <a:pPr marL="342900" indent="-342900" algn="just">
              <a:buFont typeface="Arial" pitchFamily="34" charset="0"/>
              <a:buChar char="•"/>
            </a:pPr>
            <a:r>
              <a:rPr lang="en-US" altLang="en-US" sz="2400" dirty="0"/>
              <a:t>Document Object Model, from W3C.</a:t>
            </a:r>
          </a:p>
          <a:p>
            <a:pPr marL="342900" indent="-342900" algn="just">
              <a:buFont typeface="Arial" pitchFamily="34" charset="0"/>
              <a:buChar char="•"/>
            </a:pPr>
            <a:r>
              <a:rPr lang="en-US" altLang="en-US" sz="2400" dirty="0"/>
              <a:t>Uniform Resource Identifier (URI)- a universal system for referencing resources on the Internet, such as hypertext documents and images. </a:t>
            </a:r>
          </a:p>
          <a:p>
            <a:pPr marL="342900" indent="-342900" algn="just">
              <a:buFont typeface="Arial" pitchFamily="34" charset="0"/>
              <a:buChar char="•"/>
            </a:pPr>
            <a:r>
              <a:rPr lang="en-US" altLang="en-US" sz="2400" dirty="0" err="1"/>
              <a:t>HyperText</a:t>
            </a:r>
            <a:r>
              <a:rPr lang="en-US" altLang="en-US" sz="2400" dirty="0"/>
              <a:t> Transfer Protocol (HTTP)- how the browser and server authenticate each other.</a:t>
            </a:r>
          </a:p>
        </p:txBody>
      </p:sp>
    </p:spTree>
    <p:extLst>
      <p:ext uri="{BB962C8B-B14F-4D97-AF65-F5344CB8AC3E}">
        <p14:creationId xmlns:p14="http://schemas.microsoft.com/office/powerpoint/2010/main" val="379649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follows</a:t>
            </a:r>
          </a:p>
          <a:p>
            <a:pPr marL="342900" indent="-342900" algn="just">
              <a:buFont typeface="Arial" pitchFamily="34" charset="0"/>
              <a:buChar char="•"/>
            </a:pPr>
            <a:r>
              <a:rPr lang="en-US" altLang="en-US" sz="2400" b="1" dirty="0"/>
              <a:t>&lt;scheme name&gt; : &lt;hierarchical part&gt; [ ? &lt;query&gt; ] [ # &lt;fragment&gt; ] </a:t>
            </a:r>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p>
        </p:txBody>
      </p:sp>
    </p:spTree>
    <p:extLst>
      <p:ext uri="{BB962C8B-B14F-4D97-AF65-F5344CB8AC3E}">
        <p14:creationId xmlns:p14="http://schemas.microsoft.com/office/powerpoint/2010/main" val="626292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p>
          <a:p>
            <a:pPr marL="800100" lvl="1" indent="-342900" algn="just">
              <a:buFont typeface="Arial" pitchFamily="34" charset="0"/>
              <a:buChar char="•"/>
            </a:pPr>
            <a:r>
              <a:rPr lang="en-US" altLang="en-US" sz="2000" dirty="0"/>
              <a:t>conceptually 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p>
        </p:txBody>
      </p:sp>
    </p:spTree>
    <p:extLst>
      <p:ext uri="{BB962C8B-B14F-4D97-AF65-F5344CB8AC3E}">
        <p14:creationId xmlns:p14="http://schemas.microsoft.com/office/powerpoint/2010/main" val="2253002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Objectives</a:t>
            </a:r>
          </a:p>
          <a:p>
            <a:pPr marL="457200" indent="-457200">
              <a:buFont typeface="+mj-lt"/>
              <a:buAutoNum type="arabicPeriod"/>
            </a:pPr>
            <a:r>
              <a:rPr lang="en-US" sz="2600" b="1" dirty="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tools</a:t>
            </a:r>
          </a:p>
          <a:p>
            <a:pPr marL="514350" indent="-514350">
              <a:buClr>
                <a:prstClr val="black">
                  <a:lumMod val="75000"/>
                  <a:lumOff val="25000"/>
                </a:prstClr>
              </a:buClr>
              <a:buFont typeface="+mj-lt"/>
              <a:buAutoNum type="arabicPeriod"/>
            </a:pPr>
            <a:r>
              <a:rPr lang="en-US" sz="2600" b="1" dirty="0">
                <a:solidFill>
                  <a:schemeClr val="tx1"/>
                </a:solidFill>
              </a:rPr>
              <a:t>Learning Objectives</a:t>
            </a:r>
          </a:p>
          <a:p>
            <a:pPr marL="514350" indent="-514350">
              <a:buClr>
                <a:prstClr val="black">
                  <a:lumMod val="75000"/>
                  <a:lumOff val="25000"/>
                </a:prstClr>
              </a:buClr>
              <a:buFont typeface="+mj-lt"/>
              <a:buAutoNum type="arabicPeriod"/>
            </a:pPr>
            <a:r>
              <a:rPr lang="en-US" sz="2600" b="1" dirty="0">
                <a:solidFill>
                  <a:schemeClr val="tx1"/>
                </a:solidFill>
              </a:rPr>
              <a:t>Client/Server model</a:t>
            </a:r>
          </a:p>
          <a:p>
            <a:pPr marL="1428750" lvl="2" indent="-514350" algn="l">
              <a:buClr>
                <a:prstClr val="black">
                  <a:lumMod val="75000"/>
                  <a:lumOff val="25000"/>
                </a:prstClr>
              </a:buClr>
              <a:buFont typeface="+mj-lt"/>
              <a:buAutoNum type="romanUcPeriod"/>
            </a:pPr>
            <a:r>
              <a:rPr lang="en-US" sz="2600" b="1" dirty="0">
                <a:solidFill>
                  <a:schemeClr val="tx1"/>
                </a:solidFill>
              </a:rPr>
              <a:t>Three-tier 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a:t>
            </a:r>
            <a:r>
              <a:rPr lang="en-US" altLang="en-US" sz="2300" dirty="0"/>
              <a:t>: The http client initiates an http request and after a request, the client waits for the response. The server processes the request and sends back response to the client. So client and server knows about each other only during current request and response.</a:t>
            </a:r>
          </a:p>
          <a:p>
            <a:pPr marL="800100" lvl="1" indent="-342900">
              <a:buFont typeface="Arial" pitchFamily="34" charset="0"/>
              <a:buChar char="•"/>
            </a:pPr>
            <a:r>
              <a:rPr lang="en-US" altLang="en-US" sz="2300" b="1" dirty="0"/>
              <a:t>http 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42288" y="4833243"/>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page</a:t>
            </a:r>
          </a:p>
        </p:txBody>
      </p:sp>
    </p:spTree>
    <p:extLst>
      <p:ext uri="{BB962C8B-B14F-4D97-AF65-F5344CB8AC3E}">
        <p14:creationId xmlns:p14="http://schemas.microsoft.com/office/powerpoint/2010/main" val="3734890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Outline(contd.)</a:t>
            </a:r>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a:solidFill>
                  <a:schemeClr val="tx1"/>
                </a:solidFill>
              </a:rPr>
              <a:t>HTTP protocol</a:t>
            </a:r>
          </a:p>
          <a:p>
            <a:pPr marL="1428750" lvl="2" indent="-514350" algn="l">
              <a:buClr>
                <a:prstClr val="black">
                  <a:lumMod val="75000"/>
                  <a:lumOff val="25000"/>
                </a:prstClr>
              </a:buClr>
              <a:buFont typeface="+mj-lt"/>
              <a:buAutoNum type="romanUcPeriod"/>
            </a:pPr>
            <a:r>
              <a:rPr lang="en-US" sz="2600" b="1" dirty="0">
                <a:solidFill>
                  <a:schemeClr val="tx1"/>
                </a:solidFill>
              </a:rPr>
              <a:t> Process of http</a:t>
            </a:r>
          </a:p>
          <a:p>
            <a:pPr marL="1428750" lvl="2" indent="-514350" algn="l">
              <a:buClr>
                <a:prstClr val="black">
                  <a:lumMod val="75000"/>
                  <a:lumOff val="25000"/>
                </a:prstClr>
              </a:buClr>
              <a:buFont typeface="+mj-lt"/>
              <a:buAutoNum type="romanUcPeriod"/>
            </a:pPr>
            <a:r>
              <a:rPr lang="en-US" sz="2600" b="1" dirty="0">
                <a:solidFill>
                  <a:schemeClr val="tx1"/>
                </a:solidFill>
              </a:rPr>
              <a:t>http 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Methods</a:t>
            </a:r>
          </a:p>
          <a:p>
            <a:pPr marL="514350" indent="-514350">
              <a:buClr>
                <a:prstClr val="black">
                  <a:lumMod val="75000"/>
                  <a:lumOff val="25000"/>
                </a:prstClr>
              </a:buClr>
              <a:buFont typeface="+mj-lt"/>
              <a:buAutoNum type="arabicPeriod" startAt="6"/>
            </a:pPr>
            <a:r>
              <a:rPr lang="en-US" sz="2600" b="1" dirty="0">
                <a:solidFill>
                  <a:schemeClr val="tx1"/>
                </a:solidFill>
              </a:rPr>
              <a:t>HTML </a:t>
            </a:r>
          </a:p>
          <a:p>
            <a:pPr marL="514350" indent="-514350">
              <a:buClr>
                <a:prstClr val="black">
                  <a:lumMod val="75000"/>
                  <a:lumOff val="25000"/>
                </a:prstClr>
              </a:buClr>
              <a:buFont typeface="+mj-lt"/>
              <a:buAutoNum type="arabicPeriod" startAt="6"/>
            </a:pPr>
            <a:r>
              <a:rPr lang="en-US" sz="2600" b="1" dirty="0">
                <a:solidFill>
                  <a:schemeClr val="tx1"/>
                </a:solidFill>
              </a:rPr>
              <a:t>XML</a:t>
            </a:r>
          </a:p>
          <a:p>
            <a:pPr marL="514350" indent="-514350">
              <a:buClr>
                <a:prstClr val="black">
                  <a:lumMod val="75000"/>
                  <a:lumOff val="25000"/>
                </a:prstClr>
              </a:buClr>
              <a:buFont typeface="+mj-lt"/>
              <a:buAutoNum type="arabicPeriod" startAt="6"/>
            </a:pPr>
            <a:r>
              <a:rPr lang="en-US" sz="2600" b="1" dirty="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p>
          <a:p>
            <a:pPr marL="514350" indent="-514350">
              <a:buClr>
                <a:prstClr val="black">
                  <a:lumMod val="75000"/>
                  <a:lumOff val="25000"/>
                </a:prstClr>
              </a:buClr>
              <a:buFont typeface="+mj-lt"/>
              <a:buAutoNum type="arabicPeriod" startAt="6"/>
            </a:pPr>
            <a:r>
              <a:rPr lang="en-US" sz="2600" b="1" dirty="0">
                <a:solidFill>
                  <a:schemeClr val="tx1"/>
                </a:solidFill>
              </a:rPr>
              <a:t>DHTML</a:t>
            </a:r>
          </a:p>
          <a:p>
            <a:pPr marL="514350" indent="-514350">
              <a:buClr>
                <a:prstClr val="black">
                  <a:lumMod val="75000"/>
                  <a:lumOff val="25000"/>
                </a:prstClr>
              </a:buClr>
              <a:buFont typeface="+mj-lt"/>
              <a:buAutoNum type="arabicPeriod" startAt="6"/>
            </a:pPr>
            <a:r>
              <a:rPr lang="en-US" sz="2600" b="1" dirty="0">
                <a:solidFill>
                  <a:schemeClr val="tx1"/>
                </a:solidFill>
              </a:rPr>
              <a:t>Book</a:t>
            </a:r>
          </a:p>
          <a:p>
            <a:pPr marL="514350" indent="-514350">
              <a:buClr>
                <a:prstClr val="black">
                  <a:lumMod val="75000"/>
                  <a:lumOff val="25000"/>
                </a:prstClr>
              </a:buClr>
              <a:buFont typeface="+mj-lt"/>
              <a:buAutoNum type="arabicPeriod" startAt="6"/>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startAt="6"/>
            </a:pPr>
            <a:endParaRPr lang="en-US" sz="2800" b="1" dirty="0">
              <a:solidFill>
                <a:schemeClr val="tx1"/>
              </a:solidFill>
            </a:endParaRPr>
          </a:p>
          <a:p>
            <a:pPr marL="342900" indent="-342900">
              <a:buAutoNum type="arabicPeriod" startAt="6"/>
            </a:pPr>
            <a:endParaRPr lang="en-US" sz="2400" dirty="0">
              <a:solidFill>
                <a:schemeClr val="tx1"/>
              </a:solidFill>
            </a:endParaRPr>
          </a:p>
          <a:p>
            <a:pPr marL="342900" indent="-342900">
              <a:buAutoNum type="arabicPeriod" startAt="6"/>
            </a:pPr>
            <a:endParaRPr lang="en-US" dirty="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p>
        </p:txBody>
      </p:sp>
    </p:spTree>
    <p:extLst>
      <p:ext uri="{BB962C8B-B14F-4D97-AF65-F5344CB8AC3E}">
        <p14:creationId xmlns:p14="http://schemas.microsoft.com/office/powerpoint/2010/main" val="3801734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XML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contain: </a:t>
            </a:r>
            <a:r>
              <a:rPr lang="en-US" altLang="en-US" dirty="0"/>
              <a:t>other elements, text, attributes or a mix of all of the above...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Quoted</a:t>
            </a:r>
          </a:p>
        </p:txBody>
      </p:sp>
    </p:spTree>
    <p:extLst>
      <p:ext uri="{BB962C8B-B14F-4D97-AF65-F5344CB8AC3E}">
        <p14:creationId xmlns:p14="http://schemas.microsoft.com/office/powerpoint/2010/main" val="3361780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a:t>XHTML elements must be properly nested</a:t>
            </a:r>
          </a:p>
          <a:p>
            <a:pPr marL="342900" indent="-342900">
              <a:buFont typeface="Arial" pitchFamily="34" charset="0"/>
              <a:buChar char="•"/>
            </a:pPr>
            <a:r>
              <a:rPr lang="en-US" sz="2400" dirty="0"/>
              <a:t>&lt;b&gt;&lt;i&gt;bold and italic&lt;/b&gt;&lt;/i&gt; is wrong</a:t>
            </a:r>
          </a:p>
          <a:p>
            <a:pPr marL="342900" indent="-342900">
              <a:buFont typeface="Arial" pitchFamily="34" charset="0"/>
              <a:buChar char="•"/>
            </a:pPr>
            <a:r>
              <a:rPr lang="en-US" sz="2400" dirty="0"/>
              <a:t>XHTML documents must be well-formed</a:t>
            </a:r>
          </a:p>
          <a:p>
            <a:r>
              <a:rPr lang="en-US" b="1" i="1" dirty="0"/>
              <a:t>&lt;html&gt; </a:t>
            </a:r>
          </a:p>
          <a:p>
            <a:r>
              <a:rPr lang="en-US" b="1" i="1" dirty="0"/>
              <a:t>&lt;head&gt; ... &lt;/head&gt; </a:t>
            </a:r>
          </a:p>
          <a:p>
            <a:r>
              <a:rPr lang="en-US" b="1" i="1" dirty="0"/>
              <a:t>&lt;body&gt; ... &lt;/body&gt;</a:t>
            </a:r>
          </a:p>
          <a:p>
            <a:r>
              <a:rPr lang="en-US" b="1" i="1" dirty="0"/>
              <a:t> &lt;/html&gt;</a:t>
            </a:r>
          </a:p>
          <a:p>
            <a:pPr marL="342900" indent="-342900">
              <a:buFont typeface="Arial" pitchFamily="34" charset="0"/>
              <a:buChar char="•"/>
            </a:pPr>
            <a:r>
              <a:rPr lang="en-US" sz="2400" dirty="0"/>
              <a:t>Tag names must be in lowercase.</a:t>
            </a:r>
          </a:p>
          <a:p>
            <a:pPr marL="342900" indent="-342900">
              <a:buFont typeface="Arial" pitchFamily="34" charset="0"/>
              <a:buChar char="•"/>
            </a:pPr>
            <a:r>
              <a:rPr lang="en-US" sz="2400" dirty="0"/>
              <a:t>All XHTML elements must be closed.</a:t>
            </a:r>
          </a:p>
        </p:txBody>
      </p:sp>
    </p:spTree>
    <p:extLst>
      <p:ext uri="{BB962C8B-B14F-4D97-AF65-F5344CB8AC3E}">
        <p14:creationId xmlns:p14="http://schemas.microsoft.com/office/powerpoint/2010/main" val="517555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&lt;/body&gt;</a:t>
            </a:r>
          </a:p>
        </p:txBody>
      </p:sp>
    </p:spTree>
    <p:extLst>
      <p:ext uri="{BB962C8B-B14F-4D97-AF65-F5344CB8AC3E}">
        <p14:creationId xmlns:p14="http://schemas.microsoft.com/office/powerpoint/2010/main" val="300663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800100" lvl="1" indent="-342900">
              <a:buFont typeface="Arial" pitchFamily="34" charset="0"/>
              <a:buChar char="•"/>
            </a:pPr>
            <a:r>
              <a:rPr lang="en-US" sz="2400" dirty="0"/>
              <a:t>Core DOM - standard model for any structured document</a:t>
            </a:r>
          </a:p>
          <a:p>
            <a:pPr marL="800100" lvl="1" indent="-342900">
              <a:buFont typeface="Arial" pitchFamily="34" charset="0"/>
              <a:buChar char="•"/>
            </a:pPr>
            <a:r>
              <a:rPr lang="en-US" sz="2400" dirty="0"/>
              <a:t>XML DOM - standard model for XML documents</a:t>
            </a:r>
          </a:p>
          <a:p>
            <a:pPr marL="800100" lvl="1"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p>
        </p:txBody>
      </p:sp>
    </p:spTree>
    <p:extLst>
      <p:ext uri="{BB962C8B-B14F-4D97-AF65-F5344CB8AC3E}">
        <p14:creationId xmlns:p14="http://schemas.microsoft.com/office/powerpoint/2010/main" val="1116609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JavaScript and PHP.</a:t>
            </a:r>
          </a:p>
          <a:p>
            <a:pPr marL="285750" indent="-285750">
              <a:buFont typeface="Arial" pitchFamily="34" charset="0"/>
              <a:buChar char="•"/>
            </a:pPr>
            <a:r>
              <a:rPr lang="en-US" sz="2800" dirty="0">
                <a:latin typeface="Times New Roman" pitchFamily="18" charset="0"/>
                <a:cs typeface="Times New Roman" pitchFamily="18" charset="0"/>
              </a:rPr>
              <a:t>To understand, Client-Server based applications architecture.</a:t>
            </a:r>
          </a:p>
          <a:p>
            <a:pPr marL="285750" indent="-285750">
              <a:buFont typeface="Arial" pitchFamily="34" charset="0"/>
              <a:buChar char="•"/>
            </a:pPr>
            <a:r>
              <a:rPr lang="en-US" sz="2800" dirty="0">
                <a:latin typeface="Times New Roman" pitchFamily="18" charset="0"/>
                <a:cs typeface="Times New Roman" pitchFamily="18" charset="0"/>
              </a:rPr>
              <a:t>Design and develop real life and society targeted Client-Server based </a:t>
            </a:r>
            <a:r>
              <a:rPr lang="en-US" sz="2800">
                <a:latin typeface="Times New Roman" pitchFamily="18" charset="0"/>
                <a:cs typeface="Times New Roman" pitchFamily="18" charset="0"/>
              </a:rPr>
              <a:t>Web applications.</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application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a:t>The 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a:t>The topmost node in the DOM tree is the Document object. Each node has zero or more children.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p>
          <a:p>
            <a:pPr marL="342900" indent="-342900">
              <a:buFont typeface="Arial" pitchFamily="34" charset="0"/>
              <a:buChar char="•"/>
            </a:pPr>
            <a:r>
              <a:rPr lang="en-US" sz="2400" dirty="0"/>
              <a:t>The DHTML is based on the properties of the HTML, JavaScript, CSS, and DOM (Document Object Model which is used to access individual elements of a document) which helps in making dynamic content.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with id="id01"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a:p>
            <a:pPr marL="342900" indent="-342900">
              <a:buFont typeface="Arial" pitchFamily="34" charset="0"/>
              <a:buChar char="•"/>
            </a:pPr>
            <a:endParaRPr lang="en-US" sz="2000" dirty="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https://www.ntu.edu.sg/home/ehchua/programming/webprogramming/HTTP_Basics.html</a:t>
            </a:r>
            <a:endParaRPr lang="en-US" altLang="en-US" dirty="0"/>
          </a:p>
          <a:p>
            <a:pPr marL="342900" indent="-342900">
              <a:buFont typeface="+mj-lt"/>
              <a:buAutoNum type="arabicPeriod"/>
            </a:pPr>
            <a:r>
              <a:rPr lang="en-US" dirty="0">
                <a:hlinkClick r:id="rId3"/>
              </a:rPr>
              <a:t>https://developer.mozilla.org/enUS/docs/Web/HTTP/Status</a:t>
            </a:r>
            <a:endParaRPr lang="en-US" dirty="0"/>
          </a:p>
          <a:p>
            <a:pPr marL="342900" indent="-342900">
              <a:buFont typeface="+mj-lt"/>
              <a:buAutoNum type="arabicPeriod"/>
            </a:pPr>
            <a:r>
              <a:rPr lang="en-US" dirty="0">
                <a:hlinkClick r:id="rId4"/>
              </a:rPr>
              <a:t>https://www.w3schools.com/html/html_intro.asp</a:t>
            </a:r>
            <a:endParaRPr lang="en-US" dirty="0"/>
          </a:p>
          <a:p>
            <a:pPr marL="342900" indent="-342900">
              <a:buFont typeface="+mj-lt"/>
              <a:buAutoNum type="arabicPeriod"/>
            </a:pPr>
            <a:r>
              <a:rPr lang="en-US" sz="2000" dirty="0">
                <a:hlinkClick r:id="rId5"/>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3" name="Subtitle 2"/>
          <p:cNvSpPr>
            <a:spLocks noGrp="1"/>
          </p:cNvSpPr>
          <p:nvPr>
            <p:ph type="subTitle" idx="1"/>
          </p:nvPr>
        </p:nvSpPr>
        <p:spPr/>
        <p:txBody>
          <a:bodyPr/>
          <a:lstStyle/>
          <a:p>
            <a:r>
              <a:rPr lang="en-US" altLang="en-US" dirty="0"/>
              <a:t>Grading policy</a:t>
            </a:r>
            <a:endParaRPr lang="en-US" dirty="0"/>
          </a:p>
        </p:txBody>
      </p:sp>
      <p:graphicFrame>
        <p:nvGraphicFramePr>
          <p:cNvPr id="5" name="Content Placeholder 15"/>
          <p:cNvGraphicFramePr>
            <a:graphicFrameLocks/>
          </p:cNvGraphicFramePr>
          <p:nvPr>
            <p:extLst>
              <p:ext uri="{D42A27DB-BD31-4B8C-83A1-F6EECF244321}">
                <p14:modId xmlns:p14="http://schemas.microsoft.com/office/powerpoint/2010/main" val="3544527139"/>
              </p:ext>
            </p:extLst>
          </p:nvPr>
        </p:nvGraphicFramePr>
        <p:xfrm>
          <a:off x="658214" y="2205065"/>
          <a:ext cx="7572103" cy="1920240"/>
        </p:xfrm>
        <a:graphic>
          <a:graphicData uri="http://schemas.openxmlformats.org/drawingml/2006/table">
            <a:tbl>
              <a:tblPr firstRow="1" firstCol="1" bandRow="1"/>
              <a:tblGrid>
                <a:gridCol w="5860807">
                  <a:extLst>
                    <a:ext uri="{9D8B030D-6E8A-4147-A177-3AD203B41FA5}">
                      <a16:colId xmlns:a16="http://schemas.microsoft.com/office/drawing/2014/main" val="20000"/>
                    </a:ext>
                  </a:extLst>
                </a:gridCol>
                <a:gridCol w="1711296">
                  <a:extLst>
                    <a:ext uri="{9D8B030D-6E8A-4147-A177-3AD203B41FA5}">
                      <a16:colId xmlns:a16="http://schemas.microsoft.com/office/drawing/2014/main" val="20001"/>
                    </a:ext>
                  </a:extLst>
                </a:gridCol>
              </a:tblGrid>
              <a:tr h="475450">
                <a:tc gridSpan="2">
                  <a:txBody>
                    <a:bodyPr/>
                    <a:lstStyle/>
                    <a:p>
                      <a:pPr marL="0" marR="0" algn="just">
                        <a:spcBef>
                          <a:spcPts val="0"/>
                        </a:spcBef>
                        <a:spcAft>
                          <a:spcPts val="0"/>
                        </a:spcAft>
                      </a:pPr>
                      <a:r>
                        <a:rPr lang="en-US" sz="1800" b="1" dirty="0">
                          <a:effectLst/>
                          <a:latin typeface="Garamond"/>
                          <a:ea typeface="Times New Roman"/>
                          <a:cs typeface="Arial"/>
                        </a:rPr>
                        <a:t>Marking Distribution</a:t>
                      </a:r>
                      <a:endParaRPr lang="en-US" sz="1800" dirty="0">
                        <a:effectLst/>
                        <a:latin typeface="Times New Roman"/>
                        <a:ea typeface="Times New Roman"/>
                      </a:endParaRPr>
                    </a:p>
                    <a:p>
                      <a:pPr marL="0" marR="0" algn="just">
                        <a:spcBef>
                          <a:spcPts val="0"/>
                        </a:spcBef>
                        <a:spcAft>
                          <a:spcPts val="0"/>
                        </a:spcAft>
                      </a:pPr>
                      <a:r>
                        <a:rPr lang="en-US" sz="1800" b="1" dirty="0">
                          <a:effectLst/>
                          <a:latin typeface="Garamond"/>
                          <a:ea typeface="Times New Roman"/>
                          <a:cs typeface="Arial"/>
                        </a:rPr>
                        <a:t>(Midterm and Final term)</a:t>
                      </a:r>
                      <a:endParaRPr lang="en-US" sz="1800" dirty="0">
                        <a:effectLst/>
                        <a:latin typeface="Times New Roman"/>
                        <a:ea typeface="Times New Roman"/>
                      </a:endParaRPr>
                    </a:p>
                  </a:txBody>
                  <a:tcPr marL="68580" marR="68580" marT="0" marB="0">
                    <a:lnL>
                      <a:noFill/>
                    </a:lnL>
                    <a:lnR>
                      <a:noFill/>
                    </a:lnR>
                    <a:lnT>
                      <a:noFill/>
                    </a:lnT>
                    <a:lnB>
                      <a:noFill/>
                    </a:lnB>
                    <a:solidFill>
                      <a:srgbClr val="D0CECE"/>
                    </a:solidFill>
                  </a:tcPr>
                </a:tc>
                <a:tc hMerge="1">
                  <a:txBody>
                    <a:bodyPr/>
                    <a:lstStyle/>
                    <a:p>
                      <a:endParaRPr lang="en-US"/>
                    </a:p>
                  </a:txBody>
                  <a:tcPr/>
                </a:tc>
                <a:extLst>
                  <a:ext uri="{0D108BD9-81ED-4DB2-BD59-A6C34878D82A}">
                    <a16:rowId xmlns:a16="http://schemas.microsoft.com/office/drawing/2014/main" val="10000"/>
                  </a:ext>
                </a:extLst>
              </a:tr>
              <a:tr h="237725">
                <a:tc>
                  <a:txBody>
                    <a:bodyPr/>
                    <a:lstStyle/>
                    <a:p>
                      <a:pPr marL="0" marR="0" algn="just">
                        <a:spcBef>
                          <a:spcPts val="0"/>
                        </a:spcBef>
                        <a:spcAft>
                          <a:spcPts val="0"/>
                        </a:spcAft>
                      </a:pPr>
                      <a:r>
                        <a:rPr lang="en-US" sz="1800">
                          <a:effectLst/>
                          <a:latin typeface="Garamond"/>
                          <a:ea typeface="Times New Roman"/>
                          <a:cs typeface="Arial"/>
                        </a:rPr>
                        <a:t>Quiz</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20%</a:t>
                      </a:r>
                      <a:endParaRPr lang="en-US" sz="180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37725">
                <a:tc>
                  <a:txBody>
                    <a:bodyPr/>
                    <a:lstStyle/>
                    <a:p>
                      <a:pPr marL="0" marR="0" algn="just">
                        <a:spcBef>
                          <a:spcPts val="0"/>
                        </a:spcBef>
                        <a:spcAft>
                          <a:spcPts val="0"/>
                        </a:spcAft>
                      </a:pPr>
                      <a:r>
                        <a:rPr lang="en-US" sz="1800" dirty="0">
                          <a:effectLst/>
                          <a:latin typeface="Garamond"/>
                          <a:ea typeface="Times New Roman"/>
                          <a:cs typeface="Arial"/>
                        </a:rPr>
                        <a:t>Attendance</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5%</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37725">
                <a:tc>
                  <a:txBody>
                    <a:bodyPr/>
                    <a:lstStyle/>
                    <a:p>
                      <a:pPr marL="0" marR="0" algn="just">
                        <a:spcBef>
                          <a:spcPts val="0"/>
                        </a:spcBef>
                        <a:spcAft>
                          <a:spcPts val="0"/>
                        </a:spcAft>
                      </a:pPr>
                      <a:r>
                        <a:rPr lang="en-US" sz="1800" dirty="0">
                          <a:effectLst/>
                          <a:latin typeface="Garamond"/>
                          <a:ea typeface="Times New Roman"/>
                          <a:cs typeface="Arial"/>
                        </a:rPr>
                        <a:t>Lab performance </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25%</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37725">
                <a:tc>
                  <a:txBody>
                    <a:bodyPr/>
                    <a:lstStyle/>
                    <a:p>
                      <a:pPr marL="0" marR="0" algn="just">
                        <a:spcBef>
                          <a:spcPts val="0"/>
                        </a:spcBef>
                        <a:spcAft>
                          <a:spcPts val="0"/>
                        </a:spcAft>
                      </a:pPr>
                      <a:r>
                        <a:rPr lang="en-US" sz="1800" dirty="0">
                          <a:effectLst/>
                          <a:latin typeface="Garamond"/>
                          <a:ea typeface="Times New Roman"/>
                          <a:cs typeface="Arial"/>
                        </a:rPr>
                        <a:t>Term Project</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50%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37725">
                <a:tc>
                  <a:txBody>
                    <a:bodyPr/>
                    <a:lstStyle/>
                    <a:p>
                      <a:pPr marL="0" marR="0" algn="just">
                        <a:spcBef>
                          <a:spcPts val="0"/>
                        </a:spcBef>
                        <a:spcAft>
                          <a:spcPts val="0"/>
                        </a:spcAft>
                      </a:pPr>
                      <a:r>
                        <a:rPr lang="en-US" sz="1800" b="1" dirty="0">
                          <a:effectLst/>
                          <a:latin typeface="Garamond"/>
                          <a:ea typeface="Times New Roman"/>
                          <a:cs typeface="Arial"/>
                        </a:rPr>
                        <a:t>Total</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3987491"/>
              </p:ext>
            </p:extLst>
          </p:nvPr>
        </p:nvGraphicFramePr>
        <p:xfrm>
          <a:off x="1110343" y="4443549"/>
          <a:ext cx="5105400" cy="1447800"/>
        </p:xfrm>
        <a:graphic>
          <a:graphicData uri="http://schemas.openxmlformats.org/drawingml/2006/table">
            <a:tbl>
              <a:tblPr firstRow="1" firstCol="1" bandRow="1"/>
              <a:tblGrid>
                <a:gridCol w="3951928">
                  <a:extLst>
                    <a:ext uri="{9D8B030D-6E8A-4147-A177-3AD203B41FA5}">
                      <a16:colId xmlns:a16="http://schemas.microsoft.com/office/drawing/2014/main" val="20000"/>
                    </a:ext>
                  </a:extLst>
                </a:gridCol>
                <a:gridCol w="1153472">
                  <a:extLst>
                    <a:ext uri="{9D8B030D-6E8A-4147-A177-3AD203B41FA5}">
                      <a16:colId xmlns:a16="http://schemas.microsoft.com/office/drawing/2014/main" val="20001"/>
                    </a:ext>
                  </a:extLst>
                </a:gridCol>
              </a:tblGrid>
              <a:tr h="361950">
                <a:tc gridSpan="2">
                  <a:txBody>
                    <a:bodyPr/>
                    <a:lstStyle/>
                    <a:p>
                      <a:pPr marL="0" marR="0" algn="just">
                        <a:spcBef>
                          <a:spcPts val="0"/>
                        </a:spcBef>
                        <a:spcAft>
                          <a:spcPts val="0"/>
                        </a:spcAft>
                      </a:pPr>
                      <a:r>
                        <a:rPr lang="en-US" sz="1800" b="1" dirty="0">
                          <a:effectLst/>
                          <a:latin typeface="Garamond"/>
                          <a:ea typeface="Times New Roman"/>
                          <a:cs typeface="Arial"/>
                        </a:rPr>
                        <a:t>Final Grade/ Grand Total</a:t>
                      </a:r>
                      <a:endParaRPr lang="en-US" sz="1800" dirty="0">
                        <a:effectLst/>
                        <a:latin typeface="Times New Roman"/>
                        <a:ea typeface="Times New Roman"/>
                      </a:endParaRPr>
                    </a:p>
                  </a:txBody>
                  <a:tcPr marL="68580" marR="68580" marT="0" marB="0" anchor="ctr">
                    <a:lnL>
                      <a:noFill/>
                    </a:lnL>
                    <a:lnR>
                      <a:noFill/>
                    </a:lnR>
                    <a:lnT>
                      <a:noFill/>
                    </a:lnT>
                    <a:lnB>
                      <a:noFill/>
                    </a:lnB>
                    <a:solidFill>
                      <a:srgbClr val="BFBFBF"/>
                    </a:solidFill>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marL="0" marR="0" algn="just">
                        <a:spcBef>
                          <a:spcPts val="0"/>
                        </a:spcBef>
                        <a:spcAft>
                          <a:spcPts val="0"/>
                        </a:spcAft>
                      </a:pPr>
                      <a:r>
                        <a:rPr lang="en-US" sz="1800" dirty="0">
                          <a:effectLst/>
                          <a:latin typeface="Garamond"/>
                          <a:ea typeface="Times New Roman"/>
                          <a:cs typeface="Arial"/>
                        </a:rPr>
                        <a:t>Midterm: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40%</a:t>
                      </a:r>
                      <a:endParaRPr lang="en-US" sz="180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361950">
                <a:tc>
                  <a:txBody>
                    <a:bodyPr/>
                    <a:lstStyle/>
                    <a:p>
                      <a:pPr marL="0" marR="0">
                        <a:spcBef>
                          <a:spcPts val="0"/>
                        </a:spcBef>
                        <a:spcAft>
                          <a:spcPts val="0"/>
                        </a:spcAft>
                      </a:pPr>
                      <a:r>
                        <a:rPr lang="en-US" sz="1800" dirty="0">
                          <a:effectLst/>
                          <a:latin typeface="Garamond"/>
                          <a:ea typeface="Times New Roman"/>
                          <a:cs typeface="Arial"/>
                        </a:rPr>
                        <a:t>Final 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60%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61950">
                <a:tc>
                  <a:txBody>
                    <a:bodyPr/>
                    <a:lstStyle/>
                    <a:p>
                      <a:pPr marL="0" marR="0">
                        <a:spcBef>
                          <a:spcPts val="0"/>
                        </a:spcBef>
                        <a:spcAft>
                          <a:spcPts val="0"/>
                        </a:spcAft>
                      </a:pPr>
                      <a:r>
                        <a:rPr lang="en-US" sz="1800" b="1">
                          <a:effectLst/>
                          <a:latin typeface="Garamond"/>
                          <a:ea typeface="Times New Roman"/>
                          <a:cs typeface="Arial"/>
                        </a:rPr>
                        <a:t>Grand Total</a:t>
                      </a:r>
                      <a:endParaRPr lang="en-US" sz="180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03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dirty="0"/>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must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t>
            </a:r>
            <a:r>
              <a:rPr lang="en-US" sz="2400" dirty="0" err="1"/>
              <a:t>webtech</a:t>
            </a:r>
            <a:r>
              <a:rPr lang="en-US" sz="2400"/>
              <a:t> repository in </a:t>
            </a:r>
            <a:r>
              <a:rPr lang="en-US" sz="2400" dirty="0"/>
              <a:t>the first lab. </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++,VS code, atoms, 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chrome(browser</a:t>
            </a:r>
            <a:r>
              <a:rPr lang="en-US" sz="2800"/>
              <a:t>), XAMPP(apache </a:t>
            </a:r>
            <a:r>
              <a:rPr lang="en-US" sz="2800" dirty="0"/>
              <a:t>server).</a:t>
            </a:r>
          </a:p>
        </p:txBody>
      </p:sp>
    </p:spTree>
    <p:extLst>
      <p:ext uri="{BB962C8B-B14F-4D97-AF65-F5344CB8AC3E}">
        <p14:creationId xmlns:p14="http://schemas.microsoft.com/office/powerpoint/2010/main" val="126775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1946</TotalTime>
  <Words>3545</Words>
  <Application>Microsoft Office PowerPoint</Application>
  <PresentationFormat>On-screen Show (4:3)</PresentationFormat>
  <Paragraphs>333</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Consolas</vt:lpstr>
      <vt:lpstr>Corbel</vt:lpstr>
      <vt:lpstr>Garamond</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SULTANUL ARIFEEN HAMIM</cp:lastModifiedBy>
  <cp:revision>93</cp:revision>
  <dcterms:created xsi:type="dcterms:W3CDTF">2018-12-10T17:20:29Z</dcterms:created>
  <dcterms:modified xsi:type="dcterms:W3CDTF">2025-07-22T18:00:32Z</dcterms:modified>
</cp:coreProperties>
</file>