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2"/>
  </p:notesMasterIdLst>
  <p:sldIdLst>
    <p:sldId id="313" r:id="rId6"/>
    <p:sldId id="257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603" r:id="rId2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BFA38-A5F2-4AC7-9261-5E988E00D3F4}" v="2" dt="2021-11-01T03:22:52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/>
    <p:restoredTop sz="94688"/>
  </p:normalViewPr>
  <p:slideViewPr>
    <p:cSldViewPr snapToGrid="0">
      <p:cViewPr varScale="1">
        <p:scale>
          <a:sx n="68" d="100"/>
          <a:sy n="68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688BFA38-A5F2-4AC7-9261-5E988E00D3F4}"/>
    <pc:docChg chg="custSel modSld">
      <pc:chgData name="Dr. Md. Kabiruzzaman" userId="6ded3dbc-3596-4a7a-93e7-ec1de6630a67" providerId="ADAL" clId="{688BFA38-A5F2-4AC7-9261-5E988E00D3F4}" dt="2021-11-01T03:38:09.901" v="14" actId="478"/>
      <pc:docMkLst>
        <pc:docMk/>
      </pc:docMkLst>
      <pc:sldChg chg="addSp delSp mod">
        <pc:chgData name="Dr. Md. Kabiruzzaman" userId="6ded3dbc-3596-4a7a-93e7-ec1de6630a67" providerId="ADAL" clId="{688BFA38-A5F2-4AC7-9261-5E988E00D3F4}" dt="2021-11-01T03:37:37.639" v="2" actId="478"/>
        <pc:sldMkLst>
          <pc:docMk/>
          <pc:sldMk cId="361167288" sldId="286"/>
        </pc:sldMkLst>
        <pc:inkChg chg="add del">
          <ac:chgData name="Dr. Md. Kabiruzzaman" userId="6ded3dbc-3596-4a7a-93e7-ec1de6630a67" providerId="ADAL" clId="{688BFA38-A5F2-4AC7-9261-5E988E00D3F4}" dt="2021-11-01T03:37:37.639" v="2" actId="478"/>
          <ac:inkMkLst>
            <pc:docMk/>
            <pc:sldMk cId="361167288" sldId="286"/>
            <ac:inkMk id="4" creationId="{E1BE645F-AF84-4AAD-9F7C-FAD39164D64E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44.137" v="3" actId="478"/>
        <pc:sldMkLst>
          <pc:docMk/>
          <pc:sldMk cId="1826422241" sldId="287"/>
        </pc:sldMkLst>
        <pc:inkChg chg="add del">
          <ac:chgData name="Dr. Md. Kabiruzzaman" userId="6ded3dbc-3596-4a7a-93e7-ec1de6630a67" providerId="ADAL" clId="{688BFA38-A5F2-4AC7-9261-5E988E00D3F4}" dt="2021-11-01T03:37:44.137" v="3" actId="478"/>
          <ac:inkMkLst>
            <pc:docMk/>
            <pc:sldMk cId="1826422241" sldId="287"/>
            <ac:inkMk id="4" creationId="{A7A80FC4-55E3-4467-A583-FC2BD5C076B7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45.911" v="4" actId="478"/>
        <pc:sldMkLst>
          <pc:docMk/>
          <pc:sldMk cId="813530200" sldId="288"/>
        </pc:sldMkLst>
        <pc:inkChg chg="add del">
          <ac:chgData name="Dr. Md. Kabiruzzaman" userId="6ded3dbc-3596-4a7a-93e7-ec1de6630a67" providerId="ADAL" clId="{688BFA38-A5F2-4AC7-9261-5E988E00D3F4}" dt="2021-11-01T03:37:45.911" v="4" actId="478"/>
          <ac:inkMkLst>
            <pc:docMk/>
            <pc:sldMk cId="813530200" sldId="288"/>
            <ac:inkMk id="3" creationId="{CB255115-DAD3-4924-8B03-89B8A438D076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48.336" v="5" actId="478"/>
        <pc:sldMkLst>
          <pc:docMk/>
          <pc:sldMk cId="1404316313" sldId="289"/>
        </pc:sldMkLst>
        <pc:inkChg chg="add del">
          <ac:chgData name="Dr. Md. Kabiruzzaman" userId="6ded3dbc-3596-4a7a-93e7-ec1de6630a67" providerId="ADAL" clId="{688BFA38-A5F2-4AC7-9261-5E988E00D3F4}" dt="2021-11-01T03:37:48.336" v="5" actId="478"/>
          <ac:inkMkLst>
            <pc:docMk/>
            <pc:sldMk cId="1404316313" sldId="289"/>
            <ac:inkMk id="3" creationId="{BA83C927-91D3-4190-ABC4-48D83B605446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50.510" v="6" actId="478"/>
        <pc:sldMkLst>
          <pc:docMk/>
          <pc:sldMk cId="1356773926" sldId="290"/>
        </pc:sldMkLst>
        <pc:inkChg chg="add del">
          <ac:chgData name="Dr. Md. Kabiruzzaman" userId="6ded3dbc-3596-4a7a-93e7-ec1de6630a67" providerId="ADAL" clId="{688BFA38-A5F2-4AC7-9261-5E988E00D3F4}" dt="2021-11-01T03:37:50.510" v="6" actId="478"/>
          <ac:inkMkLst>
            <pc:docMk/>
            <pc:sldMk cId="1356773926" sldId="290"/>
            <ac:inkMk id="3" creationId="{ECF27346-87DD-4F1A-92B5-13ED25E82D57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52.496" v="7" actId="478"/>
        <pc:sldMkLst>
          <pc:docMk/>
          <pc:sldMk cId="3036439514" sldId="291"/>
        </pc:sldMkLst>
        <pc:inkChg chg="add del">
          <ac:chgData name="Dr. Md. Kabiruzzaman" userId="6ded3dbc-3596-4a7a-93e7-ec1de6630a67" providerId="ADAL" clId="{688BFA38-A5F2-4AC7-9261-5E988E00D3F4}" dt="2021-11-01T03:37:52.496" v="7" actId="478"/>
          <ac:inkMkLst>
            <pc:docMk/>
            <pc:sldMk cId="3036439514" sldId="291"/>
            <ac:inkMk id="3" creationId="{D3C5A210-3B3B-46E2-8F94-B466BD18FA4F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55.001" v="8" actId="478"/>
        <pc:sldMkLst>
          <pc:docMk/>
          <pc:sldMk cId="778219587" sldId="292"/>
        </pc:sldMkLst>
        <pc:inkChg chg="add del">
          <ac:chgData name="Dr. Md. Kabiruzzaman" userId="6ded3dbc-3596-4a7a-93e7-ec1de6630a67" providerId="ADAL" clId="{688BFA38-A5F2-4AC7-9261-5E988E00D3F4}" dt="2021-11-01T03:37:55.001" v="8" actId="478"/>
          <ac:inkMkLst>
            <pc:docMk/>
            <pc:sldMk cId="778219587" sldId="292"/>
            <ac:inkMk id="3" creationId="{A7ADCC00-D85F-4587-85C3-53271752E7E5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57.123" v="9" actId="478"/>
        <pc:sldMkLst>
          <pc:docMk/>
          <pc:sldMk cId="3531047666" sldId="293"/>
        </pc:sldMkLst>
        <pc:inkChg chg="add del">
          <ac:chgData name="Dr. Md. Kabiruzzaman" userId="6ded3dbc-3596-4a7a-93e7-ec1de6630a67" providerId="ADAL" clId="{688BFA38-A5F2-4AC7-9261-5E988E00D3F4}" dt="2021-11-01T03:37:57.123" v="9" actId="478"/>
          <ac:inkMkLst>
            <pc:docMk/>
            <pc:sldMk cId="3531047666" sldId="293"/>
            <ac:inkMk id="3" creationId="{CD9790DF-B6F5-4E04-BD0B-A84A8AB62E82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7:59.511" v="10" actId="478"/>
        <pc:sldMkLst>
          <pc:docMk/>
          <pc:sldMk cId="1406880581" sldId="294"/>
        </pc:sldMkLst>
        <pc:inkChg chg="add del">
          <ac:chgData name="Dr. Md. Kabiruzzaman" userId="6ded3dbc-3596-4a7a-93e7-ec1de6630a67" providerId="ADAL" clId="{688BFA38-A5F2-4AC7-9261-5E988E00D3F4}" dt="2021-11-01T03:37:59.511" v="10" actId="478"/>
          <ac:inkMkLst>
            <pc:docMk/>
            <pc:sldMk cId="1406880581" sldId="294"/>
            <ac:inkMk id="3" creationId="{19B90F2C-7368-4C9B-85B0-1ADE8373FB20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8:01.712" v="11" actId="478"/>
        <pc:sldMkLst>
          <pc:docMk/>
          <pc:sldMk cId="1680730603" sldId="295"/>
        </pc:sldMkLst>
        <pc:inkChg chg="add del">
          <ac:chgData name="Dr. Md. Kabiruzzaman" userId="6ded3dbc-3596-4a7a-93e7-ec1de6630a67" providerId="ADAL" clId="{688BFA38-A5F2-4AC7-9261-5E988E00D3F4}" dt="2021-11-01T03:38:01.712" v="11" actId="478"/>
          <ac:inkMkLst>
            <pc:docMk/>
            <pc:sldMk cId="1680730603" sldId="295"/>
            <ac:inkMk id="3" creationId="{9C508E49-42B6-4903-9D4F-7E45EB184C26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8:04.736" v="12" actId="478"/>
        <pc:sldMkLst>
          <pc:docMk/>
          <pc:sldMk cId="2653471851" sldId="296"/>
        </pc:sldMkLst>
        <pc:inkChg chg="add del">
          <ac:chgData name="Dr. Md. Kabiruzzaman" userId="6ded3dbc-3596-4a7a-93e7-ec1de6630a67" providerId="ADAL" clId="{688BFA38-A5F2-4AC7-9261-5E988E00D3F4}" dt="2021-11-01T03:38:04.736" v="12" actId="478"/>
          <ac:inkMkLst>
            <pc:docMk/>
            <pc:sldMk cId="2653471851" sldId="296"/>
            <ac:inkMk id="3" creationId="{4C750D7A-9FEF-4E51-9E93-0F61F1D27D73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8:07.542" v="13" actId="478"/>
        <pc:sldMkLst>
          <pc:docMk/>
          <pc:sldMk cId="3897114840" sldId="297"/>
        </pc:sldMkLst>
        <pc:inkChg chg="add del">
          <ac:chgData name="Dr. Md. Kabiruzzaman" userId="6ded3dbc-3596-4a7a-93e7-ec1de6630a67" providerId="ADAL" clId="{688BFA38-A5F2-4AC7-9261-5E988E00D3F4}" dt="2021-11-01T03:38:07.542" v="13" actId="478"/>
          <ac:inkMkLst>
            <pc:docMk/>
            <pc:sldMk cId="3897114840" sldId="297"/>
            <ac:inkMk id="4" creationId="{DB343E9D-04C3-4576-988D-6B626689091B}"/>
          </ac:inkMkLst>
        </pc:inkChg>
      </pc:sldChg>
      <pc:sldChg chg="addSp delSp mod">
        <pc:chgData name="Dr. Md. Kabiruzzaman" userId="6ded3dbc-3596-4a7a-93e7-ec1de6630a67" providerId="ADAL" clId="{688BFA38-A5F2-4AC7-9261-5E988E00D3F4}" dt="2021-11-01T03:38:09.901" v="14" actId="478"/>
        <pc:sldMkLst>
          <pc:docMk/>
          <pc:sldMk cId="3596025132" sldId="298"/>
        </pc:sldMkLst>
        <pc:inkChg chg="add del">
          <ac:chgData name="Dr. Md. Kabiruzzaman" userId="6ded3dbc-3596-4a7a-93e7-ec1de6630a67" providerId="ADAL" clId="{688BFA38-A5F2-4AC7-9261-5E988E00D3F4}" dt="2021-11-01T03:38:09.901" v="14" actId="478"/>
          <ac:inkMkLst>
            <pc:docMk/>
            <pc:sldMk cId="3596025132" sldId="298"/>
            <ac:inkMk id="4" creationId="{AC7341D8-A65A-45FE-A840-BED907E648B6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DF864C-6603-8F46-99D4-D65767AABE7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85524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CFD41BE-75CB-D145-A267-9F29107BA94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07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F65E822-3796-484D-8E2A-EBF41B8A57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756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7B222E-447D-054D-AA78-F74BA2059B6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653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36D71B-603C-5142-9715-315273BFF08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8989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591FC25-8AD5-474E-82A0-499236190398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153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C8E63DB-F178-CC42-B483-B23FBF21099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9459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4BCC34A-2644-6243-B1BD-4B24D2F9E3E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100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BA88A5A-580E-594C-BADE-E614945B818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5806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F194F7A-AEF7-8444-9C6C-017671EBA0D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40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179DE2-D32C-4F4F-8EBA-A7175B846C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08593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70233-1910-B84D-8106-35A1062AA58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56456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715B02-71F3-2E41-80BE-12136288952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1967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4C68DC3-12AB-6D44-B1E9-BE28C35E07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7262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26DD8C-C511-8740-BB4A-BCF36FD641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40793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4A15DF-1510-5F4C-8764-A1CE1C6418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24879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A6CF838-B0C5-6E4C-8D90-A707FCEE5D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126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7F510A4-DD2F-E647-98EA-F48FF1C1276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7626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689E0B-5CAA-EF4A-B5A3-65B16A3A8DD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2816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BC446-8525-1B47-9484-1F912813ED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824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454A303-59F7-A646-A450-18BA56076B8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80854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87B7688-EBD2-F846-9104-2449FC4E87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1948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869CCD5-A898-A148-8C7F-093644A9A27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73653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D86986E-F781-4F4D-B116-8C27466C208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96481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3CAA51-B09E-A84E-8F35-647506E21F0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0322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2D87CD7-EBE7-DC43-BD04-1CD269305C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54359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994A184-8528-1B4D-B555-EFE20DC74E3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816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E742C1-CB2C-1A4A-868D-FCDEC48DFB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22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CA24D50-BA44-A34B-B242-AF72D12227C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16890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57851C-AB73-984D-9676-416FA058D8D3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69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2FD3DAB-9754-FD4A-89A5-76DE7C1329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87519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F28B8C-5832-5E41-B891-B707B2F69A7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371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E871D1-3697-B246-A42F-E014E4ACCE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85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A2B0F8E-C5C9-494D-AB06-509770FA211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465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C92DF38-E181-E647-A5C7-A066EC82EFD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11452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ADFB2B-1BA3-B944-A193-2B43E75004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9680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82D2EC-0A30-6C42-941F-9BAB1B0FFCA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08768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E84E438-C0B2-4D4E-8705-0280473209D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5436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1CCA102-8412-7542-9EF4-B75EF271C5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9404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FE10A7-7098-E442-8E6B-69D6219F5AA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2683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ECD9A3E-2B24-4940-BEFC-3C8686DDF93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36026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0A167A-B024-A04F-82CB-3ADCC538DAD4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84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43B9D8C-1F9E-9D47-9BB8-F90A0465F0D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3071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FD057B-90FF-D64A-BE83-7533DC6BEF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5664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7701D36-CE31-8A4B-9A78-E57B59EA7FA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9303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7F5B66-D726-0043-9941-14383172270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120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8B7AFB-896E-8644-A486-11D310A02D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630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2D83CB-4CEE-D547-8D61-8E84B132C6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8677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A2882D-D6B7-B542-A397-CFB58F057F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21023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7E91CE1-675C-744A-BBDD-A487BD0D2F6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37696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3DA4FE4-B055-DC4B-8309-F8C5C53A5F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24105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A84FBA7-A1D5-4448-B913-4C35B67B48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259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5EE1DD-FBAA-3149-8E52-011FEAB013F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04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69C9D5-6C8A-1544-ABA8-FEDBE607C7A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0504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3575F-6EAB-9D4D-837C-5868CBE358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9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813DE3F-8948-0E47-AE3C-412CE7EBD38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E6C1D4-992C-1C4C-AD77-74D4B0A608B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80B2C912-8247-8547-9C80-7FF8A7B5902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B1F3B35-51D1-5E47-B098-84A41DFC454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E7759D6A-7541-5C46-9E08-E9F1E66C0D6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1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microsoft.com/office/2007/relationships/hdphoto" Target="../media/hdphoto22.wdp"/><Relationship Id="rId7" Type="http://schemas.openxmlformats.org/officeDocument/2006/relationships/image" Target="../media/image2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7" Type="http://schemas.microsoft.com/office/2007/relationships/hdphoto" Target="../media/hdphoto2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25.wdp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9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2.wdp"/><Relationship Id="rId4" Type="http://schemas.openxmlformats.org/officeDocument/2006/relationships/image" Target="../media/image13.png"/><Relationship Id="rId9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5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151D6B-E042-7A47-8937-A0E2A3752973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A7F700-109D-E24C-ACF6-07F47D029DA3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(Chapter-5)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4370FD-C2B2-5547-A17C-2BB2B513DBCC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- 01</a:t>
            </a:r>
          </a:p>
        </p:txBody>
      </p:sp>
    </p:spTree>
    <p:extLst>
      <p:ext uri="{BB962C8B-B14F-4D97-AF65-F5344CB8AC3E}">
        <p14:creationId xmlns:p14="http://schemas.microsoft.com/office/powerpoint/2010/main" val="30663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52" y="360056"/>
            <a:ext cx="7429499" cy="4971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412" y="1209924"/>
            <a:ext cx="3448398" cy="3249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7001" y="1301961"/>
            <a:ext cx="4903955" cy="25017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131777" y="3803753"/>
            <a:ext cx="2016914" cy="1914968"/>
            <a:chOff x="8651630" y="4304712"/>
            <a:chExt cx="2689219" cy="2553290"/>
          </a:xfrm>
        </p:grpSpPr>
        <p:sp>
          <p:nvSpPr>
            <p:cNvPr id="9" name="Down Arrow 8"/>
            <p:cNvSpPr/>
            <p:nvPr/>
          </p:nvSpPr>
          <p:spPr>
            <a:xfrm rot="10800000">
              <a:off x="8651630" y="4304712"/>
              <a:ext cx="2689219" cy="2553287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8772349" y="5203224"/>
              <a:ext cx="244778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Common Base r</a:t>
              </a:r>
              <a:r>
                <a:rPr lang="en-US" b="1" baseline="-25000" dirty="0">
                  <a:latin typeface="Arial Narrow" panose="020B0606020202030204" pitchFamily="34" charset="0"/>
                </a:rPr>
                <a:t>e</a:t>
              </a:r>
              <a:r>
                <a:rPr lang="en-US" b="1" dirty="0">
                  <a:latin typeface="Arial Narrow" panose="020B0606020202030204" pitchFamily="34" charset="0"/>
                </a:rPr>
                <a:t> equivalent circuit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52415" y="4581602"/>
            <a:ext cx="3049171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The output resistance r</a:t>
            </a:r>
            <a:r>
              <a:rPr lang="en-US" b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is quite high. typically extend into the M</a:t>
            </a:r>
            <a:r>
              <a:rPr lang="el-GR" b="1" dirty="0">
                <a:solidFill>
                  <a:schemeClr val="tx1"/>
                </a:solidFill>
                <a:latin typeface="Arial Narrow" panose="020B0606020202030204" pitchFamily="34" charset="0"/>
              </a:rPr>
              <a:t>Ω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range.</a:t>
            </a:r>
          </a:p>
        </p:txBody>
      </p:sp>
    </p:spTree>
    <p:extLst>
      <p:ext uri="{BB962C8B-B14F-4D97-AF65-F5344CB8AC3E}">
        <p14:creationId xmlns:p14="http://schemas.microsoft.com/office/powerpoint/2010/main" val="35310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41" y="415559"/>
            <a:ext cx="7429499" cy="481676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 EMITTER FIXED BIAS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749" y="1321263"/>
            <a:ext cx="3734423" cy="4007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1321263"/>
            <a:ext cx="4191101" cy="32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3" y="568653"/>
            <a:ext cx="8291945" cy="498312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550" b="1" dirty="0">
                <a:solidFill>
                  <a:srgbClr val="00B050"/>
                </a:solidFill>
              </a:rPr>
              <a:t> COMMON EMITTER FIXED BIAS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113" y="1660548"/>
            <a:ext cx="3122323" cy="24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2556" y="2833420"/>
            <a:ext cx="5319612" cy="2953053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flipV="1">
            <a:off x="1616050" y="4138261"/>
            <a:ext cx="1846385" cy="838787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3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07" y="337502"/>
            <a:ext cx="8354922" cy="488546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550" b="1" dirty="0">
                <a:solidFill>
                  <a:srgbClr val="00B050"/>
                </a:solidFill>
              </a:rPr>
              <a:t> COMMON EMITTER FIXED BIAS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3309" y="1149432"/>
            <a:ext cx="4747620" cy="201217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21301" y="1257935"/>
            <a:ext cx="3312941" cy="1656470"/>
            <a:chOff x="829994" y="1167619"/>
            <a:chExt cx="4417255" cy="2208627"/>
          </a:xfrm>
        </p:grpSpPr>
        <p:sp>
          <p:nvSpPr>
            <p:cNvPr id="15" name="Rounded Rectangle 14"/>
            <p:cNvSpPr/>
            <p:nvPr/>
          </p:nvSpPr>
          <p:spPr>
            <a:xfrm>
              <a:off x="829994" y="1167619"/>
              <a:ext cx="3756074" cy="2208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1411" y="116761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6129" y="1827912"/>
                  <a:ext cx="263073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1827912"/>
                  <a:ext cx="2630730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4954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46129" y="2630121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l-GR" sz="2100" b="1" baseline="-25000" dirty="0"/>
                        <m:t>β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2630121"/>
                  <a:ext cx="390112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3333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57664" y="3354407"/>
            <a:ext cx="3321733" cy="1718516"/>
            <a:chOff x="829995" y="3574875"/>
            <a:chExt cx="4428977" cy="2291354"/>
          </a:xfrm>
        </p:grpSpPr>
        <p:sp>
          <p:nvSpPr>
            <p:cNvPr id="17" name="Rounded Rectangle 16"/>
            <p:cNvSpPr/>
            <p:nvPr/>
          </p:nvSpPr>
          <p:spPr>
            <a:xfrm>
              <a:off x="829995" y="3574875"/>
              <a:ext cx="3756074" cy="229135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1412" y="3648135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4630" b="-33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3125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3522240" y="3686169"/>
            <a:ext cx="5338689" cy="2230633"/>
            <a:chOff x="4712677" y="3806485"/>
            <a:chExt cx="7118252" cy="2974177"/>
          </a:xfrm>
        </p:grpSpPr>
        <p:sp>
          <p:nvSpPr>
            <p:cNvPr id="19" name="Rounded Rectangle 18"/>
            <p:cNvSpPr/>
            <p:nvPr/>
          </p:nvSpPr>
          <p:spPr>
            <a:xfrm>
              <a:off x="4712677" y="3806485"/>
              <a:ext cx="7033846" cy="29741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1844" y="390934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nor/>
                        </m:rPr>
                        <a:rPr lang="el-GR" b="1" dirty="0"/>
                        <m:t>β</m:t>
                      </m:r>
                      <m:r>
                        <m:rPr>
                          <m:nor/>
                        </m:rPr>
                        <a:rPr lang="en-US" b="1" dirty="0"/>
                        <m:t>(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l-GR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blipFill>
                  <a:blip r:embed="rId8"/>
                  <a:stretch>
                    <a:fillRect l="-2029" t="-2778" b="-236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l-GR" b="1" dirty="0"/>
                              <m:t>β</m:t>
                            </m:r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en-US" sz="2100" b="1" dirty="0"/>
                            <m:t> </m:t>
                          </m:r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    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blipFill>
                  <a:blip r:embed="rId10"/>
                  <a:stretch>
                    <a:fillRect l="-138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347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71" y="547854"/>
            <a:ext cx="8577796" cy="40367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COMMON EMITTER FIXED BIAS PHASE RELATIONSHIP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1355" y="1725582"/>
            <a:ext cx="5658675" cy="3680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3970" y="2196394"/>
                <a:ext cx="2848525" cy="67826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sSub>
                          <m:sSubPr>
                            <m:ctrlPr>
                              <a:rPr lang="el-G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l-G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70" y="2196394"/>
                <a:ext cx="2848525" cy="678263"/>
              </a:xfrm>
              <a:prstGeom prst="rect">
                <a:avLst/>
              </a:prstGeom>
              <a:blipFill>
                <a:blip r:embed="rId4"/>
                <a:stretch>
                  <a:fillRect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3970" y="3242497"/>
            <a:ext cx="284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Demonstrating the 180° phase shift between input and output waveforms.</a:t>
            </a:r>
          </a:p>
        </p:txBody>
      </p:sp>
    </p:spTree>
    <p:extLst>
      <p:ext uri="{BB962C8B-B14F-4D97-AF65-F5344CB8AC3E}">
        <p14:creationId xmlns:p14="http://schemas.microsoft.com/office/powerpoint/2010/main" val="38971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77" y="237141"/>
            <a:ext cx="7429499" cy="4452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77" y="811561"/>
            <a:ext cx="8034043" cy="989286"/>
          </a:xfrm>
        </p:spPr>
        <p:txBody>
          <a:bodyPr>
            <a:noAutofit/>
          </a:bodyPr>
          <a:lstStyle/>
          <a:p>
            <a:pPr algn="just"/>
            <a:r>
              <a:rPr lang="en-US" b="1" u="sng" dirty="0">
                <a:latin typeface="Arial Narrow" panose="020B0606020202030204" pitchFamily="34" charset="0"/>
              </a:rPr>
              <a:t>EXAMPLE 5.1:</a:t>
            </a:r>
            <a:r>
              <a:rPr lang="en-US" dirty="0">
                <a:latin typeface="Arial Narrow" panose="020B0606020202030204" pitchFamily="34" charset="0"/>
              </a:rPr>
              <a:t>  For the network of Fig. 5.25 :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latin typeface="Arial Narrow" panose="020B0606020202030204" pitchFamily="34" charset="0"/>
              </a:rPr>
              <a:t>e</a:t>
            </a:r>
            <a:r>
              <a:rPr lang="en-US" b="1" i="1" dirty="0">
                <a:latin typeface="Arial Narrow" panose="020B0606020202030204" pitchFamily="34" charset="0"/>
              </a:rPr>
              <a:t>, </a:t>
            </a:r>
            <a:r>
              <a:rPr lang="en-US" b="1" i="1" dirty="0" err="1"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), </a:t>
            </a:r>
            <a:r>
              <a:rPr lang="en-US" b="1" i="1" dirty="0"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latin typeface="Arial Narrow" panose="020B0606020202030204" pitchFamily="34" charset="0"/>
              </a:rPr>
              <a:t>o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), </a:t>
            </a:r>
            <a:r>
              <a:rPr lang="en-US" b="1" i="1" dirty="0">
                <a:latin typeface="Arial Narrow" panose="020B0606020202030204" pitchFamily="34" charset="0"/>
              </a:rPr>
              <a:t>A</a:t>
            </a:r>
            <a:r>
              <a:rPr lang="en-US" b="1" i="1" baseline="-25000" dirty="0">
                <a:latin typeface="Arial Narrow" panose="020B0606020202030204" pitchFamily="34" charset="0"/>
              </a:rPr>
              <a:t>v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 and Repeat 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50 k</a:t>
            </a:r>
            <a:r>
              <a:rPr lang="el-GR" b="1" i="1" dirty="0">
                <a:latin typeface="Arial Narrow" panose="020B0606020202030204" pitchFamily="34" charset="0"/>
              </a:rPr>
              <a:t>Ω</a:t>
            </a:r>
            <a:r>
              <a:rPr lang="en-US" b="1" i="1" dirty="0">
                <a:latin typeface="Arial Narrow" panose="020B0606020202030204" pitchFamily="34" charset="0"/>
              </a:rPr>
              <a:t>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5134" y="1863914"/>
            <a:ext cx="3398737" cy="3130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977" y="2128328"/>
            <a:ext cx="5203315" cy="283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860" y="5025652"/>
            <a:ext cx="4124873" cy="7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562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60" y="848430"/>
            <a:ext cx="2892395" cy="4853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58644"/>
            <a:ext cx="7615451" cy="4210260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Arial Narrow" panose="020B0606020202030204" pitchFamily="34" charset="0"/>
              </a:rPr>
              <a:t>Become familiar with there , hybrid, and hybrid p models for the BJT transistor.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Learn to use the equivalent model to find the important ac parameters for an amplifier.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Understand the effects of a source resistance and load resistor on the overall gain and characteristics of an amplifier.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Become aware of the general ac characteristics of a variety of important BJT configurations.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Begin to understand the advantages associated with the two-port systems approach to single- and multistage amplifiers.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Develop some skill in troubleshooting ac amplifier networks.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45" y="431375"/>
            <a:ext cx="7429499" cy="541746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BJT TRANSISTOR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68" y="1160246"/>
            <a:ext cx="7956132" cy="478250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A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 model is an equivalent circuit </a:t>
            </a:r>
            <a:r>
              <a:rPr lang="en-US" dirty="0">
                <a:latin typeface="Arial Narrow" panose="020B0606020202030204" pitchFamily="34" charset="0"/>
              </a:rPr>
              <a:t>that represents the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AC characteristics of the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model uses circuit elements </a:t>
            </a:r>
            <a:r>
              <a:rPr lang="en-US" dirty="0">
                <a:latin typeface="Arial Narrow" panose="020B0606020202030204" pitchFamily="34" charset="0"/>
              </a:rPr>
              <a:t>that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approximate the behavior of the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are two models commonly used </a:t>
            </a:r>
            <a:r>
              <a:rPr lang="en-US" dirty="0">
                <a:latin typeface="Arial Narrow" panose="020B0606020202030204" pitchFamily="34" charset="0"/>
              </a:rPr>
              <a:t>in small signal AC analysis of a transistor:</a:t>
            </a:r>
          </a:p>
          <a:p>
            <a:pPr lvl="2" algn="just"/>
            <a:r>
              <a:rPr lang="en-US" sz="1650" b="1" dirty="0">
                <a:latin typeface="Arial Narrow" panose="020B0606020202030204" pitchFamily="34" charset="0"/>
              </a:rPr>
              <a:t>r</a:t>
            </a:r>
            <a:r>
              <a:rPr lang="en-US" sz="1800" b="1" baseline="-25000" dirty="0">
                <a:latin typeface="Arial Narrow" panose="020B0606020202030204" pitchFamily="34" charset="0"/>
              </a:rPr>
              <a:t>e</a:t>
            </a:r>
            <a:r>
              <a:rPr lang="en-US" sz="1800" b="1" dirty="0">
                <a:latin typeface="Arial Narrow" panose="020B0606020202030204" pitchFamily="34" charset="0"/>
              </a:rPr>
              <a:t> model</a:t>
            </a:r>
          </a:p>
          <a:p>
            <a:pPr lvl="2" algn="just"/>
            <a:r>
              <a:rPr lang="en-US" sz="1650" b="1" dirty="0">
                <a:latin typeface="Arial Narrow" panose="020B0606020202030204" pitchFamily="34" charset="0"/>
              </a:rPr>
              <a:t>Hybrid equivalent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2936" y="3650754"/>
            <a:ext cx="3025658" cy="23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01" y="440119"/>
            <a:ext cx="7429499" cy="5038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BJT TRANSISTOR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663" y="1140230"/>
            <a:ext cx="3160685" cy="1191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Capacitors</a:t>
            </a:r>
            <a:r>
              <a:rPr lang="en-US" dirty="0">
                <a:latin typeface="Arial Narrow" panose="020B0606020202030204" pitchFamily="34" charset="0"/>
              </a:rPr>
              <a:t> chosen with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very small reactance</a:t>
            </a:r>
            <a:r>
              <a:rPr lang="en-US" dirty="0">
                <a:latin typeface="Arial Narrow" panose="020B0606020202030204" pitchFamily="34" charset="0"/>
              </a:rPr>
              <a:t> at the frequency of application →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replaced by low-resistance or short circuit.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720" y="994130"/>
            <a:ext cx="4062280" cy="3379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9387" y="2527944"/>
            <a:ext cx="3899239" cy="327788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40067" y="4856495"/>
            <a:ext cx="3450102" cy="6821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Removal of the dc supply 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1500" b="1" dirty="0">
                <a:solidFill>
                  <a:srgbClr val="00B0F0"/>
                </a:solidFill>
                <a:latin typeface="Arial Narrow" panose="020B0606020202030204" pitchFamily="34" charset="0"/>
              </a:rPr>
              <a:t>insertion of the short-circuit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 equivalent for the </a:t>
            </a:r>
            <a:r>
              <a:rPr lang="en-US" sz="1500" b="1" dirty="0">
                <a:solidFill>
                  <a:srgbClr val="C00000"/>
                </a:solidFill>
                <a:latin typeface="Arial Narrow" panose="020B0606020202030204" pitchFamily="34" charset="0"/>
              </a:rPr>
              <a:t>capacitors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10" name="Bent Arrow 9"/>
          <p:cNvSpPr/>
          <p:nvPr/>
        </p:nvSpPr>
        <p:spPr>
          <a:xfrm flipV="1">
            <a:off x="4111710" y="4371266"/>
            <a:ext cx="816697" cy="485229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2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>
          <a:xfrm>
            <a:off x="4335602" y="1114121"/>
            <a:ext cx="2778876" cy="1238785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Circuit redrawn for small signal ac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339" y="3218104"/>
            <a:ext cx="5428820" cy="2471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423" y="235224"/>
            <a:ext cx="5288973" cy="450217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 BJT TRANSISTOR MODELING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789" y="992358"/>
            <a:ext cx="3629465" cy="3051097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flipV="1">
            <a:off x="4071413" y="2536634"/>
            <a:ext cx="1772529" cy="749105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88" y="404639"/>
            <a:ext cx="8483608" cy="452611"/>
          </a:xfrm>
        </p:spPr>
        <p:txBody>
          <a:bodyPr>
            <a:noAutofit/>
          </a:bodyPr>
          <a:lstStyle/>
          <a:p>
            <a:r>
              <a:rPr lang="pt-BR" sz="2700" dirty="0">
                <a:solidFill>
                  <a:srgbClr val="00B050"/>
                </a:solidFill>
              </a:rPr>
              <a:t>The r</a:t>
            </a:r>
            <a:r>
              <a:rPr lang="pt-BR" sz="2700" baseline="-25000" dirty="0">
                <a:solidFill>
                  <a:srgbClr val="00B050"/>
                </a:solidFill>
              </a:rPr>
              <a:t>e</a:t>
            </a:r>
            <a:r>
              <a:rPr lang="pt-BR" sz="2700" dirty="0">
                <a:solidFill>
                  <a:srgbClr val="00B050"/>
                </a:solidFill>
              </a:rPr>
              <a:t> Transistor Model (</a:t>
            </a:r>
            <a:r>
              <a:rPr lang="en-US" sz="2700" dirty="0">
                <a:solidFill>
                  <a:srgbClr val="00B050"/>
                </a:solidFill>
              </a:rPr>
              <a:t>Common Emitter Configuration)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17" y="1258463"/>
            <a:ext cx="6078562" cy="2471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0429" y="3729967"/>
            <a:ext cx="2114075" cy="2067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3114" y="3877485"/>
            <a:ext cx="36004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8" y="477686"/>
            <a:ext cx="7907483" cy="54914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b="1" dirty="0">
                <a:solidFill>
                  <a:srgbClr val="00B050"/>
                </a:solidFill>
              </a:rPr>
              <a:t>The r</a:t>
            </a:r>
            <a:r>
              <a:rPr lang="pt-BR" sz="2400" b="1" baseline="-25000" dirty="0">
                <a:solidFill>
                  <a:srgbClr val="00B050"/>
                </a:solidFill>
              </a:rPr>
              <a:t>e</a:t>
            </a:r>
            <a:r>
              <a:rPr lang="pt-BR" sz="2400" b="1" dirty="0">
                <a:solidFill>
                  <a:srgbClr val="00B050"/>
                </a:solidFill>
              </a:rPr>
              <a:t> Transistor Model (</a:t>
            </a:r>
            <a:r>
              <a:rPr lang="en-US" sz="2400" b="1" dirty="0">
                <a:solidFill>
                  <a:srgbClr val="00B050"/>
                </a:solidFill>
              </a:rPr>
              <a:t>Common Emitter Configuration)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0569" y="1387308"/>
            <a:ext cx="3795576" cy="1868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1619" y="3671142"/>
            <a:ext cx="4513475" cy="1825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5040" y="1948540"/>
            <a:ext cx="1606776" cy="7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5" y="359720"/>
            <a:ext cx="7429499" cy="517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b="1" dirty="0">
                <a:solidFill>
                  <a:srgbClr val="00B050"/>
                </a:solidFill>
              </a:rPr>
              <a:t>The r</a:t>
            </a:r>
            <a:r>
              <a:rPr lang="pt-BR" sz="2400" b="1" baseline="-25000" dirty="0">
                <a:solidFill>
                  <a:srgbClr val="00B050"/>
                </a:solidFill>
              </a:rPr>
              <a:t>e</a:t>
            </a:r>
            <a:r>
              <a:rPr lang="pt-BR" sz="2400" b="1" dirty="0">
                <a:solidFill>
                  <a:srgbClr val="00B050"/>
                </a:solidFill>
              </a:rPr>
              <a:t> Transistor Model (</a:t>
            </a:r>
            <a:r>
              <a:rPr lang="en-US" sz="2400" b="1" dirty="0">
                <a:solidFill>
                  <a:srgbClr val="00B050"/>
                </a:solidFill>
              </a:rPr>
              <a:t>Common Emitter Configuration)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2619" y="1524075"/>
            <a:ext cx="3042194" cy="38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678" y="1909119"/>
            <a:ext cx="1973048" cy="660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1472" y="1909119"/>
            <a:ext cx="1247060" cy="709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455" y="3621962"/>
            <a:ext cx="4513475" cy="18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27433"/>
            <a:ext cx="7429499" cy="5075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337" y="1851850"/>
            <a:ext cx="4176002" cy="2281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262" y="1839222"/>
            <a:ext cx="4197686" cy="2306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9577" y="4507919"/>
            <a:ext cx="4464844" cy="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4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2" ma:contentTypeDescription="Create a new document." ma:contentTypeScope="" ma:versionID="6f93521bb061c289780037e2d58aed2e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1d6645921472b065b0b7242a11d5d0a8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4e219dd-850f-433b-9f6d-f47b648183c8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177559-F3D4-40F7-95B5-2B386EB65DD1}"/>
</file>

<file path=customXml/itemProps2.xml><?xml version="1.0" encoding="utf-8"?>
<ds:datastoreItem xmlns:ds="http://schemas.openxmlformats.org/officeDocument/2006/customXml" ds:itemID="{24A8B967-B214-4F66-895E-875A9558874A}"/>
</file>

<file path=customXml/itemProps3.xml><?xml version="1.0" encoding="utf-8"?>
<ds:datastoreItem xmlns:ds="http://schemas.openxmlformats.org/officeDocument/2006/customXml" ds:itemID="{09C8F6C9-7A77-45AF-BF01-5772CCB44A5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452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Apple Chancery</vt:lpstr>
      <vt:lpstr>Arial</vt:lpstr>
      <vt:lpstr>Arial Narrow</vt:lpstr>
      <vt:lpstr>Calibri</vt:lpstr>
      <vt:lpstr>Cambria</vt:lpstr>
      <vt:lpstr>Cambria Math</vt:lpstr>
      <vt:lpstr>Franklin Gothic Book</vt:lpstr>
      <vt:lpstr>Times New Roman</vt:lpstr>
      <vt:lpstr>TimesNewRomanPS</vt:lpstr>
      <vt:lpstr>Theme1</vt:lpstr>
      <vt:lpstr>1_Theme1</vt:lpstr>
      <vt:lpstr>2_Theme1</vt:lpstr>
      <vt:lpstr>3_Theme1</vt:lpstr>
      <vt:lpstr>4_Theme1</vt:lpstr>
      <vt:lpstr>PowerPoint Presentation</vt:lpstr>
      <vt:lpstr> OBJECTIVES</vt:lpstr>
      <vt:lpstr> BJT TRANSISTOR MODELING</vt:lpstr>
      <vt:lpstr> BJT TRANSISTOR MODELING</vt:lpstr>
      <vt:lpstr> BJT TRANSISTOR MODELING</vt:lpstr>
      <vt:lpstr>The re Transistor Model (Common Emitter Configuration)</vt:lpstr>
      <vt:lpstr> The re Transistor Model (Common Emitter Configuration)</vt:lpstr>
      <vt:lpstr> The re Transistor Model (Common Emitter Configuration)</vt:lpstr>
      <vt:lpstr> COMMON-BASE CONFIGURATION</vt:lpstr>
      <vt:lpstr> COMMON-BASE CONFIGURATION</vt:lpstr>
      <vt:lpstr> COMMON EMITTER FIXED BIAS CONFIGURATION</vt:lpstr>
      <vt:lpstr> COMMON EMITTER FIXED BIAS CONFIGURATION</vt:lpstr>
      <vt:lpstr> COMMON EMITTER FIXED BIAS CONFIGURATION</vt:lpstr>
      <vt:lpstr> COMMON EMITTER FIXED BIAS PHASE RELATIONSHIP </vt:lpstr>
      <vt:lpstr>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Dr. Md. Kabiruzzaman</cp:lastModifiedBy>
  <cp:revision>196</cp:revision>
  <dcterms:created xsi:type="dcterms:W3CDTF">2016-06-11T11:25:17Z</dcterms:created>
  <dcterms:modified xsi:type="dcterms:W3CDTF">2021-11-01T03:38:13Z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