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  <p:sldMasterId id="2147483803" r:id="rId3"/>
    <p:sldMasterId id="2147483815" r:id="rId4"/>
  </p:sldMasterIdLst>
  <p:notesMasterIdLst>
    <p:notesMasterId r:id="rId22"/>
  </p:notesMasterIdLst>
  <p:sldIdLst>
    <p:sldId id="285" r:id="rId5"/>
    <p:sldId id="257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603" r:id="rId21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/>
    <p:restoredTop sz="94688"/>
  </p:normalViewPr>
  <p:slideViewPr>
    <p:cSldViewPr snapToGrid="0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AA6F13F9-2687-4D5B-B858-6D60B73A6F32}"/>
    <pc:docChg chg="custSel modSld">
      <pc:chgData name="Md. Rabiul Islam" userId="ae9b879b-79bd-485d-b65b-49b6287df809" providerId="ADAL" clId="{AA6F13F9-2687-4D5B-B858-6D60B73A6F32}" dt="2020-08-22T03:18:50.774" v="5" actId="478"/>
      <pc:docMkLst>
        <pc:docMk/>
      </pc:docMkLst>
      <pc:sldChg chg="addSp delSp modSp mod">
        <pc:chgData name="Md. Rabiul Islam" userId="ae9b879b-79bd-485d-b65b-49b6287df809" providerId="ADAL" clId="{AA6F13F9-2687-4D5B-B858-6D60B73A6F32}" dt="2020-08-22T03:18:50.774" v="5" actId="478"/>
        <pc:sldMkLst>
          <pc:docMk/>
          <pc:sldMk cId="142613240" sldId="285"/>
        </pc:sldMkLst>
        <pc:graphicFrameChg chg="add del mod modGraphic">
          <ac:chgData name="Md. Rabiul Islam" userId="ae9b879b-79bd-485d-b65b-49b6287df809" providerId="ADAL" clId="{AA6F13F9-2687-4D5B-B858-6D60B73A6F32}" dt="2020-08-22T03:18:50.774" v="5" actId="478"/>
          <ac:graphicFrameMkLst>
            <pc:docMk/>
            <pc:sldMk cId="142613240" sldId="285"/>
            <ac:graphicFrameMk id="3" creationId="{E323083C-5C05-475E-915F-970BA5BABA40}"/>
          </ac:graphicFrameMkLst>
        </pc:graphicFrameChg>
      </pc:sldChg>
      <pc:sldChg chg="modSp">
        <pc:chgData name="Md. Rabiul Islam" userId="ae9b879b-79bd-485d-b65b-49b6287df809" providerId="ADAL" clId="{AA6F13F9-2687-4D5B-B858-6D60B73A6F32}" dt="2020-08-20T07:42:20.202" v="1" actId="13926"/>
        <pc:sldMkLst>
          <pc:docMk/>
          <pc:sldMk cId="1115042279" sldId="290"/>
        </pc:sldMkLst>
        <pc:spChg chg="mod">
          <ac:chgData name="Md. Rabiul Islam" userId="ae9b879b-79bd-485d-b65b-49b6287df809" providerId="ADAL" clId="{AA6F13F9-2687-4D5B-B858-6D60B73A6F32}" dt="2020-08-20T07:42:20.202" v="1" actId="13926"/>
          <ac:spMkLst>
            <pc:docMk/>
            <pc:sldMk cId="1115042279" sldId="290"/>
            <ac:spMk id="3" creationId="{00000000-0000-0000-0000-000000000000}"/>
          </ac:spMkLst>
        </pc:spChg>
      </pc:sldChg>
      <pc:sldChg chg="modSp">
        <pc:chgData name="Md. Rabiul Islam" userId="ae9b879b-79bd-485d-b65b-49b6287df809" providerId="ADAL" clId="{AA6F13F9-2687-4D5B-B858-6D60B73A6F32}" dt="2020-08-20T07:41:31.926" v="0" actId="1036"/>
        <pc:sldMkLst>
          <pc:docMk/>
          <pc:sldMk cId="1962643415" sldId="295"/>
        </pc:sldMkLst>
        <pc:spChg chg="mod">
          <ac:chgData name="Md. Rabiul Islam" userId="ae9b879b-79bd-485d-b65b-49b6287df809" providerId="ADAL" clId="{AA6F13F9-2687-4D5B-B858-6D60B73A6F32}" dt="2020-08-20T07:41:31.926" v="0" actId="1036"/>
          <ac:spMkLst>
            <pc:docMk/>
            <pc:sldMk cId="1962643415" sldId="295"/>
            <ac:spMk id="2" creationId="{00000000-0000-0000-0000-000000000000}"/>
          </ac:spMkLst>
        </pc:spChg>
      </pc:sldChg>
    </pc:docChg>
  </pc:docChgLst>
  <pc:docChgLst>
    <pc:chgData name="rabiul@aiub.edu" userId="ae9b879b-79bd-485d-b65b-49b6287df809" providerId="ADAL" clId="{1AED9FA0-3FFE-4637-A9FD-D41DC06AA22A}"/>
    <pc:docChg chg="modSld">
      <pc:chgData name="rabiul@aiub.edu" userId="ae9b879b-79bd-485d-b65b-49b6287df809" providerId="ADAL" clId="{1AED9FA0-3FFE-4637-A9FD-D41DC06AA22A}" dt="2020-12-02T07:03:26.641" v="1" actId="14100"/>
      <pc:docMkLst>
        <pc:docMk/>
      </pc:docMkLst>
      <pc:sldChg chg="modSp mod">
        <pc:chgData name="rabiul@aiub.edu" userId="ae9b879b-79bd-485d-b65b-49b6287df809" providerId="ADAL" clId="{1AED9FA0-3FFE-4637-A9FD-D41DC06AA22A}" dt="2020-12-02T07:03:26.641" v="1" actId="14100"/>
        <pc:sldMkLst>
          <pc:docMk/>
          <pc:sldMk cId="1115042279" sldId="290"/>
        </pc:sldMkLst>
        <pc:picChg chg="mod">
          <ac:chgData name="rabiul@aiub.edu" userId="ae9b879b-79bd-485d-b65b-49b6287df809" providerId="ADAL" clId="{1AED9FA0-3FFE-4637-A9FD-D41DC06AA22A}" dt="2020-12-02T07:03:26.641" v="1" actId="14100"/>
          <ac:picMkLst>
            <pc:docMk/>
            <pc:sldMk cId="1115042279" sldId="290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0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B59BE-046B-4B0B-8C7C-7FB65C8A2F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5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F0CC814-F3C2-FF42-ABA4-44227DA1E3E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74416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8FD5891-D31F-5C4D-ADBD-3AB99E35A3F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8764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7D9C4FC-B14F-0447-A1A2-D00FE11FACE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319765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56156E7-0F24-7049-81E6-F0A28E6F6B2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1100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6DC3B9F-C8A7-1748-8AD7-C90B929DC92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72885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467D089-94F8-BD49-A5AB-4862BBEFCB1A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70192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D60E729-444B-4C49-A656-9D7F3F5950E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7395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2EE48F1-52DF-F54B-8A6E-C3ECEE489CE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41014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D93E257-6815-0142-8C49-5A725BA7C15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62731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FCD1148-8832-DA40-B40B-D35B2B8EA75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768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302B8CC-6561-7043-945E-2833DB9182E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1663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E87C183-7AF9-9B41-A96A-890E1E53EC1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76159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0818002-7BC4-8B4F-B141-C0147D87DDC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089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65823B7-23C1-4640-810C-3350839BBFF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6098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76CF5C1-7CF5-1744-B413-DE6C21B6216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48218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43F4F34-D652-CA4D-9844-EF412514FF2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5137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128C0F4-0B43-7146-8E86-4FBCA4CC435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41682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B09305C-791C-F242-9B20-2C9D0117ABF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61725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B46194-1B3A-7F47-A45C-8E3FA26E2A1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30604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B92532A-DAAE-0942-A848-FDE10C6015E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47536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AAE5831-8433-054A-8429-7287B4A32D0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882112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AE7366F-255E-0A4C-BBED-630A2A5B208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36038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8301C4-B7F0-A240-8A4C-2489C956502D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62127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ED11564-1A73-BB48-AB42-89F5F13AF65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52162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A786546-C877-FA4F-8FB3-4827319A02E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04366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7C3F80E-C3E9-4B4D-BF09-080AA97129C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13729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5462E65-9E47-BE47-821A-AA5041FE606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91080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85F5DD2-9E1F-B74B-82B7-165F45B9407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2631636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A2C7F278-39D8-0E43-B1CC-DCC69B63835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546342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6255C4C-15EF-D944-9DB8-9CAE55ED0DBC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56477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597B0CC-1C60-534A-A6A0-C1E2F553D6D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7063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65903E6-3357-C64A-B0CD-3896B209F27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18411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3B4547C-1205-A640-8ECA-55F65B27D51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949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82DE8B5-3C2D-FC41-B2F4-80F5B45503C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28516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7795A2-A764-2E4C-8594-155017ABFDF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30901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3E987FE-B368-0C4A-A54D-C75953DC844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76537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DB29E9-DA64-134D-9D83-A481DB2E716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378680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08C3C1A-FB05-D14E-89AC-91E2E47C941D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629563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3F9421F-13C3-134D-87D2-D7CE19AA20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37216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D947A2E-3A21-7344-8BFE-28A24C2BC3A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35939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FD2D775-767F-024A-AB8D-7700B1957E8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78545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E2A6567-A0B9-CA4B-8351-5794E57C2409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94406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E8DF890-353F-8A49-BE6D-9285DC7F7D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7224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7010608-BB26-CC46-B16B-9AEB494891D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187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CD7BBAA9-5A46-3344-B9E3-BECEC76C024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9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5AB5746-2F8B-DB47-A161-4E5B0E362C3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35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77B469-ABF3-CF4E-A746-4C699A44228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4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F5CE80A9-1B8A-8E48-A556-01DA43371D6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12/2/2020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1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Relationship Id="rId5" Type="http://schemas.microsoft.com/office/2007/relationships/hdphoto" Target="../media/hdphoto11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-g.eng.cam.ac.uk/mmg/teaching/linearcircuits/jfet.html" TargetMode="External"/><Relationship Id="rId1" Type="http://schemas.openxmlformats.org/officeDocument/2006/relationships/slideLayout" Target="../slideLayouts/slideLayout35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- 03</a:t>
            </a:r>
          </a:p>
        </p:txBody>
      </p:sp>
    </p:spTree>
    <p:extLst>
      <p:ext uri="{BB962C8B-B14F-4D97-AF65-F5344CB8AC3E}">
        <p14:creationId xmlns:p14="http://schemas.microsoft.com/office/powerpoint/2010/main" val="14261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PINCH-OFF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966421" cy="4084911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and </a:t>
            </a:r>
            <a:r>
              <a:rPr lang="en-US" b="1" i="1" dirty="0">
                <a:latin typeface="Arial Narrow" panose="020B0606020202030204" pitchFamily="34" charset="0"/>
              </a:rPr>
              <a:t>V</a:t>
            </a:r>
            <a:r>
              <a:rPr lang="en-US" b="1" i="1" baseline="-25000" dirty="0">
                <a:latin typeface="Arial Narrow" panose="020B0606020202030204" pitchFamily="34" charset="0"/>
              </a:rPr>
              <a:t>DS</a:t>
            </a:r>
            <a:r>
              <a:rPr lang="en-US" b="1" i="1" dirty="0">
                <a:latin typeface="Arial Narrow" panose="020B0606020202030204" pitchFamily="34" charset="0"/>
              </a:rPr>
              <a:t> is further increased to a more positive voltage</a:t>
            </a:r>
            <a:r>
              <a:rPr lang="en-US" dirty="0">
                <a:latin typeface="Arial Narrow" panose="020B0606020202030204" pitchFamily="34" charset="0"/>
              </a:rPr>
              <a:t>, then the depletion zone gets so large that it </a:t>
            </a:r>
            <a:r>
              <a:rPr lang="en-US" b="1" i="1" dirty="0">
                <a:latin typeface="Arial Narrow" panose="020B0606020202030204" pitchFamily="34" charset="0"/>
              </a:rPr>
              <a:t>pinches off the n-channel.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This suggests that </a:t>
            </a:r>
            <a:r>
              <a:rPr lang="en-US" b="1" i="1" dirty="0">
                <a:latin typeface="Arial Narrow" panose="020B0606020202030204" pitchFamily="34" charset="0"/>
              </a:rPr>
              <a:t>the current in the n-channel (I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) would drop to 0A</a:t>
            </a:r>
            <a:r>
              <a:rPr lang="en-US" dirty="0">
                <a:latin typeface="Arial Narrow" panose="020B0606020202030204" pitchFamily="34" charset="0"/>
              </a:rPr>
              <a:t>, but it does just the opposite: as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increases, so does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6619" y="1452544"/>
            <a:ext cx="3007336" cy="426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217316" cy="40849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At the pinch-off point: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Any further increase in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does not produce any increase in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at pinch-off is denoted as 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is at saturation or 	maximum. It is referred to as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dirty="0" err="1">
                <a:latin typeface="Arial Narrow" panose="020B0606020202030204" pitchFamily="34" charset="0"/>
              </a:rPr>
              <a:t>ohmic</a:t>
            </a:r>
            <a:r>
              <a:rPr lang="en-US" dirty="0">
                <a:latin typeface="Arial Narrow" panose="020B0606020202030204" pitchFamily="34" charset="0"/>
              </a:rPr>
              <a:t> value of the channel is at maximum.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8777" y="1783828"/>
            <a:ext cx="3709739" cy="34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9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633" y="987189"/>
            <a:ext cx="7429499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JFET modeling when I</a:t>
            </a:r>
            <a:r>
              <a:rPr lang="en-US" altLang="en-US" baseline="-25000" dirty="0">
                <a:solidFill>
                  <a:srgbClr val="00B0F0"/>
                </a:solidFill>
              </a:rPr>
              <a:t>D</a:t>
            </a:r>
            <a:r>
              <a:rPr lang="en-US" altLang="en-US" dirty="0">
                <a:solidFill>
                  <a:srgbClr val="00B0F0"/>
                </a:solidFill>
              </a:rPr>
              <a:t>=I</a:t>
            </a:r>
            <a:r>
              <a:rPr lang="en-US" altLang="en-US" baseline="-25000" dirty="0">
                <a:solidFill>
                  <a:srgbClr val="00B0F0"/>
                </a:solidFill>
              </a:rPr>
              <a:t>DSS</a:t>
            </a:r>
            <a:r>
              <a:rPr lang="en-US" altLang="en-US" dirty="0">
                <a:solidFill>
                  <a:srgbClr val="00B0F0"/>
                </a:solidFill>
              </a:rPr>
              <a:t>, V</a:t>
            </a:r>
            <a:r>
              <a:rPr lang="en-US" altLang="en-US" baseline="-25000" dirty="0">
                <a:solidFill>
                  <a:srgbClr val="00B0F0"/>
                </a:solidFill>
              </a:rPr>
              <a:t>GS</a:t>
            </a:r>
            <a:r>
              <a:rPr lang="en-US" altLang="en-US" dirty="0">
                <a:solidFill>
                  <a:srgbClr val="00B0F0"/>
                </a:solidFill>
              </a:rPr>
              <a:t>=0, V</a:t>
            </a:r>
            <a:r>
              <a:rPr lang="en-US" altLang="en-US" baseline="-25000" dirty="0">
                <a:solidFill>
                  <a:srgbClr val="00B0F0"/>
                </a:solidFill>
              </a:rPr>
              <a:t>DS</a:t>
            </a:r>
            <a:r>
              <a:rPr lang="en-US" altLang="en-US" dirty="0">
                <a:solidFill>
                  <a:srgbClr val="00B0F0"/>
                </a:solidFill>
              </a:rPr>
              <a:t>&gt;V</a:t>
            </a:r>
            <a:r>
              <a:rPr lang="en-US" altLang="en-US" baseline="-25000" dirty="0">
                <a:solidFill>
                  <a:srgbClr val="00B0F0"/>
                </a:solidFill>
              </a:rPr>
              <a:t>P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2766939"/>
            <a:ext cx="4502187" cy="290196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is the maximum drain current for a JFET and is defined by the conditions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V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&gt;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76567" y="1949178"/>
            <a:ext cx="3238866" cy="335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6180303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V</a:t>
            </a:r>
            <a:r>
              <a:rPr lang="en-US" baseline="-25000" dirty="0">
                <a:solidFill>
                  <a:srgbClr val="00B0F0"/>
                </a:solidFill>
              </a:rPr>
              <a:t>GS</a:t>
            </a:r>
            <a:r>
              <a:rPr lang="en-US" dirty="0">
                <a:solidFill>
                  <a:srgbClr val="00B0F0"/>
                </a:solidFill>
              </a:rPr>
              <a:t> &lt; 0, V</a:t>
            </a:r>
            <a:r>
              <a:rPr lang="en-US" baseline="-25000" dirty="0">
                <a:solidFill>
                  <a:srgbClr val="00B0F0"/>
                </a:solidFill>
              </a:rPr>
              <a:t>DS</a:t>
            </a:r>
            <a:r>
              <a:rPr lang="en-US" dirty="0">
                <a:solidFill>
                  <a:srgbClr val="00B0F0"/>
                </a:solidFill>
              </a:rPr>
              <a:t> AT SOME POSITIVE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becomes more negative the depletion region increases.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4367" y="1883516"/>
            <a:ext cx="3251066" cy="394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I</a:t>
            </a:r>
            <a:r>
              <a:rPr lang="en-US" baseline="-25000" dirty="0">
                <a:solidFill>
                  <a:srgbClr val="00B0F0"/>
                </a:solidFill>
              </a:rPr>
              <a:t>D</a:t>
            </a:r>
            <a:r>
              <a:rPr lang="en-US" dirty="0">
                <a:solidFill>
                  <a:srgbClr val="00B0F0"/>
                </a:solidFill>
              </a:rPr>
              <a:t> &lt; I</a:t>
            </a:r>
            <a:r>
              <a:rPr lang="en-US" baseline="-25000" dirty="0">
                <a:solidFill>
                  <a:srgbClr val="00B0F0"/>
                </a:solidFill>
              </a:rPr>
              <a:t>DSS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1" y="1583993"/>
            <a:ext cx="3679226" cy="40849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dirty="0">
                <a:latin typeface="Arial Narrow" panose="020B0606020202030204" pitchFamily="34" charset="0"/>
              </a:rPr>
              <a:t>As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becomes more negative: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The JFET will pinch-off at a lower value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decreases (I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&lt; I</a:t>
            </a:r>
            <a:r>
              <a:rPr lang="en-US" sz="1500" baseline="-25000" dirty="0">
                <a:latin typeface="Arial Narrow" panose="020B0606020202030204" pitchFamily="34" charset="0"/>
              </a:rPr>
              <a:t>DSS</a:t>
            </a:r>
            <a:r>
              <a:rPr lang="en-US" sz="1500" dirty="0">
                <a:latin typeface="Arial Narrow" panose="020B0606020202030204" pitchFamily="34" charset="0"/>
              </a:rPr>
              <a:t>) even though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is increased.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Eventually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will reach 0A.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at 	this point is called </a:t>
            </a:r>
            <a:r>
              <a:rPr lang="en-US" sz="1500" dirty="0" err="1">
                <a:latin typeface="Arial Narrow" panose="020B0606020202030204" pitchFamily="34" charset="0"/>
              </a:rPr>
              <a:t>V</a:t>
            </a:r>
            <a:r>
              <a:rPr lang="en-US" sz="1500" baseline="-25000" dirty="0" err="1">
                <a:latin typeface="Arial Narrow" panose="020B0606020202030204" pitchFamily="34" charset="0"/>
              </a:rPr>
              <a:t>p</a:t>
            </a:r>
            <a:r>
              <a:rPr lang="en-US" sz="1500" dirty="0">
                <a:latin typeface="Arial Narrow" panose="020B0606020202030204" pitchFamily="34" charset="0"/>
              </a:rPr>
              <a:t> or V</a:t>
            </a:r>
            <a:r>
              <a:rPr lang="en-US" sz="1500" baseline="-25000" dirty="0">
                <a:latin typeface="Arial Narrow" panose="020B0606020202030204" pitchFamily="34" charset="0"/>
              </a:rPr>
              <a:t>GS(off).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Also note that at high levels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the JFET reaches a breakdown situation.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will increases uncontrollably if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 &gt; </a:t>
            </a:r>
            <a:r>
              <a:rPr lang="en-US" sz="1500" dirty="0" err="1">
                <a:latin typeface="Arial Narrow" panose="020B0606020202030204" pitchFamily="34" charset="0"/>
              </a:rPr>
              <a:t>V</a:t>
            </a:r>
            <a:r>
              <a:rPr lang="en-US" sz="1500" baseline="-25000" dirty="0" err="1">
                <a:latin typeface="Arial Narrow" panose="020B0606020202030204" pitchFamily="34" charset="0"/>
              </a:rPr>
              <a:t>DSmax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3684" y="1901350"/>
            <a:ext cx="4520317" cy="34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7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08" y="385009"/>
            <a:ext cx="8314885" cy="61087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JFET OPERATING CHARACTERISTICS: VOLTAGE CONTROLLED RESISTOR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8" y="1124208"/>
            <a:ext cx="3658124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region to the left of the pinch-off point is called the </a:t>
            </a:r>
            <a:r>
              <a:rPr lang="en-US" dirty="0" err="1">
                <a:latin typeface="Arial Narrow" panose="020B0606020202030204" pitchFamily="34" charset="0"/>
              </a:rPr>
              <a:t>ohmic</a:t>
            </a:r>
            <a:r>
              <a:rPr lang="en-US" dirty="0">
                <a:latin typeface="Arial Narrow" panose="020B0606020202030204" pitchFamily="34" charset="0"/>
              </a:rPr>
              <a:t> region.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JFET can be used as a variable resistor, where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controls the drain-source resistance (</a:t>
            </a:r>
            <a:r>
              <a:rPr lang="en-US" dirty="0" err="1">
                <a:latin typeface="Arial Narrow" panose="020B0606020202030204" pitchFamily="34" charset="0"/>
              </a:rPr>
              <a:t>r</a:t>
            </a:r>
            <a:r>
              <a:rPr lang="en-US" baseline="-25000" dirty="0" err="1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).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slope of each curve and therefore the resistance of the device between drain and source for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&lt; V</a:t>
            </a:r>
            <a:r>
              <a:rPr lang="en-US" baseline="-25000" dirty="0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 is a function of the applied voltage V</a:t>
            </a:r>
            <a:r>
              <a:rPr lang="en-US" baseline="-25000" dirty="0">
                <a:latin typeface="Arial Narrow" panose="020B0606020202030204" pitchFamily="34" charset="0"/>
              </a:rPr>
              <a:t>GS.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becomes more negative, the resistance (</a:t>
            </a:r>
            <a:r>
              <a:rPr lang="en-US" dirty="0" err="1">
                <a:latin typeface="Arial Narrow" panose="020B0606020202030204" pitchFamily="34" charset="0"/>
              </a:rPr>
              <a:t>r</a:t>
            </a:r>
            <a:r>
              <a:rPr lang="en-US" baseline="-25000" dirty="0" err="1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) increases.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516" y="1124208"/>
            <a:ext cx="4578296" cy="3463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4725" y="5144318"/>
            <a:ext cx="1893581" cy="71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3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5" y="441622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P-CHANNEL JFETS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85" y="121600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p-Channel JFET acts the same as the n-channel JFET, except the polarities and currents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1468" y="1695791"/>
            <a:ext cx="3643643" cy="40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2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2304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78223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Become familiar with the construction and operating characteristics of Junction Field Effect (JFET), Metal-Oxide Semiconductor FET (MOSFET), and Metal-Semiconductor FET (MESFET) transistors.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Be able to sketch the transfer characteristics from the drain characteristics of a JFET, MOSFET, and MESFET transistor.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Understand the vast amount of information provided on the specification sheet for each type of FET.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Be aware of the differences between the dc analysis of the various types of FETs.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82" y="578223"/>
            <a:ext cx="7429499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sv-SE" dirty="0">
                <a:solidFill>
                  <a:srgbClr val="00B0F0"/>
                </a:solidFill>
              </a:rPr>
              <a:t>FETs vs BJTs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FET’s (Field – Effect Transistors) are much like BJT’s (Bipolar Junction Transistors).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b="1" i="1" dirty="0">
                <a:latin typeface="Arial Narrow" panose="020B0606020202030204" pitchFamily="34" charset="0"/>
              </a:rPr>
              <a:t>Similarities: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Amplifiers	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Switching devices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Impedance matching circuits</a:t>
            </a:r>
          </a:p>
          <a:p>
            <a:pPr algn="just"/>
            <a:r>
              <a:rPr lang="en-US" b="1" i="1" dirty="0">
                <a:latin typeface="Arial Narrow" panose="020B0606020202030204" pitchFamily="34" charset="0"/>
              </a:rPr>
              <a:t>Differences: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voltage controlled devices whereas BJT’s are current controlled devices.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unipolar devices whereas BJT’s are bipolar devices.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also have a higher input impedance, but BJT’s have higher gains.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FET’s are less sensitive to temperature variations and because of their construction they are more easily integrated into IC’s.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4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FET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JFET: Junction Field-Effect Transistor</a:t>
            </a:r>
            <a:br>
              <a:rPr lang="en-US" dirty="0"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MOSFET: Metal-Oxide Semiconductor Field-Effect Transistor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4" algn="just"/>
            <a:r>
              <a:rPr lang="en-US" sz="1800" dirty="0">
                <a:latin typeface="Arial Narrow" panose="020B0606020202030204" pitchFamily="34" charset="0"/>
              </a:rPr>
              <a:t>D-MOSFET ~ Depletion type MOSFET</a:t>
            </a:r>
          </a:p>
          <a:p>
            <a:pPr lvl="4" algn="just"/>
            <a:endParaRPr lang="en-US" sz="1800" dirty="0">
              <a:latin typeface="Arial Narrow" panose="020B0606020202030204" pitchFamily="34" charset="0"/>
            </a:endParaRPr>
          </a:p>
          <a:p>
            <a:pPr lvl="4" algn="just"/>
            <a:r>
              <a:rPr lang="en-US" sz="1800" dirty="0">
                <a:latin typeface="Arial Narrow" panose="020B0606020202030204" pitchFamily="34" charset="0"/>
              </a:rPr>
              <a:t>E-MOSFET ~ Enhancement type MOSFET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94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593537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JFET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There are two types of JFETs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n- channel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p- channel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n-channel is more widely used.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sz="1200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r>
              <a:rPr lang="en-US" altLang="en-US" dirty="0">
                <a:latin typeface="Times" panose="02020603050405020304" pitchFamily="18" charset="0"/>
              </a:rPr>
              <a:t>There are </a:t>
            </a:r>
            <a:r>
              <a:rPr lang="en-US" altLang="en-US" b="1" i="1" dirty="0">
                <a:latin typeface="Times" panose="02020603050405020304" pitchFamily="18" charset="0"/>
              </a:rPr>
              <a:t>three terminals</a:t>
            </a:r>
            <a:r>
              <a:rPr lang="en-US" altLang="en-US" dirty="0">
                <a:latin typeface="Times" panose="02020603050405020304" pitchFamily="18" charset="0"/>
              </a:rPr>
              <a:t>: </a:t>
            </a:r>
          </a:p>
          <a:p>
            <a:pPr lvl="2"/>
            <a:r>
              <a:rPr lang="en-US" altLang="en-US" sz="1650" b="1" i="1" dirty="0">
                <a:latin typeface="Times" panose="02020603050405020304" pitchFamily="18" charset="0"/>
              </a:rPr>
              <a:t>Drain (D)</a:t>
            </a:r>
            <a:r>
              <a:rPr lang="en-US" altLang="en-US" sz="1650" dirty="0">
                <a:latin typeface="Times" panose="02020603050405020304" pitchFamily="18" charset="0"/>
              </a:rPr>
              <a:t> and </a:t>
            </a:r>
            <a:r>
              <a:rPr lang="en-US" altLang="en-US" sz="1650" b="1" i="1" dirty="0">
                <a:latin typeface="Times" panose="02020603050405020304" pitchFamily="18" charset="0"/>
              </a:rPr>
              <a:t>Source (S)</a:t>
            </a:r>
            <a:r>
              <a:rPr lang="en-US" altLang="en-US" sz="1650" dirty="0">
                <a:latin typeface="Times" panose="02020603050405020304" pitchFamily="18" charset="0"/>
              </a:rPr>
              <a:t> are connected to n-channel</a:t>
            </a:r>
          </a:p>
          <a:p>
            <a:pPr lvl="2"/>
            <a:r>
              <a:rPr lang="en-US" altLang="en-US" sz="1650" b="1" i="1" dirty="0">
                <a:latin typeface="Times" panose="02020603050405020304" pitchFamily="18" charset="0"/>
              </a:rPr>
              <a:t>Gate (G)</a:t>
            </a:r>
            <a:r>
              <a:rPr lang="en-US" altLang="en-US" sz="1650" dirty="0">
                <a:latin typeface="Times" panose="02020603050405020304" pitchFamily="18" charset="0"/>
              </a:rPr>
              <a:t> is connected to the p-type material</a:t>
            </a:r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Check this: </a:t>
            </a:r>
            <a:r>
              <a:rPr lang="en-US" dirty="0">
                <a:latin typeface="Arial Narrow" panose="020B0606020202030204" pitchFamily="34" charset="0"/>
                <a:hlinkClick r:id="rId2"/>
              </a:rPr>
              <a:t>http://www-g.eng.cam.ac.uk/mmg/teaching/linearcircuits/jfet.html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1504" y="1330938"/>
            <a:ext cx="2894739" cy="33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0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909" y="658558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BASIC OPERATION OF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95144"/>
            <a:ext cx="551506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JFET operation can be compared to a water spigot.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source of water</a:t>
            </a:r>
            <a:r>
              <a:rPr lang="en-US" dirty="0">
                <a:latin typeface="Arial Narrow" panose="020B0606020202030204" pitchFamily="34" charset="0"/>
              </a:rPr>
              <a:t> pressure is the </a:t>
            </a:r>
            <a:r>
              <a:rPr lang="en-US" b="1" i="1" dirty="0">
                <a:latin typeface="Arial Narrow" panose="020B0606020202030204" pitchFamily="34" charset="0"/>
              </a:rPr>
              <a:t>accumulation of electrons</a:t>
            </a:r>
            <a:r>
              <a:rPr lang="en-US" dirty="0">
                <a:latin typeface="Arial Narrow" panose="020B0606020202030204" pitchFamily="34" charset="0"/>
              </a:rPr>
              <a:t> at the </a:t>
            </a:r>
            <a:r>
              <a:rPr lang="en-US" b="1" i="1" dirty="0">
                <a:latin typeface="Arial Narrow" panose="020B0606020202030204" pitchFamily="34" charset="0"/>
              </a:rPr>
              <a:t>negative pole of the drain-source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drain of the water</a:t>
            </a:r>
            <a:r>
              <a:rPr lang="en-US" dirty="0">
                <a:latin typeface="Arial Narrow" panose="020B0606020202030204" pitchFamily="34" charset="0"/>
              </a:rPr>
              <a:t> is the </a:t>
            </a:r>
            <a:r>
              <a:rPr lang="en-US" b="1" i="1" dirty="0">
                <a:latin typeface="Arial Narrow" panose="020B0606020202030204" pitchFamily="34" charset="0"/>
              </a:rPr>
              <a:t>electron deficiency (or holes) </a:t>
            </a:r>
            <a:r>
              <a:rPr lang="en-US" dirty="0">
                <a:latin typeface="Arial Narrow" panose="020B0606020202030204" pitchFamily="34" charset="0"/>
              </a:rPr>
              <a:t>at the </a:t>
            </a:r>
            <a:r>
              <a:rPr lang="en-US" b="1" i="1" dirty="0">
                <a:latin typeface="Arial Narrow" panose="020B0606020202030204" pitchFamily="34" charset="0"/>
              </a:rPr>
              <a:t>positive pole of the applied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latin typeface="Arial Narrow" panose="020B0606020202030204" pitchFamily="34" charset="0"/>
              </a:rPr>
              <a:t>control of flow of water</a:t>
            </a:r>
            <a:r>
              <a:rPr lang="en-US" dirty="0">
                <a:latin typeface="Arial Narrow" panose="020B0606020202030204" pitchFamily="34" charset="0"/>
              </a:rPr>
              <a:t> is the </a:t>
            </a:r>
            <a:r>
              <a:rPr lang="en-US" b="1" i="1" dirty="0">
                <a:latin typeface="Arial Narrow" panose="020B0606020202030204" pitchFamily="34" charset="0"/>
              </a:rPr>
              <a:t>gate voltage</a:t>
            </a:r>
            <a:r>
              <a:rPr lang="en-US" dirty="0">
                <a:latin typeface="Arial Narrow" panose="020B0606020202030204" pitchFamily="34" charset="0"/>
              </a:rPr>
              <a:t> that </a:t>
            </a:r>
            <a:r>
              <a:rPr lang="en-US" b="1" i="1" dirty="0">
                <a:latin typeface="Arial Narrow" panose="020B0606020202030204" pitchFamily="34" charset="0"/>
              </a:rPr>
              <a:t>controls the width of the n channel </a:t>
            </a:r>
            <a:r>
              <a:rPr lang="en-US" dirty="0">
                <a:latin typeface="Arial Narrow" panose="020B0606020202030204" pitchFamily="34" charset="0"/>
              </a:rPr>
              <a:t>and therefore, the </a:t>
            </a:r>
            <a:r>
              <a:rPr lang="en-US" b="1" i="1" dirty="0">
                <a:latin typeface="Arial Narrow" panose="020B0606020202030204" pitchFamily="34" charset="0"/>
              </a:rPr>
              <a:t>flow of charges</a:t>
            </a:r>
            <a:r>
              <a:rPr lang="en-US" dirty="0">
                <a:latin typeface="Arial Narrow" panose="020B0606020202030204" pitchFamily="34" charset="0"/>
              </a:rPr>
              <a:t> from source to drain.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6521" y="2213116"/>
            <a:ext cx="2498762" cy="231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7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 JFET OPERATING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There are three basic operating conditions for a JFET: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A.	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increasing to some positive value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B.	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highlight>
                  <a:srgbClr val="FFFF00"/>
                </a:highlight>
                <a:latin typeface="Arial Narrow" panose="020B0606020202030204" pitchFamily="34" charset="0"/>
              </a:rPr>
              <a:t>GS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 &lt; 0, V</a:t>
            </a:r>
            <a:r>
              <a:rPr lang="en-US" baseline="-25000" dirty="0">
                <a:highlight>
                  <a:srgbClr val="FFFF00"/>
                </a:highlight>
                <a:latin typeface="Arial Narrow" panose="020B0606020202030204" pitchFamily="34" charset="0"/>
              </a:rPr>
              <a:t>DS</a:t>
            </a:r>
            <a:r>
              <a:rPr lang="en-US" dirty="0">
                <a:highlight>
                  <a:srgbClr val="FFFF00"/>
                </a:highlight>
                <a:latin typeface="Arial Narrow" panose="020B0606020202030204" pitchFamily="34" charset="0"/>
              </a:rPr>
              <a:t> at some positive value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	C.	Voltage-Controlled Resistor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3641" y="2574387"/>
            <a:ext cx="2310312" cy="271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4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rgbClr val="00B0F0"/>
                </a:solidFill>
              </a:rPr>
              <a:t> JFET OPERATING CHARACTERISTICS: V</a:t>
            </a:r>
            <a:r>
              <a:rPr lang="en-US" sz="2700" baseline="-25000" dirty="0">
                <a:solidFill>
                  <a:srgbClr val="00B0F0"/>
                </a:solidFill>
              </a:rPr>
              <a:t>GS</a:t>
            </a:r>
            <a:r>
              <a:rPr lang="en-US" sz="2700" dirty="0">
                <a:solidFill>
                  <a:srgbClr val="00B0F0"/>
                </a:solidFill>
              </a:rPr>
              <a:t> = 0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166885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Three things happen 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is increased from 0 to a more positive voltage: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depletion region between p-gate and n-channel increases as </a:t>
            </a:r>
            <a:r>
              <a:rPr lang="en-US" sz="1650" b="1" i="1" dirty="0">
                <a:latin typeface="Arial Narrow" panose="020B0606020202030204" pitchFamily="34" charset="0"/>
              </a:rPr>
              <a:t>electrons from n-channel combine with holes from p-gate.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b="1" i="1" dirty="0">
                <a:latin typeface="Arial Narrow" panose="020B0606020202030204" pitchFamily="34" charset="0"/>
              </a:rPr>
              <a:t>Increasing the depletion region</a:t>
            </a:r>
            <a:r>
              <a:rPr lang="en-US" sz="1650" dirty="0">
                <a:latin typeface="Arial Narrow" panose="020B0606020202030204" pitchFamily="34" charset="0"/>
              </a:rPr>
              <a:t>, decreases the size of the n-channel which </a:t>
            </a:r>
            <a:r>
              <a:rPr lang="en-US" sz="1650" b="1" i="1" dirty="0">
                <a:latin typeface="Arial Narrow" panose="020B0606020202030204" pitchFamily="34" charset="0"/>
              </a:rPr>
              <a:t>increases the resistance of the n-channel.	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But even </a:t>
            </a:r>
            <a:r>
              <a:rPr lang="en-US" sz="1650" b="1" i="1" dirty="0">
                <a:latin typeface="Arial Narrow" panose="020B0606020202030204" pitchFamily="34" charset="0"/>
              </a:rPr>
              <a:t>though the n-channel resistance is increasing</a:t>
            </a:r>
            <a:r>
              <a:rPr lang="en-US" sz="1650" dirty="0">
                <a:latin typeface="Arial Narrow" panose="020B0606020202030204" pitchFamily="34" charset="0"/>
              </a:rPr>
              <a:t>, the </a:t>
            </a:r>
            <a:r>
              <a:rPr lang="en-US" sz="1650" b="1" i="1" dirty="0">
                <a:latin typeface="Arial Narrow" panose="020B0606020202030204" pitchFamily="34" charset="0"/>
              </a:rPr>
              <a:t>current (I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) from Source to Drai</a:t>
            </a:r>
            <a:r>
              <a:rPr lang="en-US" sz="1650" dirty="0">
                <a:latin typeface="Arial Narrow" panose="020B0606020202030204" pitchFamily="34" charset="0"/>
              </a:rPr>
              <a:t>n through the n-channel </a:t>
            </a:r>
            <a:r>
              <a:rPr lang="en-US" sz="1650" b="1" i="1" dirty="0">
                <a:latin typeface="Arial Narrow" panose="020B0606020202030204" pitchFamily="34" charset="0"/>
              </a:rPr>
              <a:t>is increasing</a:t>
            </a:r>
            <a:r>
              <a:rPr lang="en-US" sz="1650" dirty="0">
                <a:latin typeface="Arial Narrow" panose="020B0606020202030204" pitchFamily="34" charset="0"/>
              </a:rPr>
              <a:t>. This is because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DS</a:t>
            </a:r>
            <a:r>
              <a:rPr lang="en-US" sz="1650" b="1" i="1" dirty="0">
                <a:latin typeface="Arial Narrow" panose="020B0606020202030204" pitchFamily="34" charset="0"/>
              </a:rPr>
              <a:t> is increasing</a:t>
            </a:r>
            <a:r>
              <a:rPr lang="en-US" sz="165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1432" y="1669029"/>
            <a:ext cx="3039139" cy="37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736991" cy="6108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 JFET OPERATING CHARACTERISTICS: V</a:t>
            </a:r>
            <a:r>
              <a:rPr lang="en-US" baseline="-25000" dirty="0">
                <a:solidFill>
                  <a:srgbClr val="00B0F0"/>
                </a:solidFill>
              </a:rPr>
              <a:t>GS</a:t>
            </a:r>
            <a:r>
              <a:rPr lang="en-US" dirty="0">
                <a:solidFill>
                  <a:srgbClr val="00B0F0"/>
                </a:solidFill>
              </a:rPr>
              <a:t> = 0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209088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It is important to note that the </a:t>
            </a:r>
            <a:r>
              <a:rPr lang="en-US" sz="1500" b="1" i="1" dirty="0">
                <a:latin typeface="Arial Narrow" panose="020B0606020202030204" pitchFamily="34" charset="0"/>
              </a:rPr>
              <a:t>depletion region is wider near the top of both p-type Materials.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 Assuming a uniform resistance in the n-channel, the resistance of the channel can be broken down to the divisions appearing in Figure.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The current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will establish the voltage levels through the channel </a:t>
            </a:r>
            <a:r>
              <a:rPr lang="en-US" sz="1500" dirty="0">
                <a:latin typeface="Arial Narrow" panose="020B0606020202030204" pitchFamily="34" charset="0"/>
              </a:rPr>
              <a:t>as indicated on the same figure. The result is that the upper region of the p-type material will be reverse biased by about 1.5 V, with the lower region only reverse-biased by 0.5 V.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The greater the applied reverse bias, the wider the depletion region</a:t>
            </a:r>
            <a:r>
              <a:rPr lang="en-US" sz="1500" dirty="0">
                <a:latin typeface="Arial Narrow" panose="020B0606020202030204" pitchFamily="34" charset="0"/>
              </a:rPr>
              <a:t>—hence the distribution of the depletion region as shown in figure. The fact that the </a:t>
            </a:r>
            <a:r>
              <a:rPr lang="en-US" sz="1500" b="1" i="1" dirty="0">
                <a:latin typeface="Arial Narrow" panose="020B0606020202030204" pitchFamily="34" charset="0"/>
              </a:rPr>
              <a:t>p-n junction is reverse-biased for the length of the channel results </a:t>
            </a:r>
            <a:r>
              <a:rPr lang="en-US" sz="1500" dirty="0">
                <a:latin typeface="Arial Narrow" panose="020B0606020202030204" pitchFamily="34" charset="0"/>
              </a:rPr>
              <a:t>in a </a:t>
            </a:r>
            <a:r>
              <a:rPr lang="en-US" sz="1500" b="1" i="1" dirty="0">
                <a:latin typeface="Arial Narrow" panose="020B0606020202030204" pitchFamily="34" charset="0"/>
              </a:rPr>
              <a:t>gate current of zero amperes</a:t>
            </a:r>
            <a:r>
              <a:rPr lang="en-US" sz="1500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0548" y="1689502"/>
            <a:ext cx="2957790" cy="35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3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4.xml><?xml version="1.0" encoding="utf-8"?>
<a:theme xmlns:a="http://schemas.openxmlformats.org/drawingml/2006/main" name="3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688E72-272F-45C1-AF41-1E5CC12D5EC5}"/>
</file>

<file path=customXml/itemProps2.xml><?xml version="1.0" encoding="utf-8"?>
<ds:datastoreItem xmlns:ds="http://schemas.openxmlformats.org/officeDocument/2006/customXml" ds:itemID="{C2E5C3C7-A7C3-40EA-88E2-A372177E796A}"/>
</file>

<file path=customXml/itemProps3.xml><?xml version="1.0" encoding="utf-8"?>
<ds:datastoreItem xmlns:ds="http://schemas.openxmlformats.org/officeDocument/2006/customXml" ds:itemID="{75F8A290-ECE2-4A67-86A3-A44397893E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</TotalTime>
  <Words>1045</Words>
  <Application>Microsoft Office PowerPoint</Application>
  <PresentationFormat>On-screen Show (4:3)</PresentationFormat>
  <Paragraphs>119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Apple Chancery</vt:lpstr>
      <vt:lpstr>Arial</vt:lpstr>
      <vt:lpstr>Arial Narrow</vt:lpstr>
      <vt:lpstr>Calibri</vt:lpstr>
      <vt:lpstr>Cambria</vt:lpstr>
      <vt:lpstr>Franklin Gothic Book</vt:lpstr>
      <vt:lpstr>Times</vt:lpstr>
      <vt:lpstr>Times New Roman</vt:lpstr>
      <vt:lpstr>TimesNewRomanPS</vt:lpstr>
      <vt:lpstr>Theme1</vt:lpstr>
      <vt:lpstr>1_Theme1</vt:lpstr>
      <vt:lpstr>2_Theme1</vt:lpstr>
      <vt:lpstr>3_Theme1</vt:lpstr>
      <vt:lpstr>PowerPoint Presentation</vt:lpstr>
      <vt:lpstr> OBJECTIVES</vt:lpstr>
      <vt:lpstr> FETs vs BJTs</vt:lpstr>
      <vt:lpstr> FET TYPES</vt:lpstr>
      <vt:lpstr> JFET CONSTRUCTION</vt:lpstr>
      <vt:lpstr> BASIC OPERATION OF JFET</vt:lpstr>
      <vt:lpstr> JFET OPERATING CHARACTERISTICS</vt:lpstr>
      <vt:lpstr> JFET OPERATING CHARACTERISTICS: VGS = 0 V</vt:lpstr>
      <vt:lpstr> JFET OPERATING CHARACTERISTICS: VGS = 0 V</vt:lpstr>
      <vt:lpstr> PINCH-OFF</vt:lpstr>
      <vt:lpstr> SATURATION</vt:lpstr>
      <vt:lpstr> JFET modeling when ID=IDSS, VGS=0, VDS&gt;VP</vt:lpstr>
      <vt:lpstr> VGS &lt; 0, VDS AT SOME POSITIVE VALUE</vt:lpstr>
      <vt:lpstr> ID &lt; IDSS</vt:lpstr>
      <vt:lpstr>JFET OPERATING CHARACTERISTICS: VOLTAGE CONTROLLED RESISTOR</vt:lpstr>
      <vt:lpstr> P-CHANNEL JFETS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rabiul@aiub.edu</cp:lastModifiedBy>
  <cp:revision>124</cp:revision>
  <dcterms:created xsi:type="dcterms:W3CDTF">2016-06-11T11:25:17Z</dcterms:created>
  <dcterms:modified xsi:type="dcterms:W3CDTF">2020-12-02T07:03:53Z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