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29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603" r:id="rId16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AD8E7-666B-490B-95C3-38F3B571989C}" v="3" dt="2021-11-16T09:04:3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88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A15AD8E7-666B-490B-95C3-38F3B571989C}"/>
    <pc:docChg chg="custSel modSld">
      <pc:chgData name="Dr. Md. Kabiruzzaman" userId="6ded3dbc-3596-4a7a-93e7-ec1de6630a67" providerId="ADAL" clId="{A15AD8E7-666B-490B-95C3-38F3B571989C}" dt="2021-11-17T02:11:46.330" v="14" actId="478"/>
      <pc:docMkLst>
        <pc:docMk/>
      </pc:docMkLst>
      <pc:sldChg chg="addSp delSp mod">
        <pc:chgData name="Dr. Md. Kabiruzzaman" userId="6ded3dbc-3596-4a7a-93e7-ec1de6630a67" providerId="ADAL" clId="{A15AD8E7-666B-490B-95C3-38F3B571989C}" dt="2021-11-17T02:11:30.132" v="8" actId="478"/>
        <pc:sldMkLst>
          <pc:docMk/>
          <pc:sldMk cId="529824054" sldId="257"/>
        </pc:sldMkLst>
        <pc:inkChg chg="add del">
          <ac:chgData name="Dr. Md. Kabiruzzaman" userId="6ded3dbc-3596-4a7a-93e7-ec1de6630a67" providerId="ADAL" clId="{A15AD8E7-666B-490B-95C3-38F3B571989C}" dt="2021-11-16T08:13:43.195" v="5" actId="478"/>
          <ac:inkMkLst>
            <pc:docMk/>
            <pc:sldMk cId="529824054" sldId="257"/>
            <ac:inkMk id="4" creationId="{FD1C77CB-F511-47B9-88C3-357895BD54FE}"/>
          </ac:inkMkLst>
        </pc:inkChg>
        <pc:inkChg chg="add del">
          <ac:chgData name="Dr. Md. Kabiruzzaman" userId="6ded3dbc-3596-4a7a-93e7-ec1de6630a67" providerId="ADAL" clId="{A15AD8E7-666B-490B-95C3-38F3B571989C}" dt="2021-11-17T02:11:30.132" v="8" actId="478"/>
          <ac:inkMkLst>
            <pc:docMk/>
            <pc:sldMk cId="529824054" sldId="257"/>
            <ac:inkMk id="5" creationId="{C7A4A21B-EBE6-44C3-91BC-386D22D8758E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3.889" v="9" actId="478"/>
        <pc:sldMkLst>
          <pc:docMk/>
          <pc:sldMk cId="2327352662" sldId="286"/>
        </pc:sldMkLst>
        <pc:inkChg chg="add del">
          <ac:chgData name="Dr. Md. Kabiruzzaman" userId="6ded3dbc-3596-4a7a-93e7-ec1de6630a67" providerId="ADAL" clId="{A15AD8E7-666B-490B-95C3-38F3B571989C}" dt="2021-11-17T02:11:33.889" v="9" actId="478"/>
          <ac:inkMkLst>
            <pc:docMk/>
            <pc:sldMk cId="2327352662" sldId="286"/>
            <ac:inkMk id="4" creationId="{9D655CBD-4C69-4C66-8DB2-6575403F1DA9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6.306" v="10" actId="478"/>
        <pc:sldMkLst>
          <pc:docMk/>
          <pc:sldMk cId="2827078836" sldId="287"/>
        </pc:sldMkLst>
        <pc:inkChg chg="add del">
          <ac:chgData name="Dr. Md. Kabiruzzaman" userId="6ded3dbc-3596-4a7a-93e7-ec1de6630a67" providerId="ADAL" clId="{A15AD8E7-666B-490B-95C3-38F3B571989C}" dt="2021-11-17T02:11:36.306" v="10" actId="478"/>
          <ac:inkMkLst>
            <pc:docMk/>
            <pc:sldMk cId="2827078836" sldId="287"/>
            <ac:inkMk id="4" creationId="{82ED924E-FD90-46A1-AC58-53D8869DCB5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38.626" v="11" actId="478"/>
        <pc:sldMkLst>
          <pc:docMk/>
          <pc:sldMk cId="3887712714" sldId="288"/>
        </pc:sldMkLst>
        <pc:inkChg chg="add del">
          <ac:chgData name="Dr. Md. Kabiruzzaman" userId="6ded3dbc-3596-4a7a-93e7-ec1de6630a67" providerId="ADAL" clId="{A15AD8E7-666B-490B-95C3-38F3B571989C}" dt="2021-11-17T02:11:38.626" v="11" actId="478"/>
          <ac:inkMkLst>
            <pc:docMk/>
            <pc:sldMk cId="3887712714" sldId="288"/>
            <ac:inkMk id="4" creationId="{E6BE6C15-91B8-47EC-B64F-712E3FAB3EDC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1.319" v="12" actId="478"/>
        <pc:sldMkLst>
          <pc:docMk/>
          <pc:sldMk cId="4147799542" sldId="289"/>
        </pc:sldMkLst>
        <pc:inkChg chg="add del">
          <ac:chgData name="Dr. Md. Kabiruzzaman" userId="6ded3dbc-3596-4a7a-93e7-ec1de6630a67" providerId="ADAL" clId="{A15AD8E7-666B-490B-95C3-38F3B571989C}" dt="2021-11-17T02:11:41.319" v="12" actId="478"/>
          <ac:inkMkLst>
            <pc:docMk/>
            <pc:sldMk cId="4147799542" sldId="289"/>
            <ac:inkMk id="4" creationId="{60EF54D0-4038-444B-A774-8BFB052E7618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3.986" v="13" actId="478"/>
        <pc:sldMkLst>
          <pc:docMk/>
          <pc:sldMk cId="1855634784" sldId="290"/>
        </pc:sldMkLst>
        <pc:inkChg chg="add del">
          <ac:chgData name="Dr. Md. Kabiruzzaman" userId="6ded3dbc-3596-4a7a-93e7-ec1de6630a67" providerId="ADAL" clId="{A15AD8E7-666B-490B-95C3-38F3B571989C}" dt="2021-11-17T02:11:43.986" v="13" actId="478"/>
          <ac:inkMkLst>
            <pc:docMk/>
            <pc:sldMk cId="1855634784" sldId="290"/>
            <ac:inkMk id="4" creationId="{0697F5C5-3A45-4FF2-899A-5B021BDBBD82}"/>
          </ac:inkMkLst>
        </pc:inkChg>
      </pc:sldChg>
      <pc:sldChg chg="addSp delSp mod">
        <pc:chgData name="Dr. Md. Kabiruzzaman" userId="6ded3dbc-3596-4a7a-93e7-ec1de6630a67" providerId="ADAL" clId="{A15AD8E7-666B-490B-95C3-38F3B571989C}" dt="2021-11-17T02:11:46.330" v="14" actId="478"/>
        <pc:sldMkLst>
          <pc:docMk/>
          <pc:sldMk cId="4038147693" sldId="291"/>
        </pc:sldMkLst>
        <pc:inkChg chg="add del">
          <ac:chgData name="Dr. Md. Kabiruzzaman" userId="6ded3dbc-3596-4a7a-93e7-ec1de6630a67" providerId="ADAL" clId="{A15AD8E7-666B-490B-95C3-38F3B571989C}" dt="2021-11-17T02:11:46.330" v="14" actId="478"/>
          <ac:inkMkLst>
            <pc:docMk/>
            <pc:sldMk cId="4038147693" sldId="291"/>
            <ac:inkMk id="3" creationId="{A8B3B9FA-0A52-4BBF-97D7-BDB4F5580B96}"/>
          </ac:inkMkLst>
        </pc:inkChg>
      </pc:sldChg>
      <pc:sldChg chg="modSp mod">
        <pc:chgData name="Dr. Md. Kabiruzzaman" userId="6ded3dbc-3596-4a7a-93e7-ec1de6630a67" providerId="ADAL" clId="{A15AD8E7-666B-490B-95C3-38F3B571989C}" dt="2021-11-01T03:41:44.129" v="1" actId="20577"/>
        <pc:sldMkLst>
          <pc:docMk/>
          <pc:sldMk cId="4201211152" sldId="329"/>
        </pc:sldMkLst>
        <pc:spChg chg="mod">
          <ac:chgData name="Dr. Md. Kabiruzzaman" userId="6ded3dbc-3596-4a7a-93e7-ec1de6630a67" providerId="ADAL" clId="{A15AD8E7-666B-490B-95C3-38F3B571989C}" dt="2021-11-01T03:41:44.129" v="1" actId="20577"/>
          <ac:spMkLst>
            <pc:docMk/>
            <pc:sldMk cId="4201211152" sldId="329"/>
            <ac:spMk id="11" creationId="{85E2B1D5-6796-4242-8D7E-42837C88C7C0}"/>
          </ac:spMkLst>
        </pc:spChg>
      </pc:sldChg>
      <pc:sldChg chg="modSp mod">
        <pc:chgData name="Dr. Md. Kabiruzzaman" userId="6ded3dbc-3596-4a7a-93e7-ec1de6630a67" providerId="ADAL" clId="{A15AD8E7-666B-490B-95C3-38F3B571989C}" dt="2021-11-01T03:41:53.251" v="3" actId="20577"/>
        <pc:sldMkLst>
          <pc:docMk/>
          <pc:sldMk cId="1374076895" sldId="603"/>
        </pc:sldMkLst>
        <pc:spChg chg="mod">
          <ac:chgData name="Dr. Md. Kabiruzzaman" userId="6ded3dbc-3596-4a7a-93e7-ec1de6630a67" providerId="ADAL" clId="{A15AD8E7-666B-490B-95C3-38F3B571989C}" dt="2021-11-01T03:41:53.251" v="3" actId="20577"/>
          <ac:spMkLst>
            <pc:docMk/>
            <pc:sldMk cId="1374076895" sldId="60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CF79AC1-CAE7-9B43-9DF1-2C49FD3DC74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451526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AEC05E5-C41F-4846-8860-4B997D2AFB7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3977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AAA61C6-6AD7-3D49-801C-16F00234279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48290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8EB8C4B-3C5B-2C40-B2FE-9F4129FC9E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0558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BA3776C-0C15-5949-A3E4-9496621D49A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438001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6B6C2E9F-7F64-5046-9662-397E67F9A63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7221698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3C32F7C-138A-BC49-8826-D839F1A7122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76765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8584629F-CB2C-574C-82F9-4BBF1D366E2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8059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41E21D6-4F7D-CC45-9FDB-9865B5C928F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672319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4E0697-F2C5-314A-BECC-7802E3450A3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3695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B751B34-9B3C-CE4C-B698-262ACBB507F7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3164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2C0572E0-6861-6D42-8DDC-A090F74C7516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11/17/2021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20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24.wmf"/><Relationship Id="rId7" Type="http://schemas.openxmlformats.org/officeDocument/2006/relationships/image" Target="../media/image18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microsoft.com/office/2007/relationships/hdphoto" Target="../media/hdphoto13.wdp"/><Relationship Id="rId3" Type="http://schemas.microsoft.com/office/2007/relationships/hdphoto" Target="../media/hdphoto10.wdp"/><Relationship Id="rId7" Type="http://schemas.openxmlformats.org/officeDocument/2006/relationships/image" Target="../media/image25.wmf"/><Relationship Id="rId12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microsoft.com/office/2007/relationships/hdphoto" Target="../media/hdphoto12.wdp"/><Relationship Id="rId5" Type="http://schemas.openxmlformats.org/officeDocument/2006/relationships/image" Target="../media/image34.wmf"/><Relationship Id="rId15" Type="http://schemas.microsoft.com/office/2007/relationships/hdphoto" Target="../media/hdphoto14.wdp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5.bin"/><Relationship Id="rId9" Type="http://schemas.microsoft.com/office/2007/relationships/hdphoto" Target="../media/hdphoto11.wdp"/><Relationship Id="rId1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8.wmf"/><Relationship Id="rId3" Type="http://schemas.microsoft.com/office/2007/relationships/hdphoto" Target="../media/hdphoto1.wdp"/><Relationship Id="rId7" Type="http://schemas.openxmlformats.org/officeDocument/2006/relationships/image" Target="../media/image3.wmf"/><Relationship Id="rId12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7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microsoft.com/office/2007/relationships/hdphoto" Target="../media/hdphoto2.wdp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microsoft.com/office/2007/relationships/hdphoto" Target="../media/hdphoto3.wdp"/><Relationship Id="rId2" Type="http://schemas.openxmlformats.org/officeDocument/2006/relationships/image" Target="../media/image9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7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7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microsoft.com/office/2007/relationships/hdphoto" Target="../media/hdphoto8.wdp"/><Relationship Id="rId7" Type="http://schemas.openxmlformats.org/officeDocument/2006/relationships/oleObject" Target="../embeddings/oleObject17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- 06</a:t>
            </a:r>
          </a:p>
        </p:txBody>
      </p:sp>
    </p:spTree>
    <p:extLst>
      <p:ext uri="{BB962C8B-B14F-4D97-AF65-F5344CB8AC3E}">
        <p14:creationId xmlns:p14="http://schemas.microsoft.com/office/powerpoint/2010/main" val="420121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73" y="44926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72481"/>
            <a:ext cx="7615451" cy="4084911"/>
          </a:xfrm>
        </p:spPr>
        <p:txBody>
          <a:bodyPr>
            <a:noAutofit/>
          </a:bodyPr>
          <a:lstStyle/>
          <a:p>
            <a:pPr lvl="0" algn="just"/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solidFill>
                  <a:prstClr val="black"/>
                </a:solidFill>
                <a:latin typeface="Arial Narrow" panose="020B0606020202030204" pitchFamily="34" charset="0"/>
              </a:rPr>
              <a:t>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215347"/>
              </p:ext>
            </p:extLst>
          </p:nvPr>
        </p:nvGraphicFramePr>
        <p:xfrm>
          <a:off x="1467437" y="2353852"/>
          <a:ext cx="1600200" cy="46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3">
                  <p:embed/>
                </p:oleObj>
              </mc:Choice>
              <mc:Fallback>
                <p:oleObj name="Equation" r:id="rId2" imgW="787320" imgH="2286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437" y="2353852"/>
                        <a:ext cx="1600200" cy="46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6455"/>
              </p:ext>
            </p:extLst>
          </p:nvPr>
        </p:nvGraphicFramePr>
        <p:xfrm>
          <a:off x="856059" y="3038686"/>
          <a:ext cx="347305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28600" progId="Equation.3">
                  <p:embed/>
                </p:oleObj>
              </mc:Choice>
              <mc:Fallback>
                <p:oleObj name="Equation" r:id="rId4" imgW="1511280" imgH="2286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059" y="3038686"/>
                        <a:ext cx="347305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7910" y="1815401"/>
            <a:ext cx="1962965" cy="4015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059" y="1861812"/>
            <a:ext cx="2592549" cy="484674"/>
          </a:xfrm>
          <a:prstGeom prst="rect">
            <a:avLst/>
          </a:prstGeom>
        </p:spPr>
      </p:pic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062"/>
              </p:ext>
            </p:extLst>
          </p:nvPr>
        </p:nvGraphicFramePr>
        <p:xfrm>
          <a:off x="1202825" y="3637889"/>
          <a:ext cx="2563800" cy="170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20480" imgH="1041120" progId="Equation.3">
                  <p:embed/>
                </p:oleObj>
              </mc:Choice>
              <mc:Fallback>
                <p:oleObj name="Equation" r:id="rId8" imgW="1320480" imgH="1041120" progId="Equation.3">
                  <p:embed/>
                  <p:pic>
                    <p:nvPicPr>
                      <p:cNvPr id="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825" y="3637889"/>
                        <a:ext cx="2563800" cy="1707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10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44901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923" y="1527611"/>
            <a:ext cx="7615451" cy="3802778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Draw the device transfer characteristic using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</a:rPr>
              <a:t>shorthand method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Draw the network load line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Use		        to draw straight line.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First point, 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Second point, any point from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 to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. Choose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Q-point obtained at the intersection of the straight line plot and the device characteristic curve.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quiescent value for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can then be determined and used to find the other quantities of interest.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6923" y="1181362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42610"/>
              </p:ext>
            </p:extLst>
          </p:nvPr>
        </p:nvGraphicFramePr>
        <p:xfrm>
          <a:off x="2095738" y="2266957"/>
          <a:ext cx="9715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5500" imgH="228600" progId="Equation.3">
                  <p:embed/>
                </p:oleObj>
              </mc:Choice>
              <mc:Fallback>
                <p:oleObj name="Equation" r:id="rId2" imgW="825500" imgH="2286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738" y="2266957"/>
                        <a:ext cx="9715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540070"/>
              </p:ext>
            </p:extLst>
          </p:nvPr>
        </p:nvGraphicFramePr>
        <p:xfrm>
          <a:off x="2755959" y="2565595"/>
          <a:ext cx="10858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500" imgH="228600" progId="Equation.3">
                  <p:embed/>
                </p:oleObj>
              </mc:Choice>
              <mc:Fallback>
                <p:oleObj name="Equation" r:id="rId4" imgW="1079500" imgH="228600" progId="Equation.3">
                  <p:embed/>
                  <p:pic>
                    <p:nvPicPr>
                      <p:cNvPr id="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59" y="2565595"/>
                        <a:ext cx="10858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18441"/>
              </p:ext>
            </p:extLst>
          </p:nvPr>
        </p:nvGraphicFramePr>
        <p:xfrm>
          <a:off x="3841809" y="3106232"/>
          <a:ext cx="1028700" cy="889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812520" progId="Equation.3">
                  <p:embed/>
                </p:oleObj>
              </mc:Choice>
              <mc:Fallback>
                <p:oleObj name="Equation" r:id="rId6" imgW="939600" imgH="81252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809" y="3106232"/>
                        <a:ext cx="1028700" cy="88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4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CONFIGURATION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18097" y="2286391"/>
            <a:ext cx="2507807" cy="29364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" y="1583993"/>
            <a:ext cx="2071295" cy="4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76" y="508045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7" y="1517085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,V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 and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7440" y="1610759"/>
            <a:ext cx="2935862" cy="3991237"/>
          </a:xfrm>
          <a:prstGeom prst="rect">
            <a:avLst/>
          </a:prstGeom>
        </p:spPr>
      </p:pic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48182"/>
              </p:ext>
            </p:extLst>
          </p:nvPr>
        </p:nvGraphicFramePr>
        <p:xfrm>
          <a:off x="1566747" y="2078598"/>
          <a:ext cx="1296591" cy="377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747" y="2078598"/>
                        <a:ext cx="1296591" cy="377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317611"/>
              </p:ext>
            </p:extLst>
          </p:nvPr>
        </p:nvGraphicFramePr>
        <p:xfrm>
          <a:off x="996712" y="2498587"/>
          <a:ext cx="2975612" cy="4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228600" progId="Equation.3">
                  <p:embed/>
                </p:oleObj>
              </mc:Choice>
              <mc:Fallback>
                <p:oleObj name="Equation" r:id="rId6" imgW="1511280" imgH="2286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712" y="2498587"/>
                        <a:ext cx="2975612" cy="4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776" y="3068393"/>
            <a:ext cx="1447655" cy="3466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0003" y="3090906"/>
            <a:ext cx="3321220" cy="11600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3576786"/>
            <a:ext cx="1920273" cy="9036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866" y="4557040"/>
            <a:ext cx="5331122" cy="93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01" y="60513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SELF-BIAS EXAMPLE 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21600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Plot 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 vs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draw a line from the origin of the axis.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01" y="1767607"/>
            <a:ext cx="4461989" cy="3632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9274" y="1433381"/>
            <a:ext cx="2935862" cy="39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6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Lecture-6</a:t>
            </a:r>
          </a:p>
        </p:txBody>
      </p:sp>
    </p:spTree>
    <p:extLst>
      <p:ext uri="{BB962C8B-B14F-4D97-AF65-F5344CB8AC3E}">
        <p14:creationId xmlns:p14="http://schemas.microsoft.com/office/powerpoint/2010/main" val="137407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54" y="731900"/>
            <a:ext cx="7429499" cy="457196"/>
          </a:xfrm>
        </p:spPr>
        <p:txBody>
          <a:bodyPr>
            <a:normAutofit fontScale="90000"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054" y="1189097"/>
            <a:ext cx="7961857" cy="4479808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able to perform a dc analysis of JFET, MOSFET, and MESFET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 proficient in the use of load-line analysis to examine FET networks.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confidence in the dc analysis of networks with both FETs and BJTs.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use the Universal JFET Bias Curve to analyze the various FET configurations.</a:t>
            </a:r>
          </a:p>
        </p:txBody>
      </p:sp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552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GENERAL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597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all 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JFETs and Depletion-Type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Enhancement-Type MOSFETs: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BJT: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Linear Relationship</a:t>
            </a:r>
            <a:r>
              <a:rPr lang="en-US" dirty="0">
                <a:latin typeface="Arial Narrow" panose="020B0606020202030204" pitchFamily="34" charset="0"/>
              </a:rPr>
              <a:t> between I</a:t>
            </a:r>
            <a:r>
              <a:rPr lang="en-US" baseline="-25000" dirty="0">
                <a:latin typeface="Arial Narrow" panose="020B0606020202030204" pitchFamily="34" charset="0"/>
              </a:rPr>
              <a:t>B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C</a:t>
            </a:r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FET: </a:t>
            </a:r>
            <a:r>
              <a:rPr lang="en-US" dirty="0">
                <a:solidFill>
                  <a:srgbClr val="0070C0"/>
                </a:solidFill>
                <a:latin typeface="Arial Narrow" panose="020B0606020202030204" pitchFamily="34" charset="0"/>
              </a:rPr>
              <a:t>Non-linear Relationship</a:t>
            </a:r>
            <a:r>
              <a:rPr lang="en-US" dirty="0">
                <a:latin typeface="Arial Narrow" panose="020B0606020202030204" pitchFamily="34" charset="0"/>
              </a:rPr>
              <a:t> between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and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.</a:t>
            </a:r>
            <a:endParaRPr 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022126"/>
              </p:ext>
            </p:extLst>
          </p:nvPr>
        </p:nvGraphicFramePr>
        <p:xfrm>
          <a:off x="3009417" y="1590982"/>
          <a:ext cx="898574" cy="4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3">
                  <p:embed/>
                </p:oleObj>
              </mc:Choice>
              <mc:Fallback>
                <p:oleObj name="Equation" r:id="rId2" imgW="507960" imgH="228600" progId="Equation.3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9417" y="1590982"/>
                        <a:ext cx="898574" cy="4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95027"/>
              </p:ext>
            </p:extLst>
          </p:nvPr>
        </p:nvGraphicFramePr>
        <p:xfrm>
          <a:off x="4724346" y="1583992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" imgH="228600" progId="Equation.3">
                  <p:embed/>
                </p:oleObj>
              </mc:Choice>
              <mc:Fallback>
                <p:oleObj name="Equation" r:id="rId4" imgW="457200" imgH="228600" progId="Equation.3">
                  <p:embed/>
                  <p:pic>
                    <p:nvPicPr>
                      <p:cNvPr id="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346" y="1583992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608930"/>
              </p:ext>
            </p:extLst>
          </p:nvPr>
        </p:nvGraphicFramePr>
        <p:xfrm>
          <a:off x="5526093" y="2134044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393480" progId="Equation.3">
                  <p:embed/>
                </p:oleObj>
              </mc:Choice>
              <mc:Fallback>
                <p:oleObj name="Equation" r:id="rId6" imgW="1079280" imgH="39348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93" y="2134044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149257"/>
              </p:ext>
            </p:extLst>
          </p:nvPr>
        </p:nvGraphicFramePr>
        <p:xfrm>
          <a:off x="4927209" y="3025856"/>
          <a:ext cx="1930792" cy="399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241200" progId="Equation.3">
                  <p:embed/>
                </p:oleObj>
              </mc:Choice>
              <mc:Fallback>
                <p:oleObj name="Equation" r:id="rId8" imgW="1054080" imgH="241200" progId="Equation.3">
                  <p:embed/>
                  <p:pic>
                    <p:nvPicPr>
                      <p:cNvPr id="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209" y="3025856"/>
                        <a:ext cx="1930792" cy="3994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7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sz="3000" b="1" dirty="0">
                <a:solidFill>
                  <a:srgbClr val="00B050"/>
                </a:solidFill>
              </a:rPr>
              <a:t>COMMON FET BIASING CIRCUITS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JFET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Fixed – 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Self-Bias </a:t>
            </a:r>
          </a:p>
          <a:p>
            <a:pPr lvl="2" algn="just"/>
            <a:r>
              <a:rPr lang="en-US" sz="1650" dirty="0">
                <a:solidFill>
                  <a:srgbClr val="0070C0"/>
                </a:solidFill>
                <a:latin typeface="Arial Narrow" panose="020B0606020202030204" pitchFamily="34" charset="0"/>
              </a:rPr>
              <a:t>Voltage-Divider Bias</a:t>
            </a:r>
            <a:endParaRPr lang="en-US" sz="18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Self-Bias</a:t>
            </a:r>
          </a:p>
          <a:p>
            <a:pPr lvl="2" algn="just"/>
            <a:r>
              <a:rPr lang="en-US" sz="1650" dirty="0">
                <a:solidFill>
                  <a:srgbClr val="00B05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Enhancement-Type MOSFET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Feedback Configuration</a:t>
            </a:r>
          </a:p>
          <a:p>
            <a:pPr lvl="2" algn="just"/>
            <a:r>
              <a:rPr lang="en-US" sz="1650" dirty="0">
                <a:solidFill>
                  <a:srgbClr val="C00000"/>
                </a:solidFill>
                <a:latin typeface="Arial Narrow" panose="020B0606020202030204" pitchFamily="34" charset="0"/>
              </a:rPr>
              <a:t>Voltage-Divider Bias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07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1583993"/>
            <a:ext cx="461527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simplest biasing arrangements: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the DC analysis,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Capacitors are open circuits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zero-volt drop across R</a:t>
            </a:r>
            <a:r>
              <a:rPr lang="en-US" b="1" i="1" baseline="-25000" dirty="0">
                <a:solidFill>
                  <a:srgbClr val="FF000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permits 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replacing  R</a:t>
            </a:r>
            <a:r>
              <a:rPr lang="en-US" b="1" i="1" baseline="-25000" dirty="0">
                <a:solidFill>
                  <a:srgbClr val="00B050"/>
                </a:solidFill>
                <a:latin typeface="Arial Narrow" panose="020B0606020202030204" pitchFamily="34" charset="0"/>
              </a:rPr>
              <a:t>G</a:t>
            </a:r>
            <a:r>
              <a:rPr lang="en-US" b="1" i="1" dirty="0">
                <a:solidFill>
                  <a:srgbClr val="00B050"/>
                </a:solidFill>
                <a:latin typeface="Arial Narrow" panose="020B0606020202030204" pitchFamily="34" charset="0"/>
              </a:rPr>
              <a:t> by a short-circuit.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0218" y="1802167"/>
            <a:ext cx="3884288" cy="3628091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682177"/>
              </p:ext>
            </p:extLst>
          </p:nvPr>
        </p:nvGraphicFramePr>
        <p:xfrm>
          <a:off x="1501378" y="2044304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378" y="2044304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96325"/>
              </p:ext>
            </p:extLst>
          </p:nvPr>
        </p:nvGraphicFramePr>
        <p:xfrm>
          <a:off x="3292129" y="2075690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" imgH="228600" progId="Equation.3">
                  <p:embed/>
                </p:oleObj>
              </mc:Choice>
              <mc:Fallback>
                <p:oleObj name="Equation" r:id="rId6" imgW="457200" imgH="228600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129" y="2075690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052824"/>
              </p:ext>
            </p:extLst>
          </p:nvPr>
        </p:nvGraphicFramePr>
        <p:xfrm>
          <a:off x="1796641" y="2653796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393480" progId="Equation.3">
                  <p:embed/>
                </p:oleObj>
              </mc:Choice>
              <mc:Fallback>
                <p:oleObj name="Equation" r:id="rId8" imgW="1079280" imgH="39348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41" y="2653796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046885"/>
              </p:ext>
            </p:extLst>
          </p:nvPr>
        </p:nvGraphicFramePr>
        <p:xfrm>
          <a:off x="732356" y="4198987"/>
          <a:ext cx="793997" cy="33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863" imgH="228501" progId="Equation.3">
                  <p:embed/>
                </p:oleObj>
              </mc:Choice>
              <mc:Fallback>
                <p:oleObj name="Equation" r:id="rId10" imgW="545863" imgH="228501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56" y="4198987"/>
                        <a:ext cx="793997" cy="3308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180114"/>
              </p:ext>
            </p:extLst>
          </p:nvPr>
        </p:nvGraphicFramePr>
        <p:xfrm>
          <a:off x="2228631" y="4216804"/>
          <a:ext cx="2977484" cy="340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228600" progId="Equation.3">
                  <p:embed/>
                </p:oleObj>
              </mc:Choice>
              <mc:Fallback>
                <p:oleObj name="Equation" r:id="rId12" imgW="1752600" imgH="22860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31" y="4216804"/>
                        <a:ext cx="2977484" cy="3404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77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020" y="40687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23" y="1261368"/>
            <a:ext cx="7615451" cy="381089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Can be solved using either </a:t>
            </a:r>
            <a:r>
              <a:rPr lang="en-US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r>
              <a:rPr lang="en-US" dirty="0">
                <a:latin typeface="Arial Narrow" panose="020B0606020202030204" pitchFamily="34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r>
              <a:rPr lang="en-US" dirty="0">
                <a:latin typeface="Arial Narrow" panose="020B0606020202030204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1890" y="1921457"/>
            <a:ext cx="25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Mathematical Approach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728" y="1921457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105" y="1950529"/>
            <a:ext cx="2523474" cy="371654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708713" y="2289416"/>
            <a:ext cx="1051862" cy="450707"/>
            <a:chOff x="5133762" y="2276397"/>
            <a:chExt cx="1689068" cy="691886"/>
          </a:xfrm>
        </p:grpSpPr>
        <p:sp>
          <p:nvSpPr>
            <p:cNvPr id="10" name="Rounded Rectangle 9"/>
            <p:cNvSpPr/>
            <p:nvPr/>
          </p:nvSpPr>
          <p:spPr>
            <a:xfrm>
              <a:off x="5133762" y="2276397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851416"/>
                </p:ext>
              </p:extLst>
            </p:nvPr>
          </p:nvGraphicFramePr>
          <p:xfrm>
            <a:off x="5279796" y="2404462"/>
            <a:ext cx="1396999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400" imgH="228600" progId="Equation.3">
                    <p:embed/>
                  </p:oleObj>
                </mc:Choice>
                <mc:Fallback>
                  <p:oleObj name="Equation" r:id="rId4" imgW="698400" imgH="228600" progId="Equation.3">
                    <p:embed/>
                    <p:pic>
                      <p:nvPicPr>
                        <p:cNvPr id="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796" y="2404462"/>
                          <a:ext cx="1396999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9"/>
          <p:cNvGrpSpPr/>
          <p:nvPr/>
        </p:nvGrpSpPr>
        <p:grpSpPr>
          <a:xfrm>
            <a:off x="3365836" y="2857012"/>
            <a:ext cx="1776068" cy="423804"/>
            <a:chOff x="4867421" y="3132184"/>
            <a:chExt cx="2513299" cy="694227"/>
          </a:xfrm>
        </p:grpSpPr>
        <p:sp>
          <p:nvSpPr>
            <p:cNvPr id="16" name="Rounded Rectangle 15"/>
            <p:cNvSpPr/>
            <p:nvPr/>
          </p:nvSpPr>
          <p:spPr>
            <a:xfrm>
              <a:off x="4867421" y="3132184"/>
              <a:ext cx="2513299" cy="6942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787766"/>
                </p:ext>
              </p:extLst>
            </p:nvPr>
          </p:nvGraphicFramePr>
          <p:xfrm>
            <a:off x="5133762" y="3265669"/>
            <a:ext cx="2006553" cy="4249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79280" imgH="228600" progId="Equation.3">
                    <p:embed/>
                  </p:oleObj>
                </mc:Choice>
                <mc:Fallback>
                  <p:oleObj name="Equation" r:id="rId6" imgW="1079280" imgH="228600" progId="Equation.3">
                    <p:embed/>
                    <p:pic>
                      <p:nvPicPr>
                        <p:cNvPr id="19" name="Object 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133762" y="3265669"/>
                          <a:ext cx="2006553" cy="4249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24"/>
          <p:cNvGrpSpPr/>
          <p:nvPr/>
        </p:nvGrpSpPr>
        <p:grpSpPr>
          <a:xfrm>
            <a:off x="3656408" y="3400631"/>
            <a:ext cx="1202477" cy="392326"/>
            <a:chOff x="5145485" y="3919972"/>
            <a:chExt cx="1689068" cy="691886"/>
          </a:xfrm>
        </p:grpSpPr>
        <p:sp>
          <p:nvSpPr>
            <p:cNvPr id="23" name="Rounded Rectangle 22"/>
            <p:cNvSpPr/>
            <p:nvPr/>
          </p:nvSpPr>
          <p:spPr>
            <a:xfrm>
              <a:off x="5145485" y="3919972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1" name="Object 2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3683878"/>
                </p:ext>
              </p:extLst>
            </p:nvPr>
          </p:nvGraphicFramePr>
          <p:xfrm>
            <a:off x="5576523" y="4037260"/>
            <a:ext cx="894615" cy="473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19040" imgH="228600" progId="Equation.3">
                    <p:embed/>
                  </p:oleObj>
                </mc:Choice>
                <mc:Fallback>
                  <p:oleObj name="Equation" r:id="rId8" imgW="419040" imgH="228600" progId="Equation.3">
                    <p:embed/>
                    <p:pic>
                      <p:nvPicPr>
                        <p:cNvPr id="21" name="Object 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6523" y="4037260"/>
                          <a:ext cx="894615" cy="4739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3656407" y="3903727"/>
            <a:ext cx="1205996" cy="425309"/>
            <a:chOff x="5145484" y="4801610"/>
            <a:chExt cx="1689068" cy="691886"/>
          </a:xfrm>
        </p:grpSpPr>
        <p:sp>
          <p:nvSpPr>
            <p:cNvPr id="27" name="Rounded Rectangle 26"/>
            <p:cNvSpPr/>
            <p:nvPr/>
          </p:nvSpPr>
          <p:spPr>
            <a:xfrm>
              <a:off x="5145484" y="4801610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29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9673627"/>
                </p:ext>
              </p:extLst>
            </p:nvPr>
          </p:nvGraphicFramePr>
          <p:xfrm>
            <a:off x="5491261" y="4918952"/>
            <a:ext cx="1111990" cy="454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3">
                    <p:embed/>
                  </p:oleObj>
                </mc:Choice>
                <mc:Fallback>
                  <p:oleObj name="Equation" r:id="rId10" imgW="558720" imgH="228600" progId="Equation.3">
                    <p:embed/>
                    <p:pic>
                      <p:nvPicPr>
                        <p:cNvPr id="29" name="Object 2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91261" y="4918952"/>
                          <a:ext cx="1111990" cy="45490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Group 37"/>
          <p:cNvGrpSpPr/>
          <p:nvPr/>
        </p:nvGrpSpPr>
        <p:grpSpPr>
          <a:xfrm>
            <a:off x="3632525" y="4439806"/>
            <a:ext cx="1204238" cy="375930"/>
            <a:chOff x="5105626" y="5254601"/>
            <a:chExt cx="1689068" cy="691886"/>
          </a:xfrm>
        </p:grpSpPr>
        <p:sp>
          <p:nvSpPr>
            <p:cNvPr id="32" name="Rounded Rectangle 31"/>
            <p:cNvSpPr/>
            <p:nvPr/>
          </p:nvSpPr>
          <p:spPr>
            <a:xfrm>
              <a:off x="5105626" y="5254601"/>
              <a:ext cx="1689068" cy="69188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0736200"/>
                </p:ext>
              </p:extLst>
            </p:nvPr>
          </p:nvGraphicFramePr>
          <p:xfrm>
            <a:off x="5451908" y="5360660"/>
            <a:ext cx="1146112" cy="479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28600" progId="Equation.3">
                    <p:embed/>
                  </p:oleObj>
                </mc:Choice>
                <mc:Fallback>
                  <p:oleObj name="Equation" r:id="rId12" imgW="545760" imgH="228600" progId="Equation.3">
                    <p:embed/>
                    <p:pic>
                      <p:nvPicPr>
                        <p:cNvPr id="37" name="Object 3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451908" y="5360660"/>
                          <a:ext cx="1146112" cy="4797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3221890" y="4925454"/>
            <a:ext cx="2193887" cy="741620"/>
            <a:chOff x="4727643" y="5454007"/>
            <a:chExt cx="2925182" cy="988827"/>
          </a:xfrm>
        </p:grpSpPr>
        <p:sp>
          <p:nvSpPr>
            <p:cNvPr id="40" name="Rounded Rectangle 39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4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650889"/>
                </p:ext>
              </p:extLst>
            </p:nvPr>
          </p:nvGraphicFramePr>
          <p:xfrm>
            <a:off x="4809880" y="5496444"/>
            <a:ext cx="2736809" cy="906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431640" progId="Equation.3">
                    <p:embed/>
                  </p:oleObj>
                </mc:Choice>
                <mc:Fallback>
                  <p:oleObj name="Equation" r:id="rId14" imgW="1168200" imgH="43164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880" y="5496444"/>
                          <a:ext cx="2736809" cy="9065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5" name="Picture 44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47898" y="2267706"/>
            <a:ext cx="2857355" cy="34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021" y="24364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82" y="1490132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V</a:t>
            </a:r>
            <a:r>
              <a:rPr lang="en-US" baseline="-25000" dirty="0">
                <a:latin typeface="Arial Narrow" panose="020B0606020202030204" pitchFamily="34" charset="0"/>
              </a:rPr>
              <a:t>GSQ</a:t>
            </a:r>
            <a:r>
              <a:rPr lang="en-US" dirty="0">
                <a:latin typeface="Arial Narrow" panose="020B0606020202030204" pitchFamily="34" charset="0"/>
              </a:rPr>
              <a:t>, I</a:t>
            </a:r>
            <a:r>
              <a:rPr lang="en-US" baseline="-25000" dirty="0">
                <a:latin typeface="Arial Narrow" panose="020B0606020202030204" pitchFamily="34" charset="0"/>
              </a:rPr>
              <a:t>DQ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G</a:t>
            </a:r>
            <a:r>
              <a:rPr lang="en-US" dirty="0">
                <a:latin typeface="Arial Narrow" panose="020B0606020202030204" pitchFamily="34" charset="0"/>
              </a:rPr>
              <a:t>, V</a:t>
            </a:r>
            <a:r>
              <a:rPr lang="en-US" baseline="-25000" dirty="0">
                <a:latin typeface="Arial Narrow" panose="020B0606020202030204" pitchFamily="34" charset="0"/>
              </a:rPr>
              <a:t>S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0711" y="1490131"/>
            <a:ext cx="2726811" cy="3877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" y="1879463"/>
            <a:ext cx="2592549" cy="4846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021" y="2364137"/>
            <a:ext cx="5703518" cy="288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555" y="1839144"/>
            <a:ext cx="4199312" cy="20517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426" y="37488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FIXED-BIAS JFET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426" y="1492895"/>
            <a:ext cx="198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Graphical Approach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57959" y="1590118"/>
            <a:ext cx="3529562" cy="3989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0811" y="2853425"/>
            <a:ext cx="1917103" cy="2726269"/>
          </a:xfrm>
          <a:prstGeom prst="rect">
            <a:avLst/>
          </a:prstGeom>
        </p:spPr>
      </p:pic>
      <p:graphicFrame>
        <p:nvGraphicFramePr>
          <p:cNvPr id="10" name="Group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7279290"/>
              </p:ext>
            </p:extLst>
          </p:nvPr>
        </p:nvGraphicFramePr>
        <p:xfrm>
          <a:off x="1720564" y="3706348"/>
          <a:ext cx="1295293" cy="1735530"/>
        </p:xfrm>
        <a:graphic>
          <a:graphicData uri="http://schemas.openxmlformats.org/drawingml/2006/table">
            <a:tbl>
              <a:tblPr/>
              <a:tblGrid>
                <a:gridCol w="660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1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431" y="453551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JFET: SELF-BIAS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294" y="1450178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self-bias configuration </a:t>
            </a:r>
            <a:r>
              <a:rPr lang="en-US" b="1" i="1" dirty="0">
                <a:latin typeface="Arial Narrow" panose="020B0606020202030204" pitchFamily="34" charset="0"/>
              </a:rPr>
              <a:t>eliminates the need for two dc supplies.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3634" y="1877486"/>
            <a:ext cx="3800970" cy="3678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66" y="1879847"/>
            <a:ext cx="1799401" cy="3676029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677991"/>
              </p:ext>
            </p:extLst>
          </p:nvPr>
        </p:nvGraphicFramePr>
        <p:xfrm>
          <a:off x="665677" y="2098902"/>
          <a:ext cx="898922" cy="45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07960" imgH="228600" progId="Equation.3">
                  <p:embed/>
                </p:oleObj>
              </mc:Choice>
              <mc:Fallback>
                <p:oleObj name="Equation" r:id="rId5" imgW="50796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77" y="2098902"/>
                        <a:ext cx="898922" cy="45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487450"/>
              </p:ext>
            </p:extLst>
          </p:nvPr>
        </p:nvGraphicFramePr>
        <p:xfrm>
          <a:off x="731849" y="2833345"/>
          <a:ext cx="766578" cy="418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7200" imgH="228600" progId="Equation.DSMT4">
                  <p:embed/>
                </p:oleObj>
              </mc:Choice>
              <mc:Fallback>
                <p:oleObj name="Equation" r:id="rId7" imgW="457200" imgH="228600" progId="Equation.DSMT4">
                  <p:embed/>
                  <p:pic>
                    <p:nvPicPr>
                      <p:cNvPr id="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49" y="2833345"/>
                        <a:ext cx="766578" cy="418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279867"/>
              </p:ext>
            </p:extLst>
          </p:nvPr>
        </p:nvGraphicFramePr>
        <p:xfrm>
          <a:off x="268431" y="3492633"/>
          <a:ext cx="2056681" cy="663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DSMT4">
                  <p:embed/>
                </p:oleObj>
              </mc:Choice>
              <mc:Fallback>
                <p:oleObj name="Equation" r:id="rId9" imgW="1079280" imgH="393480" progId="Equation.DSMT4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31" y="3492633"/>
                        <a:ext cx="2056681" cy="6634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39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1515DC-5425-4093-8CFB-AEB613EC6F92}"/>
</file>

<file path=customXml/itemProps2.xml><?xml version="1.0" encoding="utf-8"?>
<ds:datastoreItem xmlns:ds="http://schemas.openxmlformats.org/officeDocument/2006/customXml" ds:itemID="{F4DF4385-6BC1-4309-B0E3-4F5E7869E511}"/>
</file>

<file path=customXml/itemProps3.xml><?xml version="1.0" encoding="utf-8"?>
<ds:datastoreItem xmlns:ds="http://schemas.openxmlformats.org/officeDocument/2006/customXml" ds:itemID="{A75D18C4-B3E7-47DE-91CA-CDF7F3BAD96C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1089</TotalTime>
  <Words>392</Words>
  <Application>Microsoft Office PowerPoint</Application>
  <PresentationFormat>On-screen Show (4:3)</PresentationFormat>
  <Paragraphs>88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 OBJECTIVES</vt:lpstr>
      <vt:lpstr> GENERAL RELATIONSHIPS</vt:lpstr>
      <vt:lpstr> COMMON FET BIASING CIRCUITS </vt:lpstr>
      <vt:lpstr> FIXED-BIAS JFET</vt:lpstr>
      <vt:lpstr> FIXED-BIAS JFET</vt:lpstr>
      <vt:lpstr> FIXED-BIAS JFET EXAMPLE</vt:lpstr>
      <vt:lpstr> FIXED-BIAS JFET EXAMPLE</vt:lpstr>
      <vt:lpstr> JFET: SELF-BIAS CONFIGURATION</vt:lpstr>
      <vt:lpstr> SELF-BIAS CONFIGURATION</vt:lpstr>
      <vt:lpstr> SELF-BIAS CONFIGURATION</vt:lpstr>
      <vt:lpstr> SELF-BIAS CONFIGURATION</vt:lpstr>
      <vt:lpstr> SELF-BIAS EXAMPLE</vt:lpstr>
      <vt:lpstr> SELF-BIAS EXAMPLE Contd.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Dr. Md. Kabiruzzaman</cp:lastModifiedBy>
  <cp:revision>163</cp:revision>
  <dcterms:created xsi:type="dcterms:W3CDTF">2016-06-11T11:25:17Z</dcterms:created>
  <dcterms:modified xsi:type="dcterms:W3CDTF">2021-11-17T02:12:09Z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