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34"/>
  </p:notesMasterIdLst>
  <p:handoutMasterIdLst>
    <p:handoutMasterId r:id="rId35"/>
  </p:handoutMasterIdLst>
  <p:sldIdLst>
    <p:sldId id="308" r:id="rId4"/>
    <p:sldId id="603" r:id="rId5"/>
    <p:sldId id="604" r:id="rId6"/>
    <p:sldId id="605" r:id="rId7"/>
    <p:sldId id="554" r:id="rId8"/>
    <p:sldId id="555" r:id="rId9"/>
    <p:sldId id="556" r:id="rId10"/>
    <p:sldId id="557" r:id="rId11"/>
    <p:sldId id="558" r:id="rId12"/>
    <p:sldId id="559" r:id="rId13"/>
    <p:sldId id="560" r:id="rId14"/>
    <p:sldId id="561" r:id="rId15"/>
    <p:sldId id="562" r:id="rId16"/>
    <p:sldId id="563" r:id="rId17"/>
    <p:sldId id="564" r:id="rId18"/>
    <p:sldId id="565" r:id="rId19"/>
    <p:sldId id="566" r:id="rId20"/>
    <p:sldId id="567" r:id="rId21"/>
    <p:sldId id="568" r:id="rId22"/>
    <p:sldId id="569" r:id="rId23"/>
    <p:sldId id="570" r:id="rId24"/>
    <p:sldId id="571" r:id="rId25"/>
    <p:sldId id="572" r:id="rId26"/>
    <p:sldId id="573" r:id="rId27"/>
    <p:sldId id="574" r:id="rId28"/>
    <p:sldId id="575" r:id="rId29"/>
    <p:sldId id="576" r:id="rId30"/>
    <p:sldId id="577" r:id="rId31"/>
    <p:sldId id="578" r:id="rId32"/>
    <p:sldId id="602" r:id="rId33"/>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6600"/>
    <a:srgbClr val="FF99FF"/>
    <a:srgbClr val="FF3300"/>
    <a:srgbClr val="00FF99"/>
    <a:srgbClr val="7F2135"/>
    <a:srgbClr val="28CF01"/>
    <a:srgbClr val="3DB0F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5282F-B30D-411F-B131-9790C55DBB89}" v="5" dt="2024-02-08T01:53:09.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717" autoAdjust="0"/>
  </p:normalViewPr>
  <p:slideViewPr>
    <p:cSldViewPr>
      <p:cViewPr varScale="1">
        <p:scale>
          <a:sx n="72" d="100"/>
          <a:sy n="72" d="100"/>
        </p:scale>
        <p:origin x="1212" y="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A AFRIN TRINA" userId="S::22-48112-2@student.aiub.edu::2c7892d6-55ad-4849-82ee-e197e560a2ac" providerId="AD" clId="Web-{84B5282F-B30D-411F-B131-9790C55DBB89}"/>
    <pc:docChg chg="modSld">
      <pc:chgData name="SADIA AFRIN TRINA" userId="S::22-48112-2@student.aiub.edu::2c7892d6-55ad-4849-82ee-e197e560a2ac" providerId="AD" clId="Web-{84B5282F-B30D-411F-B131-9790C55DBB89}" dt="2024-02-08T01:53:09.663" v="4" actId="14100"/>
      <pc:docMkLst>
        <pc:docMk/>
      </pc:docMkLst>
      <pc:sldChg chg="modSp">
        <pc:chgData name="SADIA AFRIN TRINA" userId="S::22-48112-2@student.aiub.edu::2c7892d6-55ad-4849-82ee-e197e560a2ac" providerId="AD" clId="Web-{84B5282F-B30D-411F-B131-9790C55DBB89}" dt="2024-02-08T01:53:09.663" v="4" actId="14100"/>
        <pc:sldMkLst>
          <pc:docMk/>
          <pc:sldMk cId="763992685" sldId="572"/>
        </pc:sldMkLst>
        <pc:picChg chg="mod">
          <ac:chgData name="SADIA AFRIN TRINA" userId="S::22-48112-2@student.aiub.edu::2c7892d6-55ad-4849-82ee-e197e560a2ac" providerId="AD" clId="Web-{84B5282F-B30D-411F-B131-9790C55DBB89}" dt="2024-02-08T01:53:09.663" v="4" actId="14100"/>
          <ac:picMkLst>
            <pc:docMk/>
            <pc:sldMk cId="763992685" sldId="572"/>
            <ac:picMk id="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2/7/2024</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00946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709595187"/>
      </p:ext>
    </p:extLst>
  </p:cSld>
  <p:clrMapOvr>
    <a:masterClrMapping/>
  </p:clrMapOvr>
  <p:transition spd="med">
    <p:wip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373540250"/>
      </p:ext>
    </p:extLst>
  </p:cSld>
  <p:clrMapOvr>
    <a:masterClrMapping/>
  </p:clrMapOvr>
  <p:transition spd="med">
    <p:wip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2590016308"/>
      </p:ext>
    </p:extLst>
  </p:cSld>
  <p:clrMapOvr>
    <a:masterClrMapping/>
  </p:clrMapOvr>
  <p:transition spd="med">
    <p:wip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497441209"/>
      </p:ext>
    </p:extLst>
  </p:cSld>
  <p:clrMapOvr>
    <a:masterClrMapping/>
  </p:clrMapOvr>
  <p:transition spd="med">
    <p:wip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2"/>
            <a:ext cx="7772400" cy="1362075"/>
          </a:xfrm>
        </p:spPr>
        <p:txBody>
          <a:bodyPr anchor="t"/>
          <a:lstStyle>
            <a:lvl1pPr algn="l">
              <a:defRPr sz="4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75655725"/>
      </p:ext>
    </p:extLst>
  </p:cSld>
  <p:clrMapOvr>
    <a:masterClrMapping/>
  </p:clrMapOvr>
  <p:transition spd="med">
    <p:wip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3010131468"/>
      </p:ext>
    </p:extLst>
  </p:cSld>
  <p:clrMapOvr>
    <a:masterClrMapping/>
  </p:clrMapOvr>
  <p:transition spd="med">
    <p:wip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909326613"/>
      </p:ext>
    </p:extLst>
  </p:cSld>
  <p:clrMapOvr>
    <a:masterClrMapping/>
  </p:clrMapOvr>
  <p:transition spd="med">
    <p:wip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75506238"/>
      </p:ext>
    </p:extLst>
  </p:cSld>
  <p:clrMapOvr>
    <a:masterClrMapping/>
  </p:clrMapOvr>
  <p:transition spd="med">
    <p:wip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569503592"/>
      </p:ext>
    </p:extLst>
  </p:cSld>
  <p:clrMapOvr>
    <a:masterClrMapping/>
  </p:clrMapOvr>
  <p:transition spd="med">
    <p:wip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81425329"/>
      </p:ext>
    </p:extLst>
  </p:cSld>
  <p:clrMapOvr>
    <a:masterClrMapping/>
  </p:clrMapOvr>
  <p:transition spd="med">
    <p:wip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69" y="719704"/>
            <a:ext cx="2287588" cy="1337695"/>
          </a:xfrm>
        </p:spPr>
        <p:txBody>
          <a:bodyPr anchor="b"/>
          <a:lstStyle>
            <a:lvl1pPr algn="l">
              <a:defRPr sz="20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3200" b="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0" y="2319053"/>
            <a:ext cx="2318657" cy="30203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2/7/2024</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094078297"/>
      </p:ext>
    </p:extLst>
  </p:cSld>
  <p:clrMapOvr>
    <a:masterClrMapping/>
  </p:clrMapOvr>
  <p:transition spd="med">
    <p:wip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FD5E13CE-8692-D44B-AD4D-F6444689AC15}" type="datetime1">
              <a:rPr lang="en-US" altLang="ja-JP" smtClean="0"/>
              <a:t>2/7/2024</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smtClean="0"/>
              <a:pPr>
                <a:defRPr/>
              </a:pPr>
              <a:t>‹#›</a:t>
            </a:fld>
            <a:endParaRPr lang="ja-JP" alt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
        <p:nvSpPr>
          <p:cNvPr id="11" name="正方形/長方形 7">
            <a:extLst>
              <a:ext uri="{FF2B5EF4-FFF2-40B4-BE49-F238E27FC236}">
                <a16:creationId xmlns:a16="http://schemas.microsoft.com/office/drawing/2014/main" id="{426F265F-2D83-2C4E-9986-1636C3CA93A1}"/>
              </a:ext>
            </a:extLst>
          </p:cNvPr>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pic>
        <p:nvPicPr>
          <p:cNvPr id="12" name="Picture 4" descr="Image result for aiub logo">
            <a:extLst>
              <a:ext uri="{FF2B5EF4-FFF2-40B4-BE49-F238E27FC236}">
                <a16:creationId xmlns:a16="http://schemas.microsoft.com/office/drawing/2014/main" id="{18D461FB-69CA-D54E-B674-FD789E917556}"/>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DA05D3F-32C4-0146-9913-0A224A3EFB1D}"/>
              </a:ext>
            </a:extLst>
          </p:cNvPr>
          <p:cNvSpPr/>
          <p:nvPr userDrawn="1"/>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71445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hf hdr="0" ftr="0" dt="0"/>
  <p:txStyles>
    <p:titleStyle>
      <a:lvl1pPr algn="l" rtl="0" eaLnBrk="1" fontAlgn="base" hangingPunct="1">
        <a:spcBef>
          <a:spcPct val="0"/>
        </a:spcBef>
        <a:spcAft>
          <a:spcPct val="0"/>
        </a:spcAft>
        <a:defRPr kumimoji="1" sz="44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1957568" y="599304"/>
            <a:ext cx="5228860" cy="878351"/>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400" b="1" dirty="0">
                <a:solidFill>
                  <a:srgbClr val="FF0000"/>
                </a:solidFill>
                <a:latin typeface="Times New Roman" panose="02020603050405020304" pitchFamily="18" charset="0"/>
                <a:cs typeface="Times New Roman" panose="02020603050405020304" pitchFamily="18" charset="0"/>
              </a:rPr>
              <a:t>Electronic Devices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266A11-CEEA-644D-BA23-EDB19E3545B4}"/>
              </a:ext>
            </a:extLst>
          </p:cNvPr>
          <p:cNvSpPr txBox="1"/>
          <p:nvPr/>
        </p:nvSpPr>
        <p:spPr>
          <a:xfrm>
            <a:off x="2669876" y="4221088"/>
            <a:ext cx="3804247" cy="646331"/>
          </a:xfrm>
          <a:prstGeom prst="rect">
            <a:avLst/>
          </a:prstGeom>
          <a:noFill/>
        </p:spPr>
        <p:txBody>
          <a:bodyPr wrap="none" rtlCol="0">
            <a:spAutoFit/>
          </a:bodyPr>
          <a:lstStyle/>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Dr. Md. Kabiruzzaman</a:t>
            </a:r>
          </a:p>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kabiruzzaman@aiub.edu</a:t>
            </a: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2497103" y="5313601"/>
            <a:ext cx="4149793" cy="696988"/>
          </a:xfrm>
          <a:prstGeom prst="rect">
            <a:avLst/>
          </a:prstGeom>
        </p:spPr>
        <p:txBody>
          <a:bodyPr vert="horz" lIns="68580" tIns="34290" rIns="68580" bIns="3429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350"/>
              </a:spcBef>
            </a:pPr>
            <a:r>
              <a:rPr kumimoji="0" lang="en-US" altLang="en-US" sz="1100" u="sng" dirty="0">
                <a:solidFill>
                  <a:schemeClr val="accent1">
                    <a:lumMod val="75000"/>
                  </a:schemeClr>
                </a:solidFill>
                <a:latin typeface="TimesNewRomanPS"/>
              </a:rPr>
              <a:t>Reference book</a:t>
            </a:r>
            <a:r>
              <a:rPr kumimoji="0" lang="en-US" altLang="en-US" sz="1100" dirty="0">
                <a:solidFill>
                  <a:schemeClr val="accent1">
                    <a:lumMod val="75000"/>
                  </a:schemeClr>
                </a:solidFill>
                <a:latin typeface="TimesNewRomanPS"/>
              </a:rPr>
              <a:t>:</a:t>
            </a:r>
            <a:endParaRPr lang="en-US" sz="1100"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350"/>
              </a:spcBef>
            </a:pPr>
            <a:r>
              <a:rPr kumimoji="0" lang="en-US" altLang="en-US" sz="1400" b="1" dirty="0">
                <a:solidFill>
                  <a:schemeClr val="accent1">
                    <a:lumMod val="75000"/>
                  </a:schemeClr>
                </a:solidFill>
                <a:latin typeface="TimesNewRomanPS"/>
              </a:rPr>
              <a:t>Electronic Devices and Circuit Theory (Chapter-1)</a:t>
            </a:r>
            <a:r>
              <a:rPr kumimoji="0" lang="en-US" altLang="en-US" sz="1400" dirty="0">
                <a:solidFill>
                  <a:schemeClr val="accent1">
                    <a:lumMod val="75000"/>
                  </a:schemeClr>
                </a:solidFill>
                <a:latin typeface="TimesNewRomanPS"/>
              </a:rPr>
              <a:t> </a:t>
            </a:r>
          </a:p>
          <a:p>
            <a:pPr algn="ctr">
              <a:lnSpc>
                <a:spcPct val="100000"/>
              </a:lnSpc>
              <a:spcBef>
                <a:spcPts val="350"/>
              </a:spcBef>
            </a:pPr>
            <a:r>
              <a:rPr lang="en-US" sz="1100" dirty="0">
                <a:solidFill>
                  <a:schemeClr val="accent1">
                    <a:lumMod val="75000"/>
                  </a:schemeClr>
                </a:solidFill>
                <a:latin typeface="TimesNewRomanPS"/>
              </a:rPr>
              <a:t>Robert L. </a:t>
            </a:r>
            <a:r>
              <a:rPr lang="en-US" sz="1100" dirty="0" err="1">
                <a:solidFill>
                  <a:schemeClr val="accent1">
                    <a:lumMod val="75000"/>
                  </a:schemeClr>
                </a:solidFill>
                <a:latin typeface="TimesNewRomanPS"/>
              </a:rPr>
              <a:t>Boylestad</a:t>
            </a:r>
            <a:r>
              <a:rPr lang="en-US" sz="1100" dirty="0">
                <a:solidFill>
                  <a:schemeClr val="accent1">
                    <a:lumMod val="75000"/>
                  </a:schemeClr>
                </a:solidFill>
                <a:latin typeface="TimesNewRomanPS"/>
              </a:rPr>
              <a:t> and L. </a:t>
            </a:r>
            <a:r>
              <a:rPr lang="en-US" sz="1100" dirty="0" err="1">
                <a:solidFill>
                  <a:schemeClr val="accent1">
                    <a:lumMod val="75000"/>
                  </a:schemeClr>
                </a:solidFill>
                <a:latin typeface="TimesNewRomanPS"/>
              </a:rPr>
              <a:t>Nashelsky</a:t>
            </a:r>
            <a:r>
              <a:rPr lang="en-US" sz="1100" dirty="0">
                <a:solidFill>
                  <a:schemeClr val="accent1">
                    <a:lumMod val="75000"/>
                  </a:schemeClr>
                </a:solidFill>
                <a:latin typeface="TimesNewRomanPS"/>
              </a:rPr>
              <a:t> , (11</a:t>
            </a:r>
            <a:r>
              <a:rPr lang="en-US" sz="1100" baseline="30000" dirty="0">
                <a:solidFill>
                  <a:schemeClr val="accent1">
                    <a:lumMod val="75000"/>
                  </a:schemeClr>
                </a:solidFill>
                <a:latin typeface="TimesNewRomanPS"/>
              </a:rPr>
              <a:t>th</a:t>
            </a:r>
            <a:r>
              <a:rPr lang="en-US" sz="1100" dirty="0">
                <a:solidFill>
                  <a:schemeClr val="accent1">
                    <a:lumMod val="75000"/>
                  </a:schemeClr>
                </a:solidFill>
                <a:latin typeface="TimesNewRomanPS"/>
              </a:rPr>
              <a:t> Edition)</a:t>
            </a:r>
            <a:endParaRPr lang="en-US" sz="1100"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264972" y="1916831"/>
            <a:ext cx="2614052" cy="878351"/>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400" b="1" dirty="0">
                <a:solidFill>
                  <a:srgbClr val="0000FF"/>
                </a:solidFill>
                <a:latin typeface="Times New Roman" panose="02020603050405020304" pitchFamily="18" charset="0"/>
                <a:cs typeface="Times New Roman" panose="02020603050405020304" pitchFamily="18" charset="0"/>
              </a:rPr>
              <a:t>Mid Term</a:t>
            </a:r>
            <a:br>
              <a:rPr lang="en-US" sz="2400" b="1" dirty="0">
                <a:solidFill>
                  <a:srgbClr val="0000FF"/>
                </a:solidFill>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Lecture - 01</a:t>
            </a:r>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56984" cy="4680520"/>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Gallium Arsenide:</a:t>
            </a:r>
          </a:p>
          <a:p>
            <a:pPr algn="just"/>
            <a:r>
              <a:rPr lang="en-US" sz="2000" b="1" dirty="0">
                <a:latin typeface="Cambria" panose="02040503050406030204" pitchFamily="18" charset="0"/>
                <a:ea typeface="Cambria" panose="02040503050406030204" pitchFamily="18" charset="0"/>
              </a:rPr>
              <a:t>As time moved on, however, the field of electronics became increasingly sensitive to issues of speed. </a:t>
            </a:r>
          </a:p>
          <a:p>
            <a:pPr algn="just"/>
            <a:r>
              <a:rPr lang="en-US" sz="2000" b="1" dirty="0">
                <a:latin typeface="Cambria" panose="02040503050406030204" pitchFamily="18" charset="0"/>
                <a:ea typeface="Cambria" panose="02040503050406030204" pitchFamily="18" charset="0"/>
              </a:rPr>
              <a:t>The result was the development of the first GaAs transistor in the early 1970s. </a:t>
            </a:r>
          </a:p>
          <a:p>
            <a:pPr algn="just"/>
            <a:r>
              <a:rPr lang="en-US" sz="2000" b="1" dirty="0">
                <a:latin typeface="Cambria" panose="02040503050406030204" pitchFamily="18" charset="0"/>
                <a:ea typeface="Cambria" panose="02040503050406030204" pitchFamily="18" charset="0"/>
              </a:rPr>
              <a:t>This new transistor had </a:t>
            </a:r>
            <a:r>
              <a:rPr lang="en-US" sz="2000" b="1" i="1" u="sng" dirty="0">
                <a:solidFill>
                  <a:srgbClr val="FF0000"/>
                </a:solidFill>
                <a:latin typeface="Cambria" panose="02040503050406030204" pitchFamily="18" charset="0"/>
                <a:ea typeface="Cambria" panose="02040503050406030204" pitchFamily="18" charset="0"/>
              </a:rPr>
              <a:t>speeds of operation up to five times that of Si</a:t>
            </a:r>
            <a:r>
              <a:rPr lang="en-US" sz="2000" b="1" i="1" dirty="0">
                <a:latin typeface="Cambria" panose="02040503050406030204" pitchFamily="18" charset="0"/>
                <a:ea typeface="Cambria" panose="02040503050406030204" pitchFamily="18" charset="0"/>
              </a:rPr>
              <a:t>.</a:t>
            </a:r>
            <a:r>
              <a:rPr lang="en-US" sz="2000" b="1" i="1" u="sng" dirty="0">
                <a:latin typeface="Cambria" panose="02040503050406030204" pitchFamily="18" charset="0"/>
                <a:ea typeface="Cambria" panose="02040503050406030204" pitchFamily="18" charset="0"/>
              </a:rPr>
              <a:t> </a:t>
            </a:r>
          </a:p>
          <a:p>
            <a:pPr algn="just"/>
            <a:r>
              <a:rPr lang="en-US" sz="2000" b="1" dirty="0">
                <a:latin typeface="Cambria" panose="02040503050406030204" pitchFamily="18" charset="0"/>
                <a:ea typeface="Cambria" panose="02040503050406030204" pitchFamily="18" charset="0"/>
              </a:rPr>
              <a:t>GaAs was </a:t>
            </a:r>
            <a:r>
              <a:rPr lang="en-US" sz="2000" b="1" i="1" u="sng" dirty="0">
                <a:solidFill>
                  <a:srgbClr val="FF0000"/>
                </a:solidFill>
                <a:latin typeface="Cambria" panose="02040503050406030204" pitchFamily="18" charset="0"/>
                <a:ea typeface="Cambria" panose="02040503050406030204" pitchFamily="18" charset="0"/>
              </a:rPr>
              <a:t>more difficult to manufacture at high levels of purity</a:t>
            </a:r>
            <a:r>
              <a:rPr lang="en-US" sz="2000" b="1" dirty="0">
                <a:latin typeface="Cambria" panose="02040503050406030204" pitchFamily="18" charset="0"/>
                <a:ea typeface="Cambria" panose="02040503050406030204" pitchFamily="18" charset="0"/>
              </a:rPr>
              <a:t>, was </a:t>
            </a:r>
            <a:r>
              <a:rPr lang="en-US" sz="2000" b="1" i="1" u="sng" dirty="0">
                <a:solidFill>
                  <a:srgbClr val="FF0000"/>
                </a:solidFill>
                <a:latin typeface="Cambria" panose="02040503050406030204" pitchFamily="18" charset="0"/>
                <a:ea typeface="Cambria" panose="02040503050406030204" pitchFamily="18" charset="0"/>
              </a:rPr>
              <a:t>more expensive</a:t>
            </a:r>
            <a:r>
              <a:rPr lang="en-US" sz="2000" b="1" dirty="0">
                <a:latin typeface="Cambria" panose="02040503050406030204" pitchFamily="18" charset="0"/>
                <a:ea typeface="Cambria" panose="02040503050406030204" pitchFamily="18" charset="0"/>
              </a:rPr>
              <a:t>, and had little design support in the early years of development.</a:t>
            </a:r>
          </a:p>
          <a:p>
            <a:pPr algn="just"/>
            <a:r>
              <a:rPr lang="en-US" sz="2000" b="1" dirty="0">
                <a:latin typeface="Cambria" panose="02040503050406030204" pitchFamily="18" charset="0"/>
                <a:ea typeface="Cambria" panose="02040503050406030204" pitchFamily="18" charset="0"/>
              </a:rPr>
              <a:t>However, in time </a:t>
            </a:r>
            <a:r>
              <a:rPr lang="en-US" sz="2000" b="1" i="1" u="sng" dirty="0">
                <a:solidFill>
                  <a:srgbClr val="FF0000"/>
                </a:solidFill>
                <a:latin typeface="Cambria" panose="02040503050406030204" pitchFamily="18" charset="0"/>
                <a:ea typeface="Cambria" panose="02040503050406030204" pitchFamily="18" charset="0"/>
              </a:rPr>
              <a:t>the demand for increased speed</a:t>
            </a:r>
            <a:r>
              <a:rPr lang="en-US" sz="2000" b="1" i="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resulted in more funding for GaAs research, to the point that today it is </a:t>
            </a:r>
            <a:r>
              <a:rPr lang="en-US" sz="2000" b="1" i="1" u="sng" dirty="0">
                <a:solidFill>
                  <a:srgbClr val="FF0000"/>
                </a:solidFill>
                <a:latin typeface="Cambria" panose="02040503050406030204" pitchFamily="18" charset="0"/>
                <a:ea typeface="Cambria" panose="02040503050406030204" pitchFamily="18" charset="0"/>
              </a:rPr>
              <a:t>often used as the base material for new high-speed, very large scale integrated (VLSI) circuit designs</a:t>
            </a:r>
            <a:r>
              <a:rPr lang="en-US" sz="2000" b="1" i="1" dirty="0">
                <a:latin typeface="Cambria" panose="02040503050406030204" pitchFamily="18" charset="0"/>
                <a:ea typeface="Cambria" panose="02040503050406030204" pitchFamily="18" charset="0"/>
              </a:rPr>
              <a:t>.</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1310953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7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88275"/>
            <a:ext cx="8806288" cy="2127067"/>
          </a:xfrm>
          <a:solidFill>
            <a:schemeClr val="accent3">
              <a:lumMod val="20000"/>
              <a:lumOff val="80000"/>
            </a:schemeClr>
          </a:solidFill>
        </p:spPr>
        <p:txBody>
          <a:bodyPr>
            <a:normAutofit/>
          </a:bodyPr>
          <a:lstStyle/>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To fully appreciate why Si, Ge, and GaAs are the semiconductors of choice for the electronics industry requires some understanding of the atomic structure of each and how the atoms are bound together to form a crystalline structure.</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fundamental components of an atom are the </a:t>
            </a:r>
            <a:r>
              <a:rPr lang="en-US" sz="1800" b="1" i="1" u="sng" dirty="0">
                <a:solidFill>
                  <a:srgbClr val="FF0000"/>
                </a:solidFill>
                <a:latin typeface="Cambria" panose="02040503050406030204" pitchFamily="18" charset="0"/>
                <a:ea typeface="Cambria" panose="02040503050406030204" pitchFamily="18" charset="0"/>
              </a:rPr>
              <a:t>electron, proton, and neutron</a:t>
            </a:r>
            <a:r>
              <a:rPr lang="en-US" sz="1800" b="1" i="1" dirty="0">
                <a:latin typeface="Cambria" panose="02040503050406030204" pitchFamily="18" charset="0"/>
                <a:ea typeface="Cambria" panose="02040503050406030204" pitchFamily="18" charset="0"/>
              </a:rPr>
              <a:t>.</a:t>
            </a:r>
            <a:r>
              <a:rPr lang="en-US" sz="1800" b="1" i="1" u="sng" dirty="0">
                <a:latin typeface="Cambria" panose="02040503050406030204" pitchFamily="18" charset="0"/>
                <a:ea typeface="Cambria" panose="02040503050406030204" pitchFamily="18" charset="0"/>
              </a:rPr>
              <a:t> </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In the lattice structure, </a:t>
            </a:r>
            <a:r>
              <a:rPr lang="en-US" sz="1800" b="1" i="1" u="sng" dirty="0">
                <a:solidFill>
                  <a:srgbClr val="FF0000"/>
                </a:solidFill>
                <a:latin typeface="Cambria" panose="02040503050406030204" pitchFamily="18" charset="0"/>
                <a:ea typeface="Cambria" panose="02040503050406030204" pitchFamily="18" charset="0"/>
              </a:rPr>
              <a:t>neutrons and protons form the nucleus</a:t>
            </a:r>
            <a:r>
              <a:rPr lang="en-US" sz="1800" dirty="0">
                <a:solidFill>
                  <a:srgbClr val="FF0000"/>
                </a:solidFill>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and </a:t>
            </a:r>
            <a:r>
              <a:rPr lang="en-US" sz="1800" b="1" i="1" u="sng" dirty="0">
                <a:solidFill>
                  <a:srgbClr val="FF0000"/>
                </a:solidFill>
                <a:latin typeface="Cambria" panose="02040503050406030204" pitchFamily="18" charset="0"/>
                <a:ea typeface="Cambria" panose="02040503050406030204" pitchFamily="18" charset="0"/>
              </a:rPr>
              <a:t>electrons appear in fixed orbits around the nucleus</a:t>
            </a:r>
            <a:r>
              <a:rPr lang="en-US" sz="1800" b="1" i="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The Bohr model for the three materials is provided in Fig. 1.3.</a:t>
            </a:r>
          </a:p>
          <a:p>
            <a:pPr algn="just"/>
            <a:endParaRPr lang="en-US" sz="1800" dirty="0">
              <a:latin typeface="Arial Narrow" panose="020B0606020202030204" pitchFamily="34" charset="0"/>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4541" y="3190877"/>
            <a:ext cx="4270764" cy="226456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9152" y="3106266"/>
            <a:ext cx="4138216" cy="2433793"/>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25615" y="5410707"/>
            <a:ext cx="2964656" cy="592931"/>
          </a:xfrm>
          <a:prstGeom prst="rect">
            <a:avLst/>
          </a:prstGeom>
        </p:spPr>
      </p:pic>
      <p:sp>
        <p:nvSpPr>
          <p:cNvPr id="10"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and Intrinsic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05563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856984" cy="4896544"/>
          </a:xfrm>
          <a:solidFill>
            <a:schemeClr val="bg1"/>
          </a:solidFill>
        </p:spPr>
        <p:txBody>
          <a:bodyPr>
            <a:noAutofit/>
          </a:bodyPr>
          <a:lstStyle/>
          <a:p>
            <a:pPr algn="just"/>
            <a:r>
              <a:rPr lang="en-US" sz="2000" b="1" dirty="0">
                <a:latin typeface="Cambria" panose="02040503050406030204" pitchFamily="18" charset="0"/>
                <a:ea typeface="Cambria" panose="02040503050406030204" pitchFamily="18" charset="0"/>
              </a:rPr>
              <a:t>As indicated in Fig. 1.3, </a:t>
            </a:r>
            <a:r>
              <a:rPr lang="en-US" sz="2000" b="1" u="sng" dirty="0">
                <a:solidFill>
                  <a:srgbClr val="FF0000"/>
                </a:solidFill>
                <a:latin typeface="Cambria" panose="02040503050406030204" pitchFamily="18" charset="0"/>
                <a:ea typeface="Cambria" panose="02040503050406030204" pitchFamily="18" charset="0"/>
              </a:rPr>
              <a:t>silicon has 14 orbiting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germanium has 32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gallium has 31 electrons</a:t>
            </a:r>
            <a:r>
              <a:rPr lang="en-US" sz="2000" b="1" dirty="0">
                <a:latin typeface="Cambria" panose="02040503050406030204" pitchFamily="18" charset="0"/>
                <a:ea typeface="Cambria" panose="02040503050406030204" pitchFamily="18" charset="0"/>
              </a:rPr>
              <a:t>, and </a:t>
            </a:r>
            <a:r>
              <a:rPr lang="en-US" sz="2000" b="1" u="sng" dirty="0">
                <a:solidFill>
                  <a:srgbClr val="FF0000"/>
                </a:solidFill>
                <a:latin typeface="Cambria" panose="02040503050406030204" pitchFamily="18" charset="0"/>
                <a:ea typeface="Cambria" panose="02040503050406030204" pitchFamily="18" charset="0"/>
              </a:rPr>
              <a:t>arsenic has 33 </a:t>
            </a:r>
            <a:r>
              <a:rPr lang="en-US" sz="2000" b="1" dirty="0">
                <a:latin typeface="Cambria" panose="02040503050406030204" pitchFamily="18" charset="0"/>
                <a:ea typeface="Cambria" panose="02040503050406030204" pitchFamily="18" charset="0"/>
              </a:rPr>
              <a:t>orbiting electrons (the same arsenic that is a very poisonous chemical agent).</a:t>
            </a:r>
          </a:p>
          <a:p>
            <a:pPr algn="just"/>
            <a:r>
              <a:rPr lang="en-US" sz="2000" b="1" dirty="0">
                <a:latin typeface="Cambria" panose="02040503050406030204" pitchFamily="18" charset="0"/>
                <a:ea typeface="Cambria" panose="02040503050406030204" pitchFamily="18" charset="0"/>
              </a:rPr>
              <a:t>For germanium and silicon there are four electrons in the outermost shell, which are referred to as </a:t>
            </a:r>
            <a:r>
              <a:rPr lang="en-US" sz="2000" b="1" u="sng" dirty="0">
                <a:solidFill>
                  <a:srgbClr val="FF0000"/>
                </a:solidFill>
                <a:latin typeface="Cambria" panose="02040503050406030204" pitchFamily="18" charset="0"/>
                <a:ea typeface="Cambria" panose="02040503050406030204" pitchFamily="18" charset="0"/>
              </a:rPr>
              <a:t>valence electrons</a:t>
            </a:r>
            <a:r>
              <a:rPr lang="en-US" sz="2000" b="1" dirty="0">
                <a:latin typeface="Cambria" panose="02040503050406030204" pitchFamily="18" charset="0"/>
                <a:ea typeface="Cambria" panose="02040503050406030204" pitchFamily="18" charset="0"/>
              </a:rPr>
              <a:t>.</a:t>
            </a:r>
          </a:p>
          <a:p>
            <a:pPr algn="just"/>
            <a:r>
              <a:rPr lang="en-US" sz="2000" b="1" dirty="0">
                <a:latin typeface="Cambria" panose="02040503050406030204" pitchFamily="18" charset="0"/>
                <a:ea typeface="Cambria" panose="02040503050406030204" pitchFamily="18" charset="0"/>
              </a:rPr>
              <a:t> Gallium has three valence electrons and arsenic has five valence electrons.</a:t>
            </a:r>
          </a:p>
          <a:p>
            <a:pPr algn="just"/>
            <a:r>
              <a:rPr lang="en-US" sz="2000" b="1" dirty="0">
                <a:latin typeface="Cambria" panose="02040503050406030204" pitchFamily="18" charset="0"/>
                <a:ea typeface="Cambria" panose="02040503050406030204" pitchFamily="18" charset="0"/>
              </a:rPr>
              <a:t>Atoms that have four valence electrons are called tetravalent , those with three are called trivalent, and those with five are called pentavalent.</a:t>
            </a:r>
          </a:p>
          <a:p>
            <a:pPr algn="just"/>
            <a:r>
              <a:rPr lang="en-US" sz="2000" b="1" dirty="0">
                <a:latin typeface="Cambria" panose="02040503050406030204" pitchFamily="18" charset="0"/>
                <a:ea typeface="Cambria" panose="02040503050406030204" pitchFamily="18" charset="0"/>
              </a:rPr>
              <a:t> The term valence is used to indicate that the potential (ionization potential) required to remove any one of these electrons from the atomic structure is significantly lower than that required for any other electron in the structure.</a:t>
            </a:r>
          </a:p>
        </p:txBody>
      </p:sp>
      <p:sp>
        <p:nvSpPr>
          <p:cNvPr id="6" name="Text Box 4"/>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6637394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8" y="1340768"/>
            <a:ext cx="4896544" cy="3816424"/>
          </a:xfrm>
        </p:spPr>
        <p:txBody>
          <a:bodyPr>
            <a:normAutofit fontScale="92500"/>
          </a:bodyPr>
          <a:lstStyle/>
          <a:p>
            <a:pPr algn="just">
              <a:buClr>
                <a:schemeClr val="tx1"/>
              </a:buClr>
              <a:buFont typeface="Wingdings" panose="05000000000000000000" pitchFamily="2" charset="2"/>
              <a:buChar char="v"/>
            </a:pPr>
            <a:r>
              <a:rPr lang="en-US" sz="2400" b="1" u="sng" dirty="0">
                <a:solidFill>
                  <a:srgbClr val="FF0000"/>
                </a:solidFill>
                <a:latin typeface="Cambria" panose="02040503050406030204" pitchFamily="18" charset="0"/>
                <a:ea typeface="Cambria" panose="02040503050406030204" pitchFamily="18" charset="0"/>
              </a:rPr>
              <a:t>In a pure silicon or germanium crystal the four valence electrons of one atom form a bonding arrangement with four adjoining atoms</a:t>
            </a:r>
            <a:r>
              <a:rPr lang="en-US" sz="2400" b="1" dirty="0">
                <a:latin typeface="Cambria" panose="02040503050406030204" pitchFamily="18" charset="0"/>
                <a:ea typeface="Cambria" panose="02040503050406030204" pitchFamily="18" charset="0"/>
              </a:rPr>
              <a:t>, as shown in Fig. 1.4.</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This bonding of atoms, strengthened by the </a:t>
            </a:r>
            <a:r>
              <a:rPr lang="en-US" sz="2400" b="1" u="sng" dirty="0">
                <a:solidFill>
                  <a:srgbClr val="FF0000"/>
                </a:solidFill>
                <a:latin typeface="Cambria" panose="02040503050406030204" pitchFamily="18" charset="0"/>
                <a:ea typeface="Cambria" panose="02040503050406030204" pitchFamily="18" charset="0"/>
              </a:rPr>
              <a:t>sharing</a:t>
            </a:r>
            <a:r>
              <a:rPr lang="en-US" sz="2400" b="1" dirty="0">
                <a:solidFill>
                  <a:srgbClr val="FF0000"/>
                </a:solidFill>
                <a:latin typeface="Cambria" panose="02040503050406030204" pitchFamily="18" charset="0"/>
                <a:ea typeface="Cambria" panose="02040503050406030204" pitchFamily="18" charset="0"/>
              </a:rPr>
              <a:t> </a:t>
            </a:r>
            <a:r>
              <a:rPr lang="en-US" sz="2400" b="1" u="sng" dirty="0">
                <a:solidFill>
                  <a:srgbClr val="FF0000"/>
                </a:solidFill>
                <a:latin typeface="Cambria" panose="02040503050406030204" pitchFamily="18" charset="0"/>
                <a:ea typeface="Cambria" panose="02040503050406030204" pitchFamily="18" charset="0"/>
              </a:rPr>
              <a:t>of electrons, is called covalent bonding</a:t>
            </a:r>
            <a:r>
              <a:rPr lang="en-US" sz="2400" b="1" dirty="0">
                <a:latin typeface="Cambria" panose="02040503050406030204" pitchFamily="18" charset="0"/>
                <a:ea typeface="Cambria" panose="02040503050406030204" pitchFamily="18" charset="0"/>
              </a:rPr>
              <a:t>.</a:t>
            </a:r>
          </a:p>
          <a:p>
            <a:pPr marL="0" indent="0" algn="just">
              <a:buNone/>
            </a:pPr>
            <a:endParaRPr lang="en-US" sz="1800" b="1" i="1" u="sng" dirty="0">
              <a:latin typeface="Arial Narrow" panose="020B0606020202030204" pitchFamily="34"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70712" y="908720"/>
            <a:ext cx="4209309" cy="4896544"/>
          </a:xfrm>
          <a:prstGeom prst="rect">
            <a:avLst/>
          </a:prstGeom>
        </p:spPr>
      </p:pic>
      <p:sp>
        <p:nvSpPr>
          <p:cNvPr id="5" name="Text Box 4">
            <a:extLst>
              <a:ext uri="{FF2B5EF4-FFF2-40B4-BE49-F238E27FC236}">
                <a16:creationId xmlns:a16="http://schemas.microsoft.com/office/drawing/2014/main" id="{9E740552-E31A-9947-8CED-F67A74168321}"/>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1023086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5208271" cy="4616168"/>
          </a:xfrm>
        </p:spPr>
        <p:txBody>
          <a:bodyPr>
            <a:noAutofit/>
          </a:bodyPr>
          <a:lstStyle/>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Because GaAs is a compound semiconductor, there is sharing between the two different atoms, as shown in Fig. 1.5. </a:t>
            </a:r>
          </a:p>
          <a:p>
            <a:pPr algn="just"/>
            <a:endParaRPr lang="en-US" sz="22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Each atom, gallium or arsenic, is surrounded by atoms of the complementary type. There is still a sharing of electrons similar in structure to that of Ge and Si, but now five electrons are provided by the As atom and three by the Ga atom.</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522063" y="1340768"/>
            <a:ext cx="3606776" cy="3888432"/>
          </a:xfrm>
          <a:prstGeom prst="rect">
            <a:avLst/>
          </a:prstGeom>
        </p:spPr>
      </p:pic>
      <p:sp>
        <p:nvSpPr>
          <p:cNvPr id="5" name="Text Box 4">
            <a:extLst>
              <a:ext uri="{FF2B5EF4-FFF2-40B4-BE49-F238E27FC236}">
                <a16:creationId xmlns:a16="http://schemas.microsoft.com/office/drawing/2014/main" id="{30E26A85-506C-9D48-90F7-B60F4F305A2D}"/>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5883553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928992" cy="4824536"/>
          </a:xfrm>
        </p:spPr>
        <p:txBody>
          <a:bodyPr>
            <a:no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Although the covalent bond will result in a stronger bond between the valence electrons and their parent atom, </a:t>
            </a:r>
            <a:r>
              <a:rPr lang="en-US" sz="2100" b="1" i="1" u="sng" dirty="0">
                <a:solidFill>
                  <a:srgbClr val="FF0000"/>
                </a:solidFill>
                <a:latin typeface="Cambria" panose="02040503050406030204" pitchFamily="18" charset="0"/>
                <a:ea typeface="Cambria" panose="02040503050406030204" pitchFamily="18" charset="0"/>
              </a:rPr>
              <a:t>it is still possible for the valence electrons to absorb sufficient kinetic energy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from external natural causes to </a:t>
            </a:r>
            <a:r>
              <a:rPr lang="en-US" sz="2100" b="1" i="1" u="sng" dirty="0">
                <a:solidFill>
                  <a:srgbClr val="FF0000"/>
                </a:solidFill>
                <a:latin typeface="Cambria" panose="02040503050406030204" pitchFamily="18" charset="0"/>
                <a:ea typeface="Cambria" panose="02040503050406030204" pitchFamily="18" charset="0"/>
              </a:rPr>
              <a:t>break the covalent bond and assume the “free” state.</a:t>
            </a:r>
          </a:p>
          <a:p>
            <a:pPr algn="just">
              <a:buClr>
                <a:schemeClr val="tx1"/>
              </a:buClr>
              <a:buFont typeface="Wingdings" panose="05000000000000000000" pitchFamily="2" charset="2"/>
              <a:buChar char="v"/>
            </a:pPr>
            <a:r>
              <a:rPr lang="en-US" sz="2100" b="1" i="1" u="sng" dirty="0">
                <a:solidFill>
                  <a:srgbClr val="FF0000"/>
                </a:solidFill>
                <a:latin typeface="Cambria" panose="02040503050406030204" pitchFamily="18" charset="0"/>
                <a:ea typeface="Cambria" panose="02040503050406030204" pitchFamily="18" charset="0"/>
              </a:rPr>
              <a:t>The term free is applied to any electron that has separated from the fixed lattice structure</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and is </a:t>
            </a:r>
            <a:r>
              <a:rPr lang="en-US" sz="2100" b="1" i="1" u="sng" dirty="0">
                <a:solidFill>
                  <a:srgbClr val="FF0000"/>
                </a:solidFill>
                <a:latin typeface="Cambria" panose="02040503050406030204" pitchFamily="18" charset="0"/>
                <a:ea typeface="Cambria" panose="02040503050406030204" pitchFamily="18" charset="0"/>
              </a:rPr>
              <a:t>very sensitive to any applied electric fields </a:t>
            </a:r>
            <a:r>
              <a:rPr lang="en-US" sz="2100" b="1" dirty="0">
                <a:latin typeface="Cambria" panose="02040503050406030204" pitchFamily="18" charset="0"/>
                <a:ea typeface="Cambria" panose="02040503050406030204" pitchFamily="18" charset="0"/>
              </a:rPr>
              <a:t>such as established by voltage sources or any difference in potential.</a:t>
            </a: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external causes include effects such </a:t>
            </a:r>
            <a:r>
              <a:rPr lang="en-US" sz="2100" b="1" dirty="0">
                <a:solidFill>
                  <a:srgbClr val="FF0000"/>
                </a:solidFill>
                <a:latin typeface="Cambria" panose="02040503050406030204" pitchFamily="18" charset="0"/>
                <a:ea typeface="Cambria" panose="02040503050406030204" pitchFamily="18" charset="0"/>
              </a:rPr>
              <a:t>as </a:t>
            </a:r>
            <a:r>
              <a:rPr lang="en-US" sz="2100" b="1" i="1" u="sng" dirty="0">
                <a:solidFill>
                  <a:srgbClr val="FF0000"/>
                </a:solidFill>
                <a:latin typeface="Cambria" panose="02040503050406030204" pitchFamily="18" charset="0"/>
                <a:ea typeface="Cambria" panose="02040503050406030204" pitchFamily="18" charset="0"/>
              </a:rPr>
              <a:t>light energy in the form of photons</a:t>
            </a:r>
            <a:r>
              <a:rPr lang="en-US" sz="2100" b="1" i="1" u="sng" dirty="0">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and </a:t>
            </a:r>
            <a:r>
              <a:rPr lang="en-US" sz="2100" b="1" i="1" u="sng" dirty="0">
                <a:solidFill>
                  <a:srgbClr val="FF0000"/>
                </a:solidFill>
                <a:latin typeface="Cambria" panose="02040503050406030204" pitchFamily="18" charset="0"/>
                <a:ea typeface="Cambria" panose="02040503050406030204" pitchFamily="18" charset="0"/>
              </a:rPr>
              <a:t>thermal energy (heat) from the surrounding medium</a:t>
            </a:r>
            <a:r>
              <a:rPr lang="en-US" sz="21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At room temperature there are approximately 1.5 * 10</a:t>
            </a:r>
            <a:r>
              <a:rPr lang="en-US" sz="2100" b="1" baseline="30000" dirty="0">
                <a:latin typeface="Cambria" panose="02040503050406030204" pitchFamily="18" charset="0"/>
                <a:ea typeface="Cambria" panose="02040503050406030204" pitchFamily="18" charset="0"/>
              </a:rPr>
              <a:t>10</a:t>
            </a:r>
            <a:r>
              <a:rPr lang="en-US" sz="2100" b="1" dirty="0">
                <a:latin typeface="Cambria" panose="02040503050406030204" pitchFamily="18" charset="0"/>
                <a:ea typeface="Cambria" panose="02040503050406030204" pitchFamily="18" charset="0"/>
              </a:rPr>
              <a:t> free carriers in 1 cm</a:t>
            </a:r>
            <a:r>
              <a:rPr lang="en-US" sz="2100" b="1" baseline="30000" dirty="0">
                <a:latin typeface="Cambria" panose="02040503050406030204" pitchFamily="18" charset="0"/>
                <a:ea typeface="Cambria" panose="02040503050406030204" pitchFamily="18" charset="0"/>
              </a:rPr>
              <a:t>3</a:t>
            </a:r>
            <a:r>
              <a:rPr lang="en-US" sz="2100" b="1" dirty="0">
                <a:latin typeface="Cambria" panose="02040503050406030204" pitchFamily="18" charset="0"/>
                <a:ea typeface="Cambria" panose="02040503050406030204" pitchFamily="18" charset="0"/>
              </a:rPr>
              <a:t> of intrinsic silicon material, that is, 15,000,000,000 (15 billion) electrons in a space smaller than a small sugar cube - an enormous number.</a:t>
            </a:r>
          </a:p>
        </p:txBody>
      </p:sp>
      <p:sp>
        <p:nvSpPr>
          <p:cNvPr id="4" name="Text Box 4">
            <a:extLst>
              <a:ext uri="{FF2B5EF4-FFF2-40B4-BE49-F238E27FC236}">
                <a16:creationId xmlns:a16="http://schemas.microsoft.com/office/drawing/2014/main" id="{6A04A5BB-FEDD-B14B-A3C0-6F63E4662E9A}"/>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7874334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49" y="1021323"/>
            <a:ext cx="8511531" cy="2432992"/>
          </a:xfrm>
        </p:spPr>
        <p:txBody>
          <a:bodyPr>
            <a:normAutofit lnSpcReduction="10000"/>
          </a:bodyPr>
          <a:lstStyle/>
          <a:p>
            <a:pPr algn="just">
              <a:buClr>
                <a:srgbClr val="FF0000"/>
              </a:buClr>
              <a:buFont typeface="Wingdings" panose="05000000000000000000" pitchFamily="2" charset="2"/>
              <a:buChar char="v"/>
            </a:pPr>
            <a:r>
              <a:rPr lang="en-US" sz="2000" b="1" i="1" u="sng" dirty="0">
                <a:solidFill>
                  <a:srgbClr val="FF0000"/>
                </a:solidFill>
                <a:latin typeface="Cambria" panose="02040503050406030204" pitchFamily="18" charset="0"/>
                <a:ea typeface="Cambria" panose="02040503050406030204" pitchFamily="18" charset="0"/>
              </a:rPr>
              <a:t>The term intrinsic is appli</a:t>
            </a:r>
            <a:r>
              <a:rPr lang="en-US" sz="2000" b="1" i="1" u="sng" dirty="0">
                <a:latin typeface="Cambria" panose="02040503050406030204" pitchFamily="18" charset="0"/>
                <a:ea typeface="Cambria" panose="02040503050406030204" pitchFamily="18" charset="0"/>
              </a:rPr>
              <a:t>ed</a:t>
            </a:r>
            <a:r>
              <a:rPr lang="en-US" sz="2000" b="1" dirty="0">
                <a:latin typeface="Cambria" panose="02040503050406030204" pitchFamily="18" charset="0"/>
                <a:ea typeface="Cambria" panose="02040503050406030204" pitchFamily="18" charset="0"/>
              </a:rPr>
              <a:t> to any semiconductor material that has been carefully </a:t>
            </a:r>
            <a:r>
              <a:rPr lang="en-US" sz="2000" b="1" i="1" u="sng" dirty="0">
                <a:solidFill>
                  <a:srgbClr val="FF0000"/>
                </a:solidFill>
                <a:latin typeface="Cambria" panose="02040503050406030204" pitchFamily="18" charset="0"/>
                <a:ea typeface="Cambria" panose="02040503050406030204" pitchFamily="18" charset="0"/>
              </a:rPr>
              <a:t>refined to reduce the number of impurities to a very low level</a:t>
            </a:r>
            <a:r>
              <a:rPr lang="en-US" sz="2000" b="1" dirty="0">
                <a:latin typeface="Cambria" panose="02040503050406030204" pitchFamily="18" charset="0"/>
                <a:ea typeface="Cambria" panose="02040503050406030204" pitchFamily="18" charset="0"/>
              </a:rPr>
              <a:t>-essentially as pure as can be made available through modern technology.</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free electrons in a material due only to external causes are referred to as intrinsic carriers. Table1.1 compares the number of intrinsic carriers per cubic centimeter(abbreviated </a:t>
            </a:r>
            <a:r>
              <a:rPr lang="en-US" sz="2000" b="1" i="1" dirty="0" err="1">
                <a:solidFill>
                  <a:srgbClr val="FF0000"/>
                </a:solidFill>
                <a:latin typeface="Cambria" panose="02040503050406030204" pitchFamily="18" charset="0"/>
                <a:ea typeface="Cambria" panose="02040503050406030204" pitchFamily="18" charset="0"/>
              </a:rPr>
              <a:t>n</a:t>
            </a:r>
            <a:r>
              <a:rPr lang="en-US" sz="2000" b="1" i="1" baseline="-25000" dirty="0" err="1">
                <a:solidFill>
                  <a:srgbClr val="FF0000"/>
                </a:solidFill>
                <a:latin typeface="Cambria" panose="02040503050406030204" pitchFamily="18" charset="0"/>
                <a:ea typeface="Cambria" panose="02040503050406030204" pitchFamily="18" charset="0"/>
              </a:rPr>
              <a:t>i</a:t>
            </a:r>
            <a:r>
              <a:rPr lang="en-US" sz="2000" b="1" dirty="0">
                <a:latin typeface="Cambria" panose="02040503050406030204" pitchFamily="18" charset="0"/>
                <a:ea typeface="Cambria" panose="02040503050406030204" pitchFamily="18" charset="0"/>
              </a:rPr>
              <a:t>) for Ge, Si, and GaAs.</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11560" y="3706800"/>
            <a:ext cx="3861761" cy="1711106"/>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580112" y="3533574"/>
            <a:ext cx="2939294" cy="1885964"/>
          </a:xfrm>
          <a:prstGeom prst="rect">
            <a:avLst/>
          </a:prstGeom>
        </p:spPr>
      </p:pic>
      <p:sp>
        <p:nvSpPr>
          <p:cNvPr id="9" name="Text Box 4">
            <a:extLst>
              <a:ext uri="{FF2B5EF4-FFF2-40B4-BE49-F238E27FC236}">
                <a16:creationId xmlns:a16="http://schemas.microsoft.com/office/drawing/2014/main" id="{FDB7A369-89AA-A046-8B62-7722089C083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84391479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4760184"/>
          </a:xfrm>
        </p:spPr>
        <p:txBody>
          <a:bodyPr>
            <a:noAutofit/>
          </a:bodyPr>
          <a:lstStyle/>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It is interesting to note that Ge has the highest number and GaAs the lowest.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In fact, Ge has more than twice the number as GaAs.</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The number of carriers in the intrinsic form is important, but other characteristics of the material are more significant in determining its use in the field.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One such factor is </a:t>
            </a:r>
            <a:r>
              <a:rPr lang="en-US" sz="2000" b="1" i="1" u="sng" dirty="0">
                <a:solidFill>
                  <a:srgbClr val="FF0000"/>
                </a:solidFill>
                <a:latin typeface="Cambria" panose="02040503050406030204" pitchFamily="18" charset="0"/>
                <a:ea typeface="Cambria" panose="02040503050406030204" pitchFamily="18" charset="0"/>
              </a:rPr>
              <a:t>the relative mobility (µ</a:t>
            </a:r>
            <a:r>
              <a:rPr lang="en-US" sz="2000" b="1" i="1" u="sng" baseline="-25000" dirty="0">
                <a:solidFill>
                  <a:srgbClr val="FF0000"/>
                </a:solidFill>
                <a:latin typeface="Cambria" panose="02040503050406030204" pitchFamily="18" charset="0"/>
                <a:ea typeface="Cambria" panose="02040503050406030204" pitchFamily="18" charset="0"/>
              </a:rPr>
              <a:t>n</a:t>
            </a:r>
            <a:r>
              <a:rPr lang="en-US" sz="2000" b="1" i="1" u="sng" dirty="0">
                <a:solidFill>
                  <a:srgbClr val="FF0000"/>
                </a:solidFill>
                <a:latin typeface="Cambria" panose="02040503050406030204" pitchFamily="18" charset="0"/>
                <a:ea typeface="Cambria" panose="02040503050406030204" pitchFamily="18" charset="0"/>
              </a:rPr>
              <a:t>)</a:t>
            </a:r>
            <a:r>
              <a:rPr lang="en-US" sz="2000" b="1" u="sng"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of the free carriers in the material, that is, </a:t>
            </a:r>
            <a:r>
              <a:rPr lang="en-US" sz="2000" b="1" i="1" u="sng" dirty="0">
                <a:solidFill>
                  <a:srgbClr val="FF0000"/>
                </a:solidFill>
                <a:latin typeface="Cambria" panose="02040503050406030204" pitchFamily="18" charset="0"/>
                <a:ea typeface="Cambria" panose="02040503050406030204" pitchFamily="18" charset="0"/>
              </a:rPr>
              <a:t>the ability of the free carriers to move throughout the material</a:t>
            </a:r>
            <a:r>
              <a:rPr lang="en-US" sz="20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Table 1.2 clearly reveals that the free carriers in </a:t>
            </a:r>
            <a:r>
              <a:rPr lang="en-US" sz="2000" b="1" dirty="0">
                <a:solidFill>
                  <a:srgbClr val="FF0000"/>
                </a:solidFill>
                <a:latin typeface="Cambria" panose="02040503050406030204" pitchFamily="18" charset="0"/>
                <a:ea typeface="Cambria" panose="02040503050406030204" pitchFamily="18" charset="0"/>
              </a:rPr>
              <a:t>GaAs have </a:t>
            </a:r>
            <a:r>
              <a:rPr lang="en-US" sz="2000" b="1" i="1" u="sng" dirty="0">
                <a:solidFill>
                  <a:srgbClr val="FF0000"/>
                </a:solidFill>
                <a:latin typeface="Cambria" panose="02040503050406030204" pitchFamily="18" charset="0"/>
                <a:ea typeface="Cambria" panose="02040503050406030204" pitchFamily="18" charset="0"/>
              </a:rPr>
              <a:t>more than five times the mobility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of free carriers in Si, a factor that results in response times using GaAs electronic devices that can be up to five times those of the same devices made from Si.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Note also that free carriers in Ge </a:t>
            </a:r>
            <a:r>
              <a:rPr lang="en-US" sz="2000" b="1" dirty="0">
                <a:solidFill>
                  <a:srgbClr val="FF0000"/>
                </a:solidFill>
                <a:latin typeface="Cambria" panose="02040503050406030204" pitchFamily="18" charset="0"/>
                <a:ea typeface="Cambria" panose="02040503050406030204" pitchFamily="18" charset="0"/>
              </a:rPr>
              <a:t>have </a:t>
            </a:r>
            <a:r>
              <a:rPr lang="en-US" sz="2000" b="1" i="1" u="sng" dirty="0">
                <a:solidFill>
                  <a:srgbClr val="FF0000"/>
                </a:solidFill>
                <a:latin typeface="Cambria" panose="02040503050406030204" pitchFamily="18" charset="0"/>
                <a:ea typeface="Cambria" panose="02040503050406030204" pitchFamily="18" charset="0"/>
              </a:rPr>
              <a:t>more than twice the mobility of electrons</a:t>
            </a:r>
            <a:r>
              <a:rPr lang="en-US" sz="2000" b="1" dirty="0">
                <a:solidFill>
                  <a:srgbClr val="FF0000"/>
                </a:solidFill>
                <a:latin typeface="Cambria" panose="02040503050406030204" pitchFamily="18" charset="0"/>
                <a:ea typeface="Cambria" panose="02040503050406030204" pitchFamily="18" charset="0"/>
              </a:rPr>
              <a:t> in Si</a:t>
            </a:r>
            <a:r>
              <a:rPr lang="en-US" sz="2000" b="1" dirty="0">
                <a:latin typeface="Cambria" panose="02040503050406030204" pitchFamily="18" charset="0"/>
                <a:ea typeface="Cambria" panose="02040503050406030204" pitchFamily="18" charset="0"/>
              </a:rPr>
              <a:t>, a factor that results in the continued use of Ge in high-speed radio frequency applications</a:t>
            </a:r>
            <a:r>
              <a:rPr lang="en-US" sz="1800" dirty="0">
                <a:latin typeface="Arial Narrow" panose="020B0606020202030204" pitchFamily="34" charset="0"/>
              </a:rPr>
              <a:t>.</a:t>
            </a:r>
          </a:p>
        </p:txBody>
      </p:sp>
      <p:sp>
        <p:nvSpPr>
          <p:cNvPr id="4" name="Text Box 4">
            <a:extLst>
              <a:ext uri="{FF2B5EF4-FFF2-40B4-BE49-F238E27FC236}">
                <a16:creationId xmlns:a16="http://schemas.microsoft.com/office/drawing/2014/main" id="{59B064A9-FB4A-AE48-B528-CBFCC2615336}"/>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9018156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Righ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Righ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Righ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Righ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Righ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trips(downRigh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49040"/>
            <a:ext cx="8784976" cy="4084911"/>
          </a:xfrm>
        </p:spPr>
        <p:txBody>
          <a:bodyPr>
            <a:no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Extremely high levels of purity are necessary because the addition of one part of impurity (of the proper type) per million in a wafer of silicon material can </a:t>
            </a:r>
            <a:r>
              <a:rPr lang="en-US" sz="2100" b="1" i="1" u="sng" dirty="0">
                <a:solidFill>
                  <a:srgbClr val="FF0000"/>
                </a:solidFill>
                <a:latin typeface="Cambria" panose="02040503050406030204" pitchFamily="18" charset="0"/>
                <a:ea typeface="Cambria" panose="02040503050406030204" pitchFamily="18" charset="0"/>
              </a:rPr>
              <a:t>change that material from a relatively poor conductor to a good conductor of electricity</a:t>
            </a:r>
            <a:r>
              <a:rPr lang="en-US" sz="2100" b="1" i="1" u="sng" dirty="0">
                <a:latin typeface="Cambria" panose="02040503050406030204" pitchFamily="18" charset="0"/>
                <a:ea typeface="Cambria" panose="02040503050406030204" pitchFamily="18" charset="0"/>
              </a:rPr>
              <a:t>.</a:t>
            </a:r>
          </a:p>
          <a:p>
            <a:pPr algn="just">
              <a:buFont typeface="Wingdings" panose="05000000000000000000" pitchFamily="2" charset="2"/>
              <a:buChar char="v"/>
            </a:pPr>
            <a:endParaRPr lang="en-US" sz="2100" b="1" i="1" u="sng" dirty="0">
              <a:latin typeface="Cambria" panose="02040503050406030204" pitchFamily="18" charset="0"/>
              <a:ea typeface="Cambria" panose="02040503050406030204" pitchFamily="18" charset="0"/>
            </a:endParaRPr>
          </a:p>
          <a:p>
            <a:pPr algn="just">
              <a:buClr>
                <a:schemeClr val="tx1"/>
              </a:buClr>
              <a:buFont typeface="Wingdings" panose="05000000000000000000" pitchFamily="2" charset="2"/>
              <a:buChar char="v"/>
            </a:pPr>
            <a:r>
              <a:rPr lang="en-US" sz="2100" b="1" i="1" u="sng" dirty="0">
                <a:solidFill>
                  <a:srgbClr val="FF0000"/>
                </a:solidFill>
                <a:latin typeface="Cambria" panose="02040503050406030204" pitchFamily="18" charset="0"/>
                <a:ea typeface="Cambria" panose="02040503050406030204" pitchFamily="18" charset="0"/>
              </a:rPr>
              <a:t>The ability to change the characteristics of a material through this process is called doping</a:t>
            </a:r>
            <a:r>
              <a:rPr lang="en-US" sz="2100" b="1" dirty="0">
                <a:latin typeface="Cambria" panose="02040503050406030204" pitchFamily="18" charset="0"/>
                <a:ea typeface="Cambria" panose="02040503050406030204" pitchFamily="18" charset="0"/>
              </a:rPr>
              <a:t>, something that germanium, silicon, and gallium arsenide readily and easily accept. </a:t>
            </a:r>
          </a:p>
          <a:p>
            <a:pPr algn="just">
              <a:buFont typeface="Wingdings" panose="05000000000000000000" pitchFamily="2" charset="2"/>
              <a:buChar char="v"/>
            </a:pPr>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One important and interesting </a:t>
            </a:r>
            <a:r>
              <a:rPr lang="en-US" sz="2100" b="1" i="1" u="sng" dirty="0">
                <a:solidFill>
                  <a:srgbClr val="FF0000"/>
                </a:solidFill>
                <a:latin typeface="Cambria" panose="02040503050406030204" pitchFamily="18" charset="0"/>
                <a:ea typeface="Cambria" panose="02040503050406030204" pitchFamily="18" charset="0"/>
              </a:rPr>
              <a:t>difference between semiconductors and conductors</a:t>
            </a:r>
            <a:r>
              <a:rPr lang="en-US" sz="2100" b="1" dirty="0">
                <a:latin typeface="Cambria" panose="02040503050406030204" pitchFamily="18" charset="0"/>
                <a:ea typeface="Cambria" panose="02040503050406030204" pitchFamily="18" charset="0"/>
              </a:rPr>
              <a:t> is their reaction to </a:t>
            </a:r>
            <a:r>
              <a:rPr lang="en-US" sz="2100" b="1" i="1" u="sng" dirty="0">
                <a:solidFill>
                  <a:srgbClr val="FF0000"/>
                </a:solidFill>
                <a:latin typeface="Cambria" panose="02040503050406030204" pitchFamily="18" charset="0"/>
                <a:ea typeface="Cambria" panose="02040503050406030204" pitchFamily="18" charset="0"/>
              </a:rPr>
              <a:t>the application of heat</a:t>
            </a:r>
            <a:r>
              <a:rPr lang="en-US" sz="2100" b="1" i="1" u="sng" dirty="0">
                <a:latin typeface="Cambria" panose="02040503050406030204" pitchFamily="18" charset="0"/>
                <a:ea typeface="Cambria" panose="02040503050406030204" pitchFamily="18" charset="0"/>
              </a:rPr>
              <a:t>. </a:t>
            </a:r>
          </a:p>
        </p:txBody>
      </p:sp>
      <p:sp>
        <p:nvSpPr>
          <p:cNvPr id="4" name="Text Box 4">
            <a:extLst>
              <a:ext uri="{FF2B5EF4-FFF2-40B4-BE49-F238E27FC236}">
                <a16:creationId xmlns:a16="http://schemas.microsoft.com/office/drawing/2014/main" id="{CEC79413-CF3B-5141-9348-4838955093E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9873006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724" y="1052736"/>
            <a:ext cx="8714560" cy="4691056"/>
          </a:xfrm>
        </p:spPr>
        <p:txBody>
          <a:bodyPr>
            <a:noAutofit/>
          </a:bodyPr>
          <a:lstStyle/>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For conductors, the resistance increases with an increase in heat. This is because the numbers of carriers in a conductor do not increase significantly with temperature, but their vibration pattern about a relatively fixed location makes it increasingly difficult for a sustained flow of carriers through the material. </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Materials that react in this manner are said to have a </a:t>
            </a:r>
            <a:r>
              <a:rPr lang="en-US" sz="2100" b="1" i="1" u="sng" dirty="0">
                <a:solidFill>
                  <a:srgbClr val="FF0000"/>
                </a:solidFill>
                <a:latin typeface="Cambria" panose="02040503050406030204" pitchFamily="18" charset="0"/>
                <a:ea typeface="Cambria" panose="02040503050406030204" pitchFamily="18" charset="0"/>
              </a:rPr>
              <a:t>positive temperature coefficient</a:t>
            </a:r>
            <a:r>
              <a:rPr lang="en-US" sz="21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Semiconductor materials, however, exhibit </a:t>
            </a:r>
            <a:r>
              <a:rPr lang="en-US" sz="2100" b="1" dirty="0">
                <a:solidFill>
                  <a:srgbClr val="FF0000"/>
                </a:solidFill>
                <a:latin typeface="Cambria" panose="02040503050406030204" pitchFamily="18" charset="0"/>
                <a:ea typeface="Cambria" panose="02040503050406030204" pitchFamily="18" charset="0"/>
              </a:rPr>
              <a:t>an </a:t>
            </a:r>
            <a:r>
              <a:rPr lang="en-US" sz="2100" b="1" i="1" u="sng" dirty="0">
                <a:solidFill>
                  <a:srgbClr val="FF0000"/>
                </a:solidFill>
                <a:latin typeface="Cambria" panose="02040503050406030204" pitchFamily="18" charset="0"/>
                <a:ea typeface="Cambria" panose="02040503050406030204" pitchFamily="18" charset="0"/>
              </a:rPr>
              <a:t>increased level of conductivity with the application of heat</a:t>
            </a:r>
            <a:r>
              <a:rPr lang="en-US" sz="2100" b="1" i="1" u="sng" dirty="0">
                <a:latin typeface="Cambria" panose="02040503050406030204" pitchFamily="18" charset="0"/>
                <a:ea typeface="Cambria" panose="02040503050406030204" pitchFamily="18" charset="0"/>
              </a:rPr>
              <a:t>.</a:t>
            </a:r>
            <a:r>
              <a:rPr lang="en-US" sz="2100" b="1" dirty="0">
                <a:latin typeface="Cambria" panose="02040503050406030204" pitchFamily="18" charset="0"/>
                <a:ea typeface="Cambria" panose="02040503050406030204" pitchFamily="18" charset="0"/>
              </a:rPr>
              <a:t> As the temperature rises, an increasing number of valence electrons absorb sufficient thermal energy to break the covalent bond and to contribute to the number of free carriers.</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Semiconductor materials have a </a:t>
            </a:r>
            <a:r>
              <a:rPr lang="en-US" sz="2100" b="1" i="1" u="sng" dirty="0">
                <a:solidFill>
                  <a:srgbClr val="FF0000"/>
                </a:solidFill>
                <a:latin typeface="Cambria" panose="02040503050406030204" pitchFamily="18" charset="0"/>
                <a:ea typeface="Cambria" panose="02040503050406030204" pitchFamily="18" charset="0"/>
              </a:rPr>
              <a:t>negative temperature coefficient</a:t>
            </a:r>
            <a:r>
              <a:rPr lang="en-US" sz="2100" b="1" i="1" u="sng" dirty="0">
                <a:latin typeface="Cambria" panose="02040503050406030204" pitchFamily="18" charset="0"/>
                <a:ea typeface="Cambria" panose="02040503050406030204" pitchFamily="18" charset="0"/>
              </a:rPr>
              <a:t>.</a:t>
            </a:r>
          </a:p>
        </p:txBody>
      </p:sp>
      <p:sp>
        <p:nvSpPr>
          <p:cNvPr id="4" name="Text Box 4">
            <a:extLst>
              <a:ext uri="{FF2B5EF4-FFF2-40B4-BE49-F238E27FC236}">
                <a16:creationId xmlns:a16="http://schemas.microsoft.com/office/drawing/2014/main" id="{15EC90C8-620B-444F-AACB-9C04E48F9A16}"/>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0601735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374A-B16B-4E90-97DE-06882ACCB913}"/>
              </a:ext>
            </a:extLst>
          </p:cNvPr>
          <p:cNvSpPr>
            <a:spLocks noGrp="1"/>
          </p:cNvSpPr>
          <p:nvPr>
            <p:ph type="title"/>
          </p:nvPr>
        </p:nvSpPr>
        <p:spPr/>
        <p:txBody>
          <a:bodyPr/>
          <a:lstStyle/>
          <a:p>
            <a:r>
              <a:rPr lang="en-US" dirty="0"/>
              <a:t>Reference Books</a:t>
            </a:r>
          </a:p>
        </p:txBody>
      </p:sp>
      <p:pic>
        <p:nvPicPr>
          <p:cNvPr id="6" name="Content Placeholder 5">
            <a:extLst>
              <a:ext uri="{FF2B5EF4-FFF2-40B4-BE49-F238E27FC236}">
                <a16:creationId xmlns:a16="http://schemas.microsoft.com/office/drawing/2014/main" id="{E180254A-83FF-4B30-A37C-B92EF64EAB1F}"/>
              </a:ext>
            </a:extLst>
          </p:cNvPr>
          <p:cNvPicPr>
            <a:picLocks noGrp="1" noChangeAspect="1"/>
          </p:cNvPicPr>
          <p:nvPr>
            <p:ph idx="1"/>
          </p:nvPr>
        </p:nvPicPr>
        <p:blipFill>
          <a:blip r:embed="rId2"/>
          <a:stretch>
            <a:fillRect/>
          </a:stretch>
        </p:blipFill>
        <p:spPr>
          <a:xfrm>
            <a:off x="0" y="1628800"/>
            <a:ext cx="4631772" cy="4513873"/>
          </a:xfrm>
        </p:spPr>
      </p:pic>
      <p:sp>
        <p:nvSpPr>
          <p:cNvPr id="4" name="Slide Number Placeholder 3">
            <a:extLst>
              <a:ext uri="{FF2B5EF4-FFF2-40B4-BE49-F238E27FC236}">
                <a16:creationId xmlns:a16="http://schemas.microsoft.com/office/drawing/2014/main" id="{7C98E4B4-20EC-45B7-ADE2-BD73DC87877D}"/>
              </a:ext>
            </a:extLst>
          </p:cNvPr>
          <p:cNvSpPr>
            <a:spLocks noGrp="1"/>
          </p:cNvSpPr>
          <p:nvPr>
            <p:ph type="sldNum" sz="quarter" idx="12"/>
          </p:nvPr>
        </p:nvSpPr>
        <p:spPr/>
        <p:txBody>
          <a:bodyPr/>
          <a:lstStyle/>
          <a:p>
            <a:pPr>
              <a:defRPr/>
            </a:pPr>
            <a:fld id="{6234C4BD-0E4F-4B7C-8322-85314FE4DD41}" type="slidenum">
              <a:rPr lang="ja-JP" altLang="en-US" smtClean="0"/>
              <a:pPr>
                <a:defRPr/>
              </a:pPr>
              <a:t>2</a:t>
            </a:fld>
            <a:endParaRPr lang="ja-JP" altLang="en-US"/>
          </a:p>
        </p:txBody>
      </p:sp>
      <p:pic>
        <p:nvPicPr>
          <p:cNvPr id="8" name="Picture 7">
            <a:extLst>
              <a:ext uri="{FF2B5EF4-FFF2-40B4-BE49-F238E27FC236}">
                <a16:creationId xmlns:a16="http://schemas.microsoft.com/office/drawing/2014/main" id="{63EF388D-1EE5-4FBC-80D3-5377C99653CC}"/>
              </a:ext>
            </a:extLst>
          </p:cNvPr>
          <p:cNvPicPr>
            <a:picLocks noChangeAspect="1"/>
          </p:cNvPicPr>
          <p:nvPr/>
        </p:nvPicPr>
        <p:blipFill>
          <a:blip r:embed="rId3"/>
          <a:stretch>
            <a:fillRect/>
          </a:stretch>
        </p:blipFill>
        <p:spPr>
          <a:xfrm>
            <a:off x="5009552" y="1417637"/>
            <a:ext cx="4104423" cy="4952167"/>
          </a:xfrm>
          <a:prstGeom prst="rect">
            <a:avLst/>
          </a:prstGeom>
        </p:spPr>
      </p:pic>
    </p:spTree>
    <p:extLst>
      <p:ext uri="{BB962C8B-B14F-4D97-AF65-F5344CB8AC3E}">
        <p14:creationId xmlns:p14="http://schemas.microsoft.com/office/powerpoint/2010/main" val="442060677"/>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09" y="1196752"/>
            <a:ext cx="4378295" cy="4745996"/>
          </a:xfrm>
        </p:spPr>
        <p:txBody>
          <a:bodyPr>
            <a:noAutofit/>
          </a:bodyPr>
          <a:lstStyle/>
          <a:p>
            <a:pPr algn="just"/>
            <a:r>
              <a:rPr lang="en-US" sz="1800" b="1" dirty="0">
                <a:latin typeface="Cambria" panose="02040503050406030204" pitchFamily="18" charset="0"/>
                <a:ea typeface="Cambria" panose="02040503050406030204" pitchFamily="18" charset="0"/>
              </a:rPr>
              <a:t>Within the atomic structure of each and every isolated atom there are specific energy levels associated with each shell and orbiting electron, as shown in Fig. 1.6. </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energy levels associated with each shell will be different for every element.</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farther an electron is from the nucleus, the higher is the energy state, and any electron that has left its parent atom has a higher energy state than any electron in the atomic structure.</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932040" y="2060848"/>
            <a:ext cx="3981093" cy="2932931"/>
          </a:xfrm>
          <a:prstGeom prst="rect">
            <a:avLst/>
          </a:prstGeom>
        </p:spPr>
      </p:pic>
      <p:sp>
        <p:nvSpPr>
          <p:cNvPr id="7" name="Text Box 4"/>
          <p:cNvSpPr txBox="1">
            <a:spLocks noChangeArrowheads="1"/>
          </p:cNvSpPr>
          <p:nvPr/>
        </p:nvSpPr>
        <p:spPr bwMode="auto">
          <a:xfrm>
            <a:off x="2699792" y="116632"/>
            <a:ext cx="36004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2647042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34023" y="1124744"/>
            <a:ext cx="7931938" cy="4438974"/>
          </a:xfrm>
          <a:prstGeom prst="rect">
            <a:avLst/>
          </a:prstGeom>
        </p:spPr>
      </p:pic>
      <p:sp>
        <p:nvSpPr>
          <p:cNvPr id="7" name="Text Box 4"/>
          <p:cNvSpPr txBox="1">
            <a:spLocks noChangeArrowheads="1"/>
          </p:cNvSpPr>
          <p:nvPr/>
        </p:nvSpPr>
        <p:spPr bwMode="auto">
          <a:xfrm>
            <a:off x="2483768" y="116632"/>
            <a:ext cx="446449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100072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16376"/>
            <a:ext cx="8640960" cy="4752528"/>
          </a:xfrm>
        </p:spPr>
        <p:txBody>
          <a:bodyPr>
            <a:norm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a:t>
            </a:r>
            <a:r>
              <a:rPr lang="en-US" sz="2100" b="1" i="1" u="sng" dirty="0">
                <a:solidFill>
                  <a:srgbClr val="FF0000"/>
                </a:solidFill>
                <a:latin typeface="Cambria" panose="02040503050406030204" pitchFamily="18" charset="0"/>
                <a:ea typeface="Cambria" panose="02040503050406030204" pitchFamily="18" charset="0"/>
              </a:rPr>
              <a:t>characteristics of a semiconductor material can be altered</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significantly by the </a:t>
            </a:r>
            <a:r>
              <a:rPr lang="en-US" sz="2100" b="1" i="1" u="sng" dirty="0">
                <a:solidFill>
                  <a:srgbClr val="FF0000"/>
                </a:solidFill>
                <a:latin typeface="Cambria" panose="02040503050406030204" pitchFamily="18" charset="0"/>
                <a:ea typeface="Cambria" panose="02040503050406030204" pitchFamily="18" charset="0"/>
              </a:rPr>
              <a:t>addition of specific impurity atoms</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the relatively pure semiconductor material. </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These impurities, although only </a:t>
            </a:r>
            <a:r>
              <a:rPr lang="en-US" sz="2100" b="1" i="1" u="sng" dirty="0">
                <a:solidFill>
                  <a:srgbClr val="FF0000"/>
                </a:solidFill>
                <a:latin typeface="Cambria" panose="02040503050406030204" pitchFamily="18" charset="0"/>
                <a:ea typeface="Cambria" panose="02040503050406030204" pitchFamily="18" charset="0"/>
              </a:rPr>
              <a:t>added at 1 part in 10 million</a:t>
            </a:r>
            <a:r>
              <a:rPr lang="en-US" sz="2100" b="1" dirty="0">
                <a:latin typeface="Cambria" panose="02040503050406030204" pitchFamily="18" charset="0"/>
                <a:ea typeface="Cambria" panose="02040503050406030204" pitchFamily="18" charset="0"/>
              </a:rPr>
              <a:t>, can </a:t>
            </a:r>
            <a:r>
              <a:rPr lang="en-US" sz="2100" b="1" i="1" u="sng" dirty="0">
                <a:solidFill>
                  <a:srgbClr val="FF0000"/>
                </a:solidFill>
                <a:latin typeface="Cambria" panose="02040503050406030204" pitchFamily="18" charset="0"/>
                <a:ea typeface="Cambria" panose="02040503050406030204" pitchFamily="18" charset="0"/>
              </a:rPr>
              <a:t>alter the band structure sufficiently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totally change the electrical properties of the material.</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 semiconductor material that has been </a:t>
            </a:r>
            <a:r>
              <a:rPr lang="en-US" sz="2100" b="1" i="1" u="sng" dirty="0">
                <a:solidFill>
                  <a:srgbClr val="FF0000"/>
                </a:solidFill>
                <a:latin typeface="Cambria" panose="02040503050406030204" pitchFamily="18" charset="0"/>
                <a:ea typeface="Cambria" panose="02040503050406030204" pitchFamily="18" charset="0"/>
              </a:rPr>
              <a:t>subjected to the doping process</a:t>
            </a:r>
            <a:r>
              <a:rPr lang="en-US" sz="2100" b="1" dirty="0">
                <a:latin typeface="Cambria" panose="02040503050406030204" pitchFamily="18" charset="0"/>
                <a:ea typeface="Cambria" panose="02040503050406030204" pitchFamily="18" charset="0"/>
              </a:rPr>
              <a:t> is called an </a:t>
            </a:r>
            <a:r>
              <a:rPr lang="en-US" sz="2100" b="1" i="1" u="sng" dirty="0">
                <a:solidFill>
                  <a:srgbClr val="FF0000"/>
                </a:solidFill>
                <a:latin typeface="Cambria" panose="02040503050406030204" pitchFamily="18" charset="0"/>
                <a:ea typeface="Cambria" panose="02040503050406030204" pitchFamily="18" charset="0"/>
              </a:rPr>
              <a:t>extrinsic material</a:t>
            </a:r>
            <a:r>
              <a:rPr lang="en-US" sz="2100" b="1" i="1" u="sng" dirty="0">
                <a:latin typeface="Cambria" panose="02040503050406030204" pitchFamily="18" charset="0"/>
                <a:ea typeface="Cambria" panose="02040503050406030204" pitchFamily="18" charset="0"/>
              </a:rPr>
              <a:t>.</a:t>
            </a:r>
            <a:endParaRPr lang="en-US" sz="2100" b="1" dirty="0">
              <a:latin typeface="Cambria" panose="02040503050406030204" pitchFamily="18" charset="0"/>
              <a:ea typeface="Cambria" panose="02040503050406030204" pitchFamily="18" charset="0"/>
            </a:endParaRPr>
          </a:p>
          <a:p>
            <a:pPr algn="just"/>
            <a:endParaRPr lang="en-US" sz="21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There are two extrinsic materials of immeasurable importance to semiconductor device fabrication</a:t>
            </a:r>
            <a:r>
              <a:rPr lang="en-US" sz="2100" b="1" dirty="0">
                <a:solidFill>
                  <a:srgbClr val="FF0000"/>
                </a:solidFill>
                <a:latin typeface="Cambria" panose="02040503050406030204" pitchFamily="18" charset="0"/>
                <a:ea typeface="Cambria" panose="02040503050406030204" pitchFamily="18" charset="0"/>
              </a:rPr>
              <a:t>: </a:t>
            </a:r>
            <a:r>
              <a:rPr lang="en-US" sz="2100" b="1" i="1" u="sng" dirty="0">
                <a:solidFill>
                  <a:srgbClr val="FF0000"/>
                </a:solidFill>
                <a:latin typeface="Cambria" panose="02040503050406030204" pitchFamily="18" charset="0"/>
                <a:ea typeface="Cambria" panose="02040503050406030204" pitchFamily="18" charset="0"/>
              </a:rPr>
              <a:t>n -type and p -type materials</a:t>
            </a:r>
            <a:r>
              <a:rPr lang="en-US" sz="2100" b="1" i="1" u="sng" dirty="0">
                <a:latin typeface="Cambria" panose="02040503050406030204" pitchFamily="18" charset="0"/>
                <a:ea typeface="Cambria" panose="02040503050406030204" pitchFamily="18" charset="0"/>
              </a:rPr>
              <a:t>. </a:t>
            </a:r>
          </a:p>
          <a:p>
            <a:pPr algn="just"/>
            <a:endParaRPr lang="en-US" sz="1800" dirty="0">
              <a:latin typeface="Arial Narrow" panose="020B0606020202030204" pitchFamily="34" charset="0"/>
            </a:endParaRPr>
          </a:p>
        </p:txBody>
      </p:sp>
      <p:sp>
        <p:nvSpPr>
          <p:cNvPr id="6" name="Text Box 4"/>
          <p:cNvSpPr txBox="1">
            <a:spLocks noChangeArrowheads="1"/>
          </p:cNvSpPr>
          <p:nvPr/>
        </p:nvSpPr>
        <p:spPr bwMode="auto">
          <a:xfrm>
            <a:off x="2267744" y="116632"/>
            <a:ext cx="5328592"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&amp; p-Type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97476311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4604081" cy="5178044"/>
          </a:xfrm>
        </p:spPr>
        <p:txBody>
          <a:bodyPr>
            <a:no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Both n -type and p -type materials are formed by </a:t>
            </a:r>
            <a:r>
              <a:rPr lang="en-US" sz="2000" b="1" i="1" u="sng" dirty="0">
                <a:solidFill>
                  <a:srgbClr val="FF0000"/>
                </a:solidFill>
                <a:latin typeface="Cambria" panose="02040503050406030204" pitchFamily="18" charset="0"/>
                <a:ea typeface="Cambria" panose="02040503050406030204" pitchFamily="18" charset="0"/>
              </a:rPr>
              <a:t>adding a predetermined number of impurity atoms</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to a silicon base.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An n -type material is created by introducing impurity elements that have </a:t>
            </a:r>
            <a:r>
              <a:rPr lang="en-US" sz="2000" b="1" u="sng" dirty="0">
                <a:solidFill>
                  <a:srgbClr val="FF0000"/>
                </a:solidFill>
                <a:latin typeface="Cambria" panose="02040503050406030204" pitchFamily="18" charset="0"/>
                <a:ea typeface="Cambria" panose="02040503050406030204" pitchFamily="18" charset="0"/>
              </a:rPr>
              <a:t>five valence electrons (pentavalent</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such as antimony, arsenic, and phosphorus. (Group V elements in Periodic Table)</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effect of such impurity elements is indicated in Fig. 1.7 (using antimony as the impurity in a silicon base).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27217" y="1479487"/>
            <a:ext cx="3930594" cy="4049542"/>
          </a:xfrm>
          <a:prstGeom prst="rect">
            <a:avLst/>
          </a:prstGeom>
        </p:spPr>
      </p:pic>
      <p:sp>
        <p:nvSpPr>
          <p:cNvPr id="7" name="Text Box 4"/>
          <p:cNvSpPr txBox="1">
            <a:spLocks noChangeArrowheads="1"/>
          </p:cNvSpPr>
          <p:nvPr/>
        </p:nvSpPr>
        <p:spPr bwMode="auto">
          <a:xfrm>
            <a:off x="3104166" y="59376"/>
            <a:ext cx="324036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7639926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219369"/>
          </a:xfrm>
        </p:spPr>
        <p:txBody>
          <a:bodyPr>
            <a:noAutofit/>
          </a:bodyPr>
          <a:lstStyle/>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Note that the four covalent bonds are still present. There is, however, </a:t>
            </a:r>
            <a:r>
              <a:rPr lang="en-US" sz="2000" b="1" i="1" u="sng" dirty="0">
                <a:solidFill>
                  <a:srgbClr val="FF0000"/>
                </a:solidFill>
                <a:latin typeface="Cambria" panose="02040503050406030204" pitchFamily="18" charset="0"/>
                <a:ea typeface="Cambria" panose="02040503050406030204" pitchFamily="18" charset="0"/>
              </a:rPr>
              <a:t>an additional fifth electron due to the impurity atom</a:t>
            </a:r>
            <a:r>
              <a:rPr lang="en-US" sz="2000" b="1" dirty="0">
                <a:latin typeface="Cambria" panose="02040503050406030204" pitchFamily="18" charset="0"/>
                <a:ea typeface="Cambria" panose="02040503050406030204" pitchFamily="18" charset="0"/>
              </a:rPr>
              <a:t>, which is unassociated with any particular covalent bond.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remaining electron, loosely bound to its parent (antimony) atom, is relatively free to move within the newly formed n -type material.</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Diffused impurities with five valence electrons are called </a:t>
            </a:r>
            <a:r>
              <a:rPr lang="en-US" sz="2000" b="1" i="1" u="sng" dirty="0">
                <a:solidFill>
                  <a:srgbClr val="FF0000"/>
                </a:solidFill>
                <a:latin typeface="Cambria" panose="02040503050406030204" pitchFamily="18" charset="0"/>
                <a:ea typeface="Cambria" panose="02040503050406030204" pitchFamily="18" charset="0"/>
              </a:rPr>
              <a:t>donor atoms.</a:t>
            </a:r>
          </a:p>
          <a:p>
            <a:pPr algn="just"/>
            <a:endParaRPr lang="en-US" sz="20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It is important to realize that even though a </a:t>
            </a:r>
            <a:r>
              <a:rPr lang="en-US" sz="2000" b="1" i="1" u="sng" dirty="0">
                <a:solidFill>
                  <a:srgbClr val="FF0000"/>
                </a:solidFill>
                <a:latin typeface="Cambria" panose="02040503050406030204" pitchFamily="18" charset="0"/>
                <a:ea typeface="Cambria" panose="02040503050406030204" pitchFamily="18" charset="0"/>
              </a:rPr>
              <a:t>large number of free carriers</a:t>
            </a:r>
            <a:r>
              <a:rPr lang="en-US" sz="2000" b="1" dirty="0">
                <a:latin typeface="Cambria" panose="02040503050406030204" pitchFamily="18" charset="0"/>
                <a:ea typeface="Cambria" panose="02040503050406030204" pitchFamily="18" charset="0"/>
              </a:rPr>
              <a:t> have been established in the n -type material, it is </a:t>
            </a:r>
            <a:r>
              <a:rPr lang="en-US" sz="2000" b="1" i="1" u="sng" dirty="0">
                <a:solidFill>
                  <a:srgbClr val="FF0000"/>
                </a:solidFill>
                <a:latin typeface="Cambria" panose="02040503050406030204" pitchFamily="18" charset="0"/>
                <a:ea typeface="Cambria" panose="02040503050406030204" pitchFamily="18" charset="0"/>
              </a:rPr>
              <a:t>still electrically neutral</a:t>
            </a:r>
            <a:r>
              <a:rPr lang="en-US" sz="2000" b="1" dirty="0">
                <a:latin typeface="Cambria" panose="02040503050406030204" pitchFamily="18" charset="0"/>
                <a:ea typeface="Cambria" panose="02040503050406030204" pitchFamily="18" charset="0"/>
              </a:rPr>
              <a:t> since ideally the </a:t>
            </a:r>
            <a:r>
              <a:rPr lang="en-US" sz="2000" b="1" i="1" u="sng" dirty="0">
                <a:solidFill>
                  <a:srgbClr val="FF0000"/>
                </a:solidFill>
                <a:latin typeface="Cambria" panose="02040503050406030204" pitchFamily="18" charset="0"/>
                <a:ea typeface="Cambria" panose="02040503050406030204" pitchFamily="18" charset="0"/>
              </a:rPr>
              <a:t>number of positively charged protons in the nuclei is still equal to the number of free and orbiting negatively charged electrons</a:t>
            </a:r>
            <a:r>
              <a:rPr lang="en-US" sz="2000" b="1" dirty="0">
                <a:latin typeface="Cambria" panose="02040503050406030204" pitchFamily="18" charset="0"/>
                <a:ea typeface="Cambria" panose="02040503050406030204" pitchFamily="18" charset="0"/>
              </a:rPr>
              <a:t> in the structure.</a:t>
            </a:r>
          </a:p>
        </p:txBody>
      </p:sp>
      <p:sp>
        <p:nvSpPr>
          <p:cNvPr id="6" name="Text Box 4"/>
          <p:cNvSpPr txBox="1">
            <a:spLocks noChangeArrowheads="1"/>
          </p:cNvSpPr>
          <p:nvPr/>
        </p:nvSpPr>
        <p:spPr bwMode="auto">
          <a:xfrm>
            <a:off x="2483768" y="59376"/>
            <a:ext cx="46361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5212294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4" y="657903"/>
            <a:ext cx="4139952" cy="5400600"/>
          </a:xfrm>
        </p:spPr>
        <p:txBody>
          <a:bodyPr>
            <a:noAutofit/>
          </a:bodyPr>
          <a:lstStyle/>
          <a:p>
            <a:pPr algn="just">
              <a:buFont typeface="Wingdings" panose="05000000000000000000" pitchFamily="2" charset="2"/>
              <a:buChar char="v"/>
            </a:pPr>
            <a:r>
              <a:rPr lang="en-US" sz="2100" b="1" dirty="0">
                <a:solidFill>
                  <a:srgbClr val="FF0000"/>
                </a:solidFill>
                <a:latin typeface="Cambria" panose="02040503050406030204" pitchFamily="18" charset="0"/>
                <a:ea typeface="Cambria" panose="02040503050406030204" pitchFamily="18" charset="0"/>
              </a:rPr>
              <a:t>Those </a:t>
            </a:r>
            <a:r>
              <a:rPr lang="en-US" sz="2100" b="1" i="1" u="sng" dirty="0">
                <a:solidFill>
                  <a:srgbClr val="FF0000"/>
                </a:solidFill>
                <a:latin typeface="Cambria" panose="02040503050406030204" pitchFamily="18" charset="0"/>
                <a:ea typeface="Cambria" panose="02040503050406030204" pitchFamily="18" charset="0"/>
              </a:rPr>
              <a:t>free electrons due to the added impurity sit at this energy level</a:t>
            </a:r>
            <a:r>
              <a:rPr lang="en-US" sz="2100" b="1" dirty="0">
                <a:latin typeface="Cambria" panose="02040503050406030204" pitchFamily="18" charset="0"/>
                <a:ea typeface="Cambria" panose="02040503050406030204" pitchFamily="18" charset="0"/>
              </a:rPr>
              <a:t> and have less difficulty absorbing a sufficient measure of thermal energy to move into the conduction band at room temperature.</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result is that at room temperature, there are a large number of carriers (electrons) in the conduction level, and the conductivity of the material increases significantly. </a:t>
            </a:r>
          </a:p>
        </p:txBody>
      </p:sp>
      <p:sp>
        <p:nvSpPr>
          <p:cNvPr id="7" name="Text Box 4"/>
          <p:cNvSpPr txBox="1">
            <a:spLocks noChangeArrowheads="1"/>
          </p:cNvSpPr>
          <p:nvPr/>
        </p:nvSpPr>
        <p:spPr bwMode="auto">
          <a:xfrm>
            <a:off x="2600110" y="59376"/>
            <a:ext cx="449217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98885" y="1899435"/>
            <a:ext cx="4836537" cy="2917535"/>
          </a:xfrm>
          <a:prstGeom prst="rect">
            <a:avLst/>
          </a:prstGeom>
        </p:spPr>
      </p:pic>
    </p:spTree>
    <p:extLst>
      <p:ext uri="{BB962C8B-B14F-4D97-AF65-F5344CB8AC3E}">
        <p14:creationId xmlns:p14="http://schemas.microsoft.com/office/powerpoint/2010/main" val="17890074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5282304" cy="5085367"/>
          </a:xfrm>
        </p:spPr>
        <p:txBody>
          <a:bodyPr>
            <a:normAutofit fontScale="92500"/>
          </a:bodyPr>
          <a:lstStyle/>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p -type material is formed by </a:t>
            </a:r>
            <a:r>
              <a:rPr lang="en-US" sz="2400" b="1" i="1" u="sng" dirty="0">
                <a:solidFill>
                  <a:srgbClr val="FF0000"/>
                </a:solidFill>
                <a:latin typeface="Cambria" panose="02040503050406030204" pitchFamily="18" charset="0"/>
                <a:ea typeface="Cambria" panose="02040503050406030204" pitchFamily="18" charset="0"/>
              </a:rPr>
              <a:t>doping a pure germanium or silicon crystal with impurity atoms having three valence electrons</a:t>
            </a:r>
            <a:r>
              <a:rPr lang="en-US" sz="2400" b="1" i="1" u="sng" dirty="0">
                <a:latin typeface="Cambria" panose="02040503050406030204" pitchFamily="18" charset="0"/>
                <a:ea typeface="Cambria" panose="02040503050406030204" pitchFamily="18" charset="0"/>
              </a:rPr>
              <a:t>. </a:t>
            </a:r>
          </a:p>
          <a:p>
            <a:pPr algn="just"/>
            <a:endParaRPr lang="en-US" sz="24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elements most frequently used for this purpose are boron, gallium, and indium. (Group III elements in Periodic Table) </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Note that there is now </a:t>
            </a:r>
            <a:r>
              <a:rPr lang="en-US" sz="2400" b="1" dirty="0">
                <a:solidFill>
                  <a:srgbClr val="FF0000"/>
                </a:solidFill>
                <a:latin typeface="Cambria" panose="02040503050406030204" pitchFamily="18" charset="0"/>
                <a:ea typeface="Cambria" panose="02040503050406030204" pitchFamily="18" charset="0"/>
              </a:rPr>
              <a:t>an </a:t>
            </a:r>
            <a:r>
              <a:rPr lang="en-US" sz="2400" b="1" i="1" u="sng" dirty="0">
                <a:solidFill>
                  <a:srgbClr val="FF0000"/>
                </a:solidFill>
                <a:latin typeface="Cambria" panose="02040503050406030204" pitchFamily="18" charset="0"/>
                <a:ea typeface="Cambria" panose="02040503050406030204" pitchFamily="18" charset="0"/>
              </a:rPr>
              <a:t>insufficient number of electrons to complete the covalent bonds</a:t>
            </a:r>
            <a:r>
              <a:rPr lang="en-US" sz="2400" b="1" dirty="0">
                <a:latin typeface="Cambria" panose="02040503050406030204" pitchFamily="18" charset="0"/>
                <a:ea typeface="Cambria" panose="02040503050406030204" pitchFamily="18" charset="0"/>
              </a:rPr>
              <a:t> of the newly formed lattice. </a:t>
            </a:r>
            <a:endParaRPr lang="en-US" sz="2400" b="1" i="1" u="sng" dirty="0">
              <a:latin typeface="Cambria" panose="02040503050406030204" pitchFamily="18" charset="0"/>
              <a:ea typeface="Cambria" panose="02040503050406030204" pitchFamily="18" charset="0"/>
            </a:endParaRPr>
          </a:p>
          <a:p>
            <a:pPr algn="just"/>
            <a:endParaRPr lang="en-US" sz="1800" b="1" i="1" u="sng" dirty="0">
              <a:latin typeface="Arial Narrow" panose="020B0606020202030204" pitchFamily="34"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52120" y="1556792"/>
            <a:ext cx="3322480" cy="4060809"/>
          </a:xfrm>
          <a:prstGeom prst="rect">
            <a:avLst/>
          </a:prstGeom>
        </p:spPr>
      </p:pic>
      <p:sp>
        <p:nvSpPr>
          <p:cNvPr id="7" name="Text Box 4"/>
          <p:cNvSpPr txBox="1">
            <a:spLocks noChangeArrowheads="1"/>
          </p:cNvSpPr>
          <p:nvPr/>
        </p:nvSpPr>
        <p:spPr bwMode="auto">
          <a:xfrm>
            <a:off x="3131840" y="116632"/>
            <a:ext cx="331236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5197328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60392"/>
            <a:ext cx="8784976" cy="4608512"/>
          </a:xfrm>
        </p:spPr>
        <p:txBody>
          <a:bodyPr>
            <a:noAutofit/>
          </a:bodyPr>
          <a:lstStyle/>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vacancy is called a hole and is represented by a small circle or a plus sign, indicating the absence of a negative charge.</a:t>
            </a:r>
          </a:p>
          <a:p>
            <a:pPr algn="just"/>
            <a:endParaRPr lang="en-US" sz="2300" b="1"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Since the resulting vacancy will readily accept a free electron:</a:t>
            </a:r>
          </a:p>
          <a:p>
            <a:pPr marL="0" indent="0" algn="just">
              <a:buNone/>
            </a:pPr>
            <a:endParaRPr lang="en-US" sz="2300" b="1" dirty="0">
              <a:latin typeface="Cambria" panose="02040503050406030204" pitchFamily="18" charset="0"/>
              <a:ea typeface="Cambria" panose="02040503050406030204" pitchFamily="18" charset="0"/>
            </a:endParaRPr>
          </a:p>
          <a:p>
            <a:pPr marL="0" indent="0" algn="just">
              <a:buNone/>
            </a:pPr>
            <a:r>
              <a:rPr lang="en-US" sz="2300" b="1" dirty="0">
                <a:solidFill>
                  <a:srgbClr val="0000FF"/>
                </a:solidFill>
                <a:latin typeface="Cambria" panose="02040503050406030204" pitchFamily="18" charset="0"/>
                <a:ea typeface="Cambria" panose="02040503050406030204" pitchFamily="18" charset="0"/>
              </a:rPr>
              <a:t>The diffused impurities with three valence electrons are called </a:t>
            </a:r>
            <a:r>
              <a:rPr lang="en-US" sz="2300" b="1" i="1" u="sng" dirty="0">
                <a:solidFill>
                  <a:srgbClr val="FF0000"/>
                </a:solidFill>
                <a:latin typeface="Cambria" panose="02040503050406030204" pitchFamily="18" charset="0"/>
                <a:ea typeface="Cambria" panose="02040503050406030204" pitchFamily="18" charset="0"/>
              </a:rPr>
              <a:t>acceptor atoms.</a:t>
            </a:r>
          </a:p>
          <a:p>
            <a:pPr marL="0" indent="0" algn="just">
              <a:buNone/>
            </a:pPr>
            <a:endParaRPr lang="en-US" sz="23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p -type material is </a:t>
            </a:r>
            <a:r>
              <a:rPr lang="en-US" sz="2300" b="1" i="1" u="sng" dirty="0">
                <a:solidFill>
                  <a:srgbClr val="FF0000"/>
                </a:solidFill>
                <a:latin typeface="Cambria" panose="02040503050406030204" pitchFamily="18" charset="0"/>
                <a:ea typeface="Cambria" panose="02040503050406030204" pitchFamily="18" charset="0"/>
              </a:rPr>
              <a:t>electrically neutral</a:t>
            </a:r>
            <a:r>
              <a:rPr lang="en-US" sz="2300" b="1" dirty="0">
                <a:latin typeface="Cambria" panose="02040503050406030204" pitchFamily="18" charset="0"/>
                <a:ea typeface="Cambria" panose="02040503050406030204" pitchFamily="18" charset="0"/>
              </a:rPr>
              <a:t>, for the same reasons described for the n -type material.</a:t>
            </a:r>
          </a:p>
        </p:txBody>
      </p:sp>
      <p:sp>
        <p:nvSpPr>
          <p:cNvPr id="6" name="Text Box 4"/>
          <p:cNvSpPr txBox="1">
            <a:spLocks noChangeArrowheads="1"/>
          </p:cNvSpPr>
          <p:nvPr/>
        </p:nvSpPr>
        <p:spPr bwMode="auto">
          <a:xfrm>
            <a:off x="2123728" y="59376"/>
            <a:ext cx="54006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5904455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1343445"/>
          </a:xfrm>
          <a:solidFill>
            <a:schemeClr val="accent3">
              <a:lumMod val="20000"/>
              <a:lumOff val="80000"/>
            </a:schemeClr>
          </a:solidFill>
        </p:spPr>
        <p:txBody>
          <a:bodyPr>
            <a:normAutofit/>
          </a:bodyPr>
          <a:lstStyle/>
          <a:p>
            <a:pPr marL="0" indent="0" algn="just">
              <a:buNone/>
            </a:pPr>
            <a:r>
              <a:rPr lang="en-US" sz="2000" b="1" dirty="0">
                <a:latin typeface="Cambria" panose="02040503050406030204" pitchFamily="18" charset="0"/>
                <a:ea typeface="Cambria" panose="02040503050406030204" pitchFamily="18" charset="0"/>
              </a:rPr>
              <a:t>The effect of the hole on conduction is shown in Fig. If a valence electron </a:t>
            </a:r>
            <a:r>
              <a:rPr lang="en-US" sz="2000" b="1" i="1" u="sng" dirty="0">
                <a:solidFill>
                  <a:srgbClr val="FF0000"/>
                </a:solidFill>
                <a:latin typeface="Cambria" panose="02040503050406030204" pitchFamily="18" charset="0"/>
                <a:ea typeface="Cambria" panose="02040503050406030204" pitchFamily="18" charset="0"/>
              </a:rPr>
              <a:t>acquires sufficient kinetic energy to break its covalent bond</a:t>
            </a:r>
            <a:r>
              <a:rPr lang="en-US" sz="2000" b="1" dirty="0">
                <a:latin typeface="Cambria" panose="02040503050406030204" pitchFamily="18" charset="0"/>
                <a:ea typeface="Cambria" panose="02040503050406030204" pitchFamily="18" charset="0"/>
              </a:rPr>
              <a:t> and </a:t>
            </a:r>
            <a:r>
              <a:rPr lang="en-US" sz="2000" b="1" i="1" u="sng" dirty="0">
                <a:solidFill>
                  <a:srgbClr val="FF0000"/>
                </a:solidFill>
                <a:latin typeface="Cambria" panose="02040503050406030204" pitchFamily="18" charset="0"/>
                <a:ea typeface="Cambria" panose="02040503050406030204" pitchFamily="18" charset="0"/>
              </a:rPr>
              <a:t>fills the void created by a hole</a:t>
            </a:r>
            <a:r>
              <a:rPr lang="en-US" sz="2000" b="1" dirty="0">
                <a:latin typeface="Cambria" panose="02040503050406030204" pitchFamily="18" charset="0"/>
                <a:ea typeface="Cambria" panose="02040503050406030204" pitchFamily="18" charset="0"/>
              </a:rPr>
              <a:t>, then a vacancy, or hole, will be created in the covalent bond that released the electron.</a:t>
            </a:r>
          </a:p>
        </p:txBody>
      </p:sp>
      <p:sp>
        <p:nvSpPr>
          <p:cNvPr id="7" name="Text Box 4"/>
          <p:cNvSpPr txBox="1">
            <a:spLocks noChangeArrowheads="1"/>
          </p:cNvSpPr>
          <p:nvPr/>
        </p:nvSpPr>
        <p:spPr bwMode="auto">
          <a:xfrm>
            <a:off x="2312078" y="98582"/>
            <a:ext cx="492421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Electron vs Hole Flow</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7544" y="2636912"/>
            <a:ext cx="2736304" cy="1944216"/>
          </a:xfrm>
          <a:prstGeom prst="rect">
            <a:avLst/>
          </a:prstGeom>
        </p:spPr>
      </p:pic>
      <p:pic>
        <p:nvPicPr>
          <p:cNvPr id="6" name="Picture 5">
            <a:extLst>
              <a:ext uri="{FF2B5EF4-FFF2-40B4-BE49-F238E27FC236}">
                <a16:creationId xmlns:a16="http://schemas.microsoft.com/office/drawing/2014/main" id="{DB359770-EC49-D34B-8099-9C8F6671D75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75856" y="2758972"/>
            <a:ext cx="2880320" cy="2470227"/>
          </a:xfrm>
          <a:prstGeom prst="rect">
            <a:avLst/>
          </a:prstGeom>
        </p:spPr>
      </p:pic>
      <p:pic>
        <p:nvPicPr>
          <p:cNvPr id="9" name="Picture 8">
            <a:extLst>
              <a:ext uri="{FF2B5EF4-FFF2-40B4-BE49-F238E27FC236}">
                <a16:creationId xmlns:a16="http://schemas.microsoft.com/office/drawing/2014/main" id="{CCB5D90E-45A4-5242-8E6B-9CCD05888C0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56176" y="2758973"/>
            <a:ext cx="2664296" cy="1966172"/>
          </a:xfrm>
          <a:prstGeom prst="rect">
            <a:avLst/>
          </a:prstGeom>
        </p:spPr>
      </p:pic>
    </p:spTree>
    <p:extLst>
      <p:ext uri="{BB962C8B-B14F-4D97-AF65-F5344CB8AC3E}">
        <p14:creationId xmlns:p14="http://schemas.microsoft.com/office/powerpoint/2010/main" val="58447326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483" y="872568"/>
            <a:ext cx="8208912" cy="1463228"/>
          </a:xfrm>
          <a:solidFill>
            <a:schemeClr val="accent3">
              <a:lumMod val="20000"/>
              <a:lumOff val="80000"/>
            </a:schemeClr>
          </a:solidFill>
        </p:spPr>
        <p:txBody>
          <a:bodyPr>
            <a:norm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an n-type material ( Fig. a ) the electron is called the majority carrier and the hole the minority carrier.</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 p-type material the hole is the majority carrier and the electron is the minority carrier.</a:t>
            </a:r>
          </a:p>
        </p:txBody>
      </p:sp>
      <p:sp>
        <p:nvSpPr>
          <p:cNvPr id="6" name="Text Box 4"/>
          <p:cNvSpPr txBox="1">
            <a:spLocks noChangeArrowheads="1"/>
          </p:cNvSpPr>
          <p:nvPr/>
        </p:nvSpPr>
        <p:spPr bwMode="auto">
          <a:xfrm>
            <a:off x="1835696" y="65619"/>
            <a:ext cx="57304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Majority &amp; Minority Carriers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87624" y="2420889"/>
            <a:ext cx="3456384" cy="2736304"/>
          </a:xfrm>
          <a:prstGeom prst="rect">
            <a:avLst/>
          </a:prstGeom>
        </p:spPr>
      </p:pic>
      <p:pic>
        <p:nvPicPr>
          <p:cNvPr id="5" name="Picture 4">
            <a:extLst>
              <a:ext uri="{FF2B5EF4-FFF2-40B4-BE49-F238E27FC236}">
                <a16:creationId xmlns:a16="http://schemas.microsoft.com/office/drawing/2014/main" id="{608DA096-6FF7-D34C-9D31-E47BC907C0B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88024" y="2418704"/>
            <a:ext cx="3456384" cy="2666480"/>
          </a:xfrm>
          <a:prstGeom prst="rect">
            <a:avLst/>
          </a:prstGeom>
        </p:spPr>
      </p:pic>
    </p:spTree>
    <p:extLst>
      <p:ext uri="{BB962C8B-B14F-4D97-AF65-F5344CB8AC3E}">
        <p14:creationId xmlns:p14="http://schemas.microsoft.com/office/powerpoint/2010/main" val="254338689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dissolve">
                                      <p:cBhvr>
                                        <p:cTn id="12" dur="500"/>
                                        <p:tgtEl>
                                          <p:spTgt spid="3">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dissolve">
                                      <p:cBhvr>
                                        <p:cTn id="23" dur="500"/>
                                        <p:tgtEl>
                                          <p:spTgt spid="3">
                                            <p:txEl>
                                              <p:pRg st="1" end="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3D2E9-A8E8-4AB8-BB49-28A5615D2788}"/>
              </a:ext>
            </a:extLst>
          </p:cNvPr>
          <p:cNvSpPr>
            <a:spLocks noGrp="1"/>
          </p:cNvSpPr>
          <p:nvPr>
            <p:ph type="sldNum" sz="quarter" idx="12"/>
          </p:nvPr>
        </p:nvSpPr>
        <p:spPr/>
        <p:txBody>
          <a:bodyPr/>
          <a:lstStyle/>
          <a:p>
            <a:pPr>
              <a:defRPr/>
            </a:pPr>
            <a:fld id="{6234C4BD-0E4F-4B7C-8322-85314FE4DD41}" type="slidenum">
              <a:rPr lang="ja-JP" altLang="en-US" smtClean="0"/>
              <a:pPr>
                <a:defRPr/>
              </a:pPr>
              <a:t>3</a:t>
            </a:fld>
            <a:endParaRPr lang="ja-JP" altLang="en-US"/>
          </a:p>
        </p:txBody>
      </p:sp>
      <p:pic>
        <p:nvPicPr>
          <p:cNvPr id="6" name="Picture 5">
            <a:extLst>
              <a:ext uri="{FF2B5EF4-FFF2-40B4-BE49-F238E27FC236}">
                <a16:creationId xmlns:a16="http://schemas.microsoft.com/office/drawing/2014/main" id="{4A591004-9176-4090-A444-F3F749650843}"/>
              </a:ext>
            </a:extLst>
          </p:cNvPr>
          <p:cNvPicPr>
            <a:picLocks noChangeAspect="1"/>
          </p:cNvPicPr>
          <p:nvPr/>
        </p:nvPicPr>
        <p:blipFill>
          <a:blip r:embed="rId2"/>
          <a:stretch>
            <a:fillRect/>
          </a:stretch>
        </p:blipFill>
        <p:spPr>
          <a:xfrm>
            <a:off x="251519" y="188640"/>
            <a:ext cx="4448245" cy="5832648"/>
          </a:xfrm>
          <a:prstGeom prst="rect">
            <a:avLst/>
          </a:prstGeom>
        </p:spPr>
      </p:pic>
      <p:pic>
        <p:nvPicPr>
          <p:cNvPr id="8" name="Picture 7">
            <a:extLst>
              <a:ext uri="{FF2B5EF4-FFF2-40B4-BE49-F238E27FC236}">
                <a16:creationId xmlns:a16="http://schemas.microsoft.com/office/drawing/2014/main" id="{1BF0AF46-369F-47E9-AA70-5805C687B35B}"/>
              </a:ext>
            </a:extLst>
          </p:cNvPr>
          <p:cNvPicPr>
            <a:picLocks noChangeAspect="1"/>
          </p:cNvPicPr>
          <p:nvPr/>
        </p:nvPicPr>
        <p:blipFill>
          <a:blip r:embed="rId3"/>
          <a:stretch>
            <a:fillRect/>
          </a:stretch>
        </p:blipFill>
        <p:spPr>
          <a:xfrm>
            <a:off x="4699764" y="210547"/>
            <a:ext cx="3760668" cy="5841499"/>
          </a:xfrm>
          <a:prstGeom prst="rect">
            <a:avLst/>
          </a:prstGeom>
        </p:spPr>
      </p:pic>
      <p:sp>
        <p:nvSpPr>
          <p:cNvPr id="9" name="TextBox 8">
            <a:extLst>
              <a:ext uri="{FF2B5EF4-FFF2-40B4-BE49-F238E27FC236}">
                <a16:creationId xmlns:a16="http://schemas.microsoft.com/office/drawing/2014/main" id="{8914910F-7291-4A29-B996-0D05F748B224}"/>
              </a:ext>
            </a:extLst>
          </p:cNvPr>
          <p:cNvSpPr txBox="1"/>
          <p:nvPr/>
        </p:nvSpPr>
        <p:spPr>
          <a:xfrm>
            <a:off x="3203848" y="25881"/>
            <a:ext cx="2016224" cy="369332"/>
          </a:xfrm>
          <a:prstGeom prst="rect">
            <a:avLst/>
          </a:prstGeom>
          <a:noFill/>
        </p:spPr>
        <p:txBody>
          <a:bodyPr wrap="square" rtlCol="0">
            <a:spAutoFit/>
          </a:bodyPr>
          <a:lstStyle/>
          <a:p>
            <a:r>
              <a:rPr lang="en-US" b="1" dirty="0">
                <a:solidFill>
                  <a:srgbClr val="FF0000"/>
                </a:solidFill>
              </a:rPr>
              <a:t>Mid</a:t>
            </a:r>
          </a:p>
        </p:txBody>
      </p:sp>
    </p:spTree>
    <p:extLst>
      <p:ext uri="{BB962C8B-B14F-4D97-AF65-F5344CB8AC3E}">
        <p14:creationId xmlns:p14="http://schemas.microsoft.com/office/powerpoint/2010/main" val="773039723"/>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
        <p:nvSpPr>
          <p:cNvPr id="2" name="Slide Number Placeholder 1">
            <a:extLst>
              <a:ext uri="{FF2B5EF4-FFF2-40B4-BE49-F238E27FC236}">
                <a16:creationId xmlns:a16="http://schemas.microsoft.com/office/drawing/2014/main" id="{60B60151-275B-234C-B96C-372251543F9B}"/>
              </a:ext>
            </a:extLst>
          </p:cNvPr>
          <p:cNvSpPr>
            <a:spLocks noGrp="1"/>
          </p:cNvSpPr>
          <p:nvPr>
            <p:ph type="sldNum" sz="quarter" idx="12"/>
          </p:nvPr>
        </p:nvSpPr>
        <p:spPr/>
        <p:txBody>
          <a:bodyPr/>
          <a:lstStyle/>
          <a:p>
            <a:pPr>
              <a:defRPr/>
            </a:pPr>
            <a:fld id="{47F6B988-E08C-4CCC-98F2-2921209802BF}" type="slidenum">
              <a:rPr lang="ja-JP" altLang="en-US" smtClean="0"/>
              <a:pPr>
                <a:defRPr/>
              </a:pPr>
              <a:t>30</a:t>
            </a:fld>
            <a:endParaRPr lang="ja-JP" altLang="en-US"/>
          </a:p>
        </p:txBody>
      </p:sp>
    </p:spTree>
    <p:extLst>
      <p:ext uri="{BB962C8B-B14F-4D97-AF65-F5344CB8AC3E}">
        <p14:creationId xmlns:p14="http://schemas.microsoft.com/office/powerpoint/2010/main" val="96284014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929EBA-73CD-46BC-B7A3-78EF32E21B70}"/>
              </a:ext>
            </a:extLst>
          </p:cNvPr>
          <p:cNvSpPr>
            <a:spLocks noGrp="1"/>
          </p:cNvSpPr>
          <p:nvPr>
            <p:ph type="sldNum" sz="quarter" idx="12"/>
          </p:nvPr>
        </p:nvSpPr>
        <p:spPr/>
        <p:txBody>
          <a:bodyPr/>
          <a:lstStyle/>
          <a:p>
            <a:pPr>
              <a:defRPr/>
            </a:pPr>
            <a:fld id="{6234C4BD-0E4F-4B7C-8322-85314FE4DD41}" type="slidenum">
              <a:rPr lang="ja-JP" altLang="en-US" smtClean="0"/>
              <a:pPr>
                <a:defRPr/>
              </a:pPr>
              <a:t>4</a:t>
            </a:fld>
            <a:endParaRPr lang="ja-JP" altLang="en-US"/>
          </a:p>
        </p:txBody>
      </p:sp>
      <p:pic>
        <p:nvPicPr>
          <p:cNvPr id="7" name="Picture 6">
            <a:extLst>
              <a:ext uri="{FF2B5EF4-FFF2-40B4-BE49-F238E27FC236}">
                <a16:creationId xmlns:a16="http://schemas.microsoft.com/office/drawing/2014/main" id="{D9CD8288-48CA-4290-9718-5400EC9721B5}"/>
              </a:ext>
            </a:extLst>
          </p:cNvPr>
          <p:cNvPicPr>
            <a:picLocks noChangeAspect="1"/>
          </p:cNvPicPr>
          <p:nvPr/>
        </p:nvPicPr>
        <p:blipFill>
          <a:blip r:embed="rId2"/>
          <a:stretch>
            <a:fillRect/>
          </a:stretch>
        </p:blipFill>
        <p:spPr>
          <a:xfrm>
            <a:off x="179512" y="210547"/>
            <a:ext cx="3286125" cy="5943600"/>
          </a:xfrm>
          <a:prstGeom prst="rect">
            <a:avLst/>
          </a:prstGeom>
        </p:spPr>
      </p:pic>
      <p:sp>
        <p:nvSpPr>
          <p:cNvPr id="8" name="TextBox 7">
            <a:extLst>
              <a:ext uri="{FF2B5EF4-FFF2-40B4-BE49-F238E27FC236}">
                <a16:creationId xmlns:a16="http://schemas.microsoft.com/office/drawing/2014/main" id="{42544CED-5D22-472D-8868-A600B921B700}"/>
              </a:ext>
            </a:extLst>
          </p:cNvPr>
          <p:cNvSpPr txBox="1"/>
          <p:nvPr/>
        </p:nvSpPr>
        <p:spPr>
          <a:xfrm>
            <a:off x="3203848" y="25881"/>
            <a:ext cx="2016224" cy="369332"/>
          </a:xfrm>
          <a:prstGeom prst="rect">
            <a:avLst/>
          </a:prstGeom>
          <a:noFill/>
        </p:spPr>
        <p:txBody>
          <a:bodyPr wrap="square" rtlCol="0">
            <a:spAutoFit/>
          </a:bodyPr>
          <a:lstStyle/>
          <a:p>
            <a:r>
              <a:rPr lang="en-US" b="1" dirty="0">
                <a:solidFill>
                  <a:srgbClr val="FF0000"/>
                </a:solidFill>
              </a:rPr>
              <a:t>Final</a:t>
            </a:r>
          </a:p>
        </p:txBody>
      </p:sp>
      <p:pic>
        <p:nvPicPr>
          <p:cNvPr id="10" name="Picture 9">
            <a:extLst>
              <a:ext uri="{FF2B5EF4-FFF2-40B4-BE49-F238E27FC236}">
                <a16:creationId xmlns:a16="http://schemas.microsoft.com/office/drawing/2014/main" id="{1A9370B3-B915-4BFD-9C66-F3BC794F9A3C}"/>
              </a:ext>
            </a:extLst>
          </p:cNvPr>
          <p:cNvPicPr>
            <a:picLocks noChangeAspect="1"/>
          </p:cNvPicPr>
          <p:nvPr/>
        </p:nvPicPr>
        <p:blipFill>
          <a:blip r:embed="rId3"/>
          <a:stretch>
            <a:fillRect/>
          </a:stretch>
        </p:blipFill>
        <p:spPr>
          <a:xfrm>
            <a:off x="4067944" y="368574"/>
            <a:ext cx="3409950" cy="5467350"/>
          </a:xfrm>
          <a:prstGeom prst="rect">
            <a:avLst/>
          </a:prstGeom>
        </p:spPr>
      </p:pic>
    </p:spTree>
    <p:extLst>
      <p:ext uri="{BB962C8B-B14F-4D97-AF65-F5344CB8AC3E}">
        <p14:creationId xmlns:p14="http://schemas.microsoft.com/office/powerpoint/2010/main" val="17671563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61" y="2512581"/>
            <a:ext cx="5108011" cy="2952328"/>
          </a:xfrm>
          <a:solidFill>
            <a:srgbClr val="92D050"/>
          </a:solidFill>
        </p:spPr>
        <p:txBody>
          <a:bodyPr>
            <a:noAutofit/>
          </a:bodyPr>
          <a:lstStyle/>
          <a:p>
            <a:pPr algn="just"/>
            <a:r>
              <a:rPr lang="en-US" sz="2000" b="1" dirty="0">
                <a:latin typeface="Cambria" panose="02040503050406030204" pitchFamily="18" charset="0"/>
                <a:ea typeface="Cambria" panose="02040503050406030204" pitchFamily="18" charset="0"/>
              </a:rPr>
              <a:t>The miniaturization that has occurred in recent years leaves us to wonder about its limits.</a:t>
            </a:r>
          </a:p>
          <a:p>
            <a:pPr algn="just"/>
            <a:r>
              <a:rPr lang="en-US" sz="2000" b="1" dirty="0">
                <a:latin typeface="Cambria" panose="02040503050406030204" pitchFamily="18" charset="0"/>
                <a:ea typeface="Cambria" panose="02040503050406030204" pitchFamily="18" charset="0"/>
              </a:rPr>
              <a:t>Complete systems now appear on wafers thousands of times smaller than the single element of earlier networks. </a:t>
            </a:r>
          </a:p>
          <a:p>
            <a:pPr algn="just"/>
            <a:r>
              <a:rPr lang="en-US" sz="2000" b="1" dirty="0">
                <a:latin typeface="Cambria" panose="02040503050406030204" pitchFamily="18" charset="0"/>
                <a:ea typeface="Cambria" panose="02040503050406030204" pitchFamily="18" charset="0"/>
              </a:rPr>
              <a:t>The first integrated circuit (IC) was developed by Jack </a:t>
            </a:r>
            <a:r>
              <a:rPr lang="en-US" sz="2000" b="1" dirty="0" err="1">
                <a:latin typeface="Cambria" panose="02040503050406030204" pitchFamily="18" charset="0"/>
                <a:ea typeface="Cambria" panose="02040503050406030204" pitchFamily="18" charset="0"/>
              </a:rPr>
              <a:t>Kilby</a:t>
            </a:r>
            <a:r>
              <a:rPr lang="en-US" sz="2000" b="1" dirty="0">
                <a:latin typeface="Cambria" panose="02040503050406030204" pitchFamily="18" charset="0"/>
                <a:ea typeface="Cambria" panose="02040503050406030204" pitchFamily="18" charset="0"/>
              </a:rPr>
              <a:t> while working at Texas Instruments in 1958.</a:t>
            </a:r>
          </a:p>
        </p:txBody>
      </p:sp>
      <p:sp>
        <p:nvSpPr>
          <p:cNvPr id="2" name="Slide Number Placeholder 1">
            <a:extLst>
              <a:ext uri="{FF2B5EF4-FFF2-40B4-BE49-F238E27FC236}">
                <a16:creationId xmlns:a16="http://schemas.microsoft.com/office/drawing/2014/main" id="{530A191C-4D35-1A44-A2DB-DE900939A6AE}"/>
              </a:ext>
            </a:extLst>
          </p:cNvPr>
          <p:cNvSpPr>
            <a:spLocks noGrp="1"/>
          </p:cNvSpPr>
          <p:nvPr>
            <p:ph type="sldNum" sz="quarter" idx="12"/>
          </p:nvPr>
        </p:nvSpPr>
        <p:spPr/>
        <p:txBody>
          <a:bodyPr/>
          <a:lstStyle/>
          <a:p>
            <a:pPr>
              <a:defRPr/>
            </a:pPr>
            <a:fld id="{47F6B988-E08C-4CCC-98F2-2921209802BF}" type="slidenum">
              <a:rPr lang="ja-JP" altLang="en-US" smtClean="0"/>
              <a:pPr>
                <a:defRPr/>
              </a:pPr>
              <a:t>5</a:t>
            </a:fld>
            <a:endParaRPr lang="ja-JP" altLang="en-US"/>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44208" y="2272410"/>
            <a:ext cx="1893094" cy="2371725"/>
          </a:xfrm>
          <a:prstGeom prst="rect">
            <a:avLst/>
          </a:prstGeom>
        </p:spPr>
      </p:pic>
      <p:sp>
        <p:nvSpPr>
          <p:cNvPr id="11" name="TextBox 10"/>
          <p:cNvSpPr txBox="1"/>
          <p:nvPr/>
        </p:nvSpPr>
        <p:spPr>
          <a:xfrm>
            <a:off x="5547450" y="4627786"/>
            <a:ext cx="3686609" cy="1477328"/>
          </a:xfrm>
          <a:prstGeom prst="rect">
            <a:avLst/>
          </a:prstGeom>
          <a:noFill/>
        </p:spPr>
        <p:txBody>
          <a:bodyPr wrap="square" rtlCol="0">
            <a:spAutoFit/>
          </a:bodyPr>
          <a:lstStyle/>
          <a:p>
            <a:pPr algn="just"/>
            <a:r>
              <a:rPr lang="en-US" b="1" dirty="0">
                <a:latin typeface="Cambria" panose="02040503050406030204" pitchFamily="18" charset="0"/>
                <a:ea typeface="Cambria" panose="02040503050406030204" pitchFamily="18" charset="0"/>
              </a:rPr>
              <a:t>Figure 1.1: Jack St. Clair </a:t>
            </a:r>
            <a:r>
              <a:rPr lang="en-US" b="1" dirty="0" err="1">
                <a:latin typeface="Cambria" panose="02040503050406030204" pitchFamily="18" charset="0"/>
                <a:ea typeface="Cambria" panose="02040503050406030204" pitchFamily="18" charset="0"/>
              </a:rPr>
              <a:t>Kilby</a:t>
            </a:r>
            <a:r>
              <a:rPr lang="en-US" b="1" dirty="0">
                <a:latin typeface="Cambria" panose="02040503050406030204" pitchFamily="18" charset="0"/>
                <a:ea typeface="Cambria" panose="02040503050406030204" pitchFamily="18" charset="0"/>
              </a:rPr>
              <a:t>, inventor of the integrated circuit and co-inventor of the electronic handheld calculator.</a:t>
            </a:r>
          </a:p>
          <a:p>
            <a:pPr algn="just"/>
            <a:r>
              <a:rPr lang="en-US" b="1" dirty="0">
                <a:latin typeface="Cambria" panose="02040503050406030204" pitchFamily="18" charset="0"/>
                <a:ea typeface="Cambria" panose="02040503050406030204" pitchFamily="18" charset="0"/>
              </a:rPr>
              <a:t>(Courtesy of Texas Instruments.)</a:t>
            </a:r>
          </a:p>
        </p:txBody>
      </p:sp>
      <p:sp>
        <p:nvSpPr>
          <p:cNvPr id="7" name="Text Box 4"/>
          <p:cNvSpPr txBox="1">
            <a:spLocks noChangeArrowheads="1"/>
          </p:cNvSpPr>
          <p:nvPr/>
        </p:nvSpPr>
        <p:spPr bwMode="auto">
          <a:xfrm>
            <a:off x="3203848" y="28983"/>
            <a:ext cx="318118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
        <p:nvSpPr>
          <p:cNvPr id="6" name="Rectangle 5"/>
          <p:cNvSpPr/>
          <p:nvPr/>
        </p:nvSpPr>
        <p:spPr>
          <a:xfrm>
            <a:off x="112061" y="669105"/>
            <a:ext cx="8905081" cy="1631216"/>
          </a:xfrm>
          <a:prstGeom prst="rect">
            <a:avLst/>
          </a:prstGeom>
          <a:solidFill>
            <a:schemeClr val="bg1">
              <a:lumMod val="95000"/>
            </a:schemeClr>
          </a:solidFill>
        </p:spPr>
        <p:txBody>
          <a:bodyPr wrap="square">
            <a:spAutoFit/>
          </a:bodyPr>
          <a:lstStyle/>
          <a:p>
            <a:pPr algn="just"/>
            <a:r>
              <a:rPr lang="en-US" sz="2000" b="1" dirty="0">
                <a:latin typeface="Cambria" panose="02040503050406030204" pitchFamily="18" charset="0"/>
                <a:ea typeface="Cambria" panose="02040503050406030204" pitchFamily="18" charset="0"/>
              </a:rPr>
              <a:t>One of the noteworthy things about this field, as in many other areas of technology, is how little the fundamental principles change over time. Systems are incredibly smaller, current speeds of operation are truly remarkable, and new gadgets surface every day, leaving us to wonder where technology is taking us.</a:t>
            </a:r>
          </a:p>
        </p:txBody>
      </p:sp>
    </p:spTree>
    <p:extLst>
      <p:ext uri="{BB962C8B-B14F-4D97-AF65-F5344CB8AC3E}">
        <p14:creationId xmlns:p14="http://schemas.microsoft.com/office/powerpoint/2010/main" val="111329634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blinds(horizontal)">
                                      <p:cBhvr>
                                        <p:cTn id="17" dur="500"/>
                                        <p:tgtEl>
                                          <p:spTgt spid="3">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linds(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linds(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p:bldP spid="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28487"/>
            <a:ext cx="8744841" cy="2661037"/>
          </a:xfrm>
        </p:spPr>
        <p:txBody>
          <a:bodyPr>
            <a:normAutofit fontScale="70000" lnSpcReduction="20000"/>
          </a:bodyPr>
          <a:lstStyle/>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Today, the Intel® </a:t>
            </a:r>
            <a:r>
              <a:rPr lang="en-US" sz="2900" b="1" dirty="0" err="1">
                <a:latin typeface="Cambria" panose="02040503050406030204" pitchFamily="18" charset="0"/>
                <a:ea typeface="Cambria" panose="02040503050406030204" pitchFamily="18" charset="0"/>
              </a:rPr>
              <a:t>Core</a:t>
            </a:r>
            <a:r>
              <a:rPr lang="en-US" sz="2900" b="1" baseline="30000" dirty="0" err="1">
                <a:latin typeface="Cambria" panose="02040503050406030204" pitchFamily="18" charset="0"/>
                <a:ea typeface="Cambria" panose="02040503050406030204" pitchFamily="18" charset="0"/>
              </a:rPr>
              <a:t>TM</a:t>
            </a:r>
            <a:r>
              <a:rPr lang="en-US" sz="2900" b="1" dirty="0">
                <a:latin typeface="Cambria" panose="02040503050406030204" pitchFamily="18" charset="0"/>
                <a:ea typeface="Cambria" panose="02040503050406030204" pitchFamily="18" charset="0"/>
              </a:rPr>
              <a:t> i7 Extreme Edition Processor of Fig. 1.2 has 731 million transistors in a package that is only slightly larger than a 1.67 sq. inches.</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In 1965, Dr. Gordon E. Moore presented a paper predicting that the transistor count in a single IC chip would double every two years. </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Now, more than 45 years, later we find that his prediction is amazingly accurate and expected to continue for the next few decades. </a:t>
            </a:r>
          </a:p>
          <a:p>
            <a:pPr algn="just"/>
            <a:endParaRPr lang="en-US" sz="1800" dirty="0">
              <a:latin typeface="Arial Narrow" panose="020B0606020202030204" pitchFamily="34" charset="0"/>
            </a:endParaRPr>
          </a:p>
        </p:txBody>
      </p:sp>
      <p:pic>
        <p:nvPicPr>
          <p:cNvPr id="6" name="Picture 5"/>
          <p:cNvPicPr>
            <a:picLocks noChangeAspect="1"/>
          </p:cNvPicPr>
          <p:nvPr/>
        </p:nvPicPr>
        <p:blipFill>
          <a:blip r:embed="rId2"/>
          <a:stretch>
            <a:fillRect/>
          </a:stretch>
        </p:blipFill>
        <p:spPr>
          <a:xfrm>
            <a:off x="2771800" y="4005064"/>
            <a:ext cx="1687157" cy="1296844"/>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04048" y="3861048"/>
            <a:ext cx="1686558" cy="1520668"/>
          </a:xfrm>
          <a:prstGeom prst="rect">
            <a:avLst/>
          </a:prstGeom>
        </p:spPr>
      </p:pic>
      <p:sp>
        <p:nvSpPr>
          <p:cNvPr id="8" name="TextBox 7"/>
          <p:cNvSpPr txBox="1"/>
          <p:nvPr/>
        </p:nvSpPr>
        <p:spPr>
          <a:xfrm>
            <a:off x="1692580" y="5492330"/>
            <a:ext cx="7231773"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Figure 1.2: Intel® Core™ i7 Extreme Edition Processor. </a:t>
            </a:r>
          </a:p>
        </p:txBody>
      </p:sp>
      <p:sp>
        <p:nvSpPr>
          <p:cNvPr id="9" name="Text Box 4"/>
          <p:cNvSpPr txBox="1">
            <a:spLocks noChangeArrowheads="1"/>
          </p:cNvSpPr>
          <p:nvPr/>
        </p:nvSpPr>
        <p:spPr bwMode="auto">
          <a:xfrm>
            <a:off x="2524803" y="28505"/>
            <a:ext cx="433650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 Contd.</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21163817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dissolv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43" y="836712"/>
            <a:ext cx="8863714" cy="5038421"/>
          </a:xfrm>
          <a:solidFill>
            <a:schemeClr val="bg1">
              <a:lumMod val="95000"/>
            </a:schemeClr>
          </a:solidFill>
        </p:spPr>
        <p:txBody>
          <a:bodyPr>
            <a:noAutofit/>
          </a:bodyPr>
          <a:lstStyle/>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construction of every discrete (individual) solid-state (hard crystal structure) electronic device or integrated circuit begins with a semiconductor material of the highest quality.</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Semiconductors are a special class of elements having a conductivity between that of a good conductor and that of an insulator.</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In general, semiconductor materials fall into one of two classes: single-crystal and compound.</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Single-crystal semiconductors such as germanium (Ge) and silicon (Si) have </a:t>
            </a:r>
            <a:r>
              <a:rPr lang="en-US" sz="2050" b="1" dirty="0">
                <a:solidFill>
                  <a:srgbClr val="FF0000"/>
                </a:solidFill>
                <a:latin typeface="Cambria" panose="02040503050406030204" pitchFamily="18" charset="0"/>
                <a:ea typeface="Cambria" panose="02040503050406030204" pitchFamily="18" charset="0"/>
              </a:rPr>
              <a:t>a </a:t>
            </a:r>
            <a:r>
              <a:rPr lang="en-US" sz="2050" b="1" i="1" u="sng" dirty="0">
                <a:solidFill>
                  <a:srgbClr val="FF0000"/>
                </a:solidFill>
                <a:latin typeface="Cambria" panose="02040503050406030204" pitchFamily="18" charset="0"/>
                <a:ea typeface="Cambria" panose="02040503050406030204" pitchFamily="18" charset="0"/>
              </a:rPr>
              <a:t>repetitive crystal structure</a:t>
            </a:r>
            <a:r>
              <a:rPr lang="en-US" sz="2050" b="1" i="1" u="sng" dirty="0">
                <a:latin typeface="Cambria" panose="02040503050406030204" pitchFamily="18" charset="0"/>
                <a:ea typeface="Cambria" panose="02040503050406030204" pitchFamily="18" charset="0"/>
              </a:rPr>
              <a:t>,</a:t>
            </a:r>
            <a:r>
              <a:rPr lang="en-US" sz="2050" b="1" i="1" dirty="0">
                <a:latin typeface="Cambria" panose="02040503050406030204" pitchFamily="18" charset="0"/>
                <a:ea typeface="Cambria" panose="02040503050406030204" pitchFamily="18" charset="0"/>
              </a:rPr>
              <a:t> </a:t>
            </a:r>
            <a:r>
              <a:rPr lang="en-US" sz="2050" b="1" dirty="0">
                <a:latin typeface="Cambria" panose="02040503050406030204" pitchFamily="18" charset="0"/>
                <a:ea typeface="Cambria" panose="02040503050406030204" pitchFamily="18" charset="0"/>
              </a:rPr>
              <a:t>whereas compound semiconductors such as gallium arsenide (GaAs), cadmium sulfide (</a:t>
            </a:r>
            <a:r>
              <a:rPr lang="en-US" sz="2050" b="1" dirty="0" err="1">
                <a:latin typeface="Cambria" panose="02040503050406030204" pitchFamily="18" charset="0"/>
                <a:ea typeface="Cambria" panose="02040503050406030204" pitchFamily="18" charset="0"/>
              </a:rPr>
              <a:t>CdS</a:t>
            </a:r>
            <a:r>
              <a:rPr lang="en-US" sz="2050" b="1" dirty="0">
                <a:latin typeface="Cambria" panose="02040503050406030204" pitchFamily="18" charset="0"/>
                <a:ea typeface="Cambria" panose="02040503050406030204" pitchFamily="18" charset="0"/>
              </a:rPr>
              <a:t>), gallium nitride (</a:t>
            </a:r>
            <a:r>
              <a:rPr lang="en-US" sz="2050" b="1" dirty="0" err="1">
                <a:latin typeface="Cambria" panose="02040503050406030204" pitchFamily="18" charset="0"/>
                <a:ea typeface="Cambria" panose="02040503050406030204" pitchFamily="18" charset="0"/>
              </a:rPr>
              <a:t>GaN</a:t>
            </a:r>
            <a:r>
              <a:rPr lang="en-US" sz="2050" b="1" dirty="0">
                <a:latin typeface="Cambria" panose="02040503050406030204" pitchFamily="18" charset="0"/>
                <a:ea typeface="Cambria" panose="02040503050406030204" pitchFamily="18" charset="0"/>
              </a:rPr>
              <a:t>), and gallium arsenide phosphide (</a:t>
            </a:r>
            <a:r>
              <a:rPr lang="en-US" sz="2050" b="1" dirty="0" err="1">
                <a:latin typeface="Cambria" panose="02040503050406030204" pitchFamily="18" charset="0"/>
                <a:ea typeface="Cambria" panose="02040503050406030204" pitchFamily="18" charset="0"/>
              </a:rPr>
              <a:t>GaAsP</a:t>
            </a:r>
            <a:r>
              <a:rPr lang="en-US" sz="2050" b="1" dirty="0">
                <a:latin typeface="Cambria" panose="02040503050406030204" pitchFamily="18" charset="0"/>
                <a:ea typeface="Cambria" panose="02040503050406030204" pitchFamily="18" charset="0"/>
              </a:rPr>
              <a:t>) are constructed of </a:t>
            </a:r>
            <a:r>
              <a:rPr lang="en-US" sz="2050" b="1" i="1" u="sng" dirty="0">
                <a:solidFill>
                  <a:srgbClr val="FF0000"/>
                </a:solidFill>
                <a:latin typeface="Cambria" panose="02040503050406030204" pitchFamily="18" charset="0"/>
                <a:ea typeface="Cambria" panose="02040503050406030204" pitchFamily="18" charset="0"/>
              </a:rPr>
              <a:t>two or more semiconductor materials of different atomic structures.</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three semiconductors used most frequently in the construction of electronic devices are </a:t>
            </a:r>
            <a:r>
              <a:rPr lang="en-US" sz="2050" b="1" i="1" u="sng" dirty="0">
                <a:solidFill>
                  <a:srgbClr val="FF0000"/>
                </a:solidFill>
                <a:latin typeface="Cambria" panose="02040503050406030204" pitchFamily="18" charset="0"/>
                <a:ea typeface="Cambria" panose="02040503050406030204" pitchFamily="18" charset="0"/>
              </a:rPr>
              <a:t>Ge, Si, and GaAs.</a:t>
            </a:r>
          </a:p>
        </p:txBody>
      </p:sp>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p:txBody>
          <a:bodyPr/>
          <a:lstStyle/>
          <a:p>
            <a:pPr>
              <a:defRPr/>
            </a:pPr>
            <a:fld id="{47F6B988-E08C-4CCC-98F2-2921209802BF}" type="slidenum">
              <a:rPr lang="ja-JP" altLang="en-US" smtClean="0"/>
              <a:pPr>
                <a:defRPr/>
              </a:pPr>
              <a:t>7</a:t>
            </a:fld>
            <a:endParaRPr lang="ja-JP" altLang="en-US"/>
          </a:p>
        </p:txBody>
      </p:sp>
      <p:sp>
        <p:nvSpPr>
          <p:cNvPr id="6" name="Text Box 4"/>
          <p:cNvSpPr txBox="1">
            <a:spLocks noChangeArrowheads="1"/>
          </p:cNvSpPr>
          <p:nvPr/>
        </p:nvSpPr>
        <p:spPr bwMode="auto">
          <a:xfrm>
            <a:off x="467544" y="77143"/>
            <a:ext cx="82089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Semiconductor Materials: </a:t>
            </a:r>
            <a:r>
              <a:rPr lang="en-US" sz="3400" b="1" dirty="0">
                <a:solidFill>
                  <a:srgbClr val="0000FF"/>
                </a:solidFill>
                <a:latin typeface="Cambria" panose="02040503050406030204" pitchFamily="18" charset="0"/>
                <a:ea typeface="Cambria" panose="02040503050406030204" pitchFamily="18" charset="0"/>
                <a:cs typeface="Times New Roman" pitchFamily="18" charset="0"/>
              </a:rPr>
              <a:t>Ge, Si &amp; GaAs</a:t>
            </a:r>
          </a:p>
        </p:txBody>
      </p:sp>
    </p:spTree>
    <p:extLst>
      <p:ext uri="{BB962C8B-B14F-4D97-AF65-F5344CB8AC3E}">
        <p14:creationId xmlns:p14="http://schemas.microsoft.com/office/powerpoint/2010/main" val="45593544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765991" cy="4392488"/>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Germanium:</a:t>
            </a:r>
            <a:endParaRPr lang="en-US" sz="2800" b="1" dirty="0">
              <a:solidFill>
                <a:srgbClr val="0000FF"/>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In the first few decades following the </a:t>
            </a:r>
            <a:r>
              <a:rPr lang="en-US" sz="2000" b="1" i="1" u="sng" dirty="0">
                <a:solidFill>
                  <a:srgbClr val="FF0000"/>
                </a:solidFill>
                <a:latin typeface="Cambria" panose="02040503050406030204" pitchFamily="18" charset="0"/>
                <a:ea typeface="Cambria" panose="02040503050406030204" pitchFamily="18" charset="0"/>
              </a:rPr>
              <a:t>discovery of the diode</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1939 and </a:t>
            </a:r>
            <a:r>
              <a:rPr lang="en-US" sz="2000" b="1" i="1" u="sng" dirty="0">
                <a:solidFill>
                  <a:srgbClr val="FF0000"/>
                </a:solidFill>
                <a:latin typeface="Cambria" panose="02040503050406030204" pitchFamily="18" charset="0"/>
                <a:ea typeface="Cambria" panose="02040503050406030204" pitchFamily="18" charset="0"/>
              </a:rPr>
              <a:t>the transistor</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1947 </a:t>
            </a:r>
            <a:r>
              <a:rPr lang="en-US" sz="2000" b="1" i="1" u="sng" dirty="0">
                <a:solidFill>
                  <a:srgbClr val="FF0000"/>
                </a:solidFill>
                <a:latin typeface="Cambria" panose="02040503050406030204" pitchFamily="18" charset="0"/>
                <a:ea typeface="Cambria" panose="02040503050406030204" pitchFamily="18" charset="0"/>
              </a:rPr>
              <a:t>germanium was used almost exclusively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because it was relatively easy to find and was available in fairly large quantities.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It was also relatively </a:t>
            </a:r>
            <a:r>
              <a:rPr lang="en-US" sz="2000" b="1" i="1" u="sng" dirty="0">
                <a:solidFill>
                  <a:srgbClr val="FF0000"/>
                </a:solidFill>
                <a:latin typeface="Cambria" panose="02040503050406030204" pitchFamily="18" charset="0"/>
                <a:ea typeface="Cambria" panose="02040503050406030204" pitchFamily="18" charset="0"/>
              </a:rPr>
              <a:t>easy to refine to obtain very high levels of purity</a:t>
            </a:r>
            <a:r>
              <a:rPr lang="en-US" sz="2000" b="1" dirty="0">
                <a:latin typeface="Cambria" panose="02040503050406030204" pitchFamily="18" charset="0"/>
                <a:ea typeface="Cambria" panose="02040503050406030204" pitchFamily="18" charset="0"/>
              </a:rPr>
              <a:t>, an important aspect in the fabrication process.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However, it was discovered in the early years that diodes and transistors constructed using germanium as the base material </a:t>
            </a:r>
            <a:r>
              <a:rPr lang="en-US" sz="2000" b="1" i="1" u="sng" dirty="0">
                <a:solidFill>
                  <a:srgbClr val="FF0000"/>
                </a:solidFill>
                <a:latin typeface="Cambria" panose="02040503050406030204" pitchFamily="18" charset="0"/>
                <a:ea typeface="Cambria" panose="02040503050406030204" pitchFamily="18" charset="0"/>
              </a:rPr>
              <a:t>suffered from low levels of reliability due primarily to its sensitivity to changes in temperature.</a:t>
            </a:r>
          </a:p>
        </p:txBody>
      </p:sp>
      <p:sp>
        <p:nvSpPr>
          <p:cNvPr id="6" name="Text Box 4"/>
          <p:cNvSpPr txBox="1">
            <a:spLocks noChangeArrowheads="1"/>
          </p:cNvSpPr>
          <p:nvPr/>
        </p:nvSpPr>
        <p:spPr bwMode="auto">
          <a:xfrm>
            <a:off x="167711" y="260648"/>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32241325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Righ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Righ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Righ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97447"/>
            <a:ext cx="8496944" cy="4084911"/>
          </a:xfrm>
        </p:spPr>
        <p:txBody>
          <a:bodyPr>
            <a:noAutofit/>
          </a:bodyPr>
          <a:lstStyle/>
          <a:p>
            <a:pPr marL="0" indent="0" algn="ctr">
              <a:buNone/>
            </a:pPr>
            <a:r>
              <a:rPr lang="en-US" sz="2800" b="1" i="1" u="sng" dirty="0">
                <a:solidFill>
                  <a:srgbClr val="0000FF"/>
                </a:solidFill>
                <a:latin typeface="Cambria" panose="02040503050406030204" pitchFamily="18" charset="0"/>
                <a:ea typeface="Cambria" panose="02040503050406030204" pitchFamily="18" charset="0"/>
              </a:rPr>
              <a:t>Silicon:</a:t>
            </a:r>
          </a:p>
          <a:p>
            <a:pPr algn="just"/>
            <a:r>
              <a:rPr lang="en-US" sz="2000" b="1" dirty="0">
                <a:latin typeface="Cambria" panose="02040503050406030204" pitchFamily="18" charset="0"/>
                <a:ea typeface="Cambria" panose="02040503050406030204" pitchFamily="18" charset="0"/>
              </a:rPr>
              <a:t>At the time, scientists were aware that another material, </a:t>
            </a:r>
            <a:r>
              <a:rPr lang="en-US" sz="2000" b="1" i="1" u="sng" dirty="0">
                <a:solidFill>
                  <a:srgbClr val="FF0000"/>
                </a:solidFill>
                <a:latin typeface="Cambria" panose="02040503050406030204" pitchFamily="18" charset="0"/>
                <a:ea typeface="Cambria" panose="02040503050406030204" pitchFamily="18" charset="0"/>
              </a:rPr>
              <a:t>silicon, had improved temperature sensitivities</a:t>
            </a:r>
            <a:r>
              <a:rPr lang="en-US" sz="2000" b="1" dirty="0">
                <a:latin typeface="Cambria" panose="02040503050406030204" pitchFamily="18" charset="0"/>
                <a:ea typeface="Cambria" panose="02040503050406030204" pitchFamily="18" charset="0"/>
              </a:rPr>
              <a:t>, but the refining process for manufacturing silicon of very high levels of purity was still in the development stages.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Finally, however, in 1954 the first silicon transistor was introduced, and silicon quickly became the semiconductor material of choice. </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Not only is silicon </a:t>
            </a:r>
            <a:r>
              <a:rPr lang="en-US" sz="2000" b="1" i="1" u="sng" dirty="0">
                <a:solidFill>
                  <a:srgbClr val="FF0000"/>
                </a:solidFill>
                <a:latin typeface="Cambria" panose="02040503050406030204" pitchFamily="18" charset="0"/>
                <a:ea typeface="Cambria" panose="02040503050406030204" pitchFamily="18" charset="0"/>
              </a:rPr>
              <a:t>less temperature sensitive</a:t>
            </a:r>
            <a:r>
              <a:rPr lang="en-US" sz="2000" b="1" dirty="0">
                <a:latin typeface="Cambria" panose="02040503050406030204" pitchFamily="18" charset="0"/>
                <a:ea typeface="Cambria" panose="02040503050406030204" pitchFamily="18" charset="0"/>
              </a:rPr>
              <a:t>, but it is one of the most </a:t>
            </a:r>
            <a:r>
              <a:rPr lang="en-US" sz="2000" b="1" i="1" u="sng" dirty="0">
                <a:solidFill>
                  <a:srgbClr val="FF0000"/>
                </a:solidFill>
                <a:latin typeface="Cambria" panose="02040503050406030204" pitchFamily="18" charset="0"/>
                <a:ea typeface="Cambria" panose="02040503050406030204" pitchFamily="18" charset="0"/>
              </a:rPr>
              <a:t>abundant materials on earth</a:t>
            </a:r>
            <a:r>
              <a:rPr lang="en-US" sz="2000" b="1" dirty="0">
                <a:latin typeface="Cambria" panose="02040503050406030204" pitchFamily="18" charset="0"/>
                <a:ea typeface="Cambria" panose="02040503050406030204" pitchFamily="18" charset="0"/>
              </a:rPr>
              <a:t>, removing any concerns about availability.</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246347239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95A0D1-0E79-4AFF-BC5B-6A2E165FC381}">
  <ds:schemaRefs>
    <ds:schemaRef ds:uri="http://schemas.microsoft.com/sharepoint/v3/contenttype/forms"/>
  </ds:schemaRefs>
</ds:datastoreItem>
</file>

<file path=customXml/itemProps2.xml><?xml version="1.0" encoding="utf-8"?>
<ds:datastoreItem xmlns:ds="http://schemas.openxmlformats.org/officeDocument/2006/customXml" ds:itemID="{55A48BC6-5257-49D9-968C-936BCD812C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Template>
  <TotalTime>4518</TotalTime>
  <Words>2552</Words>
  <Application>Microsoft Office PowerPoint</Application>
  <PresentationFormat>On-screen Show (4:3)</PresentationFormat>
  <Paragraphs>155</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AIUB</vt:lpstr>
      <vt:lpstr>PowerPoint Presentation</vt:lpstr>
      <vt:lpstr>Reference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331koho</dc:creator>
  <cp:lastModifiedBy>Dr. Md. Kabiruzzaman</cp:lastModifiedBy>
  <cp:revision>1428</cp:revision>
  <dcterms:created xsi:type="dcterms:W3CDTF">2012-08-23T05:34:28Z</dcterms:created>
  <dcterms:modified xsi:type="dcterms:W3CDTF">2024-02-08T01:53:10Z</dcterms:modified>
</cp:coreProperties>
</file>