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3"/>
  </p:sldMasterIdLst>
  <p:notesMasterIdLst>
    <p:notesMasterId r:id="rId30"/>
  </p:notesMasterIdLst>
  <p:handoutMasterIdLst>
    <p:handoutMasterId r:id="rId31"/>
  </p:handoutMasterIdLst>
  <p:sldIdLst>
    <p:sldId id="606" r:id="rId4"/>
    <p:sldId id="553" r:id="rId5"/>
    <p:sldId id="579" r:id="rId6"/>
    <p:sldId id="580" r:id="rId7"/>
    <p:sldId id="581" r:id="rId8"/>
    <p:sldId id="582" r:id="rId9"/>
    <p:sldId id="583" r:id="rId10"/>
    <p:sldId id="584" r:id="rId11"/>
    <p:sldId id="585" r:id="rId12"/>
    <p:sldId id="586" r:id="rId13"/>
    <p:sldId id="587" r:id="rId14"/>
    <p:sldId id="588" r:id="rId15"/>
    <p:sldId id="589" r:id="rId16"/>
    <p:sldId id="590" r:id="rId17"/>
    <p:sldId id="591" r:id="rId18"/>
    <p:sldId id="592" r:id="rId19"/>
    <p:sldId id="593" r:id="rId20"/>
    <p:sldId id="594" r:id="rId21"/>
    <p:sldId id="595" r:id="rId22"/>
    <p:sldId id="603" r:id="rId23"/>
    <p:sldId id="596" r:id="rId24"/>
    <p:sldId id="597" r:id="rId25"/>
    <p:sldId id="598" r:id="rId26"/>
    <p:sldId id="599" r:id="rId27"/>
    <p:sldId id="600" r:id="rId28"/>
    <p:sldId id="607" r:id="rId2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FF"/>
    <a:srgbClr val="006666"/>
    <a:srgbClr val="FF99FF"/>
    <a:srgbClr val="FF3300"/>
    <a:srgbClr val="00FF99"/>
    <a:srgbClr val="7F2135"/>
    <a:srgbClr val="28CF01"/>
    <a:srgbClr val="3DB0F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18" autoAdjust="0"/>
    <p:restoredTop sz="94717" autoAdjust="0"/>
  </p:normalViewPr>
  <p:slideViewPr>
    <p:cSldViewPr>
      <p:cViewPr varScale="1">
        <p:scale>
          <a:sx n="70" d="100"/>
          <a:sy n="70" d="100"/>
        </p:scale>
        <p:origin x="172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Kabiruzzaman" userId="6ded3dbc-3596-4a7a-93e7-ec1de6630a67" providerId="ADAL" clId="{4B962C25-22B7-47AC-84A4-9C479D13D17C}"/>
    <pc:docChg chg="modSld">
      <pc:chgData name="Dr. Md. Kabiruzzaman" userId="6ded3dbc-3596-4a7a-93e7-ec1de6630a67" providerId="ADAL" clId="{4B962C25-22B7-47AC-84A4-9C479D13D17C}" dt="2022-01-31T04:23:40.373" v="0"/>
      <pc:docMkLst>
        <pc:docMk/>
      </pc:docMkLst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4010229984" sldId="580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4010229984" sldId="580"/>
            <ac:inkMk id="2" creationId="{AA5FBC7C-27B0-4CD3-9B70-EA4E3A86A37A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3875994931" sldId="581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3875994931" sldId="581"/>
            <ac:inkMk id="2" creationId="{FA5CA52D-6BE6-437E-B0A5-D577A47FB5D6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2351290138" sldId="582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2351290138" sldId="582"/>
            <ac:inkMk id="2" creationId="{7F7E96D2-E2A8-46E5-8A42-A1DDBD1F691B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672538889" sldId="583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672538889" sldId="583"/>
            <ac:inkMk id="4" creationId="{F8D44881-8F4A-4D8F-8F49-D45D79899B89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304684758" sldId="584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304684758" sldId="584"/>
            <ac:inkMk id="2" creationId="{7810FF04-0E50-4C22-96F9-C1165B4EFF51}"/>
          </ac:inkMkLst>
        </pc:inkChg>
      </pc:sldChg>
      <pc:sldChg chg="addSp">
        <pc:chgData name="Dr. Md. Kabiruzzaman" userId="6ded3dbc-3596-4a7a-93e7-ec1de6630a67" providerId="ADAL" clId="{4B962C25-22B7-47AC-84A4-9C479D13D17C}" dt="2022-01-31T04:23:40.373" v="0"/>
        <pc:sldMkLst>
          <pc:docMk/>
          <pc:sldMk cId="1251793464" sldId="585"/>
        </pc:sldMkLst>
        <pc:inkChg chg="add">
          <ac:chgData name="Dr. Md. Kabiruzzaman" userId="6ded3dbc-3596-4a7a-93e7-ec1de6630a67" providerId="ADAL" clId="{4B962C25-22B7-47AC-84A4-9C479D13D17C}" dt="2022-01-31T04:23:40.373" v="0"/>
          <ac:inkMkLst>
            <pc:docMk/>
            <pc:sldMk cId="1251793464" sldId="585"/>
            <ac:inkMk id="2" creationId="{335DEA7D-0983-4AAA-ABE8-1E48C9BA30E5}"/>
          </ac:inkMkLst>
        </pc:inkChg>
      </pc:sldChg>
    </pc:docChg>
  </pc:docChgLst>
  <pc:docChgLst>
    <pc:chgData name="Dr. Md. Kabiruzzaman" userId="6ded3dbc-3596-4a7a-93e7-ec1de6630a67" providerId="ADAL" clId="{4F0B0BEB-95E9-4691-B4C4-78E4FD872FCB}"/>
    <pc:docChg chg="custSel modSld">
      <pc:chgData name="Dr. Md. Kabiruzzaman" userId="6ded3dbc-3596-4a7a-93e7-ec1de6630a67" providerId="ADAL" clId="{4F0B0BEB-95E9-4691-B4C4-78E4FD872FCB}" dt="2022-05-29T03:35:37.941" v="6" actId="478"/>
      <pc:docMkLst>
        <pc:docMk/>
      </pc:docMkLst>
      <pc:sldChg chg="delSp mod">
        <pc:chgData name="Dr. Md. Kabiruzzaman" userId="6ded3dbc-3596-4a7a-93e7-ec1de6630a67" providerId="ADAL" clId="{4F0B0BEB-95E9-4691-B4C4-78E4FD872FCB}" dt="2022-05-29T03:35:12.740" v="0" actId="478"/>
        <pc:sldMkLst>
          <pc:docMk/>
          <pc:sldMk cId="4010229984" sldId="580"/>
        </pc:sldMkLst>
        <pc:inkChg chg="del">
          <ac:chgData name="Dr. Md. Kabiruzzaman" userId="6ded3dbc-3596-4a7a-93e7-ec1de6630a67" providerId="ADAL" clId="{4F0B0BEB-95E9-4691-B4C4-78E4FD872FCB}" dt="2022-05-29T03:35:12.740" v="0" actId="478"/>
          <ac:inkMkLst>
            <pc:docMk/>
            <pc:sldMk cId="4010229984" sldId="580"/>
            <ac:inkMk id="2" creationId="{AA5FBC7C-27B0-4CD3-9B70-EA4E3A86A37A}"/>
          </ac:inkMkLst>
        </pc:inkChg>
      </pc:sldChg>
      <pc:sldChg chg="delSp mod">
        <pc:chgData name="Dr. Md. Kabiruzzaman" userId="6ded3dbc-3596-4a7a-93e7-ec1de6630a67" providerId="ADAL" clId="{4F0B0BEB-95E9-4691-B4C4-78E4FD872FCB}" dt="2022-05-29T03:35:17.249" v="1" actId="478"/>
        <pc:sldMkLst>
          <pc:docMk/>
          <pc:sldMk cId="3875994931" sldId="581"/>
        </pc:sldMkLst>
        <pc:inkChg chg="del">
          <ac:chgData name="Dr. Md. Kabiruzzaman" userId="6ded3dbc-3596-4a7a-93e7-ec1de6630a67" providerId="ADAL" clId="{4F0B0BEB-95E9-4691-B4C4-78E4FD872FCB}" dt="2022-05-29T03:35:17.249" v="1" actId="478"/>
          <ac:inkMkLst>
            <pc:docMk/>
            <pc:sldMk cId="3875994931" sldId="581"/>
            <ac:inkMk id="2" creationId="{FA5CA52D-6BE6-437E-B0A5-D577A47FB5D6}"/>
          </ac:inkMkLst>
        </pc:inkChg>
      </pc:sldChg>
      <pc:sldChg chg="delSp mod">
        <pc:chgData name="Dr. Md. Kabiruzzaman" userId="6ded3dbc-3596-4a7a-93e7-ec1de6630a67" providerId="ADAL" clId="{4F0B0BEB-95E9-4691-B4C4-78E4FD872FCB}" dt="2022-05-29T03:35:22.641" v="2" actId="478"/>
        <pc:sldMkLst>
          <pc:docMk/>
          <pc:sldMk cId="2351290138" sldId="582"/>
        </pc:sldMkLst>
        <pc:inkChg chg="del">
          <ac:chgData name="Dr. Md. Kabiruzzaman" userId="6ded3dbc-3596-4a7a-93e7-ec1de6630a67" providerId="ADAL" clId="{4F0B0BEB-95E9-4691-B4C4-78E4FD872FCB}" dt="2022-05-29T03:35:22.641" v="2" actId="478"/>
          <ac:inkMkLst>
            <pc:docMk/>
            <pc:sldMk cId="2351290138" sldId="582"/>
            <ac:inkMk id="2" creationId="{7F7E96D2-E2A8-46E5-8A42-A1DDBD1F691B}"/>
          </ac:inkMkLst>
        </pc:inkChg>
      </pc:sldChg>
      <pc:sldChg chg="delSp mod">
        <pc:chgData name="Dr. Md. Kabiruzzaman" userId="6ded3dbc-3596-4a7a-93e7-ec1de6630a67" providerId="ADAL" clId="{4F0B0BEB-95E9-4691-B4C4-78E4FD872FCB}" dt="2022-05-29T03:35:27.380" v="3" actId="478"/>
        <pc:sldMkLst>
          <pc:docMk/>
          <pc:sldMk cId="672538889" sldId="583"/>
        </pc:sldMkLst>
        <pc:inkChg chg="del">
          <ac:chgData name="Dr. Md. Kabiruzzaman" userId="6ded3dbc-3596-4a7a-93e7-ec1de6630a67" providerId="ADAL" clId="{4F0B0BEB-95E9-4691-B4C4-78E4FD872FCB}" dt="2022-05-29T03:35:27.380" v="3" actId="478"/>
          <ac:inkMkLst>
            <pc:docMk/>
            <pc:sldMk cId="672538889" sldId="583"/>
            <ac:inkMk id="4" creationId="{F8D44881-8F4A-4D8F-8F49-D45D79899B89}"/>
          </ac:inkMkLst>
        </pc:inkChg>
      </pc:sldChg>
      <pc:sldChg chg="delSp modSp mod">
        <pc:chgData name="Dr. Md. Kabiruzzaman" userId="6ded3dbc-3596-4a7a-93e7-ec1de6630a67" providerId="ADAL" clId="{4F0B0BEB-95E9-4691-B4C4-78E4FD872FCB}" dt="2022-05-29T03:35:33.737" v="5" actId="478"/>
        <pc:sldMkLst>
          <pc:docMk/>
          <pc:sldMk cId="304684758" sldId="584"/>
        </pc:sldMkLst>
        <pc:inkChg chg="del mod">
          <ac:chgData name="Dr. Md. Kabiruzzaman" userId="6ded3dbc-3596-4a7a-93e7-ec1de6630a67" providerId="ADAL" clId="{4F0B0BEB-95E9-4691-B4C4-78E4FD872FCB}" dt="2022-05-29T03:35:33.737" v="5" actId="478"/>
          <ac:inkMkLst>
            <pc:docMk/>
            <pc:sldMk cId="304684758" sldId="584"/>
            <ac:inkMk id="2" creationId="{7810FF04-0E50-4C22-96F9-C1165B4EFF51}"/>
          </ac:inkMkLst>
        </pc:inkChg>
      </pc:sldChg>
      <pc:sldChg chg="delSp mod">
        <pc:chgData name="Dr. Md. Kabiruzzaman" userId="6ded3dbc-3596-4a7a-93e7-ec1de6630a67" providerId="ADAL" clId="{4F0B0BEB-95E9-4691-B4C4-78E4FD872FCB}" dt="2022-05-29T03:35:37.941" v="6" actId="478"/>
        <pc:sldMkLst>
          <pc:docMk/>
          <pc:sldMk cId="1251793464" sldId="585"/>
        </pc:sldMkLst>
        <pc:inkChg chg="del">
          <ac:chgData name="Dr. Md. Kabiruzzaman" userId="6ded3dbc-3596-4a7a-93e7-ec1de6630a67" providerId="ADAL" clId="{4F0B0BEB-95E9-4691-B4C4-78E4FD872FCB}" dt="2022-05-29T03:35:37.941" v="6" actId="478"/>
          <ac:inkMkLst>
            <pc:docMk/>
            <pc:sldMk cId="1251793464" sldId="585"/>
            <ac:inkMk id="2" creationId="{335DEA7D-0983-4AAA-ABE8-1E48C9BA30E5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DFE31-DE03-4529-902B-C1E254149AD7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EE573E-2F29-4A49-B8CA-3148D9F3A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31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61860475-E53A-46C1-9687-CA7132DF4E41}" type="datetimeFigureOut">
              <a:rPr lang="en-US"/>
              <a:pPr>
                <a:defRPr/>
              </a:pPr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0768" y="1115616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ＭＳ Ｐゴシック"/>
                <a:cs typeface="ＭＳ Ｐゴシック"/>
              </a:defRPr>
            </a:lvl1pPr>
          </a:lstStyle>
          <a:p>
            <a:pPr>
              <a:defRPr/>
            </a:pPr>
            <a:fld id="{C1598E81-8B3B-4484-A9F9-ED00D8B3CC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4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ＭＳ Ｐゴシック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14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017730-3633-C34D-9C78-D337A0DD02B7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038A22-A013-4C8E-98F9-9E82A967CCB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8654976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043EBC-4839-154B-B098-AF65EF23E133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A1264-FD8A-49E5-92F7-C02422C339B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3107367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A09A2-F7B7-634C-AA12-CD0F6A7136A9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86A512-A5AB-47EE-852C-340C0922784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39364049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37BBC9-7928-844A-BE9A-054B2FF3AAE9}" type="datetime1">
              <a:rPr lang="en-US" altLang="ja-JP" smtClean="0"/>
              <a:t>2/9/2024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F6B988-E08C-4CCC-98F2-2921209802B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59887509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7A0FFB-3876-9A47-943A-C492E55CDB03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94C3B6-B3F5-4B28-B586-83F65C2917F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7377624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572A0-6830-4E48-A8C6-994D8BFAA782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5BF58-EC52-44FE-A2EB-FC3ED151572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7446402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CFB88-FF82-554B-984A-E5D90320B660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C3DC0-C75B-4113-AB39-5C1EFD34FA7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8669112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47BB0-BC9D-A241-8B41-ED803807D080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6E7891-C5BE-4045-8E1A-C0F012DC76C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12903883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4AA28F-4F30-9747-A9B1-1B89D887D938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64456-F979-45FA-AA2F-4BE05A6880E2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2483741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995593-F74F-434B-801D-CAC542102B9F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98389-7138-461E-AD1F-B8694EB2BE5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253105664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8A2FBB-9C6C-AD4A-9B2E-B126FEB6CB87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838E8-CC5A-462B-9622-84B471B1E359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11130108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5E13CE-8692-D44B-AD4D-F6444689AC15}" type="datetime1">
              <a:rPr lang="en-US" altLang="ja-JP" smtClean="0"/>
              <a:t>2/9/2024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6234C4BD-0E4F-4B7C-8322-85314FE4DD4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141599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702307" y="6057875"/>
            <a:ext cx="458067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6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6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6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6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6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wip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ＭＳ Ｐゴシック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(Chapter-1)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2400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- 02</a:t>
            </a:r>
            <a:endParaRPr 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ACB7A-14F8-F546-90EC-904797C3969D}"/>
              </a:ext>
            </a:extLst>
          </p:cNvPr>
          <p:cNvSpPr txBox="1"/>
          <p:nvPr/>
        </p:nvSpPr>
        <p:spPr>
          <a:xfrm>
            <a:off x="3072038" y="4221088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2045193191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84249"/>
            <a:ext cx="5074485" cy="5165031"/>
          </a:xfrm>
        </p:spPr>
        <p:txBody>
          <a:bodyPr>
            <a:noAutofit/>
          </a:bodyPr>
          <a:lstStyle/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The maximum reverse-bias potential that can be applied before entering the breakdown region is called the </a:t>
            </a:r>
            <a:r>
              <a:rPr lang="en-US" sz="19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peak inverse voltage</a:t>
            </a:r>
            <a:r>
              <a:rPr lang="en-US" sz="1900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(referred to simply as the PIV rating) or the peak reverse voltage (denoted the PRV rating). </a:t>
            </a:r>
          </a:p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If an application requires a PIV rating greater than that of a single unit, a number of diodes of the same characteristics can be connected in series. Diodes are also connected in parallel to increase the current-carrying capacity.</a:t>
            </a:r>
          </a:p>
          <a:p>
            <a:pPr algn="just"/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In general, the breakdown voltage of GaAs diodes is about 10% higher those for silicon diodes but after 200% higher than levels for Ge diodes.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96752"/>
            <a:ext cx="3206073" cy="360955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83768" y="59205"/>
            <a:ext cx="4104456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</a:t>
            </a:r>
          </a:p>
        </p:txBody>
      </p:sp>
    </p:spTree>
    <p:extLst>
      <p:ext uri="{BB962C8B-B14F-4D97-AF65-F5344CB8AC3E}">
        <p14:creationId xmlns:p14="http://schemas.microsoft.com/office/powerpoint/2010/main" val="169729214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908720"/>
            <a:ext cx="8222372" cy="4824536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As the voltage across the diode increases in the reverse-bias region, the velocity of the minority carriers responsible for the reverse saturation current Is will also increase.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Eventually, their velocity and associated kinetic energy (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</a:t>
            </a:r>
            <a:r>
              <a:rPr lang="en-US" sz="2000" b="1" baseline="-25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= 1/2 mv</a:t>
            </a:r>
            <a:r>
              <a:rPr lang="en-US" sz="2000" b="1" baseline="300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) will be sufficient to release additional carriers through collisions with otherwise stable atomic structures.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 ionization process will result whereby valence electrons absorb sufficient energy to leave the parent atom.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These additional carriers can then aid the ionization process to the point where a high avalanche current is established and 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avalanche breakdown</a:t>
            </a:r>
            <a:r>
              <a:rPr lang="en-US" sz="2000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region determined.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 Contd.</a:t>
            </a:r>
          </a:p>
        </p:txBody>
      </p:sp>
    </p:spTree>
    <p:extLst>
      <p:ext uri="{BB962C8B-B14F-4D97-AF65-F5344CB8AC3E}">
        <p14:creationId xmlns:p14="http://schemas.microsoft.com/office/powerpoint/2010/main" val="12994770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24744"/>
            <a:ext cx="8511531" cy="424847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avalanche region (V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) can be brought closer to the vertical axis by increasing the doping levels in the p- and n-type materials. 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However, as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decreases to very low levels, such as -5 V, another mechanism, called </a:t>
            </a:r>
            <a:r>
              <a:rPr lang="en-US" sz="1800" b="1" i="1" u="sng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breakdown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will contribute to the sharp change in the characteristic.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It occurs because there is a strong electric field in the region of the junction that can disrupt the bonding forces within the atom and “generate” carriers.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Although the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breakdown mechanism is a significant contributor only at lower levels of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BV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this sharp change in the characteristic at any level is called the </a:t>
            </a:r>
            <a:r>
              <a:rPr lang="en-US" sz="1800" b="1" i="1" u="sng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region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, and diodes employing this unique portion of the characteristic of a p–n junction are called </a:t>
            </a:r>
            <a:r>
              <a:rPr lang="en-US" sz="1800" dirty="0" err="1">
                <a:latin typeface="Cambria" panose="02040503050406030204" pitchFamily="18" charset="0"/>
                <a:ea typeface="Cambria" panose="02040503050406030204" pitchFamily="18" charset="0"/>
              </a:rPr>
              <a:t>Zener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diodes. 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Breakdown Region Contd.</a:t>
            </a:r>
          </a:p>
        </p:txBody>
      </p:sp>
    </p:spTree>
    <p:extLst>
      <p:ext uri="{BB962C8B-B14F-4D97-AF65-F5344CB8AC3E}">
        <p14:creationId xmlns:p14="http://schemas.microsoft.com/office/powerpoint/2010/main" val="14361972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512" y="836712"/>
            <a:ext cx="5140538" cy="51060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2120" y="1844824"/>
            <a:ext cx="3030416" cy="216290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987824" y="123309"/>
            <a:ext cx="324036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Ge, Si &amp; GaAs</a:t>
            </a:r>
          </a:p>
        </p:txBody>
      </p:sp>
    </p:spTree>
    <p:extLst>
      <p:ext uri="{BB962C8B-B14F-4D97-AF65-F5344CB8AC3E}">
        <p14:creationId xmlns:p14="http://schemas.microsoft.com/office/powerpoint/2010/main" val="2343516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640960" cy="5184576"/>
          </a:xfrm>
        </p:spPr>
        <p:txBody>
          <a:bodyPr>
            <a:noAutofit/>
          </a:bodyPr>
          <a:lstStyle/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In the forward-bias region the characteristics of a silicon diode shift to the left at a rate of 2.5 mV per centigrade degree increase in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reverse-bias region the reverse current of a silicon diode doubles for every 10°C rise in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The reverse breakdown voltage of a semiconductor diode will increase or decrease with temperature.</a:t>
            </a: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As temperature increases it adds energy to the diode: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reduces the required forward bias voltage for forward bias conduction.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increases the amount of reverse current in the reverse bias condition.</a:t>
            </a:r>
          </a:p>
          <a:p>
            <a:pPr lvl="2"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It increases maximum reverse bias avalanche voltage.</a:t>
            </a:r>
          </a:p>
          <a:p>
            <a:pPr marL="740664" lvl="2" indent="0" algn="just">
              <a:buNone/>
            </a:pPr>
            <a:endParaRPr lang="en-US" sz="19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Germanium diodes are more sensitive to temperature variations than silicon or gallium arsenide diodes.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Temperature Effects</a:t>
            </a:r>
          </a:p>
        </p:txBody>
      </p:sp>
    </p:spTree>
    <p:extLst>
      <p:ext uri="{BB962C8B-B14F-4D97-AF65-F5344CB8AC3E}">
        <p14:creationId xmlns:p14="http://schemas.microsoft.com/office/powerpoint/2010/main" val="343563409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7944" y="874773"/>
            <a:ext cx="4877995" cy="5108453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Temperature Effect Contd.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ED5675-3611-A244-8E43-5BF47C317A58}"/>
              </a:ext>
            </a:extLst>
          </p:cNvPr>
          <p:cNvSpPr/>
          <p:nvPr/>
        </p:nvSpPr>
        <p:spPr>
          <a:xfrm>
            <a:off x="198062" y="2953777"/>
            <a:ext cx="357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reverse-bias region the reverse current of a silicon diode doubles for every 10°C rise in temperature. 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935AEA6-2702-DD46-A54F-D1B26158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61" y="980728"/>
            <a:ext cx="3678349" cy="147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forward-bias region the characteristics of a silicon diode shift to the left at a rate of 2.5 mV per centigrade degree increase in temperature.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E1309-4FA4-2844-990C-C86CCC8C164B}"/>
              </a:ext>
            </a:extLst>
          </p:cNvPr>
          <p:cNvSpPr/>
          <p:nvPr/>
        </p:nvSpPr>
        <p:spPr>
          <a:xfrm>
            <a:off x="198062" y="4557495"/>
            <a:ext cx="35792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reverse breakdown voltage of a semiconductor diode will increase or decrease with temperature. </a:t>
            </a:r>
          </a:p>
        </p:txBody>
      </p:sp>
    </p:spTree>
    <p:extLst>
      <p:ext uri="{BB962C8B-B14F-4D97-AF65-F5344CB8AC3E}">
        <p14:creationId xmlns:p14="http://schemas.microsoft.com/office/powerpoint/2010/main" val="4013943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  <p:bldP spid="5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49" y="908721"/>
            <a:ext cx="8583539" cy="216024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The semiconductor diode behaves in a manner similar to a mechanical switch in that it can control whether current will flow between its two terminals.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The semiconductor diode is different from a mechanical switch in the sense that when the switch is closed it will only permit current to flow in one direction.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75238" y="3290224"/>
            <a:ext cx="1712786" cy="1722952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Ideal vs Practical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A2DAE8-1105-AC47-AFB0-5AD47FB2C3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911"/>
          <a:stretch/>
        </p:blipFill>
        <p:spPr>
          <a:xfrm>
            <a:off x="4875438" y="3290224"/>
            <a:ext cx="1712786" cy="1722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32AB0-FA32-3144-81B0-E444D376094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864" y="5085184"/>
            <a:ext cx="2880320" cy="72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064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53146"/>
            <a:ext cx="8471654" cy="145528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Ideally, if the semiconductor diode is to behave like a closed switch in the forward-bias region, the resistance of the diode should be 0 </a:t>
            </a: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reverse-bias region its resistance should be </a:t>
            </a: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</a:rPr>
              <a:t>∞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sz="2000" b="1" dirty="0">
                <a:latin typeface="Cambria" panose="02040503050406030204" pitchFamily="18" charset="0"/>
                <a:ea typeface="Cambria" panose="02040503050406030204" pitchFamily="18" charset="0"/>
              </a:rPr>
              <a:t>Ω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to represent the open-circuit equivalent.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47864" y="2455284"/>
            <a:ext cx="3485358" cy="3421988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Ideal vs Practical Contd.</a:t>
            </a:r>
          </a:p>
        </p:txBody>
      </p:sp>
    </p:spTree>
    <p:extLst>
      <p:ext uri="{BB962C8B-B14F-4D97-AF65-F5344CB8AC3E}">
        <p14:creationId xmlns:p14="http://schemas.microsoft.com/office/powerpoint/2010/main" val="378029192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00808"/>
            <a:ext cx="7615451" cy="2376264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Semiconductors react differently to DC and AC currents.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There are three types of resistance: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DC (static) resistance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 (dynamic) resistance</a:t>
            </a:r>
          </a:p>
          <a:p>
            <a:pPr lvl="4"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Average AC resistance</a:t>
            </a:r>
          </a:p>
          <a:p>
            <a:pPr marL="1426464" lvl="4" indent="0" algn="just">
              <a:buNone/>
            </a:pPr>
            <a:endParaRPr lang="en-US" sz="1500" dirty="0">
              <a:latin typeface="Arial Narrow" panose="020B0606020202030204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Resistance Levels</a:t>
            </a:r>
          </a:p>
        </p:txBody>
      </p:sp>
    </p:spTree>
    <p:extLst>
      <p:ext uri="{BB962C8B-B14F-4D97-AF65-F5344CB8AC3E}">
        <p14:creationId xmlns:p14="http://schemas.microsoft.com/office/powerpoint/2010/main" val="32511486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965937"/>
            <a:ext cx="4411639" cy="408491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For a specific applied DC voltage V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D,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the diode has a specific current 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and a specific resistance R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general, therefore, 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higher the current through a diode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, the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lower is the dc resistance level</a:t>
            </a:r>
            <a:r>
              <a:rPr lang="en-US" sz="2000" b="1" i="1" u="sng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7649" y="2300885"/>
            <a:ext cx="1024046" cy="7040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5541" y="2149772"/>
            <a:ext cx="2961635" cy="2932882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DC or Static Resistance</a:t>
            </a:r>
          </a:p>
        </p:txBody>
      </p:sp>
    </p:spTree>
    <p:extLst>
      <p:ext uri="{BB962C8B-B14F-4D97-AF65-F5344CB8AC3E}">
        <p14:creationId xmlns:p14="http://schemas.microsoft.com/office/powerpoint/2010/main" val="6059119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640960" cy="3384376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Develop a clear understanding of the basic operation and characteristics of a diode in the no-bias, forward-bias, and reverse-bias regions.</a:t>
            </a:r>
          </a:p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Be able to calculate the dc, ac, and average ac resistance of a diode from the characteristics.</a:t>
            </a:r>
          </a:p>
          <a:p>
            <a:pPr algn="just"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Understand the impact of an equivalent circuit whether it is ideal or practical.</a:t>
            </a:r>
          </a:p>
          <a:p>
            <a:pPr algn="just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100" b="1" dirty="0">
                <a:latin typeface="Cambria" panose="02040503050406030204" pitchFamily="18" charset="0"/>
                <a:ea typeface="Cambria" panose="02040503050406030204" pitchFamily="18" charset="0"/>
              </a:rPr>
              <a:t>Become familiar with the operation and characteristics of a Zener diode and light- emitting diode.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419872" y="155674"/>
            <a:ext cx="2664296" cy="61555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4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Objectives</a:t>
            </a:r>
            <a:endParaRPr lang="en-US" sz="3400" b="1" dirty="0">
              <a:solidFill>
                <a:srgbClr val="C00000"/>
              </a:solidFill>
              <a:latin typeface="Cambria" panose="02040503050406030204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46EBF-6988-FD4E-A00E-EFEE0F63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3357818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286" r="32432"/>
          <a:stretch/>
        </p:blipFill>
        <p:spPr>
          <a:xfrm>
            <a:off x="35496" y="4149080"/>
            <a:ext cx="3600400" cy="17281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3888" y="4437112"/>
            <a:ext cx="5544616" cy="14401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72008"/>
            <a:ext cx="5778243" cy="429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2938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08720"/>
            <a:ext cx="4392488" cy="5034028"/>
          </a:xfrm>
        </p:spPr>
        <p:txBody>
          <a:bodyPr>
            <a:no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dc resistance of a diode is independent of the shape of the characteristic in the region surrounding the point of interest.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designation Q-point is derived from the word quiescent, which means “still or unvarying.”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general, therefore, the lower the Q-point of operation (smaller current or lower voltage), the higher is the ac resistance.</a:t>
            </a:r>
          </a:p>
          <a:p>
            <a:pPr algn="just"/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See Example 1.4.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8619" y="1443145"/>
            <a:ext cx="2300756" cy="40805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2069" y="2686120"/>
            <a:ext cx="1657350" cy="2014538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123728" y="106144"/>
            <a:ext cx="5400600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AC or Dynamic Resistance</a:t>
            </a:r>
          </a:p>
        </p:txBody>
      </p:sp>
    </p:spTree>
    <p:extLst>
      <p:ext uri="{BB962C8B-B14F-4D97-AF65-F5344CB8AC3E}">
        <p14:creationId xmlns:p14="http://schemas.microsoft.com/office/powerpoint/2010/main" val="180396467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1268760"/>
            <a:ext cx="7615451" cy="4084911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forward bias region: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resistance depends on the amount of current (I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) in the diode.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voltage across the diode is fairly constant (26 mV for 25°C).</a:t>
            </a:r>
          </a:p>
          <a:p>
            <a:pPr algn="just"/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ranges from a typical 0.1 Ω for high power devices to 2 Ω for low power, general purpose diodes. In some cases </a:t>
            </a:r>
            <a:r>
              <a:rPr lang="en-US" sz="2000" b="1" dirty="0" err="1">
                <a:latin typeface="Cambria" panose="02040503050406030204" pitchFamily="18" charset="0"/>
                <a:ea typeface="Cambria" panose="02040503050406030204" pitchFamily="18" charset="0"/>
              </a:rPr>
              <a:t>r</a:t>
            </a:r>
            <a:r>
              <a:rPr lang="en-US" sz="2000" b="1" baseline="-25000" dirty="0" err="1">
                <a:latin typeface="Cambria" panose="02040503050406030204" pitchFamily="18" charset="0"/>
                <a:ea typeface="Cambria" panose="02040503050406030204" pitchFamily="18" charset="0"/>
              </a:rPr>
              <a:t>B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can be ignored.</a:t>
            </a: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the reverse bias region:</a:t>
            </a:r>
          </a:p>
          <a:p>
            <a:pPr algn="just"/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resistance is effectively infinite. The diode acts like an open.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2061" y="1673607"/>
            <a:ext cx="2184630" cy="6480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2800" y="4265895"/>
            <a:ext cx="729036" cy="409283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AC or Dynamic Resistance Contd. </a:t>
            </a:r>
          </a:p>
        </p:txBody>
      </p:sp>
    </p:spTree>
    <p:extLst>
      <p:ext uri="{BB962C8B-B14F-4D97-AF65-F5344CB8AC3E}">
        <p14:creationId xmlns:p14="http://schemas.microsoft.com/office/powerpoint/2010/main" val="341936937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36712"/>
            <a:ext cx="4002206" cy="4084911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average ac resistance is, by definition, the resistance determined by a straight line drawn between the two intersections established by the maximum and minimum values of input voltage.</a:t>
            </a: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  <a:p>
            <a:pPr algn="just"/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4106" y="3514984"/>
            <a:ext cx="1985066" cy="8358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0032" y="1052736"/>
            <a:ext cx="3940979" cy="4536504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Average AC or Resistance </a:t>
            </a:r>
          </a:p>
        </p:txBody>
      </p:sp>
    </p:spTree>
    <p:extLst>
      <p:ext uri="{BB962C8B-B14F-4D97-AF65-F5344CB8AC3E}">
        <p14:creationId xmlns:p14="http://schemas.microsoft.com/office/powerpoint/2010/main" val="341635734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34709" y="764704"/>
            <a:ext cx="5961550" cy="5256584"/>
          </a:xfrm>
          <a:prstGeom prst="rect">
            <a:avLst/>
          </a:prstGeom>
        </p:spPr>
      </p:pic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3582642003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836712"/>
            <a:ext cx="7992888" cy="10448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 equivalent circuit is a </a:t>
            </a:r>
            <a:r>
              <a:rPr lang="en-US" sz="20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combination of elements properly chosen to best represent the actual terminal characteristics of a device or system</a:t>
            </a:r>
            <a:r>
              <a:rPr lang="en-US" sz="20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in a particular operating region.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4569" y="1911964"/>
            <a:ext cx="5401074" cy="3857910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834569" y="64062"/>
            <a:ext cx="6161831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Diode Equivalent Circuits</a:t>
            </a:r>
          </a:p>
        </p:txBody>
      </p:sp>
    </p:spTree>
    <p:extLst>
      <p:ext uri="{BB962C8B-B14F-4D97-AF65-F5344CB8AC3E}">
        <p14:creationId xmlns:p14="http://schemas.microsoft.com/office/powerpoint/2010/main" val="60017694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26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4319545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018" y="1052736"/>
            <a:ext cx="8645963" cy="2952328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Now that both n – and p -type materials are available, we can construct our first solid-state electronic device: The semiconductor diode , with applications too numerous to mention, is created by simply joining an n -type and a p -type material together.</a:t>
            </a:r>
          </a:p>
          <a:p>
            <a:pPr algn="just"/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2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 the absence of an applied bias</a:t>
            </a:r>
            <a:r>
              <a:rPr lang="en-US" sz="2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across a semiconductor diode, </a:t>
            </a:r>
            <a:r>
              <a:rPr lang="en-US" sz="22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net flow of charge in one direction is zero.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1520" y="107921"/>
            <a:ext cx="8747864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Semiconductor Diode: </a:t>
            </a:r>
            <a:r>
              <a:rPr lang="en-US" sz="3100" b="1" dirty="0">
                <a:solidFill>
                  <a:srgbClr val="0000FF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Applied Bias (V=0 V)</a:t>
            </a:r>
          </a:p>
        </p:txBody>
      </p:sp>
    </p:spTree>
    <p:extLst>
      <p:ext uri="{BB962C8B-B14F-4D97-AF65-F5344CB8AC3E}">
        <p14:creationId xmlns:p14="http://schemas.microsoft.com/office/powerpoint/2010/main" val="341972117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94204" y="74321"/>
            <a:ext cx="5688632" cy="58477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No Applied Bias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=0 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4999" y="845613"/>
            <a:ext cx="4043648" cy="2390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43655" y="2934202"/>
            <a:ext cx="3589730" cy="22000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4168" y="891920"/>
            <a:ext cx="1872208" cy="2016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94204" y="5134217"/>
            <a:ext cx="6079188" cy="87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2998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908720"/>
            <a:ext cx="7615451" cy="64807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The current that exists under reverse-bias conditions is called the reverse saturation current and is represented by I</a:t>
            </a:r>
            <a:r>
              <a:rPr lang="en-US" sz="20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.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74321"/>
            <a:ext cx="6644892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Reverse-Bias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&lt;0 V)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3728" y="1700809"/>
            <a:ext cx="3960440" cy="30963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F4D40-A12B-054A-A500-9FEE2DFA7C0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40152" y="2204864"/>
            <a:ext cx="2448272" cy="2736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53D50A-6C29-ED48-B10C-852C38D2CC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8" y="4941168"/>
            <a:ext cx="5688632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94931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403648" y="74321"/>
            <a:ext cx="6644892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632" y="1711987"/>
            <a:ext cx="4838276" cy="3434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3528" y="777478"/>
            <a:ext cx="841485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forward-bias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 “on” condition is established by applying the positive potential to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p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-type material and the negative potential to the </a:t>
            </a:r>
            <a:r>
              <a:rPr lang="en-US" b="1" i="1" dirty="0">
                <a:latin typeface="Cambria" panose="02040503050406030204" pitchFamily="18" charset="0"/>
                <a:ea typeface="Cambria" panose="02040503050406030204" pitchFamily="18" charset="0"/>
              </a:rPr>
              <a:t>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-type material as shown in Fig. 1.14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042043-25BB-7F4E-86DF-CD6AC9A989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19668" y="2420888"/>
            <a:ext cx="1944215" cy="22930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DAF68E-6B09-A844-8585-92AACD96981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9633" y="5157190"/>
            <a:ext cx="6788908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9013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32321"/>
            <a:ext cx="7920880" cy="408491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 can be demonstrated through the use of solid-state physics that the general characteristics of a semiconductor diode can be defined by the following equation, referred to as Shockley’s equation, for the forward- and reverse-bias regions:</a:t>
            </a: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Where,   I</a:t>
            </a:r>
            <a:r>
              <a:rPr lang="en-US" sz="18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is the reverse saturation current</a:t>
            </a:r>
          </a:p>
          <a:p>
            <a:pPr marL="0" indent="0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V</a:t>
            </a:r>
            <a:r>
              <a:rPr lang="en-US" sz="1800" b="1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 is the applied forward-bias voltage across the diode</a:t>
            </a:r>
          </a:p>
          <a:p>
            <a:pPr marL="917575" indent="-917575" algn="just">
              <a:buNone/>
            </a:pP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	n is an ideality factor, which is a function of the </a:t>
            </a:r>
            <a:r>
              <a:rPr lang="en-US" sz="1800" b="1" i="1" u="sng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operating conditions and physical construction</a:t>
            </a:r>
            <a:r>
              <a:rPr lang="en-US" sz="1800" b="1" dirty="0">
                <a:latin typeface="Cambria" panose="02040503050406030204" pitchFamily="18" charset="0"/>
                <a:ea typeface="Cambria" panose="02040503050406030204" pitchFamily="18" charset="0"/>
              </a:rPr>
              <a:t>; it has a range between 1 and 2 depending on a wide variety of factors (n = 1 will be assumed throughout this text unless otherwise noted).</a:t>
            </a:r>
          </a:p>
          <a:p>
            <a:pPr marL="0" indent="0" algn="just">
              <a:buNone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59832" y="2636912"/>
            <a:ext cx="2151227" cy="496437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99592" y="123309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 Contd.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E8915D-8220-4345-ACFA-49811A91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725388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1052737"/>
            <a:ext cx="9080221" cy="2088232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voltage V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T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in Eq. (1.1) is called the thermal voltage and is determined by:</a:t>
            </a: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where 		k is Boltzmann’s constant = 1.38 * 10</a:t>
            </a:r>
            <a:r>
              <a:rPr lang="en-US" sz="1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-23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J/K</a:t>
            </a: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T</a:t>
            </a:r>
            <a:r>
              <a:rPr lang="en-US" sz="1800" baseline="-25000" dirty="0">
                <a:latin typeface="Cambria" panose="02040503050406030204" pitchFamily="18" charset="0"/>
                <a:ea typeface="Cambria" panose="02040503050406030204" pitchFamily="18" charset="0"/>
              </a:rPr>
              <a:t>K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is the absolute temperature in kelvins = 273 + the    temperature in °C</a:t>
            </a:r>
          </a:p>
          <a:p>
            <a:pPr marL="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		q is the magnitude of electronic charge = 1.6 * 10</a:t>
            </a:r>
            <a:r>
              <a:rPr lang="en-US" sz="18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-19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 C</a:t>
            </a:r>
          </a:p>
          <a:p>
            <a:pPr marL="0" indent="0" algn="just">
              <a:buNone/>
            </a:pPr>
            <a:endParaRPr lang="en-US" sz="1800" dirty="0">
              <a:latin typeface="Arial Narrow" panose="020B0606020202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87431" y="1420180"/>
            <a:ext cx="1253876" cy="607648"/>
          </a:xfrm>
          <a:prstGeom prst="rect">
            <a:avLst/>
          </a:prstGeom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99592" y="123309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Forward-Bias Condition (V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D</a:t>
            </a: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&gt;0 V) Contd.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5574" y="3140968"/>
            <a:ext cx="6771465" cy="28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847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483767" y="706194"/>
            <a:ext cx="5104595" cy="5315093"/>
          </a:xfrm>
          <a:prstGeom prst="rect">
            <a:avLst/>
          </a:prstGeom>
        </p:spPr>
      </p:pic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576" y="116632"/>
            <a:ext cx="7632848" cy="5693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sz="3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itchFamily="18" charset="0"/>
              </a:rPr>
              <a:t>Semiconductor Diode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251793464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プレゼンテーション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4" ma:contentTypeDescription="Create a new document." ma:contentTypeScope="" ma:versionID="b63a3dc0401ec84a0af0b4087381f050">
  <xsd:schema xmlns:xsd="http://www.w3.org/2001/XMLSchema" xmlns:xs="http://www.w3.org/2001/XMLSchema" xmlns:p="http://schemas.microsoft.com/office/2006/metadata/properties" xmlns:ns2="28013899-7984-4c6f-833b-f43ae29268d6" targetNamespace="http://schemas.microsoft.com/office/2006/metadata/properties" ma:root="true" ma:fieldsID="d0c0b676fe751101f70278e1c0480587" ns2:_="">
    <xsd:import namespace="28013899-7984-4c6f-833b-f43ae2926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0DB21A-3C8F-494F-96FD-5E751D1869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13899-7984-4c6f-833b-f43ae29268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4482005-5A03-4B6B-85D1-06B6A83FB0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プレゼンテーション1</Template>
  <TotalTime>4438</TotalTime>
  <Words>1462</Words>
  <Application>Microsoft Office PowerPoint</Application>
  <PresentationFormat>On-screen Show (4:3)</PresentationFormat>
  <Paragraphs>119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プレゼンテーション1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331koho</dc:creator>
  <cp:lastModifiedBy>Dr. Md. Kabiruzzaman</cp:lastModifiedBy>
  <cp:revision>1414</cp:revision>
  <dcterms:created xsi:type="dcterms:W3CDTF">2012-08-23T05:34:28Z</dcterms:created>
  <dcterms:modified xsi:type="dcterms:W3CDTF">2024-02-10T03:37:54Z</dcterms:modified>
</cp:coreProperties>
</file>