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20" r:id="rId2"/>
    <p:sldId id="257" r:id="rId3"/>
    <p:sldId id="307" r:id="rId4"/>
    <p:sldId id="308" r:id="rId5"/>
    <p:sldId id="310" r:id="rId6"/>
    <p:sldId id="312" r:id="rId7"/>
    <p:sldId id="311" r:id="rId8"/>
    <p:sldId id="309" r:id="rId9"/>
    <p:sldId id="289" r:id="rId10"/>
    <p:sldId id="284" r:id="rId11"/>
    <p:sldId id="313" r:id="rId12"/>
    <p:sldId id="314" r:id="rId13"/>
    <p:sldId id="283" r:id="rId14"/>
    <p:sldId id="315" r:id="rId15"/>
    <p:sldId id="316" r:id="rId16"/>
    <p:sldId id="317" r:id="rId17"/>
    <p:sldId id="318" r:id="rId18"/>
    <p:sldId id="271" r:id="rId19"/>
    <p:sldId id="321" r:id="rId20"/>
    <p:sldId id="291" r:id="rId21"/>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0978"/>
  </p:normalViewPr>
  <p:slideViewPr>
    <p:cSldViewPr snapToGrid="0" snapToObjects="1">
      <p:cViewPr varScale="1">
        <p:scale>
          <a:sx n="77" d="100"/>
          <a:sy n="77" d="100"/>
        </p:scale>
        <p:origin x="1236" y="90"/>
      </p:cViewPr>
      <p:guideLst/>
    </p:cSldViewPr>
  </p:slideViewPr>
  <p:outlineViewPr>
    <p:cViewPr>
      <p:scale>
        <a:sx n="33" d="100"/>
        <a:sy n="33" d="100"/>
      </p:scale>
      <p:origin x="0" y="-577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Kabiruzzaman" userId="6ded3dbc-3596-4a7a-93e7-ec1de6630a67" providerId="ADAL" clId="{429E6D10-DEB0-4C03-8713-F6C49F275DC8}"/>
    <pc:docChg chg="modSld">
      <pc:chgData name="Dr. Md. Kabiruzzaman" userId="6ded3dbc-3596-4a7a-93e7-ec1de6630a67" providerId="ADAL" clId="{429E6D10-DEB0-4C03-8713-F6C49F275DC8}" dt="2022-06-05T03:03:37.759" v="1" actId="1076"/>
      <pc:docMkLst>
        <pc:docMk/>
      </pc:docMkLst>
      <pc:sldChg chg="addSp modSp mod">
        <pc:chgData name="Dr. Md. Kabiruzzaman" userId="6ded3dbc-3596-4a7a-93e7-ec1de6630a67" providerId="ADAL" clId="{429E6D10-DEB0-4C03-8713-F6C49F275DC8}" dt="2022-06-05T03:03:37.759" v="1" actId="1076"/>
        <pc:sldMkLst>
          <pc:docMk/>
          <pc:sldMk cId="4029018295" sldId="271"/>
        </pc:sldMkLst>
        <pc:picChg chg="add mod">
          <ac:chgData name="Dr. Md. Kabiruzzaman" userId="6ded3dbc-3596-4a7a-93e7-ec1de6630a67" providerId="ADAL" clId="{429E6D10-DEB0-4C03-8713-F6C49F275DC8}" dt="2022-06-05T03:03:37.759" v="1" actId="1076"/>
          <ac:picMkLst>
            <pc:docMk/>
            <pc:sldMk cId="4029018295" sldId="271"/>
            <ac:picMk id="3" creationId="{26F9D686-CF7A-F27D-969D-E32859F1409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E1209-5ADF-FA44-870B-946E2EC490F2}" type="datetimeFigureOut">
              <a:rPr lang="en-US" smtClean="0"/>
              <a:t>10/9/2023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943467-C83D-5348-9730-6373F56AAA67}" type="slidenum">
              <a:rPr lang="en-US" smtClean="0"/>
              <a:t>‹#›</a:t>
            </a:fld>
            <a:endParaRPr lang="en-US"/>
          </a:p>
        </p:txBody>
      </p:sp>
    </p:spTree>
    <p:extLst>
      <p:ext uri="{BB962C8B-B14F-4D97-AF65-F5344CB8AC3E}">
        <p14:creationId xmlns:p14="http://schemas.microsoft.com/office/powerpoint/2010/main" val="131879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321135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lstStyle/>
          <a:p>
            <a:r>
              <a:rPr lang="en-US" altLang="ja-JP"/>
              <a:t>Click to edit Master title style</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ltLang="ja-JP"/>
              <a:t>Click to edit Master subtitle style</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900286704"/>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19795149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0"/>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40"/>
            <a:ext cx="6019800" cy="5851525"/>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421558829"/>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650852756"/>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85800" y="2927424"/>
            <a:ext cx="7772400" cy="1362075"/>
          </a:xfrm>
        </p:spPr>
        <p:txBody>
          <a:bodyPr anchor="t"/>
          <a:lstStyle>
            <a:lvl1pPr algn="l">
              <a:defRPr sz="3000" b="0" cap="none"/>
            </a:lvl1pPr>
          </a:lstStyle>
          <a:p>
            <a:r>
              <a:rPr lang="en-US" altLang="ja-JP" dirty="0"/>
              <a:t>Click to edit master title style</a:t>
            </a:r>
            <a:endParaRPr lang="ja-JP" altLang="en-US"/>
          </a:p>
        </p:txBody>
      </p:sp>
      <p:sp>
        <p:nvSpPr>
          <p:cNvPr id="3" name="テキスト プレースホルダ 2"/>
          <p:cNvSpPr>
            <a:spLocks noGrp="1"/>
          </p:cNvSpPr>
          <p:nvPr>
            <p:ph type="body" idx="1"/>
          </p:nvPr>
        </p:nvSpPr>
        <p:spPr>
          <a:xfrm>
            <a:off x="685800" y="438619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ltLang="ja-JP"/>
              <a:t>Edit Master text styles</a:t>
            </a:r>
          </a:p>
        </p:txBody>
      </p:sp>
      <p:sp>
        <p:nvSpPr>
          <p:cNvPr id="4"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5" name="フッター プレースホルダ 4"/>
          <p:cNvSpPr>
            <a:spLocks noGrp="1"/>
          </p:cNvSpPr>
          <p:nvPr>
            <p:ph type="ftr" sz="quarter" idx="11"/>
          </p:nvPr>
        </p:nvSpPr>
        <p:spPr/>
        <p:txBody>
          <a:bodyPr/>
          <a:lstStyle>
            <a:lvl1pPr>
              <a:defRPr/>
            </a:lvl1pPr>
          </a:lstStyle>
          <a:p>
            <a:endParaRPr lang="en-US"/>
          </a:p>
        </p:txBody>
      </p:sp>
      <p:sp>
        <p:nvSpPr>
          <p:cNvPr id="6"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763113333"/>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797659574"/>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Edit Master text styles</a:t>
            </a:r>
          </a:p>
        </p:txBody>
      </p:sp>
      <p:sp>
        <p:nvSpPr>
          <p:cNvPr id="6" name="コンテンツ プレースホル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8" name="フッター プレースホルダ 4"/>
          <p:cNvSpPr>
            <a:spLocks noGrp="1"/>
          </p:cNvSpPr>
          <p:nvPr>
            <p:ph type="ftr" sz="quarter" idx="11"/>
          </p:nvPr>
        </p:nvSpPr>
        <p:spPr/>
        <p:txBody>
          <a:bodyPr/>
          <a:lstStyle>
            <a:lvl1pPr>
              <a:defRPr/>
            </a:lvl1pPr>
          </a:lstStyle>
          <a:p>
            <a:endParaRPr lang="en-US"/>
          </a:p>
        </p:txBody>
      </p:sp>
      <p:sp>
        <p:nvSpPr>
          <p:cNvPr id="9"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2465950966"/>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4" name="フッター プレースホルダ 4"/>
          <p:cNvSpPr>
            <a:spLocks noGrp="1"/>
          </p:cNvSpPr>
          <p:nvPr>
            <p:ph type="ftr" sz="quarter" idx="11"/>
          </p:nvPr>
        </p:nvSpPr>
        <p:spPr/>
        <p:txBody>
          <a:bodyPr/>
          <a:lstStyle>
            <a:lvl1pPr>
              <a:defRPr/>
            </a:lvl1pPr>
          </a:lstStyle>
          <a:p>
            <a:endParaRPr lang="en-US"/>
          </a:p>
        </p:txBody>
      </p:sp>
      <p:sp>
        <p:nvSpPr>
          <p:cNvPr id="5"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484770040"/>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3" name="フッター プレースホルダ 4"/>
          <p:cNvSpPr>
            <a:spLocks noGrp="1"/>
          </p:cNvSpPr>
          <p:nvPr>
            <p:ph type="ftr" sz="quarter" idx="11"/>
          </p:nvPr>
        </p:nvSpPr>
        <p:spPr/>
        <p:txBody>
          <a:bodyPr/>
          <a:lstStyle>
            <a:lvl1pPr>
              <a:defRPr/>
            </a:lvl1pPr>
          </a:lstStyle>
          <a:p>
            <a:endParaRPr lang="en-US"/>
          </a:p>
        </p:txBody>
      </p:sp>
      <p:sp>
        <p:nvSpPr>
          <p:cNvPr id="4"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1909478770"/>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1500" b="1"/>
            </a:lvl1pPr>
          </a:lstStyle>
          <a:p>
            <a:r>
              <a:rPr lang="en-US" altLang="ja-JP"/>
              <a:t>Click to edit Master title style</a:t>
            </a:r>
            <a:endParaRPr lang="ja-JP" altLang="en-US"/>
          </a:p>
        </p:txBody>
      </p:sp>
      <p:sp>
        <p:nvSpPr>
          <p:cNvPr id="3" name="コンテンツ プレースホル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3315154497"/>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88270" y="719706"/>
            <a:ext cx="2287588" cy="1337695"/>
          </a:xfrm>
        </p:spPr>
        <p:txBody>
          <a:bodyPr anchor="b"/>
          <a:lstStyle>
            <a:lvl1pPr algn="l">
              <a:defRPr sz="1500" b="0">
                <a:latin typeface="Times New Roman" panose="02020603050405020304" pitchFamily="18" charset="0"/>
                <a:cs typeface="Times New Roman" panose="02020603050405020304" pitchFamily="18" charset="0"/>
              </a:defRPr>
            </a:lvl1pPr>
          </a:lstStyle>
          <a:p>
            <a:r>
              <a:rPr lang="en-US" altLang="ja-JP"/>
              <a:t>Click to edit Master title style</a:t>
            </a:r>
            <a:endParaRPr lang="ja-JP" altLang="en-US"/>
          </a:p>
        </p:txBody>
      </p:sp>
      <p:sp>
        <p:nvSpPr>
          <p:cNvPr id="3" name="図プレースホルダ 2"/>
          <p:cNvSpPr>
            <a:spLocks noGrp="1"/>
          </p:cNvSpPr>
          <p:nvPr>
            <p:ph type="pic" idx="1" hasCustomPrompt="1"/>
          </p:nvPr>
        </p:nvSpPr>
        <p:spPr>
          <a:xfrm>
            <a:off x="3200400" y="969169"/>
            <a:ext cx="5486400" cy="4370274"/>
          </a:xfrm>
        </p:spPr>
        <p:txBody>
          <a:bodyPr rtlCol="0">
            <a:normAutofit/>
          </a:bodyPr>
          <a:lstStyle>
            <a:lvl1pPr marL="0" indent="0">
              <a:buNone/>
              <a:defRPr sz="2400" b="0">
                <a:latin typeface="Times New Roman" panose="02020603050405020304" pitchFamily="18" charset="0"/>
                <a:cs typeface="Times New Roman" panose="02020603050405020304" pitchFamily="18"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altLang="ja-JP" noProof="0" dirty="0"/>
              <a:t>Picture</a:t>
            </a:r>
            <a:endParaRPr lang="ja-JP" altLang="en-US" noProof="0"/>
          </a:p>
        </p:txBody>
      </p:sp>
      <p:sp>
        <p:nvSpPr>
          <p:cNvPr id="4" name="テキスト プレースホルダ 3"/>
          <p:cNvSpPr>
            <a:spLocks noGrp="1"/>
          </p:cNvSpPr>
          <p:nvPr>
            <p:ph type="body" sz="half" idx="2"/>
          </p:nvPr>
        </p:nvSpPr>
        <p:spPr>
          <a:xfrm>
            <a:off x="457201" y="2319053"/>
            <a:ext cx="2318657" cy="302039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fld id="{47DA8EC4-D239-7342-8656-FEC63AD4F3F0}" type="datetimeFigureOut">
              <a:rPr lang="en-US" smtClean="0"/>
              <a:t>10/9/2023</a:t>
            </a:fld>
            <a:endParaRPr lang="en-US"/>
          </a:p>
        </p:txBody>
      </p:sp>
      <p:sp>
        <p:nvSpPr>
          <p:cNvPr id="6" name="フッター プレースホルダ 4"/>
          <p:cNvSpPr>
            <a:spLocks noGrp="1"/>
          </p:cNvSpPr>
          <p:nvPr>
            <p:ph type="ftr" sz="quarter" idx="11"/>
          </p:nvPr>
        </p:nvSpPr>
        <p:spPr/>
        <p:txBody>
          <a:bodyPr/>
          <a:lstStyle>
            <a:lvl1pPr>
              <a:defRPr/>
            </a:lvl1pPr>
          </a:lstStyle>
          <a:p>
            <a:endParaRPr lang="en-US"/>
          </a:p>
        </p:txBody>
      </p:sp>
      <p:sp>
        <p:nvSpPr>
          <p:cNvPr id="7" name="スライド番号プレースホルダ 5"/>
          <p:cNvSpPr>
            <a:spLocks noGrp="1"/>
          </p:cNvSpPr>
          <p:nvPr>
            <p:ph type="sldNum" sz="quarter" idx="12"/>
          </p:nvPr>
        </p:nvSpPr>
        <p:spPr/>
        <p:txBody>
          <a:bodyPr/>
          <a:lstStyle>
            <a:lvl1pPr>
              <a:defRPr/>
            </a:lvl1pPr>
          </a:lstStyle>
          <a:p>
            <a:fld id="{94010DE7-FFA2-6647-B8FA-C0BA92AC7224}" type="slidenum">
              <a:rPr lang="en-US" smtClean="0"/>
              <a:t>‹#›</a:t>
            </a:fld>
            <a:endParaRPr lang="en-US"/>
          </a:p>
        </p:txBody>
      </p:sp>
    </p:spTree>
    <p:extLst>
      <p:ext uri="{BB962C8B-B14F-4D97-AF65-F5344CB8AC3E}">
        <p14:creationId xmlns:p14="http://schemas.microsoft.com/office/powerpoint/2010/main" val="628869693"/>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sz="1350"/>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ja-JP" altLang="en-US"/>
          </a:p>
        </p:txBody>
      </p:sp>
      <p:sp>
        <p:nvSpPr>
          <p:cNvPr id="1030" name="テキスト プレースホルダ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ja-JP" altLang="en-US" dirty="0"/>
          </a:p>
        </p:txBody>
      </p:sp>
      <p:sp>
        <p:nvSpPr>
          <p:cNvPr id="4" name="日付プレースホルダ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cs typeface="+mn-cs"/>
              </a:defRPr>
            </a:lvl1pPr>
          </a:lstStyle>
          <a:p>
            <a:fld id="{47DA8EC4-D239-7342-8656-FEC63AD4F3F0}" type="datetimeFigureOut">
              <a:rPr lang="en-US" smtClean="0"/>
              <a:t>10/9/2023</a:t>
            </a:fld>
            <a:endParaRPr lang="en-US"/>
          </a:p>
        </p:txBody>
      </p:sp>
      <p:sp>
        <p:nvSpPr>
          <p:cNvPr id="5" name="フッター プレースホルダ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cs typeface="+mn-cs"/>
              </a:defRPr>
            </a:lvl1pPr>
          </a:lstStyle>
          <a:p>
            <a:endParaRPr lang="en-US"/>
          </a:p>
        </p:txBody>
      </p:sp>
      <p:sp>
        <p:nvSpPr>
          <p:cNvPr id="6" name="スライド番号プレースホルダ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ea typeface="+mn-ea"/>
                <a:cs typeface="+mn-cs"/>
              </a:defRPr>
            </a:lvl1pPr>
          </a:lstStyle>
          <a:p>
            <a:fld id="{94010DE7-FFA2-6647-B8FA-C0BA92AC7224}" type="slidenum">
              <a:rPr lang="en-US" smtClean="0"/>
              <a:t>‹#›</a:t>
            </a:fld>
            <a:endParaRPr lang="en-US"/>
          </a:p>
        </p:txBody>
      </p:sp>
      <p:pic>
        <p:nvPicPr>
          <p:cNvPr id="9" name="Picture 4" descr="Image result for aiub logo"/>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1" y="6141601"/>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02307" y="6057877"/>
            <a:ext cx="3476273" cy="646331"/>
          </a:xfrm>
          <a:prstGeom prst="rect">
            <a:avLst/>
          </a:prstGeom>
        </p:spPr>
        <p:txBody>
          <a:bodyPr wrap="none">
            <a:spAutoFit/>
          </a:bodyPr>
          <a:lstStyle/>
          <a:p>
            <a:pPr algn="l" eaLnBrk="1" latinLnBrk="1" hangingPunct="1"/>
            <a:endParaRPr lang="en-US" altLang="ja-JP" sz="12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2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2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2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2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2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323048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txStyles>
    <p:titleStyle>
      <a:lvl1pPr algn="l" rtl="0" eaLnBrk="1" fontAlgn="base" hangingPunct="1">
        <a:spcBef>
          <a:spcPct val="0"/>
        </a:spcBef>
        <a:spcAft>
          <a:spcPct val="0"/>
        </a:spcAft>
        <a:defRPr kumimoji="1" sz="3300" kern="1200">
          <a:solidFill>
            <a:schemeClr val="tx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2pPr>
      <a:lvl3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3pPr>
      <a:lvl4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4pPr>
      <a:lvl5pPr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5pPr>
      <a:lvl6pPr marL="3429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6pPr>
      <a:lvl7pPr marL="6858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7pPr>
      <a:lvl8pPr marL="10287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8pPr>
      <a:lvl9pPr marL="1371600" algn="ctr" rtl="0" eaLnBrk="1" fontAlgn="base" hangingPunct="1">
        <a:spcBef>
          <a:spcPct val="0"/>
        </a:spcBef>
        <a:spcAft>
          <a:spcPct val="0"/>
        </a:spcAft>
        <a:defRPr kumimoji="1" sz="3300">
          <a:solidFill>
            <a:schemeClr val="tx1"/>
          </a:solidFill>
          <a:latin typeface="Calibri" panose="020F0502020204030204" pitchFamily="34" charset="0"/>
          <a:ea typeface="ＭＳ Ｐゴシック"/>
          <a:cs typeface="ＭＳ Ｐゴシック"/>
        </a:defRPr>
      </a:lvl9pPr>
    </p:titleStyle>
    <p:bodyStyle>
      <a:lvl1pPr marL="257175" indent="-257175"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1pPr>
      <a:lvl2pPr marL="557213" indent="-214313" algn="l" rtl="0" eaLnBrk="1" fontAlgn="base" hangingPunct="1">
        <a:spcBef>
          <a:spcPct val="20000"/>
        </a:spcBef>
        <a:spcAft>
          <a:spcPct val="0"/>
        </a:spcAft>
        <a:buFont typeface="Arial" panose="020B0604020202020204" pitchFamily="34" charset="0"/>
        <a:buChar char="–"/>
        <a:defRPr kumimoji="1" sz="2100" kern="1200">
          <a:solidFill>
            <a:schemeClr val="tx1"/>
          </a:solidFill>
          <a:latin typeface="+mn-lt"/>
          <a:ea typeface="+mn-ea"/>
          <a:cs typeface="ＭＳ Ｐゴシック"/>
        </a:defRPr>
      </a:lvl2pPr>
      <a:lvl3pPr marL="857250" indent="-171450" algn="l" rtl="0" eaLnBrk="1" fontAlgn="base" hangingPunct="1">
        <a:spcBef>
          <a:spcPct val="20000"/>
        </a:spcBef>
        <a:spcAft>
          <a:spcPct val="0"/>
        </a:spcAft>
        <a:buFont typeface="Arial" panose="020B0604020202020204" pitchFamily="34" charset="0"/>
        <a:buChar char="•"/>
        <a:defRPr kumimoji="1" sz="1800" kern="1200">
          <a:solidFill>
            <a:schemeClr val="tx1"/>
          </a:solidFill>
          <a:latin typeface="+mn-lt"/>
          <a:ea typeface="+mn-ea"/>
          <a:cs typeface="ＭＳ Ｐゴシック"/>
        </a:defRPr>
      </a:lvl3pPr>
      <a:lvl4pPr marL="1200150" indent="-171450" algn="l" rtl="0" eaLnBrk="1" fontAlgn="base" hangingPunct="1">
        <a:spcBef>
          <a:spcPct val="20000"/>
        </a:spcBef>
        <a:spcAft>
          <a:spcPct val="0"/>
        </a:spcAft>
        <a:buFont typeface="Arial" panose="020B0604020202020204" pitchFamily="34" charset="0"/>
        <a:buChar char="–"/>
        <a:defRPr kumimoji="1" sz="1500" kern="1200">
          <a:solidFill>
            <a:schemeClr val="tx1"/>
          </a:solidFill>
          <a:latin typeface="+mn-lt"/>
          <a:ea typeface="+mn-ea"/>
          <a:cs typeface="ＭＳ Ｐゴシック"/>
        </a:defRPr>
      </a:lvl4pPr>
      <a:lvl5pPr marL="1543050" indent="-171450" algn="l" rtl="0" eaLnBrk="1" fontAlgn="base" hangingPunct="1">
        <a:spcBef>
          <a:spcPct val="20000"/>
        </a:spcBef>
        <a:spcAft>
          <a:spcPct val="0"/>
        </a:spcAft>
        <a:buFont typeface="Arial" panose="020B0604020202020204" pitchFamily="34" charset="0"/>
        <a:buChar char="»"/>
        <a:defRPr kumimoji="1" sz="1500" kern="1200">
          <a:solidFill>
            <a:schemeClr val="tx1"/>
          </a:solidFill>
          <a:latin typeface="+mn-lt"/>
          <a:ea typeface="+mn-ea"/>
          <a:cs typeface="ＭＳ Ｐゴシック"/>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2.wdp"/><Relationship Id="rId7" Type="http://schemas.microsoft.com/office/2007/relationships/hdphoto" Target="../media/hdphoto14.wdp"/><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3.wdp"/><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hdphoto" Target="../media/hdphoto12.wdp"/><Relationship Id="rId3" Type="http://schemas.microsoft.com/office/2007/relationships/hdphoto" Target="../media/hdphoto15.wdp"/><Relationship Id="rId7" Type="http://schemas.microsoft.com/office/2007/relationships/hdphoto" Target="../media/hdphoto17.wdp"/><Relationship Id="rId12"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11" Type="http://schemas.microsoft.com/office/2007/relationships/hdphoto" Target="../media/hdphoto19.wdp"/><Relationship Id="rId5" Type="http://schemas.microsoft.com/office/2007/relationships/hdphoto" Target="../media/hdphoto16.wdp"/><Relationship Id="rId10" Type="http://schemas.openxmlformats.org/officeDocument/2006/relationships/image" Target="../media/image20.png"/><Relationship Id="rId4" Type="http://schemas.openxmlformats.org/officeDocument/2006/relationships/image" Target="../media/image17.png"/><Relationship Id="rId9" Type="http://schemas.microsoft.com/office/2007/relationships/hdphoto" Target="../media/hdphoto18.wdp"/></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20.wdp"/><Relationship Id="rId7" Type="http://schemas.microsoft.com/office/2007/relationships/hdphoto" Target="../media/hdphoto22.wdp"/><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3.png"/><Relationship Id="rId5" Type="http://schemas.microsoft.com/office/2007/relationships/hdphoto" Target="../media/hdphoto21.wdp"/><Relationship Id="rId4" Type="http://schemas.openxmlformats.org/officeDocument/2006/relationships/image" Target="../media/image22.png"/><Relationship Id="rId9" Type="http://schemas.microsoft.com/office/2007/relationships/hdphoto" Target="../media/hdphoto23.wdp"/></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24.wdp"/><Relationship Id="rId7" Type="http://schemas.microsoft.com/office/2007/relationships/hdphoto" Target="../media/hdphoto26.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11" Type="http://schemas.microsoft.com/office/2007/relationships/hdphoto" Target="../media/hdphoto28.wdp"/><Relationship Id="rId5" Type="http://schemas.microsoft.com/office/2007/relationships/hdphoto" Target="../media/hdphoto25.wdp"/><Relationship Id="rId10" Type="http://schemas.openxmlformats.org/officeDocument/2006/relationships/image" Target="../media/image29.png"/><Relationship Id="rId4" Type="http://schemas.openxmlformats.org/officeDocument/2006/relationships/image" Target="../media/image26.png"/><Relationship Id="rId9" Type="http://schemas.microsoft.com/office/2007/relationships/hdphoto" Target="../media/hdphoto27.wdp"/></Relationships>
</file>

<file path=ppt/slides/_rels/slide14.xml.rels><?xml version="1.0" encoding="UTF-8" standalone="yes"?>
<Relationships xmlns="http://schemas.openxmlformats.org/package/2006/relationships"><Relationship Id="rId3" Type="http://schemas.microsoft.com/office/2007/relationships/hdphoto" Target="../media/hdphoto29.wdp"/><Relationship Id="rId7" Type="http://schemas.microsoft.com/office/2007/relationships/hdphoto" Target="../media/hdphoto31.wdp"/><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microsoft.com/office/2007/relationships/hdphoto" Target="../media/hdphoto30.wdp"/><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microsoft.com/office/2007/relationships/hdphoto" Target="../media/hdphoto32.wdp"/><Relationship Id="rId7" Type="http://schemas.microsoft.com/office/2007/relationships/hdphoto" Target="../media/hdphoto34.wdp"/><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33.wdp"/><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microsoft.com/office/2007/relationships/hdphoto" Target="../media/hdphoto35.wdp"/><Relationship Id="rId7" Type="http://schemas.microsoft.com/office/2007/relationships/hdphoto" Target="../media/hdphoto37.wdp"/><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11" Type="http://schemas.microsoft.com/office/2007/relationships/hdphoto" Target="../media/hdphoto39.wdp"/><Relationship Id="rId5" Type="http://schemas.microsoft.com/office/2007/relationships/hdphoto" Target="../media/hdphoto36.wdp"/><Relationship Id="rId10" Type="http://schemas.openxmlformats.org/officeDocument/2006/relationships/image" Target="../media/image40.png"/><Relationship Id="rId4" Type="http://schemas.openxmlformats.org/officeDocument/2006/relationships/image" Target="../media/image37.png"/><Relationship Id="rId9" Type="http://schemas.microsoft.com/office/2007/relationships/hdphoto" Target="../media/hdphoto38.wdp"/></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microsoft.com/office/2007/relationships/hdphoto" Target="../media/hdphoto40.wdp"/><Relationship Id="rId7" Type="http://schemas.microsoft.com/office/2007/relationships/hdphoto" Target="../media/hdphoto42.wdp"/><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microsoft.com/office/2007/relationships/hdphoto" Target="../media/hdphoto44.wdp"/><Relationship Id="rId5" Type="http://schemas.microsoft.com/office/2007/relationships/hdphoto" Target="../media/hdphoto41.wdp"/><Relationship Id="rId10" Type="http://schemas.openxmlformats.org/officeDocument/2006/relationships/image" Target="../media/image45.png"/><Relationship Id="rId4" Type="http://schemas.openxmlformats.org/officeDocument/2006/relationships/image" Target="../media/image42.png"/><Relationship Id="rId9" Type="http://schemas.microsoft.com/office/2007/relationships/hdphoto" Target="../media/hdphoto43.wdp"/></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microsoft.com/office/2007/relationships/hdphoto" Target="../media/hdphoto45.wdp"/><Relationship Id="rId7" Type="http://schemas.microsoft.com/office/2007/relationships/hdphoto" Target="../media/hdphoto47.wdp"/><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8.png"/><Relationship Id="rId5" Type="http://schemas.microsoft.com/office/2007/relationships/hdphoto" Target="../media/hdphoto46.wdp"/><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jpe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8.wdp"/><Relationship Id="rId7" Type="http://schemas.microsoft.com/office/2007/relationships/hdphoto" Target="../media/hdphoto10.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9.wdp"/><Relationship Id="rId4" Type="http://schemas.openxmlformats.org/officeDocument/2006/relationships/image" Target="../media/image10.png"/><Relationship Id="rId9" Type="http://schemas.microsoft.com/office/2007/relationships/hdphoto" Target="../media/hdphoto1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2611176" y="1306732"/>
            <a:ext cx="3921645" cy="658763"/>
          </a:xfrm>
          <a:prstGeom prst="rect">
            <a:avLst/>
          </a:prstGeom>
        </p:spPr>
        <p:txBody>
          <a:bodyPr vert="horz" lIns="51435" tIns="25718" rIns="51435" bIns="25718"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4050" b="1" dirty="0">
                <a:solidFill>
                  <a:srgbClr val="FF0000"/>
                </a:solidFill>
                <a:latin typeface="Times New Roman" panose="02020603050405020304" pitchFamily="18" charset="0"/>
                <a:cs typeface="Times New Roman" panose="02020603050405020304" pitchFamily="18" charset="0"/>
              </a:rPr>
              <a:t>Electronic Devices</a:t>
            </a:r>
            <a:endParaRPr lang="en-US" sz="3000" b="1" dirty="0">
              <a:solidFill>
                <a:srgbClr val="FF0000"/>
              </a:solidFill>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DAC12A18-6B90-B243-A08F-78CE41FE7808}"/>
              </a:ext>
            </a:extLst>
          </p:cNvPr>
          <p:cNvSpPr txBox="1">
            <a:spLocks/>
          </p:cNvSpPr>
          <p:nvPr/>
        </p:nvSpPr>
        <p:spPr>
          <a:xfrm>
            <a:off x="3015824" y="5420525"/>
            <a:ext cx="3112345" cy="522741"/>
          </a:xfrm>
          <a:prstGeom prst="rect">
            <a:avLst/>
          </a:prstGeom>
        </p:spPr>
        <p:txBody>
          <a:bodyPr vert="horz" lIns="51435" tIns="25718" rIns="51435" bIns="25718"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spcBef>
                <a:spcPts val="263"/>
              </a:spcBef>
            </a:pPr>
            <a:r>
              <a:rPr kumimoji="0" lang="en-US" altLang="en-US" sz="825" u="sng" dirty="0">
                <a:solidFill>
                  <a:schemeClr val="accent1">
                    <a:lumMod val="75000"/>
                  </a:schemeClr>
                </a:solidFill>
                <a:latin typeface="TimesNewRomanPS"/>
              </a:rPr>
              <a:t>Reference book</a:t>
            </a:r>
            <a:r>
              <a:rPr kumimoji="0" lang="en-US" altLang="en-US" sz="825" dirty="0">
                <a:solidFill>
                  <a:schemeClr val="accent1">
                    <a:lumMod val="75000"/>
                  </a:schemeClr>
                </a:solidFill>
                <a:latin typeface="TimesNewRomanPS"/>
              </a:rPr>
              <a:t>:</a:t>
            </a:r>
            <a:endParaRPr lang="en-US" sz="825" b="1" u="sng"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0000"/>
              </a:lnSpc>
              <a:spcBef>
                <a:spcPts val="263"/>
              </a:spcBef>
            </a:pPr>
            <a:r>
              <a:rPr kumimoji="0" lang="en-US" altLang="en-US" sz="1050" b="1" dirty="0">
                <a:solidFill>
                  <a:schemeClr val="accent1">
                    <a:lumMod val="75000"/>
                  </a:schemeClr>
                </a:solidFill>
                <a:latin typeface="TimesNewRomanPS"/>
              </a:rPr>
              <a:t>Electronic Devices and Circuit Theory (Chapter-2)</a:t>
            </a:r>
            <a:r>
              <a:rPr kumimoji="0" lang="en-US" altLang="en-US" sz="1050" dirty="0">
                <a:solidFill>
                  <a:schemeClr val="accent1">
                    <a:lumMod val="75000"/>
                  </a:schemeClr>
                </a:solidFill>
                <a:latin typeface="TimesNewRomanPS"/>
              </a:rPr>
              <a:t> </a:t>
            </a:r>
          </a:p>
          <a:p>
            <a:pPr algn="ctr">
              <a:lnSpc>
                <a:spcPct val="100000"/>
              </a:lnSpc>
              <a:spcBef>
                <a:spcPts val="263"/>
              </a:spcBef>
            </a:pPr>
            <a:r>
              <a:rPr lang="en-US" sz="825" dirty="0">
                <a:solidFill>
                  <a:schemeClr val="accent1">
                    <a:lumMod val="75000"/>
                  </a:schemeClr>
                </a:solidFill>
                <a:latin typeface="TimesNewRomanPS"/>
              </a:rPr>
              <a:t>Robert L. </a:t>
            </a:r>
            <a:r>
              <a:rPr lang="en-US" sz="825" dirty="0" err="1">
                <a:solidFill>
                  <a:schemeClr val="accent1">
                    <a:lumMod val="75000"/>
                  </a:schemeClr>
                </a:solidFill>
                <a:latin typeface="TimesNewRomanPS"/>
              </a:rPr>
              <a:t>Boylestad</a:t>
            </a:r>
            <a:r>
              <a:rPr lang="en-US" sz="825" dirty="0">
                <a:solidFill>
                  <a:schemeClr val="accent1">
                    <a:lumMod val="75000"/>
                  </a:schemeClr>
                </a:solidFill>
                <a:latin typeface="TimesNewRomanPS"/>
              </a:rPr>
              <a:t> and L. </a:t>
            </a:r>
            <a:r>
              <a:rPr lang="en-US" sz="825" dirty="0" err="1">
                <a:solidFill>
                  <a:schemeClr val="accent1">
                    <a:lumMod val="75000"/>
                  </a:schemeClr>
                </a:solidFill>
                <a:latin typeface="TimesNewRomanPS"/>
              </a:rPr>
              <a:t>Nashelsky</a:t>
            </a:r>
            <a:r>
              <a:rPr lang="en-US" sz="825" dirty="0">
                <a:solidFill>
                  <a:schemeClr val="accent1">
                    <a:lumMod val="75000"/>
                  </a:schemeClr>
                </a:solidFill>
                <a:latin typeface="TimesNewRomanPS"/>
              </a:rPr>
              <a:t> , (11</a:t>
            </a:r>
            <a:r>
              <a:rPr lang="en-US" sz="825" baseline="30000" dirty="0">
                <a:solidFill>
                  <a:schemeClr val="accent1">
                    <a:lumMod val="75000"/>
                  </a:schemeClr>
                </a:solidFill>
                <a:latin typeface="TimesNewRomanPS"/>
              </a:rPr>
              <a:t>th</a:t>
            </a:r>
            <a:r>
              <a:rPr lang="en-US" sz="825" dirty="0">
                <a:solidFill>
                  <a:schemeClr val="accent1">
                    <a:lumMod val="75000"/>
                  </a:schemeClr>
                </a:solidFill>
                <a:latin typeface="TimesNewRomanPS"/>
              </a:rPr>
              <a:t> Edition)</a:t>
            </a:r>
            <a:endParaRPr lang="en-US" sz="825" dirty="0">
              <a:solidFill>
                <a:schemeClr val="accent1">
                  <a:lumMod val="75000"/>
                </a:schemeClr>
              </a:solidFill>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3591729" y="2294877"/>
            <a:ext cx="1960539" cy="658763"/>
          </a:xfrm>
          <a:prstGeom prst="rect">
            <a:avLst/>
          </a:prstGeom>
        </p:spPr>
        <p:txBody>
          <a:bodyPr vert="horz" lIns="51435" tIns="25718" rIns="51435" bIns="25718"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1800" b="1" dirty="0">
                <a:solidFill>
                  <a:srgbClr val="0000FF"/>
                </a:solidFill>
                <a:latin typeface="Times New Roman" panose="02020603050405020304" pitchFamily="18" charset="0"/>
                <a:cs typeface="Times New Roman" panose="02020603050405020304" pitchFamily="18" charset="0"/>
              </a:rPr>
              <a:t>Mid Term</a:t>
            </a:r>
            <a:br>
              <a:rPr lang="en-US" sz="1800" b="1" dirty="0">
                <a:solidFill>
                  <a:srgbClr val="0000FF"/>
                </a:solidFill>
                <a:latin typeface="Times New Roman" panose="02020603050405020304" pitchFamily="18" charset="0"/>
                <a:cs typeface="Times New Roman" panose="02020603050405020304" pitchFamily="18" charset="0"/>
              </a:rPr>
            </a:br>
            <a:r>
              <a:rPr lang="en-US" sz="1800" b="1" dirty="0">
                <a:solidFill>
                  <a:srgbClr val="0000FF"/>
                </a:solidFill>
                <a:latin typeface="Times New Roman" panose="02020603050405020304" pitchFamily="18" charset="0"/>
                <a:cs typeface="Times New Roman" panose="02020603050405020304" pitchFamily="18" charset="0"/>
              </a:rPr>
              <a:t>Lecture - 06</a:t>
            </a:r>
          </a:p>
        </p:txBody>
      </p:sp>
      <p:sp>
        <p:nvSpPr>
          <p:cNvPr id="9" name="TextBox 8">
            <a:extLst>
              <a:ext uri="{FF2B5EF4-FFF2-40B4-BE49-F238E27FC236}">
                <a16:creationId xmlns:a16="http://schemas.microsoft.com/office/drawing/2014/main" id="{30C64273-91CB-1A45-B900-CD9033162C24}"/>
              </a:ext>
            </a:extLst>
          </p:cNvPr>
          <p:cNvSpPr txBox="1"/>
          <p:nvPr/>
        </p:nvSpPr>
        <p:spPr>
          <a:xfrm>
            <a:off x="2463830" y="4398066"/>
            <a:ext cx="4216347" cy="523220"/>
          </a:xfrm>
          <a:prstGeom prst="rect">
            <a:avLst/>
          </a:prstGeom>
          <a:noFill/>
        </p:spPr>
        <p:txBody>
          <a:bodyPr wrap="none" rtlCol="0">
            <a:spAutoFit/>
          </a:bodyPr>
          <a:lstStyle/>
          <a:p>
            <a:pPr algn="ctr"/>
            <a:r>
              <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Faculty Name: Mr. Joheb Muhammad Tanzeer Sayeed</a:t>
            </a:r>
          </a:p>
          <a:p>
            <a:pPr algn="ctr"/>
            <a:r>
              <a:rPr lang="en-US" sz="1400"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Email : Joheb.sayeed@aiub.edu</a:t>
            </a:r>
          </a:p>
        </p:txBody>
      </p:sp>
    </p:spTree>
    <p:extLst>
      <p:ext uri="{BB962C8B-B14F-4D97-AF65-F5344CB8AC3E}">
        <p14:creationId xmlns:p14="http://schemas.microsoft.com/office/powerpoint/2010/main" val="712354971"/>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
        <p:nvSpPr>
          <p:cNvPr id="5" name="Content Placeholder 2"/>
          <p:cNvSpPr>
            <a:spLocks noGrp="1"/>
          </p:cNvSpPr>
          <p:nvPr>
            <p:ph idx="1"/>
          </p:nvPr>
        </p:nvSpPr>
        <p:spPr>
          <a:xfrm>
            <a:off x="850436" y="1051558"/>
            <a:ext cx="5240741" cy="4666336"/>
          </a:xfrm>
        </p:spPr>
        <p:txBody>
          <a:bodyPr>
            <a:noAutofit/>
          </a:bodyPr>
          <a:lstStyle/>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simplest of Zener diode regulator networks appears in Fig. 2.112 . The applied dc voltage is fixed, as is the load resistor. The analysis can fundamentally be broken down into two steps.</a:t>
            </a: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	1. Determine the state of the Zener diode by removing it from the network and calculating the voltage across the resulting open circuit.</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If V ≥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Zener diode is on, and the appropriate equivalent model can be substituted.</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If V &lt;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diode is off, and the open-circuit equivalence is substituted.</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298660" y="1376176"/>
            <a:ext cx="2532785" cy="2181959"/>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2917224" y="3293743"/>
            <a:ext cx="1654775" cy="665412"/>
          </a:xfrm>
          <a:prstGeom prst="rect">
            <a:avLst/>
          </a:prstGeom>
        </p:spPr>
      </p:pic>
      <p:pic>
        <p:nvPicPr>
          <p:cNvPr id="9" name="Picture 8"/>
          <p:cNvPicPr>
            <a:picLocks noChangeAspect="1"/>
          </p:cNvPicPr>
          <p:nvPr/>
        </p:nvPicPr>
        <p:blipFill>
          <a:blip r:embed="rId6" cstate="email">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tretch>
            <a:fillRect/>
          </a:stretch>
        </p:blipFill>
        <p:spPr>
          <a:xfrm>
            <a:off x="6298660" y="3626449"/>
            <a:ext cx="2532785" cy="2294003"/>
          </a:xfrm>
          <a:prstGeom prst="rect">
            <a:avLst/>
          </a:prstGeom>
        </p:spPr>
      </p:pic>
    </p:spTree>
    <p:extLst>
      <p:ext uri="{BB962C8B-B14F-4D97-AF65-F5344CB8AC3E}">
        <p14:creationId xmlns:p14="http://schemas.microsoft.com/office/powerpoint/2010/main" val="14185097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randombar(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42877" y="1027822"/>
            <a:ext cx="6137738" cy="4084911"/>
          </a:xfrm>
        </p:spPr>
        <p:txBody>
          <a:bodyPr>
            <a:noAutofit/>
          </a:bodyPr>
          <a:lstStyle/>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2. Substitute the appropriate equivalent circuit and solve for the desired unknowns.</a:t>
            </a: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For the network of Fig. 2.112 , the “on” state will result in the equivalent network of Fig.2.114 . Since voltages across parallel elements must be the same, we find that</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power dissipated by the Zener diode is determined by </a:t>
            </a: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endParaRPr lang="en-US" sz="1800" dirty="0">
              <a:latin typeface="Times New Roman" panose="02020603050405020304" pitchFamily="18" charset="0"/>
              <a:cs typeface="Times New Roman" panose="02020603050405020304" pitchFamily="18" charset="0"/>
            </a:endParaRPr>
          </a:p>
          <a:p>
            <a:pPr marL="0" indent="0" algn="just">
              <a:spcBef>
                <a:spcPts val="600"/>
              </a:spcBef>
              <a:spcAft>
                <a:spcPts val="600"/>
              </a:spcAft>
              <a:buNone/>
            </a:pPr>
            <a:r>
              <a:rPr lang="en-US" sz="1800" dirty="0">
                <a:latin typeface="Times New Roman" panose="02020603050405020304" pitchFamily="18" charset="0"/>
                <a:cs typeface="Times New Roman" panose="02020603050405020304" pitchFamily="18" charset="0"/>
              </a:rPr>
              <a:t>That must be less than the P</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specified for the device.</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24100" y="2794074"/>
            <a:ext cx="1129796" cy="498440"/>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6328725" y="3230861"/>
            <a:ext cx="2612877" cy="2306797"/>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585074" y="2805936"/>
            <a:ext cx="1426750" cy="454906"/>
          </a:xfrm>
          <a:prstGeom prst="rect">
            <a:avLst/>
          </a:prstGeom>
        </p:spPr>
      </p:pic>
      <p:pic>
        <p:nvPicPr>
          <p:cNvPr id="11" name="Picture 10"/>
          <p:cNvPicPr>
            <a:picLocks noChangeAspect="1"/>
          </p:cNvPicPr>
          <p:nvPr/>
        </p:nvPicPr>
        <p:blipFill>
          <a:blip r:embed="rId8" cstate="email">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tretch>
            <a:fillRect/>
          </a:stretch>
        </p:blipFill>
        <p:spPr>
          <a:xfrm>
            <a:off x="3143002" y="2794005"/>
            <a:ext cx="3385659" cy="565823"/>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815276" y="3965957"/>
            <a:ext cx="1346314" cy="540646"/>
          </a:xfrm>
          <a:prstGeom prst="rect">
            <a:avLst/>
          </a:prstGeom>
        </p:spPr>
      </p:pic>
      <p:sp>
        <p:nvSpPr>
          <p:cNvPr id="13" name="Title 1">
            <a:extLst>
              <a:ext uri="{FF2B5EF4-FFF2-40B4-BE49-F238E27FC236}">
                <a16:creationId xmlns:a16="http://schemas.microsoft.com/office/drawing/2014/main" id="{7E1E0889-1A36-EE46-8CE6-F64853787238}"/>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pic>
        <p:nvPicPr>
          <p:cNvPr id="15" name="Picture 14">
            <a:extLst>
              <a:ext uri="{FF2B5EF4-FFF2-40B4-BE49-F238E27FC236}">
                <a16:creationId xmlns:a16="http://schemas.microsoft.com/office/drawing/2014/main" id="{A343354A-0D7D-8F4F-95F7-F4CAF3B9A284}"/>
              </a:ext>
            </a:extLst>
          </p:cNvPr>
          <p:cNvPicPr>
            <a:picLocks noChangeAspect="1"/>
          </p:cNvPicPr>
          <p:nvPr/>
        </p:nvPicPr>
        <p:blipFill>
          <a:blip r:embed="rId12" cstate="email">
            <a:extLst>
              <a:ext uri="{BEBA8EAE-BF5A-486C-A8C5-ECC9F3942E4B}">
                <a14:imgProps xmlns:a14="http://schemas.microsoft.com/office/drawing/2010/main">
                  <a14:imgLayer r:embed="rId13">
                    <a14:imgEffect>
                      <a14:sharpenSoften amount="50000"/>
                    </a14:imgEffect>
                  </a14:imgLayer>
                </a14:imgProps>
              </a:ext>
              <a:ext uri="{28A0092B-C50C-407E-A947-70E740481C1C}">
                <a14:useLocalDpi xmlns:a14="http://schemas.microsoft.com/office/drawing/2010/main"/>
              </a:ext>
            </a:extLst>
          </a:blip>
          <a:stretch>
            <a:fillRect/>
          </a:stretch>
        </p:blipFill>
        <p:spPr>
          <a:xfrm>
            <a:off x="6504973" y="786842"/>
            <a:ext cx="2532785" cy="2181959"/>
          </a:xfrm>
          <a:prstGeom prst="rect">
            <a:avLst/>
          </a:prstGeom>
        </p:spPr>
      </p:pic>
    </p:spTree>
    <p:extLst>
      <p:ext uri="{BB962C8B-B14F-4D97-AF65-F5344CB8AC3E}">
        <p14:creationId xmlns:p14="http://schemas.microsoft.com/office/powerpoint/2010/main" val="39743559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blinds(horizontal)">
                                      <p:cBhvr>
                                        <p:cTn id="24" dur="500"/>
                                        <p:tgtEl>
                                          <p:spTgt spid="5">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up)">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Effect transition="in" filter="blinds(horizontal)">
                                      <p:cBhvr>
                                        <p:cTn id="51" dur="500"/>
                                        <p:tgtEl>
                                          <p:spTgt spid="5">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blinds(horizontal)">
                                      <p:cBhvr>
                                        <p:cTn id="6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7876" y="985983"/>
            <a:ext cx="7265898" cy="887795"/>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870797" y="1974065"/>
            <a:ext cx="3470028" cy="2600325"/>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3052142" y="4984223"/>
            <a:ext cx="3694144" cy="541301"/>
          </a:xfrm>
          <a:prstGeom prst="rect">
            <a:avLst/>
          </a:prstGeom>
        </p:spPr>
      </p:pic>
      <p:pic>
        <p:nvPicPr>
          <p:cNvPr id="9" name="Picture 8"/>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4571999" y="1974065"/>
            <a:ext cx="3818927" cy="2600325"/>
          </a:xfrm>
          <a:prstGeom prst="rect">
            <a:avLst/>
          </a:prstGeom>
        </p:spPr>
      </p:pic>
      <p:sp>
        <p:nvSpPr>
          <p:cNvPr id="12" name="Title 1">
            <a:extLst>
              <a:ext uri="{FF2B5EF4-FFF2-40B4-BE49-F238E27FC236}">
                <a16:creationId xmlns:a16="http://schemas.microsoft.com/office/drawing/2014/main" id="{5F710C83-EFE1-2147-B345-DF2521770BCC}"/>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325126107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5230" y="977184"/>
            <a:ext cx="7269632" cy="409896"/>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6083806" y="1832420"/>
            <a:ext cx="2618185" cy="2581439"/>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89841" y="1674111"/>
            <a:ext cx="4573512" cy="1505059"/>
          </a:xfrm>
          <a:prstGeom prst="rect">
            <a:avLst/>
          </a:prstGeom>
        </p:spPr>
      </p:pic>
      <p:pic>
        <p:nvPicPr>
          <p:cNvPr id="9" name="Picture 8"/>
          <p:cNvPicPr>
            <a:picLocks noChangeAspect="1"/>
          </p:cNvPicPr>
          <p:nvPr/>
        </p:nvPicPr>
        <p:blipFill>
          <a:blip r:embed="rId8" cstate="email">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a:ext>
            </a:extLst>
          </a:blip>
          <a:stretch>
            <a:fillRect/>
          </a:stretch>
        </p:blipFill>
        <p:spPr>
          <a:xfrm>
            <a:off x="578018" y="3678831"/>
            <a:ext cx="5236543" cy="821962"/>
          </a:xfrm>
          <a:prstGeom prst="rect">
            <a:avLst/>
          </a:prstGeom>
        </p:spPr>
      </p:pic>
      <p:pic>
        <p:nvPicPr>
          <p:cNvPr id="11" name="Picture 10"/>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78018" y="5184764"/>
            <a:ext cx="7087895" cy="286157"/>
          </a:xfrm>
          <a:prstGeom prst="rect">
            <a:avLst/>
          </a:prstGeom>
        </p:spPr>
      </p:pic>
      <p:sp>
        <p:nvSpPr>
          <p:cNvPr id="13" name="Title 1">
            <a:extLst>
              <a:ext uri="{FF2B5EF4-FFF2-40B4-BE49-F238E27FC236}">
                <a16:creationId xmlns:a16="http://schemas.microsoft.com/office/drawing/2014/main" id="{C8D64A39-9D08-744D-9279-347DFFA02740}"/>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134677383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7626" y="4225327"/>
            <a:ext cx="5353212" cy="943004"/>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19335" y="920002"/>
            <a:ext cx="3852430" cy="2810702"/>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657626" y="920002"/>
            <a:ext cx="3361060" cy="2730861"/>
          </a:xfrm>
          <a:prstGeom prst="rect">
            <a:avLst/>
          </a:prstGeom>
        </p:spPr>
      </p:pic>
      <p:sp>
        <p:nvSpPr>
          <p:cNvPr id="11" name="Title 1">
            <a:extLst>
              <a:ext uri="{FF2B5EF4-FFF2-40B4-BE49-F238E27FC236}">
                <a16:creationId xmlns:a16="http://schemas.microsoft.com/office/drawing/2014/main" id="{F8C551A9-1021-B346-B077-C631E8E60D3C}"/>
              </a:ext>
            </a:extLst>
          </p:cNvPr>
          <p:cNvSpPr>
            <a:spLocks noGrp="1"/>
          </p:cNvSpPr>
          <p:nvPr>
            <p:ph type="title"/>
          </p:nvPr>
        </p:nvSpPr>
        <p:spPr>
          <a:xfrm>
            <a:off x="2298449" y="194905"/>
            <a:ext cx="4547101"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1</a:t>
            </a:r>
            <a:r>
              <a:rPr lang="en-US" sz="2400" b="1" baseline="30000" dirty="0">
                <a:latin typeface="Cambria" panose="02040503050406030204" pitchFamily="18" charset="0"/>
              </a:rPr>
              <a:t>st</a:t>
            </a:r>
            <a:r>
              <a:rPr lang="en-US" sz="2400" b="1" dirty="0">
                <a:latin typeface="Cambria" panose="02040503050406030204" pitchFamily="18" charset="0"/>
              </a:rPr>
              <a:t> CONDITION: V</a:t>
            </a:r>
            <a:r>
              <a:rPr lang="en-US" sz="2400" b="1" baseline="-25000" dirty="0">
                <a:latin typeface="Cambria" panose="02040503050406030204" pitchFamily="18" charset="0"/>
              </a:rPr>
              <a:t>i</a:t>
            </a:r>
            <a:r>
              <a:rPr lang="en-US" sz="2400" b="1" dirty="0">
                <a:latin typeface="Cambria" panose="02040503050406030204" pitchFamily="18" charset="0"/>
              </a:rPr>
              <a:t> AND R FIXED</a:t>
            </a:r>
          </a:p>
        </p:txBody>
      </p:sp>
    </p:spTree>
    <p:extLst>
      <p:ext uri="{BB962C8B-B14F-4D97-AF65-F5344CB8AC3E}">
        <p14:creationId xmlns:p14="http://schemas.microsoft.com/office/powerpoint/2010/main" val="36592262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par>
                                <p:cTn id="13" presetID="22"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53668" y="877937"/>
            <a:ext cx="7615451" cy="5025152"/>
          </a:xfrm>
        </p:spPr>
        <p:txBody>
          <a:bodyPr>
            <a:noAutofit/>
          </a:bodyPr>
          <a:lstStyle/>
          <a:p>
            <a:pPr algn="just">
              <a:spcAft>
                <a:spcPts val="600"/>
              </a:spcAft>
            </a:pPr>
            <a:r>
              <a:rPr lang="en-US" sz="1800" dirty="0">
                <a:latin typeface="Times New Roman" panose="02020603050405020304" pitchFamily="18" charset="0"/>
                <a:cs typeface="Times New Roman" panose="02020603050405020304" pitchFamily="18" charset="0"/>
              </a:rPr>
              <a:t>Due to the offset voltage </a:t>
            </a:r>
            <a:r>
              <a:rPr lang="en-US" sz="1800" dirty="0" err="1">
                <a:latin typeface="Times New Roman" panose="02020603050405020304" pitchFamily="18" charset="0"/>
                <a:cs typeface="Times New Roman" panose="02020603050405020304" pitchFamily="18" charset="0"/>
              </a:rPr>
              <a:t>V</a:t>
            </a:r>
            <a:r>
              <a:rPr lang="en-US" sz="1800" baseline="-25000" dirty="0" err="1">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there is a specific range of resistor values (and therefore load current) which will ensure that the Zener diode is in the on state.</a:t>
            </a:r>
          </a:p>
          <a:p>
            <a:pPr algn="just">
              <a:spcAft>
                <a:spcPts val="600"/>
              </a:spcAft>
            </a:pPr>
            <a:endParaRPr lang="en-US" sz="1800" dirty="0">
              <a:latin typeface="Times New Roman" panose="02020603050405020304" pitchFamily="18" charset="0"/>
              <a:cs typeface="Times New Roman" panose="02020603050405020304" pitchFamily="18" charset="0"/>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Too small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V</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&lt;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V</a:t>
            </a:r>
            <a:r>
              <a:rPr lang="en-US" altLang="en-US" sz="1800" baseline="-250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z</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Zener diode will be in the off state.</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To determine the min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that will turn the Zener diode on :</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Any load resistance value greater than the R</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min will ensure that the Zener diode is in the on state and the diode can be replaced by its </a:t>
            </a:r>
            <a:r>
              <a:rPr lang="en-US" altLang="en-US" sz="18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V</a:t>
            </a:r>
            <a:r>
              <a:rPr lang="en-US" altLang="en-US" sz="1800" baseline="-25000" dirty="0" err="1">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z</a:t>
            </a: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 source equivalent.</a:t>
            </a:r>
          </a:p>
          <a:p>
            <a:pPr algn="just">
              <a:spcAft>
                <a:spcPts val="600"/>
              </a:spcAft>
            </a:pPr>
            <a:r>
              <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The max I</a:t>
            </a:r>
            <a:r>
              <a:rPr lang="en-US" altLang="en-US" sz="1800" baseline="-250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rPr>
              <a:t>L</a:t>
            </a: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altLang="en-US" sz="1800" dirty="0">
              <a:latin typeface="Times New Roman" panose="02020603050405020304" pitchFamily="18" charset="0"/>
              <a:ea typeface="ＭＳ Ｐゴシック" panose="020B0600070205080204" pitchFamily="34" charset="-128"/>
              <a:cs typeface="Times New Roman" panose="02020603050405020304" pitchFamily="18" charset="0"/>
              <a:sym typeface="Wingdings" panose="05000000000000000000" pitchFamily="2" charset="2"/>
            </a:endParaRPr>
          </a:p>
          <a:p>
            <a:pPr algn="just">
              <a:spcAft>
                <a:spcPts val="600"/>
              </a:spcAft>
            </a:pP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5300335" y="3488748"/>
            <a:ext cx="1871013" cy="595322"/>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2555769" y="3429000"/>
            <a:ext cx="1646795" cy="714818"/>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612019" y="5163909"/>
            <a:ext cx="1982177" cy="746907"/>
          </a:xfrm>
          <a:prstGeom prst="rect">
            <a:avLst/>
          </a:prstGeom>
        </p:spPr>
      </p:pic>
      <p:sp>
        <p:nvSpPr>
          <p:cNvPr id="10" name="Title 1">
            <a:extLst>
              <a:ext uri="{FF2B5EF4-FFF2-40B4-BE49-F238E27FC236}">
                <a16:creationId xmlns:a16="http://schemas.microsoft.com/office/drawing/2014/main" id="{17F959CF-F20B-0E46-8A43-0997F1A72CC2}"/>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2</a:t>
            </a:r>
            <a:r>
              <a:rPr lang="en-US" sz="2400" b="1" baseline="30000" dirty="0">
                <a:latin typeface="Cambria" panose="02040503050406030204" pitchFamily="18" charset="0"/>
              </a:rPr>
              <a:t>nd</a:t>
            </a:r>
            <a:r>
              <a:rPr lang="en-US" sz="2400" b="1" dirty="0">
                <a:latin typeface="Cambria" panose="02040503050406030204" pitchFamily="18" charset="0"/>
              </a:rPr>
              <a:t> CONDITION: FIXED V</a:t>
            </a:r>
            <a:r>
              <a:rPr lang="en-US" sz="2400" b="1" baseline="-25000" dirty="0">
                <a:latin typeface="Cambria" panose="02040503050406030204" pitchFamily="18" charset="0"/>
              </a:rPr>
              <a:t>i</a:t>
            </a:r>
            <a:r>
              <a:rPr lang="en-US" sz="2400" b="1" dirty="0">
                <a:latin typeface="Cambria" panose="02040503050406030204" pitchFamily="18" charset="0"/>
              </a:rPr>
              <a:t>, VARIABLE R</a:t>
            </a:r>
            <a:r>
              <a:rPr lang="en-US" sz="2400" b="1" baseline="-25000" dirty="0">
                <a:latin typeface="Cambria" panose="02040503050406030204" pitchFamily="18" charset="0"/>
              </a:rPr>
              <a:t>L</a:t>
            </a:r>
            <a:endParaRPr lang="en-US" sz="2400" b="1" dirty="0">
              <a:latin typeface="Cambria" panose="02040503050406030204" pitchFamily="18" charset="0"/>
            </a:endParaRPr>
          </a:p>
        </p:txBody>
      </p:sp>
    </p:spTree>
    <p:extLst>
      <p:ext uri="{BB962C8B-B14F-4D97-AF65-F5344CB8AC3E}">
        <p14:creationId xmlns:p14="http://schemas.microsoft.com/office/powerpoint/2010/main" val="17375094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strips(downRigh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strips(downRigh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checkerboard(across)">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checkerboard(across)">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trips(downRigh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28147" y="993684"/>
            <a:ext cx="7615451" cy="4084911"/>
          </a:xfrm>
        </p:spPr>
        <p:txBody>
          <a:bodyPr>
            <a:noAutofit/>
          </a:bodyPr>
          <a:lstStyle/>
          <a:p>
            <a:pPr algn="just"/>
            <a:r>
              <a:rPr lang="en-US" sz="1800" dirty="0">
                <a:latin typeface="Times New Roman" panose="02020603050405020304" pitchFamily="18" charset="0"/>
                <a:cs typeface="Times New Roman" panose="02020603050405020304" pitchFamily="18" charset="0"/>
              </a:rPr>
              <a:t>Once the diode is in the on state, the voltage across R remains fixed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err="1">
                <a:latin typeface="Times New Roman" panose="02020603050405020304" pitchFamily="18" charset="0"/>
                <a:cs typeface="Times New Roman" panose="02020603050405020304" pitchFamily="18" charset="0"/>
              </a:rPr>
              <a:t>I</a:t>
            </a:r>
            <a:r>
              <a:rPr lang="en-US" sz="1800" baseline="-25000" dirty="0" err="1">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is limited to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as provided on the data sheet, it does affect the range of 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and therefore I</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maximum load resistance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i="1" u="sng" dirty="0">
                <a:solidFill>
                  <a:srgbClr val="FF0000"/>
                </a:solidFill>
                <a:latin typeface="Times New Roman" panose="02020603050405020304" pitchFamily="18" charset="0"/>
                <a:cs typeface="Times New Roman" panose="02020603050405020304" pitchFamily="18" charset="0"/>
              </a:rPr>
              <a:t>See Example 2.27.</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63075" y="1490398"/>
            <a:ext cx="1827703" cy="547147"/>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073141" y="1400451"/>
            <a:ext cx="1016036" cy="740662"/>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871540" y="1490397"/>
            <a:ext cx="1524419" cy="486967"/>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970332" y="2799860"/>
            <a:ext cx="2036236" cy="539996"/>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4391795" y="3518145"/>
            <a:ext cx="1394764" cy="740079"/>
          </a:xfrm>
          <a:prstGeom prst="rect">
            <a:avLst/>
          </a:prstGeom>
        </p:spPr>
      </p:pic>
      <p:sp>
        <p:nvSpPr>
          <p:cNvPr id="13" name="Title 1">
            <a:extLst>
              <a:ext uri="{FF2B5EF4-FFF2-40B4-BE49-F238E27FC236}">
                <a16:creationId xmlns:a16="http://schemas.microsoft.com/office/drawing/2014/main" id="{3E697262-B6EF-394A-8F28-4182624D490A}"/>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2</a:t>
            </a:r>
            <a:r>
              <a:rPr lang="en-US" sz="2400" b="1" baseline="30000" dirty="0">
                <a:latin typeface="Cambria" panose="02040503050406030204" pitchFamily="18" charset="0"/>
              </a:rPr>
              <a:t>nd</a:t>
            </a:r>
            <a:r>
              <a:rPr lang="en-US" sz="2400" b="1" dirty="0">
                <a:latin typeface="Cambria" panose="02040503050406030204" pitchFamily="18" charset="0"/>
              </a:rPr>
              <a:t> CONDITION: FIXED V</a:t>
            </a:r>
            <a:r>
              <a:rPr lang="en-US" sz="2400" b="1" baseline="-25000" dirty="0">
                <a:latin typeface="Cambria" panose="02040503050406030204" pitchFamily="18" charset="0"/>
              </a:rPr>
              <a:t>i</a:t>
            </a:r>
            <a:r>
              <a:rPr lang="en-US" sz="2400" b="1" dirty="0">
                <a:latin typeface="Cambria" panose="02040503050406030204" pitchFamily="18" charset="0"/>
              </a:rPr>
              <a:t>, VARIABLE R</a:t>
            </a:r>
            <a:r>
              <a:rPr lang="en-US" sz="2400" b="1" baseline="-25000" dirty="0">
                <a:latin typeface="Cambria" panose="02040503050406030204" pitchFamily="18" charset="0"/>
              </a:rPr>
              <a:t>L</a:t>
            </a:r>
            <a:endParaRPr lang="en-US" sz="2400" b="1" dirty="0">
              <a:latin typeface="Cambria" panose="02040503050406030204" pitchFamily="18" charset="0"/>
            </a:endParaRPr>
          </a:p>
        </p:txBody>
      </p:sp>
    </p:spTree>
    <p:extLst>
      <p:ext uri="{BB962C8B-B14F-4D97-AF65-F5344CB8AC3E}">
        <p14:creationId xmlns:p14="http://schemas.microsoft.com/office/powerpoint/2010/main" val="18104100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strips(downRigh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strips(downRight)">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strips(downRight)">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strips(downRight)">
                                      <p:cBhvr>
                                        <p:cTn id="52"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96736" y="1022221"/>
            <a:ext cx="7615451" cy="4695673"/>
          </a:xfrm>
        </p:spPr>
        <p:txBody>
          <a:bodyPr>
            <a:noAutofit/>
          </a:bodyPr>
          <a:lstStyle/>
          <a:p>
            <a:pPr algn="just"/>
            <a:r>
              <a:rPr lang="en-US" sz="1800" dirty="0">
                <a:latin typeface="Times New Roman" panose="02020603050405020304" pitchFamily="18" charset="0"/>
                <a:cs typeface="Times New Roman" panose="02020603050405020304" pitchFamily="18" charset="0"/>
              </a:rPr>
              <a:t>For fixed values of 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the voltage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must be sufficiently large to turn the Zener diode on. The min turn-on voltage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=V</a:t>
            </a:r>
            <a:r>
              <a:rPr lang="en-US" sz="1800" baseline="-25000" dirty="0">
                <a:latin typeface="Times New Roman" panose="02020603050405020304" pitchFamily="18" charset="0"/>
                <a:cs typeface="Times New Roman" panose="02020603050405020304" pitchFamily="18" charset="0"/>
              </a:rPr>
              <a:t>i min </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max value of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limited by the max Zener current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Since I</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is fixed at V</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/R</a:t>
            </a:r>
            <a:r>
              <a:rPr lang="en-US" sz="1800" baseline="-25000" dirty="0">
                <a:latin typeface="Times New Roman" panose="02020603050405020304" pitchFamily="18" charset="0"/>
                <a:cs typeface="Times New Roman" panose="02020603050405020304" pitchFamily="18" charset="0"/>
              </a:rPr>
              <a:t>L</a:t>
            </a:r>
            <a:r>
              <a:rPr lang="en-US" sz="1800" dirty="0">
                <a:latin typeface="Times New Roman" panose="02020603050405020304" pitchFamily="18" charset="0"/>
                <a:cs typeface="Times New Roman" panose="02020603050405020304" pitchFamily="18" charset="0"/>
              </a:rPr>
              <a:t> and I</a:t>
            </a:r>
            <a:r>
              <a:rPr lang="en-US" sz="1800" baseline="-25000" dirty="0">
                <a:latin typeface="Times New Roman" panose="02020603050405020304" pitchFamily="18" charset="0"/>
                <a:cs typeface="Times New Roman" panose="02020603050405020304" pitchFamily="18" charset="0"/>
              </a:rPr>
              <a:t>ZM</a:t>
            </a:r>
            <a:r>
              <a:rPr lang="en-US" sz="1800" dirty="0">
                <a:latin typeface="Times New Roman" panose="02020603050405020304" pitchFamily="18" charset="0"/>
                <a:cs typeface="Times New Roman" panose="02020603050405020304" pitchFamily="18" charset="0"/>
              </a:rPr>
              <a:t> is the max value of I</a:t>
            </a:r>
            <a:r>
              <a:rPr lang="en-US" sz="1800" baseline="-25000" dirty="0">
                <a:latin typeface="Times New Roman" panose="02020603050405020304" pitchFamily="18" charset="0"/>
                <a:cs typeface="Times New Roman" panose="02020603050405020304" pitchFamily="18" charset="0"/>
              </a:rPr>
              <a:t>Z</a:t>
            </a:r>
            <a:r>
              <a:rPr lang="en-US" sz="1800" dirty="0">
                <a:latin typeface="Times New Roman" panose="02020603050405020304" pitchFamily="18" charset="0"/>
                <a:cs typeface="Times New Roman" panose="02020603050405020304" pitchFamily="18" charset="0"/>
              </a:rPr>
              <a:t>, the max V</a:t>
            </a:r>
            <a:r>
              <a:rPr lang="en-US" sz="1800" baseline="-250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is defined by:</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055378" y="2517455"/>
            <a:ext cx="2022676" cy="645535"/>
          </a:xfrm>
          <a:prstGeom prst="rect">
            <a:avLst/>
          </a:prstGeom>
        </p:spPr>
      </p:pic>
      <p:pic>
        <p:nvPicPr>
          <p:cNvPr id="8" name="Picture 7"/>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4704461" y="1667741"/>
            <a:ext cx="1717314" cy="673457"/>
          </a:xfrm>
          <a:prstGeom prst="rect">
            <a:avLst/>
          </a:prstGeom>
        </p:spPr>
      </p:pic>
      <p:pic>
        <p:nvPicPr>
          <p:cNvPr id="9" name="Picture 8"/>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508717" y="3067570"/>
            <a:ext cx="1941347" cy="488048"/>
          </a:xfrm>
          <a:prstGeom prst="rect">
            <a:avLst/>
          </a:prstGeom>
        </p:spPr>
      </p:pic>
      <p:pic>
        <p:nvPicPr>
          <p:cNvPr id="11" name="Picture 10"/>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158201" y="4473622"/>
            <a:ext cx="1919853" cy="369203"/>
          </a:xfrm>
          <a:prstGeom prst="rect">
            <a:avLst/>
          </a:prstGeom>
        </p:spPr>
      </p:pic>
      <p:pic>
        <p:nvPicPr>
          <p:cNvPr id="12" name="Picture 11"/>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2052404" y="5083953"/>
            <a:ext cx="2025650" cy="452330"/>
          </a:xfrm>
          <a:prstGeom prst="rect">
            <a:avLst/>
          </a:prstGeom>
        </p:spPr>
      </p:pic>
      <p:sp>
        <p:nvSpPr>
          <p:cNvPr id="10" name="Title 1">
            <a:extLst>
              <a:ext uri="{FF2B5EF4-FFF2-40B4-BE49-F238E27FC236}">
                <a16:creationId xmlns:a16="http://schemas.microsoft.com/office/drawing/2014/main" id="{6E68F6B4-2796-6948-AED1-BEBA6B38D1EC}"/>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3</a:t>
            </a:r>
            <a:r>
              <a:rPr lang="en-US" sz="2400" b="1" baseline="30000" dirty="0">
                <a:latin typeface="Cambria" panose="02040503050406030204" pitchFamily="18" charset="0"/>
              </a:rPr>
              <a:t>rd</a:t>
            </a:r>
            <a:r>
              <a:rPr lang="en-US" sz="2400" b="1" dirty="0">
                <a:latin typeface="Cambria" panose="02040503050406030204" pitchFamily="18" charset="0"/>
              </a:rPr>
              <a:t> CONDITION: FIXED R</a:t>
            </a:r>
            <a:r>
              <a:rPr lang="en-US" sz="2400" b="1" baseline="-25000" dirty="0">
                <a:latin typeface="Cambria" panose="02040503050406030204" pitchFamily="18" charset="0"/>
              </a:rPr>
              <a:t>L</a:t>
            </a:r>
            <a:r>
              <a:rPr lang="en-US" sz="2400" b="1" dirty="0">
                <a:latin typeface="Cambria" panose="02040503050406030204" pitchFamily="18" charset="0"/>
              </a:rPr>
              <a:t>, VARIABLE V</a:t>
            </a:r>
            <a:r>
              <a:rPr lang="en-US" sz="2400" b="1" baseline="-25000" dirty="0">
                <a:latin typeface="Cambria" panose="02040503050406030204" pitchFamily="18" charset="0"/>
              </a:rPr>
              <a:t>i</a:t>
            </a:r>
            <a:endParaRPr lang="en-US" sz="2400" b="1" dirty="0">
              <a:latin typeface="Cambria" panose="02040503050406030204" pitchFamily="18" charset="0"/>
            </a:endParaRPr>
          </a:p>
        </p:txBody>
      </p:sp>
    </p:spTree>
    <p:extLst>
      <p:ext uri="{BB962C8B-B14F-4D97-AF65-F5344CB8AC3E}">
        <p14:creationId xmlns:p14="http://schemas.microsoft.com/office/powerpoint/2010/main" val="31843099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blinds(horizontal)">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77411" y="1103934"/>
            <a:ext cx="7589175" cy="488993"/>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555117" y="1899365"/>
            <a:ext cx="4940842" cy="2877633"/>
          </a:xfrm>
          <a:prstGeom prst="rect">
            <a:avLst/>
          </a:prstGeom>
        </p:spPr>
      </p:pic>
      <p:pic>
        <p:nvPicPr>
          <p:cNvPr id="8" name="Picture 7"/>
          <p:cNvPicPr>
            <a:picLocks noChangeAspect="1"/>
          </p:cNvPicPr>
          <p:nvPr/>
        </p:nvPicPr>
        <p:blipFill>
          <a:blip r:embed="rId6" cstate="email">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a:ext>
            </a:extLst>
          </a:blip>
          <a:stretch>
            <a:fillRect/>
          </a:stretch>
        </p:blipFill>
        <p:spPr>
          <a:xfrm>
            <a:off x="5707948" y="1899365"/>
            <a:ext cx="3213960" cy="2153516"/>
          </a:xfrm>
          <a:prstGeom prst="rect">
            <a:avLst/>
          </a:prstGeom>
        </p:spPr>
      </p:pic>
      <p:sp>
        <p:nvSpPr>
          <p:cNvPr id="9" name="Title 1">
            <a:extLst>
              <a:ext uri="{FF2B5EF4-FFF2-40B4-BE49-F238E27FC236}">
                <a16:creationId xmlns:a16="http://schemas.microsoft.com/office/drawing/2014/main" id="{FD0273DD-A4BB-9B41-B6D5-E7CEFBF6B146}"/>
              </a:ext>
            </a:extLst>
          </p:cNvPr>
          <p:cNvSpPr txBox="1">
            <a:spLocks/>
          </p:cNvSpPr>
          <p:nvPr/>
        </p:nvSpPr>
        <p:spPr bwMode="auto">
          <a:xfrm>
            <a:off x="1554338" y="202605"/>
            <a:ext cx="6035323"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3</a:t>
            </a:r>
            <a:r>
              <a:rPr lang="en-US" sz="2400" b="1" baseline="30000" dirty="0">
                <a:latin typeface="Cambria" panose="02040503050406030204" pitchFamily="18" charset="0"/>
              </a:rPr>
              <a:t>rd</a:t>
            </a:r>
            <a:r>
              <a:rPr lang="en-US" sz="2400" b="1" dirty="0">
                <a:latin typeface="Cambria" panose="02040503050406030204" pitchFamily="18" charset="0"/>
              </a:rPr>
              <a:t> CONDITION: FIXED R</a:t>
            </a:r>
            <a:r>
              <a:rPr lang="en-US" sz="2400" b="1" baseline="-25000" dirty="0">
                <a:latin typeface="Cambria" panose="02040503050406030204" pitchFamily="18" charset="0"/>
              </a:rPr>
              <a:t>L</a:t>
            </a:r>
            <a:r>
              <a:rPr lang="en-US" sz="2400" b="1" dirty="0">
                <a:latin typeface="Cambria" panose="02040503050406030204" pitchFamily="18" charset="0"/>
              </a:rPr>
              <a:t>, VARIABLE V</a:t>
            </a:r>
            <a:r>
              <a:rPr lang="en-US" sz="2400" b="1" baseline="-25000" dirty="0">
                <a:latin typeface="Cambria" panose="02040503050406030204" pitchFamily="18" charset="0"/>
              </a:rPr>
              <a:t>i</a:t>
            </a:r>
            <a:endParaRPr lang="en-US" sz="2400" b="1" dirty="0">
              <a:latin typeface="Cambria" panose="02040503050406030204" pitchFamily="18" charset="0"/>
            </a:endParaRPr>
          </a:p>
        </p:txBody>
      </p:sp>
      <p:pic>
        <p:nvPicPr>
          <p:cNvPr id="3" name="Picture 2">
            <a:extLst>
              <a:ext uri="{FF2B5EF4-FFF2-40B4-BE49-F238E27FC236}">
                <a16:creationId xmlns:a16="http://schemas.microsoft.com/office/drawing/2014/main" id="{26F9D686-CF7A-F27D-969D-E32859F14099}"/>
              </a:ext>
            </a:extLst>
          </p:cNvPr>
          <p:cNvPicPr>
            <a:picLocks noChangeAspect="1"/>
          </p:cNvPicPr>
          <p:nvPr/>
        </p:nvPicPr>
        <p:blipFill>
          <a:blip r:embed="rId8"/>
          <a:stretch>
            <a:fillRect/>
          </a:stretch>
        </p:blipFill>
        <p:spPr>
          <a:xfrm>
            <a:off x="3333750" y="3763962"/>
            <a:ext cx="3238500" cy="2276475"/>
          </a:xfrm>
          <a:prstGeom prst="rect">
            <a:avLst/>
          </a:prstGeom>
        </p:spPr>
      </p:pic>
    </p:spTree>
    <p:extLst>
      <p:ext uri="{BB962C8B-B14F-4D97-AF65-F5344CB8AC3E}">
        <p14:creationId xmlns:p14="http://schemas.microsoft.com/office/powerpoint/2010/main" val="40290182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CEBFF-1706-32A4-46D0-995721537D46}"/>
              </a:ext>
            </a:extLst>
          </p:cNvPr>
          <p:cNvSpPr>
            <a:spLocks noGrp="1"/>
          </p:cNvSpPr>
          <p:nvPr>
            <p:ph idx="1"/>
          </p:nvPr>
        </p:nvSpPr>
        <p:spPr/>
        <p:txBody>
          <a:bodyPr/>
          <a:lstStyle/>
          <a:p>
            <a:r>
              <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Try exercise 42-45 (chapter 2), </a:t>
            </a:r>
            <a:r>
              <a:rPr lang="en-US" dirty="0" err="1">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Boylestad</a:t>
            </a:r>
            <a:r>
              <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book</a:t>
            </a:r>
          </a:p>
        </p:txBody>
      </p:sp>
    </p:spTree>
    <p:extLst>
      <p:ext uri="{BB962C8B-B14F-4D97-AF65-F5344CB8AC3E}">
        <p14:creationId xmlns:p14="http://schemas.microsoft.com/office/powerpoint/2010/main" val="777393560"/>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4B26E64-DBCA-424B-B3B5-1B152A3712C6}"/>
              </a:ext>
            </a:extLst>
          </p:cNvPr>
          <p:cNvSpPr>
            <a:spLocks noGrp="1"/>
          </p:cNvSpPr>
          <p:nvPr>
            <p:ph idx="1"/>
          </p:nvPr>
        </p:nvSpPr>
        <p:spPr>
          <a:xfrm>
            <a:off x="628650" y="1811234"/>
            <a:ext cx="7886700" cy="795582"/>
          </a:xfrm>
        </p:spPr>
        <p:txBody>
          <a:bodyPr>
            <a:noAutofit/>
          </a:bodyPr>
          <a:lstStyle/>
          <a:p>
            <a:pPr algn="just"/>
            <a:r>
              <a:rPr lang="en-US" sz="1800" dirty="0">
                <a:latin typeface="Times New Roman" panose="02020603050405020304" pitchFamily="18" charset="0"/>
                <a:cs typeface="Times New Roman" panose="02020603050405020304" pitchFamily="18" charset="0"/>
              </a:rPr>
              <a:t>Become familiar with the analysis of and the range of applications for Zener diodes.</a:t>
            </a:r>
          </a:p>
        </p:txBody>
      </p:sp>
      <p:sp>
        <p:nvSpPr>
          <p:cNvPr id="8" name="Title 1">
            <a:extLst>
              <a:ext uri="{FF2B5EF4-FFF2-40B4-BE49-F238E27FC236}">
                <a16:creationId xmlns:a16="http://schemas.microsoft.com/office/drawing/2014/main" id="{F82C7FF1-E487-7642-BA07-519DA06FED8E}"/>
              </a:ext>
            </a:extLst>
          </p:cNvPr>
          <p:cNvSpPr>
            <a:spLocks noGrp="1"/>
          </p:cNvSpPr>
          <p:nvPr>
            <p:ph type="title"/>
          </p:nvPr>
        </p:nvSpPr>
        <p:spPr>
          <a:xfrm>
            <a:off x="3292713" y="311328"/>
            <a:ext cx="2312449"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Objectives</a:t>
            </a:r>
          </a:p>
        </p:txBody>
      </p:sp>
    </p:spTree>
    <p:extLst>
      <p:ext uri="{BB962C8B-B14F-4D97-AF65-F5344CB8AC3E}">
        <p14:creationId xmlns:p14="http://schemas.microsoft.com/office/powerpoint/2010/main" val="193204142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15B08C8-F409-B94E-8C51-08B3B066CDCA}"/>
              </a:ext>
            </a:extLst>
          </p:cNvPr>
          <p:cNvSpPr>
            <a:spLocks noChangeArrowheads="1"/>
          </p:cNvSpPr>
          <p:nvPr/>
        </p:nvSpPr>
        <p:spPr bwMode="auto">
          <a:xfrm>
            <a:off x="1619672" y="2310225"/>
            <a:ext cx="63240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ts val="1200"/>
              </a:spcBef>
              <a:buFontTx/>
              <a:buNone/>
            </a:pPr>
            <a:r>
              <a:rPr lang="en-US" altLang="ja-JP" sz="6600" b="1" dirty="0">
                <a:solidFill>
                  <a:schemeClr val="accent3"/>
                </a:solidFill>
                <a:latin typeface="Apple Chancery" panose="03020702040506060504" pitchFamily="66" charset="-79"/>
                <a:cs typeface="Apple Chancery" panose="03020702040506060504" pitchFamily="66" charset="-79"/>
              </a:rPr>
              <a:t>Thank You</a:t>
            </a:r>
          </a:p>
        </p:txBody>
      </p:sp>
    </p:spTree>
    <p:extLst>
      <p:ext uri="{BB962C8B-B14F-4D97-AF65-F5344CB8AC3E}">
        <p14:creationId xmlns:p14="http://schemas.microsoft.com/office/powerpoint/2010/main" val="285522536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3447" y="209663"/>
            <a:ext cx="2537105" cy="421270"/>
          </a:xfr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p>
            <a:pPr algn="ctr" eaLnBrk="0" hangingPunct="0"/>
            <a:r>
              <a:rPr lang="en-US" sz="2400" b="1" dirty="0">
                <a:latin typeface="Cambria" panose="02040503050406030204" pitchFamily="18" charset="0"/>
              </a:rPr>
              <a:t>ZENER REGION </a:t>
            </a:r>
          </a:p>
        </p:txBody>
      </p:sp>
      <p:sp>
        <p:nvSpPr>
          <p:cNvPr id="9" name="Content Placeholder 2"/>
          <p:cNvSpPr>
            <a:spLocks noGrp="1"/>
          </p:cNvSpPr>
          <p:nvPr>
            <p:ph idx="1"/>
          </p:nvPr>
        </p:nvSpPr>
        <p:spPr>
          <a:xfrm>
            <a:off x="175450" y="915761"/>
            <a:ext cx="6255994" cy="4883155"/>
          </a:xfrm>
        </p:spPr>
        <p:txBody>
          <a:bodyPr>
            <a:noAutofit/>
          </a:bodyPr>
          <a:lstStyle/>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If the </a:t>
            </a:r>
            <a:r>
              <a:rPr lang="en-US" sz="1800" b="1" i="1" dirty="0">
                <a:solidFill>
                  <a:srgbClr val="011893"/>
                </a:solidFill>
                <a:latin typeface="Times New Roman" panose="02020603050405020304" pitchFamily="18" charset="0"/>
                <a:cs typeface="Times New Roman" panose="02020603050405020304" pitchFamily="18" charset="0"/>
              </a:rPr>
              <a:t>Diode is reverse biased and the voltage is increased</a:t>
            </a:r>
            <a:r>
              <a:rPr lang="en-US" sz="1800" dirty="0">
                <a:latin typeface="Times New Roman" panose="02020603050405020304" pitchFamily="18" charset="0"/>
                <a:cs typeface="Times New Roman" panose="02020603050405020304" pitchFamily="18" charset="0"/>
              </a:rPr>
              <a:t>, a point will be reached when </a:t>
            </a:r>
            <a:r>
              <a:rPr lang="en-US" sz="1800" b="1" i="1" dirty="0">
                <a:solidFill>
                  <a:srgbClr val="011893"/>
                </a:solidFill>
                <a:latin typeface="Times New Roman" panose="02020603050405020304" pitchFamily="18" charset="0"/>
                <a:cs typeface="Times New Roman" panose="02020603050405020304" pitchFamily="18" charset="0"/>
              </a:rPr>
              <a:t>the diode enters reverse breakdown</a:t>
            </a:r>
            <a:r>
              <a:rPr lang="en-US" sz="1800" dirty="0">
                <a:latin typeface="Times New Roman" panose="02020603050405020304" pitchFamily="18" charset="0"/>
                <a:cs typeface="Times New Roman" panose="02020603050405020304" pitchFamily="18" charset="0"/>
              </a:rPr>
              <a:t> and current will flow with a very rapid rate.</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direction of this current will be opposite to that of the positive voltage region.</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reverse bias potential that results in </a:t>
            </a:r>
            <a:r>
              <a:rPr lang="en-US" sz="1800" b="1" i="1" dirty="0">
                <a:solidFill>
                  <a:srgbClr val="011893"/>
                </a:solidFill>
                <a:latin typeface="Times New Roman" panose="02020603050405020304" pitchFamily="18" charset="0"/>
                <a:cs typeface="Times New Roman" panose="02020603050405020304" pitchFamily="18" charset="0"/>
              </a:rPr>
              <a:t>this dramatic change in characteristics</a:t>
            </a:r>
            <a:r>
              <a:rPr lang="en-US" sz="1800" dirty="0">
                <a:latin typeface="Times New Roman" panose="02020603050405020304" pitchFamily="18" charset="0"/>
                <a:cs typeface="Times New Roman" panose="02020603050405020304" pitchFamily="18" charset="0"/>
              </a:rPr>
              <a:t> is called the </a:t>
            </a:r>
            <a:r>
              <a:rPr lang="en-US" sz="1800" b="1" i="1" dirty="0">
                <a:solidFill>
                  <a:srgbClr val="011893"/>
                </a:solidFill>
                <a:latin typeface="Times New Roman" panose="02020603050405020304" pitchFamily="18" charset="0"/>
                <a:cs typeface="Times New Roman" panose="02020603050405020304" pitchFamily="18" charset="0"/>
              </a:rPr>
              <a:t>Zener Potential /Voltage and is given by the symbol </a:t>
            </a:r>
            <a:r>
              <a:rPr lang="en-US" sz="1800" b="1" i="1" dirty="0" err="1">
                <a:solidFill>
                  <a:srgbClr val="011893"/>
                </a:solidFill>
                <a:latin typeface="Times New Roman" panose="02020603050405020304" pitchFamily="18" charset="0"/>
                <a:cs typeface="Times New Roman" panose="02020603050405020304" pitchFamily="18" charset="0"/>
              </a:rPr>
              <a:t>V</a:t>
            </a:r>
            <a:r>
              <a:rPr lang="en-US" sz="1800" b="1" i="1" baseline="-25000" dirty="0" err="1">
                <a:solidFill>
                  <a:srgbClr val="011893"/>
                </a:solidFill>
                <a:latin typeface="Times New Roman" panose="02020603050405020304" pitchFamily="18" charset="0"/>
                <a:cs typeface="Times New Roman" panose="02020603050405020304" pitchFamily="18" charset="0"/>
              </a:rPr>
              <a:t>z</a:t>
            </a:r>
            <a:r>
              <a:rPr lang="en-US" sz="1800" dirty="0">
                <a:solidFill>
                  <a:srgbClr val="011893"/>
                </a:solidFill>
                <a:latin typeface="Times New Roman" panose="02020603050405020304" pitchFamily="18" charset="0"/>
                <a:cs typeface="Times New Roman" panose="02020603050405020304" pitchFamily="18" charset="0"/>
              </a:rPr>
              <a:t>.</a:t>
            </a:r>
            <a:endParaRPr lang="en-US" sz="1800" baseline="-25000" dirty="0">
              <a:latin typeface="Times New Roman" panose="02020603050405020304" pitchFamily="18" charset="0"/>
              <a:cs typeface="Times New Roman" panose="02020603050405020304" pitchFamily="18" charset="0"/>
            </a:endParaRPr>
          </a:p>
          <a:p>
            <a:pPr algn="just">
              <a:spcBef>
                <a:spcPts val="600"/>
              </a:spcBef>
              <a:spcAft>
                <a:spcPts val="600"/>
              </a:spcAft>
              <a:buFont typeface="Wingdings" pitchFamily="2" charset="2"/>
              <a:buChar char="Ø"/>
            </a:pPr>
            <a:r>
              <a:rPr lang="en-US" sz="1800" b="1" i="1" dirty="0">
                <a:solidFill>
                  <a:srgbClr val="011893"/>
                </a:solidFill>
                <a:latin typeface="Times New Roman" panose="02020603050405020304" pitchFamily="18" charset="0"/>
                <a:cs typeface="Times New Roman" panose="02020603050405020304" pitchFamily="18" charset="0"/>
              </a:rPr>
              <a:t>The reverse or Avalanche breakdown</a:t>
            </a:r>
            <a:r>
              <a:rPr lang="en-US" sz="1800" dirty="0">
                <a:solidFill>
                  <a:srgbClr val="011893"/>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often termed </a:t>
            </a:r>
            <a:r>
              <a:rPr lang="en-US" sz="1800" b="1" i="1" dirty="0">
                <a:solidFill>
                  <a:srgbClr val="011893"/>
                </a:solidFill>
                <a:latin typeface="Times New Roman" panose="02020603050405020304" pitchFamily="18" charset="0"/>
                <a:cs typeface="Times New Roman" panose="02020603050405020304" pitchFamily="18" charset="0"/>
              </a:rPr>
              <a:t>as Zener Breakdown (at very low levels).</a:t>
            </a:r>
          </a:p>
          <a:p>
            <a:pPr algn="just">
              <a:spcBef>
                <a:spcPts val="600"/>
              </a:spcBef>
              <a:spcAft>
                <a:spcPts val="600"/>
              </a:spcAft>
              <a:buFont typeface="Wingdings" pitchFamily="2" charset="2"/>
              <a:buChar char="Ø"/>
            </a:pPr>
            <a:r>
              <a:rPr lang="en-US" sz="1800" dirty="0">
                <a:latin typeface="Times New Roman" panose="02020603050405020304" pitchFamily="18" charset="0"/>
                <a:cs typeface="Times New Roman" panose="02020603050405020304" pitchFamily="18" charset="0"/>
              </a:rPr>
              <a:t>The region where this sharp change in characteristics occur is known as </a:t>
            </a:r>
            <a:r>
              <a:rPr lang="en-US" sz="1800" b="1" i="1" dirty="0">
                <a:solidFill>
                  <a:srgbClr val="011893"/>
                </a:solidFill>
                <a:latin typeface="Times New Roman" panose="02020603050405020304" pitchFamily="18" charset="0"/>
                <a:cs typeface="Times New Roman" panose="02020603050405020304" pitchFamily="18" charset="0"/>
              </a:rPr>
              <a:t>Zener or Avalanche breakdown region</a:t>
            </a:r>
            <a:r>
              <a:rPr lang="en-US" sz="1800" dirty="0">
                <a:latin typeface="Times New Roman" panose="02020603050405020304" pitchFamily="18" charset="0"/>
                <a:cs typeface="Times New Roman" panose="02020603050405020304" pitchFamily="18" charset="0"/>
              </a:rPr>
              <a:t>  and the current is termed as avalanche current.</a:t>
            </a:r>
          </a:p>
        </p:txBody>
      </p:sp>
      <p:pic>
        <p:nvPicPr>
          <p:cNvPr id="11" name="Picture 10"/>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568042" y="1770289"/>
            <a:ext cx="2400508" cy="2226757"/>
          </a:xfrm>
          <a:prstGeom prst="rect">
            <a:avLst/>
          </a:prstGeom>
        </p:spPr>
      </p:pic>
    </p:spTree>
    <p:extLst>
      <p:ext uri="{BB962C8B-B14F-4D97-AF65-F5344CB8AC3E}">
        <p14:creationId xmlns:p14="http://schemas.microsoft.com/office/powerpoint/2010/main" val="165067207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up)">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wipe(up)">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wipe(up)">
                                      <p:cBhvr>
                                        <p:cTn id="29" dur="500"/>
                                        <p:tgtEl>
                                          <p:spTgt spid="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wipe(up)">
                                      <p:cBhvr>
                                        <p:cTn id="34" dur="500"/>
                                        <p:tgtEl>
                                          <p:spTgt spid="9">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animEffect transition="in" filter="wipe(up)">
                                      <p:cBhvr>
                                        <p:cTn id="3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61070" y="912661"/>
            <a:ext cx="7669147" cy="998543"/>
          </a:xfrm>
        </p:spPr>
        <p:txBody>
          <a:bodyPr>
            <a:noAutofit/>
          </a:bodyPr>
          <a:lstStyle/>
          <a:p>
            <a:pPr algn="just"/>
            <a:r>
              <a:rPr lang="en-US" sz="1800" dirty="0">
                <a:latin typeface="Times New Roman" panose="02020603050405020304" pitchFamily="18" charset="0"/>
                <a:cs typeface="Times New Roman" panose="02020603050405020304" pitchFamily="18" charset="0"/>
              </a:rPr>
              <a:t>The maximum reverse-bias potential that can be applied before entering the Zener Region is called the peak inverse voltage (referred to simply as the PIV rating) or the peak reverse voltage (denoted by PRV rating).</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1681003" y="2059814"/>
            <a:ext cx="5144340" cy="3709861"/>
          </a:xfrm>
          <a:prstGeom prst="rect">
            <a:avLst/>
          </a:prstGeom>
        </p:spPr>
      </p:pic>
      <p:sp>
        <p:nvSpPr>
          <p:cNvPr id="6" name="Title 1">
            <a:extLst>
              <a:ext uri="{FF2B5EF4-FFF2-40B4-BE49-F238E27FC236}">
                <a16:creationId xmlns:a16="http://schemas.microsoft.com/office/drawing/2014/main" id="{2D9D52F9-C9CE-DE4D-AD0E-FB3B0B54DE64}"/>
              </a:ext>
            </a:extLst>
          </p:cNvPr>
          <p:cNvSpPr txBox="1">
            <a:spLocks/>
          </p:cNvSpPr>
          <p:nvPr/>
        </p:nvSpPr>
        <p:spPr bwMode="auto">
          <a:xfrm>
            <a:off x="3303447" y="209663"/>
            <a:ext cx="2537105"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a:latin typeface="Cambria" panose="02040503050406030204" pitchFamily="18" charset="0"/>
              </a:rPr>
              <a:t>ZENER REGION </a:t>
            </a:r>
            <a:endParaRPr lang="en-US" sz="2400" b="1" dirty="0">
              <a:latin typeface="Cambria" panose="02040503050406030204" pitchFamily="18" charset="0"/>
            </a:endParaRPr>
          </a:p>
        </p:txBody>
      </p:sp>
    </p:spTree>
    <p:extLst>
      <p:ext uri="{BB962C8B-B14F-4D97-AF65-F5344CB8AC3E}">
        <p14:creationId xmlns:p14="http://schemas.microsoft.com/office/powerpoint/2010/main" val="5485600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31459" y="958960"/>
            <a:ext cx="6290432" cy="4084911"/>
          </a:xfrm>
        </p:spPr>
        <p:txBody>
          <a:bodyPr>
            <a:noAutofit/>
          </a:bodyPr>
          <a:lstStyle/>
          <a:p>
            <a:pPr algn="just"/>
            <a:r>
              <a:rPr lang="en-US" sz="2000" dirty="0">
                <a:latin typeface="Times New Roman" panose="02020603050405020304" pitchFamily="18" charset="0"/>
                <a:cs typeface="Times New Roman" panose="02020603050405020304" pitchFamily="18" charset="0"/>
              </a:rPr>
              <a:t>Diodes that employ the dramatic characteristics of a p-n junction are called Zener Diodes.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Therefore, a Zener diode operates in reverse bias.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Common Zener Voltages: 1.8V to 200V.	 </a:t>
            </a:r>
          </a:p>
        </p:txBody>
      </p:sp>
      <p:pic>
        <p:nvPicPr>
          <p:cNvPr id="7" name="Picture 6"/>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7221891" y="1700213"/>
            <a:ext cx="1572905" cy="3603048"/>
          </a:xfrm>
          <a:prstGeom prst="rect">
            <a:avLst/>
          </a:prstGeom>
        </p:spPr>
      </p:pic>
      <p:sp>
        <p:nvSpPr>
          <p:cNvPr id="6" name="Title 1">
            <a:extLst>
              <a:ext uri="{FF2B5EF4-FFF2-40B4-BE49-F238E27FC236}">
                <a16:creationId xmlns:a16="http://schemas.microsoft.com/office/drawing/2014/main" id="{AA07078D-C80A-CC48-9C9D-B916FE9F8C7F}"/>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spTree>
    <p:extLst>
      <p:ext uri="{BB962C8B-B14F-4D97-AF65-F5344CB8AC3E}">
        <p14:creationId xmlns:p14="http://schemas.microsoft.com/office/powerpoint/2010/main" val="24012259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737425" y="866361"/>
            <a:ext cx="7669147" cy="2166205"/>
          </a:xfrm>
        </p:spPr>
        <p:txBody>
          <a:bodyPr>
            <a:noAutofit/>
          </a:bodyPr>
          <a:lstStyle/>
          <a:p>
            <a:pPr algn="just"/>
            <a:r>
              <a:rPr lang="en-US" sz="1800" dirty="0">
                <a:latin typeface="Times New Roman" panose="02020603050405020304" pitchFamily="18" charset="0"/>
                <a:cs typeface="Times New Roman" panose="02020603050405020304" pitchFamily="18" charset="0"/>
              </a:rPr>
              <a:t>The state of the diode must be determined followed by a substitution of the appropriate model and a determination of the unknown quantities of the network.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t>
            </a:r>
            <a:r>
              <a:rPr lang="en-US" sz="1800" b="1" i="1" u="sng" dirty="0">
                <a:latin typeface="Times New Roman" panose="02020603050405020304" pitchFamily="18" charset="0"/>
                <a:cs typeface="Times New Roman" panose="02020603050405020304" pitchFamily="18" charset="0"/>
              </a:rPr>
              <a:t>off state</a:t>
            </a:r>
            <a:r>
              <a:rPr lang="en-US" sz="1800" dirty="0">
                <a:latin typeface="Times New Roman" panose="02020603050405020304" pitchFamily="18" charset="0"/>
                <a:cs typeface="Times New Roman" panose="02020603050405020304" pitchFamily="18" charset="0"/>
              </a:rPr>
              <a:t> is defined by a voltage </a:t>
            </a:r>
            <a:r>
              <a:rPr lang="en-US" sz="1800" b="1" i="1" u="sng" dirty="0">
                <a:latin typeface="Times New Roman" panose="02020603050405020304" pitchFamily="18" charset="0"/>
                <a:cs typeface="Times New Roman" panose="02020603050405020304" pitchFamily="18" charset="0"/>
              </a:rPr>
              <a:t>less than </a:t>
            </a:r>
            <a:r>
              <a:rPr lang="en-US" sz="1800" b="1" i="1" u="sng" dirty="0" err="1">
                <a:latin typeface="Times New Roman" panose="02020603050405020304" pitchFamily="18" charset="0"/>
                <a:cs typeface="Times New Roman" panose="02020603050405020304" pitchFamily="18" charset="0"/>
              </a:rPr>
              <a:t>V</a:t>
            </a:r>
            <a:r>
              <a:rPr lang="en-US" sz="1800" b="1" i="1" u="sng" baseline="-25000" dirty="0" err="1">
                <a:latin typeface="Times New Roman" panose="02020603050405020304" pitchFamily="18" charset="0"/>
                <a:cs typeface="Times New Roman" panose="02020603050405020304" pitchFamily="18" charset="0"/>
              </a:rPr>
              <a:t>z</a:t>
            </a:r>
            <a:r>
              <a:rPr lang="en-US" sz="1800" b="1" i="1" u="sng" dirty="0">
                <a:latin typeface="Times New Roman" panose="02020603050405020304" pitchFamily="18" charset="0"/>
                <a:cs typeface="Times New Roman" panose="02020603050405020304" pitchFamily="18" charset="0"/>
              </a:rPr>
              <a:t> but greater than 0V</a:t>
            </a:r>
            <a:r>
              <a:rPr lang="en-US" sz="1800" dirty="0">
                <a:latin typeface="Times New Roman" panose="02020603050405020304" pitchFamily="18" charset="0"/>
                <a:cs typeface="Times New Roman" panose="02020603050405020304" pitchFamily="18" charset="0"/>
              </a:rPr>
              <a:t>. The Zener equivalent is the open circuit. </a:t>
            </a:r>
          </a:p>
        </p:txBody>
      </p:sp>
      <p:pic>
        <p:nvPicPr>
          <p:cNvPr id="9" name="Picture 8"/>
          <p:cNvPicPr>
            <a:picLocks noChangeAspect="1"/>
          </p:cNvPicPr>
          <p:nvPr/>
        </p:nvPicPr>
        <p:blipFill rotWithShape="1">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a:stretch/>
        </p:blipFill>
        <p:spPr>
          <a:xfrm>
            <a:off x="2060944" y="3291143"/>
            <a:ext cx="2087299" cy="2002709"/>
          </a:xfrm>
          <a:prstGeom prst="rect">
            <a:avLst/>
          </a:prstGeom>
        </p:spPr>
      </p:pic>
      <p:sp>
        <p:nvSpPr>
          <p:cNvPr id="7" name="Title 1">
            <a:extLst>
              <a:ext uri="{FF2B5EF4-FFF2-40B4-BE49-F238E27FC236}">
                <a16:creationId xmlns:a16="http://schemas.microsoft.com/office/drawing/2014/main" id="{5A80DDE2-3D2D-3144-A279-3FE0E7992F81}"/>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pic>
        <p:nvPicPr>
          <p:cNvPr id="10" name="Picture 9">
            <a:extLst>
              <a:ext uri="{FF2B5EF4-FFF2-40B4-BE49-F238E27FC236}">
                <a16:creationId xmlns:a16="http://schemas.microsoft.com/office/drawing/2014/main" id="{9706B0E2-B76B-264B-8811-408E6AAE6D88}"/>
              </a:ext>
            </a:extLst>
          </p:cNvPr>
          <p:cNvPicPr>
            <a:picLocks noChangeAspect="1"/>
          </p:cNvPicPr>
          <p:nvPr/>
        </p:nvPicPr>
        <p:blipFill rotWithShape="1">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rcRect/>
          <a:stretch/>
        </p:blipFill>
        <p:spPr>
          <a:xfrm>
            <a:off x="4803493" y="3291143"/>
            <a:ext cx="1851300" cy="2002709"/>
          </a:xfrm>
          <a:prstGeom prst="rect">
            <a:avLst/>
          </a:prstGeom>
        </p:spPr>
      </p:pic>
    </p:spTree>
    <p:extLst>
      <p:ext uri="{BB962C8B-B14F-4D97-AF65-F5344CB8AC3E}">
        <p14:creationId xmlns:p14="http://schemas.microsoft.com/office/powerpoint/2010/main" val="159778687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down)">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910661" y="848638"/>
            <a:ext cx="7619881" cy="4892405"/>
          </a:xfrm>
        </p:spPr>
        <p:txBody>
          <a:bodyPr>
            <a:noAutofit/>
          </a:bodyPr>
          <a:lstStyle/>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The Zener diode is a heavily doped diode which, as a result of doping</a:t>
            </a:r>
            <a:r>
              <a:rPr lang="en-US" sz="1800" b="1" i="1" dirty="0">
                <a:latin typeface="Times New Roman" panose="02020603050405020304" pitchFamily="18" charset="0"/>
                <a:cs typeface="Times New Roman" panose="02020603050405020304" pitchFamily="18" charset="0"/>
              </a:rPr>
              <a:t>, </a:t>
            </a:r>
            <a:r>
              <a:rPr lang="en-US" sz="1800" b="1" i="1" u="sng" dirty="0">
                <a:latin typeface="Times New Roman" panose="02020603050405020304" pitchFamily="18" charset="0"/>
                <a:cs typeface="Times New Roman" panose="02020603050405020304" pitchFamily="18" charset="0"/>
              </a:rPr>
              <a:t>has a very narrow depletion region.</a:t>
            </a:r>
            <a:r>
              <a:rPr lang="en-US" sz="1800" dirty="0">
                <a:latin typeface="Times New Roman" panose="02020603050405020304" pitchFamily="18" charset="0"/>
                <a:cs typeface="Times New Roman" panose="02020603050405020304" pitchFamily="18" charset="0"/>
              </a:rPr>
              <a:t> This allows the diode to be operated in the reverse biased region of the characteristic curve without damaging the PN junction.</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Zener Effect</a:t>
            </a:r>
            <a:r>
              <a:rPr lang="en-US" sz="1800" dirty="0">
                <a:latin typeface="Times New Roman" panose="02020603050405020304" pitchFamily="18" charset="0"/>
                <a:cs typeface="Times New Roman" panose="02020603050405020304" pitchFamily="18" charset="0"/>
              </a:rPr>
              <a:t>”: The area of Zener diode operation (&lt;5V) where the Diode maintains a constant voltage output while operating reverse biased.</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Avalanche Effect</a:t>
            </a:r>
            <a:r>
              <a:rPr lang="en-US" sz="1800" dirty="0">
                <a:latin typeface="Times New Roman" panose="02020603050405020304" pitchFamily="18" charset="0"/>
                <a:cs typeface="Times New Roman" panose="02020603050405020304" pitchFamily="18" charset="0"/>
              </a:rPr>
              <a:t>”: &gt;5V applied to the diode while reverse biased which tends to cause the diode to eventually breakdown due to heat generation within the lattice structure of the crystal.</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Because of its higher temperature and current capability, </a:t>
            </a:r>
            <a:r>
              <a:rPr lang="en-US" sz="1800" b="1" i="1" u="sng" dirty="0">
                <a:latin typeface="Times New Roman" panose="02020603050405020304" pitchFamily="18" charset="0"/>
                <a:cs typeface="Times New Roman" panose="02020603050405020304" pitchFamily="18" charset="0"/>
              </a:rPr>
              <a:t>silicon is usually preferred in manufacture of Zener Diodes.</a:t>
            </a:r>
          </a:p>
          <a:p>
            <a:pPr algn="just">
              <a:spcBef>
                <a:spcPts val="600"/>
              </a:spcBef>
              <a:spcAft>
                <a:spcPts val="600"/>
              </a:spcAft>
            </a:pPr>
            <a:r>
              <a:rPr lang="en-US" sz="1800" dirty="0">
                <a:latin typeface="Times New Roman" panose="02020603050405020304" pitchFamily="18" charset="0"/>
                <a:cs typeface="Times New Roman" panose="02020603050405020304" pitchFamily="18" charset="0"/>
              </a:rPr>
              <a:t>Zener Diodes provide a stable reference voltage for use in power supplies, voltmeter &amp; other instruments, voltage regulators. </a:t>
            </a:r>
          </a:p>
        </p:txBody>
      </p:sp>
      <p:sp>
        <p:nvSpPr>
          <p:cNvPr id="9" name="Title 1">
            <a:extLst>
              <a:ext uri="{FF2B5EF4-FFF2-40B4-BE49-F238E27FC236}">
                <a16:creationId xmlns:a16="http://schemas.microsoft.com/office/drawing/2014/main" id="{2A965FC8-04C7-924F-8C60-ED6653D2D108}"/>
              </a:ext>
            </a:extLst>
          </p:cNvPr>
          <p:cNvSpPr txBox="1">
            <a:spLocks/>
          </p:cNvSpPr>
          <p:nvPr/>
        </p:nvSpPr>
        <p:spPr bwMode="auto">
          <a:xfrm>
            <a:off x="3173794" y="186514"/>
            <a:ext cx="279641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a:t>
            </a:r>
          </a:p>
        </p:txBody>
      </p:sp>
    </p:spTree>
    <p:extLst>
      <p:ext uri="{BB962C8B-B14F-4D97-AF65-F5344CB8AC3E}">
        <p14:creationId xmlns:p14="http://schemas.microsoft.com/office/powerpoint/2010/main" val="15013643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35977" y="950960"/>
            <a:ext cx="7874630" cy="1267307"/>
          </a:xfrm>
          <a:prstGeom prst="rect">
            <a:avLst/>
          </a:prstGeom>
        </p:spPr>
      </p:pic>
      <p:pic>
        <p:nvPicPr>
          <p:cNvPr id="7" name="Picture 6"/>
          <p:cNvPicPr>
            <a:picLocks noChangeAspect="1"/>
          </p:cNvPicPr>
          <p:nvPr/>
        </p:nvPicPr>
        <p:blipFill>
          <a:blip r:embed="rId4" cstate="email">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a:ext>
            </a:extLst>
          </a:blip>
          <a:stretch>
            <a:fillRect/>
          </a:stretch>
        </p:blipFill>
        <p:spPr>
          <a:xfrm>
            <a:off x="1981723" y="2676513"/>
            <a:ext cx="4727742" cy="2249632"/>
          </a:xfrm>
          <a:prstGeom prst="rect">
            <a:avLst/>
          </a:prstGeom>
        </p:spPr>
      </p:pic>
      <p:sp>
        <p:nvSpPr>
          <p:cNvPr id="8" name="Title 1">
            <a:extLst>
              <a:ext uri="{FF2B5EF4-FFF2-40B4-BE49-F238E27FC236}">
                <a16:creationId xmlns:a16="http://schemas.microsoft.com/office/drawing/2014/main" id="{006E435B-FBBF-F64E-AE6E-52F4986BA84E}"/>
              </a:ext>
            </a:extLst>
          </p:cNvPr>
          <p:cNvSpPr txBox="1">
            <a:spLocks/>
          </p:cNvSpPr>
          <p:nvPr/>
        </p:nvSpPr>
        <p:spPr bwMode="auto">
          <a:xfrm>
            <a:off x="2434534" y="245923"/>
            <a:ext cx="427493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EXAMPLE </a:t>
            </a:r>
          </a:p>
        </p:txBody>
      </p:sp>
    </p:spTree>
    <p:extLst>
      <p:ext uri="{BB962C8B-B14F-4D97-AF65-F5344CB8AC3E}">
        <p14:creationId xmlns:p14="http://schemas.microsoft.com/office/powerpoint/2010/main" val="150760432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96781" y="1265402"/>
            <a:ext cx="2875505" cy="1942909"/>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13618" y="3335943"/>
            <a:ext cx="2875505" cy="2025161"/>
          </a:xfrm>
          <a:prstGeom prst="rect">
            <a:avLst/>
          </a:prstGeom>
        </p:spPr>
      </p:pic>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789451" y="1815618"/>
            <a:ext cx="3022199" cy="2785385"/>
          </a:xfrm>
          <a:prstGeom prst="rect">
            <a:avLst/>
          </a:prstGeom>
        </p:spPr>
      </p:pic>
      <p:pic>
        <p:nvPicPr>
          <p:cNvPr id="9" name="Picture 8"/>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3369420" y="5314268"/>
            <a:ext cx="4986948" cy="412382"/>
          </a:xfrm>
          <a:prstGeom prst="rect">
            <a:avLst/>
          </a:prstGeom>
        </p:spPr>
      </p:pic>
      <p:sp>
        <p:nvSpPr>
          <p:cNvPr id="17" name="Title 1">
            <a:extLst>
              <a:ext uri="{FF2B5EF4-FFF2-40B4-BE49-F238E27FC236}">
                <a16:creationId xmlns:a16="http://schemas.microsoft.com/office/drawing/2014/main" id="{7A273611-A710-154B-9B3A-7EC790C66983}"/>
              </a:ext>
            </a:extLst>
          </p:cNvPr>
          <p:cNvSpPr txBox="1">
            <a:spLocks/>
          </p:cNvSpPr>
          <p:nvPr/>
        </p:nvSpPr>
        <p:spPr bwMode="auto">
          <a:xfrm>
            <a:off x="2434534" y="245923"/>
            <a:ext cx="4274931" cy="421270"/>
          </a:xfrm>
          <a:prstGeom prst="rect">
            <a:avLst/>
          </a:prstGeom>
          <a:ln w="9525" cap="flat" cmpd="sng" algn="ctr">
            <a:solidFill>
              <a:schemeClr val="accent6">
                <a:shade val="95000"/>
                <a:satMod val="105000"/>
              </a:schemeClr>
            </a:solidFill>
            <a:prstDash val="solid"/>
            <a:headEnd/>
            <a:tailEnd/>
          </a:ln>
        </p:spPr>
        <p:style>
          <a:lnRef idx="1">
            <a:schemeClr val="accent6"/>
          </a:lnRef>
          <a:fillRef idx="2">
            <a:schemeClr val="accent6"/>
          </a:fillRef>
          <a:effectRef idx="1">
            <a:schemeClr val="accent6"/>
          </a:effectRef>
          <a:fontRef idx="minor">
            <a:schemeClr val="dk1"/>
          </a:fontRef>
        </p:style>
        <p:txBody>
          <a:bodyPr vert="horz" wrap="square" lIns="51435" tIns="25718" rIns="51435" bIns="25718" numCol="1" anchor="ctr" anchorCtr="0" compatLnSpc="1">
            <a:prstTxWarp prst="textNoShape">
              <a:avLst/>
            </a:prstTxWarp>
            <a:spAutoFit/>
          </a:bodyPr>
          <a:lstStyle>
            <a:lvl1pPr algn="l" rtl="0" eaLnBrk="1" fontAlgn="base" hangingPunct="1">
              <a:spcBef>
                <a:spcPct val="0"/>
              </a:spcBef>
              <a:spcAft>
                <a:spcPct val="0"/>
              </a:spcAft>
              <a:defRPr kumimoji="1" sz="3300" kern="1200">
                <a:solidFill>
                  <a:schemeClr val="dk1"/>
                </a:solidFill>
                <a:latin typeface="+mn-lt"/>
                <a:ea typeface="+mn-ea"/>
                <a:cs typeface="+mn-cs"/>
              </a:defRPr>
            </a:lvl1pPr>
            <a:lvl2pPr algn="ctr" rtl="0" eaLnBrk="1" fontAlgn="base" hangingPunct="1">
              <a:spcBef>
                <a:spcPct val="0"/>
              </a:spcBef>
              <a:spcAft>
                <a:spcPct val="0"/>
              </a:spcAft>
              <a:defRPr kumimoji="1" sz="3300">
                <a:solidFill>
                  <a:schemeClr val="dk1"/>
                </a:solidFill>
                <a:latin typeface="+mn-lt"/>
                <a:ea typeface="+mn-ea"/>
                <a:cs typeface="+mn-cs"/>
              </a:defRPr>
            </a:lvl2pPr>
            <a:lvl3pPr algn="ctr" rtl="0" eaLnBrk="1" fontAlgn="base" hangingPunct="1">
              <a:spcBef>
                <a:spcPct val="0"/>
              </a:spcBef>
              <a:spcAft>
                <a:spcPct val="0"/>
              </a:spcAft>
              <a:defRPr kumimoji="1" sz="3300">
                <a:solidFill>
                  <a:schemeClr val="dk1"/>
                </a:solidFill>
                <a:latin typeface="+mn-lt"/>
                <a:ea typeface="+mn-ea"/>
                <a:cs typeface="+mn-cs"/>
              </a:defRPr>
            </a:lvl3pPr>
            <a:lvl4pPr algn="ctr" rtl="0" eaLnBrk="1" fontAlgn="base" hangingPunct="1">
              <a:spcBef>
                <a:spcPct val="0"/>
              </a:spcBef>
              <a:spcAft>
                <a:spcPct val="0"/>
              </a:spcAft>
              <a:defRPr kumimoji="1" sz="3300">
                <a:solidFill>
                  <a:schemeClr val="dk1"/>
                </a:solidFill>
                <a:latin typeface="+mn-lt"/>
                <a:ea typeface="+mn-ea"/>
                <a:cs typeface="+mn-cs"/>
              </a:defRPr>
            </a:lvl4pPr>
            <a:lvl5pPr algn="ctr" rtl="0" eaLnBrk="1" fontAlgn="base" hangingPunct="1">
              <a:spcBef>
                <a:spcPct val="0"/>
              </a:spcBef>
              <a:spcAft>
                <a:spcPct val="0"/>
              </a:spcAft>
              <a:defRPr kumimoji="1" sz="3300">
                <a:solidFill>
                  <a:schemeClr val="dk1"/>
                </a:solidFill>
                <a:latin typeface="+mn-lt"/>
                <a:ea typeface="+mn-ea"/>
                <a:cs typeface="+mn-cs"/>
              </a:defRPr>
            </a:lvl5pPr>
            <a:lvl6pPr marL="342900" algn="ctr" rtl="0" eaLnBrk="1" fontAlgn="base" hangingPunct="1">
              <a:spcBef>
                <a:spcPct val="0"/>
              </a:spcBef>
              <a:spcAft>
                <a:spcPct val="0"/>
              </a:spcAft>
              <a:defRPr kumimoji="1" sz="3300">
                <a:solidFill>
                  <a:schemeClr val="dk1"/>
                </a:solidFill>
                <a:latin typeface="+mn-lt"/>
                <a:ea typeface="+mn-ea"/>
                <a:cs typeface="+mn-cs"/>
              </a:defRPr>
            </a:lvl6pPr>
            <a:lvl7pPr marL="685800" algn="ctr" rtl="0" eaLnBrk="1" fontAlgn="base" hangingPunct="1">
              <a:spcBef>
                <a:spcPct val="0"/>
              </a:spcBef>
              <a:spcAft>
                <a:spcPct val="0"/>
              </a:spcAft>
              <a:defRPr kumimoji="1" sz="3300">
                <a:solidFill>
                  <a:schemeClr val="dk1"/>
                </a:solidFill>
                <a:latin typeface="+mn-lt"/>
                <a:ea typeface="+mn-ea"/>
                <a:cs typeface="+mn-cs"/>
              </a:defRPr>
            </a:lvl7pPr>
            <a:lvl8pPr marL="1028700" algn="ctr" rtl="0" eaLnBrk="1" fontAlgn="base" hangingPunct="1">
              <a:spcBef>
                <a:spcPct val="0"/>
              </a:spcBef>
              <a:spcAft>
                <a:spcPct val="0"/>
              </a:spcAft>
              <a:defRPr kumimoji="1" sz="3300">
                <a:solidFill>
                  <a:schemeClr val="dk1"/>
                </a:solidFill>
                <a:latin typeface="+mn-lt"/>
                <a:ea typeface="+mn-ea"/>
                <a:cs typeface="+mn-cs"/>
              </a:defRPr>
            </a:lvl8pPr>
            <a:lvl9pPr marL="1371600" algn="ctr" rtl="0" eaLnBrk="1" fontAlgn="base" hangingPunct="1">
              <a:spcBef>
                <a:spcPct val="0"/>
              </a:spcBef>
              <a:spcAft>
                <a:spcPct val="0"/>
              </a:spcAft>
              <a:defRPr kumimoji="1" sz="3300">
                <a:solidFill>
                  <a:schemeClr val="dk1"/>
                </a:solidFill>
                <a:latin typeface="+mn-lt"/>
                <a:ea typeface="+mn-ea"/>
                <a:cs typeface="+mn-cs"/>
              </a:defRPr>
            </a:lvl9pPr>
          </a:lstStyle>
          <a:p>
            <a:pPr algn="ctr" eaLnBrk="0" hangingPunct="0"/>
            <a:r>
              <a:rPr lang="en-US" sz="2400" b="1" dirty="0">
                <a:latin typeface="Cambria" panose="02040503050406030204" pitchFamily="18" charset="0"/>
              </a:rPr>
              <a:t>ZENER DIODE EXAMPLE </a:t>
            </a:r>
          </a:p>
        </p:txBody>
      </p:sp>
    </p:spTree>
    <p:extLst>
      <p:ext uri="{BB962C8B-B14F-4D97-AF65-F5344CB8AC3E}">
        <p14:creationId xmlns:p14="http://schemas.microsoft.com/office/powerpoint/2010/main" val="155896238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AIU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UB" id="{C3691B3F-AFB3-1043-B2CE-519162D2B4F9}" vid="{172FF336-25F7-BF41-8D49-49B49C7BC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A0E0F6-6779-436B-9AAE-C0D09C760872}"/>
</file>

<file path=customXml/itemProps2.xml><?xml version="1.0" encoding="utf-8"?>
<ds:datastoreItem xmlns:ds="http://schemas.openxmlformats.org/officeDocument/2006/customXml" ds:itemID="{D8552FF7-C7D7-45CE-9590-B5FD35D98E31}"/>
</file>

<file path=docProps/app.xml><?xml version="1.0" encoding="utf-8"?>
<Properties xmlns="http://schemas.openxmlformats.org/officeDocument/2006/extended-properties" xmlns:vt="http://schemas.openxmlformats.org/officeDocument/2006/docPropsVTypes">
  <Template>AIUB</Template>
  <TotalTime>752</TotalTime>
  <Words>937</Words>
  <Application>Microsoft Office PowerPoint</Application>
  <PresentationFormat>On-screen Show (4:3)</PresentationFormat>
  <Paragraphs>91</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 Chancery</vt:lpstr>
      <vt:lpstr>Arial</vt:lpstr>
      <vt:lpstr>Calibri</vt:lpstr>
      <vt:lpstr>Cambria</vt:lpstr>
      <vt:lpstr>Times New Roman</vt:lpstr>
      <vt:lpstr>TimesNewRomanPS</vt:lpstr>
      <vt:lpstr>Wingdings</vt:lpstr>
      <vt:lpstr>AIUB</vt:lpstr>
      <vt:lpstr>PowerPoint Presentation</vt:lpstr>
      <vt:lpstr>Objectives</vt:lpstr>
      <vt:lpstr>ZENER REGION </vt:lpstr>
      <vt:lpstr>PowerPoint Presentation</vt:lpstr>
      <vt:lpstr>PowerPoint Presentation</vt:lpstr>
      <vt:lpstr>PowerPoint Presentation</vt:lpstr>
      <vt:lpstr>PowerPoint Presentation</vt:lpstr>
      <vt:lpstr>PowerPoint Presentation</vt:lpstr>
      <vt:lpstr>PowerPoint Presentation</vt:lpstr>
      <vt:lpstr>1st CONDITION: Vi AND R FIXED</vt:lpstr>
      <vt:lpstr>1st CONDITION: Vi AND R FIXED</vt:lpstr>
      <vt:lpstr>1st CONDITION: Vi AND R FIXED</vt:lpstr>
      <vt:lpstr>1st CONDITION: Vi AND R FIXED</vt:lpstr>
      <vt:lpstr>1st CONDITION: Vi AND R FIXED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Electronic Devices   Chapter-1: Semiconductor Diodes</dc:title>
  <dc:creator>A N M Shahebul Hasan</dc:creator>
  <cp:lastModifiedBy>Tanzeer Sayeed</cp:lastModifiedBy>
  <cp:revision>115</cp:revision>
  <dcterms:created xsi:type="dcterms:W3CDTF">2018-09-21T15:35:45Z</dcterms:created>
  <dcterms:modified xsi:type="dcterms:W3CDTF">2023-10-09T05:12:52Z</dcterms:modified>
</cp:coreProperties>
</file>