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320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291" r:id="rId15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31"/>
    <p:restoredTop sz="90978"/>
  </p:normalViewPr>
  <p:slideViewPr>
    <p:cSldViewPr snapToGrid="0" snapToObjects="1">
      <p:cViewPr varScale="1">
        <p:scale>
          <a:sx n="66" d="100"/>
          <a:sy n="66" d="100"/>
        </p:scale>
        <p:origin x="1932" y="66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6/23/2021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91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95B63D7-A15A-DE43-8239-08FF9B9A7320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0372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937F77-D18D-C24C-9050-24B1324B1B4D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8195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EE5362-8244-4446-AB70-802C6B2185F9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362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E51F6A-0BC3-7F4C-9A40-A59C045F6C51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245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096BC3-2F3B-714E-822B-07EBB0709156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146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9EFBE8-80E7-7847-8B54-1C65253B5300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214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D72620-E91B-074E-9EF3-BAC2FD1CAA10}" type="datetime1">
              <a:rPr lang="en-US" smtClean="0"/>
              <a:t>6/23/2021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3306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956ECB-5610-604B-AA00-6634F51F1DFC}" type="datetime1">
              <a:rPr lang="en-US" smtClean="0"/>
              <a:t>6/23/2021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1155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5C2DD8-02DC-424C-BF2D-A93A9E17CD49}" type="datetime1">
              <a:rPr lang="en-US" smtClean="0"/>
              <a:t>6/23/2021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1729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B0BB23-62BD-9D44-99AA-015F4CC505B9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1539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79D5C6-2B55-2F4B-96D1-3047F3AC62D6}" type="datetime1">
              <a:rPr lang="en-US" smtClean="0"/>
              <a:t>6/23/2021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5383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F5C7F89-A0C6-794B-8893-3D4689FE65BF}" type="datetime1">
              <a:rPr lang="en-US" smtClean="0"/>
              <a:t>6/23/2021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The source of these information is Ref. book (11th Edition).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52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8.wdp"/><Relationship Id="rId4" Type="http://schemas.openxmlformats.org/officeDocument/2006/relationships/image" Target="../media/image11.png"/><Relationship Id="rId9" Type="http://schemas.microsoft.com/office/2007/relationships/hdphoto" Target="../media/hdphoto10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4" y="5393136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(Chapter-3)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85756-CBB6-A34D-AE1C-83B73B1484BE}"/>
              </a:ext>
            </a:extLst>
          </p:cNvPr>
          <p:cNvSpPr txBox="1"/>
          <p:nvPr/>
        </p:nvSpPr>
        <p:spPr>
          <a:xfrm>
            <a:off x="3072036" y="4404991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22745641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7813" y="257694"/>
            <a:ext cx="623289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COMMON–COLLECTOR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38654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called emitter-follower (EF).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common-emitter configuration since both the signal source and the load share the collector terminal as a common connection point.</a:t>
            </a:r>
          </a:p>
          <a:p>
            <a:pPr marL="0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output voltage is obtained at emitter terminal.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characteristic of common-collector configuration is similar with common-emitter configuration.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Common-collector circuit configuration is provided with the load resistor connected from emitter to ground.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primarily for impedance-matching purpose since it has high input impedance and low output impedance.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0710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57813" y="1253278"/>
            <a:ext cx="5236169" cy="415135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13E83EB-DA63-8147-8DD7-39566D1E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813" y="257694"/>
            <a:ext cx="623289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COMMON–COLLECTOR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021230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168" y="303992"/>
            <a:ext cx="428003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LIMITS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4" y="1190454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BJT transistor used as an amplifier. Thus it is important to notice the limits of operations.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3 maximum values is mentioned in data sheet. 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are:</a:t>
            </a:r>
          </a:p>
          <a:p>
            <a:pPr marL="1083564" lvl="2" indent="-342900" algn="just">
              <a:buFont typeface="+mj-lt"/>
              <a:buAutoNum type="alphaLcParenR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power dissipation at collector: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P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1083564" lvl="2" indent="-342900" algn="just">
              <a:buFont typeface="+mj-lt"/>
              <a:buAutoNum type="alphaLcParenR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collector-emitter voltage: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CEmax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;sometimes named as V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(BR)CEO)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V</a:t>
            </a:r>
            <a:r>
              <a:rPr lang="en-US" sz="15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083564" lvl="2" indent="-342900" algn="just">
              <a:buFont typeface="+mj-lt"/>
              <a:buAutoNum type="alphaLcParenR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collector current: </a:t>
            </a:r>
            <a:r>
              <a:rPr lang="en-US" sz="1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few rules that need to be followed for BJT transistor used as an amplifier. The rules are:</a:t>
            </a: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transistors need to operate in active region!</a:t>
            </a: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26427" lvl="2" indent="-385763" algn="just">
              <a:buFont typeface="+mj-lt"/>
              <a:buAutoNum type="romanLcPeriod"/>
            </a:pP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endParaRPr 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902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58" y="4974935"/>
            <a:ext cx="7615451" cy="76904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maximum and I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minimum (</a:t>
            </a:r>
            <a:r>
              <a:rPr lang="en-US" sz="13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35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Cmax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cutoff region. I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maximum and 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at minimum (V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3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35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CEsat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sz="135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CEO</a:t>
            </a:r>
            <a:r>
              <a:rPr lang="en-US" sz="13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the saturation region. The transistor operates in the active region between saturation and cutoff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8858" y="825517"/>
            <a:ext cx="4746283" cy="3956566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DF71A79-EFB3-6343-A745-FDD7328A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168" y="303992"/>
            <a:ext cx="428003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LIMITS OF OPERATION</a:t>
            </a:r>
          </a:p>
        </p:txBody>
      </p:sp>
    </p:spTree>
    <p:extLst>
      <p:ext uri="{BB962C8B-B14F-4D97-AF65-F5344CB8AC3E}">
        <p14:creationId xmlns:p14="http://schemas.microsoft.com/office/powerpoint/2010/main" val="17485822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11197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6349" y="1189115"/>
                <a:ext cx="5311649" cy="4084911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proper biasing of the common-base configuration in the active region can be determined quickly using the approximation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assuming for the moment that I</a:t>
                </a:r>
                <a:r>
                  <a:rPr lang="en-US" sz="18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0 mA. 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result is the configuration of Fig. 3.11 for the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pnp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transistor. </a:t>
                </a:r>
              </a:p>
              <a:p>
                <a:pPr algn="just"/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npn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transistor the polarities will be reversed.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349" y="1189115"/>
                <a:ext cx="5311649" cy="4084911"/>
              </a:xfrm>
              <a:blipFill>
                <a:blip r:embed="rId2"/>
                <a:stretch>
                  <a:fillRect l="-477" t="-621" r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7999" y="1583994"/>
            <a:ext cx="2946797" cy="30503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4C1F4AF-82E7-014D-924E-2D88CE556772}"/>
              </a:ext>
            </a:extLst>
          </p:cNvPr>
          <p:cNvSpPr txBox="1">
            <a:spLocks/>
          </p:cNvSpPr>
          <p:nvPr/>
        </p:nvSpPr>
        <p:spPr bwMode="auto">
          <a:xfrm>
            <a:off x="3303447" y="302260"/>
            <a:ext cx="2537105" cy="421270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3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33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2400" b="1" dirty="0">
                <a:latin typeface="Cambria" panose="02040503050406030204" pitchFamily="18" charset="0"/>
              </a:rPr>
              <a:t>BIASING</a:t>
            </a:r>
          </a:p>
        </p:txBody>
      </p:sp>
    </p:spTree>
    <p:extLst>
      <p:ext uri="{BB962C8B-B14F-4D97-AF65-F5344CB8AC3E}">
        <p14:creationId xmlns:p14="http://schemas.microsoft.com/office/powerpoint/2010/main" val="90578905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178" y="199821"/>
            <a:ext cx="5811643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273" y="124832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common-emitter configuration since :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is common or reference to both input and output terminals.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is usually the terminal closest to or at ground potential.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 all amplifier design is using connection of CE due to the high gain for current and voltage.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set of characteristics are necessary to describe the behavior for CE: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(base terminal) and </a:t>
            </a:r>
          </a:p>
          <a:p>
            <a:pPr lvl="2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(collector terminal) parameters.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59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4864" y="303992"/>
            <a:ext cx="5634271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2342" r="-15" b="13271"/>
          <a:stretch/>
        </p:blipFill>
        <p:spPr>
          <a:xfrm>
            <a:off x="4907667" y="1221232"/>
            <a:ext cx="2592728" cy="3906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6A5C2A-6709-BF47-ABAF-A3E9825CDA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0000" b="13271"/>
          <a:stretch/>
        </p:blipFill>
        <p:spPr>
          <a:xfrm>
            <a:off x="1517027" y="1221232"/>
            <a:ext cx="2719307" cy="390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357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203" y="1214938"/>
            <a:ext cx="5039225" cy="4084911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micro-amperes compared to milli-amperes of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flow when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0.7V for silicon and 0.3V for germanium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this value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very small.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Base-emitter junction is forward bias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V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reduce I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values.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72170" y="1946268"/>
            <a:ext cx="3470377" cy="3387749"/>
          </a:xfrm>
          <a:prstGeom prst="rect">
            <a:avLst/>
          </a:prstGeom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04175" y="1072911"/>
            <a:ext cx="34063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characteristics for a</a:t>
            </a:r>
          </a:p>
          <a:p>
            <a:pPr marL="342900" indent="-342900" algn="ctr" eaLnBrk="1" hangingPunct="1">
              <a:defRPr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common-emitter n-p-n transistor</a:t>
            </a:r>
          </a:p>
        </p:txBody>
      </p:sp>
    </p:spTree>
    <p:extLst>
      <p:ext uri="{BB962C8B-B14F-4D97-AF65-F5344CB8AC3E}">
        <p14:creationId xmlns:p14="http://schemas.microsoft.com/office/powerpoint/2010/main" val="936659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5097" y="1814672"/>
            <a:ext cx="4622006" cy="3657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3" y="1247513"/>
            <a:ext cx="4392894" cy="4084911"/>
          </a:xfrm>
        </p:spPr>
        <p:txBody>
          <a:bodyPr>
            <a:noAutofit/>
          </a:bodyPr>
          <a:lstStyle/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CESAT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 linearly with increasing of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</a:p>
          <a:p>
            <a:endParaRPr lang="en-US" altLang="en-US" sz="165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CESAT,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Independent of V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constant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en-US" sz="165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uA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) is very small compare to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(mA). Small increase in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cause big increase in 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=0 A 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CEO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occur.</a:t>
            </a:r>
          </a:p>
          <a:p>
            <a:endParaRPr lang="en-US" altLang="en-US" sz="165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Noticing the value when I</a:t>
            </a:r>
            <a:r>
              <a:rPr lang="en-US" alt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=0A. There is still some value of current flows.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065502" y="1063105"/>
            <a:ext cx="38067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marL="342900" indent="-342900" algn="ctr" eaLnBrk="1" hangingPunct="1">
              <a:defRPr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r>
              <a:rPr lang="en-US" altLang="en-US" dirty="0"/>
              <a:t>Output characteristics for a</a:t>
            </a:r>
          </a:p>
          <a:p>
            <a:r>
              <a:rPr lang="en-US" altLang="en-US" dirty="0"/>
              <a:t>common-emitter n-p-n transistor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66BC95A-ED1F-F340-BBC0-CA92072D1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24717054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6356281"/>
              </p:ext>
            </p:extLst>
          </p:nvPr>
        </p:nvGraphicFramePr>
        <p:xfrm>
          <a:off x="931070" y="1583531"/>
          <a:ext cx="7508028" cy="3628164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02676">
                  <a:extLst>
                    <a:ext uri="{9D8B030D-6E8A-4147-A177-3AD203B41FA5}">
                      <a16:colId xmlns:a16="http://schemas.microsoft.com/office/drawing/2014/main" val="62374447"/>
                    </a:ext>
                  </a:extLst>
                </a:gridCol>
                <a:gridCol w="2502676">
                  <a:extLst>
                    <a:ext uri="{9D8B030D-6E8A-4147-A177-3AD203B41FA5}">
                      <a16:colId xmlns:a16="http://schemas.microsoft.com/office/drawing/2014/main" val="2278922836"/>
                    </a:ext>
                  </a:extLst>
                </a:gridCol>
                <a:gridCol w="2502676">
                  <a:extLst>
                    <a:ext uri="{9D8B030D-6E8A-4147-A177-3AD203B41FA5}">
                      <a16:colId xmlns:a16="http://schemas.microsoft.com/office/drawing/2014/main" val="2880251058"/>
                    </a:ext>
                  </a:extLst>
                </a:gridCol>
              </a:tblGrid>
              <a:tr h="56821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ACTIVE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SATURATION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REGION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CUTOFF REGION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1098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is forward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and CB junctions are forward biased, thus the values of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too big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 below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 µA is to be avoided if an undistorted output signal is required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351042"/>
                  </a:ext>
                </a:extLst>
              </a:tr>
              <a:tr h="568212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 junction is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value of V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too small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junction and CB junctions are reverse biased 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18146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e employed for voltage,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current and power amplification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Suitable region when the transistor is used a logic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switch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not zero, during this condition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I</a:t>
                      </a:r>
                      <a:r>
                        <a:rPr lang="en-US" sz="1500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CEO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where this is the current flow when BE is reverse biased</a:t>
                      </a: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644992"/>
                  </a:ext>
                </a:extLst>
              </a:tr>
              <a:tr h="754380">
                <a:tc>
                  <a:txBody>
                    <a:bodyPr/>
                    <a:lstStyle/>
                    <a:p>
                      <a:pPr algn="ctr"/>
                      <a:endParaRPr lang="en-US" sz="15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15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avoid this region when the transistor as an amplifier</a:t>
                      </a:r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252580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FA5AE14F-67AF-D94C-A825-7A012B8A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155" y="424615"/>
            <a:ext cx="601168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COMMON-EMITTER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6742846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0353" y="328394"/>
            <a:ext cx="5958362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BETA (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β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) OR AMPLIFICATION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808" y="1262347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dc collector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the dc base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dc beta (</a:t>
            </a:r>
            <a:r>
              <a:rPr lang="el-GR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which is dc current gain where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determined at a particular operating point, Q-point (quiescent point). 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It’s defined by the following equation: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data sheet, </a:t>
            </a:r>
            <a:r>
              <a:rPr lang="el-GR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16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65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 is derived from ac hybrid equivalent circuit. FE are derived from forward-current amplification and common-emitter configuration respectively.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ac conditions an ac beta has been defined as the changes of collector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compared to the changes of base current (I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where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</a:t>
            </a:r>
            <a:r>
              <a:rPr lang="en-US" sz="165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determined at operating point.</a:t>
            </a:r>
          </a:p>
          <a:p>
            <a:pPr algn="just"/>
            <a:r>
              <a:rPr lang="en-US" sz="1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defined by the following equation:</a:t>
            </a: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5639" y="2242377"/>
            <a:ext cx="1079026" cy="7514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827" y="2030532"/>
            <a:ext cx="1131776" cy="11751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5950" y="4842984"/>
            <a:ext cx="1926877" cy="7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0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2778" y="327142"/>
            <a:ext cx="7429499" cy="421270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RELATIONSHIP ANALYSIS BETWEEN 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α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 AND </a:t>
            </a:r>
            <a:r>
              <a:rPr lang="el-GR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β</a:t>
            </a: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  <a:cs typeface="+mn-cs"/>
              </a:rPr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0283" y="1248365"/>
            <a:ext cx="7027255" cy="7359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8457" y="2137009"/>
            <a:ext cx="5263825" cy="23048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03533" y="4805786"/>
            <a:ext cx="1326836" cy="8038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3115" y="4805786"/>
            <a:ext cx="1360361" cy="8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427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4" ma:contentTypeDescription="Create a new document." ma:contentTypeScope="" ma:versionID="b63a3dc0401ec84a0af0b4087381f050">
  <xsd:schema xmlns:xsd="http://www.w3.org/2001/XMLSchema" xmlns:xs="http://www.w3.org/2001/XMLSchema" xmlns:p="http://schemas.microsoft.com/office/2006/metadata/properties" xmlns:ns2="28013899-7984-4c6f-833b-f43ae29268d6" targetNamespace="http://schemas.microsoft.com/office/2006/metadata/properties" ma:root="true" ma:fieldsID="d0c0b676fe751101f70278e1c0480587" ns2:_="">
    <xsd:import namespace="28013899-7984-4c6f-833b-f43ae2926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D87D92-9EF3-43C4-87F7-399D71FD7B15}"/>
</file>

<file path=customXml/itemProps2.xml><?xml version="1.0" encoding="utf-8"?>
<ds:datastoreItem xmlns:ds="http://schemas.openxmlformats.org/officeDocument/2006/customXml" ds:itemID="{02A2CC94-2047-48F8-AA52-E4B17EFB2195}"/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1070</TotalTime>
  <Words>842</Words>
  <Application>Microsoft Office PowerPoint</Application>
  <PresentationFormat>On-screen Show (4:3)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Apple Chancery</vt:lpstr>
      <vt:lpstr>Arial</vt:lpstr>
      <vt:lpstr>Calibri</vt:lpstr>
      <vt:lpstr>Cambria</vt:lpstr>
      <vt:lpstr>Cambria Math</vt:lpstr>
      <vt:lpstr>Times New Roman</vt:lpstr>
      <vt:lpstr>TimesNewRomanPS</vt:lpstr>
      <vt:lpstr>AIUB</vt:lpstr>
      <vt:lpstr>PowerPoint Presentation</vt:lpstr>
      <vt:lpstr>PowerPoint Presentation</vt:lpstr>
      <vt:lpstr>COMMON-EMITTER CONFIGURATION</vt:lpstr>
      <vt:lpstr>COMMON-EMITTER CONFIGURATION</vt:lpstr>
      <vt:lpstr>COMMON-EMITTER CONFIGURATION</vt:lpstr>
      <vt:lpstr>COMMON-EMITTER CONFIGURATION</vt:lpstr>
      <vt:lpstr>COMMON-EMITTER CONFIGURATION</vt:lpstr>
      <vt:lpstr>BETA (β) OR AMPLIFICATION FACTOR</vt:lpstr>
      <vt:lpstr>RELATIONSHIP ANALYSIS BETWEEN α AND β </vt:lpstr>
      <vt:lpstr>COMMON–COLLECTOR CONFIGURATION</vt:lpstr>
      <vt:lpstr>COMMON–COLLECTOR CONFIGURATION</vt:lpstr>
      <vt:lpstr>LIMITS OF OPERATION</vt:lpstr>
      <vt:lpstr>LIMITS OF OPERATION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120</cp:revision>
  <dcterms:created xsi:type="dcterms:W3CDTF">2018-09-21T15:35:45Z</dcterms:created>
  <dcterms:modified xsi:type="dcterms:W3CDTF">2021-06-23T02:55:50Z</dcterms:modified>
</cp:coreProperties>
</file>