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2" r:id="rId2"/>
    <p:sldId id="283" r:id="rId3"/>
    <p:sldId id="284" r:id="rId4"/>
    <p:sldId id="264" r:id="rId5"/>
    <p:sldId id="273" r:id="rId6"/>
    <p:sldId id="266" r:id="rId7"/>
    <p:sldId id="267" r:id="rId8"/>
    <p:sldId id="268" r:id="rId9"/>
    <p:sldId id="269" r:id="rId10"/>
    <p:sldId id="270"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00FF"/>
    <a:srgbClr val="B75596"/>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3238" autoAdjust="0"/>
  </p:normalViewPr>
  <p:slideViewPr>
    <p:cSldViewPr>
      <p:cViewPr varScale="1">
        <p:scale>
          <a:sx n="63" d="100"/>
          <a:sy n="63" d="100"/>
        </p:scale>
        <p:origin x="159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64A57-3E33-4A61-8DFC-6DC29598F894}" type="datetimeFigureOut">
              <a:rPr lang="en-US" smtClean="0"/>
              <a:t>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FE79D-034C-4E5D-9C7B-1E89EC472DD2}" type="slidenum">
              <a:rPr lang="en-US" smtClean="0"/>
              <a:t>‹#›</a:t>
            </a:fld>
            <a:endParaRPr lang="en-US"/>
          </a:p>
        </p:txBody>
      </p:sp>
    </p:spTree>
    <p:extLst>
      <p:ext uri="{BB962C8B-B14F-4D97-AF65-F5344CB8AC3E}">
        <p14:creationId xmlns:p14="http://schemas.microsoft.com/office/powerpoint/2010/main" val="43217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88EF8-7CAB-42AC-88EE-A463A24F50FC}" type="slidenum">
              <a:rPr lang="en-US" smtClean="0"/>
              <a:t>1</a:t>
            </a:fld>
            <a:endParaRPr lang="en-US"/>
          </a:p>
        </p:txBody>
      </p:sp>
    </p:spTree>
    <p:extLst>
      <p:ext uri="{BB962C8B-B14F-4D97-AF65-F5344CB8AC3E}">
        <p14:creationId xmlns:p14="http://schemas.microsoft.com/office/powerpoint/2010/main" val="14932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21ABB-C4D3-4534-A686-4917DEE0DDE6}"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240537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21ABB-C4D3-4534-A686-4917DEE0DDE6}"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89295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21ABB-C4D3-4534-A686-4917DEE0DDE6}"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40969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21ABB-C4D3-4534-A686-4917DEE0DDE6}"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227874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21ABB-C4D3-4534-A686-4917DEE0DDE6}"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889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21ABB-C4D3-4534-A686-4917DEE0DDE6}"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402098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21ABB-C4D3-4534-A686-4917DEE0DDE6}"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279660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21ABB-C4D3-4534-A686-4917DEE0DDE6}"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200843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21ABB-C4D3-4534-A686-4917DEE0DDE6}"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98452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821ABB-C4D3-4534-A686-4917DEE0DDE6}"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5148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821ABB-C4D3-4534-A686-4917DEE0DDE6}"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086A-BE50-4AF6-83C2-A99F66AE4130}" type="slidenum">
              <a:rPr lang="en-US" smtClean="0"/>
              <a:t>‹#›</a:t>
            </a:fld>
            <a:endParaRPr lang="en-US"/>
          </a:p>
        </p:txBody>
      </p:sp>
    </p:spTree>
    <p:extLst>
      <p:ext uri="{BB962C8B-B14F-4D97-AF65-F5344CB8AC3E}">
        <p14:creationId xmlns:p14="http://schemas.microsoft.com/office/powerpoint/2010/main" val="127815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21ABB-C4D3-4534-A686-4917DEE0DDE6}" type="datetimeFigureOut">
              <a:rPr lang="en-US" smtClean="0"/>
              <a:t>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086A-BE50-4AF6-83C2-A99F66AE4130}" type="slidenum">
              <a:rPr lang="en-US" smtClean="0"/>
              <a:t>‹#›</a:t>
            </a:fld>
            <a:endParaRPr lang="en-US"/>
          </a:p>
        </p:txBody>
      </p:sp>
    </p:spTree>
    <p:extLst>
      <p:ext uri="{BB962C8B-B14F-4D97-AF65-F5344CB8AC3E}">
        <p14:creationId xmlns:p14="http://schemas.microsoft.com/office/powerpoint/2010/main" val="393137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8.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21" Type="http://schemas.openxmlformats.org/officeDocument/2006/relationships/image" Target="../media/image65.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8.emf"/><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2.xml"/><Relationship Id="rId11" Type="http://schemas.openxmlformats.org/officeDocument/2006/relationships/image" Target="../media/image55.png"/><Relationship Id="rId24" Type="http://schemas.openxmlformats.org/officeDocument/2006/relationships/image" Target="../media/image67.png"/><Relationship Id="rId5" Type="http://schemas.openxmlformats.org/officeDocument/2006/relationships/image" Target="../media/image49.png"/><Relationship Id="rId15" Type="http://schemas.openxmlformats.org/officeDocument/2006/relationships/image" Target="../media/image59.png"/><Relationship Id="rId23" Type="http://schemas.openxmlformats.org/officeDocument/2006/relationships/image" Target="../media/image50.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1DFCA-44A6-4737-B746-3B672996E716}" type="slidenum">
              <a:rPr lang="en-US" smtClean="0"/>
              <a:pPr/>
              <a:t>1</a:t>
            </a:fld>
            <a:endParaRPr lang="en-US"/>
          </a:p>
        </p:txBody>
      </p:sp>
      <p:sp>
        <p:nvSpPr>
          <p:cNvPr id="9" name="Rectangle 2"/>
          <p:cNvSpPr txBox="1">
            <a:spLocks noChangeArrowheads="1"/>
          </p:cNvSpPr>
          <p:nvPr/>
        </p:nvSpPr>
        <p:spPr>
          <a:xfrm>
            <a:off x="304800" y="2743200"/>
            <a:ext cx="8534400" cy="25146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BatangChe" pitchFamily="49" charset="-127"/>
              </a:rPr>
              <a:t>Physics 1 [Spring 2020-2021]</a:t>
            </a:r>
          </a:p>
          <a:p>
            <a:pPr algn="ctr" eaLnBrk="1" hangingPunct="1">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BatangChe" pitchFamily="49" charset="-127"/>
            </a:endParaRPr>
          </a:p>
          <a:p>
            <a:pPr algn="ctr" eaLnBrk="1" hangingPunct="1">
              <a:defRPr/>
            </a:pP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BatangChe" pitchFamily="49" charset="-127"/>
              </a:rPr>
              <a:t>Department of Physics</a:t>
            </a:r>
          </a:p>
          <a:p>
            <a:pPr algn="ctr" eaLnBrk="1" hangingPunct="1">
              <a:defRPr/>
            </a:pP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BatangChe" pitchFamily="49" charset="-127"/>
              </a:rPr>
              <a:t>Faculty of Science &amp; Technology (FST)</a:t>
            </a:r>
          </a:p>
          <a:p>
            <a:pPr algn="ctr" eaLnBrk="1" hangingPunct="1">
              <a:defRPr/>
            </a:pP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BatangChe" pitchFamily="49" charset="-127"/>
              </a:rPr>
              <a:t>American International University-Bangladesh</a:t>
            </a:r>
          </a:p>
        </p:txBody>
      </p:sp>
      <p:sp>
        <p:nvSpPr>
          <p:cNvPr id="2" name="Title 1"/>
          <p:cNvSpPr>
            <a:spLocks noGrp="1"/>
          </p:cNvSpPr>
          <p:nvPr>
            <p:ph type="ctrTitle"/>
          </p:nvPr>
        </p:nvSpPr>
        <p:spPr>
          <a:xfrm>
            <a:off x="457200" y="609600"/>
            <a:ext cx="7772400" cy="1470025"/>
          </a:xfrm>
          <a:solidFill>
            <a:schemeClr val="tx2">
              <a:lumMod val="20000"/>
              <a:lumOff val="80000"/>
            </a:schemeClr>
          </a:solidFill>
        </p:spPr>
        <p:txBody>
          <a:bodyPr>
            <a:noAutofit/>
          </a:bodyPr>
          <a:lstStyle/>
          <a:p>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FINAL TERM</a:t>
            </a:r>
          </a:p>
        </p:txBody>
      </p:sp>
    </p:spTree>
    <p:extLst>
      <p:ext uri="{BB962C8B-B14F-4D97-AF65-F5344CB8AC3E}">
        <p14:creationId xmlns:p14="http://schemas.microsoft.com/office/powerpoint/2010/main" val="343754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685800"/>
            <a:ext cx="2971800" cy="226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52400" y="228600"/>
            <a:ext cx="5698996" cy="1311175"/>
            <a:chOff x="152400" y="228600"/>
            <a:chExt cx="5698996" cy="1311175"/>
          </a:xfrm>
        </p:grpSpPr>
        <p:sp>
          <p:nvSpPr>
            <p:cNvPr id="4" name="TextBox 3"/>
            <p:cNvSpPr txBox="1"/>
            <p:nvPr/>
          </p:nvSpPr>
          <p:spPr>
            <a:xfrm>
              <a:off x="152400" y="228600"/>
              <a:ext cx="569899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The net electric field at the center of the square along </a:t>
              </a:r>
            </a:p>
            <a:p>
              <a:r>
                <a:rPr lang="en-US" dirty="0">
                  <a:latin typeface="Arial" panose="020B0604020202020204" pitchFamily="34" charset="0"/>
                  <a:cs typeface="Arial" panose="020B0604020202020204" pitchFamily="34" charset="0"/>
                </a:rPr>
                <a:t>y-axis is</a:t>
              </a:r>
            </a:p>
          </p:txBody>
        </p:sp>
        <mc:AlternateContent xmlns:mc="http://schemas.openxmlformats.org/markup-compatibility/2006" xmlns:a14="http://schemas.microsoft.com/office/drawing/2010/main">
          <mc:Choice Requires="a14">
            <p:sp>
              <p:nvSpPr>
                <p:cNvPr id="67" name="TextBox 66"/>
                <p:cNvSpPr txBox="1"/>
                <p:nvPr/>
              </p:nvSpPr>
              <p:spPr>
                <a:xfrm>
                  <a:off x="152400" y="1143000"/>
                  <a:ext cx="5583773" cy="3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𝑦</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3</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4</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152400" y="1143000"/>
                  <a:ext cx="5583773" cy="396775"/>
                </a:xfrm>
                <a:prstGeom prst="rect">
                  <a:avLst/>
                </a:prstGeom>
                <a:blipFill rotWithShape="1">
                  <a:blip r:embed="rId3"/>
                  <a:stretch>
                    <a:fillRect b="-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8" name="TextBox 67"/>
              <p:cNvSpPr txBox="1"/>
              <p:nvPr/>
            </p:nvSpPr>
            <p:spPr>
              <a:xfrm>
                <a:off x="152400" y="2057400"/>
                <a:ext cx="5578450" cy="3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𝑦</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152400" y="2057400"/>
                <a:ext cx="5578450" cy="396775"/>
              </a:xfrm>
              <a:prstGeom prst="rect">
                <a:avLst/>
              </a:prstGeom>
              <a:blipFill rotWithShape="1">
                <a:blip r:embed="rId4"/>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152400" y="3443975"/>
                <a:ext cx="7513019" cy="670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𝑦</m:t>
                          </m:r>
                        </m:sub>
                      </m:sSub>
                      <m:r>
                        <a:rPr lang="en-US" b="0" i="1" smtClean="0">
                          <a:latin typeface="Cambria Math"/>
                        </a:rPr>
                        <m:t>=</m:t>
                      </m:r>
                      <m:f>
                        <m:fPr>
                          <m:ctrlPr>
                            <a:rPr lang="en-US" i="1">
                              <a:latin typeface="Cambria Math" panose="02040503050406030204" pitchFamily="18" charset="0"/>
                            </a:rPr>
                          </m:ctrlPr>
                        </m:fPr>
                        <m:num>
                          <m:r>
                            <a:rPr lang="en-US" i="1">
                              <a:latin typeface="Cambria Math"/>
                            </a:rPr>
                            <m:t>2</m:t>
                          </m:r>
                          <m:r>
                            <a:rPr lang="en-US" i="1">
                              <a:latin typeface="Cambria Math"/>
                              <a:ea typeface="Cambria Math"/>
                            </a:rPr>
                            <m:t>×</m:t>
                          </m:r>
                          <m:r>
                            <a:rPr lang="en-US" i="1">
                              <a:latin typeface="Cambria Math"/>
                            </a:rPr>
                            <m:t>9</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10</m:t>
                              </m:r>
                            </m:e>
                            <m:sup>
                              <m:r>
                                <a:rPr lang="en-US" i="1">
                                  <a:latin typeface="Cambria Math"/>
                                  <a:ea typeface="Cambria Math"/>
                                </a:rPr>
                                <m:t>9</m:t>
                              </m:r>
                            </m:sup>
                          </m:sSup>
                          <m:r>
                            <a:rPr lang="en-US" i="1">
                              <a:latin typeface="Cambria Math"/>
                              <a:ea typeface="Cambria Math"/>
                            </a:rPr>
                            <m:t>×</m:t>
                          </m:r>
                          <m:r>
                            <a:rPr lang="en-US" b="0" i="1" smtClean="0">
                              <a:latin typeface="Cambria Math"/>
                              <a:ea typeface="Cambria Math"/>
                            </a:rPr>
                            <m:t>20×</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−9</m:t>
                              </m:r>
                            </m:sup>
                          </m:sSup>
                          <m:r>
                            <a:rPr lang="en-US" b="0" i="1" smtClean="0">
                              <a:latin typeface="Cambria Math"/>
                              <a:ea typeface="Cambria Math"/>
                            </a:rPr>
                            <m:t>×</m:t>
                          </m:r>
                          <m:r>
                            <a:rPr lang="en-US" i="1">
                              <a:latin typeface="Cambria Math"/>
                              <a:ea typeface="Cambria Math"/>
                            </a:rPr>
                            <m:t>0.707</m:t>
                          </m:r>
                        </m:num>
                        <m:den>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den>
                      </m:f>
                      <m:r>
                        <a:rPr lang="en-US" b="0" i="1" smtClean="0">
                          <a:latin typeface="Cambria Math"/>
                        </a:rPr>
                        <m:t>−</m:t>
                      </m:r>
                      <m:f>
                        <m:fPr>
                          <m:ctrlPr>
                            <a:rPr lang="en-US" i="1">
                              <a:latin typeface="Cambria Math" panose="02040503050406030204" pitchFamily="18" charset="0"/>
                            </a:rPr>
                          </m:ctrlPr>
                        </m:fPr>
                        <m:num>
                          <m:r>
                            <a:rPr lang="en-US" b="0" i="1" smtClean="0">
                              <a:latin typeface="Cambria Math"/>
                            </a:rPr>
                            <m:t>2</m:t>
                          </m:r>
                          <m:r>
                            <a:rPr lang="en-US" b="0" i="1" smtClean="0">
                              <a:latin typeface="Cambria Math"/>
                              <a:ea typeface="Cambria Math"/>
                            </a:rPr>
                            <m:t>×</m:t>
                          </m:r>
                          <m:r>
                            <a:rPr lang="en-US" i="1">
                              <a:latin typeface="Cambria Math"/>
                            </a:rPr>
                            <m:t>9</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10</m:t>
                              </m:r>
                            </m:e>
                            <m:sup>
                              <m:r>
                                <a:rPr lang="en-US" i="1">
                                  <a:latin typeface="Cambria Math"/>
                                  <a:ea typeface="Cambria Math"/>
                                </a:rPr>
                                <m:t>9</m:t>
                              </m:r>
                            </m:sup>
                          </m:sSup>
                          <m:r>
                            <a:rPr lang="en-US" i="1" smtClean="0">
                              <a:latin typeface="Cambria Math"/>
                              <a:ea typeface="Cambria Math"/>
                            </a:rPr>
                            <m:t>×</m:t>
                          </m:r>
                          <m:r>
                            <a:rPr lang="en-US" b="0" i="1" smtClean="0">
                              <a:latin typeface="Cambria Math"/>
                              <a:ea typeface="Cambria Math"/>
                            </a:rPr>
                            <m:t>10×</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−9</m:t>
                              </m:r>
                            </m:sup>
                          </m:sSup>
                          <m:r>
                            <a:rPr lang="en-US" b="0" i="1" smtClean="0">
                              <a:latin typeface="Cambria Math"/>
                              <a:ea typeface="Cambria Math"/>
                            </a:rPr>
                            <m:t>×0.707</m:t>
                          </m:r>
                        </m:num>
                        <m:den>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den>
                      </m:f>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152400" y="3443975"/>
                <a:ext cx="7513019" cy="67082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200" y="2949581"/>
                <a:ext cx="3303790" cy="3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𝑦</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2</m:t>
                          </m:r>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2</m:t>
                          </m:r>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200" y="2949581"/>
                <a:ext cx="3303790" cy="396775"/>
              </a:xfrm>
              <a:prstGeom prst="rect">
                <a:avLst/>
              </a:prstGeom>
              <a:blipFill rotWithShape="1">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80978" y="4953000"/>
                <a:ext cx="4880760" cy="661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𝑦</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127.26</m:t>
                          </m:r>
                        </m:num>
                        <m:den>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127.26</m:t>
                          </m:r>
                        </m:num>
                        <m:den>
                          <m:sSup>
                            <m:sSupPr>
                              <m:ctrlPr>
                                <a:rPr lang="en-US" b="0" i="1" smtClean="0">
                                  <a:latin typeface="Cambria Math" panose="02040503050406030204" pitchFamily="18" charset="0"/>
                                </a:rPr>
                              </m:ctrlPr>
                            </m:sSupPr>
                            <m:e>
                              <m:r>
                                <a:rPr lang="en-US" b="0" i="1" smtClean="0">
                                  <a:latin typeface="Cambria Math"/>
                                </a:rPr>
                                <m:t>(0.0354)</m:t>
                              </m:r>
                            </m:e>
                            <m:sup>
                              <m:r>
                                <a:rPr lang="en-US" b="0" i="1" smtClean="0">
                                  <a:latin typeface="Cambria Math"/>
                                </a:rPr>
                                <m:t>2</m:t>
                              </m:r>
                            </m:sup>
                          </m:sSup>
                        </m:den>
                      </m:f>
                      <m:r>
                        <a:rPr lang="en-US" b="0" i="1" smtClean="0">
                          <a:latin typeface="Cambria Math"/>
                        </a:rPr>
                        <m:t>=101.55</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3</m:t>
                          </m:r>
                        </m:sup>
                      </m:sSup>
                      <m:r>
                        <a:rPr lang="en-US" b="0" i="1" smtClean="0">
                          <a:latin typeface="Cambria Math"/>
                          <a:ea typeface="Cambria Math"/>
                        </a:rPr>
                        <m:t> </m:t>
                      </m:r>
                      <m:r>
                        <a:rPr lang="en-US" b="0" i="1" smtClean="0">
                          <a:latin typeface="Cambria Math"/>
                          <a:ea typeface="Cambria Math"/>
                        </a:rPr>
                        <m:t>𝑁</m:t>
                      </m:r>
                      <m:r>
                        <a:rPr lang="en-US" b="0" i="1" smtClean="0">
                          <a:latin typeface="Cambria Math"/>
                          <a:ea typeface="Cambria Math"/>
                        </a:rPr>
                        <m:t>/</m:t>
                      </m:r>
                      <m:r>
                        <a:rPr lang="en-US" b="0" i="1" smtClean="0">
                          <a:latin typeface="Cambria Math"/>
                          <a:ea typeface="Cambria Math"/>
                        </a:rPr>
                        <m:t>𝐶</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80978" y="4953000"/>
                <a:ext cx="4880760" cy="661912"/>
              </a:xfrm>
              <a:prstGeom prst="rect">
                <a:avLst/>
              </a:prstGeom>
              <a:blipFill rotWithShape="1">
                <a:blip r:embed="rId7"/>
                <a:stretch>
                  <a:fillRect/>
                </a:stretch>
              </a:blipFill>
            </p:spPr>
            <p:txBody>
              <a:bodyPr/>
              <a:lstStyle/>
              <a:p>
                <a:r>
                  <a:rPr lang="en-US">
                    <a:noFill/>
                  </a:rPr>
                  <a:t> </a:t>
                </a:r>
              </a:p>
            </p:txBody>
          </p:sp>
        </mc:Fallback>
      </mc:AlternateContent>
      <p:grpSp>
        <p:nvGrpSpPr>
          <p:cNvPr id="3" name="Group 2"/>
          <p:cNvGrpSpPr/>
          <p:nvPr/>
        </p:nvGrpSpPr>
        <p:grpSpPr>
          <a:xfrm>
            <a:off x="6057584" y="4267200"/>
            <a:ext cx="3073542" cy="1660783"/>
            <a:chOff x="6057584" y="4267200"/>
            <a:chExt cx="3073542" cy="1660783"/>
          </a:xfrm>
        </p:grpSpPr>
        <p:cxnSp>
          <p:nvCxnSpPr>
            <p:cNvPr id="73" name="Straight Connector 72"/>
            <p:cNvCxnSpPr/>
            <p:nvPr/>
          </p:nvCxnSpPr>
          <p:spPr>
            <a:xfrm>
              <a:off x="6057584" y="4267200"/>
              <a:ext cx="0" cy="16396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6440587" y="4267200"/>
                  <a:ext cx="2435026"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2</m:t>
                                    </m:r>
                                  </m:sup>
                                </m:sSup>
                              </m:num>
                              <m:den>
                                <m:r>
                                  <a:rPr lang="en-US" b="0" i="1" smtClean="0">
                                    <a:latin typeface="Cambria Math"/>
                                  </a:rPr>
                                  <m:t>4</m:t>
                                </m:r>
                              </m:den>
                            </m:f>
                            <m:r>
                              <a:rPr lang="en-US" b="0" i="1"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2</m:t>
                                    </m:r>
                                  </m:sup>
                                </m:sSup>
                              </m:num>
                              <m:den>
                                <m:r>
                                  <a:rPr lang="en-US" b="0" i="1" smtClean="0">
                                    <a:latin typeface="Cambria Math"/>
                                  </a:rPr>
                                  <m:t>4</m:t>
                                </m:r>
                              </m:den>
                            </m:f>
                          </m:e>
                        </m:rad>
                        <m:r>
                          <a:rPr lang="en-US" b="0" i="1" smtClean="0">
                            <a:latin typeface="Cambria Math"/>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2</m:t>
                                </m:r>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2</m:t>
                                    </m:r>
                                  </m:sup>
                                </m:sSup>
                              </m:num>
                              <m:den>
                                <m:r>
                                  <a:rPr lang="en-US" b="0" i="1" smtClean="0">
                                    <a:latin typeface="Cambria Math"/>
                                  </a:rPr>
                                  <m:t>4</m:t>
                                </m:r>
                              </m:den>
                            </m:f>
                          </m:e>
                        </m:rad>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6440587" y="4267200"/>
                  <a:ext cx="2435026" cy="910699"/>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096000" y="5257800"/>
                  <a:ext cx="3035126" cy="6701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num>
                          <m:den>
                            <m:rad>
                              <m:radPr>
                                <m:degHide m:val="on"/>
                                <m:ctrlPr>
                                  <a:rPr lang="en-US" b="0" i="1" smtClean="0">
                                    <a:latin typeface="Cambria Math" panose="02040503050406030204" pitchFamily="18" charset="0"/>
                                  </a:rPr>
                                </m:ctrlPr>
                              </m:radPr>
                              <m:deg/>
                              <m:e>
                                <m:r>
                                  <a:rPr lang="en-US" b="0" i="1" smtClean="0">
                                    <a:latin typeface="Cambria Math"/>
                                  </a:rPr>
                                  <m:t>2</m:t>
                                </m:r>
                              </m:e>
                            </m:rad>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0.05</m:t>
                            </m:r>
                          </m:num>
                          <m:den>
                            <m:r>
                              <a:rPr lang="en-US" b="0" i="1" smtClean="0">
                                <a:latin typeface="Cambria Math"/>
                              </a:rPr>
                              <m:t>1.414</m:t>
                            </m:r>
                          </m:den>
                        </m:f>
                        <m:r>
                          <a:rPr lang="en-US" b="0" i="1" smtClean="0">
                            <a:latin typeface="Cambria Math"/>
                          </a:rPr>
                          <m:t>=0.0354 </m:t>
                        </m:r>
                        <m:r>
                          <a:rPr lang="en-US" b="0" i="1" smtClean="0">
                            <a:latin typeface="Cambria Math"/>
                          </a:rPr>
                          <m:t>𝑚</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6096000" y="5257800"/>
                  <a:ext cx="3035126" cy="670183"/>
                </a:xfrm>
                <a:prstGeom prst="rect">
                  <a:avLst/>
                </a:prstGeom>
                <a:blipFill rotWithShape="1">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7" name="TextBox 76"/>
              <p:cNvSpPr txBox="1"/>
              <p:nvPr/>
            </p:nvSpPr>
            <p:spPr>
              <a:xfrm>
                <a:off x="0" y="6019800"/>
                <a:ext cx="7769755" cy="7813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𝐸</m:t>
                          </m:r>
                        </m:e>
                      </m:acc>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𝑥</m:t>
                          </m:r>
                        </m:sub>
                      </m:sSub>
                      <m:acc>
                        <m:accPr>
                          <m:chr m:val="̂"/>
                          <m:ctrlPr>
                            <a:rPr lang="en-US" sz="2400" b="0" i="1" smtClean="0">
                              <a:latin typeface="Cambria Math" panose="02040503050406030204" pitchFamily="18" charset="0"/>
                            </a:rPr>
                          </m:ctrlPr>
                        </m:accPr>
                        <m:e>
                          <m:r>
                            <a:rPr lang="en-US" sz="2400" b="0" i="1" smtClean="0">
                              <a:latin typeface="Cambria Math"/>
                            </a:rPr>
                            <m:t>𝑖</m:t>
                          </m:r>
                        </m:e>
                      </m:acc>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𝑦</m:t>
                          </m:r>
                        </m:sub>
                      </m:sSub>
                      <m:acc>
                        <m:accPr>
                          <m:chr m:val="̂"/>
                          <m:ctrlPr>
                            <a:rPr lang="en-US" sz="2400" b="0" i="1" smtClean="0">
                              <a:latin typeface="Cambria Math" panose="02040503050406030204" pitchFamily="18" charset="0"/>
                            </a:rPr>
                          </m:ctrlPr>
                        </m:accPr>
                        <m:e>
                          <m:r>
                            <a:rPr lang="en-US" sz="2400" b="0" i="1" smtClean="0">
                              <a:latin typeface="Cambria Math"/>
                            </a:rPr>
                            <m:t>𝑗</m:t>
                          </m:r>
                        </m:e>
                      </m:acc>
                      <m:r>
                        <a:rPr lang="en-US" sz="2400" b="0" i="1" smtClean="0">
                          <a:latin typeface="Cambria Math"/>
                        </a:rPr>
                        <m:t>=0+101.55</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3</m:t>
                          </m:r>
                        </m:sup>
                      </m:sSup>
                      <m:r>
                        <a:rPr lang="en-US" sz="2400" b="0" i="1" smtClean="0">
                          <a:latin typeface="Cambria Math"/>
                        </a:rPr>
                        <m:t> </m:t>
                      </m:r>
                      <m:acc>
                        <m:accPr>
                          <m:chr m:val="̂"/>
                          <m:ctrlPr>
                            <a:rPr lang="en-US" sz="2400" b="0" i="1" smtClean="0">
                              <a:latin typeface="Cambria Math" panose="02040503050406030204" pitchFamily="18" charset="0"/>
                            </a:rPr>
                          </m:ctrlPr>
                        </m:accPr>
                        <m:e>
                          <m:r>
                            <a:rPr lang="en-US" sz="2400" b="0" i="1" smtClean="0">
                              <a:latin typeface="Cambria Math"/>
                            </a:rPr>
                            <m:t>𝑗</m:t>
                          </m:r>
                        </m:e>
                      </m:acc>
                      <m:r>
                        <a:rPr lang="en-US" sz="2400" b="0" i="1" smtClean="0">
                          <a:latin typeface="Cambria Math"/>
                        </a:rPr>
                        <m:t>=101.55</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3</m:t>
                          </m:r>
                        </m:sup>
                      </m:sSup>
                      <m:r>
                        <a:rPr lang="en-US" sz="2400" b="0" i="1" smtClean="0">
                          <a:latin typeface="Cambria Math"/>
                        </a:rPr>
                        <m:t> </m:t>
                      </m:r>
                      <m:acc>
                        <m:accPr>
                          <m:chr m:val="̂"/>
                          <m:ctrlPr>
                            <a:rPr lang="en-US" sz="2400" b="0" i="1" smtClean="0">
                              <a:latin typeface="Cambria Math" panose="02040503050406030204" pitchFamily="18" charset="0"/>
                            </a:rPr>
                          </m:ctrlPr>
                        </m:accPr>
                        <m:e>
                          <m:r>
                            <a:rPr lang="en-US" sz="2400" b="0" i="1" smtClean="0">
                              <a:latin typeface="Cambria Math"/>
                            </a:rPr>
                            <m:t>𝑗</m:t>
                          </m:r>
                        </m:e>
                      </m:acc>
                      <m:r>
                        <a:rPr lang="en-US" sz="2400" b="0" i="1" smtClean="0">
                          <a:latin typeface="Cambria Math"/>
                        </a:rPr>
                        <m:t>  </m:t>
                      </m:r>
                      <m:f>
                        <m:fPr>
                          <m:ctrlPr>
                            <a:rPr lang="en-US" sz="2400" b="0" i="1" smtClean="0">
                              <a:latin typeface="Cambria Math" panose="02040503050406030204" pitchFamily="18" charset="0"/>
                            </a:rPr>
                          </m:ctrlPr>
                        </m:fPr>
                        <m:num>
                          <m:r>
                            <a:rPr lang="en-US" sz="2400" b="0" i="1" smtClean="0">
                              <a:latin typeface="Cambria Math"/>
                            </a:rPr>
                            <m:t>𝑁</m:t>
                          </m:r>
                        </m:num>
                        <m:den>
                          <m:r>
                            <a:rPr lang="en-US" sz="2400" b="0" i="1" smtClean="0">
                              <a:latin typeface="Cambria Math"/>
                            </a:rPr>
                            <m:t>𝐶</m:t>
                          </m:r>
                        </m:den>
                      </m:f>
                    </m:oMath>
                  </m:oMathPara>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0" y="6019800"/>
                <a:ext cx="7769755" cy="781368"/>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1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1000"/>
                                        <p:tgtEl>
                                          <p:spTgt spid="71"/>
                                        </p:tgtEl>
                                      </p:cBhvr>
                                    </p:animEffect>
                                    <p:anim calcmode="lin" valueType="num">
                                      <p:cBhvr>
                                        <p:cTn id="22" dur="1000" fill="hold"/>
                                        <p:tgtEl>
                                          <p:spTgt spid="71"/>
                                        </p:tgtEl>
                                        <p:attrNameLst>
                                          <p:attrName>ppt_x</p:attrName>
                                        </p:attrNameLst>
                                      </p:cBhvr>
                                      <p:tavLst>
                                        <p:tav tm="0">
                                          <p:val>
                                            <p:strVal val="#ppt_x"/>
                                          </p:val>
                                        </p:tav>
                                        <p:tav tm="100000">
                                          <p:val>
                                            <p:strVal val="#ppt_x"/>
                                          </p:val>
                                        </p:tav>
                                      </p:tavLst>
                                    </p:anim>
                                    <p:anim calcmode="lin" valueType="num">
                                      <p:cBhvr>
                                        <p:cTn id="23"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000"/>
                                        <p:tgtEl>
                                          <p:spTgt spid="69"/>
                                        </p:tgtEl>
                                      </p:cBhvr>
                                    </p:animEffect>
                                    <p:anim calcmode="lin" valueType="num">
                                      <p:cBhvr>
                                        <p:cTn id="29" dur="1000" fill="hold"/>
                                        <p:tgtEl>
                                          <p:spTgt spid="69"/>
                                        </p:tgtEl>
                                        <p:attrNameLst>
                                          <p:attrName>ppt_x</p:attrName>
                                        </p:attrNameLst>
                                      </p:cBhvr>
                                      <p:tavLst>
                                        <p:tav tm="0">
                                          <p:val>
                                            <p:strVal val="#ppt_x"/>
                                          </p:val>
                                        </p:tav>
                                        <p:tav tm="100000">
                                          <p:val>
                                            <p:strVal val="#ppt_x"/>
                                          </p:val>
                                        </p:tav>
                                      </p:tavLst>
                                    </p:anim>
                                    <p:anim calcmode="lin" valueType="num">
                                      <p:cBhvr>
                                        <p:cTn id="3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0"/>
                                        <p:tgtEl>
                                          <p:spTgt spid="77"/>
                                        </p:tgtEl>
                                      </p:cBhvr>
                                    </p:animEffect>
                                    <p:anim calcmode="lin" valueType="num">
                                      <p:cBhvr>
                                        <p:cTn id="50" dur="1000" fill="hold"/>
                                        <p:tgtEl>
                                          <p:spTgt spid="77"/>
                                        </p:tgtEl>
                                        <p:attrNameLst>
                                          <p:attrName>ppt_x</p:attrName>
                                        </p:attrNameLst>
                                      </p:cBhvr>
                                      <p:tavLst>
                                        <p:tav tm="0">
                                          <p:val>
                                            <p:strVal val="#ppt_x"/>
                                          </p:val>
                                        </p:tav>
                                        <p:tav tm="100000">
                                          <p:val>
                                            <p:strVal val="#ppt_x"/>
                                          </p:val>
                                        </p:tav>
                                      </p:tavLst>
                                    </p:anim>
                                    <p:anim calcmode="lin" valueType="num">
                                      <p:cBhvr>
                                        <p:cTn id="5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1" grpId="0"/>
      <p:bldP spid="72"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7835" y="2496181"/>
            <a:ext cx="6308330" cy="1569660"/>
          </a:xfrm>
          <a:prstGeom prst="rect">
            <a:avLst/>
          </a:prstGeom>
        </p:spPr>
        <p:txBody>
          <a:bodyPr wrap="none">
            <a:spAutoFit/>
          </a:bodyPr>
          <a:lstStyle/>
          <a:p>
            <a:pPr algn="ctr"/>
            <a:r>
              <a:rPr lang="en-US" sz="96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p>
        </p:txBody>
      </p:sp>
    </p:spTree>
    <p:extLst>
      <p:ext uri="{BB962C8B-B14F-4D97-AF65-F5344CB8AC3E}">
        <p14:creationId xmlns:p14="http://schemas.microsoft.com/office/powerpoint/2010/main" val="44284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Reference Books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Fundamentals of Physics (Edition: 10th) Written by Halliday, Resnick and Walker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a:p>
            <a:pPr marL="0" indent="0">
              <a:buNone/>
            </a:pPr>
            <a:endParaRPr lang="en-US" i="1" dirty="0"/>
          </a:p>
          <a:p>
            <a:pPr>
              <a:buFont typeface="Wingdings" panose="05000000000000000000" pitchFamily="2" charset="2"/>
              <a:buChar char="q"/>
            </a:pPr>
            <a:r>
              <a:rPr lang="en-US"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University Physics (13/14th Edition) written by</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Hugh D. Young and Roger A. Freedman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0" indent="0">
              <a:buNone/>
            </a:pPr>
            <a:endParaRPr lang="en-US" dirty="0"/>
          </a:p>
        </p:txBody>
      </p:sp>
    </p:spTree>
    <p:extLst>
      <p:ext uri="{BB962C8B-B14F-4D97-AF65-F5344CB8AC3E}">
        <p14:creationId xmlns:p14="http://schemas.microsoft.com/office/powerpoint/2010/main" val="282577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LESSON 1</a:t>
            </a:r>
          </a:p>
        </p:txBody>
      </p:sp>
      <p:sp>
        <p:nvSpPr>
          <p:cNvPr id="3" name="Content Placeholder 2"/>
          <p:cNvSpPr>
            <a:spLocks noGrp="1"/>
          </p:cNvSpPr>
          <p:nvPr>
            <p:ph idx="1"/>
          </p:nvPr>
        </p:nvSpPr>
        <p:spPr/>
        <p:txBody>
          <a:bodyPr>
            <a:normAutofit/>
          </a:bodyPr>
          <a:lstStyle/>
          <a:p>
            <a:pPr marL="0" indent="0" algn="ctr">
              <a:buNone/>
            </a:pPr>
            <a:r>
              <a:rPr 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BOOK CHAPTER 22</a:t>
            </a:r>
          </a:p>
          <a:p>
            <a:pPr marL="0" indent="0" algn="ctr">
              <a:buNone/>
            </a:pPr>
            <a:endParaRPr 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0" indent="0" algn="ctr">
              <a:buNone/>
            </a:pPr>
            <a:r>
              <a:rPr 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ELECTRIC FIELDS</a:t>
            </a:r>
          </a:p>
        </p:txBody>
      </p:sp>
    </p:spTree>
    <p:extLst>
      <p:ext uri="{BB962C8B-B14F-4D97-AF65-F5344CB8AC3E}">
        <p14:creationId xmlns:p14="http://schemas.microsoft.com/office/powerpoint/2010/main" val="112567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222" y="170972"/>
            <a:ext cx="3969778" cy="661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0" y="990600"/>
                <a:ext cx="5098022" cy="181363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An electric field is a vector field because it is responsible for conveying the information for a force, which involves both magnitude and direction. This field consists of a distribution of electric field vectors </a:t>
                </a:r>
                <a14:m>
                  <m:oMath xmlns:m="http://schemas.openxmlformats.org/officeDocument/2006/math">
                    <m:acc>
                      <m:accPr>
                        <m:chr m:val="⃗"/>
                        <m:ctrlPr>
                          <a:rPr lang="en-US" i="1" smtClean="0">
                            <a:latin typeface="Cambria Math" panose="02040503050406030204" pitchFamily="18" charset="0"/>
                            <a:cs typeface="Arial" panose="020B0604020202020204" pitchFamily="34" charset="0"/>
                          </a:rPr>
                        </m:ctrlPr>
                      </m:accPr>
                      <m:e>
                        <m:r>
                          <a:rPr lang="en-US" b="0" i="1" smtClean="0">
                            <a:latin typeface="Cambria Math"/>
                            <a:cs typeface="Arial" panose="020B0604020202020204" pitchFamily="34" charset="0"/>
                          </a:rPr>
                          <m:t>𝐸</m:t>
                        </m:r>
                      </m:e>
                    </m:acc>
                  </m:oMath>
                </a14:m>
                <a:r>
                  <a:rPr lang="en-US" dirty="0">
                    <a:latin typeface="Arial" panose="020B0604020202020204" pitchFamily="34" charset="0"/>
                    <a:cs typeface="Arial" panose="020B0604020202020204" pitchFamily="34" charset="0"/>
                  </a:rPr>
                  <a:t>, one for each point</a:t>
                </a:r>
              </a:p>
              <a:p>
                <a:pPr algn="just"/>
                <a:r>
                  <a:rPr lang="en-US" dirty="0">
                    <a:latin typeface="Arial" panose="020B0604020202020204" pitchFamily="34" charset="0"/>
                    <a:cs typeface="Arial" panose="020B0604020202020204" pitchFamily="34" charset="0"/>
                  </a:rPr>
                  <a:t>in the space around a charged object.</a:t>
                </a:r>
              </a:p>
            </p:txBody>
          </p:sp>
        </mc:Choice>
        <mc:Fallback xmlns="">
          <p:sp>
            <p:nvSpPr>
              <p:cNvPr id="5" name="Rectangle 4"/>
              <p:cNvSpPr>
                <a:spLocks noRot="1" noChangeAspect="1" noMove="1" noResize="1" noEditPoints="1" noAdjustHandles="1" noChangeArrowheads="1" noChangeShapeType="1" noTextEdit="1"/>
              </p:cNvSpPr>
              <p:nvPr/>
            </p:nvSpPr>
            <p:spPr>
              <a:xfrm>
                <a:off x="0" y="990600"/>
                <a:ext cx="5098022" cy="1813638"/>
              </a:xfrm>
              <a:prstGeom prst="rect">
                <a:avLst/>
              </a:prstGeom>
              <a:blipFill rotWithShape="1">
                <a:blip r:embed="rId3"/>
                <a:stretch>
                  <a:fillRect l="-957" t="-1684" r="-957" b="-3030"/>
                </a:stretch>
              </a:blipFill>
            </p:spPr>
            <p:txBody>
              <a:bodyPr/>
              <a:lstStyle/>
              <a:p>
                <a:r>
                  <a:rPr lang="en-US">
                    <a:noFill/>
                  </a:rPr>
                  <a:t> </a:t>
                </a:r>
              </a:p>
            </p:txBody>
          </p:sp>
        </mc:Fallback>
      </mc:AlternateContent>
      <p:sp>
        <p:nvSpPr>
          <p:cNvPr id="6" name="TextBox 5"/>
          <p:cNvSpPr txBox="1"/>
          <p:nvPr/>
        </p:nvSpPr>
        <p:spPr>
          <a:xfrm>
            <a:off x="76200" y="255821"/>
            <a:ext cx="2270173" cy="461665"/>
          </a:xfrm>
          <a:prstGeom prst="rect">
            <a:avLst/>
          </a:prstGeom>
          <a:noFill/>
        </p:spPr>
        <p:txBody>
          <a:bodyPr wrap="none" rtlCol="0">
            <a:spAutoFit/>
          </a:bodyPr>
          <a:lstStyle/>
          <a:p>
            <a:r>
              <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Electric Fields</a:t>
            </a:r>
          </a:p>
        </p:txBody>
      </p:sp>
      <mc:AlternateContent xmlns:mc="http://schemas.openxmlformats.org/markup-compatibility/2006" xmlns:a14="http://schemas.microsoft.com/office/drawing/2010/main">
        <mc:Choice Requires="a14">
          <p:sp>
            <p:nvSpPr>
              <p:cNvPr id="8" name="Rectangle 7"/>
              <p:cNvSpPr/>
              <p:nvPr/>
            </p:nvSpPr>
            <p:spPr>
              <a:xfrm>
                <a:off x="76200" y="2819400"/>
                <a:ext cx="4572000" cy="2321533"/>
              </a:xfrm>
              <a:prstGeom prst="rect">
                <a:avLst/>
              </a:prstGeom>
            </p:spPr>
            <p:txBody>
              <a:bodyPr>
                <a:spAutoFit/>
              </a:bodyPr>
              <a:lstStyle/>
              <a:p>
                <a:pPr algn="just"/>
                <a:r>
                  <a:rPr lang="en-US" sz="2000" dirty="0">
                    <a:latin typeface="Arial" panose="020B0604020202020204" pitchFamily="34" charset="0"/>
                    <a:cs typeface="Arial" panose="020B0604020202020204" pitchFamily="34" charset="0"/>
                  </a:rPr>
                  <a:t>We define the electric field </a:t>
                </a:r>
                <a14:m>
                  <m:oMath xmlns:m="http://schemas.openxmlformats.org/officeDocument/2006/math">
                    <m:acc>
                      <m:accPr>
                        <m:chr m:val="⃗"/>
                        <m:ctrlPr>
                          <a:rPr lang="en-US" sz="2000" i="1" smtClean="0">
                            <a:latin typeface="Cambria Math" panose="02040503050406030204" pitchFamily="18" charset="0"/>
                            <a:cs typeface="Arial" panose="020B0604020202020204" pitchFamily="34" charset="0"/>
                          </a:rPr>
                        </m:ctrlPr>
                      </m:accPr>
                      <m:e>
                        <m:r>
                          <a:rPr lang="en-US" sz="2000" b="0" i="1" smtClean="0">
                            <a:latin typeface="Cambria Math"/>
                            <a:cs typeface="Arial" panose="020B0604020202020204" pitchFamily="34" charset="0"/>
                          </a:rPr>
                          <m:t>𝐸</m:t>
                        </m:r>
                      </m:e>
                    </m:acc>
                  </m:oMath>
                </a14:m>
                <a:r>
                  <a:rPr lang="en-US" sz="2000" dirty="0">
                    <a:latin typeface="Arial" panose="020B0604020202020204" pitchFamily="34" charset="0"/>
                    <a:cs typeface="Arial" panose="020B0604020202020204" pitchFamily="34" charset="0"/>
                  </a:rPr>
                  <a:t> at a point as the electric force </a:t>
                </a:r>
                <a14:m>
                  <m:oMath xmlns:m="http://schemas.openxmlformats.org/officeDocument/2006/math">
                    <m:acc>
                      <m:accPr>
                        <m:chr m:val="⃗"/>
                        <m:ctrlPr>
                          <a:rPr lang="en-US" sz="2000" i="1" smtClean="0">
                            <a:latin typeface="Cambria Math" panose="02040503050406030204" pitchFamily="18" charset="0"/>
                            <a:cs typeface="Arial" panose="020B0604020202020204" pitchFamily="34" charset="0"/>
                          </a:rPr>
                        </m:ctrlPr>
                      </m:accPr>
                      <m:e>
                        <m:r>
                          <a:rPr lang="en-US" sz="2000" b="0" i="1" smtClean="0">
                            <a:latin typeface="Cambria Math"/>
                            <a:cs typeface="Arial" panose="020B0604020202020204" pitchFamily="34" charset="0"/>
                          </a:rPr>
                          <m:t>𝐹</m:t>
                        </m:r>
                      </m:e>
                    </m:acc>
                  </m:oMath>
                </a14:m>
                <a:r>
                  <a:rPr lang="en-US" sz="2000" dirty="0">
                    <a:latin typeface="Arial" panose="020B0604020202020204" pitchFamily="34" charset="0"/>
                    <a:cs typeface="Arial" panose="020B0604020202020204" pitchFamily="34" charset="0"/>
                  </a:rPr>
                  <a:t> experienced by a test charge</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a:cs typeface="Arial" panose="020B0604020202020204" pitchFamily="34" charset="0"/>
                          </a:rPr>
                          <m:t> </m:t>
                        </m:r>
                        <m:r>
                          <a:rPr lang="en-US" sz="2000" b="0" i="1" smtClean="0">
                            <a:latin typeface="Cambria Math"/>
                            <a:cs typeface="Arial" panose="020B0604020202020204" pitchFamily="34" charset="0"/>
                          </a:rPr>
                          <m:t>𝑞</m:t>
                        </m:r>
                      </m:e>
                      <m:sub>
                        <m:r>
                          <a:rPr lang="en-US" sz="2000" b="0" i="1" smtClean="0">
                            <a:latin typeface="Cambria Math"/>
                            <a:cs typeface="Arial" panose="020B0604020202020204" pitchFamily="34" charset="0"/>
                          </a:rPr>
                          <m:t>0</m:t>
                        </m:r>
                      </m:sub>
                    </m:sSub>
                  </m:oMath>
                </a14:m>
                <a:r>
                  <a:rPr lang="en-US" sz="2000" dirty="0">
                    <a:latin typeface="Arial" panose="020B0604020202020204" pitchFamily="34" charset="0"/>
                    <a:cs typeface="Arial" panose="020B0604020202020204" pitchFamily="34" charset="0"/>
                  </a:rPr>
                  <a:t> at the point, divided by the charge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a:cs typeface="Arial" panose="020B0604020202020204" pitchFamily="34" charset="0"/>
                          </a:rPr>
                          <m:t>𝑞</m:t>
                        </m:r>
                      </m:e>
                      <m:sub>
                        <m:r>
                          <a:rPr lang="en-US" sz="2000" b="0" i="1" smtClean="0">
                            <a:latin typeface="Cambria Math"/>
                            <a:cs typeface="Arial" panose="020B0604020202020204" pitchFamily="34" charset="0"/>
                          </a:rPr>
                          <m:t>0</m:t>
                        </m:r>
                      </m:sub>
                    </m:sSub>
                    <m:r>
                      <a:rPr lang="en-US" sz="2000" b="0" i="1" smtClean="0">
                        <a:latin typeface="Cambria Math"/>
                        <a:cs typeface="Arial" panose="020B0604020202020204" pitchFamily="34" charset="0"/>
                      </a:rPr>
                      <m:t>.</m:t>
                    </m:r>
                  </m:oMath>
                </a14:m>
                <a:r>
                  <a:rPr lang="en-US" sz="2000" dirty="0">
                    <a:latin typeface="Arial" panose="020B0604020202020204" pitchFamily="34" charset="0"/>
                    <a:cs typeface="Arial" panose="020B0604020202020204" pitchFamily="34" charset="0"/>
                  </a:rPr>
                  <a:t>That is, </a:t>
                </a:r>
                <a:r>
                  <a:rPr lang="en-US" sz="2000" i="1" dirty="0">
                    <a:solidFill>
                      <a:srgbClr val="FF0000"/>
                    </a:solidFill>
                    <a:latin typeface="Arial" panose="020B0604020202020204" pitchFamily="34" charset="0"/>
                    <a:cs typeface="Arial" panose="020B0604020202020204" pitchFamily="34" charset="0"/>
                  </a:rPr>
                  <a:t>the electric field at a certain point is equal to the electric force per unit charge experienced by a charge at that point:</a:t>
                </a:r>
                <a:endParaRPr lang="en-US" sz="2000" dirty="0">
                  <a:solidFill>
                    <a:srgbClr val="FF0000"/>
                  </a:solidFill>
                  <a:latin typeface="Arial" panose="020B0604020202020204" pitchFamily="34" charset="0"/>
                  <a:cs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6200" y="2819400"/>
                <a:ext cx="4572000" cy="2321533"/>
              </a:xfrm>
              <a:prstGeom prst="rect">
                <a:avLst/>
              </a:prstGeom>
              <a:blipFill rotWithShape="1">
                <a:blip r:embed="rId4"/>
                <a:stretch>
                  <a:fillRect l="-1467" r="-1333"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78440" y="5181600"/>
                <a:ext cx="1159869" cy="9420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b="0" i="1" smtClean="0">
                              <a:solidFill>
                                <a:srgbClr val="FF0000"/>
                              </a:solidFill>
                              <a:latin typeface="Cambria Math"/>
                            </a:rPr>
                            <m:t>𝐸</m:t>
                          </m:r>
                        </m:e>
                      </m:acc>
                      <m:r>
                        <a:rPr lang="en-US" sz="2400" b="0" i="1" smtClean="0">
                          <a:solidFill>
                            <a:srgbClr val="FF0000"/>
                          </a:solidFill>
                          <a:latin typeface="Cambria Math"/>
                        </a:rPr>
                        <m:t>=</m:t>
                      </m:r>
                      <m:f>
                        <m:fPr>
                          <m:ctrlPr>
                            <a:rPr lang="en-US" sz="2400" b="0" i="1" smtClean="0">
                              <a:solidFill>
                                <a:srgbClr val="FF0000"/>
                              </a:solidFill>
                              <a:latin typeface="Cambria Math" panose="02040503050406030204" pitchFamily="18" charset="0"/>
                            </a:rPr>
                          </m:ctrlPr>
                        </m:fPr>
                        <m:num>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a:rPr>
                                <m:t>𝐹</m:t>
                              </m:r>
                            </m:e>
                          </m:acc>
                        </m:num>
                        <m:den>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a:rPr>
                                <m:t>𝑞</m:t>
                              </m:r>
                            </m:e>
                            <m:sub>
                              <m:r>
                                <a:rPr lang="en-US" sz="2400" b="0" i="1" smtClean="0">
                                  <a:solidFill>
                                    <a:srgbClr val="FF0000"/>
                                  </a:solidFill>
                                  <a:latin typeface="Cambria Math"/>
                                </a:rPr>
                                <m:t>0</m:t>
                              </m:r>
                            </m:sub>
                          </m:sSub>
                        </m:den>
                      </m:f>
                    </m:oMath>
                  </m:oMathPara>
                </a14:m>
                <a:endParaRPr lang="en-US" sz="24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78440" y="5181600"/>
                <a:ext cx="1159869" cy="942053"/>
              </a:xfrm>
              <a:prstGeom prst="rect">
                <a:avLst/>
              </a:prstGeom>
              <a:blipFill rotWithShape="1">
                <a:blip r:embed="rId5"/>
                <a:stretch>
                  <a:fillRect/>
                </a:stretch>
              </a:blipFill>
            </p:spPr>
            <p:txBody>
              <a:bodyPr/>
              <a:lstStyle/>
              <a:p>
                <a:r>
                  <a:rPr lang="en-US">
                    <a:noFill/>
                  </a:rPr>
                  <a:t> </a:t>
                </a:r>
              </a:p>
            </p:txBody>
          </p:sp>
        </mc:Fallback>
      </mc:AlternateContent>
      <p:sp>
        <p:nvSpPr>
          <p:cNvPr id="10" name="Rectangle 9"/>
          <p:cNvSpPr/>
          <p:nvPr/>
        </p:nvSpPr>
        <p:spPr>
          <a:xfrm>
            <a:off x="-22412" y="6122022"/>
            <a:ext cx="6067914"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SI unit for the electric field is the </a:t>
            </a:r>
          </a:p>
          <a:p>
            <a:r>
              <a:rPr lang="en-US" sz="2000" dirty="0">
                <a:latin typeface="Arial" panose="020B0604020202020204" pitchFamily="34" charset="0"/>
                <a:cs typeface="Arial" panose="020B0604020202020204" pitchFamily="34" charset="0"/>
              </a:rPr>
              <a:t>Newton per Coulomb (N/C).</a:t>
            </a:r>
          </a:p>
        </p:txBody>
      </p:sp>
    </p:spTree>
    <p:extLst>
      <p:ext uri="{BB962C8B-B14F-4D97-AF65-F5344CB8AC3E}">
        <p14:creationId xmlns:p14="http://schemas.microsoft.com/office/powerpoint/2010/main" val="213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6541" y="762000"/>
            <a:ext cx="8704730" cy="4380131"/>
            <a:chOff x="116541" y="762000"/>
            <a:chExt cx="8704730" cy="4380131"/>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4993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6541" y="4495800"/>
              <a:ext cx="41148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field produced by </a:t>
              </a:r>
              <a:r>
                <a:rPr lang="en-US" dirty="0">
                  <a:solidFill>
                    <a:srgbClr val="FF0000"/>
                  </a:solidFill>
                  <a:latin typeface="Arial" panose="020B0604020202020204" pitchFamily="34" charset="0"/>
                  <a:cs typeface="Arial" panose="020B0604020202020204" pitchFamily="34" charset="0"/>
                </a:rPr>
                <a:t>a positive point</a:t>
              </a:r>
            </a:p>
            <a:p>
              <a:r>
                <a:rPr lang="en-US" dirty="0">
                  <a:solidFill>
                    <a:srgbClr val="FF0000"/>
                  </a:solidFill>
                  <a:latin typeface="Arial" panose="020B0604020202020204" pitchFamily="34" charset="0"/>
                  <a:cs typeface="Arial" panose="020B0604020202020204" pitchFamily="34" charset="0"/>
                </a:rPr>
                <a:t>charge </a:t>
              </a:r>
              <a:r>
                <a:rPr lang="en-US" dirty="0">
                  <a:latin typeface="Arial" panose="020B0604020202020204" pitchFamily="34" charset="0"/>
                  <a:cs typeface="Arial" panose="020B0604020202020204" pitchFamily="34" charset="0"/>
                </a:rPr>
                <a:t>points away from the charge</a:t>
              </a:r>
            </a:p>
          </p:txBody>
        </p:sp>
        <p:sp>
          <p:nvSpPr>
            <p:cNvPr id="6" name="Rectangle 5"/>
            <p:cNvSpPr/>
            <p:nvPr/>
          </p:nvSpPr>
          <p:spPr>
            <a:xfrm>
              <a:off x="4630271" y="4495800"/>
              <a:ext cx="41910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field produced by </a:t>
              </a:r>
              <a:r>
                <a:rPr lang="en-US" dirty="0">
                  <a:solidFill>
                    <a:srgbClr val="FF0000"/>
                  </a:solidFill>
                  <a:latin typeface="Arial" panose="020B0604020202020204" pitchFamily="34" charset="0"/>
                  <a:cs typeface="Arial" panose="020B0604020202020204" pitchFamily="34" charset="0"/>
                </a:rPr>
                <a:t>a negative point</a:t>
              </a:r>
            </a:p>
            <a:p>
              <a:r>
                <a:rPr lang="en-US" dirty="0">
                  <a:solidFill>
                    <a:srgbClr val="FF0000"/>
                  </a:solidFill>
                  <a:latin typeface="Arial" panose="020B0604020202020204" pitchFamily="34" charset="0"/>
                  <a:cs typeface="Arial" panose="020B0604020202020204" pitchFamily="34" charset="0"/>
                </a:rPr>
                <a:t>charge</a:t>
              </a:r>
              <a:r>
                <a:rPr lang="en-US" dirty="0">
                  <a:latin typeface="Arial" panose="020B0604020202020204" pitchFamily="34" charset="0"/>
                  <a:cs typeface="Arial" panose="020B0604020202020204" pitchFamily="34" charset="0"/>
                </a:rPr>
                <a:t> points toward the charge</a:t>
              </a:r>
            </a:p>
          </p:txBody>
        </p:sp>
      </p:grpSp>
      <p:sp>
        <p:nvSpPr>
          <p:cNvPr id="7" name="Rectangle 6"/>
          <p:cNvSpPr/>
          <p:nvPr/>
        </p:nvSpPr>
        <p:spPr>
          <a:xfrm>
            <a:off x="0" y="5562600"/>
            <a:ext cx="9144000" cy="707886"/>
          </a:xfrm>
          <a:prstGeom prst="rect">
            <a:avLst/>
          </a:prstGeom>
        </p:spPr>
        <p:txBody>
          <a:bodyPr wrap="square">
            <a:spAutoFit/>
          </a:bodyPr>
          <a:lstStyle/>
          <a:p>
            <a:r>
              <a:rPr lang="en-US" sz="2000" i="1" dirty="0">
                <a:solidFill>
                  <a:srgbClr val="FF0000"/>
                </a:solidFill>
                <a:latin typeface="Arial" panose="020B0604020202020204" pitchFamily="34" charset="0"/>
                <a:cs typeface="Arial" panose="020B0604020202020204" pitchFamily="34" charset="0"/>
              </a:rPr>
              <a:t>Note:</a:t>
            </a:r>
            <a:r>
              <a:rPr lang="en-US" sz="2000" i="1" dirty="0">
                <a:latin typeface="Arial" panose="020B0604020202020204" pitchFamily="34" charset="0"/>
                <a:cs typeface="Arial" panose="020B0604020202020204" pitchFamily="34" charset="0"/>
              </a:rPr>
              <a:t> Electric field lines extend away from positive charge (where they originate) and toward negative charge (where they terminate).</a:t>
            </a:r>
          </a:p>
        </p:txBody>
      </p:sp>
      <p:sp>
        <p:nvSpPr>
          <p:cNvPr id="8" name="Rectangle 7"/>
          <p:cNvSpPr/>
          <p:nvPr/>
        </p:nvSpPr>
        <p:spPr>
          <a:xfrm>
            <a:off x="12230" y="152400"/>
            <a:ext cx="9131770" cy="461665"/>
          </a:xfrm>
          <a:prstGeom prst="rect">
            <a:avLst/>
          </a:prstGeom>
        </p:spPr>
        <p:txBody>
          <a:bodyPr wrap="square">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Electric Field lines around charged particles (Point Charges): </a:t>
            </a:r>
          </a:p>
        </p:txBody>
      </p:sp>
    </p:spTree>
    <p:extLst>
      <p:ext uri="{BB962C8B-B14F-4D97-AF65-F5344CB8AC3E}">
        <p14:creationId xmlns:p14="http://schemas.microsoft.com/office/powerpoint/2010/main" val="10845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029200" y="152400"/>
            <a:ext cx="4114800" cy="5127486"/>
            <a:chOff x="5029200" y="152400"/>
            <a:chExt cx="4114800" cy="5127486"/>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52400"/>
              <a:ext cx="4038600" cy="450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253318" y="4572000"/>
              <a:ext cx="3890682" cy="707886"/>
            </a:xfrm>
            <a:prstGeom prst="rect">
              <a:avLst/>
            </a:prstGeom>
          </p:spPr>
          <p:txBody>
            <a:bodyPr wrap="square">
              <a:spAutoFit/>
            </a:bodyPr>
            <a:lstStyle/>
            <a:p>
              <a:pPr algn="ctr"/>
              <a:r>
                <a:rPr lang="en-US" sz="2000" dirty="0">
                  <a:latin typeface="Arial" panose="020B0604020202020204" pitchFamily="34" charset="0"/>
                  <a:cs typeface="Arial" panose="020B0604020202020204" pitchFamily="34" charset="0"/>
                </a:rPr>
                <a:t>Field lines for </a:t>
              </a:r>
              <a:r>
                <a:rPr lang="en-US" sz="2000" dirty="0">
                  <a:solidFill>
                    <a:srgbClr val="FF0000"/>
                  </a:solidFill>
                  <a:latin typeface="Arial" panose="020B0604020202020204" pitchFamily="34" charset="0"/>
                  <a:cs typeface="Arial" panose="020B0604020202020204" pitchFamily="34" charset="0"/>
                </a:rPr>
                <a:t>two equal positive</a:t>
              </a:r>
            </a:p>
            <a:p>
              <a:pPr algn="ctr"/>
              <a:r>
                <a:rPr lang="en-US" sz="2000" dirty="0">
                  <a:solidFill>
                    <a:srgbClr val="FF0000"/>
                  </a:solidFill>
                  <a:latin typeface="Arial" panose="020B0604020202020204" pitchFamily="34" charset="0"/>
                  <a:cs typeface="Arial" panose="020B0604020202020204" pitchFamily="34" charset="0"/>
                </a:rPr>
                <a:t>point charges</a:t>
              </a:r>
              <a:r>
                <a:rPr lang="en-US" sz="2000" dirty="0">
                  <a:latin typeface="Arial" panose="020B0604020202020204" pitchFamily="34" charset="0"/>
                  <a:cs typeface="Arial" panose="020B0604020202020204" pitchFamily="34" charset="0"/>
                </a:rPr>
                <a:t>.</a:t>
              </a:r>
            </a:p>
          </p:txBody>
        </p:sp>
      </p:grpSp>
      <p:grpSp>
        <p:nvGrpSpPr>
          <p:cNvPr id="7" name="Group 6"/>
          <p:cNvGrpSpPr/>
          <p:nvPr/>
        </p:nvGrpSpPr>
        <p:grpSpPr>
          <a:xfrm>
            <a:off x="-1" y="76200"/>
            <a:ext cx="4419601" cy="5206663"/>
            <a:chOff x="-1" y="76200"/>
            <a:chExt cx="4419601" cy="5206663"/>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8" y="76200"/>
              <a:ext cx="4175782" cy="43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 y="4267200"/>
              <a:ext cx="4419601"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Field lines for </a:t>
              </a:r>
              <a:r>
                <a:rPr lang="en-US" sz="2000" dirty="0">
                  <a:solidFill>
                    <a:srgbClr val="FF0000"/>
                  </a:solidFill>
                  <a:latin typeface="Arial" panose="020B0604020202020204" pitchFamily="34" charset="0"/>
                  <a:cs typeface="Arial" panose="020B0604020202020204" pitchFamily="34" charset="0"/>
                </a:rPr>
                <a:t>a positive point charge and a nearby negative point charge </a:t>
              </a:r>
              <a:r>
                <a:rPr lang="en-US" sz="2000" dirty="0">
                  <a:latin typeface="Arial" panose="020B0604020202020204" pitchFamily="34" charset="0"/>
                  <a:cs typeface="Arial" panose="020B0604020202020204" pitchFamily="34" charset="0"/>
                </a:rPr>
                <a:t>that are equal in magnitude.</a:t>
              </a:r>
            </a:p>
          </p:txBody>
        </p:sp>
      </p:grpSp>
      <p:sp>
        <p:nvSpPr>
          <p:cNvPr id="6" name="Rectangle 5"/>
          <p:cNvSpPr/>
          <p:nvPr/>
        </p:nvSpPr>
        <p:spPr>
          <a:xfrm>
            <a:off x="13448" y="5486400"/>
            <a:ext cx="9143999" cy="1231106"/>
          </a:xfrm>
          <a:prstGeom prst="rect">
            <a:avLst/>
          </a:prstGeom>
        </p:spPr>
        <p:txBody>
          <a:bodyPr wrap="square">
            <a:spAutoFit/>
          </a:bodyPr>
          <a:lstStyle/>
          <a:p>
            <a:pPr algn="just"/>
            <a:r>
              <a:rPr lang="en-US" sz="2000" b="1" i="1" dirty="0">
                <a:solidFill>
                  <a:srgbClr val="FF0000"/>
                </a:solidFill>
                <a:latin typeface="Arial" panose="020B0604020202020204" pitchFamily="34" charset="0"/>
                <a:cs typeface="Arial" panose="020B0604020202020204" pitchFamily="34" charset="0"/>
              </a:rPr>
              <a:t>Note:</a:t>
            </a:r>
            <a:r>
              <a:rPr lang="en-US" b="1"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Electric field lines help us visualize the direction and magnitude of electric fields. </a:t>
            </a:r>
            <a:r>
              <a:rPr lang="en-US" b="1" i="1" dirty="0">
                <a:latin typeface="Arial" panose="020B0604020202020204" pitchFamily="34" charset="0"/>
                <a:cs typeface="Arial" panose="020B0604020202020204" pitchFamily="34" charset="0"/>
              </a:rPr>
              <a:t>The electric field vector at any point is tangent to the field line through that point. The density of field lines in that region is proportional to the magnitude of the electric field there. Thus, closer field lines represent a stronger field.</a:t>
            </a:r>
          </a:p>
        </p:txBody>
      </p:sp>
    </p:spTree>
    <p:extLst>
      <p:ext uri="{BB962C8B-B14F-4D97-AF65-F5344CB8AC3E}">
        <p14:creationId xmlns:p14="http://schemas.microsoft.com/office/powerpoint/2010/main" val="37596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498957" y="742070"/>
            <a:ext cx="3554982" cy="2021060"/>
            <a:chOff x="5370294" y="1491734"/>
            <a:chExt cx="3554982" cy="2021060"/>
          </a:xfrm>
        </p:grpSpPr>
        <p:sp>
          <p:nvSpPr>
            <p:cNvPr id="7" name="Oval 6"/>
            <p:cNvSpPr/>
            <p:nvPr/>
          </p:nvSpPr>
          <p:spPr>
            <a:xfrm>
              <a:off x="5410200" y="1676400"/>
              <a:ext cx="550151" cy="52173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009657" y="1942673"/>
              <a:ext cx="139070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00365" y="1821614"/>
              <a:ext cx="152400" cy="186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7222418" y="1491734"/>
                  <a:ext cx="660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m:t>
                            </m:r>
                            <m:r>
                              <a:rPr lang="en-US" b="1" i="1" smtClean="0">
                                <a:latin typeface="Cambria Math"/>
                              </a:rPr>
                              <m:t>𝒒</m:t>
                            </m:r>
                          </m:e>
                          <m:sub>
                            <m:r>
                              <a:rPr lang="en-US" b="1" i="1" smtClean="0">
                                <a:latin typeface="Cambria Math"/>
                              </a:rPr>
                              <m:t>𝟎</m:t>
                            </m:r>
                          </m:sub>
                        </m:sSub>
                      </m:oMath>
                    </m:oMathPara>
                  </a14:m>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7222418" y="1491734"/>
                  <a:ext cx="660694" cy="369332"/>
                </a:xfrm>
                <a:prstGeom prst="rect">
                  <a:avLst/>
                </a:prstGeom>
                <a:blipFill rotWithShape="1">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48811" y="1828800"/>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48811" y="1828800"/>
                  <a:ext cx="351635" cy="369332"/>
                </a:xfrm>
                <a:prstGeom prst="rect">
                  <a:avLst/>
                </a:prstGeom>
                <a:blipFill rotWithShape="1">
                  <a:blip r:embed="rId3"/>
                  <a:stretch>
                    <a:fillRect/>
                  </a:stretch>
                </a:blipFill>
              </p:spPr>
              <p:txBody>
                <a:bodyPr/>
                <a:lstStyle/>
                <a:p>
                  <a:r>
                    <a:rPr lang="en-US">
                      <a:noFill/>
                    </a:rPr>
                    <a:t> </a:t>
                  </a:r>
                </a:p>
              </p:txBody>
            </p:sp>
          </mc:Fallback>
        </mc:AlternateContent>
        <p:cxnSp>
          <p:nvCxnSpPr>
            <p:cNvPr id="21" name="Straight Arrow Connector 20"/>
            <p:cNvCxnSpPr/>
            <p:nvPr/>
          </p:nvCxnSpPr>
          <p:spPr>
            <a:xfrm flipV="1">
              <a:off x="7467600" y="1908922"/>
              <a:ext cx="1134035" cy="59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8534400" y="1730669"/>
                  <a:ext cx="390876"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𝑬</m:t>
                            </m:r>
                          </m:e>
                        </m:acc>
                      </m:oMath>
                    </m:oMathPara>
                  </a14:m>
                  <a:endParaRPr 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8534400" y="1730669"/>
                  <a:ext cx="390876" cy="402931"/>
                </a:xfrm>
                <a:prstGeom prst="rect">
                  <a:avLst/>
                </a:prstGeom>
                <a:blipFill rotWithShape="1">
                  <a:blip r:embed="rId4"/>
                  <a:stretch>
                    <a:fillRect/>
                  </a:stretch>
                </a:blipFill>
              </p:spPr>
              <p:txBody>
                <a:bodyPr/>
                <a:lstStyle/>
                <a:p>
                  <a:r>
                    <a:rPr lang="en-US">
                      <a:noFill/>
                    </a:rPr>
                    <a:t> </a:t>
                  </a:r>
                </a:p>
              </p:txBody>
            </p:sp>
          </mc:Fallback>
        </mc:AlternateContent>
        <p:sp>
          <p:nvSpPr>
            <p:cNvPr id="33" name="Oval 32"/>
            <p:cNvSpPr/>
            <p:nvPr/>
          </p:nvSpPr>
          <p:spPr>
            <a:xfrm>
              <a:off x="5410199" y="2879467"/>
              <a:ext cx="550151" cy="52173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009657" y="3109863"/>
              <a:ext cx="139070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357327" y="3024681"/>
              <a:ext cx="152400" cy="186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7179380" y="2694801"/>
                  <a:ext cx="660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m:t>
                            </m:r>
                            <m:r>
                              <a:rPr lang="en-US" b="1" i="1" smtClean="0">
                                <a:latin typeface="Cambria Math"/>
                              </a:rPr>
                              <m:t>𝒒</m:t>
                            </m:r>
                          </m:e>
                          <m:sub>
                            <m:r>
                              <a:rPr lang="en-US" b="1" i="1" smtClean="0">
                                <a:latin typeface="Cambria Math"/>
                              </a:rPr>
                              <m:t>𝟎</m:t>
                            </m:r>
                          </m:sub>
                        </m:sSub>
                      </m:oMath>
                    </m:oMathPara>
                  </a14:m>
                  <a:endParaRPr lang="en-US"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7179380" y="2694801"/>
                  <a:ext cx="660694" cy="369332"/>
                </a:xfrm>
                <a:prstGeom prst="rect">
                  <a:avLst/>
                </a:prstGeom>
                <a:blipFill rotWithShape="1">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143294" y="3004973"/>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143294" y="3004973"/>
                  <a:ext cx="35163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831542" y="3109863"/>
                  <a:ext cx="390876"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𝑬</m:t>
                            </m:r>
                          </m:e>
                        </m:acc>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6831542" y="3109863"/>
                  <a:ext cx="390876" cy="402931"/>
                </a:xfrm>
                <a:prstGeom prst="rect">
                  <a:avLst/>
                </a:prstGeom>
                <a:blipFill rotWithShape="1">
                  <a:blip r:embed="rId7"/>
                  <a:stretch>
                    <a:fillRect/>
                  </a:stretch>
                </a:blipFill>
              </p:spPr>
              <p:txBody>
                <a:bodyPr/>
                <a:lstStyle/>
                <a:p>
                  <a:r>
                    <a:rPr lang="en-US">
                      <a:noFill/>
                    </a:rPr>
                    <a:t> </a:t>
                  </a:r>
                </a:p>
              </p:txBody>
            </p:sp>
          </mc:Fallback>
        </mc:AlternateContent>
        <p:cxnSp>
          <p:nvCxnSpPr>
            <p:cNvPr id="28" name="Straight Arrow Connector 27"/>
            <p:cNvCxnSpPr>
              <a:stCxn id="35" idx="2"/>
            </p:cNvCxnSpPr>
            <p:nvPr/>
          </p:nvCxnSpPr>
          <p:spPr>
            <a:xfrm flipH="1">
              <a:off x="6696046" y="3117921"/>
              <a:ext cx="66128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7276448" y="1939080"/>
                  <a:ext cx="385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276448" y="1939080"/>
                  <a:ext cx="385875"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239000" y="3135868"/>
                  <a:ext cx="385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7239000" y="3135868"/>
                  <a:ext cx="385875"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370294" y="2946702"/>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r>
                          <a:rPr lang="en-US" b="1" i="1" smtClean="0">
                            <a:latin typeface="Cambria Math"/>
                          </a:rPr>
                          <m:t>𝒒</m:t>
                        </m:r>
                      </m:oMath>
                    </m:oMathPara>
                  </a14:m>
                  <a:endParaRPr lang="en-US"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5370294" y="2946702"/>
                  <a:ext cx="550151" cy="369332"/>
                </a:xfrm>
                <a:prstGeom prst="rect">
                  <a:avLst/>
                </a:prstGeom>
                <a:blipFill rotWithShape="1">
                  <a:blip r:embed="rId10"/>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432612" y="1752600"/>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r>
                          <a:rPr lang="en-US" b="1" i="1" smtClean="0">
                            <a:latin typeface="Cambria Math"/>
                          </a:rPr>
                          <m:t>𝒒</m:t>
                        </m:r>
                      </m:oMath>
                    </m:oMathPara>
                  </a14:m>
                  <a:endParaRPr 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5432612" y="1752600"/>
                  <a:ext cx="550151" cy="369332"/>
                </a:xfrm>
                <a:prstGeom prst="rect">
                  <a:avLst/>
                </a:prstGeom>
                <a:blipFill rotWithShape="1">
                  <a:blip r:embed="rId11"/>
                  <a:stretch>
                    <a:fillRect b="-6667"/>
                  </a:stretch>
                </a:blipFill>
              </p:spPr>
              <p:txBody>
                <a:bodyPr/>
                <a:lstStyle/>
                <a:p>
                  <a:r>
                    <a:rPr lang="en-US">
                      <a:noFill/>
                    </a:rPr>
                    <a:t> </a:t>
                  </a:r>
                </a:p>
              </p:txBody>
            </p:sp>
          </mc:Fallback>
        </mc:AlternateContent>
      </p:grpSp>
      <p:grpSp>
        <p:nvGrpSpPr>
          <p:cNvPr id="78" name="Group 77"/>
          <p:cNvGrpSpPr/>
          <p:nvPr/>
        </p:nvGrpSpPr>
        <p:grpSpPr>
          <a:xfrm>
            <a:off x="181801" y="4196835"/>
            <a:ext cx="5129994" cy="2554347"/>
            <a:chOff x="154907" y="3872436"/>
            <a:chExt cx="5129994" cy="2554347"/>
          </a:xfrm>
        </p:grpSpPr>
        <mc:AlternateContent xmlns:mc="http://schemas.openxmlformats.org/markup-compatibility/2006" xmlns:a14="http://schemas.microsoft.com/office/drawing/2010/main">
          <mc:Choice Requires="a14">
            <p:sp>
              <p:nvSpPr>
                <p:cNvPr id="48" name="TextBox 47"/>
                <p:cNvSpPr txBox="1"/>
                <p:nvPr/>
              </p:nvSpPr>
              <p:spPr>
                <a:xfrm>
                  <a:off x="154907" y="3872436"/>
                  <a:ext cx="512999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The magnitude </a:t>
                  </a:r>
                  <a14:m>
                    <m:oMath xmlns:m="http://schemas.openxmlformats.org/officeDocument/2006/math">
                      <m:r>
                        <a:rPr lang="en-US" b="0" i="1" smtClean="0">
                          <a:latin typeface="Cambria Math"/>
                        </a:rPr>
                        <m:t>𝐸</m:t>
                      </m:r>
                    </m:oMath>
                  </a14:m>
                  <a:r>
                    <a:rPr lang="en-US" dirty="0">
                      <a:latin typeface="Arial" panose="020B0604020202020204" pitchFamily="34" charset="0"/>
                      <a:cs typeface="Arial" panose="020B0604020202020204" pitchFamily="34" charset="0"/>
                    </a:rPr>
                    <a:t> of the electric field at point P is</a:t>
                  </a:r>
                </a:p>
              </p:txBody>
            </p:sp>
          </mc:Choice>
          <mc:Fallback xmlns="">
            <p:sp>
              <p:nvSpPr>
                <p:cNvPr id="48" name="TextBox 47"/>
                <p:cNvSpPr txBox="1">
                  <a:spLocks noRot="1" noChangeAspect="1" noMove="1" noResize="1" noEditPoints="1" noAdjustHandles="1" noChangeArrowheads="1" noChangeShapeType="1" noTextEdit="1"/>
                </p:cNvSpPr>
                <p:nvPr/>
              </p:nvSpPr>
              <p:spPr>
                <a:xfrm>
                  <a:off x="154907" y="3872436"/>
                  <a:ext cx="5129994" cy="369332"/>
                </a:xfrm>
                <a:prstGeom prst="rect">
                  <a:avLst/>
                </a:prstGeom>
                <a:blipFill rotWithShape="1">
                  <a:blip r:embed="rId12"/>
                  <a:stretch>
                    <a:fillRect l="-1070" t="-8197" r="-11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86859" y="4241768"/>
                  <a:ext cx="4309065" cy="1176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𝐹</m:t>
                            </m:r>
                          </m:num>
                          <m:den>
                            <m:sSub>
                              <m:sSubPr>
                                <m:ctrlPr>
                                  <a:rPr lang="en-US" sz="2400" b="0" i="1" smtClean="0">
                                    <a:latin typeface="Cambria Math" panose="02040503050406030204" pitchFamily="18" charset="0"/>
                                  </a:rPr>
                                </m:ctrlPr>
                              </m:sSubPr>
                              <m:e>
                                <m:r>
                                  <a:rPr lang="en-US" sz="2400" b="0" i="1" smtClean="0">
                                    <a:latin typeface="Cambria Math"/>
                                  </a:rPr>
                                  <m:t>𝑞</m:t>
                                </m:r>
                              </m:e>
                              <m:sub>
                                <m:r>
                                  <a:rPr lang="en-US" sz="2400" b="0" i="1" smtClean="0">
                                    <a:latin typeface="Cambria Math"/>
                                  </a:rPr>
                                  <m:t>0</m:t>
                                </m:r>
                              </m:sub>
                            </m:sSub>
                          </m:den>
                        </m:f>
                        <m:r>
                          <a:rPr lang="en-US" sz="2400" b="0" i="1" smtClean="0">
                            <a:latin typeface="Cambria Math"/>
                          </a:rPr>
                          <m:t>=</m:t>
                        </m:r>
                        <m:f>
                          <m:fPr>
                            <m:ctrlPr>
                              <a:rPr lang="en-US" sz="2400" b="0" i="1" smtClean="0">
                                <a:latin typeface="Cambria Math" panose="02040503050406030204" pitchFamily="18" charset="0"/>
                              </a:rPr>
                            </m:ctrlPr>
                          </m:fPr>
                          <m:num>
                            <m:f>
                              <m:fPr>
                                <m:ctrlPr>
                                  <a:rPr lang="en-US" sz="2400" i="1">
                                    <a:solidFill>
                                      <a:prstClr val="black"/>
                                    </a:solidFill>
                                    <a:latin typeface="Cambria Math" panose="02040503050406030204" pitchFamily="18" charset="0"/>
                                  </a:rPr>
                                </m:ctrlPr>
                              </m:fPr>
                              <m:num>
                                <m:r>
                                  <a:rPr lang="en-US" sz="2400" i="1">
                                    <a:solidFill>
                                      <a:prstClr val="black"/>
                                    </a:solidFill>
                                    <a:latin typeface="Cambria Math"/>
                                  </a:rPr>
                                  <m:t>1</m:t>
                                </m:r>
                              </m:num>
                              <m:den>
                                <m:r>
                                  <a:rPr lang="en-US" sz="2400" i="1">
                                    <a:solidFill>
                                      <a:prstClr val="black"/>
                                    </a:solidFill>
                                    <a:latin typeface="Cambria Math"/>
                                  </a:rPr>
                                  <m:t>4</m:t>
                                </m:r>
                                <m:r>
                                  <a:rPr lang="en-US" sz="2400" i="1">
                                    <a:solidFill>
                                      <a:prstClr val="black"/>
                                    </a:solidFill>
                                    <a:latin typeface="Cambria Math"/>
                                    <a:ea typeface="Cambria Math"/>
                                  </a:rPr>
                                  <m:t>𝜋</m:t>
                                </m:r>
                                <m:sSub>
                                  <m:sSubPr>
                                    <m:ctrlPr>
                                      <a:rPr lang="en-US" sz="2400" i="1">
                                        <a:solidFill>
                                          <a:prstClr val="black"/>
                                        </a:solidFill>
                                        <a:latin typeface="Cambria Math" panose="02040503050406030204" pitchFamily="18" charset="0"/>
                                        <a:ea typeface="Cambria Math"/>
                                      </a:rPr>
                                    </m:ctrlPr>
                                  </m:sSubPr>
                                  <m:e>
                                    <m:r>
                                      <a:rPr lang="en-US" sz="2400" i="1">
                                        <a:solidFill>
                                          <a:prstClr val="black"/>
                                        </a:solidFill>
                                        <a:latin typeface="Cambria Math"/>
                                        <a:ea typeface="Cambria Math"/>
                                      </a:rPr>
                                      <m:t>𝜀</m:t>
                                    </m:r>
                                  </m:e>
                                  <m:sub>
                                    <m:r>
                                      <a:rPr lang="en-US" sz="2400" i="1">
                                        <a:solidFill>
                                          <a:prstClr val="black"/>
                                        </a:solidFill>
                                        <a:latin typeface="Cambria Math"/>
                                        <a:ea typeface="Cambria Math"/>
                                      </a:rPr>
                                      <m:t>0</m:t>
                                    </m:r>
                                  </m:sub>
                                </m:sSub>
                              </m:den>
                            </m:f>
                            <m:f>
                              <m:fPr>
                                <m:ctrlPr>
                                  <a:rPr lang="en-US" sz="2400" i="1">
                                    <a:solidFill>
                                      <a:prstClr val="black"/>
                                    </a:solidFill>
                                    <a:latin typeface="Cambria Math" panose="02040503050406030204" pitchFamily="18" charset="0"/>
                                  </a:rPr>
                                </m:ctrlPr>
                              </m:fPr>
                              <m:num>
                                <m:d>
                                  <m:dPr>
                                    <m:begChr m:val="|"/>
                                    <m:endChr m:val="|"/>
                                    <m:ctrlPr>
                                      <a:rPr lang="en-US" sz="2400" i="1">
                                        <a:solidFill>
                                          <a:prstClr val="black"/>
                                        </a:solidFill>
                                        <a:latin typeface="Cambria Math" panose="02040503050406030204" pitchFamily="18" charset="0"/>
                                      </a:rPr>
                                    </m:ctrlPr>
                                  </m:dPr>
                                  <m:e>
                                    <m:r>
                                      <a:rPr lang="en-US" sz="2400" i="1">
                                        <a:solidFill>
                                          <a:prstClr val="black"/>
                                        </a:solidFill>
                                        <a:latin typeface="Cambria Math"/>
                                      </a:rPr>
                                      <m:t>𝑞</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𝑞</m:t>
                                        </m:r>
                                      </m:e>
                                      <m:sub>
                                        <m:r>
                                          <a:rPr lang="en-US" sz="2400" i="1">
                                            <a:solidFill>
                                              <a:prstClr val="black"/>
                                            </a:solidFill>
                                            <a:latin typeface="Cambria Math"/>
                                          </a:rPr>
                                          <m:t>0</m:t>
                                        </m:r>
                                      </m:sub>
                                    </m:sSub>
                                  </m:e>
                                </m:d>
                              </m:num>
                              <m:den>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a:rPr>
                                      <m:t>𝑟</m:t>
                                    </m:r>
                                  </m:e>
                                  <m:sup>
                                    <m:r>
                                      <a:rPr lang="en-US" sz="2400" i="1">
                                        <a:solidFill>
                                          <a:prstClr val="black"/>
                                        </a:solidFill>
                                        <a:latin typeface="Cambria Math"/>
                                      </a:rPr>
                                      <m:t>2</m:t>
                                    </m:r>
                                  </m:sup>
                                </m:sSup>
                              </m:den>
                            </m:f>
                          </m:num>
                          <m:den>
                            <m:sSub>
                              <m:sSubPr>
                                <m:ctrlPr>
                                  <a:rPr lang="en-US" sz="2400" b="0" i="1" smtClean="0">
                                    <a:latin typeface="Cambria Math" panose="02040503050406030204" pitchFamily="18" charset="0"/>
                                  </a:rPr>
                                </m:ctrlPr>
                              </m:sSubPr>
                              <m:e>
                                <m:r>
                                  <a:rPr lang="en-US" sz="2400" b="0" i="1" smtClean="0">
                                    <a:latin typeface="Cambria Math"/>
                                  </a:rPr>
                                  <m:t>𝑞</m:t>
                                </m:r>
                              </m:e>
                              <m:sub>
                                <m:r>
                                  <a:rPr lang="en-US" sz="2400" b="0" i="1" smtClean="0">
                                    <a:latin typeface="Cambria Math"/>
                                  </a:rPr>
                                  <m:t>0</m:t>
                                </m:r>
                              </m:sub>
                            </m:sSub>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4</m:t>
                            </m:r>
                            <m:r>
                              <a:rPr lang="en-US" sz="2400" b="0" i="1" smtClean="0">
                                <a:latin typeface="Cambria Math"/>
                                <a:ea typeface="Cambria Math"/>
                              </a:rPr>
                              <m:t>𝜋</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𝜀</m:t>
                                </m:r>
                              </m:e>
                              <m:sub>
                                <m:r>
                                  <a:rPr lang="en-US" sz="2400" b="0" i="1" smtClean="0">
                                    <a:latin typeface="Cambria Math"/>
                                    <a:ea typeface="Cambria Math"/>
                                  </a:rPr>
                                  <m:t>0</m:t>
                                </m:r>
                              </m:sub>
                            </m:sSub>
                          </m:den>
                        </m:f>
                        <m:f>
                          <m:fPr>
                            <m:ctrlPr>
                              <a:rPr lang="en-US" sz="2400" b="0" i="1" smtClean="0">
                                <a:latin typeface="Cambria Math" panose="02040503050406030204" pitchFamily="18" charset="0"/>
                              </a:rPr>
                            </m:ctrlPr>
                          </m:fPr>
                          <m:num>
                            <m:r>
                              <a:rPr lang="en-US" sz="2400" b="0" i="1" smtClean="0">
                                <a:latin typeface="Cambria Math"/>
                              </a:rPr>
                              <m:t>𝑞</m:t>
                            </m:r>
                          </m:num>
                          <m:den>
                            <m:sSup>
                              <m:sSupPr>
                                <m:ctrlPr>
                                  <a:rPr lang="en-US" sz="2400" b="0" i="1" smtClean="0">
                                    <a:latin typeface="Cambria Math" panose="02040503050406030204" pitchFamily="18" charset="0"/>
                                  </a:rPr>
                                </m:ctrlPr>
                              </m:sSupPr>
                              <m:e>
                                <m:r>
                                  <a:rPr lang="en-US" sz="2400" b="0" i="1" smtClean="0">
                                    <a:latin typeface="Cambria Math"/>
                                  </a:rPr>
                                  <m:t>𝑟</m:t>
                                </m:r>
                              </m:e>
                              <m:sup>
                                <m:r>
                                  <a:rPr lang="en-US" sz="2400" b="0" i="1" smtClean="0">
                                    <a:latin typeface="Cambria Math"/>
                                  </a:rPr>
                                  <m:t>2</m:t>
                                </m:r>
                              </m:sup>
                            </m:sSup>
                          </m:den>
                        </m:f>
                      </m:oMath>
                    </m:oMathPara>
                  </a14:m>
                  <a:endParaRPr lang="en-US"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386859" y="4241768"/>
                  <a:ext cx="4309065" cy="1176156"/>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28632" y="5577833"/>
                  <a:ext cx="1848903" cy="848950"/>
                </a:xfrm>
                <a:prstGeom prst="rect">
                  <a:avLst/>
                </a:prstGeom>
                <a:noFill/>
                <a:ln>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4</m:t>
                            </m:r>
                            <m:r>
                              <a:rPr lang="en-US" sz="2400" b="0" i="1" smtClean="0">
                                <a:latin typeface="Cambria Math"/>
                                <a:ea typeface="Cambria Math"/>
                              </a:rPr>
                              <m:t>𝜋</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𝜀</m:t>
                                </m:r>
                              </m:e>
                              <m:sub>
                                <m:r>
                                  <a:rPr lang="en-US" sz="2400" b="0" i="1" smtClean="0">
                                    <a:latin typeface="Cambria Math"/>
                                    <a:ea typeface="Cambria Math"/>
                                  </a:rPr>
                                  <m:t>0</m:t>
                                </m:r>
                              </m:sub>
                            </m:sSub>
                          </m:den>
                        </m:f>
                        <m:f>
                          <m:fPr>
                            <m:ctrlPr>
                              <a:rPr lang="en-US" sz="2400" b="0" i="1" smtClean="0">
                                <a:latin typeface="Cambria Math" panose="02040503050406030204" pitchFamily="18" charset="0"/>
                              </a:rPr>
                            </m:ctrlPr>
                          </m:fPr>
                          <m:num>
                            <m:r>
                              <a:rPr lang="en-US" sz="2400" b="0" i="1" smtClean="0">
                                <a:latin typeface="Cambria Math"/>
                              </a:rPr>
                              <m:t>𝑞</m:t>
                            </m:r>
                          </m:num>
                          <m:den>
                            <m:sSup>
                              <m:sSupPr>
                                <m:ctrlPr>
                                  <a:rPr lang="en-US" sz="2400" b="0" i="1" smtClean="0">
                                    <a:latin typeface="Cambria Math" panose="02040503050406030204" pitchFamily="18" charset="0"/>
                                  </a:rPr>
                                </m:ctrlPr>
                              </m:sSupPr>
                              <m:e>
                                <m:r>
                                  <a:rPr lang="en-US" sz="2400" b="0" i="1" smtClean="0">
                                    <a:latin typeface="Cambria Math"/>
                                  </a:rPr>
                                  <m:t>𝑟</m:t>
                                </m:r>
                              </m:e>
                              <m:sup>
                                <m:r>
                                  <a:rPr lang="en-US" sz="2400" b="0" i="1" smtClean="0">
                                    <a:latin typeface="Cambria Math"/>
                                  </a:rPr>
                                  <m:t>2</m:t>
                                </m:r>
                              </m:sup>
                            </m:sSup>
                          </m:den>
                        </m:f>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328632" y="5577833"/>
                  <a:ext cx="1848903" cy="848950"/>
                </a:xfrm>
                <a:prstGeom prst="rect">
                  <a:avLst/>
                </a:prstGeom>
                <a:blipFill rotWithShape="1">
                  <a:blip r:embed="rId14"/>
                  <a:stretch>
                    <a:fillRect/>
                  </a:stretch>
                </a:blipFill>
                <a:ln>
                  <a:solidFill>
                    <a:srgbClr val="C00000"/>
                  </a:solidFill>
                </a:ln>
              </p:spPr>
              <p:txBody>
                <a:bodyPr/>
                <a:lstStyle/>
                <a:p>
                  <a:r>
                    <a:rPr lang="en-US">
                      <a:noFill/>
                    </a:rPr>
                    <a:t> </a:t>
                  </a:r>
                </a:p>
              </p:txBody>
            </p:sp>
          </mc:Fallback>
        </mc:AlternateContent>
      </p:grpSp>
      <p:sp>
        <p:nvSpPr>
          <p:cNvPr id="76" name="Rectangle 75"/>
          <p:cNvSpPr/>
          <p:nvPr/>
        </p:nvSpPr>
        <p:spPr>
          <a:xfrm>
            <a:off x="152400" y="76200"/>
            <a:ext cx="5548314" cy="461665"/>
          </a:xfrm>
          <a:prstGeom prst="rect">
            <a:avLst/>
          </a:prstGeom>
        </p:spPr>
        <p:txBody>
          <a:bodyPr wrap="none">
            <a:spAutoFit/>
          </a:bodyPr>
          <a:lstStyle/>
          <a:p>
            <a:r>
              <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Electric Field due to a Point Charge:</a:t>
            </a:r>
          </a:p>
        </p:txBody>
      </p:sp>
      <p:grpSp>
        <p:nvGrpSpPr>
          <p:cNvPr id="83" name="Group 82"/>
          <p:cNvGrpSpPr/>
          <p:nvPr/>
        </p:nvGrpSpPr>
        <p:grpSpPr>
          <a:xfrm>
            <a:off x="5481028" y="3236740"/>
            <a:ext cx="3554982" cy="3374709"/>
            <a:chOff x="5481028" y="3236740"/>
            <a:chExt cx="3554982" cy="3374709"/>
          </a:xfrm>
        </p:grpSpPr>
        <p:grpSp>
          <p:nvGrpSpPr>
            <p:cNvPr id="55" name="Group 54"/>
            <p:cNvGrpSpPr/>
            <p:nvPr/>
          </p:nvGrpSpPr>
          <p:grpSpPr>
            <a:xfrm>
              <a:off x="5481028" y="3236740"/>
              <a:ext cx="3554982" cy="2021060"/>
              <a:chOff x="5481028" y="3536629"/>
              <a:chExt cx="3554982" cy="2021060"/>
            </a:xfrm>
          </p:grpSpPr>
          <p:sp>
            <p:nvSpPr>
              <p:cNvPr id="58" name="Oval 57"/>
              <p:cNvSpPr/>
              <p:nvPr/>
            </p:nvSpPr>
            <p:spPr>
              <a:xfrm>
                <a:off x="5520934" y="3721295"/>
                <a:ext cx="550151" cy="52173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120391" y="3987568"/>
                <a:ext cx="139070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511099" y="3866509"/>
                <a:ext cx="152400" cy="186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7333152" y="3536629"/>
                    <a:ext cx="660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m:t>
                              </m:r>
                              <m:r>
                                <a:rPr lang="en-US" b="1" i="1" smtClean="0">
                                  <a:latin typeface="Cambria Math"/>
                                </a:rPr>
                                <m:t>𝒒</m:t>
                              </m:r>
                            </m:e>
                            <m:sub>
                              <m:r>
                                <a:rPr lang="en-US" b="1" i="1" smtClean="0">
                                  <a:latin typeface="Cambria Math"/>
                                </a:rPr>
                                <m:t>𝟎</m:t>
                              </m:r>
                            </m:sub>
                          </m:sSub>
                        </m:oMath>
                      </m:oMathPara>
                    </a14:m>
                    <a:endParaRPr lang="en-US"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7333152" y="3536629"/>
                    <a:ext cx="660694" cy="369332"/>
                  </a:xfrm>
                  <a:prstGeom prst="rect">
                    <a:avLst/>
                  </a:prstGeom>
                  <a:blipFill rotWithShape="1">
                    <a:blip r:embed="rId1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559545" y="3873695"/>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6559545" y="3873695"/>
                    <a:ext cx="351635" cy="369332"/>
                  </a:xfrm>
                  <a:prstGeom prst="rect">
                    <a:avLst/>
                  </a:prstGeom>
                  <a:blipFill rotWithShape="1">
                    <a:blip r:embed="rId16"/>
                    <a:stretch>
                      <a:fillRect/>
                    </a:stretch>
                  </a:blipFill>
                </p:spPr>
                <p:txBody>
                  <a:bodyPr/>
                  <a:lstStyle/>
                  <a:p>
                    <a:r>
                      <a:rPr lang="en-US">
                        <a:noFill/>
                      </a:rPr>
                      <a:t> </a:t>
                    </a:r>
                  </a:p>
                </p:txBody>
              </p:sp>
            </mc:Fallback>
          </mc:AlternateContent>
          <p:cxnSp>
            <p:nvCxnSpPr>
              <p:cNvPr id="63" name="Straight Arrow Connector 62"/>
              <p:cNvCxnSpPr/>
              <p:nvPr/>
            </p:nvCxnSpPr>
            <p:spPr>
              <a:xfrm flipV="1">
                <a:off x="7578334" y="3953817"/>
                <a:ext cx="1134035" cy="59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8645134" y="3775564"/>
                    <a:ext cx="390876"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𝑬</m:t>
                              </m:r>
                            </m:e>
                          </m:acc>
                        </m:oMath>
                      </m:oMathPara>
                    </a14:m>
                    <a:endParaRPr lang="en-US"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8645134" y="3775564"/>
                    <a:ext cx="390876" cy="402931"/>
                  </a:xfrm>
                  <a:prstGeom prst="rect">
                    <a:avLst/>
                  </a:prstGeom>
                  <a:blipFill rotWithShape="1">
                    <a:blip r:embed="rId17"/>
                    <a:stretch>
                      <a:fillRect/>
                    </a:stretch>
                  </a:blipFill>
                </p:spPr>
                <p:txBody>
                  <a:bodyPr/>
                  <a:lstStyle/>
                  <a:p>
                    <a:r>
                      <a:rPr lang="en-US">
                        <a:noFill/>
                      </a:rPr>
                      <a:t> </a:t>
                    </a:r>
                  </a:p>
                </p:txBody>
              </p:sp>
            </mc:Fallback>
          </mc:AlternateContent>
          <p:sp>
            <p:nvSpPr>
              <p:cNvPr id="65" name="Oval 64"/>
              <p:cNvSpPr/>
              <p:nvPr/>
            </p:nvSpPr>
            <p:spPr>
              <a:xfrm>
                <a:off x="5520933" y="4924362"/>
                <a:ext cx="550151" cy="521732"/>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6120391" y="5154758"/>
                <a:ext cx="139070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468061" y="5069576"/>
                <a:ext cx="152400" cy="186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TextBox 67"/>
                  <p:cNvSpPr txBox="1"/>
                  <p:nvPr/>
                </p:nvSpPr>
                <p:spPr>
                  <a:xfrm>
                    <a:off x="7290114" y="4739696"/>
                    <a:ext cx="660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m:t>
                              </m:r>
                              <m:r>
                                <a:rPr lang="en-US" b="1" i="1" smtClean="0">
                                  <a:latin typeface="Cambria Math"/>
                                </a:rPr>
                                <m:t>𝒒</m:t>
                              </m:r>
                            </m:e>
                            <m:sub>
                              <m:r>
                                <a:rPr lang="en-US" b="1" i="1" smtClean="0">
                                  <a:latin typeface="Cambria Math"/>
                                </a:rPr>
                                <m:t>𝟎</m:t>
                              </m:r>
                            </m:sub>
                          </m:sSub>
                        </m:oMath>
                      </m:oMathPara>
                    </a14:m>
                    <a:endParaRPr lang="en-US" b="1" dirty="0"/>
                  </a:p>
                </p:txBody>
              </p:sp>
            </mc:Choice>
            <mc:Fallback xmlns="">
              <p:sp>
                <p:nvSpPr>
                  <p:cNvPr id="68" name="TextBox 67"/>
                  <p:cNvSpPr txBox="1">
                    <a:spLocks noRot="1" noChangeAspect="1" noMove="1" noResize="1" noEditPoints="1" noAdjustHandles="1" noChangeArrowheads="1" noChangeShapeType="1" noTextEdit="1"/>
                  </p:cNvSpPr>
                  <p:nvPr/>
                </p:nvSpPr>
                <p:spPr>
                  <a:xfrm>
                    <a:off x="7290114" y="4739696"/>
                    <a:ext cx="660694" cy="369332"/>
                  </a:xfrm>
                  <a:prstGeom prst="rect">
                    <a:avLst/>
                  </a:prstGeom>
                  <a:blipFill rotWithShape="1">
                    <a:blip r:embed="rId18"/>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466024" y="5036421"/>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6466024" y="5036421"/>
                    <a:ext cx="351635" cy="369332"/>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6942276" y="5154758"/>
                    <a:ext cx="390876"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𝑬</m:t>
                              </m:r>
                            </m:e>
                          </m:acc>
                        </m:oMath>
                      </m:oMathPara>
                    </a14:m>
                    <a:endParaRPr lang="en-US" b="1" dirty="0"/>
                  </a:p>
                </p:txBody>
              </p:sp>
            </mc:Choice>
            <mc:Fallback xmlns="">
              <p:sp>
                <p:nvSpPr>
                  <p:cNvPr id="70" name="TextBox 69"/>
                  <p:cNvSpPr txBox="1">
                    <a:spLocks noRot="1" noChangeAspect="1" noMove="1" noResize="1" noEditPoints="1" noAdjustHandles="1" noChangeArrowheads="1" noChangeShapeType="1" noTextEdit="1"/>
                  </p:cNvSpPr>
                  <p:nvPr/>
                </p:nvSpPr>
                <p:spPr>
                  <a:xfrm>
                    <a:off x="6942276" y="5154758"/>
                    <a:ext cx="390876" cy="402931"/>
                  </a:xfrm>
                  <a:prstGeom prst="rect">
                    <a:avLst/>
                  </a:prstGeom>
                  <a:blipFill rotWithShape="1">
                    <a:blip r:embed="rId20"/>
                    <a:stretch>
                      <a:fillRect/>
                    </a:stretch>
                  </a:blipFill>
                </p:spPr>
                <p:txBody>
                  <a:bodyPr/>
                  <a:lstStyle/>
                  <a:p>
                    <a:r>
                      <a:rPr lang="en-US">
                        <a:noFill/>
                      </a:rPr>
                      <a:t> </a:t>
                    </a:r>
                  </a:p>
                </p:txBody>
              </p:sp>
            </mc:Fallback>
          </mc:AlternateContent>
          <p:cxnSp>
            <p:nvCxnSpPr>
              <p:cNvPr id="71" name="Straight Arrow Connector 70"/>
              <p:cNvCxnSpPr>
                <a:stCxn id="67" idx="2"/>
              </p:cNvCxnSpPr>
              <p:nvPr/>
            </p:nvCxnSpPr>
            <p:spPr>
              <a:xfrm flipH="1">
                <a:off x="6806780" y="5162816"/>
                <a:ext cx="66128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a:off x="7387182" y="3983975"/>
                    <a:ext cx="385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7387182" y="3983975"/>
                    <a:ext cx="385875" cy="369332"/>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349734" y="5180763"/>
                    <a:ext cx="385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7349734" y="5180763"/>
                    <a:ext cx="385875" cy="36933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481028" y="499159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r>
                            <a:rPr lang="en-US" b="1" i="1" smtClean="0">
                              <a:latin typeface="Cambria Math"/>
                            </a:rPr>
                            <m:t>𝒒</m:t>
                          </m:r>
                        </m:oMath>
                      </m:oMathPara>
                    </a14:m>
                    <a:endParaRPr lang="en-US" b="1" dirty="0"/>
                  </a:p>
                </p:txBody>
              </p:sp>
            </mc:Choice>
            <mc:Fallback xmlns="">
              <p:sp>
                <p:nvSpPr>
                  <p:cNvPr id="74" name="TextBox 73"/>
                  <p:cNvSpPr txBox="1">
                    <a:spLocks noRot="1" noChangeAspect="1" noMove="1" noResize="1" noEditPoints="1" noAdjustHandles="1" noChangeArrowheads="1" noChangeShapeType="1" noTextEdit="1"/>
                  </p:cNvSpPr>
                  <p:nvPr/>
                </p:nvSpPr>
                <p:spPr>
                  <a:xfrm>
                    <a:off x="5481028" y="4991597"/>
                    <a:ext cx="550151" cy="369332"/>
                  </a:xfrm>
                  <a:prstGeom prst="rect">
                    <a:avLst/>
                  </a:prstGeom>
                  <a:blipFill rotWithShape="1">
                    <a:blip r:embed="rId2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5543346" y="3797495"/>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r>
                            <a:rPr lang="en-US" b="1" i="1" smtClean="0">
                              <a:latin typeface="Cambria Math"/>
                            </a:rPr>
                            <m:t>𝒒</m:t>
                          </m:r>
                        </m:oMath>
                      </m:oMathPara>
                    </a14:m>
                    <a:endParaRPr lang="en-US" b="1" dirty="0"/>
                  </a:p>
                </p:txBody>
              </p:sp>
            </mc:Choice>
            <mc:Fallback xmlns="">
              <p:sp>
                <p:nvSpPr>
                  <p:cNvPr id="75" name="TextBox 74"/>
                  <p:cNvSpPr txBox="1">
                    <a:spLocks noRot="1" noChangeAspect="1" noMove="1" noResize="1" noEditPoints="1" noAdjustHandles="1" noChangeArrowheads="1" noChangeShapeType="1" noTextEdit="1"/>
                  </p:cNvSpPr>
                  <p:nvPr/>
                </p:nvSpPr>
                <p:spPr>
                  <a:xfrm>
                    <a:off x="5543346" y="3797495"/>
                    <a:ext cx="550151" cy="369332"/>
                  </a:xfrm>
                  <a:prstGeom prst="rect">
                    <a:avLst/>
                  </a:prstGeom>
                  <a:blipFill rotWithShape="1">
                    <a:blip r:embed="rId24"/>
                    <a:stretch>
                      <a:fillRect b="-6667"/>
                    </a:stretch>
                  </a:blipFill>
                </p:spPr>
                <p:txBody>
                  <a:bodyPr/>
                  <a:lstStyle/>
                  <a:p>
                    <a:r>
                      <a:rPr lang="en-US">
                        <a:noFill/>
                      </a:rPr>
                      <a:t> </a:t>
                    </a:r>
                  </a:p>
                </p:txBody>
              </p:sp>
            </mc:Fallback>
          </mc:AlternateContent>
          <p:cxnSp>
            <p:nvCxnSpPr>
              <p:cNvPr id="53" name="Straight Arrow Connector 52"/>
              <p:cNvCxnSpPr>
                <a:stCxn id="58" idx="6"/>
              </p:cNvCxnSpPr>
              <p:nvPr/>
            </p:nvCxnSpPr>
            <p:spPr>
              <a:xfrm>
                <a:off x="6071085" y="3982161"/>
                <a:ext cx="376689" cy="54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6082553" y="3668431"/>
                    <a:ext cx="360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𝒓</m:t>
                              </m:r>
                            </m:e>
                          </m:acc>
                        </m:oMath>
                      </m:oMathPara>
                    </a14:m>
                    <a:endParaRPr lang="en-US" b="1" dirty="0"/>
                  </a:p>
                </p:txBody>
              </p:sp>
            </mc:Choice>
            <mc:Fallback xmlns="">
              <p:sp>
                <p:nvSpPr>
                  <p:cNvPr id="54" name="TextBox 53"/>
                  <p:cNvSpPr txBox="1">
                    <a:spLocks noRot="1" noChangeAspect="1" noMove="1" noResize="1" noEditPoints="1" noAdjustHandles="1" noChangeArrowheads="1" noChangeShapeType="1" noTextEdit="1"/>
                  </p:cNvSpPr>
                  <p:nvPr/>
                </p:nvSpPr>
                <p:spPr>
                  <a:xfrm>
                    <a:off x="6082553" y="3668431"/>
                    <a:ext cx="360996" cy="369332"/>
                  </a:xfrm>
                  <a:prstGeom prst="rect">
                    <a:avLst/>
                  </a:prstGeom>
                  <a:blipFill rotWithShape="1">
                    <a:blip r:embed="rId25"/>
                    <a:stretch>
                      <a:fillRect t="-6667" r="-11864"/>
                    </a:stretch>
                  </a:blipFill>
                </p:spPr>
                <p:txBody>
                  <a:bodyPr/>
                  <a:lstStyle/>
                  <a:p>
                    <a:r>
                      <a:rPr lang="en-US">
                        <a:noFill/>
                      </a:rPr>
                      <a:t> </a:t>
                    </a:r>
                  </a:p>
                </p:txBody>
              </p:sp>
            </mc:Fallback>
          </mc:AlternateContent>
          <p:cxnSp>
            <p:nvCxnSpPr>
              <p:cNvPr id="81" name="Straight Arrow Connector 80"/>
              <p:cNvCxnSpPr/>
              <p:nvPr/>
            </p:nvCxnSpPr>
            <p:spPr>
              <a:xfrm>
                <a:off x="6033247" y="5179786"/>
                <a:ext cx="376689" cy="54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p:nvPr/>
                </p:nvSpPr>
                <p:spPr>
                  <a:xfrm>
                    <a:off x="6017821" y="4866056"/>
                    <a:ext cx="360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𝒓</m:t>
                              </m:r>
                            </m:e>
                          </m:acc>
                        </m:oMath>
                      </m:oMathPara>
                    </a14:m>
                    <a:endParaRPr lang="en-US" b="1" dirty="0"/>
                  </a:p>
                </p:txBody>
              </p:sp>
            </mc:Choice>
            <mc:Fallback xmlns="">
              <p:sp>
                <p:nvSpPr>
                  <p:cNvPr id="82" name="TextBox 81"/>
                  <p:cNvSpPr txBox="1">
                    <a:spLocks noRot="1" noChangeAspect="1" noMove="1" noResize="1" noEditPoints="1" noAdjustHandles="1" noChangeArrowheads="1" noChangeShapeType="1" noTextEdit="1"/>
                  </p:cNvSpPr>
                  <p:nvPr/>
                </p:nvSpPr>
                <p:spPr>
                  <a:xfrm>
                    <a:off x="6017821" y="4866056"/>
                    <a:ext cx="360996" cy="369332"/>
                  </a:xfrm>
                  <a:prstGeom prst="rect">
                    <a:avLst/>
                  </a:prstGeom>
                  <a:blipFill rotWithShape="1">
                    <a:blip r:embed="rId26"/>
                    <a:stretch>
                      <a:fillRect t="-6557" r="-13559"/>
                    </a:stretch>
                  </a:blipFill>
                </p:spPr>
                <p:txBody>
                  <a:bodyPr/>
                  <a:lstStyle/>
                  <a:p>
                    <a:r>
                      <a:rPr lang="en-US">
                        <a:noFill/>
                      </a:rPr>
                      <a:t> </a:t>
                    </a:r>
                  </a:p>
                </p:txBody>
              </p:sp>
            </mc:Fallback>
          </mc:AlternateContent>
        </p:grpSp>
        <p:sp>
          <p:nvSpPr>
            <p:cNvPr id="79" name="TextBox 78"/>
            <p:cNvSpPr txBox="1"/>
            <p:nvPr/>
          </p:nvSpPr>
          <p:spPr>
            <a:xfrm>
              <a:off x="5853532" y="5393167"/>
              <a:ext cx="165942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 vector form,</a:t>
              </a:r>
            </a:p>
          </p:txBody>
        </p:sp>
        <mc:AlternateContent xmlns:mc="http://schemas.openxmlformats.org/markup-compatibility/2006" xmlns:a14="http://schemas.microsoft.com/office/drawing/2010/main">
          <mc:Choice Requires="a14">
            <p:sp>
              <p:nvSpPr>
                <p:cNvPr id="80" name="Rectangle 79"/>
                <p:cNvSpPr/>
                <p:nvPr/>
              </p:nvSpPr>
              <p:spPr>
                <a:xfrm>
                  <a:off x="5747590" y="5762499"/>
                  <a:ext cx="2052806" cy="848950"/>
                </a:xfrm>
                <a:prstGeom prst="rect">
                  <a:avLst/>
                </a:prstGeom>
                <a:ln>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𝐸</m:t>
                            </m:r>
                          </m:e>
                        </m:acc>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4</m:t>
                            </m:r>
                            <m:r>
                              <a:rPr lang="en-US" sz="2400" i="1">
                                <a:latin typeface="Cambria Math"/>
                                <a:ea typeface="Cambria Math"/>
                              </a:rPr>
                              <m:t>𝜋</m:t>
                            </m:r>
                            <m:sSub>
                              <m:sSubPr>
                                <m:ctrlPr>
                                  <a:rPr lang="en-US" sz="2400" i="1">
                                    <a:latin typeface="Cambria Math" panose="02040503050406030204" pitchFamily="18" charset="0"/>
                                    <a:ea typeface="Cambria Math"/>
                                  </a:rPr>
                                </m:ctrlPr>
                              </m:sSubPr>
                              <m:e>
                                <m:r>
                                  <a:rPr lang="en-US" sz="2400" i="1">
                                    <a:latin typeface="Cambria Math"/>
                                    <a:ea typeface="Cambria Math"/>
                                  </a:rPr>
                                  <m:t>𝜀</m:t>
                                </m:r>
                              </m:e>
                              <m:sub>
                                <m:r>
                                  <a:rPr lang="en-US" sz="2400" i="1">
                                    <a:latin typeface="Cambria Math"/>
                                    <a:ea typeface="Cambria Math"/>
                                  </a:rPr>
                                  <m:t>0</m:t>
                                </m:r>
                              </m:sub>
                            </m:sSub>
                          </m:den>
                        </m:f>
                        <m:f>
                          <m:fPr>
                            <m:ctrlPr>
                              <a:rPr lang="en-US" sz="2400" i="1">
                                <a:latin typeface="Cambria Math" panose="02040503050406030204" pitchFamily="18" charset="0"/>
                              </a:rPr>
                            </m:ctrlPr>
                          </m:fPr>
                          <m:num>
                            <m:r>
                              <a:rPr lang="en-US" sz="2400" i="1">
                                <a:latin typeface="Cambria Math"/>
                              </a:rPr>
                              <m:t>𝑞</m:t>
                            </m:r>
                          </m:num>
                          <m:den>
                            <m:sSup>
                              <m:sSupPr>
                                <m:ctrlPr>
                                  <a:rPr lang="en-US" sz="2400" i="1">
                                    <a:latin typeface="Cambria Math" panose="02040503050406030204" pitchFamily="18" charset="0"/>
                                  </a:rPr>
                                </m:ctrlPr>
                              </m:sSupPr>
                              <m:e>
                                <m:r>
                                  <a:rPr lang="en-US" sz="2400" i="1">
                                    <a:latin typeface="Cambria Math"/>
                                  </a:rPr>
                                  <m:t>𝑟</m:t>
                                </m:r>
                              </m:e>
                              <m:sup>
                                <m:r>
                                  <a:rPr lang="en-US" sz="2400" i="1">
                                    <a:latin typeface="Cambria Math"/>
                                  </a:rPr>
                                  <m:t>2</m:t>
                                </m:r>
                              </m:sup>
                            </m:sSup>
                          </m:den>
                        </m:f>
                        <m:acc>
                          <m:accPr>
                            <m:chr m:val="̂"/>
                            <m:ctrlPr>
                              <a:rPr lang="en-US" sz="2400" i="1" smtClean="0">
                                <a:latin typeface="Cambria Math" panose="02040503050406030204" pitchFamily="18" charset="0"/>
                              </a:rPr>
                            </m:ctrlPr>
                          </m:accPr>
                          <m:e>
                            <m:r>
                              <a:rPr lang="en-US" sz="2400" b="0" i="1" smtClean="0">
                                <a:latin typeface="Cambria Math"/>
                              </a:rPr>
                              <m:t>𝑟</m:t>
                            </m:r>
                          </m:e>
                        </m:acc>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5747590" y="5762499"/>
                  <a:ext cx="2052806" cy="848950"/>
                </a:xfrm>
                <a:prstGeom prst="rect">
                  <a:avLst/>
                </a:prstGeom>
                <a:blipFill rotWithShape="1">
                  <a:blip r:embed="rId27"/>
                  <a:stretch>
                    <a:fillRect/>
                  </a:stretch>
                </a:blipFill>
                <a:ln>
                  <a:solidFill>
                    <a:srgbClr val="C00000"/>
                  </a:solidFill>
                </a:ln>
              </p:spPr>
              <p:txBody>
                <a:bodyPr/>
                <a:lstStyle/>
                <a:p>
                  <a:r>
                    <a:rPr lang="en-US">
                      <a:noFill/>
                    </a:rPr>
                    <a:t> </a:t>
                  </a:r>
                </a:p>
              </p:txBody>
            </p:sp>
          </mc:Fallback>
        </mc:AlternateContent>
      </p:grpSp>
      <p:grpSp>
        <p:nvGrpSpPr>
          <p:cNvPr id="84" name="Group 83"/>
          <p:cNvGrpSpPr/>
          <p:nvPr/>
        </p:nvGrpSpPr>
        <p:grpSpPr>
          <a:xfrm>
            <a:off x="8965" y="592844"/>
            <a:ext cx="4651117" cy="3418490"/>
            <a:chOff x="8965" y="592844"/>
            <a:chExt cx="4651117" cy="3418490"/>
          </a:xfrm>
        </p:grpSpPr>
        <p:grpSp>
          <p:nvGrpSpPr>
            <p:cNvPr id="77" name="Group 76"/>
            <p:cNvGrpSpPr/>
            <p:nvPr/>
          </p:nvGrpSpPr>
          <p:grpSpPr>
            <a:xfrm>
              <a:off x="145000" y="592844"/>
              <a:ext cx="4515082" cy="2209987"/>
              <a:chOff x="139603" y="958952"/>
              <a:chExt cx="4515082" cy="2209987"/>
            </a:xfrm>
          </p:grpSpPr>
          <mc:AlternateContent xmlns:mc="http://schemas.openxmlformats.org/markup-compatibility/2006" xmlns:a14="http://schemas.microsoft.com/office/drawing/2010/main">
            <mc:Choice Requires="a14">
              <p:sp>
                <p:nvSpPr>
                  <p:cNvPr id="40" name="TextBox 39"/>
                  <p:cNvSpPr txBox="1"/>
                  <p:nvPr/>
                </p:nvSpPr>
                <p:spPr>
                  <a:xfrm>
                    <a:off x="139603" y="958952"/>
                    <a:ext cx="4515082" cy="1200329"/>
                  </a:xfrm>
                  <a:prstGeom prst="rect">
                    <a:avLst/>
                  </a:prstGeom>
                  <a:noFill/>
                </p:spPr>
                <p:txBody>
                  <a:bodyPr wrap="none" rtlCol="0">
                    <a:spAutoFit/>
                  </a:bodyPr>
                  <a:lstStyle/>
                  <a:p>
                    <a:pPr algn="just"/>
                    <a:r>
                      <a:rPr lang="en-US" dirty="0">
                        <a:latin typeface="Arial" panose="020B0604020202020204" pitchFamily="34" charset="0"/>
                        <a:cs typeface="Arial" panose="020B0604020202020204" pitchFamily="34" charset="0"/>
                      </a:rPr>
                      <a:t>If we place a small test charge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m:t>
                            </m:r>
                            <m:r>
                              <a:rPr lang="en-US" b="0" i="1" smtClean="0">
                                <a:latin typeface="Cambria Math"/>
                              </a:rPr>
                              <m:t>𝑞</m:t>
                            </m:r>
                          </m:e>
                          <m:sub>
                            <m:r>
                              <a:rPr lang="en-US" b="0" i="1" smtClean="0">
                                <a:latin typeface="Cambria Math"/>
                              </a:rPr>
                              <m:t>0</m:t>
                            </m:r>
                          </m:sub>
                        </m:sSub>
                      </m:oMath>
                    </a14:m>
                    <a:r>
                      <a:rPr lang="en-US" dirty="0">
                        <a:latin typeface="Arial" panose="020B0604020202020204" pitchFamily="34" charset="0"/>
                        <a:cs typeface="Arial" panose="020B0604020202020204" pitchFamily="34" charset="0"/>
                      </a:rPr>
                      <a:t> at the</a:t>
                    </a:r>
                  </a:p>
                  <a:p>
                    <a:pPr algn="just"/>
                    <a:r>
                      <a:rPr lang="en-US" dirty="0">
                        <a:latin typeface="Arial" panose="020B0604020202020204" pitchFamily="34" charset="0"/>
                        <a:cs typeface="Arial" panose="020B0604020202020204" pitchFamily="34" charset="0"/>
                      </a:rPr>
                      <a:t>field point P at a distance r from the point </a:t>
                    </a:r>
                  </a:p>
                  <a:p>
                    <a:pPr algn="just"/>
                    <a:r>
                      <a:rPr lang="en-US" dirty="0">
                        <a:latin typeface="Arial" panose="020B0604020202020204" pitchFamily="34" charset="0"/>
                        <a:cs typeface="Arial" panose="020B0604020202020204" pitchFamily="34" charset="0"/>
                      </a:rPr>
                      <a:t>charge </a:t>
                    </a:r>
                    <a14:m>
                      <m:oMath xmlns:m="http://schemas.openxmlformats.org/officeDocument/2006/math">
                        <m:r>
                          <a:rPr lang="en-US" b="0" i="1" smtClean="0">
                            <a:latin typeface="Cambria Math"/>
                          </a:rPr>
                          <m:t>𝑞</m:t>
                        </m:r>
                      </m:oMath>
                    </a14:m>
                    <a:r>
                      <a:rPr lang="en-US" dirty="0">
                        <a:latin typeface="Arial" panose="020B0604020202020204" pitchFamily="34" charset="0"/>
                        <a:cs typeface="Arial" panose="020B0604020202020204" pitchFamily="34" charset="0"/>
                      </a:rPr>
                      <a:t>, the magnitude </a:t>
                    </a:r>
                    <a14:m>
                      <m:oMath xmlns:m="http://schemas.openxmlformats.org/officeDocument/2006/math">
                        <m:r>
                          <a:rPr lang="en-US" b="0" i="1" smtClean="0">
                            <a:latin typeface="Cambria Math"/>
                          </a:rPr>
                          <m:t>𝐹</m:t>
                        </m:r>
                      </m:oMath>
                    </a14:m>
                    <a:r>
                      <a:rPr lang="en-US" dirty="0">
                        <a:latin typeface="Arial" panose="020B0604020202020204" pitchFamily="34" charset="0"/>
                        <a:cs typeface="Arial" panose="020B0604020202020204" pitchFamily="34" charset="0"/>
                      </a:rPr>
                      <a:t> of the force is</a:t>
                    </a:r>
                  </a:p>
                  <a:p>
                    <a:pPr algn="just"/>
                    <a:r>
                      <a:rPr lang="en-US" dirty="0">
                        <a:latin typeface="Arial" panose="020B0604020202020204" pitchFamily="34" charset="0"/>
                        <a:cs typeface="Arial" panose="020B0604020202020204" pitchFamily="34" charset="0"/>
                      </a:rPr>
                      <a:t>given by the Coulomb’s law,</a:t>
                    </a:r>
                  </a:p>
                </p:txBody>
              </p:sp>
            </mc:Choice>
            <mc:Fallback xmlns="">
              <p:sp>
                <p:nvSpPr>
                  <p:cNvPr id="40" name="TextBox 39"/>
                  <p:cNvSpPr txBox="1">
                    <a:spLocks noRot="1" noChangeAspect="1" noMove="1" noResize="1" noEditPoints="1" noAdjustHandles="1" noChangeArrowheads="1" noChangeShapeType="1" noTextEdit="1"/>
                  </p:cNvSpPr>
                  <p:nvPr/>
                </p:nvSpPr>
                <p:spPr>
                  <a:xfrm>
                    <a:off x="139603" y="958952"/>
                    <a:ext cx="4515082" cy="1200329"/>
                  </a:xfrm>
                  <a:prstGeom prst="rect">
                    <a:avLst/>
                  </a:prstGeom>
                  <a:blipFill>
                    <a:blip r:embed="rId28"/>
                    <a:stretch>
                      <a:fillRect l="-1216"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04799" y="2299790"/>
                    <a:ext cx="2211503" cy="869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𝐹</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4</m:t>
                              </m:r>
                              <m:r>
                                <a:rPr lang="en-US" sz="2400" b="0" i="1" smtClean="0">
                                  <a:latin typeface="Cambria Math"/>
                                  <a:ea typeface="Cambria Math"/>
                                </a:rPr>
                                <m:t>𝜋</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𝜀</m:t>
                                  </m:r>
                                </m:e>
                                <m:sub>
                                  <m:r>
                                    <a:rPr lang="en-US" sz="2400" b="0" i="1" smtClean="0">
                                      <a:latin typeface="Cambria Math"/>
                                      <a:ea typeface="Cambria Math"/>
                                    </a:rPr>
                                    <m:t>0</m:t>
                                  </m:r>
                                </m:sub>
                              </m:sSub>
                            </m:den>
                          </m:f>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0" i="1" smtClean="0">
                                      <a:latin typeface="Cambria Math"/>
                                    </a:rPr>
                                    <m:t>𝑞</m:t>
                                  </m:r>
                                  <m:sSub>
                                    <m:sSubPr>
                                      <m:ctrlPr>
                                        <a:rPr lang="en-US" sz="2400" b="0" i="1" smtClean="0">
                                          <a:latin typeface="Cambria Math" panose="02040503050406030204" pitchFamily="18" charset="0"/>
                                        </a:rPr>
                                      </m:ctrlPr>
                                    </m:sSubPr>
                                    <m:e>
                                      <m:r>
                                        <a:rPr lang="en-US" sz="2400" b="0" i="1" smtClean="0">
                                          <a:latin typeface="Cambria Math"/>
                                        </a:rPr>
                                        <m:t>𝑞</m:t>
                                      </m:r>
                                    </m:e>
                                    <m:sub>
                                      <m:r>
                                        <a:rPr lang="en-US" sz="2400" b="0" i="1" smtClean="0">
                                          <a:latin typeface="Cambria Math"/>
                                        </a:rPr>
                                        <m:t>0</m:t>
                                      </m:r>
                                    </m:sub>
                                  </m:sSub>
                                </m:e>
                              </m:d>
                            </m:num>
                            <m:den>
                              <m:sSup>
                                <m:sSupPr>
                                  <m:ctrlPr>
                                    <a:rPr lang="en-US" sz="2400" b="0" i="1" smtClean="0">
                                      <a:latin typeface="Cambria Math" panose="02040503050406030204" pitchFamily="18" charset="0"/>
                                    </a:rPr>
                                  </m:ctrlPr>
                                </m:sSupPr>
                                <m:e>
                                  <m:r>
                                    <a:rPr lang="en-US" sz="2400" b="0" i="1" smtClean="0">
                                      <a:latin typeface="Cambria Math"/>
                                    </a:rPr>
                                    <m:t>𝑟</m:t>
                                  </m:r>
                                </m:e>
                                <m:sup>
                                  <m:r>
                                    <a:rPr lang="en-US" sz="2400" b="0" i="1" smtClean="0">
                                      <a:latin typeface="Cambria Math"/>
                                    </a:rPr>
                                    <m:t>2</m:t>
                                  </m:r>
                                </m:sup>
                              </m:sSup>
                            </m:den>
                          </m:f>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04799" y="2299790"/>
                    <a:ext cx="2211503" cy="869149"/>
                  </a:xfrm>
                  <a:prstGeom prst="rect">
                    <a:avLst/>
                  </a:prstGeom>
                  <a:blipFill rotWithShape="1">
                    <a:blip r:embed="rId2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Rectangle 89"/>
                <p:cNvSpPr/>
                <p:nvPr/>
              </p:nvSpPr>
              <p:spPr>
                <a:xfrm>
                  <a:off x="8965" y="2726750"/>
                  <a:ext cx="4572000" cy="646331"/>
                </a:xfrm>
                <a:prstGeom prst="rect">
                  <a:avLst/>
                </a:prstGeom>
              </p:spPr>
              <p:txBody>
                <a:bodyPr>
                  <a:spAutoFit/>
                </a:bodyPr>
                <a:lstStyle/>
                <a:p>
                  <a:r>
                    <a:rPr lang="en-US" dirty="0">
                      <a:latin typeface="Arial" panose="020B0604020202020204" pitchFamily="34" charset="0"/>
                      <a:cs typeface="Arial" panose="020B0604020202020204" pitchFamily="34" charset="0"/>
                    </a:rPr>
                    <a:t>The quantity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𝜺</m:t>
                          </m:r>
                        </m:e>
                        <m:sub>
                          <m:r>
                            <a:rPr lang="en-US" b="1" i="1" smtClean="0">
                              <a:latin typeface="Cambria Math"/>
                            </a:rPr>
                            <m:t>𝟎</m:t>
                          </m:r>
                        </m:sub>
                      </m:sSub>
                    </m:oMath>
                  </a14:m>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called the </a:t>
                  </a:r>
                  <a:r>
                    <a:rPr lang="en-US" b="1" dirty="0">
                      <a:latin typeface="Arial" panose="020B0604020202020204" pitchFamily="34" charset="0"/>
                      <a:cs typeface="Arial" panose="020B0604020202020204" pitchFamily="34" charset="0"/>
                    </a:rPr>
                    <a:t>permittivity constant. The value of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𝜺</m:t>
                          </m:r>
                        </m:e>
                        <m:sub>
                          <m:r>
                            <a:rPr lang="en-US" b="1" i="1">
                              <a:latin typeface="Cambria Math"/>
                            </a:rPr>
                            <m:t>𝟎</m:t>
                          </m:r>
                        </m:sub>
                      </m:sSub>
                    </m:oMath>
                  </a14:m>
                  <a:r>
                    <a:rPr lang="en-US" b="1" dirty="0">
                      <a:latin typeface="Arial" panose="020B0604020202020204" pitchFamily="34" charset="0"/>
                      <a:cs typeface="Arial" panose="020B0604020202020204" pitchFamily="34" charset="0"/>
                    </a:rPr>
                    <a:t> is </a:t>
                  </a:r>
                  <a:endParaRPr lang="en-US" dirty="0">
                    <a:latin typeface="Arial" panose="020B0604020202020204" pitchFamily="34" charset="0"/>
                    <a:cs typeface="Arial" panose="020B0604020202020204" pitchFamily="34" charset="0"/>
                  </a:endParaRPr>
                </a:p>
              </p:txBody>
            </p:sp>
          </mc:Choice>
          <mc:Fallback xmlns="">
            <p:sp>
              <p:nvSpPr>
                <p:cNvPr id="90" name="Rectangle 89"/>
                <p:cNvSpPr>
                  <a:spLocks noRot="1" noChangeAspect="1" noMove="1" noResize="1" noEditPoints="1" noAdjustHandles="1" noChangeArrowheads="1" noChangeShapeType="1" noTextEdit="1"/>
                </p:cNvSpPr>
                <p:nvPr/>
              </p:nvSpPr>
              <p:spPr>
                <a:xfrm>
                  <a:off x="8965" y="2726750"/>
                  <a:ext cx="4572000" cy="646331"/>
                </a:xfrm>
                <a:prstGeom prst="rect">
                  <a:avLst/>
                </a:prstGeom>
                <a:blipFill rotWithShape="1">
                  <a:blip r:embed="rId30"/>
                  <a:stretch>
                    <a:fillRect l="-106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145000" y="3342946"/>
                  <a:ext cx="3308983" cy="668388"/>
                </a:xfrm>
                <a:prstGeom prst="rect">
                  <a:avLst/>
                </a:prstGeom>
                <a:noFill/>
              </p:spPr>
              <p:txBody>
                <a:bodyPr wrap="non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𝜀</m:t>
                          </m:r>
                        </m:e>
                        <m:sub>
                          <m:r>
                            <a:rPr lang="en-US" sz="2400" b="0" i="1" smtClean="0">
                              <a:latin typeface="Cambria Math"/>
                            </a:rPr>
                            <m:t>0</m:t>
                          </m:r>
                        </m:sub>
                      </m:sSub>
                      <m:r>
                        <a:rPr lang="en-US" sz="2400" b="0" i="1" smtClean="0">
                          <a:latin typeface="Cambria Math"/>
                        </a:rPr>
                        <m:t>=8.85</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−12</m:t>
                          </m:r>
                        </m:sup>
                      </m:sSup>
                      <m:r>
                        <a:rPr lang="en-US" sz="2400" b="0" i="1" smtClean="0">
                          <a:latin typeface="Cambria Math"/>
                          <a:ea typeface="Cambria Math"/>
                        </a:rPr>
                        <m:t> </m:t>
                      </m:r>
                      <m:f>
                        <m:fPr>
                          <m:ctrlPr>
                            <a:rPr lang="en-US" sz="2400" b="0" i="1" smtClean="0">
                              <a:latin typeface="Cambria Math" panose="02040503050406030204" pitchFamily="18" charset="0"/>
                              <a:ea typeface="Cambria Math"/>
                            </a:rPr>
                          </m:ctrlPr>
                        </m:fPr>
                        <m:num>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m:t>
                              </m:r>
                            </m:e>
                            <m:sup>
                              <m:r>
                                <a:rPr lang="en-US" sz="2400" b="0" i="1" smtClean="0">
                                  <a:latin typeface="Cambria Math"/>
                                  <a:ea typeface="Cambria Math"/>
                                </a:rPr>
                                <m:t>2</m:t>
                              </m:r>
                            </m:sup>
                          </m:sSup>
                        </m:num>
                        <m:den>
                          <m:r>
                            <a:rPr lang="en-US" sz="2400" b="0" i="1" smtClean="0">
                              <a:latin typeface="Cambria Math"/>
                              <a:ea typeface="Cambria Math"/>
                            </a:rPr>
                            <m:t>𝑁</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𝑚</m:t>
                              </m:r>
                            </m:e>
                            <m:sup>
                              <m:r>
                                <a:rPr lang="en-US" sz="2400" b="0" i="1" smtClean="0">
                                  <a:latin typeface="Cambria Math"/>
                                  <a:ea typeface="Cambria Math"/>
                                </a:rPr>
                                <m:t>2</m:t>
                              </m:r>
                            </m:sup>
                          </m:sSup>
                        </m:den>
                      </m:f>
                    </m:oMath>
                  </a14:m>
                  <a:r>
                    <a:rPr lang="en-US" sz="2400" dirty="0"/>
                    <a:t> </a:t>
                  </a:r>
                </a:p>
              </p:txBody>
            </p:sp>
          </mc:Choice>
          <mc:Fallback xmlns="">
            <p:sp>
              <p:nvSpPr>
                <p:cNvPr id="91" name="TextBox 90"/>
                <p:cNvSpPr txBox="1">
                  <a:spLocks noRot="1" noChangeAspect="1" noMove="1" noResize="1" noEditPoints="1" noAdjustHandles="1" noChangeArrowheads="1" noChangeShapeType="1" noTextEdit="1"/>
                </p:cNvSpPr>
                <p:nvPr/>
              </p:nvSpPr>
              <p:spPr>
                <a:xfrm>
                  <a:off x="145000" y="3342946"/>
                  <a:ext cx="3308983" cy="668388"/>
                </a:xfrm>
                <a:prstGeom prst="rect">
                  <a:avLst/>
                </a:prstGeom>
                <a:blipFill rotWithShape="1">
                  <a:blip r:embed="rId3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9605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fade">
                                      <p:cBhvr>
                                        <p:cTn id="14" dur="1000"/>
                                        <p:tgtEl>
                                          <p:spTgt spid="84"/>
                                        </p:tgtEl>
                                      </p:cBhvr>
                                    </p:animEffect>
                                    <p:anim calcmode="lin" valueType="num">
                                      <p:cBhvr>
                                        <p:cTn id="15" dur="1000" fill="hold"/>
                                        <p:tgtEl>
                                          <p:spTgt spid="84"/>
                                        </p:tgtEl>
                                        <p:attrNameLst>
                                          <p:attrName>ppt_x</p:attrName>
                                        </p:attrNameLst>
                                      </p:cBhvr>
                                      <p:tavLst>
                                        <p:tav tm="0">
                                          <p:val>
                                            <p:strVal val="#ppt_x"/>
                                          </p:val>
                                        </p:tav>
                                        <p:tav tm="100000">
                                          <p:val>
                                            <p:strVal val="#ppt_x"/>
                                          </p:val>
                                        </p:tav>
                                      </p:tavLst>
                                    </p:anim>
                                    <p:anim calcmode="lin" valueType="num">
                                      <p:cBhvr>
                                        <p:cTn id="1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1000"/>
                                        <p:tgtEl>
                                          <p:spTgt spid="78"/>
                                        </p:tgtEl>
                                      </p:cBhvr>
                                    </p:animEffect>
                                    <p:anim calcmode="lin" valueType="num">
                                      <p:cBhvr>
                                        <p:cTn id="22" dur="1000" fill="hold"/>
                                        <p:tgtEl>
                                          <p:spTgt spid="78"/>
                                        </p:tgtEl>
                                        <p:attrNameLst>
                                          <p:attrName>ppt_x</p:attrName>
                                        </p:attrNameLst>
                                      </p:cBhvr>
                                      <p:tavLst>
                                        <p:tav tm="0">
                                          <p:val>
                                            <p:strVal val="#ppt_x"/>
                                          </p:val>
                                        </p:tav>
                                        <p:tav tm="100000">
                                          <p:val>
                                            <p:strVal val="#ppt_x"/>
                                          </p:val>
                                        </p:tav>
                                      </p:tavLst>
                                    </p:anim>
                                    <p:anim calcmode="lin" valueType="num">
                                      <p:cBhvr>
                                        <p:cTn id="2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1000"/>
                                        <p:tgtEl>
                                          <p:spTgt spid="83"/>
                                        </p:tgtEl>
                                      </p:cBhvr>
                                    </p:animEffect>
                                    <p:anim calcmode="lin" valueType="num">
                                      <p:cBhvr>
                                        <p:cTn id="29" dur="1000" fill="hold"/>
                                        <p:tgtEl>
                                          <p:spTgt spid="83"/>
                                        </p:tgtEl>
                                        <p:attrNameLst>
                                          <p:attrName>ppt_x</p:attrName>
                                        </p:attrNameLst>
                                      </p:cBhvr>
                                      <p:tavLst>
                                        <p:tav tm="0">
                                          <p:val>
                                            <p:strVal val="#ppt_x"/>
                                          </p:val>
                                        </p:tav>
                                        <p:tav tm="100000">
                                          <p:val>
                                            <p:strVal val="#ppt_x"/>
                                          </p:val>
                                        </p:tav>
                                      </p:tavLst>
                                    </p:anim>
                                    <p:anim calcmode="lin" valueType="num">
                                      <p:cBhvr>
                                        <p:cTn id="30"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18715"/>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charged particle produces an electric field with a magnitude of 2.0 N/C at a point that is 50 cm away from the particle. What is the magnitude of the particle’s charge?</a:t>
            </a:r>
          </a:p>
        </p:txBody>
      </p:sp>
      <p:sp>
        <p:nvSpPr>
          <p:cNvPr id="5" name="TextBox 4"/>
          <p:cNvSpPr txBox="1"/>
          <p:nvPr/>
        </p:nvSpPr>
        <p:spPr>
          <a:xfrm>
            <a:off x="152400" y="114123"/>
            <a:ext cx="4357283"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5 (Book chapter 22)</a:t>
            </a:r>
          </a:p>
        </p:txBody>
      </p:sp>
      <p:sp>
        <p:nvSpPr>
          <p:cNvPr id="6" name="TextBox 5"/>
          <p:cNvSpPr txBox="1"/>
          <p:nvPr/>
        </p:nvSpPr>
        <p:spPr>
          <a:xfrm>
            <a:off x="215153" y="1295400"/>
            <a:ext cx="1196161" cy="400110"/>
          </a:xfrm>
          <a:prstGeom prst="rect">
            <a:avLst/>
          </a:prstGeom>
          <a:noFill/>
        </p:spPr>
        <p:txBody>
          <a:bodyPr wrap="none" rtlCol="0">
            <a:spAutoFit/>
          </a:bodyPr>
          <a:lstStyle/>
          <a:p>
            <a:r>
              <a:rPr lang="en-US"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Answer:</a:t>
            </a:r>
          </a:p>
        </p:txBody>
      </p:sp>
      <p:grpSp>
        <p:nvGrpSpPr>
          <p:cNvPr id="3" name="Group 2"/>
          <p:cNvGrpSpPr/>
          <p:nvPr/>
        </p:nvGrpSpPr>
        <p:grpSpPr>
          <a:xfrm>
            <a:off x="609600" y="1828800"/>
            <a:ext cx="4287304" cy="848950"/>
            <a:chOff x="609600" y="1893791"/>
            <a:chExt cx="4287304" cy="848950"/>
          </a:xfrm>
        </p:grpSpPr>
        <p:sp>
          <p:nvSpPr>
            <p:cNvPr id="7" name="TextBox 6"/>
            <p:cNvSpPr txBox="1"/>
            <p:nvPr/>
          </p:nvSpPr>
          <p:spPr>
            <a:xfrm>
              <a:off x="609600" y="1948934"/>
              <a:ext cx="201850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Required formula:</a:t>
              </a:r>
            </a:p>
          </p:txBody>
        </p:sp>
        <mc:AlternateContent xmlns:mc="http://schemas.openxmlformats.org/markup-compatibility/2006" xmlns:a14="http://schemas.microsoft.com/office/drawing/2010/main">
          <mc:Choice Requires="a14">
            <p:sp>
              <p:nvSpPr>
                <p:cNvPr id="9" name="Rectangle 8"/>
                <p:cNvSpPr/>
                <p:nvPr/>
              </p:nvSpPr>
              <p:spPr>
                <a:xfrm>
                  <a:off x="3048000" y="1893791"/>
                  <a:ext cx="1848904" cy="8489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4</m:t>
                            </m:r>
                            <m:r>
                              <a:rPr lang="en-US" sz="2400" i="1">
                                <a:latin typeface="Cambria Math"/>
                                <a:ea typeface="Cambria Math"/>
                              </a:rPr>
                              <m:t>𝜋</m:t>
                            </m:r>
                            <m:sSub>
                              <m:sSubPr>
                                <m:ctrlPr>
                                  <a:rPr lang="en-US" sz="2400" i="1">
                                    <a:latin typeface="Cambria Math" panose="02040503050406030204" pitchFamily="18" charset="0"/>
                                    <a:ea typeface="Cambria Math"/>
                                  </a:rPr>
                                </m:ctrlPr>
                              </m:sSubPr>
                              <m:e>
                                <m:r>
                                  <a:rPr lang="en-US" sz="2400" i="1">
                                    <a:latin typeface="Cambria Math"/>
                                    <a:ea typeface="Cambria Math"/>
                                  </a:rPr>
                                  <m:t>𝜀</m:t>
                                </m:r>
                              </m:e>
                              <m:sub>
                                <m:r>
                                  <a:rPr lang="en-US" sz="2400" i="1">
                                    <a:latin typeface="Cambria Math"/>
                                    <a:ea typeface="Cambria Math"/>
                                  </a:rPr>
                                  <m:t>0</m:t>
                                </m:r>
                              </m:sub>
                            </m:sSub>
                          </m:den>
                        </m:f>
                        <m:f>
                          <m:fPr>
                            <m:ctrlPr>
                              <a:rPr lang="en-US" sz="2400" i="1">
                                <a:latin typeface="Cambria Math" panose="02040503050406030204" pitchFamily="18" charset="0"/>
                              </a:rPr>
                            </m:ctrlPr>
                          </m:fPr>
                          <m:num>
                            <m:r>
                              <a:rPr lang="en-US" sz="2400" i="1">
                                <a:latin typeface="Cambria Math"/>
                              </a:rPr>
                              <m:t>𝑞</m:t>
                            </m:r>
                          </m:num>
                          <m:den>
                            <m:sSup>
                              <m:sSupPr>
                                <m:ctrlPr>
                                  <a:rPr lang="en-US" sz="2400" i="1">
                                    <a:latin typeface="Cambria Math" panose="02040503050406030204" pitchFamily="18" charset="0"/>
                                  </a:rPr>
                                </m:ctrlPr>
                              </m:sSupPr>
                              <m:e>
                                <m:r>
                                  <a:rPr lang="en-US" sz="2400" i="1">
                                    <a:latin typeface="Cambria Math"/>
                                  </a:rPr>
                                  <m:t>𝑟</m:t>
                                </m:r>
                              </m:e>
                              <m:sup>
                                <m:r>
                                  <a:rPr lang="en-US" sz="2400" i="1">
                                    <a:latin typeface="Cambria Math"/>
                                  </a:rPr>
                                  <m:t>2</m:t>
                                </m:r>
                              </m:sup>
                            </m:sSup>
                          </m:den>
                        </m:f>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3048000" y="1893791"/>
                  <a:ext cx="1848904" cy="848950"/>
                </a:xfrm>
                <a:prstGeom prst="rect">
                  <a:avLst/>
                </a:prstGeom>
                <a:blipFill rotWithShape="1">
                  <a:blip r:embed="rId2"/>
                  <a:stretch>
                    <a:fillRect/>
                  </a:stretch>
                </a:blipFill>
              </p:spPr>
              <p:txBody>
                <a:bodyPr/>
                <a:lstStyle/>
                <a:p>
                  <a:r>
                    <a:rPr lang="en-US">
                      <a:noFill/>
                    </a:rPr>
                    <a:t> </a:t>
                  </a:r>
                </a:p>
              </p:txBody>
            </p:sp>
          </mc:Fallback>
        </mc:AlternateContent>
      </p:grpSp>
      <p:grpSp>
        <p:nvGrpSpPr>
          <p:cNvPr id="8" name="Group 7"/>
          <p:cNvGrpSpPr/>
          <p:nvPr/>
        </p:nvGrpSpPr>
        <p:grpSpPr>
          <a:xfrm>
            <a:off x="6248400" y="1495455"/>
            <a:ext cx="2889933" cy="2672209"/>
            <a:chOff x="6248400" y="1495455"/>
            <a:chExt cx="2889933" cy="2672209"/>
          </a:xfrm>
        </p:grpSpPr>
        <p:cxnSp>
          <p:nvCxnSpPr>
            <p:cNvPr id="11" name="Straight Connector 10"/>
            <p:cNvCxnSpPr/>
            <p:nvPr/>
          </p:nvCxnSpPr>
          <p:spPr>
            <a:xfrm>
              <a:off x="6248400" y="1495455"/>
              <a:ext cx="0" cy="22383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58606" y="1695510"/>
              <a:ext cx="722634" cy="369332"/>
            </a:xfrm>
            <a:prstGeom prst="rect">
              <a:avLst/>
            </a:prstGeom>
            <a:noFill/>
          </p:spPr>
          <p:txBody>
            <a:bodyPr wrap="none" rtlCol="0">
              <a:spAutoFit/>
            </a:bodyPr>
            <a:lstStyle/>
            <a:p>
              <a:r>
                <a:rPr lang="en-US" dirty="0"/>
                <a:t>Given</a:t>
              </a:r>
            </a:p>
          </p:txBody>
        </p:sp>
        <mc:AlternateContent xmlns:mc="http://schemas.openxmlformats.org/markup-compatibility/2006" xmlns:a14="http://schemas.microsoft.com/office/drawing/2010/main">
          <mc:Choice Requires="a14">
            <p:sp>
              <p:nvSpPr>
                <p:cNvPr id="13" name="TextBox 12"/>
                <p:cNvSpPr txBox="1"/>
                <p:nvPr/>
              </p:nvSpPr>
              <p:spPr>
                <a:xfrm>
                  <a:off x="6324600" y="2378781"/>
                  <a:ext cx="14838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𝐸</m:t>
                        </m:r>
                        <m:r>
                          <a:rPr lang="en-US" b="0" i="1" smtClean="0">
                            <a:latin typeface="Cambria Math"/>
                          </a:rPr>
                          <m:t>=2.0 </m:t>
                        </m:r>
                        <m:r>
                          <a:rPr lang="en-US" b="0" i="1" smtClean="0">
                            <a:latin typeface="Cambria Math"/>
                          </a:rPr>
                          <m:t>𝑁</m:t>
                        </m:r>
                        <m:r>
                          <a:rPr lang="en-US" b="0" i="1" smtClean="0">
                            <a:latin typeface="Cambria Math"/>
                          </a:rPr>
                          <m:t>/</m:t>
                        </m:r>
                        <m:r>
                          <a:rPr lang="en-US" b="0" i="1" smtClean="0">
                            <a:latin typeface="Cambria Math"/>
                          </a:rPr>
                          <m:t>𝐶</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324600" y="2378781"/>
                  <a:ext cx="1483868" cy="369332"/>
                </a:xfrm>
                <a:prstGeom prst="rect">
                  <a:avLst/>
                </a:prstGeom>
                <a:blipFill rotWithShape="1">
                  <a:blip r:embed="rId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324600" y="2787134"/>
                  <a:ext cx="22479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=50 </m:t>
                        </m:r>
                        <m:r>
                          <a:rPr lang="en-US" b="0" i="1" smtClean="0">
                            <a:latin typeface="Cambria Math"/>
                          </a:rPr>
                          <m:t>𝑐𝑚</m:t>
                        </m:r>
                        <m:r>
                          <a:rPr lang="en-US" b="0" i="1" smtClean="0">
                            <a:latin typeface="Cambria Math"/>
                          </a:rPr>
                          <m:t>=0.50 </m:t>
                        </m:r>
                        <m:r>
                          <a:rPr lang="en-US" b="0" i="1" smtClean="0">
                            <a:latin typeface="Cambria Math"/>
                          </a:rPr>
                          <m:t>𝑚</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324600" y="2787134"/>
                  <a:ext cx="2247923"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58606" y="3798332"/>
                  <a:ext cx="7046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𝑞</m:t>
                        </m:r>
                        <m:r>
                          <a:rPr lang="en-US" b="0" i="1" smtClean="0">
                            <a:latin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458606" y="3798332"/>
                  <a:ext cx="704616" cy="369332"/>
                </a:xfrm>
                <a:prstGeom prst="rect">
                  <a:avLst/>
                </a:prstGeom>
                <a:blipFill rotWithShape="1">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407457" y="3031867"/>
                  <a:ext cx="2730876" cy="659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a:rPr>
                              <m:t>1</m:t>
                            </m:r>
                          </m:num>
                          <m:den>
                            <m:r>
                              <a:rPr lang="en-US" i="1">
                                <a:latin typeface="Cambria Math"/>
                              </a:rPr>
                              <m:t>4</m:t>
                            </m:r>
                            <m:r>
                              <a:rPr lang="en-US" i="1">
                                <a:latin typeface="Cambria Math"/>
                                <a:ea typeface="Cambria Math"/>
                              </a:rPr>
                              <m:t>𝜋</m:t>
                            </m:r>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i="1">
                                    <a:latin typeface="Cambria Math"/>
                                    <a:ea typeface="Cambria Math"/>
                                  </a:rPr>
                                  <m:t>0</m:t>
                                </m:r>
                              </m:sub>
                            </m:sSub>
                          </m:den>
                        </m:f>
                        <m:r>
                          <a:rPr lang="en-US" b="0" i="1" smtClean="0">
                            <a:latin typeface="Cambria Math"/>
                            <a:ea typeface="Cambria Math"/>
                          </a:rPr>
                          <m:t>=9×</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9</m:t>
                            </m:r>
                          </m:sup>
                        </m:sSup>
                        <m:r>
                          <a:rPr lang="en-US" b="0" i="1" smtClean="0">
                            <a:latin typeface="Cambria Math"/>
                            <a:ea typeface="Cambria Math"/>
                          </a:rPr>
                          <m:t> </m:t>
                        </m:r>
                        <m:r>
                          <a:rPr lang="en-US" b="0" i="1" smtClean="0">
                            <a:latin typeface="Cambria Math"/>
                            <a:ea typeface="Cambria Math"/>
                          </a:rPr>
                          <m:t>𝑁</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𝑚</m:t>
                            </m:r>
                          </m:e>
                          <m:sup>
                            <m:r>
                              <a:rPr lang="en-US" b="0" i="1" smtClean="0">
                                <a:latin typeface="Cambria Math"/>
                                <a:ea typeface="Cambria Math"/>
                              </a:rPr>
                              <m:t>2</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e>
                          <m:sup>
                            <m:r>
                              <a:rPr lang="en-US" b="0" i="1" smtClean="0">
                                <a:latin typeface="Cambria Math"/>
                                <a:ea typeface="Cambria Math"/>
                              </a:rPr>
                              <m:t>2</m:t>
                            </m:r>
                          </m:sup>
                        </m:sSup>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407457" y="3031867"/>
                  <a:ext cx="2730876" cy="659796"/>
                </a:xfrm>
                <a:prstGeom prst="rect">
                  <a:avLst/>
                </a:prstGeom>
                <a:blipFill rotWithShape="1">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2263587" y="2819400"/>
                <a:ext cx="2847703" cy="7770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2=9</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9</m:t>
                          </m:r>
                        </m:sup>
                      </m:sSup>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𝑞</m:t>
                          </m:r>
                        </m:num>
                        <m:den>
                          <m:sSup>
                            <m:sSupPr>
                              <m:ctrlPr>
                                <a:rPr lang="en-US" sz="2400" b="0" i="1" smtClean="0">
                                  <a:latin typeface="Cambria Math" panose="02040503050406030204" pitchFamily="18" charset="0"/>
                                  <a:ea typeface="Cambria Math"/>
                                </a:rPr>
                              </m:ctrlPr>
                            </m:sSupPr>
                            <m:e>
                              <m:d>
                                <m:dPr>
                                  <m:ctrlPr>
                                    <a:rPr lang="en-US" sz="2400" b="0" i="1" smtClean="0">
                                      <a:latin typeface="Cambria Math" panose="02040503050406030204" pitchFamily="18" charset="0"/>
                                      <a:ea typeface="Cambria Math"/>
                                    </a:rPr>
                                  </m:ctrlPr>
                                </m:dPr>
                                <m:e>
                                  <m:r>
                                    <a:rPr lang="en-US" sz="2400" b="0" i="1" smtClean="0">
                                      <a:latin typeface="Cambria Math"/>
                                      <a:ea typeface="Cambria Math"/>
                                    </a:rPr>
                                    <m:t>0.50</m:t>
                                  </m:r>
                                </m:e>
                              </m:d>
                            </m:e>
                            <m:sup>
                              <m:r>
                                <a:rPr lang="en-US" sz="2400" b="0" i="1" smtClean="0">
                                  <a:latin typeface="Cambria Math"/>
                                  <a:ea typeface="Cambria Math"/>
                                </a:rPr>
                                <m:t>2</m:t>
                              </m:r>
                            </m:sup>
                          </m:sSup>
                        </m:den>
                      </m:f>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263587" y="2819400"/>
                <a:ext cx="2847703" cy="77707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5400" y="3733800"/>
                <a:ext cx="4656788" cy="795795"/>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𝑞</m:t>
                      </m:r>
                      <m:r>
                        <a:rPr lang="en-US" sz="2400" b="0" i="1" smtClean="0">
                          <a:solidFill>
                            <a:schemeClr val="tx1"/>
                          </a:solidFill>
                          <a:latin typeface="Cambria Math"/>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a:rPr>
                            <m:t>(2)(0.25)</m:t>
                          </m:r>
                        </m:num>
                        <m:den>
                          <m:r>
                            <a:rPr lang="en-US" sz="2400" b="0" i="1" smtClean="0">
                              <a:solidFill>
                                <a:schemeClr val="tx1"/>
                              </a:solidFill>
                              <a:latin typeface="Cambria Math"/>
                            </a:rPr>
                            <m:t>9</m:t>
                          </m:r>
                          <m:r>
                            <a:rPr lang="en-US" sz="2400" b="0" i="1" smtClean="0">
                              <a:solidFill>
                                <a:schemeClr val="tx1"/>
                              </a:solidFill>
                              <a:latin typeface="Cambria Math"/>
                              <a:ea typeface="Cambria Math"/>
                            </a:rPr>
                            <m:t>×</m:t>
                          </m:r>
                          <m:sSup>
                            <m:sSupPr>
                              <m:ctrlPr>
                                <a:rPr lang="en-US" sz="2400" b="0" i="1" smtClean="0">
                                  <a:solidFill>
                                    <a:schemeClr val="tx1"/>
                                  </a:solidFill>
                                  <a:latin typeface="Cambria Math" panose="02040503050406030204" pitchFamily="18" charset="0"/>
                                  <a:ea typeface="Cambria Math"/>
                                </a:rPr>
                              </m:ctrlPr>
                            </m:sSupPr>
                            <m:e>
                              <m:r>
                                <a:rPr lang="en-US" sz="2400" b="0" i="1" smtClean="0">
                                  <a:solidFill>
                                    <a:schemeClr val="tx1"/>
                                  </a:solidFill>
                                  <a:latin typeface="Cambria Math"/>
                                  <a:ea typeface="Cambria Math"/>
                                </a:rPr>
                                <m:t>10</m:t>
                              </m:r>
                            </m:e>
                            <m:sup>
                              <m:r>
                                <a:rPr lang="en-US" sz="2400" b="0" i="1" smtClean="0">
                                  <a:solidFill>
                                    <a:schemeClr val="tx1"/>
                                  </a:solidFill>
                                  <a:latin typeface="Cambria Math"/>
                                  <a:ea typeface="Cambria Math"/>
                                </a:rPr>
                                <m:t>9</m:t>
                              </m:r>
                            </m:sup>
                          </m:sSup>
                        </m:den>
                      </m:f>
                      <m:r>
                        <a:rPr lang="en-US" sz="2400" b="0" i="1" smtClean="0">
                          <a:solidFill>
                            <a:schemeClr val="tx1"/>
                          </a:solidFill>
                          <a:latin typeface="Cambria Math"/>
                        </a:rPr>
                        <m:t>=0.0555</m:t>
                      </m:r>
                      <m:r>
                        <a:rPr lang="en-US" sz="2400" b="0" i="1" smtClean="0">
                          <a:solidFill>
                            <a:schemeClr val="tx1"/>
                          </a:solidFill>
                          <a:latin typeface="Cambria Math"/>
                          <a:ea typeface="Cambria Math"/>
                        </a:rPr>
                        <m:t>×</m:t>
                      </m:r>
                      <m:sSup>
                        <m:sSupPr>
                          <m:ctrlPr>
                            <a:rPr lang="en-US" sz="2400" b="0" i="1" smtClean="0">
                              <a:solidFill>
                                <a:schemeClr val="tx1"/>
                              </a:solidFill>
                              <a:latin typeface="Cambria Math" panose="02040503050406030204" pitchFamily="18" charset="0"/>
                              <a:ea typeface="Cambria Math"/>
                            </a:rPr>
                          </m:ctrlPr>
                        </m:sSupPr>
                        <m:e>
                          <m:r>
                            <a:rPr lang="en-US" sz="2400" b="0" i="1" smtClean="0">
                              <a:solidFill>
                                <a:schemeClr val="tx1"/>
                              </a:solidFill>
                              <a:latin typeface="Cambria Math"/>
                              <a:ea typeface="Cambria Math"/>
                            </a:rPr>
                            <m:t>10</m:t>
                          </m:r>
                        </m:e>
                        <m:sup>
                          <m:r>
                            <a:rPr lang="en-US" sz="2400" b="0" i="1" smtClean="0">
                              <a:solidFill>
                                <a:schemeClr val="tx1"/>
                              </a:solidFill>
                              <a:latin typeface="Cambria Math"/>
                              <a:ea typeface="Cambria Math"/>
                            </a:rPr>
                            <m:t>−9</m:t>
                          </m:r>
                        </m:sup>
                      </m:sSup>
                      <m:r>
                        <a:rPr lang="en-US" sz="2400" b="0" i="1" smtClean="0">
                          <a:solidFill>
                            <a:schemeClr val="tx1"/>
                          </a:solidFill>
                          <a:latin typeface="Cambria Math"/>
                          <a:ea typeface="Cambria Math"/>
                        </a:rPr>
                        <m:t> </m:t>
                      </m:r>
                      <m:r>
                        <a:rPr lang="en-US" sz="2400" b="0" i="1" smtClean="0">
                          <a:solidFill>
                            <a:schemeClr val="tx1"/>
                          </a:solidFill>
                          <a:latin typeface="Cambria Math"/>
                          <a:ea typeface="Cambria Math"/>
                        </a:rPr>
                        <m:t>𝐶</m:t>
                      </m:r>
                    </m:oMath>
                  </m:oMathPara>
                </a14:m>
                <a:endParaRPr lang="en-US" sz="2400"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95400" y="3733800"/>
                <a:ext cx="4656788" cy="795795"/>
              </a:xfrm>
              <a:prstGeom prst="rect">
                <a:avLst/>
              </a:prstGeom>
              <a:blipFill rotWithShape="1">
                <a:blip r:embed="rId8"/>
                <a:stretch>
                  <a:fillRect/>
                </a:stretch>
              </a:blipFill>
              <a:ln>
                <a:solidFill>
                  <a:srgbClr val="FF0000"/>
                </a:solidFill>
              </a:ln>
            </p:spPr>
            <p:txBody>
              <a:bodyPr/>
              <a:lstStyle/>
              <a:p>
                <a:r>
                  <a:rPr lang="en-US">
                    <a:noFill/>
                  </a:rPr>
                  <a:t> </a:t>
                </a:r>
              </a:p>
            </p:txBody>
          </p:sp>
        </mc:Fallback>
      </mc:AlternateContent>
      <p:grpSp>
        <p:nvGrpSpPr>
          <p:cNvPr id="20" name="Group 19"/>
          <p:cNvGrpSpPr/>
          <p:nvPr/>
        </p:nvGrpSpPr>
        <p:grpSpPr>
          <a:xfrm>
            <a:off x="228600" y="4933890"/>
            <a:ext cx="8915400" cy="1771710"/>
            <a:chOff x="228600" y="4933890"/>
            <a:chExt cx="8915400" cy="1771710"/>
          </a:xfrm>
        </p:grpSpPr>
        <p:sp>
          <p:nvSpPr>
            <p:cNvPr id="17" name="Rectangle 16"/>
            <p:cNvSpPr/>
            <p:nvPr/>
          </p:nvSpPr>
          <p:spPr>
            <a:xfrm>
              <a:off x="228600" y="5487272"/>
              <a:ext cx="89154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What is the magnitude of a point charge that would create an electric field of 1.00 N/C at points 1.00 m away?</a:t>
              </a:r>
            </a:p>
          </p:txBody>
        </p:sp>
        <p:sp>
          <p:nvSpPr>
            <p:cNvPr id="18" name="TextBox 17"/>
            <p:cNvSpPr txBox="1"/>
            <p:nvPr/>
          </p:nvSpPr>
          <p:spPr>
            <a:xfrm>
              <a:off x="304800" y="4933890"/>
              <a:ext cx="3659976" cy="400110"/>
            </a:xfrm>
            <a:prstGeom prst="rect">
              <a:avLst/>
            </a:prstGeom>
            <a:noFill/>
          </p:spPr>
          <p:txBody>
            <a:bodyPr wrap="none" rtlCol="0">
              <a:spAutoFit/>
            </a:bodyPr>
            <a:lstStyle/>
            <a:p>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6 (Book chapter 22</a:t>
              </a:r>
              <a:r>
                <a:rPr lang="en-US" sz="2000" b="1" dirty="0">
                  <a:latin typeface="Arial" panose="020B0604020202020204" pitchFamily="34" charset="0"/>
                  <a:cs typeface="Arial" panose="020B0604020202020204" pitchFamily="34" charset="0"/>
                </a:rPr>
                <a:t>)</a:t>
              </a:r>
            </a:p>
          </p:txBody>
        </p:sp>
        <p:sp>
          <p:nvSpPr>
            <p:cNvPr id="19" name="TextBox 18"/>
            <p:cNvSpPr txBox="1"/>
            <p:nvPr/>
          </p:nvSpPr>
          <p:spPr>
            <a:xfrm>
              <a:off x="367553" y="6305490"/>
              <a:ext cx="7981672" cy="400110"/>
            </a:xfrm>
            <a:prstGeom prst="rect">
              <a:avLst/>
            </a:prstGeom>
            <a:noFill/>
          </p:spPr>
          <p:txBody>
            <a:bodyPr wrap="none" rtlCol="0">
              <a:spAutoFit/>
            </a:bodyPr>
            <a:lstStyle/>
            <a:p>
              <a:r>
                <a:rPr lang="en-US"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Answer:</a:t>
              </a:r>
              <a:r>
                <a:rPr lang="en-US" sz="2000" b="1" dirty="0">
                  <a:latin typeface="Arial" panose="020B0604020202020204" pitchFamily="34" charset="0"/>
                  <a:cs typeface="Arial" panose="020B0604020202020204" pitchFamily="34" charset="0"/>
                </a:rPr>
                <a:t> Follow exactly similar steps to the answer of problem 5.</a:t>
              </a:r>
            </a:p>
          </p:txBody>
        </p:sp>
      </p:grpSp>
    </p:spTree>
    <p:extLst>
      <p:ext uri="{BB962C8B-B14F-4D97-AF65-F5344CB8AC3E}">
        <p14:creationId xmlns:p14="http://schemas.microsoft.com/office/powerpoint/2010/main" val="117274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1376"/>
            <a:ext cx="2743200" cy="300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52400" y="685800"/>
                <a:ext cx="6559628"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 the adjacent figure, the four particles form a square </a:t>
                </a:r>
              </a:p>
              <a:p>
                <a:r>
                  <a:rPr lang="en-US" dirty="0">
                    <a:latin typeface="Arial" panose="020B0604020202020204" pitchFamily="34" charset="0"/>
                    <a:cs typeface="Arial" panose="020B0604020202020204" pitchFamily="34" charset="0"/>
                  </a:rPr>
                  <a:t>of edge length </a:t>
                </a:r>
                <a:r>
                  <a:rPr lang="en-US" i="1" dirty="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 5.00 cm and have </a:t>
                </a:r>
                <a:r>
                  <a:rPr lang="fr-FR" dirty="0">
                    <a:latin typeface="Arial" panose="020B0604020202020204" pitchFamily="34" charset="0"/>
                    <a:cs typeface="Arial" panose="020B0604020202020204" pitchFamily="34" charset="0"/>
                  </a:rPr>
                  <a:t>charges </a:t>
                </a:r>
                <a14:m>
                  <m:oMath xmlns:m="http://schemas.openxmlformats.org/officeDocument/2006/math">
                    <m:sSub>
                      <m:sSubPr>
                        <m:ctrlPr>
                          <a:rPr lang="fr-FR" i="1" smtClean="0">
                            <a:latin typeface="Cambria Math" panose="02040503050406030204" pitchFamily="18" charset="0"/>
                          </a:rPr>
                        </m:ctrlPr>
                      </m:sSubPr>
                      <m:e>
                        <m:r>
                          <a:rPr lang="en-US" b="0" i="1" smtClean="0">
                            <a:latin typeface="Cambria Math"/>
                          </a:rPr>
                          <m:t>𝑞</m:t>
                        </m:r>
                      </m:e>
                      <m:sub>
                        <m:r>
                          <a:rPr lang="en-US" b="0" i="1" smtClean="0">
                            <a:latin typeface="Cambria Math"/>
                          </a:rPr>
                          <m:t>1</m:t>
                        </m:r>
                      </m:sub>
                    </m:sSub>
                    <m:r>
                      <a:rPr lang="en-US" b="0" i="1" smtClean="0">
                        <a:latin typeface="Cambria Math"/>
                      </a:rPr>
                      <m:t>=+10 </m:t>
                    </m:r>
                    <m:r>
                      <a:rPr lang="en-US" b="0" i="1" smtClean="0">
                        <a:latin typeface="Cambria Math"/>
                      </a:rPr>
                      <m:t>𝑛𝐶</m:t>
                    </m:r>
                  </m:oMath>
                </a14:m>
                <a:r>
                  <a:rPr lang="fr-FR" dirty="0">
                    <a:latin typeface="Arial" panose="020B0604020202020204" pitchFamily="34" charset="0"/>
                    <a:cs typeface="Arial" panose="020B0604020202020204" pitchFamily="34" charset="0"/>
                  </a:rPr>
                  <a:t>,  </a:t>
                </a:r>
                <a14:m>
                  <m:oMath xmlns:m="http://schemas.openxmlformats.org/officeDocument/2006/math">
                    <m:sSub>
                      <m:sSubPr>
                        <m:ctrlPr>
                          <a:rPr lang="fr-FR" i="1" smtClean="0">
                            <a:latin typeface="Cambria Math" panose="02040503050406030204" pitchFamily="18" charset="0"/>
                          </a:rPr>
                        </m:ctrlPr>
                      </m:sSubPr>
                      <m:e>
                        <m:r>
                          <a:rPr lang="en-US" b="0" i="1" smtClean="0">
                            <a:latin typeface="Cambria Math"/>
                          </a:rPr>
                          <m:t>𝑞</m:t>
                        </m:r>
                      </m:e>
                      <m:sub>
                        <m:r>
                          <a:rPr lang="en-US" b="0" i="1" smtClean="0">
                            <a:latin typeface="Cambria Math"/>
                          </a:rPr>
                          <m:t>2</m:t>
                        </m:r>
                      </m:sub>
                    </m:sSub>
                    <m:r>
                      <a:rPr lang="en-US" b="0" i="1" smtClean="0">
                        <a:latin typeface="Cambria Math"/>
                      </a:rPr>
                      <m:t>=−20 </m:t>
                    </m:r>
                    <m:r>
                      <a:rPr lang="en-US" b="0" i="1" smtClean="0">
                        <a:latin typeface="Cambria Math"/>
                      </a:rPr>
                      <m:t>𝑛𝐶</m:t>
                    </m:r>
                    <m:r>
                      <a:rPr lang="en-US" b="0" i="1" smtClean="0">
                        <a:latin typeface="Cambria Math"/>
                      </a:rPr>
                      <m:t> ,</m:t>
                    </m:r>
                  </m:oMath>
                </a14:m>
                <a:r>
                  <a:rPr lang="en-US" i="1" dirty="0">
                    <a:latin typeface="Arial" panose="020B0604020202020204" pitchFamily="34" charset="0"/>
                    <a:cs typeface="Arial" panose="020B0604020202020204" pitchFamily="34" charset="0"/>
                  </a:rPr>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𝑞</m:t>
                        </m:r>
                      </m:e>
                      <m:sub>
                        <m:r>
                          <a:rPr lang="en-US" b="0" i="1" dirty="0" smtClean="0">
                            <a:latin typeface="Cambria Math"/>
                          </a:rPr>
                          <m:t>3</m:t>
                        </m:r>
                      </m:sub>
                    </m:sSub>
                    <m:r>
                      <a:rPr lang="en-US" b="0" i="1" dirty="0" smtClean="0">
                        <a:latin typeface="Cambria Math"/>
                      </a:rPr>
                      <m:t>=+20 </m:t>
                    </m:r>
                    <m:r>
                      <a:rPr lang="en-US" b="0" i="1" dirty="0" smtClean="0">
                        <a:latin typeface="Cambria Math"/>
                      </a:rPr>
                      <m:t>𝑛𝐶</m:t>
                    </m:r>
                    <m:r>
                      <a:rPr lang="en-US" b="0" i="1" dirty="0" smtClean="0">
                        <a:latin typeface="Cambria Math"/>
                      </a:rPr>
                      <m:t>, </m:t>
                    </m:r>
                  </m:oMath>
                </a14:m>
                <a:r>
                  <a:rPr lang="en-US" dirty="0">
                    <a:latin typeface="Arial" panose="020B0604020202020204" pitchFamily="34" charset="0"/>
                    <a:cs typeface="Arial" panose="020B0604020202020204" pitchFamily="34" charset="0"/>
                  </a:rPr>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𝑞</m:t>
                        </m:r>
                      </m:e>
                      <m:sub>
                        <m:r>
                          <a:rPr lang="en-US" b="0" i="1" smtClean="0">
                            <a:latin typeface="Cambria Math"/>
                          </a:rPr>
                          <m:t>4</m:t>
                        </m:r>
                      </m:sub>
                    </m:sSub>
                    <m:r>
                      <a:rPr lang="en-US" b="0" i="1" smtClean="0">
                        <a:latin typeface="Cambria Math"/>
                      </a:rPr>
                      <m:t>=−10 </m:t>
                    </m:r>
                    <m:r>
                      <a:rPr lang="en-US" b="0" i="1" smtClean="0">
                        <a:latin typeface="Cambria Math"/>
                      </a:rPr>
                      <m:t>𝑛𝐶</m:t>
                    </m:r>
                  </m:oMath>
                </a14:m>
                <a:r>
                  <a:rPr lang="en-US" dirty="0">
                    <a:latin typeface="Arial" panose="020B0604020202020204" pitchFamily="34" charset="0"/>
                    <a:cs typeface="Arial" panose="020B0604020202020204" pitchFamily="34" charset="0"/>
                  </a:rPr>
                  <a:t>. In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unit-vector notation, what net electric field do the particles produce at the square's center?</a:t>
                </a:r>
              </a:p>
            </p:txBody>
          </p:sp>
        </mc:Choice>
        <mc:Fallback xmlns="">
          <p:sp>
            <p:nvSpPr>
              <p:cNvPr id="4" name="Rectangle 3"/>
              <p:cNvSpPr>
                <a:spLocks noRot="1" noChangeAspect="1" noMove="1" noResize="1" noEditPoints="1" noAdjustHandles="1" noChangeArrowheads="1" noChangeShapeType="1" noTextEdit="1"/>
              </p:cNvSpPr>
              <p:nvPr/>
            </p:nvSpPr>
            <p:spPr>
              <a:xfrm>
                <a:off x="152400" y="685800"/>
                <a:ext cx="6559628" cy="1477328"/>
              </a:xfrm>
              <a:prstGeom prst="rect">
                <a:avLst/>
              </a:prstGeom>
              <a:blipFill rotWithShape="1">
                <a:blip r:embed="rId3"/>
                <a:stretch>
                  <a:fillRect l="-743" t="-2066" b="-5372"/>
                </a:stretch>
              </a:blipFill>
            </p:spPr>
            <p:txBody>
              <a:bodyPr/>
              <a:lstStyle/>
              <a:p>
                <a:r>
                  <a:rPr lang="en-US">
                    <a:noFill/>
                  </a:rPr>
                  <a:t> </a:t>
                </a:r>
              </a:p>
            </p:txBody>
          </p:sp>
        </mc:Fallback>
      </mc:AlternateContent>
      <p:sp>
        <p:nvSpPr>
          <p:cNvPr id="8" name="TextBox 7"/>
          <p:cNvSpPr txBox="1"/>
          <p:nvPr/>
        </p:nvSpPr>
        <p:spPr>
          <a:xfrm>
            <a:off x="152400" y="114123"/>
            <a:ext cx="4357283" cy="461665"/>
          </a:xfrm>
          <a:prstGeom prst="rect">
            <a:avLst/>
          </a:prstGeom>
          <a:noFill/>
        </p:spPr>
        <p:txBody>
          <a:bodyPr wrap="non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7 (Book chapter 22)</a:t>
            </a:r>
          </a:p>
        </p:txBody>
      </p:sp>
      <p:sp>
        <p:nvSpPr>
          <p:cNvPr id="9" name="TextBox 8"/>
          <p:cNvSpPr txBox="1"/>
          <p:nvPr/>
        </p:nvSpPr>
        <p:spPr>
          <a:xfrm>
            <a:off x="152400" y="2230769"/>
            <a:ext cx="1399742" cy="461665"/>
          </a:xfrm>
          <a:prstGeom prst="rect">
            <a:avLst/>
          </a:prstGeom>
          <a:noFill/>
        </p:spPr>
        <p:txBody>
          <a:bodyPr wrap="none" rtlCol="0">
            <a:spAutoFit/>
          </a:bodyPr>
          <a:lstStyle/>
          <a:p>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Answer:</a:t>
            </a:r>
          </a:p>
        </p:txBody>
      </p:sp>
      <p:grpSp>
        <p:nvGrpSpPr>
          <p:cNvPr id="2" name="Group 1"/>
          <p:cNvGrpSpPr/>
          <p:nvPr/>
        </p:nvGrpSpPr>
        <p:grpSpPr>
          <a:xfrm>
            <a:off x="78211" y="3061900"/>
            <a:ext cx="5858093" cy="1274314"/>
            <a:chOff x="78211" y="3061900"/>
            <a:chExt cx="5858093" cy="1274314"/>
          </a:xfrm>
        </p:grpSpPr>
        <p:sp>
          <p:nvSpPr>
            <p:cNvPr id="1051" name="TextBox 1050"/>
            <p:cNvSpPr txBox="1"/>
            <p:nvPr/>
          </p:nvSpPr>
          <p:spPr>
            <a:xfrm>
              <a:off x="237308" y="3061900"/>
              <a:ext cx="569899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The net electric field at the center of the square along </a:t>
              </a:r>
            </a:p>
            <a:p>
              <a:r>
                <a:rPr lang="en-US" dirty="0">
                  <a:latin typeface="Arial" panose="020B0604020202020204" pitchFamily="34" charset="0"/>
                  <a:cs typeface="Arial" panose="020B0604020202020204" pitchFamily="34" charset="0"/>
                </a:rPr>
                <a:t>x-axis is</a:t>
              </a:r>
            </a:p>
          </p:txBody>
        </p:sp>
        <mc:AlternateContent xmlns:mc="http://schemas.openxmlformats.org/markup-compatibility/2006" xmlns:a14="http://schemas.microsoft.com/office/drawing/2010/main">
          <mc:Choice Requires="a14">
            <p:sp>
              <p:nvSpPr>
                <p:cNvPr id="1052" name="TextBox 1051"/>
                <p:cNvSpPr txBox="1"/>
                <p:nvPr/>
              </p:nvSpPr>
              <p:spPr>
                <a:xfrm>
                  <a:off x="78211" y="3966882"/>
                  <a:ext cx="5576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𝑥</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3</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4</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oMath>
                    </m:oMathPara>
                  </a14:m>
                  <a:endParaRPr lang="en-US" dirty="0"/>
                </a:p>
              </p:txBody>
            </p:sp>
          </mc:Choice>
          <mc:Fallback xmlns="">
            <p:sp>
              <p:nvSpPr>
                <p:cNvPr id="1052" name="TextBox 1051"/>
                <p:cNvSpPr txBox="1">
                  <a:spLocks noRot="1" noChangeAspect="1" noMove="1" noResize="1" noEditPoints="1" noAdjustHandles="1" noChangeArrowheads="1" noChangeShapeType="1" noTextEdit="1"/>
                </p:cNvSpPr>
                <p:nvPr/>
              </p:nvSpPr>
              <p:spPr>
                <a:xfrm>
                  <a:off x="78211" y="3966882"/>
                  <a:ext cx="5576142" cy="369332"/>
                </a:xfrm>
                <a:prstGeom prst="rect">
                  <a:avLst/>
                </a:prstGeom>
                <a:blipFill rotWithShape="1">
                  <a:blip r:embed="rId4"/>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TextBox 65"/>
              <p:cNvSpPr txBox="1"/>
              <p:nvPr/>
            </p:nvSpPr>
            <p:spPr>
              <a:xfrm>
                <a:off x="-145692" y="5671528"/>
                <a:ext cx="5479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𝑥</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𝑐𝑜𝑠</m:t>
                      </m:r>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145692" y="5671528"/>
                <a:ext cx="5479962" cy="369332"/>
              </a:xfrm>
              <a:prstGeom prst="rect">
                <a:avLst/>
              </a:prstGeom>
              <a:blipFill rotWithShape="1">
                <a:blip r:embed="rId5"/>
                <a:stretch>
                  <a:fillRect/>
                </a:stretch>
              </a:blipFill>
            </p:spPr>
            <p:txBody>
              <a:bodyPr/>
              <a:lstStyle/>
              <a:p>
                <a:r>
                  <a:rPr lang="en-US">
                    <a:noFill/>
                  </a:rPr>
                  <a:t> </a:t>
                </a:r>
              </a:p>
            </p:txBody>
          </p:sp>
        </mc:Fallback>
      </mc:AlternateContent>
      <p:grpSp>
        <p:nvGrpSpPr>
          <p:cNvPr id="34" name="Group 33"/>
          <p:cNvGrpSpPr/>
          <p:nvPr/>
        </p:nvGrpSpPr>
        <p:grpSpPr>
          <a:xfrm>
            <a:off x="5105400" y="3200400"/>
            <a:ext cx="4018718" cy="3042166"/>
            <a:chOff x="5105400" y="3200400"/>
            <a:chExt cx="4018718" cy="3042166"/>
          </a:xfrm>
        </p:grpSpPr>
        <p:sp>
          <p:nvSpPr>
            <p:cNvPr id="6" name="Rectangle 5"/>
            <p:cNvSpPr/>
            <p:nvPr/>
          </p:nvSpPr>
          <p:spPr>
            <a:xfrm>
              <a:off x="6241957" y="3924300"/>
              <a:ext cx="1828800" cy="1828800"/>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165757" y="38481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65757"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956457" y="38481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945251" y="56275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1"/>
              <a:endCxn id="14" idx="5"/>
            </p:cNvCxnSpPr>
            <p:nvPr/>
          </p:nvCxnSpPr>
          <p:spPr>
            <a:xfrm>
              <a:off x="6199235" y="3881578"/>
              <a:ext cx="1941138" cy="1941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302469" y="3935506"/>
              <a:ext cx="1790700" cy="17907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5334270" y="3489407"/>
                  <a:ext cx="15234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a:rPr>
                              <m:t>𝑞</m:t>
                            </m:r>
                          </m:e>
                          <m:sub>
                            <m:r>
                              <a:rPr lang="en-US" i="1">
                                <a:latin typeface="Cambria Math"/>
                              </a:rPr>
                              <m:t>1</m:t>
                            </m:r>
                          </m:sub>
                        </m:sSub>
                        <m:r>
                          <a:rPr lang="en-US" i="1">
                            <a:latin typeface="Cambria Math"/>
                          </a:rPr>
                          <m:t>=+10 </m:t>
                        </m:r>
                        <m:r>
                          <a:rPr lang="en-US" i="1">
                            <a:latin typeface="Cambria Math"/>
                          </a:rPr>
                          <m:t>𝑛𝐶</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334270" y="3489407"/>
                  <a:ext cx="1523429" cy="369332"/>
                </a:xfrm>
                <a:prstGeom prst="rect">
                  <a:avLst/>
                </a:prstGeom>
                <a:blipFill rotWithShape="1">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544070" y="3451874"/>
                  <a:ext cx="15800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a:rPr>
                              <m:t>𝑞</m:t>
                            </m:r>
                          </m:e>
                          <m:sub>
                            <m:r>
                              <a:rPr lang="en-US" i="1">
                                <a:latin typeface="Cambria Math"/>
                              </a:rPr>
                              <m:t>2</m:t>
                            </m:r>
                          </m:sub>
                        </m:sSub>
                        <m:r>
                          <a:rPr lang="en-US" i="1">
                            <a:latin typeface="Cambria Math"/>
                          </a:rPr>
                          <m:t>=−20 </m:t>
                        </m:r>
                        <m:r>
                          <a:rPr lang="en-US" i="1">
                            <a:latin typeface="Cambria Math"/>
                          </a:rPr>
                          <m:t>𝑛𝐶</m:t>
                        </m:r>
                        <m:r>
                          <a:rPr lang="en-US" i="1">
                            <a:latin typeface="Cambria Math"/>
                          </a:rPr>
                          <m:t> </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544070" y="3451874"/>
                  <a:ext cx="1580048" cy="369332"/>
                </a:xfrm>
                <a:prstGeom prst="rect">
                  <a:avLst/>
                </a:prstGeom>
                <a:blipFill rotWithShape="1">
                  <a:blip r:embed="rId8"/>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7544070" y="5867400"/>
                  <a:ext cx="15287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𝑞</m:t>
                            </m:r>
                          </m:e>
                          <m:sub>
                            <m:r>
                              <a:rPr lang="en-US" i="1" dirty="0">
                                <a:latin typeface="Cambria Math"/>
                              </a:rPr>
                              <m:t>3</m:t>
                            </m:r>
                          </m:sub>
                        </m:sSub>
                        <m:r>
                          <a:rPr lang="en-US" i="1" dirty="0">
                            <a:latin typeface="Cambria Math"/>
                          </a:rPr>
                          <m:t>=+20 </m:t>
                        </m:r>
                        <m:r>
                          <a:rPr lang="en-US" i="1" dirty="0">
                            <a:latin typeface="Cambria Math"/>
                          </a:rPr>
                          <m:t>𝑛𝐶</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7544070" y="5867400"/>
                  <a:ext cx="1528752" cy="369332"/>
                </a:xfrm>
                <a:prstGeom prst="rect">
                  <a:avLst/>
                </a:prstGeom>
                <a:blipFill rotWithShape="1">
                  <a:blip r:embed="rId9"/>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105400" y="5873234"/>
                  <a:ext cx="15287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𝑞</m:t>
                            </m:r>
                          </m:e>
                          <m:sub>
                            <m:r>
                              <a:rPr lang="en-US" i="1">
                                <a:latin typeface="Cambria Math"/>
                              </a:rPr>
                              <m:t>4</m:t>
                            </m:r>
                          </m:sub>
                        </m:sSub>
                        <m:r>
                          <a:rPr lang="en-US" i="1">
                            <a:latin typeface="Cambria Math"/>
                          </a:rPr>
                          <m:t>=−10 </m:t>
                        </m:r>
                        <m:r>
                          <a:rPr lang="en-US" i="1">
                            <a:latin typeface="Cambria Math"/>
                          </a:rPr>
                          <m:t>𝑛𝐶</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105400" y="5873234"/>
                  <a:ext cx="1528752" cy="369332"/>
                </a:xfrm>
                <a:prstGeom prst="rect">
                  <a:avLst/>
                </a:prstGeom>
                <a:blipFill rotWithShape="1">
                  <a:blip r:embed="rId10"/>
                  <a:stretch>
                    <a:fillRect b="-4918"/>
                  </a:stretch>
                </a:blipFill>
              </p:spPr>
              <p:txBody>
                <a:bodyPr/>
                <a:lstStyle/>
                <a:p>
                  <a:r>
                    <a:rPr lang="en-US">
                      <a:noFill/>
                    </a:rPr>
                    <a:t> </a:t>
                  </a:r>
                </a:p>
              </p:txBody>
            </p:sp>
          </mc:Fallback>
        </mc:AlternateContent>
        <p:sp>
          <p:nvSpPr>
            <p:cNvPr id="23" name="Oval 22"/>
            <p:cNvSpPr/>
            <p:nvPr/>
          </p:nvSpPr>
          <p:spPr>
            <a:xfrm>
              <a:off x="7169804" y="48387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3" idx="4"/>
            </p:cNvCxnSpPr>
            <p:nvPr/>
          </p:nvCxnSpPr>
          <p:spPr>
            <a:xfrm>
              <a:off x="7192664" y="4884419"/>
              <a:ext cx="351406" cy="3733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7"/>
            </p:cNvCxnSpPr>
            <p:nvPr/>
          </p:nvCxnSpPr>
          <p:spPr>
            <a:xfrm flipV="1">
              <a:off x="7208828" y="4495800"/>
              <a:ext cx="335242" cy="349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3" name="Straight Arrow Connector 1032"/>
            <p:cNvCxnSpPr/>
            <p:nvPr/>
          </p:nvCxnSpPr>
          <p:spPr>
            <a:xfrm flipH="1">
              <a:off x="6857699" y="4884419"/>
              <a:ext cx="298660" cy="3733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23" idx="2"/>
            </p:cNvCxnSpPr>
            <p:nvPr/>
          </p:nvCxnSpPr>
          <p:spPr>
            <a:xfrm flipH="1" flipV="1">
              <a:off x="6857699" y="4495800"/>
              <a:ext cx="312105" cy="3657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2" name="TextBox 1041"/>
                <p:cNvSpPr txBox="1"/>
                <p:nvPr/>
              </p:nvSpPr>
              <p:spPr>
                <a:xfrm>
                  <a:off x="7453594" y="4869643"/>
                  <a:ext cx="471476"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𝐸</m:t>
                                </m:r>
                              </m:e>
                            </m:acc>
                          </m:e>
                          <m:sub>
                            <m:r>
                              <a:rPr lang="en-US" b="0" i="1" smtClean="0">
                                <a:latin typeface="Cambria Math"/>
                              </a:rPr>
                              <m:t>1</m:t>
                            </m:r>
                          </m:sub>
                        </m:sSub>
                      </m:oMath>
                    </m:oMathPara>
                  </a14:m>
                  <a:endParaRPr lang="en-US" dirty="0"/>
                </a:p>
              </p:txBody>
            </p:sp>
          </mc:Choice>
          <mc:Fallback xmlns="">
            <p:sp>
              <p:nvSpPr>
                <p:cNvPr id="1042" name="TextBox 1041"/>
                <p:cNvSpPr txBox="1">
                  <a:spLocks noRot="1" noChangeAspect="1" noMove="1" noResize="1" noEditPoints="1" noAdjustHandles="1" noChangeArrowheads="1" noChangeShapeType="1" noTextEdit="1"/>
                </p:cNvSpPr>
                <p:nvPr/>
              </p:nvSpPr>
              <p:spPr>
                <a:xfrm>
                  <a:off x="7453594" y="4869643"/>
                  <a:ext cx="471476" cy="40293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553470" y="4415494"/>
                  <a:ext cx="319076"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𝐸</m:t>
                                </m:r>
                              </m:e>
                            </m:acc>
                          </m:e>
                          <m:sub>
                            <m:r>
                              <a:rPr lang="en-US" b="0" i="1" smtClean="0">
                                <a:latin typeface="Cambria Math"/>
                              </a:rPr>
                              <m:t>3</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6553470" y="4415494"/>
                  <a:ext cx="319076" cy="402931"/>
                </a:xfrm>
                <a:prstGeom prst="rect">
                  <a:avLst/>
                </a:prstGeom>
                <a:blipFill rotWithShape="1">
                  <a:blip r:embed="rId12"/>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86273" y="5181600"/>
                  <a:ext cx="476797"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𝐸</m:t>
                                </m:r>
                              </m:e>
                            </m:acc>
                          </m:e>
                          <m:sub>
                            <m:r>
                              <a:rPr lang="en-US" b="0" i="1" smtClean="0">
                                <a:latin typeface="Cambria Math"/>
                              </a:rPr>
                              <m:t>4</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6686273" y="5181600"/>
                  <a:ext cx="476797" cy="402931"/>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169804" y="4114800"/>
                  <a:ext cx="476797"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𝐸</m:t>
                                </m:r>
                              </m:e>
                            </m:acc>
                          </m:e>
                          <m:sub>
                            <m:r>
                              <a:rPr lang="en-US" b="0" i="1" smtClean="0">
                                <a:latin typeface="Cambria Math"/>
                              </a:rPr>
                              <m:t>2</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7169804" y="4114800"/>
                  <a:ext cx="476797" cy="402931"/>
                </a:xfrm>
                <a:prstGeom prst="rect">
                  <a:avLst/>
                </a:prstGeom>
                <a:blipFill rotWithShape="1">
                  <a:blip r:embed="rId14"/>
                  <a:stretch>
                    <a:fillRect/>
                  </a:stretch>
                </a:blipFill>
              </p:spPr>
              <p:txBody>
                <a:bodyPr/>
                <a:lstStyle/>
                <a:p>
                  <a:r>
                    <a:rPr lang="en-US">
                      <a:noFill/>
                    </a:rPr>
                    <a:t> </a:t>
                  </a:r>
                </a:p>
              </p:txBody>
            </p:sp>
          </mc:Fallback>
        </mc:AlternateContent>
        <p:cxnSp>
          <p:nvCxnSpPr>
            <p:cNvPr id="1044" name="Straight Connector 1043"/>
            <p:cNvCxnSpPr/>
            <p:nvPr/>
          </p:nvCxnSpPr>
          <p:spPr>
            <a:xfrm flipV="1">
              <a:off x="5869776" y="4830856"/>
              <a:ext cx="2741094" cy="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6" name="Straight Connector 1045"/>
            <p:cNvCxnSpPr/>
            <p:nvPr/>
          </p:nvCxnSpPr>
          <p:spPr>
            <a:xfrm>
              <a:off x="7163070" y="3495808"/>
              <a:ext cx="0" cy="260019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7" name="TextBox 1046"/>
                <p:cNvSpPr txBox="1"/>
                <p:nvPr/>
              </p:nvSpPr>
              <p:spPr>
                <a:xfrm>
                  <a:off x="8704836" y="4648200"/>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047" name="TextBox 1046"/>
                <p:cNvSpPr txBox="1">
                  <a:spLocks noRot="1" noChangeAspect="1" noMove="1" noResize="1" noEditPoints="1" noAdjustHandles="1" noChangeArrowheads="1" noChangeShapeType="1" noTextEdit="1"/>
                </p:cNvSpPr>
                <p:nvPr/>
              </p:nvSpPr>
              <p:spPr>
                <a:xfrm>
                  <a:off x="8704836" y="4648200"/>
                  <a:ext cx="367986"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984112" y="3200400"/>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6984112" y="3200400"/>
                  <a:ext cx="371384" cy="369332"/>
                </a:xfrm>
                <a:prstGeom prst="rect">
                  <a:avLst/>
                </a:prstGeom>
                <a:blipFill rotWithShape="1">
                  <a:blip r:embed="rId16"/>
                  <a:stretch>
                    <a:fillRect b="-4918"/>
                  </a:stretch>
                </a:blipFill>
              </p:spPr>
              <p:txBody>
                <a:bodyPr/>
                <a:lstStyle/>
                <a:p>
                  <a:r>
                    <a:rPr lang="en-US">
                      <a:noFill/>
                    </a:rPr>
                    <a:t> </a:t>
                  </a:r>
                </a:p>
              </p:txBody>
            </p:sp>
          </mc:Fallback>
        </mc:AlternateContent>
        <p:sp>
          <p:nvSpPr>
            <p:cNvPr id="1049" name="Arc 1048"/>
            <p:cNvSpPr/>
            <p:nvPr/>
          </p:nvSpPr>
          <p:spPr>
            <a:xfrm>
              <a:off x="7302023" y="4573722"/>
              <a:ext cx="278469" cy="4689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0" name="TextBox 1049"/>
                <p:cNvSpPr txBox="1"/>
                <p:nvPr/>
              </p:nvSpPr>
              <p:spPr>
                <a:xfrm>
                  <a:off x="7537490" y="4415494"/>
                  <a:ext cx="6013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oMath>
                    </m:oMathPara>
                  </a14:m>
                  <a:endParaRPr lang="en-US" dirty="0"/>
                </a:p>
              </p:txBody>
            </p:sp>
          </mc:Choice>
          <mc:Fallback xmlns="">
            <p:sp>
              <p:nvSpPr>
                <p:cNvPr id="1050" name="TextBox 1049"/>
                <p:cNvSpPr txBox="1">
                  <a:spLocks noRot="1" noChangeAspect="1" noMove="1" noResize="1" noEditPoints="1" noAdjustHandles="1" noChangeArrowheads="1" noChangeShapeType="1" noTextEdit="1"/>
                </p:cNvSpPr>
                <p:nvPr/>
              </p:nvSpPr>
              <p:spPr>
                <a:xfrm>
                  <a:off x="7537490" y="4415494"/>
                  <a:ext cx="601383" cy="369332"/>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282517" y="4108845"/>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282517" y="4108845"/>
                  <a:ext cx="351635" cy="369332"/>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9635" y="4114800"/>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9635" y="4114800"/>
                  <a:ext cx="351635" cy="369332"/>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6434917" y="5117068"/>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6434917" y="5117068"/>
                  <a:ext cx="351635" cy="369332"/>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649635" y="5193268"/>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7649635" y="5193268"/>
                  <a:ext cx="351635" cy="369332"/>
                </a:xfrm>
                <a:prstGeom prst="rect">
                  <a:avLst/>
                </a:prstGeom>
                <a:blipFill rotWithShape="1">
                  <a:blip r:embed="rId21"/>
                  <a:stretch>
                    <a:fillRect/>
                  </a:stretch>
                </a:blipFill>
              </p:spPr>
              <p:txBody>
                <a:bodyPr/>
                <a:lstStyle/>
                <a:p>
                  <a:r>
                    <a:rPr lang="en-US">
                      <a:noFill/>
                    </a:rPr>
                    <a:t> </a:t>
                  </a:r>
                </a:p>
              </p:txBody>
            </p:sp>
          </mc:Fallback>
        </mc:AlternateContent>
      </p:grpSp>
      <p:grpSp>
        <p:nvGrpSpPr>
          <p:cNvPr id="3" name="Group 2"/>
          <p:cNvGrpSpPr/>
          <p:nvPr/>
        </p:nvGrpSpPr>
        <p:grpSpPr>
          <a:xfrm>
            <a:off x="-39512" y="4495800"/>
            <a:ext cx="6014474" cy="1058723"/>
            <a:chOff x="-39512" y="4495800"/>
            <a:chExt cx="6014474" cy="1058723"/>
          </a:xfrm>
        </p:grpSpPr>
        <p:sp>
          <p:nvSpPr>
            <p:cNvPr id="1054" name="TextBox 1053"/>
            <p:cNvSpPr txBox="1"/>
            <p:nvPr/>
          </p:nvSpPr>
          <p:spPr>
            <a:xfrm>
              <a:off x="152400" y="4495800"/>
              <a:ext cx="747512" cy="369332"/>
            </a:xfrm>
            <a:prstGeom prst="rect">
              <a:avLst/>
            </a:prstGeom>
            <a:noFill/>
          </p:spPr>
          <p:txBody>
            <a:bodyPr wrap="none" rtlCol="0">
              <a:spAutoFit/>
            </a:bodyPr>
            <a:lstStyle/>
            <a:p>
              <a:r>
                <a:rPr lang="en-US" dirty="0"/>
                <a:t>Here, </a:t>
              </a:r>
            </a:p>
          </p:txBody>
        </p:sp>
        <mc:AlternateContent xmlns:mc="http://schemas.openxmlformats.org/markup-compatibility/2006" xmlns:a14="http://schemas.microsoft.com/office/drawing/2010/main">
          <mc:Choice Requires="a14">
            <p:sp>
              <p:nvSpPr>
                <p:cNvPr id="1055" name="TextBox 1054"/>
                <p:cNvSpPr txBox="1"/>
                <p:nvPr/>
              </p:nvSpPr>
              <p:spPr>
                <a:xfrm>
                  <a:off x="3134184" y="4859333"/>
                  <a:ext cx="2840778" cy="695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3</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𝜀</m:t>
                                </m:r>
                              </m:e>
                              <m:sub>
                                <m:r>
                                  <a:rPr lang="en-US" b="0" i="1" smtClean="0">
                                    <a:latin typeface="Cambria Math"/>
                                    <a:ea typeface="Cambria Math"/>
                                  </a:rPr>
                                  <m:t>0</m:t>
                                </m:r>
                              </m:sub>
                            </m:sSub>
                          </m:den>
                        </m:f>
                        <m:f>
                          <m:fPr>
                            <m:ctrlPr>
                              <a:rPr lang="en-US" b="0" i="1" smtClean="0">
                                <a:latin typeface="Cambria Math" panose="02040503050406030204" pitchFamily="18" charset="0"/>
                              </a:rPr>
                            </m:ctrlPr>
                          </m:fPr>
                          <m:num>
                            <m:r>
                              <a:rPr lang="en-US" b="0" i="1" smtClean="0">
                                <a:latin typeface="Cambria Math"/>
                              </a:rPr>
                              <m:t>20</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−9</m:t>
                                </m:r>
                              </m:sup>
                            </m:sSup>
                          </m:num>
                          <m:den>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den>
                        </m:f>
                      </m:oMath>
                    </m:oMathPara>
                  </a14:m>
                  <a:endParaRPr lang="en-US" dirty="0"/>
                </a:p>
              </p:txBody>
            </p:sp>
          </mc:Choice>
          <mc:Fallback xmlns="">
            <p:sp>
              <p:nvSpPr>
                <p:cNvPr id="1055" name="TextBox 1054"/>
                <p:cNvSpPr txBox="1">
                  <a:spLocks noRot="1" noChangeAspect="1" noMove="1" noResize="1" noEditPoints="1" noAdjustHandles="1" noChangeArrowheads="1" noChangeShapeType="1" noTextEdit="1"/>
                </p:cNvSpPr>
                <p:nvPr/>
              </p:nvSpPr>
              <p:spPr>
                <a:xfrm>
                  <a:off x="3134184" y="4859333"/>
                  <a:ext cx="2840778" cy="695190"/>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9512" y="4847230"/>
                  <a:ext cx="2835456" cy="695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4</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𝜀</m:t>
                                </m:r>
                              </m:e>
                              <m:sub>
                                <m:r>
                                  <a:rPr lang="en-US" b="0" i="1" smtClean="0">
                                    <a:latin typeface="Cambria Math"/>
                                    <a:ea typeface="Cambria Math"/>
                                  </a:rPr>
                                  <m:t>0</m:t>
                                </m:r>
                              </m:sub>
                            </m:sSub>
                          </m:den>
                        </m:f>
                        <m:f>
                          <m:fPr>
                            <m:ctrlPr>
                              <a:rPr lang="en-US" b="0" i="1" smtClean="0">
                                <a:latin typeface="Cambria Math" panose="02040503050406030204" pitchFamily="18" charset="0"/>
                              </a:rPr>
                            </m:ctrlPr>
                          </m:fPr>
                          <m:num>
                            <m:r>
                              <a:rPr lang="en-US" b="0" i="1" smtClean="0">
                                <a:latin typeface="Cambria Math"/>
                              </a:rPr>
                              <m:t>10</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−9</m:t>
                                </m:r>
                              </m:sup>
                            </m:sSup>
                          </m:num>
                          <m:den>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den>
                        </m:f>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39512" y="4847230"/>
                  <a:ext cx="2835456" cy="695190"/>
                </a:xfrm>
                <a:prstGeom prst="rect">
                  <a:avLst/>
                </a:prstGeom>
                <a:blipFill rotWithShape="1">
                  <a:blip r:embed="rId23"/>
                  <a:stretch>
                    <a:fillRect/>
                  </a:stretch>
                </a:blipFill>
              </p:spPr>
              <p:txBody>
                <a:bodyPr/>
                <a:lstStyle/>
                <a:p>
                  <a:r>
                    <a:rPr lang="en-US">
                      <a:noFill/>
                    </a:rPr>
                    <a:t> </a:t>
                  </a:r>
                </a:p>
              </p:txBody>
            </p:sp>
          </mc:Fallback>
        </mc:AlternateContent>
        <p:sp>
          <p:nvSpPr>
            <p:cNvPr id="33" name="TextBox 32"/>
            <p:cNvSpPr txBox="1"/>
            <p:nvPr/>
          </p:nvSpPr>
          <p:spPr>
            <a:xfrm>
              <a:off x="2587581" y="5042647"/>
              <a:ext cx="614271" cy="369332"/>
            </a:xfrm>
            <a:prstGeom prst="rect">
              <a:avLst/>
            </a:prstGeom>
            <a:noFill/>
          </p:spPr>
          <p:txBody>
            <a:bodyPr wrap="none" rtlCol="0">
              <a:spAutoFit/>
            </a:bodyPr>
            <a:lstStyle/>
            <a:p>
              <a:r>
                <a:rPr lang="en-US" dirty="0"/>
                <a:t>And </a:t>
              </a:r>
            </a:p>
          </p:txBody>
        </p:sp>
      </p:grpSp>
      <mc:AlternateContent xmlns:mc="http://schemas.openxmlformats.org/markup-compatibility/2006" xmlns:a14="http://schemas.microsoft.com/office/drawing/2010/main">
        <mc:Choice Requires="a14">
          <p:sp>
            <p:nvSpPr>
              <p:cNvPr id="78" name="TextBox 77"/>
              <p:cNvSpPr txBox="1"/>
              <p:nvPr/>
            </p:nvSpPr>
            <p:spPr>
              <a:xfrm>
                <a:off x="62209" y="6234029"/>
                <a:ext cx="1199431"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𝑥</m:t>
                        </m:r>
                      </m:sub>
                    </m:sSub>
                    <m:r>
                      <a:rPr lang="en-US" b="0" i="1" smtClean="0">
                        <a:latin typeface="Cambria Math"/>
                      </a:rPr>
                      <m:t>=</m:t>
                    </m:r>
                  </m:oMath>
                </a14:m>
                <a:r>
                  <a:rPr lang="en-US" dirty="0"/>
                  <a:t>0 N/C</a:t>
                </a:r>
              </a:p>
            </p:txBody>
          </p:sp>
        </mc:Choice>
        <mc:Fallback xmlns="">
          <p:sp>
            <p:nvSpPr>
              <p:cNvPr id="78" name="TextBox 77"/>
              <p:cNvSpPr txBox="1">
                <a:spLocks noRot="1" noChangeAspect="1" noMove="1" noResize="1" noEditPoints="1" noAdjustHandles="1" noChangeArrowheads="1" noChangeShapeType="1" noTextEdit="1"/>
              </p:cNvSpPr>
              <p:nvPr/>
            </p:nvSpPr>
            <p:spPr>
              <a:xfrm>
                <a:off x="62209" y="6234029"/>
                <a:ext cx="1199431" cy="369332"/>
              </a:xfrm>
              <a:prstGeom prst="rect">
                <a:avLst/>
              </a:prstGeom>
              <a:blipFill rotWithShape="1">
                <a:blip r:embed="rId24"/>
                <a:stretch>
                  <a:fillRect t="-8333" r="-4061" b="-26667"/>
                </a:stretch>
              </a:blipFill>
            </p:spPr>
            <p:txBody>
              <a:bodyPr/>
              <a:lstStyle/>
              <a:p>
                <a:r>
                  <a:rPr lang="en-US">
                    <a:noFill/>
                  </a:rPr>
                  <a:t> </a:t>
                </a:r>
              </a:p>
            </p:txBody>
          </p:sp>
        </mc:Fallback>
      </mc:AlternateContent>
    </p:spTree>
    <p:extLst>
      <p:ext uri="{BB962C8B-B14F-4D97-AF65-F5344CB8AC3E}">
        <p14:creationId xmlns:p14="http://schemas.microsoft.com/office/powerpoint/2010/main" val="18129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1000"/>
                                        <p:tgtEl>
                                          <p:spTgt spid="66"/>
                                        </p:tgtEl>
                                      </p:cBhvr>
                                    </p:animEffect>
                                    <p:anim calcmode="lin" valueType="num">
                                      <p:cBhvr>
                                        <p:cTn id="29" dur="1000" fill="hold"/>
                                        <p:tgtEl>
                                          <p:spTgt spid="66"/>
                                        </p:tgtEl>
                                        <p:attrNameLst>
                                          <p:attrName>ppt_x</p:attrName>
                                        </p:attrNameLst>
                                      </p:cBhvr>
                                      <p:tavLst>
                                        <p:tav tm="0">
                                          <p:val>
                                            <p:strVal val="#ppt_x"/>
                                          </p:val>
                                        </p:tav>
                                        <p:tav tm="100000">
                                          <p:val>
                                            <p:strVal val="#ppt_x"/>
                                          </p:val>
                                        </p:tav>
                                      </p:tavLst>
                                    </p:anim>
                                    <p:anim calcmode="lin" valueType="num">
                                      <p:cBhvr>
                                        <p:cTn id="3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1000"/>
                                        <p:tgtEl>
                                          <p:spTgt spid="78"/>
                                        </p:tgtEl>
                                      </p:cBhvr>
                                    </p:animEffect>
                                    <p:anim calcmode="lin" valueType="num">
                                      <p:cBhvr>
                                        <p:cTn id="36" dur="1000" fill="hold"/>
                                        <p:tgtEl>
                                          <p:spTgt spid="78"/>
                                        </p:tgtEl>
                                        <p:attrNameLst>
                                          <p:attrName>ppt_x</p:attrName>
                                        </p:attrNameLst>
                                      </p:cBhvr>
                                      <p:tavLst>
                                        <p:tav tm="0">
                                          <p:val>
                                            <p:strVal val="#ppt_x"/>
                                          </p:val>
                                        </p:tav>
                                        <p:tav tm="100000">
                                          <p:val>
                                            <p:strVal val="#ppt_x"/>
                                          </p:val>
                                        </p:tav>
                                      </p:tavLst>
                                    </p:anim>
                                    <p:anim calcmode="lin" valueType="num">
                                      <p:cBhvr>
                                        <p:cTn id="37"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883</Words>
  <Application>Microsoft Office PowerPoint</Application>
  <PresentationFormat>On-screen Show (4:3)</PresentationFormat>
  <Paragraphs>122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Theme</vt:lpstr>
      <vt:lpstr>FINAL TERM</vt:lpstr>
      <vt:lpstr>Reference Books</vt:lpstr>
      <vt:lpstr>LESSON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Dr. Md. Habib Ullah</cp:lastModifiedBy>
  <cp:revision>185</cp:revision>
  <dcterms:created xsi:type="dcterms:W3CDTF">2020-05-08T10:21:51Z</dcterms:created>
  <dcterms:modified xsi:type="dcterms:W3CDTF">2021-02-07T13:02:39Z</dcterms:modified>
</cp:coreProperties>
</file>