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59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FD99F-7617-496D-B885-F1A247B1482B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ACF52-A452-474D-84B3-1B99D99579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47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9E4B-44B4-4C21-BB33-F61AEBD7781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53DD-9172-4D48-9D23-619D8548D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4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9E4B-44B4-4C21-BB33-F61AEBD7781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53DD-9172-4D48-9D23-619D8548D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7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9E4B-44B4-4C21-BB33-F61AEBD7781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53DD-9172-4D48-9D23-619D8548D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2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9E4B-44B4-4C21-BB33-F61AEBD7781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53DD-9172-4D48-9D23-619D8548D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7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9E4B-44B4-4C21-BB33-F61AEBD7781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53DD-9172-4D48-9D23-619D8548D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9E4B-44B4-4C21-BB33-F61AEBD7781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53DD-9172-4D48-9D23-619D8548D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5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9E4B-44B4-4C21-BB33-F61AEBD7781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53DD-9172-4D48-9D23-619D8548D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0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9E4B-44B4-4C21-BB33-F61AEBD7781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53DD-9172-4D48-9D23-619D8548D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0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9E4B-44B4-4C21-BB33-F61AEBD7781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53DD-9172-4D48-9D23-619D8548D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633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9E4B-44B4-4C21-BB33-F61AEBD7781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53DD-9172-4D48-9D23-619D8548D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6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D9E4B-44B4-4C21-BB33-F61AEBD7781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153DD-9172-4D48-9D23-619D8548D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5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D9E4B-44B4-4C21-BB33-F61AEBD7781D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153DD-9172-4D48-9D23-619D8548D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8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8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97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3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12" Type="http://schemas.openxmlformats.org/officeDocument/2006/relationships/image" Target="../media/image1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4.png"/><Relationship Id="rId9" Type="http://schemas.openxmlformats.org/officeDocument/2006/relationships/image" Target="../media/image119.png"/><Relationship Id="rId14" Type="http://schemas.openxmlformats.org/officeDocument/2006/relationships/image" Target="../media/image1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LESSON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BOOK CHAPTER 22</a:t>
            </a:r>
          </a:p>
          <a:p>
            <a:pPr marL="0" indent="0" algn="ctr">
              <a:buNone/>
            </a:pPr>
            <a:endParaRPr lang="en-US" sz="66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66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ELECTRIC FIELDS</a:t>
            </a:r>
          </a:p>
        </p:txBody>
      </p:sp>
    </p:spTree>
    <p:extLst>
      <p:ext uri="{BB962C8B-B14F-4D97-AF65-F5344CB8AC3E}">
        <p14:creationId xmlns:p14="http://schemas.microsoft.com/office/powerpoint/2010/main" val="512117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7835" y="2496181"/>
            <a:ext cx="630833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6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307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6200" y="76200"/>
            <a:ext cx="2595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Electric Dipoles: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200" y="609600"/>
                <a:ext cx="899160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An electric dipole is a pair of point charges with equal magnitude and opposite sign (a positive charge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and a negative charge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 separated by a small distance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609600"/>
                <a:ext cx="8991600" cy="1015663"/>
              </a:xfrm>
              <a:prstGeom prst="rect">
                <a:avLst/>
              </a:prstGeom>
              <a:blipFill rotWithShape="1">
                <a:blip r:embed="rId2"/>
                <a:stretch>
                  <a:fillRect l="-746" t="-2395" r="-678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16245" y="5584471"/>
            <a:ext cx="5254900" cy="1238010"/>
            <a:chOff x="16245" y="5584471"/>
            <a:chExt cx="5254900" cy="1238010"/>
          </a:xfrm>
        </p:grpSpPr>
        <p:sp>
          <p:nvSpPr>
            <p:cNvPr id="2" name="TextBox 1"/>
            <p:cNvSpPr txBox="1"/>
            <p:nvPr/>
          </p:nvSpPr>
          <p:spPr>
            <a:xfrm>
              <a:off x="42192" y="5642532"/>
              <a:ext cx="18181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In vector form,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076202" y="5584471"/>
                  <a:ext cx="1191160" cy="5162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𝑞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6202" y="5584471"/>
                  <a:ext cx="1191160" cy="5162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6245" y="6114595"/>
                  <a:ext cx="525490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The direction of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a14:m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is from negative charge to </a:t>
                  </a:r>
                </a:p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positive charge as shown in figure 1.</a:t>
                  </a: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45" y="6114595"/>
                  <a:ext cx="5254900" cy="7078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276" t="-8621" r="-232" b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110836" y="2678668"/>
            <a:ext cx="5263710" cy="2924041"/>
            <a:chOff x="110836" y="2678668"/>
            <a:chExt cx="5263710" cy="29240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10836" y="3909938"/>
                  <a:ext cx="5263710" cy="16927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The product of the charge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Arial" panose="020B0604020202020204" pitchFamily="34" charset="0"/>
                        </a:rPr>
                        <m:t>𝑞</m:t>
                      </m:r>
                    </m:oMath>
                  </a14:m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and the separation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Arial" panose="020B0604020202020204" pitchFamily="34" charset="0"/>
                        </a:rPr>
                        <m:t>𝑑</m:t>
                      </m:r>
                    </m:oMath>
                  </a14:m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is the  magnitude of a quantity called the </a:t>
                  </a:r>
                  <a:r>
                    <a: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electric dipole moment, </a:t>
                  </a:r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denoted by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/>
                          <a:cs typeface="Arial" panose="020B0604020202020204" pitchFamily="34" charset="0"/>
                        </a:rPr>
                        <m:t>.   </m:t>
                      </m:r>
                    </m:oMath>
                  </a14:m>
                  <a:endParaRPr lang="en-US" sz="2000" b="0" i="1" dirty="0">
                    <a:latin typeface="Cambria Math"/>
                    <a:cs typeface="Arial" panose="020B0604020202020204" pitchFamily="34" charset="0"/>
                  </a:endParaRPr>
                </a:p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𝑇h𝑎𝑡</m:t>
                        </m:r>
                        <m:r>
                          <a:rPr 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𝑖𝑠</m:t>
                        </m:r>
                        <m:r>
                          <a:rPr 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,  </m:t>
                        </m:r>
                        <m:r>
                          <a:rPr 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  <a:cs typeface="Arial" panose="020B0604020202020204" pitchFamily="34" charset="0"/>
                          </a:rPr>
                          <m:t>𝑞𝑑</m:t>
                        </m:r>
                      </m:oMath>
                    </m:oMathPara>
                  </a14:m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36" y="3909938"/>
                  <a:ext cx="5263710" cy="169277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157" t="-1439" r="-1157" b="-46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/>
            <p:cNvSpPr txBox="1"/>
            <p:nvPr/>
          </p:nvSpPr>
          <p:spPr>
            <a:xfrm>
              <a:off x="382312" y="267866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Fig.1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929093" y="1295400"/>
            <a:ext cx="4165078" cy="5496528"/>
            <a:chOff x="4929093" y="1295400"/>
            <a:chExt cx="4165078" cy="5496528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1295400"/>
              <a:ext cx="3607771" cy="3714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5499585" y="5004003"/>
                  <a:ext cx="3581400" cy="17879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The pattern of electric field lines around an electric dipole, with an electric field vector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</m:oMath>
                  </a14:m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shown (Figure 2) at one point (tangent to the field line through that point).</a:t>
                  </a: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9585" y="5004003"/>
                  <a:ext cx="3581400" cy="178792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1361" t="-1706" r="-1361" b="-4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4929093" y="283106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Fig.2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860318" y="1619726"/>
            <a:ext cx="1133768" cy="2290212"/>
            <a:chOff x="1860318" y="1619726"/>
            <a:chExt cx="1133768" cy="2290212"/>
          </a:xfrm>
        </p:grpSpPr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0318" y="1619726"/>
              <a:ext cx="1133768" cy="229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5" name="Straight Connector 14"/>
            <p:cNvCxnSpPr/>
            <p:nvPr/>
          </p:nvCxnSpPr>
          <p:spPr>
            <a:xfrm>
              <a:off x="2327565" y="1981200"/>
              <a:ext cx="0" cy="144780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1887240" y="2863334"/>
                  <a:ext cx="377924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7240" y="2863334"/>
                  <a:ext cx="377924" cy="41030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22388" r="-290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9521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2752" y="609600"/>
            <a:ext cx="5297284" cy="974767"/>
            <a:chOff x="62752" y="900953"/>
            <a:chExt cx="5297284" cy="974767"/>
          </a:xfrm>
        </p:grpSpPr>
        <p:sp>
          <p:nvSpPr>
            <p:cNvPr id="3" name="TextBox 2"/>
            <p:cNvSpPr txBox="1"/>
            <p:nvPr/>
          </p:nvSpPr>
          <p:spPr>
            <a:xfrm>
              <a:off x="62752" y="900953"/>
              <a:ext cx="52972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 net magnitude of the electric field at point P 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04800" y="1378468"/>
                  <a:ext cx="2300310" cy="497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(+)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(−)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1378468"/>
                  <a:ext cx="2300310" cy="49725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09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010" y="0"/>
            <a:ext cx="3008990" cy="683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4286" y="1752600"/>
                <a:ext cx="3685176" cy="934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𝐸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(+)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sz="2400">
                              <a:ea typeface="Calibri"/>
                              <a:cs typeface="Times New Roman"/>
                            </a:rPr>
                            <m:t> </m:t>
                          </m:r>
                        </m:den>
                      </m:f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libri"/>
                                  <a:cs typeface="Times New Roman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(−)</m:t>
                              </m:r>
                            </m:sub>
                            <m:sup>
                              <m:r>
                                <a:rPr lang="en-US" sz="2400" i="1"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2</m:t>
                              </m:r>
                            </m:sup>
                          </m:sSubSup>
                          <m:r>
                            <m:rPr>
                              <m:nor/>
                            </m:rPr>
                            <a:rPr lang="en-US" sz="2400">
                              <a:ea typeface="Calibri"/>
                              <a:cs typeface="Times New Roman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286" y="1752600"/>
                <a:ext cx="3685176" cy="93435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42545" y="2819400"/>
                <a:ext cx="4329455" cy="1006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𝐸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box>
                                        <m:box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+</m:t>
                                      </m:r>
                                      <m:box>
                                        <m:box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45" y="2819400"/>
                <a:ext cx="4329455" cy="100610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69804" y="4191000"/>
                <a:ext cx="5350119" cy="1006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𝐸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1−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2400" b="0" i="1" smtClean="0"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2400" b="0" i="1" smtClean="0"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sz="2400" b="0" i="1" smtClean="0"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𝑧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400" b="0" i="1" smtClean="0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+</m:t>
                                          </m:r>
                                          <m:box>
                                            <m:boxPr>
                                              <m:ctrlPr>
                                                <a:rPr lang="en-US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oxPr>
                                            <m:e>
                                              <m:argPr>
                                                <m:argSz m:val="-1"/>
                                              </m:argPr>
                                              <m:f>
                                                <m:fPr>
                                                  <m:ctrlPr>
                                                    <a:rPr lang="en-US" sz="24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24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𝑑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24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US" sz="24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/>
                                                    </a:rPr>
                                                    <m:t>𝑧</m:t>
                                                  </m:r>
                                                </m:den>
                                              </m:f>
                                            </m:e>
                                          </m:box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04" y="4191000"/>
                <a:ext cx="5350119" cy="100610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69803" y="5486400"/>
                <a:ext cx="4871334" cy="10061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𝐸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1−</m:t>
                                      </m:r>
                                      <m:box>
                                        <m:box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2400" b="0" i="1" smtClean="0"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+</m:t>
                                      </m:r>
                                      <m:box>
                                        <m:box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oxPr>
                                        <m:e>
                                          <m:argPr>
                                            <m:argSz m:val="-1"/>
                                          </m:argPr>
                                          <m:f>
                                            <m:fPr>
                                              <m:ctrlPr>
                                                <a:rPr lang="en-US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/>
                                                </a:rPr>
                                                <m:t>𝑑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/>
                                                </a:rPr>
                                                <m:t>𝑧</m:t>
                                              </m:r>
                                            </m:den>
                                          </m:f>
                                        </m:e>
                                      </m:box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03" y="5486400"/>
                <a:ext cx="4871334" cy="100610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31376" y="104745"/>
            <a:ext cx="6540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The Electric Field Due to an Electric Dipole:</a:t>
            </a:r>
          </a:p>
        </p:txBody>
      </p:sp>
    </p:spTree>
    <p:extLst>
      <p:ext uri="{BB962C8B-B14F-4D97-AF65-F5344CB8AC3E}">
        <p14:creationId xmlns:p14="http://schemas.microsoft.com/office/powerpoint/2010/main" val="243202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-76200" y="400991"/>
                <a:ext cx="5186933" cy="787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𝐸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1−</m:t>
                                  </m:r>
                                  <m:box>
                                    <m:box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num>
                                        <m:den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+</m:t>
                                  </m:r>
                                  <m:box>
                                    <m:boxPr>
                                      <m:ctrlPr>
                                        <a:rPr lang="en-US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𝑑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den>
                                      </m:f>
                                    </m:e>
                                  </m:box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00991"/>
                <a:ext cx="5186933" cy="78758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953000" y="400991"/>
            <a:ext cx="4289892" cy="2799409"/>
            <a:chOff x="4953000" y="400991"/>
            <a:chExt cx="4289892" cy="27994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544670" y="497459"/>
                  <a:ext cx="2519279" cy="406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𝑧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≫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𝑑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𝑤𝑒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h𝑎𝑣𝑒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 </m:t>
                      </m:r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≪1</m:t>
                          </m:r>
                        </m:e>
                      </m:box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4670" y="497459"/>
                  <a:ext cx="2519279" cy="40658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179" t="-4545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5341054" y="1222434"/>
              <a:ext cx="3789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 use the form of binomial theorem,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953000" y="1642526"/>
                  <a:ext cx="4289892" cy="4953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1+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=1+</m:t>
                        </m:r>
                        <m:box>
                          <m:box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𝑛𝑥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sz="2000" b="0" i="1" smtClean="0">
                                <a:latin typeface="Cambria Math"/>
                              </a:rPr>
                              <m:t>+</m:t>
                            </m:r>
                            <m:box>
                              <m:box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2</m:t>
                                    </m:r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!</m:t>
                                    </m:r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+ .  .  .   </m:t>
                                </m:r>
                              </m:e>
                            </m:box>
                            <m:r>
                              <a:rPr lang="en-US" sz="2000" b="0" i="1" smtClean="0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&lt;1)</m:t>
                            </m:r>
                          </m:e>
                        </m:box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642526"/>
                  <a:ext cx="4289892" cy="49539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>
              <a:off x="5023734" y="400991"/>
              <a:ext cx="81666" cy="27994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242181" y="2554246"/>
                  <a:ext cx="397326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latin typeface="Cambria Math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sz="2000" b="1" i="1" smtClean="0">
                              <a:latin typeface="Cambria Math"/>
                            </a:rPr>
                            <m:t>𝒏</m:t>
                          </m:r>
                        </m:sup>
                      </m:sSup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2000" b="1" i="1" smtClean="0">
                          <a:latin typeface="Cambria Math"/>
                        </a:rPr>
                        <m:t>𝟏</m:t>
                      </m:r>
                      <m:r>
                        <a:rPr lang="en-US" sz="2000" b="1" i="1" smtClean="0">
                          <a:latin typeface="Cambria Math"/>
                        </a:rPr>
                        <m:t>+</m:t>
                      </m:r>
                      <m:r>
                        <a:rPr lang="en-US" sz="2000" b="1" i="1" smtClean="0">
                          <a:latin typeface="Cambria Math"/>
                        </a:rPr>
                        <m:t>𝒏𝒙</m:t>
                      </m:r>
                      <m:r>
                        <a:rPr lang="en-US" sz="2000" b="1" i="1" smtClean="0">
                          <a:latin typeface="Cambria Math"/>
                        </a:rPr>
                        <m:t>    </m:t>
                      </m:r>
                      <m:r>
                        <a:rPr lang="en-US" sz="2000" b="1" i="1" smtClean="0">
                          <a:latin typeface="Cambria Math"/>
                        </a:rPr>
                        <m:t>𝒇𝒐𝒓</m:t>
                      </m:r>
                      <m:r>
                        <a:rPr lang="en-US" sz="2000" b="1" i="1" smtClean="0">
                          <a:latin typeface="Cambria Math"/>
                        </a:rPr>
                        <m:t> </m:t>
                      </m:r>
                      <m:r>
                        <a:rPr lang="en-US" sz="2000" b="1" i="1" smtClean="0">
                          <a:latin typeface="Cambria Math"/>
                        </a:rPr>
                        <m:t>𝒙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≪</m:t>
                      </m:r>
                      <m:r>
                        <a:rPr lang="en-US" sz="2000" b="1" i="1" smtClean="0">
                          <a:latin typeface="Cambria Math"/>
                          <a:ea typeface="Cambria Math"/>
                        </a:rPr>
                        <m:t>𝟏</m:t>
                      </m:r>
                    </m:oMath>
                  </a14:m>
                  <a:r>
                    <a:rPr lang="en-US" sz="2000" b="1" dirty="0"/>
                    <a:t>      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181" y="2554246"/>
                  <a:ext cx="3973267" cy="40011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17679" y="1385219"/>
                <a:ext cx="1720792" cy="531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𝐻𝑒𝑟𝑒</m:t>
                      </m:r>
                      <m:r>
                        <a:rPr lang="en-US" sz="2400" b="0" i="1" smtClean="0">
                          <a:latin typeface="Cambria Math"/>
                        </a:rPr>
                        <m:t>   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≪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e>
                      </m:box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79" y="1385219"/>
                <a:ext cx="1720792" cy="53149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228600" y="2137918"/>
            <a:ext cx="4624728" cy="1388178"/>
            <a:chOff x="228600" y="2137918"/>
            <a:chExt cx="4624728" cy="13881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28600" y="2137918"/>
                  <a:ext cx="27782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𝑇h𝑒𝑟𝑒𝑓𝑜𝑟𝑒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𝑤𝑒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𝑐𝑎𝑛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𝑤𝑟𝑖𝑡𝑒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2137918"/>
                  <a:ext cx="277826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228600" y="2738508"/>
                  <a:ext cx="4624728" cy="7875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1+</m:t>
                                </m:r>
                                <m:box>
                                  <m:box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d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box>
                                  <m:box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𝑑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prstClr val="black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den>
                                    </m:f>
                                  </m:e>
                                </m:box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8600" y="2738508"/>
                  <a:ext cx="4624728" cy="787588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2978" y="3568783"/>
                <a:ext cx="3739357" cy="787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𝐸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1+</m:t>
                          </m:r>
                          <m:box>
                            <m:box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−</m:t>
                              </m:r>
                            </m:e>
                          </m:box>
                          <m:r>
                            <a:rPr lang="en-US" sz="24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1+</m:t>
                          </m:r>
                          <m:box>
                            <m:boxPr>
                              <m:ctrlPr>
                                <a:rPr 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78" y="3568783"/>
                <a:ext cx="3739357" cy="78758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5378" y="4356371"/>
                <a:ext cx="2497222" cy="9142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𝐸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78" y="4356371"/>
                <a:ext cx="2497222" cy="91422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/>
          <p:cNvGrpSpPr/>
          <p:nvPr/>
        </p:nvGrpSpPr>
        <p:grpSpPr>
          <a:xfrm>
            <a:off x="138155" y="5346657"/>
            <a:ext cx="6239405" cy="1439608"/>
            <a:chOff x="138155" y="5346657"/>
            <a:chExt cx="6239405" cy="1439608"/>
          </a:xfrm>
        </p:grpSpPr>
        <p:grpSp>
          <p:nvGrpSpPr>
            <p:cNvPr id="24" name="Group 23"/>
            <p:cNvGrpSpPr/>
            <p:nvPr/>
          </p:nvGrpSpPr>
          <p:grpSpPr>
            <a:xfrm>
              <a:off x="138155" y="5346657"/>
              <a:ext cx="6239405" cy="856325"/>
              <a:chOff x="738239" y="5612235"/>
              <a:chExt cx="6239405" cy="8563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738239" y="5855732"/>
                    <a:ext cx="10398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/>
                            </a:rPr>
                            <m:t>𝐹𝑖𝑛𝑎𝑙𝑙𝑦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239" y="5855732"/>
                    <a:ext cx="1039836" cy="369332"/>
                  </a:xfrm>
                  <a:prstGeom prst="rect">
                    <a:avLst/>
                  </a:prstGeom>
                  <a:blipFill rotWithShape="1">
                    <a:blip r:embed="rId11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2491223" y="5612235"/>
                    <a:ext cx="4486421" cy="856325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𝐸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𝑞𝑑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4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1223" y="5612235"/>
                    <a:ext cx="4486421" cy="856325"/>
                  </a:xfrm>
                  <a:prstGeom prst="rect">
                    <a:avLst/>
                  </a:prstGeom>
                  <a:blipFill rotWithShape="1"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438235" y="6324600"/>
                  <a:ext cx="547759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/>
                          </a:rPr>
                          <m:t>h𝑒𝑟𝑒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𝑞𝑑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𝑒𝑙𝑒𝑐𝑡𝑟𝑖𝑐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𝑑𝑖𝑝𝑜𝑙𝑒</m:t>
                        </m:r>
                        <m:r>
                          <a:rPr lang="en-US" sz="24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𝑚𝑜𝑚𝑒𝑛𝑡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235" y="6324600"/>
                  <a:ext cx="5477590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5341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80945"/>
            <a:ext cx="3467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Linear charge density: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0" y="652773"/>
            <a:ext cx="9144000" cy="2014227"/>
            <a:chOff x="0" y="652773"/>
            <a:chExt cx="9144000" cy="2014227"/>
          </a:xfrm>
        </p:grpSpPr>
        <p:sp>
          <p:nvSpPr>
            <p:cNvPr id="3" name="Rectangle 2"/>
            <p:cNvSpPr/>
            <p:nvPr/>
          </p:nvSpPr>
          <p:spPr>
            <a:xfrm>
              <a:off x="152400" y="652773"/>
              <a:ext cx="886161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231F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When charge is distributed along a line (such as a long, thin, charged plastic rod), we use (the Greek letter lambda </a:t>
              </a:r>
              <a:r>
                <a:rPr lang="el-GR" dirty="0">
                  <a:solidFill>
                    <a:srgbClr val="231F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λ</a:t>
              </a:r>
              <a:r>
                <a:rPr lang="en-US" dirty="0">
                  <a:solidFill>
                    <a:srgbClr val="231F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to represent the charge per unit length known as</a:t>
              </a:r>
              <a:r>
                <a:rPr lang="en-US" b="1" dirty="0">
                  <a:solidFill>
                    <a:srgbClr val="231F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linear charge density.</a:t>
              </a:r>
              <a:r>
                <a:rPr lang="en-US" dirty="0">
                  <a:solidFill>
                    <a:srgbClr val="231F2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52400" y="1607479"/>
              <a:ext cx="799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That 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0" y="1935581"/>
                  <a:ext cx="5440015" cy="73141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𝜆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𝐴𝑚𝑜𝑢𝑛𝑡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𝑜𝑓𝑐h𝑎𝑟𝑔𝑒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𝑑𝑖𝑠𝑡𝑟𝑖𝑏𝑢𝑡𝑒𝑑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𝑜𝑛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𝑡h𝑒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𝑟𝑜𝑑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𝐿𝑒𝑛𝑔𝑡h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𝑜𝑓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𝑡h𝑒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𝑟𝑜𝑑</m:t>
                            </m:r>
                          </m:den>
                        </m:f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935581"/>
                  <a:ext cx="5440015" cy="73141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5458376" y="2069068"/>
              <a:ext cx="3685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[For uniform linear charge density]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6200" y="2831068"/>
            <a:ext cx="3671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The SI unit of </a:t>
            </a:r>
            <a:r>
              <a:rPr lang="el-GR" i="1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is Coulomb/meter;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simply, we use C/m.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026519" y="3124200"/>
            <a:ext cx="5965081" cy="3713963"/>
            <a:chOff x="3026519" y="3276600"/>
            <a:chExt cx="5965081" cy="3713963"/>
          </a:xfrm>
        </p:grpSpPr>
        <p:sp>
          <p:nvSpPr>
            <p:cNvPr id="10" name="TextBox 9"/>
            <p:cNvSpPr txBox="1"/>
            <p:nvPr/>
          </p:nvSpPr>
          <p:spPr>
            <a:xfrm>
              <a:off x="3026519" y="4343399"/>
              <a:ext cx="920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Note:</a:t>
              </a: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0444" y="3276600"/>
              <a:ext cx="4611156" cy="37139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3302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8188"/>
            <a:ext cx="3030071" cy="6706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5926" y="515902"/>
            <a:ext cx="70968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For charge that is distributed uniformly over a ring, determine the net electric field at a given point on the axis of the ring (at a distance z from the center of the ring). </a:t>
            </a:r>
            <a:endParaRPr lang="en-US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70968"/>
            <a:ext cx="3039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Analytical problem:</a:t>
            </a:r>
            <a:endParaRPr lang="en-US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2820" y="1528482"/>
            <a:ext cx="6954144" cy="3174615"/>
            <a:chOff x="92820" y="1528482"/>
            <a:chExt cx="6954144" cy="3174615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820" y="1528482"/>
              <a:ext cx="3242521" cy="31746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3344306" y="1981200"/>
              <a:ext cx="370265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b="1" dirty="0"/>
                <a:t>Fig. </a:t>
              </a:r>
              <a:r>
                <a:rPr lang="en-US" dirty="0"/>
                <a:t>The electric fields set up at </a:t>
              </a:r>
              <a:r>
                <a:rPr lang="en-US" i="1" dirty="0"/>
                <a:t>P </a:t>
              </a:r>
              <a:r>
                <a:rPr lang="en-US" dirty="0"/>
                <a:t>by a charge element and its symmetric</a:t>
              </a:r>
            </a:p>
            <a:p>
              <a:pPr algn="just"/>
              <a:r>
                <a:rPr lang="en-US" dirty="0"/>
                <a:t>partner (on the opposite side of the ring). The components perpendicular to the </a:t>
              </a:r>
              <a:r>
                <a:rPr lang="en-US" i="1" dirty="0"/>
                <a:t>z </a:t>
              </a:r>
              <a:r>
                <a:rPr lang="en-US" dirty="0"/>
                <a:t>axis cancel; the parallel components add.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2820" y="4694132"/>
                <a:ext cx="6003180" cy="16312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ds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be the (arc) length of any differential element of the ring. Since </a:t>
                </a:r>
                <a:r>
                  <a:rPr lang="el-G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λ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charge per unit (arc) length, the element has a charge of magnitude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                                              </m:t>
                    </m:r>
                    <m:r>
                      <a:rPr lang="en-US" sz="2000" b="0" i="1" smtClean="0">
                        <a:latin typeface="Cambria Math"/>
                      </a:rPr>
                      <m:t>𝑑𝑞</m:t>
                    </m:r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𝜆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𝑑𝑠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0" y="4694132"/>
                <a:ext cx="6003180" cy="1631216"/>
              </a:xfrm>
              <a:prstGeom prst="rect">
                <a:avLst/>
              </a:prstGeom>
              <a:blipFill rotWithShape="1">
                <a:blip r:embed="rId4"/>
                <a:stretch>
                  <a:fillRect l="-1015" t="-1493" r="-1726" b="-3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67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52400" y="228600"/>
            <a:ext cx="8763000" cy="2923549"/>
            <a:chOff x="152400" y="228600"/>
            <a:chExt cx="8763000" cy="29235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52400" y="228600"/>
                  <a:ext cx="8763000" cy="112197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This differential charge (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  <a:cs typeface="Arial" panose="020B0604020202020204" pitchFamily="34" charset="0"/>
                        </a:rPr>
                        <m:t>𝑑𝑞</m:t>
                      </m:r>
                    </m:oMath>
                  </a14:m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) sets up a differential electric field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  <a:cs typeface="Arial" panose="020B0604020202020204" pitchFamily="34" charset="0"/>
                        </a:rPr>
                        <m:t>d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acc>
                    </m:oMath>
                  </a14:m>
                  <a:r>
                    <a:rPr lang="en-US" sz="20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at point </a:t>
                  </a:r>
                  <a:r>
                    <a:rPr lang="en-US" sz="20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P, </a:t>
                  </a:r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which is a distance </a:t>
                  </a:r>
                  <a:r>
                    <a:rPr lang="en-US" sz="20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 </a:t>
                  </a:r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from the element. Treating the element as a point charge.</a:t>
                  </a: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00" y="228600"/>
                  <a:ext cx="8763000" cy="112197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695" r="-139"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04800" y="1487252"/>
                  <a:ext cx="5196038" cy="4374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Hence, we can write the magnitude of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  <a:cs typeface="Arial" panose="020B0604020202020204" pitchFamily="34" charset="0"/>
                        </a:rPr>
                        <m:t>d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/>
                              <a:cs typeface="Arial" panose="020B0604020202020204" pitchFamily="34" charset="0"/>
                            </a:rPr>
                            <m:t>𝐸</m:t>
                          </m:r>
                        </m:e>
                      </m:acc>
                    </m:oMath>
                  </a14:m>
                  <a:r>
                    <a:rPr lang="en-US" sz="2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as</a:t>
                  </a: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1487252"/>
                  <a:ext cx="5196038" cy="43749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174" r="-2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85800" y="2133600"/>
                  <a:ext cx="6377259" cy="10185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/>
                              </a:rPr>
                              <m:t>4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/>
                              </a:rPr>
                              <m:t>𝑑𝑞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4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/>
                              </a:rPr>
                              <m:t>𝑑𝑠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4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𝑑𝑠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en-US" sz="24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2133600"/>
                  <a:ext cx="6377259" cy="101854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76200" y="3517040"/>
            <a:ext cx="9001152" cy="1890082"/>
            <a:chOff x="76200" y="3517040"/>
            <a:chExt cx="9001152" cy="18900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6200" y="4329004"/>
                  <a:ext cx="5979522" cy="899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𝑑𝐸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𝑐𝑜𝑠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nary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</a:rPr>
                                  <m:t>4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𝜀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𝜆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𝑑𝑠</m:t>
                                </m:r>
                              </m:num>
                              <m:den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2000" b="0" i="1" smtClean="0">
                                        <a:latin typeface="Cambria Math"/>
                                        <a:ea typeface="Cambria Math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den>
                            </m:f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𝑧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000" b="0" i="1" smtClean="0">
                                            <a:latin typeface="Cambria Math"/>
                                            <a:ea typeface="Cambria Math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𝑅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ea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den>
                                </m:f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4329004"/>
                  <a:ext cx="5979522" cy="89967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/>
            <p:cNvSpPr/>
            <p:nvPr/>
          </p:nvSpPr>
          <p:spPr>
            <a:xfrm>
              <a:off x="233670" y="3517040"/>
              <a:ext cx="884368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Since the components perpendicular to the 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z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axis cancel and the parallel components add, the net electric field along z-axis is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733344" y="4163371"/>
                  <a:ext cx="2217915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𝐹𝑟𝑜𝑚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𝑡h𝑒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𝑓𝑖𝑔𝑢𝑟𝑒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</m:oMath>
                    </m:oMathPara>
                  </a14:m>
                  <a:endParaRPr lang="en-US" b="0" dirty="0"/>
                </a:p>
                <a:p>
                  <a:r>
                    <a:rPr lang="en-US" dirty="0"/>
                    <a:t>    we can write</a:t>
                  </a: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344" y="4163371"/>
                  <a:ext cx="2217915" cy="646331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/>
            <p:cNvCxnSpPr/>
            <p:nvPr/>
          </p:nvCxnSpPr>
          <p:spPr>
            <a:xfrm>
              <a:off x="6697485" y="4087667"/>
              <a:ext cx="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6697485" y="4790478"/>
                  <a:ext cx="2349361" cy="6166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𝑐𝑜𝑠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𝜃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den>
                        </m:f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𝑧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7485" y="4790478"/>
                  <a:ext cx="2349361" cy="61664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83189" y="5410200"/>
                <a:ext cx="7770269" cy="1574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𝐸</m:t>
                      </m:r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=2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𝑅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𝑑𝑠</m:t>
                          </m:r>
                        </m:e>
                      </m:nary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𝜆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</m:d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𝜋</m:t>
                          </m:r>
                          <m:r>
                            <a:rPr lang="en-US" sz="2400" i="1">
                              <a:latin typeface="Cambria Math"/>
                            </a:rPr>
                            <m:t>𝑅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89" y="5410200"/>
                <a:ext cx="7770269" cy="157485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44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859" y="304800"/>
                <a:ext cx="5863913" cy="13329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𝐸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sz="2400" b="0" i="0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𝑞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4</m:t>
                          </m:r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9" y="304800"/>
                <a:ext cx="5863913" cy="133292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2718" y="2057400"/>
                <a:ext cx="3810000" cy="12486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𝐸</m:t>
                      </m:r>
                      <m:r>
                        <a:rPr lang="en-US" sz="2400" b="0" i="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𝑧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18" y="2057400"/>
                <a:ext cx="3810000" cy="12486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74812" y="1453063"/>
            <a:ext cx="89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Finally,</a:t>
            </a:r>
          </a:p>
        </p:txBody>
      </p:sp>
    </p:spTree>
    <p:extLst>
      <p:ext uri="{BB962C8B-B14F-4D97-AF65-F5344CB8AC3E}">
        <p14:creationId xmlns:p14="http://schemas.microsoft.com/office/powerpoint/2010/main" val="83586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93289" y="84719"/>
            <a:ext cx="8950711" cy="2724381"/>
            <a:chOff x="193289" y="84719"/>
            <a:chExt cx="8950711" cy="2724381"/>
          </a:xfrm>
        </p:grpSpPr>
        <p:sp>
          <p:nvSpPr>
            <p:cNvPr id="4" name="Rectangle 3"/>
            <p:cNvSpPr/>
            <p:nvPr/>
          </p:nvSpPr>
          <p:spPr>
            <a:xfrm>
              <a:off x="193289" y="152400"/>
              <a:ext cx="452880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Problem 30 (Book chapter 22)</a:t>
              </a:r>
              <a:endParaRPr lang="en-US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3127" y="84719"/>
              <a:ext cx="2540873" cy="2724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264458" y="714090"/>
                  <a:ext cx="6364942" cy="203132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dirty="0">
                      <a:solidFill>
                        <a:srgbClr val="231F20"/>
                      </a:solidFill>
                      <a:latin typeface="TimesTen-Roman"/>
                    </a:rPr>
                    <a:t>Figure shows two concentric rings, of radii </a:t>
                  </a:r>
                  <a:r>
                    <a:rPr lang="en-US" i="1" dirty="0">
                      <a:solidFill>
                        <a:srgbClr val="231F20"/>
                      </a:solidFill>
                      <a:latin typeface="TimesTen-Italic"/>
                    </a:rPr>
                    <a:t>R </a:t>
                  </a:r>
                  <a:r>
                    <a:rPr lang="en-US" dirty="0">
                      <a:solidFill>
                        <a:srgbClr val="231F20"/>
                      </a:solidFill>
                      <a:latin typeface="TimesTen-Roman"/>
                    </a:rPr>
                    <a:t>and</a:t>
                  </a:r>
                  <a:br>
                    <a:rPr lang="en-US" dirty="0">
                      <a:solidFill>
                        <a:srgbClr val="231F20"/>
                      </a:solidFill>
                      <a:latin typeface="TimesTen-Roman"/>
                    </a:rPr>
                  </a:b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231F2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231F2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231F20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231F20"/>
                          </a:solidFill>
                          <a:latin typeface="Cambria Math"/>
                        </a:rPr>
                        <m:t>=3</m:t>
                      </m:r>
                      <m:r>
                        <a:rPr lang="en-US" b="0" i="1" smtClean="0">
                          <a:solidFill>
                            <a:srgbClr val="231F20"/>
                          </a:solidFill>
                          <a:latin typeface="Cambria Math"/>
                        </a:rPr>
                        <m:t>𝑅</m:t>
                      </m:r>
                    </m:oMath>
                  </a14:m>
                  <a:r>
                    <a:rPr lang="en-US" dirty="0">
                      <a:solidFill>
                        <a:srgbClr val="231F20"/>
                      </a:solidFill>
                      <a:latin typeface="TimesTen-Roman"/>
                    </a:rPr>
                    <a:t>, that lie on the same plane. Point </a:t>
                  </a:r>
                  <a:r>
                    <a:rPr lang="en-US" i="1" dirty="0">
                      <a:solidFill>
                        <a:srgbClr val="231F20"/>
                      </a:solidFill>
                      <a:latin typeface="TimesTen-Italic"/>
                    </a:rPr>
                    <a:t>P </a:t>
                  </a:r>
                  <a:r>
                    <a:rPr lang="en-US" dirty="0">
                      <a:solidFill>
                        <a:srgbClr val="231F20"/>
                      </a:solidFill>
                      <a:latin typeface="TimesTen-Roman"/>
                    </a:rPr>
                    <a:t>lies on the central </a:t>
                  </a:r>
                  <a:r>
                    <a:rPr lang="en-US" i="1" dirty="0">
                      <a:solidFill>
                        <a:srgbClr val="231F20"/>
                      </a:solidFill>
                      <a:latin typeface="TimesTen-Italic"/>
                    </a:rPr>
                    <a:t>z </a:t>
                  </a:r>
                  <a:r>
                    <a:rPr lang="en-US" dirty="0">
                      <a:solidFill>
                        <a:srgbClr val="231F20"/>
                      </a:solidFill>
                      <a:latin typeface="TimesTen-Roman"/>
                    </a:rPr>
                    <a:t>axis, at distance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31F20"/>
                          </a:solidFill>
                          <a:latin typeface="Cambria Math"/>
                        </a:rPr>
                        <m:t>𝐷</m:t>
                      </m:r>
                      <m:r>
                        <a:rPr lang="en-US" b="0" i="1" smtClean="0">
                          <a:solidFill>
                            <a:srgbClr val="231F20"/>
                          </a:solidFill>
                          <a:latin typeface="Cambria Math"/>
                        </a:rPr>
                        <m:t>=2</m:t>
                      </m:r>
                      <m:r>
                        <a:rPr lang="en-US" b="0" i="1" smtClean="0">
                          <a:solidFill>
                            <a:srgbClr val="231F20"/>
                          </a:solidFill>
                          <a:latin typeface="Cambria Math"/>
                        </a:rPr>
                        <m:t>𝑅</m:t>
                      </m:r>
                    </m:oMath>
                  </a14:m>
                  <a:r>
                    <a:rPr lang="en-US" dirty="0">
                      <a:solidFill>
                        <a:srgbClr val="231F20"/>
                      </a:solidFill>
                      <a:latin typeface="TimesTen-Roman"/>
                    </a:rPr>
                    <a:t> from the center of the rings. The smaller ring has uniformly distributed charge</a:t>
                  </a:r>
                  <a:br>
                    <a:rPr lang="en-US" dirty="0">
                      <a:solidFill>
                        <a:srgbClr val="231F20"/>
                      </a:solidFill>
                      <a:latin typeface="TimesTen-Roman"/>
                    </a:rPr>
                  </a:b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231F20"/>
                          </a:solidFill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231F20"/>
                          </a:solidFill>
                          <a:latin typeface="Cambria Math"/>
                        </a:rPr>
                        <m:t>𝑄</m:t>
                      </m:r>
                    </m:oMath>
                  </a14:m>
                  <a:r>
                    <a:rPr lang="en-US" dirty="0">
                      <a:solidFill>
                        <a:srgbClr val="231F20"/>
                      </a:solidFill>
                      <a:latin typeface="TimesTen-Roman"/>
                    </a:rPr>
                    <a:t>. In terms of </a:t>
                  </a:r>
                  <a:r>
                    <a:rPr lang="en-US" i="1" dirty="0">
                      <a:solidFill>
                        <a:srgbClr val="231F20"/>
                      </a:solidFill>
                      <a:latin typeface="TimesTen-Italic"/>
                    </a:rPr>
                    <a:t>Q</a:t>
                  </a:r>
                  <a:r>
                    <a:rPr lang="en-US" dirty="0">
                      <a:solidFill>
                        <a:srgbClr val="231F20"/>
                      </a:solidFill>
                      <a:latin typeface="TimesTen-Roman"/>
                    </a:rPr>
                    <a:t>, what is the uniformly distributed charge on the larger ring if the net electric field at </a:t>
                  </a:r>
                  <a:r>
                    <a:rPr lang="en-US" i="1" dirty="0">
                      <a:solidFill>
                        <a:srgbClr val="231F20"/>
                      </a:solidFill>
                      <a:latin typeface="TimesTen-Italic"/>
                    </a:rPr>
                    <a:t>P </a:t>
                  </a:r>
                  <a:r>
                    <a:rPr lang="en-US" dirty="0">
                      <a:solidFill>
                        <a:srgbClr val="231F20"/>
                      </a:solidFill>
                      <a:latin typeface="TimesTen-Roman"/>
                    </a:rPr>
                    <a:t>is zero?</a:t>
                  </a:r>
                  <a:br>
                    <a:rPr lang="en-US" dirty="0">
                      <a:solidFill>
                        <a:srgbClr val="231F20"/>
                      </a:solidFill>
                      <a:latin typeface="TimesTen-Roman"/>
                    </a:rPr>
                  </a:br>
                  <a:endParaRPr lang="en-US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58" y="714090"/>
                  <a:ext cx="6364942" cy="203132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766" t="-1502" r="-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874434" y="2249121"/>
            <a:ext cx="2979238" cy="2878137"/>
            <a:chOff x="6172200" y="3048000"/>
            <a:chExt cx="2979238" cy="287813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3200400"/>
              <a:ext cx="2541587" cy="2725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6477000" y="4724400"/>
                  <a:ext cx="579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latin typeface="Cambria Math"/>
                          </a:rPr>
                          <m:t>𝑸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000" y="4724400"/>
                  <a:ext cx="579005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8601287" y="4708250"/>
                  <a:ext cx="55015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latin typeface="Cambria Math"/>
                          </a:rPr>
                          <m:t>𝒒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1287" y="4708250"/>
                  <a:ext cx="55015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/>
            <p:nvPr/>
          </p:nvCxnSpPr>
          <p:spPr>
            <a:xfrm flipV="1">
              <a:off x="7440298" y="3048000"/>
              <a:ext cx="0" cy="60960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7439890" y="3733800"/>
              <a:ext cx="0" cy="6096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7460922" y="3137644"/>
                  <a:ext cx="643061" cy="430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solidFill>
                                      <a:schemeClr val="accent1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b="1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𝑸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0922" y="3137644"/>
                  <a:ext cx="643061" cy="43031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858000" y="3949061"/>
                  <a:ext cx="622222" cy="4342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𝑬</m:t>
                                </m:r>
                              </m:e>
                            </m:acc>
                          </m:e>
                          <m:sub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/>
                              </a:rPr>
                              <m:t>𝒒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0" y="3949061"/>
                  <a:ext cx="622222" cy="434286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2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152400" y="2545360"/>
            <a:ext cx="1399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Answer: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376518" y="3061447"/>
            <a:ext cx="4532010" cy="1646803"/>
            <a:chOff x="376518" y="3061447"/>
            <a:chExt cx="4532010" cy="1646803"/>
          </a:xfrm>
        </p:grpSpPr>
        <p:sp>
          <p:nvSpPr>
            <p:cNvPr id="16" name="TextBox 15"/>
            <p:cNvSpPr txBox="1"/>
            <p:nvPr/>
          </p:nvSpPr>
          <p:spPr>
            <a:xfrm>
              <a:off x="376518" y="3061447"/>
              <a:ext cx="4532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According to the statement of the problem,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00059" y="3585884"/>
                  <a:ext cx="2198487" cy="4901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059" y="3585884"/>
                  <a:ext cx="2198487" cy="490199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7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17308" y="4218051"/>
                  <a:ext cx="1662506" cy="4901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𝑄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𝑞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308" y="4218051"/>
                  <a:ext cx="1662506" cy="490199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b="-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256691" y="4762928"/>
                <a:ext cx="4363694" cy="7286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𝑄𝐷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𝑞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𝐷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𝐷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3</m:t>
                                          </m:r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/>
                                              <a:ea typeface="Cambria Math"/>
                                            </a:rPr>
                                            <m:t>𝑅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91" y="4762928"/>
                <a:ext cx="4363694" cy="72866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00002" y="5791200"/>
                <a:ext cx="3445880" cy="7208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r>
                        <a:rPr lang="en-US" b="0" i="0" smtClean="0">
                          <a:solidFill>
                            <a:srgbClr val="C00000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𝑞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4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9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2" y="5791200"/>
                <a:ext cx="3445880" cy="720838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4908528" y="4408708"/>
            <a:ext cx="4159271" cy="2095072"/>
            <a:chOff x="4908528" y="4762928"/>
            <a:chExt cx="4159271" cy="209507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908528" y="4762928"/>
              <a:ext cx="0" cy="2095072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001942" y="5312810"/>
                  <a:ext cx="4065857" cy="10659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𝑞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box>
                                  <m:boxPr>
                                    <m:ctrlP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  <m:sSup>
                                      <m:sSupPr>
                                        <m:ctrlP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box>
                                  <m:boxPr>
                                    <m:ctrlP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oxPr>
                                  <m:e>
                                    <m:argPr>
                                      <m:argSz m:val="-1"/>
                                    </m:argPr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box>
                              </m:sup>
                            </m:sSup>
                          </m:den>
                        </m:f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</m:t>
                        </m:r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13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box>
                              <m:boxPr>
                                <m:ctrlPr>
                                  <a:rPr lang="en-US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box>
                          </m:sup>
                        </m:sSup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=4.19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1942" y="5312810"/>
                  <a:ext cx="4065857" cy="1065997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4990123" y="6242170"/>
            <a:ext cx="3436749" cy="546867"/>
            <a:chOff x="4990123" y="6242170"/>
            <a:chExt cx="3436749" cy="546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219473" y="6242170"/>
                  <a:ext cx="2207399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𝑞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=−4.19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</m:oMath>
                    </m:oMathPara>
                  </a14:m>
                  <a:endParaRPr lang="en-US" sz="2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9473" y="6242170"/>
                  <a:ext cx="2207399" cy="52322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TextBox 2"/>
            <p:cNvSpPr txBox="1"/>
            <p:nvPr/>
          </p:nvSpPr>
          <p:spPr>
            <a:xfrm>
              <a:off x="4990123" y="632737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That is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054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716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TimesTen-Italic</vt:lpstr>
      <vt:lpstr>TimesTen-Roman</vt:lpstr>
      <vt:lpstr>Office Theme</vt:lpstr>
      <vt:lpstr>LESSON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LESSON2</dc:title>
  <dc:creator>Teacher</dc:creator>
  <cp:lastModifiedBy>Dr. Md. Habib Ullah</cp:lastModifiedBy>
  <cp:revision>8</cp:revision>
  <dcterms:created xsi:type="dcterms:W3CDTF">2020-06-28T02:15:44Z</dcterms:created>
  <dcterms:modified xsi:type="dcterms:W3CDTF">2021-02-07T13:03:39Z</dcterms:modified>
</cp:coreProperties>
</file>