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D74CC-2EFC-4398-9B36-186F8044560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21F85-5602-4D58-AAC2-EE714F58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E79D-034C-4E5D-9C7B-1E89EC472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5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1030-029A-4958-9B29-678E4FD961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C8B0-DD52-4FB4-B4DD-538244CA2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12" Type="http://schemas.openxmlformats.org/officeDocument/2006/relationships/image" Target="../media/image1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0.png"/><Relationship Id="rId3" Type="http://schemas.openxmlformats.org/officeDocument/2006/relationships/image" Target="../media/image1100.png"/><Relationship Id="rId7" Type="http://schemas.openxmlformats.org/officeDocument/2006/relationships/image" Target="../media/image3.png"/><Relationship Id="rId12" Type="http://schemas.openxmlformats.org/officeDocument/2006/relationships/image" Target="../media/image10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00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230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40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LESSON 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BOOK CHAPTER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23</a:t>
            </a:r>
          </a:p>
          <a:p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ea typeface="Calibri"/>
                <a:cs typeface="Arial"/>
              </a:rPr>
              <a:t>GAUSS’ LAW</a:t>
            </a:r>
          </a:p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/>
                <a:ea typeface="Calibri"/>
                <a:cs typeface="Arial"/>
              </a:rPr>
              <a:t>And</a:t>
            </a:r>
          </a:p>
          <a:p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cs typeface="Arial"/>
              </a:rPr>
              <a:t>BOOK CHAPTER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cs typeface="Arial"/>
              </a:rPr>
              <a:t> 24</a:t>
            </a:r>
          </a:p>
          <a:p>
            <a:endParaRPr lang="en-US" sz="36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/>
              <a:cs typeface="Arial"/>
            </a:endParaRPr>
          </a:p>
          <a:p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cs typeface="Arial"/>
              </a:rPr>
              <a:t>ELECTRIC POTENTIAL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53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6296" y="267977"/>
            <a:ext cx="2338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Electric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Rectangle 1040"/>
              <p:cNvSpPr/>
              <p:nvPr/>
            </p:nvSpPr>
            <p:spPr>
              <a:xfrm>
                <a:off x="3106296" y="1156820"/>
                <a:ext cx="5885303" cy="4040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potential energy (U) per unit charge(q)  at a point in an electric field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is called the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electric potential  V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𝑉</m:t>
                    </m:r>
                    <m:r>
                      <a:rPr lang="en-US" sz="2400" i="1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𝑈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     …………..  (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i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)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266950" algn="l"/>
                  </a:tabLst>
                </a:pPr>
                <a:r>
                  <a:rPr lang="en-US" sz="2000" dirty="0"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The electric potential difference  between any two points </a:t>
                </a:r>
                <a:r>
                  <a:rPr lang="en-US" sz="2000" dirty="0" err="1"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 and f in an electric field is equal to the difference in potential energy per unit charge between the two points: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400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∆</m:t>
                    </m:r>
                    <m:r>
                      <m:rPr>
                        <m:sty m:val="p"/>
                      </m:rPr>
                      <a:rPr lang="en-US" sz="2400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V</m:t>
                    </m:r>
                    <m:r>
                      <a:rPr lang="en-US" sz="2400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f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  <a:ea typeface="Calibri"/>
                        <a:cs typeface="Times New Roman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i</m:t>
                        </m:r>
                      </m:sub>
                    </m:sSub>
                    <m:r>
                      <a:rPr lang="en-US" sz="2400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f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q</m:t>
                        </m:r>
                      </m:den>
                    </m:f>
                    <m:r>
                      <a:rPr lang="en-US" sz="2400" i="1">
                        <a:effectLst/>
                        <a:latin typeface="Cambria Math"/>
                        <a:ea typeface="Calibri"/>
                        <a:cs typeface="Times New Roman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q</m:t>
                        </m:r>
                      </m:den>
                    </m:f>
                    <m:r>
                      <a:rPr lang="en-US" sz="2400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U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  ……… </a:t>
                </a:r>
                <a:r>
                  <a:rPr lang="en-US" sz="2400" dirty="0">
                    <a:ea typeface="Calibri"/>
                    <a:cs typeface="Times New Roman"/>
                  </a:rPr>
                  <a:t>(ii)</a:t>
                </a:r>
                <a:endParaRPr lang="en-US" dirty="0"/>
              </a:p>
            </p:txBody>
          </p:sp>
        </mc:Choice>
        <mc:Fallback xmlns="">
          <p:sp>
            <p:nvSpPr>
              <p:cNvPr id="1041" name="Rectangle 10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96" y="1156820"/>
                <a:ext cx="5885303" cy="4040658"/>
              </a:xfrm>
              <a:prstGeom prst="rect">
                <a:avLst/>
              </a:prstGeom>
              <a:blipFill rotWithShape="1">
                <a:blip r:embed="rId2"/>
                <a:stretch>
                  <a:fillRect l="-1140" t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09362" y="1905000"/>
            <a:ext cx="2616081" cy="2811953"/>
            <a:chOff x="109362" y="1905000"/>
            <a:chExt cx="2616081" cy="281195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04800" y="1905000"/>
              <a:ext cx="0" cy="2286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905000"/>
              <a:ext cx="158750" cy="236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920731"/>
              <a:ext cx="158750" cy="236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920731"/>
              <a:ext cx="158750" cy="236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250" y="1941513"/>
              <a:ext cx="158750" cy="236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609600" y="2362200"/>
              <a:ext cx="4571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0090" y="2396836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+q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51045" y="2362200"/>
              <a:ext cx="1811155" cy="1489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362200" y="385156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4974" y="192073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290" y="217753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4601" y="395833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4585" y="2939534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+q</a:t>
              </a:r>
            </a:p>
          </p:txBody>
        </p:sp>
        <p:cxnSp>
          <p:nvCxnSpPr>
            <p:cNvPr id="1030" name="Straight Arrow Connector 1029"/>
            <p:cNvCxnSpPr/>
            <p:nvPr/>
          </p:nvCxnSpPr>
          <p:spPr>
            <a:xfrm>
              <a:off x="1422977" y="3071152"/>
              <a:ext cx="482023" cy="385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09362" y="4191000"/>
                  <a:ext cx="390876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2" y="4191000"/>
                  <a:ext cx="390876" cy="4029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09600" y="4247718"/>
                  <a:ext cx="390876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4247718"/>
                  <a:ext cx="390876" cy="4029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334567" y="4314022"/>
                  <a:ext cx="390876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567" y="4314022"/>
                  <a:ext cx="390876" cy="40293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76325" y="4225843"/>
                  <a:ext cx="390876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325" y="4225843"/>
                  <a:ext cx="390876" cy="4029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788937" y="4277509"/>
                  <a:ext cx="390876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937" y="4277509"/>
                  <a:ext cx="390876" cy="40293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276325" y="5608360"/>
            <a:ext cx="7808503" cy="1161375"/>
            <a:chOff x="1276325" y="5608360"/>
            <a:chExt cx="7808503" cy="1161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Rectangle 1042"/>
                <p:cNvSpPr/>
                <p:nvPr/>
              </p:nvSpPr>
              <p:spPr>
                <a:xfrm>
                  <a:off x="3602182" y="6107951"/>
                  <a:ext cx="4245906" cy="661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smtClean="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V</m:t>
                      </m:r>
                      <m:r>
                        <a:rPr lang="en-US" sz="2400" smtClean="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f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i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q</m:t>
                          </m:r>
                        </m:den>
                      </m:f>
                    </m:oMath>
                  </a14:m>
                  <a:r>
                    <a:rPr lang="en-US" sz="2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   ……….. (iii)</a:t>
                  </a:r>
                </a:p>
              </p:txBody>
            </p:sp>
          </mc:Choice>
          <mc:Fallback xmlns="">
            <p:sp>
              <p:nvSpPr>
                <p:cNvPr id="1043" name="Rectangle 10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82" y="6107951"/>
                  <a:ext cx="4245906" cy="66178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1276325" y="5608360"/>
              <a:ext cx="7808503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we can define the potential difference between points </a:t>
              </a:r>
              <a:r>
                <a:rPr lang="en-US" sz="2000" dirty="0" err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i</a:t>
              </a:r>
              <a:r>
                <a:rPr lang="en-US" sz="20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and f 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88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1788" y="150167"/>
            <a:ext cx="3619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Equipotential Surfaces: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859" y="3436649"/>
            <a:ext cx="59436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895" y="750332"/>
            <a:ext cx="8382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Arial"/>
                <a:ea typeface="Calibri"/>
                <a:cs typeface="Times New Roman"/>
              </a:rPr>
              <a:t>Adjacent points that have the same electric potential form an </a:t>
            </a:r>
            <a:r>
              <a:rPr lang="en-US" b="1" dirty="0" err="1">
                <a:latin typeface="Arial"/>
                <a:ea typeface="Calibri"/>
                <a:cs typeface="Times New Roman"/>
              </a:rPr>
              <a:t>equipoteutial</a:t>
            </a:r>
            <a:r>
              <a:rPr lang="en-US" b="1" dirty="0">
                <a:latin typeface="Arial"/>
                <a:ea typeface="Calibri"/>
                <a:cs typeface="Times New Roman"/>
              </a:rPr>
              <a:t> </a:t>
            </a:r>
            <a:r>
              <a:rPr lang="en-US" dirty="0">
                <a:latin typeface="Arial"/>
                <a:ea typeface="Calibri"/>
                <a:cs typeface="Times New Roman"/>
              </a:rPr>
              <a:t>surface, which can be either an imaginary surface or a real, physical surface. No net work </a:t>
            </a:r>
            <a:r>
              <a:rPr lang="en-US" i="1" dirty="0">
                <a:latin typeface="Arial"/>
                <a:ea typeface="Calibri"/>
                <a:cs typeface="Times New Roman"/>
              </a:rPr>
              <a:t>W </a:t>
            </a:r>
            <a:r>
              <a:rPr lang="en-US" dirty="0">
                <a:latin typeface="Arial"/>
                <a:ea typeface="Calibri"/>
                <a:cs typeface="Times New Roman"/>
              </a:rPr>
              <a:t>is done on a charged particle by an electric field when the particle moves between two points A</a:t>
            </a:r>
            <a:r>
              <a:rPr lang="en-US" i="1" dirty="0">
                <a:latin typeface="Arial"/>
                <a:ea typeface="Calibri"/>
                <a:cs typeface="Times New Roman"/>
              </a:rPr>
              <a:t> </a:t>
            </a:r>
            <a:r>
              <a:rPr lang="en-US" dirty="0">
                <a:latin typeface="Arial"/>
                <a:ea typeface="Calibri"/>
                <a:cs typeface="Times New Roman"/>
              </a:rPr>
              <a:t>and </a:t>
            </a:r>
            <a:r>
              <a:rPr lang="en-US" i="1" dirty="0">
                <a:latin typeface="Arial"/>
                <a:ea typeface="Calibri"/>
                <a:cs typeface="Times New Roman"/>
              </a:rPr>
              <a:t>B </a:t>
            </a:r>
            <a:r>
              <a:rPr lang="en-US" dirty="0">
                <a:latin typeface="Arial"/>
                <a:ea typeface="Calibri"/>
                <a:cs typeface="Times New Roman"/>
              </a:rPr>
              <a:t>on the same equipotential surface.</a:t>
            </a:r>
            <a:endParaRPr lang="en-US" sz="1400" dirty="0">
              <a:ea typeface="Calibri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788" y="2355273"/>
            <a:ext cx="5907919" cy="2933700"/>
            <a:chOff x="301788" y="2355273"/>
            <a:chExt cx="5907919" cy="2933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88" y="2355273"/>
              <a:ext cx="2993907" cy="29337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2743200" y="2590800"/>
              <a:ext cx="1295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38600" y="2460459"/>
              <a:ext cx="217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Equipotential 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4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4027" y="55739"/>
            <a:ext cx="5174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Calculating the Potential from the Field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90455" y="517404"/>
            <a:ext cx="5791200" cy="1893467"/>
            <a:chOff x="3290455" y="517404"/>
            <a:chExt cx="5791200" cy="189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90455" y="517404"/>
                  <a:ext cx="5791200" cy="1551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15000"/>
                    </a:lnSpc>
                  </a:pPr>
                  <a:r>
                    <a:rPr lang="en-US" sz="2000" dirty="0"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We know that the differential work </a:t>
                  </a:r>
                  <a:r>
                    <a:rPr lang="en-US" sz="2000" i="1" dirty="0" err="1"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dW</a:t>
                  </a:r>
                  <a:r>
                    <a:rPr lang="en-US" sz="2000" i="1" dirty="0"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 </a:t>
                  </a:r>
                  <a:r>
                    <a:rPr lang="en-US" sz="2000" dirty="0"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done on a particle by a force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Arial"/>
                            </a:rPr>
                            <m:t>𝐹</m:t>
                          </m:r>
                        </m:e>
                      </m:acc>
                    </m:oMath>
                  </a14:m>
                  <a:r>
                    <a:rPr lang="en-US" sz="2000" i="1" dirty="0"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 </a:t>
                  </a:r>
                  <a:r>
                    <a:rPr lang="en-US" sz="2000" dirty="0"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during a displacement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/>
                          <a:ea typeface="Calibri"/>
                          <a:cs typeface="Arial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Arial"/>
                            </a:rPr>
                            <m:t>𝑠</m:t>
                          </m:r>
                        </m:e>
                      </m:acc>
                    </m:oMath>
                  </a14:m>
                  <a:r>
                    <a:rPr lang="en-US" sz="2000" i="1" dirty="0"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 </a:t>
                  </a:r>
                  <a:r>
                    <a:rPr lang="en-US" sz="2000" dirty="0">
                      <a:effectLst/>
                      <a:latin typeface="Arial" panose="020B0604020202020204" pitchFamily="34" charset="0"/>
                      <a:ea typeface="Calibri"/>
                      <a:cs typeface="Arial" panose="020B0604020202020204" pitchFamily="34" charset="0"/>
                    </a:rPr>
                    <a:t>is given by the dot product of the force and the displacement:</a:t>
                  </a:r>
                  <a:endParaRPr lang="en-US" sz="2000" dirty="0"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455" y="517404"/>
                  <a:ext cx="5791200" cy="155106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158" t="-787" r="-1053" b="-4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217110" y="1904450"/>
                  <a:ext cx="33820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𝑑𝑊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dirty="0"/>
                    <a:t>    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110" y="1904450"/>
                  <a:ext cx="3382080" cy="5064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498273" y="2410871"/>
            <a:ext cx="5583382" cy="1253717"/>
            <a:chOff x="3498273" y="2410871"/>
            <a:chExt cx="5583382" cy="1253717"/>
          </a:xfrm>
        </p:grpSpPr>
        <p:sp>
          <p:nvSpPr>
            <p:cNvPr id="11" name="Rectangle 10"/>
            <p:cNvSpPr/>
            <p:nvPr/>
          </p:nvSpPr>
          <p:spPr>
            <a:xfrm>
              <a:off x="3498273" y="2410871"/>
              <a:ext cx="5583382" cy="77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000" dirty="0">
                  <a:latin typeface="Arial"/>
                  <a:ea typeface="Calibri"/>
                  <a:cs typeface="Times New Roman"/>
                </a:rPr>
                <a:t>The total work </a:t>
              </a:r>
              <a:r>
                <a:rPr lang="en-US" sz="2000" i="1" dirty="0">
                  <a:latin typeface="Arial"/>
                  <a:ea typeface="Calibri"/>
                  <a:cs typeface="Times New Roman"/>
                </a:rPr>
                <a:t>W </a:t>
              </a:r>
              <a:r>
                <a:rPr lang="en-US" sz="2000" dirty="0">
                  <a:latin typeface="Arial"/>
                  <a:ea typeface="Calibri"/>
                  <a:cs typeface="Times New Roman"/>
                </a:rPr>
                <a:t>done on the particle by the field as the particle moves from point </a:t>
              </a:r>
              <a:r>
                <a:rPr lang="en-US" sz="2000" i="1" dirty="0" err="1">
                  <a:latin typeface="Arial"/>
                  <a:ea typeface="Calibri"/>
                  <a:cs typeface="Times New Roman"/>
                </a:rPr>
                <a:t>i</a:t>
              </a:r>
              <a:r>
                <a:rPr lang="en-US" sz="2000" i="1" dirty="0">
                  <a:latin typeface="Arial"/>
                  <a:ea typeface="Calibri"/>
                  <a:cs typeface="Times New Roman"/>
                </a:rPr>
                <a:t> </a:t>
              </a:r>
              <a:r>
                <a:rPr lang="en-US" sz="2000" dirty="0">
                  <a:latin typeface="Arial"/>
                  <a:ea typeface="Calibri"/>
                  <a:cs typeface="Times New Roman"/>
                </a:rPr>
                <a:t>to point </a:t>
              </a:r>
              <a:r>
                <a:rPr lang="en-US" sz="2000" i="1" dirty="0">
                  <a:latin typeface="Arial"/>
                  <a:ea typeface="Calibri"/>
                  <a:cs typeface="Times New Roman"/>
                </a:rPr>
                <a:t>f,</a:t>
              </a:r>
              <a:endParaRPr lang="en-US" sz="2000" dirty="0">
                <a:ea typeface="Calibri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898582" y="3145087"/>
                  <a:ext cx="3003258" cy="5195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𝑊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𝑑𝑊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𝑞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82" y="3145087"/>
                  <a:ext cx="3003258" cy="5195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011893" y="4207567"/>
            <a:ext cx="8292848" cy="1054481"/>
            <a:chOff x="1011893" y="4207567"/>
            <a:chExt cx="8292848" cy="1054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140531" y="4600264"/>
                  <a:ext cx="2878545" cy="661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smtClean="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V</m:t>
                      </m:r>
                      <m:r>
                        <a:rPr lang="en-US" sz="2400" smtClean="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f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i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q</m:t>
                          </m:r>
                        </m:den>
                      </m:f>
                    </m:oMath>
                  </a14:m>
                  <a:r>
                    <a:rPr lang="en-US" sz="2400" dirty="0"/>
                    <a:t>    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31" y="4600264"/>
                  <a:ext cx="2878545" cy="6617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011893" y="4207567"/>
              <a:ext cx="8292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work done by the electrostatic force in terms of potential difference: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297" y="316958"/>
            <a:ext cx="3491515" cy="378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1237478" y="5306847"/>
            <a:ext cx="7091919" cy="818044"/>
            <a:chOff x="1237478" y="5306847"/>
            <a:chExt cx="7091919" cy="818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237478" y="5306847"/>
                  <a:ext cx="4480201" cy="8180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f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i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q</m:t>
                          </m:r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/>
                                </a:rPr>
                                <m:t>𝑓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q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𝑓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400" dirty="0"/>
                    <a:t>   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7478" y="5306847"/>
                  <a:ext cx="4480201" cy="8180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075190" y="5477470"/>
                  <a:ext cx="2254207" cy="4767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[Using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dirty="0"/>
                    <a:t> ]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190" y="5477470"/>
                  <a:ext cx="2254207" cy="47679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439" t="-101282" r="-6775" b="-16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52400" y="6139927"/>
            <a:ext cx="6024545" cy="608821"/>
            <a:chOff x="152400" y="6139927"/>
            <a:chExt cx="6024545" cy="608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26093" y="6139927"/>
                  <a:ext cx="4750852" cy="60882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sz="2400" b="1">
                          <a:solidFill>
                            <a:srgbClr val="FF000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/>
                            </a:rPr>
                            <m:t>𝒊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/>
                            </a:rPr>
                            <m:t>𝒇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/>
                                </a:rPr>
                                <m:t>𝒔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400" b="1" dirty="0">
                      <a:solidFill>
                        <a:srgbClr val="FF0000"/>
                      </a:solidFill>
                    </a:rPr>
                    <a:t>    </a:t>
                  </a:r>
                  <a:r>
                    <a:rPr lang="en-US" sz="2400" b="1" dirty="0"/>
                    <a:t>…………… (iv)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093" y="6139927"/>
                  <a:ext cx="4750852" cy="6088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027" b="-14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152400" y="6261644"/>
              <a:ext cx="1223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Finally,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4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835" y="2496181"/>
            <a:ext cx="630833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843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877669"/>
                <a:ext cx="85274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electric flux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Φ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through a surface is the amount of electric field that pierces the surface.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77669"/>
                <a:ext cx="8527473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72" t="-4717" r="-42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5473" y="19563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Electric Flux: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1447800"/>
                <a:ext cx="8265404" cy="437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Electric Flux for uniform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cs typeface="Arial" panose="020B0604020202020204" pitchFamily="34" charset="0"/>
                          </a:rPr>
                          <m:t>𝑬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through a flat surface (open plane):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265404" cy="437492"/>
              </a:xfrm>
              <a:prstGeom prst="rect">
                <a:avLst/>
              </a:prstGeom>
              <a:blipFill rotWithShape="1">
                <a:blip r:embed="rId4"/>
                <a:stretch>
                  <a:fillRect l="-737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5595"/>
            <a:ext cx="3590258" cy="306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66363"/>
            <a:ext cx="3139166" cy="259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4198072"/>
            <a:ext cx="2819400" cy="250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2400" y="1828800"/>
                <a:ext cx="8763000" cy="681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electric flux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through the flat surface equals the scalar product of the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the area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28800"/>
                <a:ext cx="8763000" cy="681790"/>
              </a:xfrm>
              <a:prstGeom prst="rect">
                <a:avLst/>
              </a:prstGeom>
              <a:blipFill rotWithShape="1">
                <a:blip r:embed="rId8"/>
                <a:stretch>
                  <a:fillRect l="-556" t="-4464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2510590"/>
                <a:ext cx="2058577" cy="403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That is,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𝚽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/>
                        <a:ea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0590"/>
                <a:ext cx="2058577" cy="403765"/>
              </a:xfrm>
              <a:prstGeom prst="rect">
                <a:avLst/>
              </a:prstGeom>
              <a:blipFill rotWithShape="1">
                <a:blip r:embed="rId9"/>
                <a:stretch>
                  <a:fillRect l="-236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394" y="3448537"/>
                <a:ext cx="3296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write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𝝋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𝑬𝑨𝒄𝒐𝒔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𝝓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" y="3448537"/>
                <a:ext cx="329673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47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52504" y="2286302"/>
                <a:ext cx="4572000" cy="12950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represent the direction of a vector area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  <a:cs typeface="Arial" panose="020B0604020202020204" pitchFamily="34" charset="0"/>
                          </a:rPr>
                          <m:t>𝑨</m:t>
                        </m:r>
                      </m:e>
                    </m:acc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by using a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  <a:cs typeface="Arial" panose="020B0604020202020204" pitchFamily="34" charset="0"/>
                          </a:rPr>
                          <m:t>𝒏</m:t>
                        </m:r>
                      </m:e>
                    </m:acc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perpendicular to the area: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  <a:cs typeface="Arial" panose="020B0604020202020204" pitchFamily="34" charset="0"/>
                          </a:rPr>
                          <m:t>𝒏</m:t>
                        </m:r>
                      </m:e>
                    </m:acc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stands for normal.”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  <a:cs typeface="Arial" panose="020B0604020202020204" pitchFamily="34" charset="0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/>
                        <a:cs typeface="Arial" panose="020B0604020202020204" pitchFamily="34" charset="0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  <a:cs typeface="Arial" panose="020B0604020202020204" pitchFamily="34" charset="0"/>
                          </a:rPr>
                          <m:t>𝒏</m:t>
                        </m:r>
                      </m:e>
                    </m:acc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04" y="2286302"/>
                <a:ext cx="4572000" cy="1295098"/>
              </a:xfrm>
              <a:prstGeom prst="rect">
                <a:avLst/>
              </a:prstGeom>
              <a:blipFill rotWithShape="1">
                <a:blip r:embed="rId11"/>
                <a:stretch>
                  <a:fillRect l="-1200" t="-2347" b="-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6951" y="3595965"/>
                <a:ext cx="224606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𝝋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𝑬𝑨𝒄𝒐𝒔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𝑬𝑨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51" y="3595965"/>
                <a:ext cx="2246064" cy="37555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28033" y="3581400"/>
                <a:ext cx="2796471" cy="548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𝝋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𝑬𝑨𝒄𝒐𝒔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𝟗𝟎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𝑵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𝒎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den>
                    </m:f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033" y="3581400"/>
                <a:ext cx="2796471" cy="54803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5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/>
      <p:bldP spid="11" grpId="0"/>
      <p:bldP spid="14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691" y="403860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Electric Flux through a closed surface: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233" y="2291782"/>
            <a:ext cx="5660309" cy="1518218"/>
            <a:chOff x="-2233" y="2291782"/>
            <a:chExt cx="5660309" cy="1518218"/>
          </a:xfrm>
        </p:grpSpPr>
        <p:sp>
          <p:nvSpPr>
            <p:cNvPr id="8" name="Rectangle 7"/>
            <p:cNvSpPr/>
            <p:nvPr/>
          </p:nvSpPr>
          <p:spPr>
            <a:xfrm>
              <a:off x="-2233" y="2291782"/>
              <a:ext cx="53289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total flux through the surface is given by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44960" y="2672589"/>
                  <a:ext cx="1492973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1" i="1" smtClean="0">
                            <a:latin typeface="Cambria Math"/>
                            <a:ea typeface="Cambria Math"/>
                          </a:rPr>
                          <m:t>𝜱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𝑬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. 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𝑨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0" y="2672589"/>
                  <a:ext cx="1492973" cy="8188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114484" y="3440668"/>
              <a:ext cx="55435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where the integration is carried out over the surface.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008" y="630589"/>
            <a:ext cx="5695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surface is curved and field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nonuniform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calculate the flux by dividing the surface into small (differential) patches (areas)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so that each differential area is essentially flat and field is uniform over each patch.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14" y="607738"/>
            <a:ext cx="3395486" cy="373742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70" y="4407932"/>
            <a:ext cx="4321629" cy="197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5168" y="4465989"/>
            <a:ext cx="5307735" cy="2244794"/>
            <a:chOff x="35168" y="4465989"/>
            <a:chExt cx="5307735" cy="2244794"/>
          </a:xfrm>
        </p:grpSpPr>
        <p:sp>
          <p:nvSpPr>
            <p:cNvPr id="12" name="Rectangle 11"/>
            <p:cNvSpPr/>
            <p:nvPr/>
          </p:nvSpPr>
          <p:spPr>
            <a:xfrm>
              <a:off x="35168" y="4465989"/>
              <a:ext cx="53077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net flux through a closed surface  is given by by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44960" y="4835321"/>
                  <a:ext cx="1492973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1" i="1" smtClean="0">
                            <a:latin typeface="Cambria Math"/>
                            <a:ea typeface="Cambria Math"/>
                          </a:rPr>
                          <m:t>𝜱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nary>
                          <m:naryPr>
                            <m:chr m:val="∮"/>
                            <m:limLoc m:val="undOvr"/>
                            <m:subHide m:val="on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𝑬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𝑨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0" y="4835321"/>
                  <a:ext cx="1492973" cy="81887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228600" y="6064452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where the integration is carried out over the entire surface.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30016" y="5397775"/>
                  <a:ext cx="3594061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nary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16" y="5397775"/>
                  <a:ext cx="3594061" cy="81887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6437" y="195924"/>
                <a:ext cx="7685117" cy="437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Electric Flux for </a:t>
                </a:r>
                <a:r>
                  <a:rPr lang="en-US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nonuniform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cs typeface="Arial" panose="020B0604020202020204" pitchFamily="34" charset="0"/>
                          </a:rPr>
                          <m:t>𝑬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through a curved surface: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37" y="195924"/>
                <a:ext cx="7685117" cy="437492"/>
              </a:xfrm>
              <a:prstGeom prst="rect">
                <a:avLst/>
              </a:prstGeom>
              <a:blipFill rotWithShape="1">
                <a:blip r:embed="rId7"/>
                <a:stretch>
                  <a:fillRect l="-7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1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2162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Gauss’ law: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14065"/>
            <a:ext cx="9144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80" b="1" dirty="0">
                <a:latin typeface="Arial" panose="020B0604020202020204" pitchFamily="34" charset="0"/>
                <a:cs typeface="Arial" panose="020B0604020202020204" pitchFamily="34" charset="0"/>
              </a:rPr>
              <a:t>Gauss’s law </a:t>
            </a:r>
            <a:r>
              <a:rPr lang="en-US" sz="1980" dirty="0">
                <a:latin typeface="Arial" panose="020B0604020202020204" pitchFamily="34" charset="0"/>
                <a:cs typeface="Arial" panose="020B0604020202020204" pitchFamily="34" charset="0"/>
              </a:rPr>
              <a:t>is an alternative to Coulomb’s law. While completely equivalent to Coulomb’s law, Gauss’s law provides a different way to express the relationship between electric charge and electric field. It was formulated by Carl Friedrich Gauss(1777–1855), one of the greatest mathematicians of all time.</a:t>
            </a:r>
            <a:br>
              <a:rPr lang="en-US" sz="198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65349" y="5800063"/>
                <a:ext cx="2160207" cy="1061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l-G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l-G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349" y="5800063"/>
                <a:ext cx="2160207" cy="10610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1953064"/>
            <a:ext cx="9130897" cy="3730503"/>
            <a:chOff x="0" y="1953064"/>
            <a:chExt cx="9130897" cy="3730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931414" y="4396973"/>
                  <a:ext cx="1213153" cy="792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b="1" i="1" smtClean="0">
                            <a:solidFill>
                              <a:srgbClr val="FF3300"/>
                            </a:solidFill>
                            <a:latin typeface="Cambria Math"/>
                            <a:ea typeface="Cambria Math"/>
                          </a:rPr>
                          <m:t>𝜱</m:t>
                        </m:r>
                        <m:r>
                          <a:rPr lang="en-US" sz="2400" b="1" i="1" smtClean="0">
                            <a:solidFill>
                              <a:srgbClr val="FF33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FF3300"/>
                                </a:solidFill>
                                <a:latin typeface="Cambria Math"/>
                                <a:ea typeface="Cambria Math"/>
                              </a:rPr>
                              <m:t>𝒒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FF33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FF33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b="1" dirty="0">
                    <a:solidFill>
                      <a:srgbClr val="FF33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414" y="4396973"/>
                  <a:ext cx="1213153" cy="7923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572000" y="5221902"/>
                  <a:ext cx="13469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221902"/>
                  <a:ext cx="1346907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109692" y="5313808"/>
              <a:ext cx="3167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We can write the above form as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00403" y="1953064"/>
              <a:ext cx="3430494" cy="3609536"/>
              <a:chOff x="5713506" y="1953064"/>
              <a:chExt cx="3430494" cy="360953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3506" y="1953064"/>
                <a:ext cx="3430494" cy="3200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7035731" y="4505620"/>
                <a:ext cx="2108269" cy="1056980"/>
                <a:chOff x="7035731" y="4538216"/>
                <a:chExt cx="2108269" cy="105698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7035731" y="5225864"/>
                  <a:ext cx="210826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Gaussian surface</a:t>
                  </a:r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 flipV="1">
                  <a:off x="7696200" y="4538216"/>
                  <a:ext cx="152400" cy="6836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0" y="2209800"/>
                  <a:ext cx="6026835" cy="23083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>
                      <a:solidFill>
                        <a:srgbClr val="FF0000"/>
                      </a:solidFill>
                      <a:latin typeface="Times-Roman"/>
                    </a:rPr>
                    <a:t>Gauss’s law states that the total electric flux(</a:t>
                  </a:r>
                  <a14:m>
                    <m:oMath xmlns:m="http://schemas.openxmlformats.org/officeDocument/2006/math">
                      <m: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𝛷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  <a:latin typeface="Times-Roman"/>
                    </a:rPr>
                    <a:t> through any closed surface, known as Gaussian surface, (a surface enclosing a definite volume) is proportional to the total (net) electric charge(</a:t>
                  </a:r>
                  <a:r>
                    <a:rPr lang="en-US" sz="2400" i="1" dirty="0">
                      <a:solidFill>
                        <a:srgbClr val="FF0000"/>
                      </a:solidFill>
                      <a:latin typeface="Times-Roman"/>
                    </a:rPr>
                    <a:t>q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Times-Roman"/>
                    </a:rPr>
                    <a:t>) inside the surface. That is </a:t>
                  </a:r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209800"/>
                  <a:ext cx="6026835" cy="230832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517" t="-1852" r="-1517" b="-52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8602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4404" y="177225"/>
            <a:ext cx="4162796" cy="4318575"/>
            <a:chOff x="0" y="0"/>
            <a:chExt cx="4162796" cy="43185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162796" cy="358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1652" y="3733800"/>
              <a:ext cx="41311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Gaussian surface around positive charge: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(outward) flux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29200" y="178971"/>
            <a:ext cx="4025705" cy="4164429"/>
            <a:chOff x="5029200" y="178971"/>
            <a:chExt cx="4025705" cy="416442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78971"/>
              <a:ext cx="3714115" cy="3579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029200" y="3758625"/>
              <a:ext cx="40257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Gaussian surface around negative charge: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(inward) flux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7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33" y="521732"/>
            <a:ext cx="3911167" cy="466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2277" y="990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choose a circular cylinder of radius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length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coaxial with the rod.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465" y="1828800"/>
            <a:ext cx="503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the Gaussian surface must be closed, we include two end caps as part of the surface.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3501" y="2501367"/>
                <a:ext cx="5034713" cy="1233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At every point on the cylindrical part of the Gaussian surface,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must have the same magnitude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and (for a positively charged rod) must be directed radially outward.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01" y="2501367"/>
                <a:ext cx="5034713" cy="1233928"/>
              </a:xfrm>
              <a:prstGeom prst="rect">
                <a:avLst/>
              </a:prstGeom>
              <a:blipFill rotWithShape="1">
                <a:blip r:embed="rId3"/>
                <a:stretch>
                  <a:fillRect l="-969" t="-246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00465" y="3886200"/>
            <a:ext cx="5935195" cy="1150090"/>
            <a:chOff x="200465" y="3886200"/>
            <a:chExt cx="5935195" cy="1150090"/>
          </a:xfrm>
        </p:grpSpPr>
        <p:sp>
          <p:nvSpPr>
            <p:cNvPr id="9" name="TextBox 8"/>
            <p:cNvSpPr txBox="1"/>
            <p:nvPr/>
          </p:nvSpPr>
          <p:spPr>
            <a:xfrm>
              <a:off x="200465" y="3886200"/>
              <a:ext cx="371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Gauss’ law, we can write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8600" y="4489102"/>
                  <a:ext cx="20825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489102"/>
                  <a:ext cx="208255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398740" y="4389959"/>
              <a:ext cx="37369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λ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is the liner charge density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(charge per unit length) of the rod]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0465" y="6036189"/>
                <a:ext cx="2402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(2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𝑟h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65" y="6036189"/>
                <a:ext cx="240213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76977" y="5179082"/>
            <a:ext cx="8714623" cy="679930"/>
            <a:chOff x="276977" y="5179082"/>
            <a:chExt cx="8714623" cy="679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6977" y="5249715"/>
                  <a:ext cx="16568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𝐸𝐴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7" y="5249715"/>
                  <a:ext cx="165686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330516" y="5179082"/>
                  <a:ext cx="6661084" cy="6799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[There is no flux through the end caps because the direction of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is radially outward from the line of charge.] 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516" y="5179082"/>
                  <a:ext cx="6661084" cy="67993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32" t="-4505" b="-14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2910748" y="5885256"/>
            <a:ext cx="3003185" cy="856453"/>
            <a:chOff x="2910748" y="5885256"/>
            <a:chExt cx="3003185" cy="856453"/>
          </a:xfrm>
        </p:grpSpPr>
        <p:sp>
          <p:nvSpPr>
            <p:cNvPr id="14" name="TextBox 13"/>
            <p:cNvSpPr txBox="1"/>
            <p:nvPr/>
          </p:nvSpPr>
          <p:spPr>
            <a:xfrm>
              <a:off x="2910748" y="6113428"/>
              <a:ext cx="1050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Finally,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267200" y="5885256"/>
                  <a:ext cx="1646733" cy="8564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885256"/>
                  <a:ext cx="1646733" cy="85645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8756" y="76200"/>
            <a:ext cx="8972844" cy="845642"/>
            <a:chOff x="18756" y="76200"/>
            <a:chExt cx="8972844" cy="845642"/>
          </a:xfrm>
        </p:grpSpPr>
        <p:sp>
          <p:nvSpPr>
            <p:cNvPr id="4" name="Rectangle 3"/>
            <p:cNvSpPr/>
            <p:nvPr/>
          </p:nvSpPr>
          <p:spPr>
            <a:xfrm>
              <a:off x="94956" y="76200"/>
              <a:ext cx="6991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kzidenzGroteskBE-BoldCn"/>
                </a:rPr>
                <a:t>Applying Gauss’ Law: Cylindrical Symmetry: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756" y="521732"/>
              <a:ext cx="89728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infinitely long cylindrical plastic rod with a uniform charge density </a:t>
              </a:r>
              <a:r>
                <a:rPr lang="el-GR" sz="20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λ</a:t>
              </a:r>
              <a:endParaRPr lang="en-US" sz="20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0"/>
            <a:ext cx="9002486" cy="1820714"/>
            <a:chOff x="217714" y="0"/>
            <a:chExt cx="9002486" cy="182071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385" y="0"/>
              <a:ext cx="3550815" cy="171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17714" y="620385"/>
              <a:ext cx="87324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 proton is a distance </a:t>
              </a:r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dl2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directly above the center </a:t>
              </a:r>
            </a:p>
            <a:p>
              <a:pPr algn="just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 a square of side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d.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What is the magnitude of the</a:t>
              </a:r>
            </a:p>
            <a:p>
              <a:pPr algn="just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electric flux through the square?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Hint: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Think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of the</a:t>
              </a:r>
            </a:p>
            <a:p>
              <a:pPr algn="just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square as one face of a cube with edge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d.)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0371" y="152400"/>
              <a:ext cx="4322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Problem 5 (book chapter 23)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1257" y="1916668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362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a cube consisting with six square faces; each of edge d. Thus, the proton is enclosed by the cubical Gaussian surface.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76200" y="3212068"/>
            <a:ext cx="9018687" cy="1664068"/>
            <a:chOff x="-76200" y="3212068"/>
            <a:chExt cx="9018687" cy="1664068"/>
          </a:xfrm>
        </p:grpSpPr>
        <p:sp>
          <p:nvSpPr>
            <p:cNvPr id="13" name="TextBox 12"/>
            <p:cNvSpPr txBox="1"/>
            <p:nvPr/>
          </p:nvSpPr>
          <p:spPr>
            <a:xfrm>
              <a:off x="103674" y="3212068"/>
              <a:ext cx="5532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Electric flux through the cubical Gaussian surface 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-76200" y="3979929"/>
                  <a:ext cx="9018687" cy="8962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1.6×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−19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8.854×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=0.18×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−7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=180×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−9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979929"/>
                  <a:ext cx="9018687" cy="8962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3995" y="4953000"/>
            <a:ext cx="5621963" cy="1511976"/>
            <a:chOff x="13995" y="4953000"/>
            <a:chExt cx="5621963" cy="1511976"/>
          </a:xfrm>
        </p:grpSpPr>
        <p:sp>
          <p:nvSpPr>
            <p:cNvPr id="18" name="TextBox 17"/>
            <p:cNvSpPr txBox="1"/>
            <p:nvPr/>
          </p:nvSpPr>
          <p:spPr>
            <a:xfrm>
              <a:off x="13995" y="4953000"/>
              <a:ext cx="5262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Electric flux through a face (a square) of a cube 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2802" y="5631543"/>
                  <a:ext cx="5203156" cy="833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180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−9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=30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−9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02" y="5631543"/>
                  <a:ext cx="5203156" cy="8334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53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572869"/>
                <a:ext cx="9144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An infinite line of charge produces a field of 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4.5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at distance 2.0 m. Find the linear charge density.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2869"/>
                <a:ext cx="9144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2400" y="114123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25 (Book chapter 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332" y="132394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1930177"/>
            <a:ext cx="3856533" cy="1204125"/>
            <a:chOff x="152400" y="1930177"/>
            <a:chExt cx="3856533" cy="1204125"/>
          </a:xfrm>
        </p:grpSpPr>
        <p:sp>
          <p:nvSpPr>
            <p:cNvPr id="7" name="TextBox 6"/>
            <p:cNvSpPr txBox="1"/>
            <p:nvPr/>
          </p:nvSpPr>
          <p:spPr>
            <a:xfrm>
              <a:off x="152400" y="193017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Required formula: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62200" y="2277849"/>
                  <a:ext cx="1646733" cy="8564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277849"/>
                  <a:ext cx="1646733" cy="8564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324600" y="1885275"/>
            <a:ext cx="2267787" cy="2085945"/>
            <a:chOff x="6324600" y="1885275"/>
            <a:chExt cx="2267787" cy="20859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324600" y="1885275"/>
              <a:ext cx="0" cy="208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77000" y="1930177"/>
              <a:ext cx="78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98884" y="3293846"/>
                  <a:ext cx="696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884" y="3293846"/>
                  <a:ext cx="6967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477000" y="2438400"/>
                  <a:ext cx="2115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=4.5×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2438400"/>
                  <a:ext cx="21153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616615" y="2807732"/>
                  <a:ext cx="1206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=2.0 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615" y="2807732"/>
                  <a:ext cx="120680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3651" y="3293846"/>
                <a:ext cx="4623830" cy="856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4.5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=9×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9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×2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51" y="3293846"/>
                <a:ext cx="4623830" cy="8564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73651" y="4668129"/>
                <a:ext cx="6036653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4.5×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C/m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51" y="4668129"/>
                <a:ext cx="6036653" cy="667427"/>
              </a:xfrm>
              <a:prstGeom prst="rect">
                <a:avLst/>
              </a:prstGeom>
              <a:blipFill rotWithShape="1">
                <a:blip r:embed="rId8"/>
                <a:stretch>
                  <a:fillRect r="-1514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8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BOOK CHAPTER 24</a:t>
            </a:r>
          </a:p>
          <a:p>
            <a:endParaRPr 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  <a:ea typeface="Calibri"/>
                <a:cs typeface="Arial"/>
              </a:rPr>
              <a:t>ELECTRIC POTENTIAL</a:t>
            </a:r>
            <a:endParaRPr lang="en-US" sz="60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63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1086</Words>
  <Application>Microsoft Office PowerPoint</Application>
  <PresentationFormat>On-screen Show (4:3)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AkzidenzGroteskBE-BoldCn</vt:lpstr>
      <vt:lpstr>Arial</vt:lpstr>
      <vt:lpstr>Calibri</vt:lpstr>
      <vt:lpstr>Cambria</vt:lpstr>
      <vt:lpstr>Cambria Math</vt:lpstr>
      <vt:lpstr>Times New Roman</vt:lpstr>
      <vt:lpstr>Times-Roman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Dr. Md. Habib Ullah</cp:lastModifiedBy>
  <cp:revision>15</cp:revision>
  <dcterms:created xsi:type="dcterms:W3CDTF">2020-06-28T02:50:42Z</dcterms:created>
  <dcterms:modified xsi:type="dcterms:W3CDTF">2021-02-07T13:04:50Z</dcterms:modified>
</cp:coreProperties>
</file>