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58" r:id="rId3"/>
    <p:sldId id="259" r:id="rId4"/>
    <p:sldId id="260" r:id="rId5"/>
    <p:sldId id="263" r:id="rId6"/>
    <p:sldId id="261" r:id="rId7"/>
    <p:sldId id="262" r:id="rId8"/>
    <p:sldId id="265" r:id="rId9"/>
    <p:sldId id="266" r:id="rId10"/>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3" d="100"/>
          <a:sy n="63" d="100"/>
        </p:scale>
        <p:origin x="1596" y="66"/>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15222A27-A1E9-484C-AC6B-CA447CBCA2C0}"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199115124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222A27-A1E9-484C-AC6B-CA447CBCA2C0}"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2268472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222A27-A1E9-484C-AC6B-CA447CBCA2C0}"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7800236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15222A27-A1E9-484C-AC6B-CA447CBCA2C0}"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2124754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5222A27-A1E9-484C-AC6B-CA447CBCA2C0}" type="datetimeFigureOut">
              <a:rPr lang="en-US" smtClean="0"/>
              <a:t>2/7/2021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20722491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15222A27-A1E9-484C-AC6B-CA447CBCA2C0}"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89673165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15222A27-A1E9-484C-AC6B-CA447CBCA2C0}" type="datetimeFigureOut">
              <a:rPr lang="en-US" smtClean="0"/>
              <a:t>2/7/2021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270751544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15222A27-A1E9-484C-AC6B-CA447CBCA2C0}" type="datetimeFigureOut">
              <a:rPr lang="en-US" smtClean="0"/>
              <a:t>2/7/2021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252334498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5222A27-A1E9-484C-AC6B-CA447CBCA2C0}" type="datetimeFigureOut">
              <a:rPr lang="en-US" smtClean="0"/>
              <a:t>2/7/2021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370664907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222A27-A1E9-484C-AC6B-CA447CBCA2C0}"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276520346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5222A27-A1E9-484C-AC6B-CA447CBCA2C0}" type="datetimeFigureOut">
              <a:rPr lang="en-US" smtClean="0"/>
              <a:t>2/7/2021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80B87391-ED15-4880-A905-DECBCE481C7A}" type="slidenum">
              <a:rPr lang="en-US" smtClean="0"/>
              <a:t>‹#›</a:t>
            </a:fld>
            <a:endParaRPr lang="en-US"/>
          </a:p>
        </p:txBody>
      </p:sp>
    </p:spTree>
    <p:extLst>
      <p:ext uri="{BB962C8B-B14F-4D97-AF65-F5344CB8AC3E}">
        <p14:creationId xmlns:p14="http://schemas.microsoft.com/office/powerpoint/2010/main" val="240480463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222A27-A1E9-484C-AC6B-CA447CBCA2C0}" type="datetimeFigureOut">
              <a:rPr lang="en-US" smtClean="0"/>
              <a:t>2/7/2021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80B87391-ED15-4880-A905-DECBCE481C7A}" type="slidenum">
              <a:rPr lang="en-US" smtClean="0"/>
              <a:t>‹#›</a:t>
            </a:fld>
            <a:endParaRPr lang="en-US"/>
          </a:p>
        </p:txBody>
      </p:sp>
    </p:spTree>
    <p:extLst>
      <p:ext uri="{BB962C8B-B14F-4D97-AF65-F5344CB8AC3E}">
        <p14:creationId xmlns:p14="http://schemas.microsoft.com/office/powerpoint/2010/main" val="40681011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image" Target="../media/image29.png"/><Relationship Id="rId13" Type="http://schemas.openxmlformats.org/officeDocument/2006/relationships/image" Target="../media/image33.png"/><Relationship Id="rId7" Type="http://schemas.openxmlformats.org/officeDocument/2006/relationships/image" Target="../media/image2.png"/><Relationship Id="rId17" Type="http://schemas.openxmlformats.org/officeDocument/2006/relationships/image" Target="../media/image7.png"/><Relationship Id="rId16"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27.png"/><Relationship Id="rId11" Type="http://schemas.openxmlformats.org/officeDocument/2006/relationships/image" Target="../media/image31.png"/><Relationship Id="rId5" Type="http://schemas.openxmlformats.org/officeDocument/2006/relationships/image" Target="../media/image1.png"/><Relationship Id="rId15" Type="http://schemas.openxmlformats.org/officeDocument/2006/relationships/image" Target="../media/image5.png"/><Relationship Id="rId10" Type="http://schemas.openxmlformats.org/officeDocument/2006/relationships/image" Target="../media/image3.png"/><Relationship Id="rId4" Type="http://schemas.openxmlformats.org/officeDocument/2006/relationships/image" Target="../media/image25.png"/><Relationship Id="rId9" Type="http://schemas.openxmlformats.org/officeDocument/2006/relationships/image" Target="../media/image30.png"/><Relationship Id="rId14" Type="http://schemas.openxmlformats.org/officeDocument/2006/relationships/image" Target="../media/image4.png"/></Relationships>
</file>

<file path=ppt/slides/_rels/slide3.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image" Target="../media/image8.png"/><Relationship Id="rId1" Type="http://schemas.openxmlformats.org/officeDocument/2006/relationships/slideLayout" Target="../slideLayouts/slideLayout2.xml"/><Relationship Id="rId6" Type="http://schemas.openxmlformats.org/officeDocument/2006/relationships/image" Target="../media/image12.png"/><Relationship Id="rId11" Type="http://schemas.openxmlformats.org/officeDocument/2006/relationships/image" Target="../media/image17.png"/><Relationship Id="rId5" Type="http://schemas.openxmlformats.org/officeDocument/2006/relationships/image" Target="../media/image11.png"/><Relationship Id="rId10" Type="http://schemas.openxmlformats.org/officeDocument/2006/relationships/image" Target="../media/image16.png"/><Relationship Id="rId4" Type="http://schemas.openxmlformats.org/officeDocument/2006/relationships/image" Target="../media/image10.png"/><Relationship Id="rId9" Type="http://schemas.openxmlformats.org/officeDocument/2006/relationships/image" Target="../media/image15.png"/></Relationships>
</file>

<file path=ppt/slides/_rels/slide4.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 Id="rId9" Type="http://schemas.openxmlformats.org/officeDocument/2006/relationships/image" Target="../media/image26.png"/></Relationships>
</file>

<file path=ppt/slides/_rels/slide5.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27.emf"/><Relationship Id="rId1" Type="http://schemas.openxmlformats.org/officeDocument/2006/relationships/slideLayout" Target="../slideLayouts/slideLayout2.xml"/><Relationship Id="rId6" Type="http://schemas.openxmlformats.org/officeDocument/2006/relationships/image" Target="../media/image35.png"/><Relationship Id="rId5" Type="http://schemas.openxmlformats.org/officeDocument/2006/relationships/image" Target="../media/image34.png"/><Relationship Id="rId4" Type="http://schemas.openxmlformats.org/officeDocument/2006/relationships/image" Target="../media/image32.png"/></Relationships>
</file>

<file path=ppt/slides/_rels/slide6.xml.rels><?xml version="1.0" encoding="UTF-8" standalone="yes"?>
<Relationships xmlns="http://schemas.openxmlformats.org/package/2006/relationships"><Relationship Id="rId8" Type="http://schemas.openxmlformats.org/officeDocument/2006/relationships/image" Target="../media/image42.png"/><Relationship Id="rId3" Type="http://schemas.openxmlformats.org/officeDocument/2006/relationships/image" Target="../media/image37.png"/><Relationship Id="rId7" Type="http://schemas.openxmlformats.org/officeDocument/2006/relationships/image" Target="../media/image41.png"/><Relationship Id="rId2" Type="http://schemas.openxmlformats.org/officeDocument/2006/relationships/image" Target="../media/image28.emf"/><Relationship Id="rId1" Type="http://schemas.openxmlformats.org/officeDocument/2006/relationships/slideLayout" Target="../slideLayouts/slideLayout2.xml"/><Relationship Id="rId6" Type="http://schemas.openxmlformats.org/officeDocument/2006/relationships/image" Target="../media/image40.png"/><Relationship Id="rId11" Type="http://schemas.openxmlformats.org/officeDocument/2006/relationships/image" Target="../media/image45.png"/><Relationship Id="rId5" Type="http://schemas.openxmlformats.org/officeDocument/2006/relationships/image" Target="../media/image39.png"/><Relationship Id="rId10" Type="http://schemas.openxmlformats.org/officeDocument/2006/relationships/image" Target="../media/image43.png"/><Relationship Id="rId4" Type="http://schemas.openxmlformats.org/officeDocument/2006/relationships/image" Target="../media/image38.png"/><Relationship Id="rId9" Type="http://schemas.openxmlformats.org/officeDocument/2006/relationships/image" Target="../media/image36.png"/></Relationships>
</file>

<file path=ppt/slides/_rels/slide7.xml.rels><?xml version="1.0" encoding="UTF-8" standalone="yes"?>
<Relationships xmlns="http://schemas.openxmlformats.org/package/2006/relationships"><Relationship Id="rId8" Type="http://schemas.openxmlformats.org/officeDocument/2006/relationships/image" Target="../media/image44.emf"/><Relationship Id="rId3" Type="http://schemas.openxmlformats.org/officeDocument/2006/relationships/image" Target="../media/image46.png"/><Relationship Id="rId7"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2.xml"/><Relationship Id="rId6" Type="http://schemas.openxmlformats.org/officeDocument/2006/relationships/image" Target="../media/image49.png"/><Relationship Id="rId5" Type="http://schemas.openxmlformats.org/officeDocument/2006/relationships/image" Target="../media/image48.png"/><Relationship Id="rId4" Type="http://schemas.openxmlformats.org/officeDocument/2006/relationships/image" Target="../media/image47.png"/></Relationships>
</file>

<file path=ppt/slides/_rels/slide8.xml.rels><?xml version="1.0" encoding="UTF-8" standalone="yes"?>
<Relationships xmlns="http://schemas.openxmlformats.org/package/2006/relationships"><Relationship Id="rId8" Type="http://schemas.openxmlformats.org/officeDocument/2006/relationships/image" Target="../media/image71.png"/><Relationship Id="rId3" Type="http://schemas.openxmlformats.org/officeDocument/2006/relationships/image" Target="../media/image51.png"/><Relationship Id="rId7" Type="http://schemas.openxmlformats.org/officeDocument/2006/relationships/image" Target="../media/image70.png"/><Relationship Id="rId2" Type="http://schemas.openxmlformats.org/officeDocument/2006/relationships/image" Target="../media/image45.emf"/><Relationship Id="rId1" Type="http://schemas.openxmlformats.org/officeDocument/2006/relationships/slideLayout" Target="../slideLayouts/slideLayout2.xml"/><Relationship Id="rId6" Type="http://schemas.openxmlformats.org/officeDocument/2006/relationships/image" Target="../media/image69.png"/><Relationship Id="rId5" Type="http://schemas.openxmlformats.org/officeDocument/2006/relationships/image" Target="../media/image630.png"/><Relationship Id="rId10" Type="http://schemas.openxmlformats.org/officeDocument/2006/relationships/image" Target="../media/image73.png"/><Relationship Id="rId4" Type="http://schemas.openxmlformats.org/officeDocument/2006/relationships/image" Target="../media/image530.png"/><Relationship Id="rId9" Type="http://schemas.openxmlformats.org/officeDocument/2006/relationships/image" Target="../media/image54.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457200" y="274638"/>
            <a:ext cx="8229600" cy="1143000"/>
          </a:xfrm>
          <a:prstGeom prst="rect">
            <a:avLst/>
          </a:prstGeom>
        </p:spPr>
        <p:txBody>
          <a:bodyPr vert="horz" lIns="91440" tIns="45720" rIns="91440" bIns="45720" rtlCol="0" anchor="ctr">
            <a:normAutofit/>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b="1" dirty="0">
                <a:ln w="18000">
                  <a:solidFill>
                    <a:schemeClr val="accent2">
                      <a:satMod val="140000"/>
                    </a:schemeClr>
                  </a:solidFill>
                  <a:prstDash val="solid"/>
                  <a:miter lim="800000"/>
                </a:ln>
                <a:noFill/>
                <a:effectLst>
                  <a:outerShdw blurRad="25500" dist="23000" dir="7020000" algn="tl">
                    <a:srgbClr val="000000">
                      <a:alpha val="50000"/>
                    </a:srgbClr>
                  </a:outerShdw>
                </a:effectLst>
              </a:rPr>
              <a:t>LESSON 4</a:t>
            </a:r>
          </a:p>
        </p:txBody>
      </p:sp>
      <p:sp>
        <p:nvSpPr>
          <p:cNvPr id="5" name="Content Placeholder 2"/>
          <p:cNvSpPr txBox="1">
            <a:spLocks/>
          </p:cNvSpPr>
          <p:nvPr/>
        </p:nvSpPr>
        <p:spPr>
          <a:xfrm>
            <a:off x="457200" y="1600200"/>
            <a:ext cx="8229600" cy="4525963"/>
          </a:xfrm>
          <a:prstGeom prst="rect">
            <a:avLst/>
          </a:prstGeom>
        </p:spPr>
        <p:txBody>
          <a:bodyPr vert="horz" lIns="91440" tIns="45720" rIns="91440" bIns="45720" rtlCol="0">
            <a:normAutofit/>
          </a:bodyPr>
          <a:lstStyle>
            <a:lvl1pPr marL="0" indent="0" algn="ctr" defTabSz="914400" rtl="0" eaLnBrk="1" latinLnBrk="0" hangingPunct="1">
              <a:spcBef>
                <a:spcPct val="20000"/>
              </a:spcBef>
              <a:buFont typeface="Arial" panose="020B0604020202020204" pitchFamily="34" charset="0"/>
              <a:buNone/>
              <a:defRPr sz="3200" kern="1200">
                <a:solidFill>
                  <a:schemeClr val="tx1">
                    <a:tint val="75000"/>
                  </a:schemeClr>
                </a:solidFill>
                <a:latin typeface="+mn-lt"/>
                <a:ea typeface="+mn-ea"/>
                <a:cs typeface="+mn-cs"/>
              </a:defRPr>
            </a:lvl1pPr>
            <a:lvl2pPr marL="457200" indent="0" algn="ctr" defTabSz="914400" rtl="0" eaLnBrk="1" latinLnBrk="0" hangingPunct="1">
              <a:spcBef>
                <a:spcPct val="20000"/>
              </a:spcBef>
              <a:buFont typeface="Arial" panose="020B0604020202020204" pitchFamily="34" charset="0"/>
              <a:buNone/>
              <a:defRPr sz="2800" kern="1200">
                <a:solidFill>
                  <a:schemeClr val="tx1">
                    <a:tint val="75000"/>
                  </a:schemeClr>
                </a:solidFill>
                <a:latin typeface="+mn-lt"/>
                <a:ea typeface="+mn-ea"/>
                <a:cs typeface="+mn-cs"/>
              </a:defRPr>
            </a:lvl2pPr>
            <a:lvl3pPr marL="914400" indent="0" algn="ctr" defTabSz="914400" rtl="0" eaLnBrk="1" latinLnBrk="0" hangingPunct="1">
              <a:spcBef>
                <a:spcPct val="20000"/>
              </a:spcBef>
              <a:buFont typeface="Arial" panose="020B0604020202020204" pitchFamily="34" charset="0"/>
              <a:buNone/>
              <a:defRPr sz="2400" kern="1200">
                <a:solidFill>
                  <a:schemeClr val="tx1">
                    <a:tint val="75000"/>
                  </a:schemeClr>
                </a:solidFill>
                <a:latin typeface="+mn-lt"/>
                <a:ea typeface="+mn-ea"/>
                <a:cs typeface="+mn-cs"/>
              </a:defRPr>
            </a:lvl3pPr>
            <a:lvl4pPr marL="1371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4pPr>
            <a:lvl5pPr marL="18288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5pPr>
            <a:lvl6pPr marL="22860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6pPr>
            <a:lvl7pPr marL="27432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7pPr>
            <a:lvl8pPr marL="32004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8pPr>
            <a:lvl9pPr marL="3657600" indent="0" algn="ctr" defTabSz="914400" rtl="0" eaLnBrk="1" latinLnBrk="0" hangingPunct="1">
              <a:spcBef>
                <a:spcPct val="20000"/>
              </a:spcBef>
              <a:buFont typeface="Arial" panose="020B0604020202020204" pitchFamily="34" charset="0"/>
              <a:buNone/>
              <a:defRPr sz="2000" kern="1200">
                <a:solidFill>
                  <a:schemeClr val="tx1">
                    <a:tint val="75000"/>
                  </a:schemeClr>
                </a:solidFill>
                <a:latin typeface="+mn-lt"/>
                <a:ea typeface="+mn-ea"/>
                <a:cs typeface="+mn-cs"/>
              </a:defRPr>
            </a:lvl9pPr>
          </a:lstStyle>
          <a:p>
            <a:r>
              <a:rPr lang="en-US" sz="48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BOOK CHAPTER 24</a:t>
            </a:r>
          </a:p>
          <a:p>
            <a:endParaRPr lang="en-US" sz="48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a:p>
            <a:r>
              <a:rPr lang="en-US" sz="48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ELECTRIC POTENTIAL</a:t>
            </a:r>
          </a:p>
        </p:txBody>
      </p:sp>
    </p:spTree>
    <p:extLst>
      <p:ext uri="{BB962C8B-B14F-4D97-AF65-F5344CB8AC3E}">
        <p14:creationId xmlns:p14="http://schemas.microsoft.com/office/powerpoint/2010/main" val="10978065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02798" y="96980"/>
            <a:ext cx="4883068" cy="461665"/>
          </a:xfrm>
          <a:prstGeom prst="rect">
            <a:avLst/>
          </a:prstGeom>
        </p:spPr>
        <p:txBody>
          <a:bodyPr wrap="none">
            <a:spAutoFit/>
          </a:bodyPr>
          <a:lstStyle/>
          <a:p>
            <a:r>
              <a:rPr lang="en-U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a:ea typeface="Calibri"/>
              </a:rPr>
              <a:t>Potential Due to a Point Charge:</a:t>
            </a:r>
            <a:endParaRPr lang="en-U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grpSp>
        <p:nvGrpSpPr>
          <p:cNvPr id="3" name="Group 2"/>
          <p:cNvGrpSpPr/>
          <p:nvPr/>
        </p:nvGrpSpPr>
        <p:grpSpPr>
          <a:xfrm>
            <a:off x="4242399" y="605043"/>
            <a:ext cx="4433510" cy="517175"/>
            <a:chOff x="4242399" y="605043"/>
            <a:chExt cx="4433510" cy="517175"/>
          </a:xfrm>
        </p:grpSpPr>
        <mc:AlternateContent xmlns:mc="http://schemas.openxmlformats.org/markup-compatibility/2006" xmlns:a14="http://schemas.microsoft.com/office/drawing/2010/main">
          <mc:Choice Requires="a14">
            <p:sp>
              <p:nvSpPr>
                <p:cNvPr id="40" name="Rectangle 39"/>
                <p:cNvSpPr/>
                <p:nvPr/>
              </p:nvSpPr>
              <p:spPr>
                <a:xfrm>
                  <a:off x="5203420" y="645421"/>
                  <a:ext cx="3472489" cy="476797"/>
                </a:xfrm>
                <a:prstGeom prst="rect">
                  <a:avLst/>
                </a:prstGeom>
                <a:noFill/>
                <a:ln w="28575">
                  <a:noFill/>
                </a:ln>
              </p:spPr>
              <p:txBody>
                <a:bodyPr wrap="none">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f</m:t>
                          </m:r>
                        </m:sub>
                      </m:sSub>
                      <m:r>
                        <a:rPr lang="en-US" i="1">
                          <a:solidFill>
                            <a:prstClr val="black"/>
                          </a:solidFill>
                          <a:latin typeface="Cambria Math"/>
                          <a:ea typeface="Calibri"/>
                          <a:cs typeface="Times New Roman"/>
                        </a:rPr>
                        <m:t>−</m:t>
                      </m:r>
                      <m:sSub>
                        <m:sSubPr>
                          <m:ctrlPr>
                            <a:rPr lang="en-US" i="1">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i</m:t>
                          </m:r>
                        </m:sub>
                      </m:sSub>
                      <m:r>
                        <a:rPr lang="en-US">
                          <a:solidFill>
                            <a:prstClr val="black"/>
                          </a:solidFill>
                          <a:latin typeface="Cambria Math"/>
                          <a:ea typeface="Calibri"/>
                          <a:cs typeface="Times New Roman"/>
                        </a:rPr>
                        <m:t>=</m:t>
                      </m:r>
                      <m:r>
                        <a:rPr lang="en-US" b="0" i="1" smtClean="0">
                          <a:solidFill>
                            <a:prstClr val="black"/>
                          </a:solidFill>
                          <a:latin typeface="Cambria Math"/>
                          <a:ea typeface="Calibri"/>
                          <a:cs typeface="Times New Roman"/>
                        </a:rPr>
                        <m:t>−</m:t>
                      </m:r>
                      <m:nary>
                        <m:naryPr>
                          <m:limLoc m:val="undOvr"/>
                          <m:ctrlPr>
                            <a:rPr lang="en-US" b="0" i="1" smtClean="0">
                              <a:solidFill>
                                <a:prstClr val="black"/>
                              </a:solidFill>
                              <a:latin typeface="Cambria Math" panose="02040503050406030204" pitchFamily="18" charset="0"/>
                              <a:cs typeface="Times New Roman"/>
                            </a:rPr>
                          </m:ctrlPr>
                        </m:naryPr>
                        <m:sub>
                          <m:r>
                            <m:rPr>
                              <m:brk m:alnAt="24"/>
                            </m:rPr>
                            <a:rPr lang="en-US" b="0" i="1" smtClean="0">
                              <a:solidFill>
                                <a:prstClr val="black"/>
                              </a:solidFill>
                              <a:latin typeface="Cambria Math"/>
                              <a:cs typeface="Times New Roman"/>
                            </a:rPr>
                            <m:t>𝑖</m:t>
                          </m:r>
                        </m:sub>
                        <m:sup>
                          <m:r>
                            <a:rPr lang="en-US" b="0" i="1" smtClean="0">
                              <a:solidFill>
                                <a:prstClr val="black"/>
                              </a:solidFill>
                              <a:latin typeface="Cambria Math"/>
                              <a:cs typeface="Times New Roman"/>
                            </a:rPr>
                            <m:t>𝑓</m:t>
                          </m:r>
                        </m:sup>
                        <m:e>
                          <m:acc>
                            <m:accPr>
                              <m:chr m:val="⃗"/>
                              <m:ctrlPr>
                                <a:rPr lang="en-US" b="0" i="1" smtClean="0">
                                  <a:solidFill>
                                    <a:prstClr val="black"/>
                                  </a:solidFill>
                                  <a:latin typeface="Cambria Math" panose="02040503050406030204" pitchFamily="18" charset="0"/>
                                  <a:cs typeface="Times New Roman"/>
                                </a:rPr>
                              </m:ctrlPr>
                            </m:accPr>
                            <m:e>
                              <m:r>
                                <a:rPr lang="en-US" b="0" i="1" smtClean="0">
                                  <a:solidFill>
                                    <a:prstClr val="black"/>
                                  </a:solidFill>
                                  <a:latin typeface="Cambria Math"/>
                                  <a:cs typeface="Times New Roman"/>
                                </a:rPr>
                                <m:t>𝐸</m:t>
                              </m:r>
                            </m:e>
                          </m:acc>
                          <m:r>
                            <a:rPr lang="en-US" b="0" i="1" smtClean="0">
                              <a:solidFill>
                                <a:prstClr val="black"/>
                              </a:solidFill>
                              <a:latin typeface="Cambria Math"/>
                              <a:cs typeface="Times New Roman"/>
                            </a:rPr>
                            <m:t>.</m:t>
                          </m:r>
                          <m:r>
                            <a:rPr lang="en-US" b="0" i="1" smtClean="0">
                              <a:solidFill>
                                <a:prstClr val="black"/>
                              </a:solidFill>
                              <a:latin typeface="Cambria Math"/>
                              <a:cs typeface="Times New Roman"/>
                            </a:rPr>
                            <m:t>𝑑</m:t>
                          </m:r>
                          <m:acc>
                            <m:accPr>
                              <m:chr m:val="⃗"/>
                              <m:ctrlPr>
                                <a:rPr lang="en-US" b="0" i="1" smtClean="0">
                                  <a:solidFill>
                                    <a:prstClr val="black"/>
                                  </a:solidFill>
                                  <a:latin typeface="Cambria Math" panose="02040503050406030204" pitchFamily="18" charset="0"/>
                                  <a:cs typeface="Times New Roman"/>
                                </a:rPr>
                              </m:ctrlPr>
                            </m:accPr>
                            <m:e>
                              <m:r>
                                <a:rPr lang="en-US" b="0" i="1" smtClean="0">
                                  <a:solidFill>
                                    <a:prstClr val="black"/>
                                  </a:solidFill>
                                  <a:latin typeface="Cambria Math"/>
                                  <a:cs typeface="Times New Roman"/>
                                </a:rPr>
                                <m:t>𝑠</m:t>
                              </m:r>
                            </m:e>
                          </m:acc>
                        </m:e>
                      </m:nary>
                    </m:oMath>
                  </a14:m>
                  <a:r>
                    <a:rPr lang="en-US" dirty="0"/>
                    <a:t>    …………… (iv)</a:t>
                  </a:r>
                </a:p>
              </p:txBody>
            </p:sp>
          </mc:Choice>
          <mc:Fallback xmlns="">
            <p:sp>
              <p:nvSpPr>
                <p:cNvPr id="40" name="Rectangle 39"/>
                <p:cNvSpPr>
                  <a:spLocks noRot="1" noChangeAspect="1" noMove="1" noResize="1" noEditPoints="1" noAdjustHandles="1" noChangeArrowheads="1" noChangeShapeType="1" noTextEdit="1"/>
                </p:cNvSpPr>
                <p:nvPr/>
              </p:nvSpPr>
              <p:spPr>
                <a:xfrm>
                  <a:off x="5203420" y="645421"/>
                  <a:ext cx="3472489" cy="476797"/>
                </a:xfrm>
                <a:prstGeom prst="rect">
                  <a:avLst/>
                </a:prstGeom>
                <a:blipFill rotWithShape="1">
                  <a:blip r:embed="rId4"/>
                  <a:stretch>
                    <a:fillRect t="-101282" r="-879" b="-167949"/>
                  </a:stretch>
                </a:blipFill>
                <a:ln w="28575">
                  <a:noFill/>
                </a:ln>
              </p:spPr>
              <p:txBody>
                <a:bodyPr/>
                <a:lstStyle/>
                <a:p>
                  <a:r>
                    <a:rPr lang="en-US">
                      <a:noFill/>
                    </a:rPr>
                    <a:t> </a:t>
                  </a:r>
                </a:p>
              </p:txBody>
            </p:sp>
          </mc:Fallback>
        </mc:AlternateContent>
        <p:sp>
          <p:nvSpPr>
            <p:cNvPr id="41" name="TextBox 40"/>
            <p:cNvSpPr txBox="1"/>
            <p:nvPr/>
          </p:nvSpPr>
          <p:spPr>
            <a:xfrm>
              <a:off x="4242399" y="605043"/>
              <a:ext cx="995657" cy="369332"/>
            </a:xfrm>
            <a:prstGeom prst="rect">
              <a:avLst/>
            </a:prstGeom>
            <a:noFill/>
          </p:spPr>
          <p:txBody>
            <a:bodyPr wrap="none" rtlCol="0">
              <a:spAutoFit/>
            </a:bodyPr>
            <a:lstStyle/>
            <a:p>
              <a:r>
                <a:rPr lang="en-US" dirty="0"/>
                <a:t>We have</a:t>
              </a:r>
            </a:p>
          </p:txBody>
        </p:sp>
      </p:grpSp>
      <mc:AlternateContent xmlns:mc="http://schemas.openxmlformats.org/markup-compatibility/2006" xmlns:a14="http://schemas.microsoft.com/office/drawing/2010/main">
        <mc:Choice Requires="a14">
          <p:sp>
            <p:nvSpPr>
              <p:cNvPr id="42" name="Rectangle 41"/>
              <p:cNvSpPr/>
              <p:nvPr/>
            </p:nvSpPr>
            <p:spPr>
              <a:xfrm>
                <a:off x="4761009" y="1647396"/>
                <a:ext cx="2705549" cy="476797"/>
              </a:xfrm>
              <a:prstGeom prst="rect">
                <a:avLst/>
              </a:prstGeom>
              <a:noFill/>
              <a:ln w="28575">
                <a:noFill/>
              </a:ln>
            </p:spPr>
            <p:txBody>
              <a:bodyPr wrap="none">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f</m:t>
                        </m:r>
                      </m:sub>
                    </m:sSub>
                    <m:r>
                      <a:rPr lang="en-US" i="1">
                        <a:solidFill>
                          <a:prstClr val="black"/>
                        </a:solidFill>
                        <a:latin typeface="Cambria Math"/>
                        <a:ea typeface="Calibri"/>
                        <a:cs typeface="Times New Roman"/>
                      </a:rPr>
                      <m:t>−</m:t>
                    </m:r>
                    <m:sSub>
                      <m:sSubPr>
                        <m:ctrlPr>
                          <a:rPr lang="en-US" i="1">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i</m:t>
                        </m:r>
                      </m:sub>
                    </m:sSub>
                    <m:r>
                      <a:rPr lang="en-US">
                        <a:solidFill>
                          <a:prstClr val="black"/>
                        </a:solidFill>
                        <a:latin typeface="Cambria Math"/>
                        <a:ea typeface="Calibri"/>
                        <a:cs typeface="Times New Roman"/>
                      </a:rPr>
                      <m:t>=</m:t>
                    </m:r>
                    <m:r>
                      <a:rPr lang="en-US" b="0" i="1" smtClean="0">
                        <a:solidFill>
                          <a:prstClr val="black"/>
                        </a:solidFill>
                        <a:latin typeface="Cambria Math"/>
                        <a:ea typeface="Calibri"/>
                        <a:cs typeface="Times New Roman"/>
                      </a:rPr>
                      <m:t>−</m:t>
                    </m:r>
                    <m:nary>
                      <m:naryPr>
                        <m:limLoc m:val="undOvr"/>
                        <m:ctrlPr>
                          <a:rPr lang="en-US" b="0" i="1" smtClean="0">
                            <a:solidFill>
                              <a:prstClr val="black"/>
                            </a:solidFill>
                            <a:latin typeface="Cambria Math" panose="02040503050406030204" pitchFamily="18" charset="0"/>
                            <a:cs typeface="Times New Roman"/>
                          </a:rPr>
                        </m:ctrlPr>
                      </m:naryPr>
                      <m:sub>
                        <m:r>
                          <m:rPr>
                            <m:brk m:alnAt="24"/>
                          </m:rPr>
                          <a:rPr lang="en-US" b="0" i="1" smtClean="0">
                            <a:solidFill>
                              <a:prstClr val="black"/>
                            </a:solidFill>
                            <a:latin typeface="Cambria Math"/>
                            <a:cs typeface="Times New Roman"/>
                          </a:rPr>
                          <m:t>𝑖</m:t>
                        </m:r>
                      </m:sub>
                      <m:sup>
                        <m:r>
                          <a:rPr lang="en-US" b="0" i="1" smtClean="0">
                            <a:solidFill>
                              <a:prstClr val="black"/>
                            </a:solidFill>
                            <a:latin typeface="Cambria Math"/>
                            <a:cs typeface="Times New Roman"/>
                          </a:rPr>
                          <m:t>𝑓</m:t>
                        </m:r>
                      </m:sup>
                      <m:e>
                        <m:r>
                          <a:rPr lang="en-US" b="0" i="1" smtClean="0">
                            <a:solidFill>
                              <a:prstClr val="black"/>
                            </a:solidFill>
                            <a:latin typeface="Cambria Math"/>
                            <a:cs typeface="Times New Roman"/>
                          </a:rPr>
                          <m:t>𝐸</m:t>
                        </m:r>
                        <m:r>
                          <a:rPr lang="en-US" b="0" i="1" smtClean="0">
                            <a:solidFill>
                              <a:prstClr val="black"/>
                            </a:solidFill>
                            <a:latin typeface="Cambria Math"/>
                            <a:cs typeface="Times New Roman"/>
                          </a:rPr>
                          <m:t> </m:t>
                        </m:r>
                        <m:r>
                          <a:rPr lang="en-US" b="0" i="1" smtClean="0">
                            <a:solidFill>
                              <a:prstClr val="black"/>
                            </a:solidFill>
                            <a:latin typeface="Cambria Math"/>
                            <a:cs typeface="Times New Roman"/>
                          </a:rPr>
                          <m:t>𝑐𝑜𝑠</m:t>
                        </m:r>
                        <m:sSup>
                          <m:sSupPr>
                            <m:ctrlPr>
                              <a:rPr lang="en-US" b="0" i="1" smtClean="0">
                                <a:solidFill>
                                  <a:prstClr val="black"/>
                                </a:solidFill>
                                <a:latin typeface="Cambria Math" panose="02040503050406030204" pitchFamily="18" charset="0"/>
                                <a:cs typeface="Times New Roman"/>
                              </a:rPr>
                            </m:ctrlPr>
                          </m:sSupPr>
                          <m:e>
                            <m:r>
                              <a:rPr lang="en-US" b="0" i="1" smtClean="0">
                                <a:solidFill>
                                  <a:prstClr val="black"/>
                                </a:solidFill>
                                <a:latin typeface="Cambria Math"/>
                                <a:cs typeface="Times New Roman"/>
                              </a:rPr>
                              <m:t>0</m:t>
                            </m:r>
                          </m:e>
                          <m:sup>
                            <m:r>
                              <a:rPr lang="en-US" b="0" i="1" smtClean="0">
                                <a:solidFill>
                                  <a:prstClr val="black"/>
                                </a:solidFill>
                                <a:latin typeface="Cambria Math"/>
                                <a:cs typeface="Times New Roman"/>
                              </a:rPr>
                              <m:t>0</m:t>
                            </m:r>
                          </m:sup>
                        </m:sSup>
                        <m:r>
                          <a:rPr lang="en-US" b="0" i="1" smtClean="0">
                            <a:solidFill>
                              <a:prstClr val="black"/>
                            </a:solidFill>
                            <a:latin typeface="Cambria Math"/>
                            <a:cs typeface="Times New Roman"/>
                          </a:rPr>
                          <m:t>𝑑𝑟</m:t>
                        </m:r>
                      </m:e>
                    </m:nary>
                  </m:oMath>
                </a14:m>
                <a:r>
                  <a:rPr lang="en-US" dirty="0"/>
                  <a:t> </a:t>
                </a:r>
              </a:p>
            </p:txBody>
          </p:sp>
        </mc:Choice>
        <mc:Fallback xmlns="">
          <p:sp>
            <p:nvSpPr>
              <p:cNvPr id="42" name="Rectangle 41"/>
              <p:cNvSpPr>
                <a:spLocks noRot="1" noChangeAspect="1" noMove="1" noResize="1" noEditPoints="1" noAdjustHandles="1" noChangeArrowheads="1" noChangeShapeType="1" noTextEdit="1"/>
              </p:cNvSpPr>
              <p:nvPr/>
            </p:nvSpPr>
            <p:spPr>
              <a:xfrm>
                <a:off x="4761009" y="1647396"/>
                <a:ext cx="2705549" cy="476797"/>
              </a:xfrm>
              <a:prstGeom prst="rect">
                <a:avLst/>
              </a:prstGeom>
              <a:blipFill rotWithShape="1">
                <a:blip r:embed="rId5"/>
                <a:stretch>
                  <a:fillRect t="-101282" b="-167949"/>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Rectangle 43"/>
              <p:cNvSpPr/>
              <p:nvPr/>
            </p:nvSpPr>
            <p:spPr>
              <a:xfrm>
                <a:off x="4987214" y="2128859"/>
                <a:ext cx="2068259" cy="476797"/>
              </a:xfrm>
              <a:prstGeom prst="rect">
                <a:avLst/>
              </a:prstGeom>
              <a:noFill/>
              <a:ln w="28575">
                <a:noFill/>
              </a:ln>
            </p:spPr>
            <p:txBody>
              <a:bodyPr wrap="none">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f</m:t>
                        </m:r>
                      </m:sub>
                    </m:sSub>
                    <m:r>
                      <a:rPr lang="en-US" i="1">
                        <a:solidFill>
                          <a:prstClr val="black"/>
                        </a:solidFill>
                        <a:latin typeface="Cambria Math"/>
                        <a:ea typeface="Calibri"/>
                        <a:cs typeface="Times New Roman"/>
                      </a:rPr>
                      <m:t>−</m:t>
                    </m:r>
                    <m:sSub>
                      <m:sSubPr>
                        <m:ctrlPr>
                          <a:rPr lang="en-US" i="1">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i</m:t>
                        </m:r>
                      </m:sub>
                    </m:sSub>
                    <m:r>
                      <a:rPr lang="en-US">
                        <a:solidFill>
                          <a:prstClr val="black"/>
                        </a:solidFill>
                        <a:latin typeface="Cambria Math"/>
                        <a:ea typeface="Calibri"/>
                        <a:cs typeface="Times New Roman"/>
                      </a:rPr>
                      <m:t>=</m:t>
                    </m:r>
                    <m:r>
                      <a:rPr lang="en-US" b="0" i="1" smtClean="0">
                        <a:solidFill>
                          <a:prstClr val="black"/>
                        </a:solidFill>
                        <a:latin typeface="Cambria Math"/>
                        <a:ea typeface="Calibri"/>
                        <a:cs typeface="Times New Roman"/>
                      </a:rPr>
                      <m:t>−</m:t>
                    </m:r>
                    <m:nary>
                      <m:naryPr>
                        <m:limLoc m:val="undOvr"/>
                        <m:ctrlPr>
                          <a:rPr lang="en-US" b="0" i="1" smtClean="0">
                            <a:solidFill>
                              <a:prstClr val="black"/>
                            </a:solidFill>
                            <a:latin typeface="Cambria Math" panose="02040503050406030204" pitchFamily="18" charset="0"/>
                            <a:cs typeface="Times New Roman"/>
                          </a:rPr>
                        </m:ctrlPr>
                      </m:naryPr>
                      <m:sub>
                        <m:r>
                          <m:rPr>
                            <m:brk m:alnAt="24"/>
                          </m:rPr>
                          <a:rPr lang="en-US" b="0" i="1" smtClean="0">
                            <a:solidFill>
                              <a:prstClr val="black"/>
                            </a:solidFill>
                            <a:latin typeface="Cambria Math"/>
                            <a:cs typeface="Times New Roman"/>
                          </a:rPr>
                          <m:t>𝑖</m:t>
                        </m:r>
                      </m:sub>
                      <m:sup>
                        <m:r>
                          <a:rPr lang="en-US" b="0" i="1" smtClean="0">
                            <a:solidFill>
                              <a:prstClr val="black"/>
                            </a:solidFill>
                            <a:latin typeface="Cambria Math"/>
                            <a:cs typeface="Times New Roman"/>
                          </a:rPr>
                          <m:t>𝑓</m:t>
                        </m:r>
                      </m:sup>
                      <m:e>
                        <m:r>
                          <a:rPr lang="en-US" b="0" i="1" smtClean="0">
                            <a:solidFill>
                              <a:prstClr val="black"/>
                            </a:solidFill>
                            <a:latin typeface="Cambria Math"/>
                            <a:cs typeface="Times New Roman"/>
                          </a:rPr>
                          <m:t>𝐸𝑑𝑟</m:t>
                        </m:r>
                      </m:e>
                    </m:nary>
                  </m:oMath>
                </a14:m>
                <a:r>
                  <a:rPr lang="en-US" dirty="0"/>
                  <a:t> </a:t>
                </a:r>
              </a:p>
            </p:txBody>
          </p:sp>
        </mc:Choice>
        <mc:Fallback xmlns="">
          <p:sp>
            <p:nvSpPr>
              <p:cNvPr id="44" name="Rectangle 43"/>
              <p:cNvSpPr>
                <a:spLocks noRot="1" noChangeAspect="1" noMove="1" noResize="1" noEditPoints="1" noAdjustHandles="1" noChangeArrowheads="1" noChangeShapeType="1" noTextEdit="1"/>
              </p:cNvSpPr>
              <p:nvPr/>
            </p:nvSpPr>
            <p:spPr>
              <a:xfrm>
                <a:off x="4987214" y="2128859"/>
                <a:ext cx="2068259" cy="476797"/>
              </a:xfrm>
              <a:prstGeom prst="rect">
                <a:avLst/>
              </a:prstGeom>
              <a:blipFill rotWithShape="1">
                <a:blip r:embed="rId6"/>
                <a:stretch>
                  <a:fillRect t="-101282" r="-7965" b="-167949"/>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5" name="Rectangle 44"/>
              <p:cNvSpPr/>
              <p:nvPr/>
            </p:nvSpPr>
            <p:spPr>
              <a:xfrm>
                <a:off x="5120110" y="2705583"/>
                <a:ext cx="2576090" cy="532069"/>
              </a:xfrm>
              <a:prstGeom prst="rect">
                <a:avLst/>
              </a:prstGeom>
              <a:noFill/>
              <a:ln w="28575">
                <a:noFill/>
              </a:ln>
            </p:spPr>
            <p:txBody>
              <a:bodyPr wrap="none">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f</m:t>
                        </m:r>
                      </m:sub>
                    </m:sSub>
                    <m:r>
                      <a:rPr lang="en-US" i="1">
                        <a:solidFill>
                          <a:prstClr val="black"/>
                        </a:solidFill>
                        <a:latin typeface="Cambria Math"/>
                        <a:ea typeface="Calibri"/>
                        <a:cs typeface="Times New Roman"/>
                      </a:rPr>
                      <m:t>−</m:t>
                    </m:r>
                    <m:sSub>
                      <m:sSubPr>
                        <m:ctrlPr>
                          <a:rPr lang="en-US" i="1">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i</m:t>
                        </m:r>
                      </m:sub>
                    </m:sSub>
                    <m:r>
                      <a:rPr lang="en-US">
                        <a:solidFill>
                          <a:prstClr val="black"/>
                        </a:solidFill>
                        <a:latin typeface="Cambria Math"/>
                        <a:ea typeface="Calibri"/>
                        <a:cs typeface="Times New Roman"/>
                      </a:rPr>
                      <m:t>=</m:t>
                    </m:r>
                    <m:r>
                      <a:rPr lang="en-US" b="0" i="1" smtClean="0">
                        <a:solidFill>
                          <a:prstClr val="black"/>
                        </a:solidFill>
                        <a:latin typeface="Cambria Math"/>
                        <a:ea typeface="Calibri"/>
                        <a:cs typeface="Times New Roman"/>
                      </a:rPr>
                      <m:t>−</m:t>
                    </m:r>
                    <m:f>
                      <m:fPr>
                        <m:ctrlPr>
                          <a:rPr lang="en-US" b="0" i="1" smtClean="0">
                            <a:solidFill>
                              <a:prstClr val="black"/>
                            </a:solidFill>
                            <a:latin typeface="Cambria Math" panose="02040503050406030204" pitchFamily="18" charset="0"/>
                            <a:cs typeface="Times New Roman"/>
                          </a:rPr>
                        </m:ctrlPr>
                      </m:fPr>
                      <m:num>
                        <m:r>
                          <a:rPr lang="en-US" b="0" i="1" smtClean="0">
                            <a:solidFill>
                              <a:prstClr val="black"/>
                            </a:solidFill>
                            <a:latin typeface="Cambria Math"/>
                            <a:cs typeface="Times New Roman"/>
                          </a:rPr>
                          <m:t>𝑞</m:t>
                        </m:r>
                      </m:num>
                      <m:den>
                        <m:r>
                          <a:rPr lang="en-US" b="0" i="1" smtClean="0">
                            <a:solidFill>
                              <a:prstClr val="black"/>
                            </a:solidFill>
                            <a:latin typeface="Cambria Math"/>
                            <a:cs typeface="Times New Roman"/>
                          </a:rPr>
                          <m:t>4</m:t>
                        </m:r>
                        <m:r>
                          <a:rPr lang="en-US" b="0" i="1" smtClean="0">
                            <a:solidFill>
                              <a:prstClr val="black"/>
                            </a:solidFill>
                            <a:latin typeface="Cambria Math"/>
                            <a:ea typeface="Cambria Math"/>
                            <a:cs typeface="Times New Roman"/>
                          </a:rPr>
                          <m:t>𝜋</m:t>
                        </m:r>
                        <m:sSub>
                          <m:sSubPr>
                            <m:ctrlPr>
                              <a:rPr lang="en-US" b="0" i="1" smtClean="0">
                                <a:solidFill>
                                  <a:prstClr val="black"/>
                                </a:solidFill>
                                <a:latin typeface="Cambria Math" panose="02040503050406030204" pitchFamily="18" charset="0"/>
                                <a:ea typeface="Cambria Math"/>
                                <a:cs typeface="Times New Roman"/>
                              </a:rPr>
                            </m:ctrlPr>
                          </m:sSubPr>
                          <m:e>
                            <m:r>
                              <a:rPr lang="en-US" b="0" i="1" smtClean="0">
                                <a:solidFill>
                                  <a:prstClr val="black"/>
                                </a:solidFill>
                                <a:latin typeface="Cambria Math"/>
                                <a:ea typeface="Cambria Math"/>
                                <a:cs typeface="Times New Roman"/>
                              </a:rPr>
                              <m:t>𝜖</m:t>
                            </m:r>
                          </m:e>
                          <m:sub>
                            <m:r>
                              <a:rPr lang="en-US" b="0" i="1" smtClean="0">
                                <a:solidFill>
                                  <a:prstClr val="black"/>
                                </a:solidFill>
                                <a:latin typeface="Cambria Math"/>
                                <a:ea typeface="Cambria Math"/>
                                <a:cs typeface="Times New Roman"/>
                              </a:rPr>
                              <m:t>0</m:t>
                            </m:r>
                          </m:sub>
                        </m:sSub>
                      </m:den>
                    </m:f>
                    <m:nary>
                      <m:naryPr>
                        <m:limLoc m:val="undOvr"/>
                        <m:ctrlPr>
                          <a:rPr lang="en-US" b="0" i="1" smtClean="0">
                            <a:solidFill>
                              <a:prstClr val="black"/>
                            </a:solidFill>
                            <a:latin typeface="Cambria Math" panose="02040503050406030204" pitchFamily="18" charset="0"/>
                            <a:cs typeface="Times New Roman"/>
                          </a:rPr>
                        </m:ctrlPr>
                      </m:naryPr>
                      <m:sub>
                        <m:r>
                          <m:rPr>
                            <m:brk m:alnAt="24"/>
                          </m:rPr>
                          <a:rPr lang="en-US" b="0" i="1" smtClean="0">
                            <a:solidFill>
                              <a:prstClr val="black"/>
                            </a:solidFill>
                            <a:latin typeface="Cambria Math"/>
                            <a:cs typeface="Times New Roman"/>
                          </a:rPr>
                          <m:t>𝑖</m:t>
                        </m:r>
                      </m:sub>
                      <m:sup>
                        <m:r>
                          <a:rPr lang="en-US" b="0" i="1" smtClean="0">
                            <a:solidFill>
                              <a:prstClr val="black"/>
                            </a:solidFill>
                            <a:latin typeface="Cambria Math"/>
                            <a:cs typeface="Times New Roman"/>
                          </a:rPr>
                          <m:t>𝑓</m:t>
                        </m:r>
                      </m:sup>
                      <m:e>
                        <m:f>
                          <m:fPr>
                            <m:ctrlPr>
                              <a:rPr lang="en-US" b="0" i="1" smtClean="0">
                                <a:solidFill>
                                  <a:prstClr val="black"/>
                                </a:solidFill>
                                <a:latin typeface="Cambria Math" panose="02040503050406030204" pitchFamily="18" charset="0"/>
                                <a:cs typeface="Times New Roman"/>
                              </a:rPr>
                            </m:ctrlPr>
                          </m:fPr>
                          <m:num>
                            <m:r>
                              <a:rPr lang="en-US" b="0" i="1" smtClean="0">
                                <a:solidFill>
                                  <a:prstClr val="black"/>
                                </a:solidFill>
                                <a:latin typeface="Cambria Math"/>
                                <a:cs typeface="Times New Roman"/>
                              </a:rPr>
                              <m:t>1</m:t>
                            </m:r>
                          </m:num>
                          <m:den>
                            <m:sSup>
                              <m:sSupPr>
                                <m:ctrlPr>
                                  <a:rPr lang="en-US" b="0" i="1" smtClean="0">
                                    <a:solidFill>
                                      <a:prstClr val="black"/>
                                    </a:solidFill>
                                    <a:latin typeface="Cambria Math" panose="02040503050406030204" pitchFamily="18" charset="0"/>
                                    <a:cs typeface="Times New Roman"/>
                                  </a:rPr>
                                </m:ctrlPr>
                              </m:sSupPr>
                              <m:e>
                                <m:r>
                                  <a:rPr lang="en-US" b="0" i="1" smtClean="0">
                                    <a:solidFill>
                                      <a:prstClr val="black"/>
                                    </a:solidFill>
                                    <a:latin typeface="Cambria Math"/>
                                    <a:cs typeface="Times New Roman"/>
                                  </a:rPr>
                                  <m:t>𝑟</m:t>
                                </m:r>
                              </m:e>
                              <m:sup>
                                <m:r>
                                  <a:rPr lang="en-US" b="0" i="1" smtClean="0">
                                    <a:solidFill>
                                      <a:prstClr val="black"/>
                                    </a:solidFill>
                                    <a:latin typeface="Cambria Math"/>
                                    <a:cs typeface="Times New Roman"/>
                                  </a:rPr>
                                  <m:t>2</m:t>
                                </m:r>
                              </m:sup>
                            </m:sSup>
                          </m:den>
                        </m:f>
                        <m:r>
                          <a:rPr lang="en-US" b="0" i="1" smtClean="0">
                            <a:solidFill>
                              <a:prstClr val="black"/>
                            </a:solidFill>
                            <a:latin typeface="Cambria Math"/>
                            <a:cs typeface="Times New Roman"/>
                          </a:rPr>
                          <m:t>𝑑𝑟</m:t>
                        </m:r>
                      </m:e>
                    </m:nary>
                  </m:oMath>
                </a14:m>
                <a:r>
                  <a:rPr lang="en-US" dirty="0"/>
                  <a:t> </a:t>
                </a:r>
              </a:p>
            </p:txBody>
          </p:sp>
        </mc:Choice>
        <mc:Fallback xmlns="">
          <p:sp>
            <p:nvSpPr>
              <p:cNvPr id="45" name="Rectangle 44"/>
              <p:cNvSpPr>
                <a:spLocks noRot="1" noChangeAspect="1" noMove="1" noResize="1" noEditPoints="1" noAdjustHandles="1" noChangeArrowheads="1" noChangeShapeType="1" noTextEdit="1"/>
              </p:cNvSpPr>
              <p:nvPr/>
            </p:nvSpPr>
            <p:spPr>
              <a:xfrm>
                <a:off x="5120110" y="2705583"/>
                <a:ext cx="2576090" cy="532069"/>
              </a:xfrm>
              <a:prstGeom prst="rect">
                <a:avLst/>
              </a:prstGeom>
              <a:blipFill rotWithShape="1">
                <a:blip r:embed="rId7"/>
                <a:stretch>
                  <a:fillRect t="-90805" r="-2837" b="-140230"/>
                </a:stretch>
              </a:blipFill>
              <a:ln w="28575">
                <a:noFill/>
              </a:ln>
            </p:spPr>
            <p:txBody>
              <a:bodyPr/>
              <a:lstStyle/>
              <a:p>
                <a:r>
                  <a:rPr lang="en-US">
                    <a:noFill/>
                  </a:rPr>
                  <a:t> </a:t>
                </a:r>
              </a:p>
            </p:txBody>
          </p:sp>
        </mc:Fallback>
      </mc:AlternateContent>
      <p:grpSp>
        <p:nvGrpSpPr>
          <p:cNvPr id="7" name="Group 6"/>
          <p:cNvGrpSpPr/>
          <p:nvPr/>
        </p:nvGrpSpPr>
        <p:grpSpPr>
          <a:xfrm>
            <a:off x="4821144" y="1123403"/>
            <a:ext cx="4020513" cy="476797"/>
            <a:chOff x="4821144" y="1123403"/>
            <a:chExt cx="4020513" cy="476797"/>
          </a:xfrm>
        </p:grpSpPr>
        <mc:AlternateContent xmlns:mc="http://schemas.openxmlformats.org/markup-compatibility/2006" xmlns:a14="http://schemas.microsoft.com/office/drawing/2010/main">
          <mc:Choice Requires="a14">
            <p:sp>
              <p:nvSpPr>
                <p:cNvPr id="46" name="Rectangle 45"/>
                <p:cNvSpPr/>
                <p:nvPr/>
              </p:nvSpPr>
              <p:spPr>
                <a:xfrm>
                  <a:off x="4821144" y="1123403"/>
                  <a:ext cx="2400401" cy="476797"/>
                </a:xfrm>
                <a:prstGeom prst="rect">
                  <a:avLst/>
                </a:prstGeom>
                <a:noFill/>
                <a:ln w="28575">
                  <a:noFill/>
                </a:ln>
              </p:spPr>
              <p:txBody>
                <a:bodyPr wrap="none">
                  <a:spAutoFit/>
                </a:bodyPr>
                <a:lstStyle/>
                <a:p>
                  <a14:m>
                    <m:oMath xmlns:m="http://schemas.openxmlformats.org/officeDocument/2006/math">
                      <m:sSub>
                        <m:sSubPr>
                          <m:ctrlPr>
                            <a:rPr lang="en-US" i="1" smtClean="0">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f</m:t>
                          </m:r>
                        </m:sub>
                      </m:sSub>
                      <m:r>
                        <a:rPr lang="en-US" i="1">
                          <a:solidFill>
                            <a:prstClr val="black"/>
                          </a:solidFill>
                          <a:latin typeface="Cambria Math"/>
                          <a:ea typeface="Calibri"/>
                          <a:cs typeface="Times New Roman"/>
                        </a:rPr>
                        <m:t>−</m:t>
                      </m:r>
                      <m:sSub>
                        <m:sSubPr>
                          <m:ctrlPr>
                            <a:rPr lang="en-US" i="1">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i</m:t>
                          </m:r>
                        </m:sub>
                      </m:sSub>
                      <m:r>
                        <a:rPr lang="en-US">
                          <a:solidFill>
                            <a:prstClr val="black"/>
                          </a:solidFill>
                          <a:latin typeface="Cambria Math"/>
                          <a:ea typeface="Calibri"/>
                          <a:cs typeface="Times New Roman"/>
                        </a:rPr>
                        <m:t>=</m:t>
                      </m:r>
                      <m:r>
                        <a:rPr lang="en-US" b="0" i="1" smtClean="0">
                          <a:solidFill>
                            <a:prstClr val="black"/>
                          </a:solidFill>
                          <a:latin typeface="Cambria Math"/>
                          <a:ea typeface="Calibri"/>
                          <a:cs typeface="Times New Roman"/>
                        </a:rPr>
                        <m:t>−</m:t>
                      </m:r>
                      <m:nary>
                        <m:naryPr>
                          <m:limLoc m:val="undOvr"/>
                          <m:ctrlPr>
                            <a:rPr lang="en-US" b="0" i="1" smtClean="0">
                              <a:solidFill>
                                <a:prstClr val="black"/>
                              </a:solidFill>
                              <a:latin typeface="Cambria Math" panose="02040503050406030204" pitchFamily="18" charset="0"/>
                              <a:cs typeface="Times New Roman"/>
                            </a:rPr>
                          </m:ctrlPr>
                        </m:naryPr>
                        <m:sub>
                          <m:r>
                            <m:rPr>
                              <m:brk m:alnAt="24"/>
                            </m:rPr>
                            <a:rPr lang="en-US" b="0" i="1" smtClean="0">
                              <a:solidFill>
                                <a:prstClr val="black"/>
                              </a:solidFill>
                              <a:latin typeface="Cambria Math"/>
                              <a:cs typeface="Times New Roman"/>
                            </a:rPr>
                            <m:t>𝑖</m:t>
                          </m:r>
                        </m:sub>
                        <m:sup>
                          <m:r>
                            <a:rPr lang="en-US" b="0" i="1" smtClean="0">
                              <a:solidFill>
                                <a:prstClr val="black"/>
                              </a:solidFill>
                              <a:latin typeface="Cambria Math"/>
                              <a:cs typeface="Times New Roman"/>
                            </a:rPr>
                            <m:t>𝑓</m:t>
                          </m:r>
                        </m:sup>
                        <m:e>
                          <m:acc>
                            <m:accPr>
                              <m:chr m:val="⃗"/>
                              <m:ctrlPr>
                                <a:rPr lang="en-US" b="0" i="1" smtClean="0">
                                  <a:solidFill>
                                    <a:prstClr val="black"/>
                                  </a:solidFill>
                                  <a:latin typeface="Cambria Math" panose="02040503050406030204" pitchFamily="18" charset="0"/>
                                  <a:cs typeface="Times New Roman"/>
                                </a:rPr>
                              </m:ctrlPr>
                            </m:accPr>
                            <m:e>
                              <m:r>
                                <a:rPr lang="en-US" b="0" i="1" smtClean="0">
                                  <a:solidFill>
                                    <a:prstClr val="black"/>
                                  </a:solidFill>
                                  <a:latin typeface="Cambria Math"/>
                                  <a:cs typeface="Times New Roman"/>
                                </a:rPr>
                                <m:t>𝐸</m:t>
                              </m:r>
                            </m:e>
                          </m:acc>
                          <m:r>
                            <a:rPr lang="en-US" b="0" i="1" smtClean="0">
                              <a:solidFill>
                                <a:prstClr val="black"/>
                              </a:solidFill>
                              <a:latin typeface="Cambria Math"/>
                              <a:cs typeface="Times New Roman"/>
                            </a:rPr>
                            <m:t>.</m:t>
                          </m:r>
                          <m:r>
                            <a:rPr lang="en-US" b="0" i="1" smtClean="0">
                              <a:solidFill>
                                <a:prstClr val="black"/>
                              </a:solidFill>
                              <a:latin typeface="Cambria Math"/>
                              <a:cs typeface="Times New Roman"/>
                            </a:rPr>
                            <m:t>𝑑</m:t>
                          </m:r>
                          <m:acc>
                            <m:accPr>
                              <m:chr m:val="⃗"/>
                              <m:ctrlPr>
                                <a:rPr lang="en-US" b="0" i="1" smtClean="0">
                                  <a:solidFill>
                                    <a:prstClr val="black"/>
                                  </a:solidFill>
                                  <a:latin typeface="Cambria Math" panose="02040503050406030204" pitchFamily="18" charset="0"/>
                                  <a:cs typeface="Times New Roman"/>
                                </a:rPr>
                              </m:ctrlPr>
                            </m:accPr>
                            <m:e>
                              <m:r>
                                <a:rPr lang="en-US" b="0" i="1" smtClean="0">
                                  <a:solidFill>
                                    <a:prstClr val="black"/>
                                  </a:solidFill>
                                  <a:latin typeface="Cambria Math"/>
                                  <a:cs typeface="Times New Roman"/>
                                </a:rPr>
                                <m:t>𝑟</m:t>
                              </m:r>
                            </m:e>
                          </m:acc>
                        </m:e>
                      </m:nary>
                    </m:oMath>
                  </a14:m>
                  <a:r>
                    <a:rPr lang="en-US" dirty="0"/>
                    <a:t>    </a:t>
                  </a:r>
                </a:p>
              </p:txBody>
            </p:sp>
          </mc:Choice>
          <mc:Fallback xmlns="">
            <p:sp>
              <p:nvSpPr>
                <p:cNvPr id="46" name="Rectangle 45"/>
                <p:cNvSpPr>
                  <a:spLocks noRot="1" noChangeAspect="1" noMove="1" noResize="1" noEditPoints="1" noAdjustHandles="1" noChangeArrowheads="1" noChangeShapeType="1" noTextEdit="1"/>
                </p:cNvSpPr>
                <p:nvPr/>
              </p:nvSpPr>
              <p:spPr>
                <a:xfrm>
                  <a:off x="4821144" y="1123403"/>
                  <a:ext cx="2400401" cy="476797"/>
                </a:xfrm>
                <a:prstGeom prst="rect">
                  <a:avLst/>
                </a:prstGeom>
                <a:blipFill rotWithShape="1">
                  <a:blip r:embed="rId8"/>
                  <a:stretch>
                    <a:fillRect t="-100000" b="-164557"/>
                  </a:stretch>
                </a:blipFill>
                <a:ln w="28575">
                  <a:no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7" name="TextBox 46"/>
                <p:cNvSpPr txBox="1"/>
                <p:nvPr/>
              </p:nvSpPr>
              <p:spPr>
                <a:xfrm>
                  <a:off x="7356763" y="1217013"/>
                  <a:ext cx="1484894" cy="369332"/>
                </a:xfrm>
                <a:prstGeom prst="rect">
                  <a:avLst/>
                </a:prstGeom>
                <a:noFill/>
              </p:spPr>
              <p:txBody>
                <a:bodyPr wrap="none" rtlCol="0">
                  <a:spAutoFit/>
                </a:bodyPr>
                <a:lstStyle/>
                <a:p>
                  <a:r>
                    <a:rPr lang="en-US" dirty="0"/>
                    <a:t>[</a:t>
                  </a:r>
                  <a14:m>
                    <m:oMath xmlns:m="http://schemas.openxmlformats.org/officeDocument/2006/math">
                      <m:r>
                        <m:rPr>
                          <m:sty m:val="p"/>
                        </m:rPr>
                        <a:rPr lang="en-US" b="0" i="0" smtClean="0">
                          <a:latin typeface="Cambria Math"/>
                        </a:rPr>
                        <m:t>here</m:t>
                      </m:r>
                      <m:r>
                        <a:rPr lang="en-US" b="0" i="0" smtClean="0">
                          <a:latin typeface="Cambria Math"/>
                        </a:rPr>
                        <m:t> </m:t>
                      </m:r>
                      <m:r>
                        <m:rPr>
                          <m:sty m:val="p"/>
                        </m:rPr>
                        <a:rPr lang="en-US" b="0" i="0" smtClean="0">
                          <a:latin typeface="Cambria Math"/>
                        </a:rPr>
                        <m:t>d</m:t>
                      </m:r>
                      <m:acc>
                        <m:accPr>
                          <m:chr m:val="⃗"/>
                          <m:ctrlPr>
                            <a:rPr lang="en-US" i="1" smtClean="0">
                              <a:latin typeface="Cambria Math" panose="02040503050406030204" pitchFamily="18" charset="0"/>
                            </a:rPr>
                          </m:ctrlPr>
                        </m:accPr>
                        <m:e>
                          <m:r>
                            <a:rPr lang="en-US" b="0" i="1" smtClean="0">
                              <a:latin typeface="Cambria Math"/>
                            </a:rPr>
                            <m:t>𝑠</m:t>
                          </m:r>
                        </m:e>
                      </m:acc>
                    </m:oMath>
                  </a14:m>
                  <a:r>
                    <a:rPr lang="en-US" dirty="0"/>
                    <a:t> =</a:t>
                  </a:r>
                  <a14:m>
                    <m:oMath xmlns:m="http://schemas.openxmlformats.org/officeDocument/2006/math">
                      <m:r>
                        <m:rPr>
                          <m:sty m:val="p"/>
                        </m:rPr>
                        <a:rPr lang="en-US" b="0" i="0" dirty="0" smtClean="0">
                          <a:latin typeface="Cambria Math"/>
                        </a:rPr>
                        <m:t>d</m:t>
                      </m:r>
                      <m:acc>
                        <m:accPr>
                          <m:chr m:val="⃗"/>
                          <m:ctrlPr>
                            <a:rPr lang="en-US" i="1" dirty="0" smtClean="0">
                              <a:latin typeface="Cambria Math" panose="02040503050406030204" pitchFamily="18" charset="0"/>
                            </a:rPr>
                          </m:ctrlPr>
                        </m:accPr>
                        <m:e>
                          <m:r>
                            <a:rPr lang="en-US" b="0" i="1" dirty="0" smtClean="0">
                              <a:latin typeface="Cambria Math"/>
                            </a:rPr>
                            <m:t>𝑟</m:t>
                          </m:r>
                        </m:e>
                      </m:acc>
                      <m:r>
                        <a:rPr lang="en-US" b="0" i="1" dirty="0" smtClean="0">
                          <a:latin typeface="Cambria Math"/>
                        </a:rPr>
                        <m:t>]</m:t>
                      </m:r>
                    </m:oMath>
                  </a14:m>
                  <a:endParaRPr lang="en-US" dirty="0"/>
                </a:p>
              </p:txBody>
            </p:sp>
          </mc:Choice>
          <mc:Fallback xmlns="">
            <p:sp>
              <p:nvSpPr>
                <p:cNvPr id="47" name="TextBox 46"/>
                <p:cNvSpPr txBox="1">
                  <a:spLocks noRot="1" noChangeAspect="1" noMove="1" noResize="1" noEditPoints="1" noAdjustHandles="1" noChangeArrowheads="1" noChangeShapeType="1" noTextEdit="1"/>
                </p:cNvSpPr>
                <p:nvPr/>
              </p:nvSpPr>
              <p:spPr>
                <a:xfrm>
                  <a:off x="7356763" y="1217013"/>
                  <a:ext cx="1484894" cy="369332"/>
                </a:xfrm>
                <a:prstGeom prst="rect">
                  <a:avLst/>
                </a:prstGeom>
                <a:blipFill rotWithShape="1">
                  <a:blip r:embed="rId9"/>
                  <a:stretch>
                    <a:fillRect l="-3704" t="-23333" r="-13580" b="-26667"/>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53" name="Rectangle 52"/>
              <p:cNvSpPr/>
              <p:nvPr/>
            </p:nvSpPr>
            <p:spPr>
              <a:xfrm>
                <a:off x="0" y="4601183"/>
                <a:ext cx="5042121" cy="617285"/>
              </a:xfrm>
              <a:prstGeom prst="rect">
                <a:avLst/>
              </a:prstGeom>
            </p:spPr>
            <p:txBody>
              <a:bodyPr wrap="square">
                <a:spAutoFit/>
              </a:bodyPr>
              <a:lstStyle/>
              <a:p>
                <a:pPr>
                  <a:lnSpc>
                    <a:spcPct val="115000"/>
                  </a:lnSpc>
                  <a:spcAft>
                    <a:spcPts val="1000"/>
                  </a:spcAft>
                  <a:tabLst>
                    <a:tab pos="981075" algn="l"/>
                  </a:tabLst>
                </a:pPr>
                <a:r>
                  <a:rPr lang="en-US" dirty="0">
                    <a:latin typeface="Arial"/>
                    <a:ea typeface="Calibri"/>
                    <a:cs typeface="Times New Roman"/>
                  </a:rPr>
                  <a:t>If </a:t>
                </a:r>
                <a14:m>
                  <m:oMath xmlns:m="http://schemas.openxmlformats.org/officeDocument/2006/math">
                    <m:sSub>
                      <m:sSubPr>
                        <m:ctrlPr>
                          <a:rPr lang="en-US" i="1">
                            <a:effectLst/>
                            <a:latin typeface="Cambria Math" panose="02040503050406030204" pitchFamily="18" charset="0"/>
                            <a:ea typeface="Calibri"/>
                            <a:cs typeface="Arial"/>
                          </a:rPr>
                        </m:ctrlPr>
                      </m:sSubPr>
                      <m:e>
                        <m:r>
                          <a:rPr lang="en-US" i="1">
                            <a:effectLst/>
                            <a:latin typeface="Cambria Math"/>
                            <a:ea typeface="Calibri"/>
                            <a:cs typeface="Arial"/>
                          </a:rPr>
                          <m:t>𝑟</m:t>
                        </m:r>
                      </m:e>
                      <m:sub>
                        <m:r>
                          <a:rPr lang="en-US" i="1">
                            <a:effectLst/>
                            <a:latin typeface="Cambria Math"/>
                            <a:ea typeface="Calibri"/>
                            <a:cs typeface="Arial"/>
                          </a:rPr>
                          <m:t>𝑓</m:t>
                        </m:r>
                      </m:sub>
                    </m:sSub>
                  </m:oMath>
                </a14:m>
                <a:r>
                  <a:rPr lang="en-US" dirty="0">
                    <a:effectLst/>
                    <a:latin typeface="Arial"/>
                    <a:ea typeface="Calibri"/>
                    <a:cs typeface="Times New Roman"/>
                  </a:rPr>
                  <a:t> goes to infinity (</a:t>
                </a:r>
                <a14:m>
                  <m:oMath xmlns:m="http://schemas.openxmlformats.org/officeDocument/2006/math">
                    <m:r>
                      <a:rPr lang="en-US" i="1">
                        <a:effectLst/>
                        <a:latin typeface="Cambria Math"/>
                        <a:ea typeface="Calibri"/>
                        <a:cs typeface="Arial"/>
                      </a:rPr>
                      <m:t>∞</m:t>
                    </m:r>
                  </m:oMath>
                </a14:m>
                <a:r>
                  <a:rPr lang="en-US" dirty="0">
                    <a:effectLst/>
                    <a:latin typeface="Arial"/>
                    <a:ea typeface="Times New Roman"/>
                    <a:cs typeface="Times New Roman"/>
                  </a:rPr>
                  <a:t>), then </a:t>
                </a:r>
                <a:r>
                  <a:rPr lang="en-US" dirty="0" err="1">
                    <a:effectLst/>
                    <a:latin typeface="Arial"/>
                    <a:ea typeface="Times New Roman"/>
                    <a:cs typeface="Times New Roman"/>
                  </a:rPr>
                  <a:t>V</a:t>
                </a:r>
                <a:r>
                  <a:rPr lang="en-US" baseline="-25000" dirty="0" err="1">
                    <a:effectLst/>
                    <a:latin typeface="Arial"/>
                    <a:ea typeface="Times New Roman"/>
                    <a:cs typeface="Times New Roman"/>
                  </a:rPr>
                  <a:t>f</a:t>
                </a:r>
                <a:r>
                  <a:rPr lang="en-US" dirty="0">
                    <a:effectLst/>
                    <a:latin typeface="Arial"/>
                    <a:ea typeface="Times New Roman"/>
                    <a:cs typeface="Times New Roman"/>
                  </a:rPr>
                  <a:t>= 0 and </a:t>
                </a:r>
                <a14:m>
                  <m:oMath xmlns:m="http://schemas.openxmlformats.org/officeDocument/2006/math">
                    <m:f>
                      <m:fPr>
                        <m:ctrlPr>
                          <a:rPr lang="en-US" i="1">
                            <a:effectLst/>
                            <a:latin typeface="Cambria Math" panose="02040503050406030204" pitchFamily="18" charset="0"/>
                            <a:ea typeface="Times New Roman"/>
                            <a:cs typeface="Arial"/>
                          </a:rPr>
                        </m:ctrlPr>
                      </m:fPr>
                      <m:num>
                        <m:r>
                          <a:rPr lang="en-US" i="1">
                            <a:effectLst/>
                            <a:latin typeface="Cambria Math"/>
                            <a:ea typeface="Times New Roman"/>
                            <a:cs typeface="Arial"/>
                          </a:rPr>
                          <m:t>1</m:t>
                        </m:r>
                      </m:num>
                      <m:den>
                        <m:sSub>
                          <m:sSubPr>
                            <m:ctrlPr>
                              <a:rPr lang="en-US" i="1">
                                <a:effectLst/>
                                <a:latin typeface="Cambria Math" panose="02040503050406030204" pitchFamily="18" charset="0"/>
                                <a:ea typeface="Times New Roman"/>
                                <a:cs typeface="Arial"/>
                              </a:rPr>
                            </m:ctrlPr>
                          </m:sSubPr>
                          <m:e>
                            <m:r>
                              <a:rPr lang="en-US" i="1">
                                <a:effectLst/>
                                <a:latin typeface="Cambria Math"/>
                                <a:ea typeface="Times New Roman"/>
                                <a:cs typeface="Arial"/>
                              </a:rPr>
                              <m:t>𝑟</m:t>
                            </m:r>
                          </m:e>
                          <m:sub>
                            <m:r>
                              <a:rPr lang="en-US" i="1">
                                <a:effectLst/>
                                <a:latin typeface="Cambria Math"/>
                                <a:ea typeface="Times New Roman"/>
                                <a:cs typeface="Arial"/>
                              </a:rPr>
                              <m:t>𝑓</m:t>
                            </m:r>
                          </m:sub>
                        </m:sSub>
                      </m:den>
                    </m:f>
                    <m:r>
                      <a:rPr lang="en-US" i="1">
                        <a:effectLst/>
                        <a:latin typeface="Cambria Math"/>
                        <a:ea typeface="Times New Roman"/>
                        <a:cs typeface="Arial"/>
                      </a:rPr>
                      <m:t>=0</m:t>
                    </m:r>
                  </m:oMath>
                </a14:m>
                <a:endParaRPr lang="en-US" sz="1600" dirty="0">
                  <a:ea typeface="Calibri"/>
                  <a:cs typeface="Times New Roman"/>
                </a:endParaRPr>
              </a:p>
            </p:txBody>
          </p:sp>
        </mc:Choice>
        <mc:Fallback xmlns="">
          <p:sp>
            <p:nvSpPr>
              <p:cNvPr id="53" name="Rectangle 52"/>
              <p:cNvSpPr>
                <a:spLocks noRot="1" noChangeAspect="1" noMove="1" noResize="1" noEditPoints="1" noAdjustHandles="1" noChangeArrowheads="1" noChangeShapeType="1" noTextEdit="1"/>
              </p:cNvSpPr>
              <p:nvPr/>
            </p:nvSpPr>
            <p:spPr>
              <a:xfrm>
                <a:off x="0" y="4601183"/>
                <a:ext cx="5042121" cy="617285"/>
              </a:xfrm>
              <a:prstGeom prst="rect">
                <a:avLst/>
              </a:prstGeom>
              <a:blipFill>
                <a:blip r:embed="rId10"/>
                <a:stretch>
                  <a:fillRect l="-967" b="-2970"/>
                </a:stretch>
              </a:blipFill>
            </p:spPr>
            <p:txBody>
              <a:bodyPr/>
              <a:lstStyle/>
              <a:p>
                <a:r>
                  <a:rPr lang="en-US">
                    <a:noFill/>
                  </a:rPr>
                  <a:t> </a:t>
                </a:r>
              </a:p>
            </p:txBody>
          </p:sp>
        </mc:Fallback>
      </mc:AlternateContent>
      <p:grpSp>
        <p:nvGrpSpPr>
          <p:cNvPr id="11" name="Group 10"/>
          <p:cNvGrpSpPr/>
          <p:nvPr/>
        </p:nvGrpSpPr>
        <p:grpSpPr>
          <a:xfrm>
            <a:off x="603914" y="5441604"/>
            <a:ext cx="4277253" cy="717569"/>
            <a:chOff x="603914" y="5441604"/>
            <a:chExt cx="4277253" cy="717569"/>
          </a:xfrm>
        </p:grpSpPr>
        <mc:AlternateContent xmlns:mc="http://schemas.openxmlformats.org/markup-compatibility/2006" xmlns:a14="http://schemas.microsoft.com/office/drawing/2010/main">
          <mc:Choice Requires="a14">
            <p:sp>
              <p:nvSpPr>
                <p:cNvPr id="52" name="Rectangle 51"/>
                <p:cNvSpPr/>
                <p:nvPr/>
              </p:nvSpPr>
              <p:spPr>
                <a:xfrm>
                  <a:off x="902898" y="5441604"/>
                  <a:ext cx="3978269" cy="717569"/>
                </a:xfrm>
                <a:prstGeom prst="rect">
                  <a:avLst/>
                </a:prstGeom>
                <a:noFill/>
                <a:ln w="28575">
                  <a:noFill/>
                </a:ln>
              </p:spPr>
              <p:txBody>
                <a:bodyPr wrap="square">
                  <a:spAutoFit/>
                </a:bodyPr>
                <a:lstStyle/>
                <a:p>
                  <a:pPr/>
                  <a14:m>
                    <m:oMathPara xmlns:m="http://schemas.openxmlformats.org/officeDocument/2006/math">
                      <m:oMathParaPr>
                        <m:jc m:val="centerGroup"/>
                      </m:oMathParaPr>
                      <m:oMath xmlns:m="http://schemas.openxmlformats.org/officeDocument/2006/math">
                        <m:r>
                          <a:rPr lang="en-US" b="0" i="1" smtClean="0">
                            <a:solidFill>
                              <a:prstClr val="black"/>
                            </a:solidFill>
                            <a:latin typeface="Cambria Math"/>
                            <a:ea typeface="Calibri"/>
                            <a:cs typeface="Times New Roman"/>
                          </a:rPr>
                          <m:t>0</m:t>
                        </m:r>
                        <m:r>
                          <a:rPr lang="en-US" i="1">
                            <a:solidFill>
                              <a:prstClr val="black"/>
                            </a:solidFill>
                            <a:latin typeface="Cambria Math"/>
                            <a:ea typeface="Calibri"/>
                            <a:cs typeface="Times New Roman"/>
                          </a:rPr>
                          <m:t>−</m:t>
                        </m:r>
                        <m:sSub>
                          <m:sSubPr>
                            <m:ctrlPr>
                              <a:rPr lang="en-US" i="1">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m:rPr>
                                <m:sty m:val="p"/>
                              </m:rPr>
                              <a:rPr lang="en-US">
                                <a:solidFill>
                                  <a:prstClr val="black"/>
                                </a:solidFill>
                                <a:latin typeface="Cambria Math"/>
                                <a:ea typeface="Calibri"/>
                                <a:cs typeface="Times New Roman"/>
                              </a:rPr>
                              <m:t>i</m:t>
                            </m:r>
                          </m:sub>
                        </m:sSub>
                        <m:r>
                          <a:rPr lang="en-US">
                            <a:solidFill>
                              <a:prstClr val="black"/>
                            </a:solidFill>
                            <a:latin typeface="Cambria Math"/>
                            <a:ea typeface="Calibri"/>
                            <a:cs typeface="Times New Roman"/>
                          </a:rPr>
                          <m:t>=</m:t>
                        </m:r>
                        <m:f>
                          <m:fPr>
                            <m:ctrlPr>
                              <a:rPr lang="en-US" b="0" i="1" smtClean="0">
                                <a:solidFill>
                                  <a:prstClr val="black"/>
                                </a:solidFill>
                                <a:latin typeface="Cambria Math" panose="02040503050406030204" pitchFamily="18" charset="0"/>
                                <a:cs typeface="Times New Roman"/>
                              </a:rPr>
                            </m:ctrlPr>
                          </m:fPr>
                          <m:num>
                            <m:r>
                              <a:rPr lang="en-US" b="0" i="1" smtClean="0">
                                <a:solidFill>
                                  <a:prstClr val="black"/>
                                </a:solidFill>
                                <a:latin typeface="Cambria Math"/>
                                <a:cs typeface="Times New Roman"/>
                              </a:rPr>
                              <m:t>𝑞</m:t>
                            </m:r>
                          </m:num>
                          <m:den>
                            <m:r>
                              <a:rPr lang="en-US" b="0" i="1" smtClean="0">
                                <a:solidFill>
                                  <a:prstClr val="black"/>
                                </a:solidFill>
                                <a:latin typeface="Cambria Math"/>
                                <a:cs typeface="Times New Roman"/>
                              </a:rPr>
                              <m:t>4</m:t>
                            </m:r>
                            <m:r>
                              <a:rPr lang="en-US" b="0" i="1" smtClean="0">
                                <a:solidFill>
                                  <a:prstClr val="black"/>
                                </a:solidFill>
                                <a:latin typeface="Cambria Math"/>
                                <a:ea typeface="Cambria Math"/>
                                <a:cs typeface="Times New Roman"/>
                              </a:rPr>
                              <m:t>𝜋</m:t>
                            </m:r>
                            <m:sSub>
                              <m:sSubPr>
                                <m:ctrlPr>
                                  <a:rPr lang="en-US" b="0" i="1" smtClean="0">
                                    <a:solidFill>
                                      <a:prstClr val="black"/>
                                    </a:solidFill>
                                    <a:latin typeface="Cambria Math" panose="02040503050406030204" pitchFamily="18" charset="0"/>
                                    <a:ea typeface="Cambria Math"/>
                                    <a:cs typeface="Times New Roman"/>
                                  </a:rPr>
                                </m:ctrlPr>
                              </m:sSubPr>
                              <m:e>
                                <m:r>
                                  <a:rPr lang="en-US" b="0" i="1" smtClean="0">
                                    <a:solidFill>
                                      <a:prstClr val="black"/>
                                    </a:solidFill>
                                    <a:latin typeface="Cambria Math"/>
                                    <a:ea typeface="Cambria Math"/>
                                    <a:cs typeface="Times New Roman"/>
                                  </a:rPr>
                                  <m:t>𝜖</m:t>
                                </m:r>
                              </m:e>
                              <m:sub>
                                <m:r>
                                  <a:rPr lang="en-US" b="0" i="1" smtClean="0">
                                    <a:solidFill>
                                      <a:prstClr val="black"/>
                                    </a:solidFill>
                                    <a:latin typeface="Cambria Math"/>
                                    <a:ea typeface="Cambria Math"/>
                                    <a:cs typeface="Times New Roman"/>
                                  </a:rPr>
                                  <m:t>0</m:t>
                                </m:r>
                              </m:sub>
                            </m:sSub>
                          </m:den>
                        </m:f>
                        <m:d>
                          <m:dPr>
                            <m:begChr m:val="⌈"/>
                            <m:endChr m:val="⌉"/>
                            <m:ctrlPr>
                              <a:rPr lang="en-US" b="0" i="1" smtClean="0">
                                <a:solidFill>
                                  <a:prstClr val="black"/>
                                </a:solidFill>
                                <a:latin typeface="Cambria Math" panose="02040503050406030204" pitchFamily="18" charset="0"/>
                                <a:cs typeface="Times New Roman"/>
                              </a:rPr>
                            </m:ctrlPr>
                          </m:dPr>
                          <m:e>
                            <m:r>
                              <a:rPr lang="en-US" b="0" i="1" smtClean="0">
                                <a:solidFill>
                                  <a:prstClr val="black"/>
                                </a:solidFill>
                                <a:latin typeface="Cambria Math"/>
                                <a:cs typeface="Times New Roman"/>
                              </a:rPr>
                              <m:t>0−</m:t>
                            </m:r>
                            <m:f>
                              <m:fPr>
                                <m:ctrlPr>
                                  <a:rPr lang="en-US" b="0" i="1" smtClean="0">
                                    <a:solidFill>
                                      <a:prstClr val="black"/>
                                    </a:solidFill>
                                    <a:latin typeface="Cambria Math" panose="02040503050406030204" pitchFamily="18" charset="0"/>
                                    <a:cs typeface="Times New Roman"/>
                                  </a:rPr>
                                </m:ctrlPr>
                              </m:fPr>
                              <m:num>
                                <m:r>
                                  <a:rPr lang="en-US" b="0" i="1" smtClean="0">
                                    <a:solidFill>
                                      <a:prstClr val="black"/>
                                    </a:solidFill>
                                    <a:latin typeface="Cambria Math"/>
                                    <a:cs typeface="Times New Roman"/>
                                  </a:rPr>
                                  <m:t>1</m:t>
                                </m:r>
                              </m:num>
                              <m:den>
                                <m:sSub>
                                  <m:sSubPr>
                                    <m:ctrlPr>
                                      <a:rPr lang="en-US" b="0" i="1" smtClean="0">
                                        <a:solidFill>
                                          <a:prstClr val="black"/>
                                        </a:solidFill>
                                        <a:latin typeface="Cambria Math" panose="02040503050406030204" pitchFamily="18" charset="0"/>
                                        <a:cs typeface="Times New Roman"/>
                                      </a:rPr>
                                    </m:ctrlPr>
                                  </m:sSubPr>
                                  <m:e>
                                    <m:r>
                                      <a:rPr lang="en-US" b="0" i="1" smtClean="0">
                                        <a:solidFill>
                                          <a:prstClr val="black"/>
                                        </a:solidFill>
                                        <a:latin typeface="Cambria Math"/>
                                        <a:cs typeface="Times New Roman"/>
                                      </a:rPr>
                                      <m:t>𝑟</m:t>
                                    </m:r>
                                  </m:e>
                                  <m:sub>
                                    <m:r>
                                      <a:rPr lang="en-US" b="0" i="1" smtClean="0">
                                        <a:solidFill>
                                          <a:prstClr val="black"/>
                                        </a:solidFill>
                                        <a:latin typeface="Cambria Math"/>
                                        <a:cs typeface="Times New Roman"/>
                                      </a:rPr>
                                      <m:t>𝑖</m:t>
                                    </m:r>
                                  </m:sub>
                                </m:sSub>
                              </m:den>
                            </m:f>
                          </m:e>
                        </m:d>
                      </m:oMath>
                    </m:oMathPara>
                  </a14:m>
                  <a:endParaRPr lang="en-US" dirty="0"/>
                </a:p>
              </p:txBody>
            </p:sp>
          </mc:Choice>
          <mc:Fallback xmlns="">
            <p:sp>
              <p:nvSpPr>
                <p:cNvPr id="52" name="Rectangle 51"/>
                <p:cNvSpPr>
                  <a:spLocks noRot="1" noChangeAspect="1" noMove="1" noResize="1" noEditPoints="1" noAdjustHandles="1" noChangeArrowheads="1" noChangeShapeType="1" noTextEdit="1"/>
                </p:cNvSpPr>
                <p:nvPr/>
              </p:nvSpPr>
              <p:spPr>
                <a:xfrm>
                  <a:off x="902898" y="5441604"/>
                  <a:ext cx="3978269" cy="717569"/>
                </a:xfrm>
                <a:prstGeom prst="rect">
                  <a:avLst/>
                </a:prstGeom>
                <a:blipFill rotWithShape="1">
                  <a:blip r:embed="rId11"/>
                  <a:stretch>
                    <a:fillRect/>
                  </a:stretch>
                </a:blipFill>
                <a:ln w="28575">
                  <a:noFill/>
                </a:ln>
              </p:spPr>
              <p:txBody>
                <a:bodyPr/>
                <a:lstStyle/>
                <a:p>
                  <a:r>
                    <a:rPr lang="en-US">
                      <a:noFill/>
                    </a:rPr>
                    <a:t> </a:t>
                  </a:r>
                </a:p>
              </p:txBody>
            </p:sp>
          </mc:Fallback>
        </mc:AlternateContent>
        <p:sp>
          <p:nvSpPr>
            <p:cNvPr id="54" name="TextBox 53"/>
            <p:cNvSpPr txBox="1"/>
            <p:nvPr/>
          </p:nvSpPr>
          <p:spPr>
            <a:xfrm>
              <a:off x="603914" y="5512192"/>
              <a:ext cx="837089" cy="369332"/>
            </a:xfrm>
            <a:prstGeom prst="rect">
              <a:avLst/>
            </a:prstGeom>
            <a:noFill/>
          </p:spPr>
          <p:txBody>
            <a:bodyPr wrap="none" rtlCol="0">
              <a:spAutoFit/>
            </a:bodyPr>
            <a:lstStyle/>
            <a:p>
              <a:r>
                <a:rPr lang="en-US" dirty="0"/>
                <a:t>Hence,</a:t>
              </a:r>
            </a:p>
          </p:txBody>
        </p:sp>
      </p:grpSp>
      <mc:AlternateContent xmlns:mc="http://schemas.openxmlformats.org/markup-compatibility/2006" xmlns:a14="http://schemas.microsoft.com/office/drawing/2010/main">
        <mc:Choice Requires="a14">
          <p:sp>
            <p:nvSpPr>
              <p:cNvPr id="55" name="Rectangle 54"/>
              <p:cNvSpPr/>
              <p:nvPr/>
            </p:nvSpPr>
            <p:spPr>
              <a:xfrm>
                <a:off x="399663" y="6131464"/>
                <a:ext cx="3978269" cy="717569"/>
              </a:xfrm>
              <a:prstGeom prst="rect">
                <a:avLst/>
              </a:prstGeom>
              <a:noFill/>
              <a:ln w="28575">
                <a:noFill/>
              </a:ln>
            </p:spPr>
            <p:txBody>
              <a:bodyPr wrap="square">
                <a:spAutoFit/>
              </a:bodyPr>
              <a:lstStyle/>
              <a:p>
                <a:pPr/>
                <a14:m>
                  <m:oMathPara xmlns:m="http://schemas.openxmlformats.org/officeDocument/2006/math">
                    <m:oMathParaPr>
                      <m:jc m:val="centerGroup"/>
                    </m:oMathParaPr>
                    <m:oMath xmlns:m="http://schemas.openxmlformats.org/officeDocument/2006/math">
                      <m:sSub>
                        <m:sSubPr>
                          <m:ctrlPr>
                            <a:rPr lang="en-US" i="1" smtClean="0">
                              <a:solidFill>
                                <a:prstClr val="black"/>
                              </a:solidFill>
                              <a:latin typeface="Cambria Math" panose="02040503050406030204" pitchFamily="18" charset="0"/>
                              <a:ea typeface="Calibri"/>
                              <a:cs typeface="Times New Roman"/>
                            </a:rPr>
                          </m:ctrlPr>
                        </m:sSubPr>
                        <m:e>
                          <m:r>
                            <m:rPr>
                              <m:sty m:val="p"/>
                            </m:rPr>
                            <a:rPr lang="en-US">
                              <a:solidFill>
                                <a:prstClr val="black"/>
                              </a:solidFill>
                              <a:latin typeface="Cambria Math"/>
                              <a:ea typeface="Calibri"/>
                              <a:cs typeface="Times New Roman"/>
                            </a:rPr>
                            <m:t>V</m:t>
                          </m:r>
                        </m:e>
                        <m:sub>
                          <m:r>
                            <a:rPr lang="en-US" b="0" i="1" smtClean="0">
                              <a:solidFill>
                                <a:prstClr val="black"/>
                              </a:solidFill>
                              <a:latin typeface="Cambria Math"/>
                              <a:ea typeface="Calibri"/>
                              <a:cs typeface="Times New Roman"/>
                            </a:rPr>
                            <m:t>𝑖</m:t>
                          </m:r>
                        </m:sub>
                      </m:sSub>
                      <m:r>
                        <a:rPr lang="en-US" smtClean="0">
                          <a:solidFill>
                            <a:prstClr val="black"/>
                          </a:solidFill>
                          <a:latin typeface="Cambria Math"/>
                          <a:ea typeface="Calibri"/>
                          <a:cs typeface="Times New Roman"/>
                        </a:rPr>
                        <m:t>=</m:t>
                      </m:r>
                      <m:f>
                        <m:fPr>
                          <m:ctrlPr>
                            <a:rPr lang="en-US" b="0" i="1" smtClean="0">
                              <a:solidFill>
                                <a:prstClr val="black"/>
                              </a:solidFill>
                              <a:latin typeface="Cambria Math" panose="02040503050406030204" pitchFamily="18" charset="0"/>
                              <a:cs typeface="Times New Roman"/>
                            </a:rPr>
                          </m:ctrlPr>
                        </m:fPr>
                        <m:num>
                          <m:r>
                            <a:rPr lang="en-US" b="0" i="1" smtClean="0">
                              <a:solidFill>
                                <a:prstClr val="black"/>
                              </a:solidFill>
                              <a:latin typeface="Cambria Math"/>
                              <a:cs typeface="Times New Roman"/>
                            </a:rPr>
                            <m:t>𝑞</m:t>
                          </m:r>
                        </m:num>
                        <m:den>
                          <m:r>
                            <a:rPr lang="en-US" b="0" i="1" smtClean="0">
                              <a:solidFill>
                                <a:prstClr val="black"/>
                              </a:solidFill>
                              <a:latin typeface="Cambria Math"/>
                              <a:cs typeface="Times New Roman"/>
                            </a:rPr>
                            <m:t>4</m:t>
                          </m:r>
                          <m:r>
                            <a:rPr lang="en-US" b="0" i="1" smtClean="0">
                              <a:solidFill>
                                <a:prstClr val="black"/>
                              </a:solidFill>
                              <a:latin typeface="Cambria Math"/>
                              <a:ea typeface="Cambria Math"/>
                              <a:cs typeface="Times New Roman"/>
                            </a:rPr>
                            <m:t>𝜋</m:t>
                          </m:r>
                          <m:sSub>
                            <m:sSubPr>
                              <m:ctrlPr>
                                <a:rPr lang="en-US" b="0" i="1" smtClean="0">
                                  <a:solidFill>
                                    <a:prstClr val="black"/>
                                  </a:solidFill>
                                  <a:latin typeface="Cambria Math" panose="02040503050406030204" pitchFamily="18" charset="0"/>
                                  <a:ea typeface="Cambria Math"/>
                                  <a:cs typeface="Times New Roman"/>
                                </a:rPr>
                              </m:ctrlPr>
                            </m:sSubPr>
                            <m:e>
                              <m:r>
                                <a:rPr lang="en-US" b="0" i="1" smtClean="0">
                                  <a:solidFill>
                                    <a:prstClr val="black"/>
                                  </a:solidFill>
                                  <a:latin typeface="Cambria Math"/>
                                  <a:ea typeface="Cambria Math"/>
                                  <a:cs typeface="Times New Roman"/>
                                </a:rPr>
                                <m:t>𝜖</m:t>
                              </m:r>
                            </m:e>
                            <m:sub>
                              <m:r>
                                <a:rPr lang="en-US" b="0" i="1" smtClean="0">
                                  <a:solidFill>
                                    <a:prstClr val="black"/>
                                  </a:solidFill>
                                  <a:latin typeface="Cambria Math"/>
                                  <a:ea typeface="Cambria Math"/>
                                  <a:cs typeface="Times New Roman"/>
                                </a:rPr>
                                <m:t>0</m:t>
                              </m:r>
                            </m:sub>
                          </m:sSub>
                        </m:den>
                      </m:f>
                      <m:d>
                        <m:dPr>
                          <m:begChr m:val="⌈"/>
                          <m:endChr m:val="⌉"/>
                          <m:ctrlPr>
                            <a:rPr lang="en-US" b="0" i="1" smtClean="0">
                              <a:solidFill>
                                <a:prstClr val="black"/>
                              </a:solidFill>
                              <a:latin typeface="Cambria Math" panose="02040503050406030204" pitchFamily="18" charset="0"/>
                              <a:cs typeface="Times New Roman"/>
                            </a:rPr>
                          </m:ctrlPr>
                        </m:dPr>
                        <m:e>
                          <m:f>
                            <m:fPr>
                              <m:ctrlPr>
                                <a:rPr lang="en-US" b="0" i="1" smtClean="0">
                                  <a:solidFill>
                                    <a:prstClr val="black"/>
                                  </a:solidFill>
                                  <a:latin typeface="Cambria Math" panose="02040503050406030204" pitchFamily="18" charset="0"/>
                                  <a:cs typeface="Times New Roman"/>
                                </a:rPr>
                              </m:ctrlPr>
                            </m:fPr>
                            <m:num>
                              <m:r>
                                <a:rPr lang="en-US" b="0" i="1" smtClean="0">
                                  <a:solidFill>
                                    <a:prstClr val="black"/>
                                  </a:solidFill>
                                  <a:latin typeface="Cambria Math"/>
                                  <a:cs typeface="Times New Roman"/>
                                </a:rPr>
                                <m:t>1</m:t>
                              </m:r>
                            </m:num>
                            <m:den>
                              <m:sSub>
                                <m:sSubPr>
                                  <m:ctrlPr>
                                    <a:rPr lang="en-US" b="0" i="1" smtClean="0">
                                      <a:solidFill>
                                        <a:prstClr val="black"/>
                                      </a:solidFill>
                                      <a:latin typeface="Cambria Math" panose="02040503050406030204" pitchFamily="18" charset="0"/>
                                      <a:cs typeface="Times New Roman"/>
                                    </a:rPr>
                                  </m:ctrlPr>
                                </m:sSubPr>
                                <m:e>
                                  <m:r>
                                    <a:rPr lang="en-US" b="0" i="1" smtClean="0">
                                      <a:solidFill>
                                        <a:prstClr val="black"/>
                                      </a:solidFill>
                                      <a:latin typeface="Cambria Math"/>
                                      <a:cs typeface="Times New Roman"/>
                                    </a:rPr>
                                    <m:t>𝑟</m:t>
                                  </m:r>
                                </m:e>
                                <m:sub>
                                  <m:r>
                                    <a:rPr lang="en-US" b="0" i="1" smtClean="0">
                                      <a:solidFill>
                                        <a:prstClr val="black"/>
                                      </a:solidFill>
                                      <a:latin typeface="Cambria Math"/>
                                      <a:cs typeface="Times New Roman"/>
                                    </a:rPr>
                                    <m:t>𝑖</m:t>
                                  </m:r>
                                </m:sub>
                              </m:sSub>
                            </m:den>
                          </m:f>
                        </m:e>
                      </m:d>
                    </m:oMath>
                  </m:oMathPara>
                </a14:m>
                <a:endParaRPr lang="en-US" dirty="0"/>
              </a:p>
            </p:txBody>
          </p:sp>
        </mc:Choice>
        <mc:Fallback xmlns="">
          <p:sp>
            <p:nvSpPr>
              <p:cNvPr id="55" name="Rectangle 54"/>
              <p:cNvSpPr>
                <a:spLocks noRot="1" noChangeAspect="1" noMove="1" noResize="1" noEditPoints="1" noAdjustHandles="1" noChangeArrowheads="1" noChangeShapeType="1" noTextEdit="1"/>
              </p:cNvSpPr>
              <p:nvPr/>
            </p:nvSpPr>
            <p:spPr>
              <a:xfrm>
                <a:off x="399663" y="6131464"/>
                <a:ext cx="3978269" cy="717569"/>
              </a:xfrm>
              <a:prstGeom prst="rect">
                <a:avLst/>
              </a:prstGeom>
              <a:blipFill rotWithShape="1">
                <a:blip r:embed="rId13"/>
                <a:stretch>
                  <a:fillRect/>
                </a:stretch>
              </a:blipFill>
              <a:ln w="28575">
                <a:noFill/>
              </a:ln>
            </p:spPr>
            <p:txBody>
              <a:bodyPr/>
              <a:lstStyle/>
              <a:p>
                <a:r>
                  <a:rPr lang="en-US">
                    <a:noFill/>
                  </a:rPr>
                  <a:t> </a:t>
                </a:r>
              </a:p>
            </p:txBody>
          </p:sp>
        </mc:Fallback>
      </mc:AlternateContent>
      <p:grpSp>
        <p:nvGrpSpPr>
          <p:cNvPr id="12" name="Group 11"/>
          <p:cNvGrpSpPr/>
          <p:nvPr/>
        </p:nvGrpSpPr>
        <p:grpSpPr>
          <a:xfrm>
            <a:off x="4876347" y="5791200"/>
            <a:ext cx="3353253" cy="848950"/>
            <a:chOff x="4341405" y="6002015"/>
            <a:chExt cx="3353253" cy="848950"/>
          </a:xfrm>
        </p:grpSpPr>
        <p:sp>
          <p:nvSpPr>
            <p:cNvPr id="58" name="TextBox 57"/>
            <p:cNvSpPr txBox="1"/>
            <p:nvPr/>
          </p:nvSpPr>
          <p:spPr>
            <a:xfrm>
              <a:off x="4341405" y="6159173"/>
              <a:ext cx="1525995" cy="369332"/>
            </a:xfrm>
            <a:prstGeom prst="rect">
              <a:avLst/>
            </a:prstGeom>
            <a:noFill/>
          </p:spPr>
          <p:txBody>
            <a:bodyPr wrap="none" rtlCol="0">
              <a:spAutoFit/>
            </a:bodyPr>
            <a:lstStyle/>
            <a:p>
              <a:r>
                <a:rPr lang="en-US" dirty="0"/>
                <a:t>Finally we get,</a:t>
              </a:r>
            </a:p>
          </p:txBody>
        </p:sp>
        <mc:AlternateContent xmlns:mc="http://schemas.openxmlformats.org/markup-compatibility/2006" xmlns:a14="http://schemas.microsoft.com/office/drawing/2010/main">
          <mc:Choice Requires="a14">
            <p:sp>
              <p:nvSpPr>
                <p:cNvPr id="59" name="Rectangle 58"/>
                <p:cNvSpPr/>
                <p:nvPr/>
              </p:nvSpPr>
              <p:spPr>
                <a:xfrm>
                  <a:off x="5867400" y="6002015"/>
                  <a:ext cx="1827258" cy="848950"/>
                </a:xfrm>
                <a:prstGeom prst="rect">
                  <a:avLst/>
                </a:prstGeom>
                <a:noFill/>
                <a:ln w="28575">
                  <a:solidFill>
                    <a:srgbClr val="C00000"/>
                  </a:solidFill>
                </a:ln>
              </p:spPr>
              <p:txBody>
                <a:bodyPr wrap="square">
                  <a:spAutoFit/>
                </a:bodyPr>
                <a:lstStyle/>
                <a:p>
                  <a:pPr/>
                  <a14:m>
                    <m:oMathPara xmlns:m="http://schemas.openxmlformats.org/officeDocument/2006/math">
                      <m:oMathParaPr>
                        <m:jc m:val="centerGroup"/>
                      </m:oMathParaPr>
                      <m:oMath xmlns:m="http://schemas.openxmlformats.org/officeDocument/2006/math">
                        <m:r>
                          <m:rPr>
                            <m:sty m:val="p"/>
                          </m:rPr>
                          <a:rPr lang="en-US" sz="2400" b="0" i="0" smtClean="0">
                            <a:solidFill>
                              <a:prstClr val="black"/>
                            </a:solidFill>
                            <a:latin typeface="Cambria Math"/>
                            <a:ea typeface="Calibri"/>
                            <a:cs typeface="Times New Roman"/>
                          </a:rPr>
                          <m:t>V</m:t>
                        </m:r>
                        <m:r>
                          <a:rPr lang="en-US" sz="2400" smtClean="0">
                            <a:solidFill>
                              <a:prstClr val="black"/>
                            </a:solidFill>
                            <a:latin typeface="Cambria Math"/>
                            <a:ea typeface="Calibri"/>
                            <a:cs typeface="Times New Roman"/>
                          </a:rPr>
                          <m:t>=</m:t>
                        </m:r>
                        <m:f>
                          <m:fPr>
                            <m:ctrlPr>
                              <a:rPr lang="en-US" sz="2400" b="0" i="1" smtClean="0">
                                <a:solidFill>
                                  <a:prstClr val="black"/>
                                </a:solidFill>
                                <a:latin typeface="Cambria Math" panose="02040503050406030204" pitchFamily="18" charset="0"/>
                                <a:cs typeface="Times New Roman"/>
                              </a:rPr>
                            </m:ctrlPr>
                          </m:fPr>
                          <m:num>
                            <m:r>
                              <a:rPr lang="en-US" sz="2400" b="0" i="1" smtClean="0">
                                <a:solidFill>
                                  <a:prstClr val="black"/>
                                </a:solidFill>
                                <a:latin typeface="Cambria Math"/>
                                <a:cs typeface="Times New Roman"/>
                              </a:rPr>
                              <m:t>1</m:t>
                            </m:r>
                          </m:num>
                          <m:den>
                            <m:r>
                              <a:rPr lang="en-US" sz="2400" b="0" i="1" smtClean="0">
                                <a:solidFill>
                                  <a:prstClr val="black"/>
                                </a:solidFill>
                                <a:latin typeface="Cambria Math"/>
                                <a:cs typeface="Times New Roman"/>
                              </a:rPr>
                              <m:t>4</m:t>
                            </m:r>
                            <m:r>
                              <a:rPr lang="en-US" sz="2400" b="0" i="1" smtClean="0">
                                <a:solidFill>
                                  <a:prstClr val="black"/>
                                </a:solidFill>
                                <a:latin typeface="Cambria Math"/>
                                <a:ea typeface="Cambria Math"/>
                                <a:cs typeface="Times New Roman"/>
                              </a:rPr>
                              <m:t>𝜋</m:t>
                            </m:r>
                            <m:sSub>
                              <m:sSubPr>
                                <m:ctrlPr>
                                  <a:rPr lang="en-US" sz="2400" b="0" i="1" smtClean="0">
                                    <a:solidFill>
                                      <a:prstClr val="black"/>
                                    </a:solidFill>
                                    <a:latin typeface="Cambria Math" panose="02040503050406030204" pitchFamily="18" charset="0"/>
                                    <a:ea typeface="Cambria Math"/>
                                    <a:cs typeface="Times New Roman"/>
                                  </a:rPr>
                                </m:ctrlPr>
                              </m:sSubPr>
                              <m:e>
                                <m:r>
                                  <a:rPr lang="en-US" sz="2400" b="0" i="1" smtClean="0">
                                    <a:solidFill>
                                      <a:prstClr val="black"/>
                                    </a:solidFill>
                                    <a:latin typeface="Cambria Math"/>
                                    <a:ea typeface="Cambria Math"/>
                                    <a:cs typeface="Times New Roman"/>
                                  </a:rPr>
                                  <m:t>𝜖</m:t>
                                </m:r>
                              </m:e>
                              <m:sub>
                                <m:r>
                                  <a:rPr lang="en-US" sz="2400" b="0" i="1" smtClean="0">
                                    <a:solidFill>
                                      <a:prstClr val="black"/>
                                    </a:solidFill>
                                    <a:latin typeface="Cambria Math"/>
                                    <a:ea typeface="Cambria Math"/>
                                    <a:cs typeface="Times New Roman"/>
                                  </a:rPr>
                                  <m:t>0</m:t>
                                </m:r>
                              </m:sub>
                            </m:sSub>
                          </m:den>
                        </m:f>
                        <m:f>
                          <m:fPr>
                            <m:ctrlPr>
                              <a:rPr lang="en-US" sz="2400" b="0" i="1" smtClean="0">
                                <a:solidFill>
                                  <a:prstClr val="black"/>
                                </a:solidFill>
                                <a:latin typeface="Cambria Math" panose="02040503050406030204" pitchFamily="18" charset="0"/>
                                <a:ea typeface="Cambria Math"/>
                                <a:cs typeface="Times New Roman"/>
                              </a:rPr>
                            </m:ctrlPr>
                          </m:fPr>
                          <m:num>
                            <m:r>
                              <a:rPr lang="en-US" sz="2400" b="0" i="1" smtClean="0">
                                <a:solidFill>
                                  <a:prstClr val="black"/>
                                </a:solidFill>
                                <a:latin typeface="Cambria Math"/>
                                <a:ea typeface="Cambria Math"/>
                                <a:cs typeface="Times New Roman"/>
                              </a:rPr>
                              <m:t>𝑞</m:t>
                            </m:r>
                          </m:num>
                          <m:den>
                            <m:r>
                              <a:rPr lang="en-US" sz="2400" b="0" i="1" smtClean="0">
                                <a:solidFill>
                                  <a:prstClr val="black"/>
                                </a:solidFill>
                                <a:latin typeface="Cambria Math"/>
                                <a:ea typeface="Cambria Math"/>
                                <a:cs typeface="Times New Roman"/>
                              </a:rPr>
                              <m:t>𝑟</m:t>
                            </m:r>
                          </m:den>
                        </m:f>
                      </m:oMath>
                    </m:oMathPara>
                  </a14:m>
                  <a:endParaRPr lang="en-US" sz="2400" dirty="0"/>
                </a:p>
              </p:txBody>
            </p:sp>
          </mc:Choice>
          <mc:Fallback xmlns="">
            <p:sp>
              <p:nvSpPr>
                <p:cNvPr id="59" name="Rectangle 58"/>
                <p:cNvSpPr>
                  <a:spLocks noRot="1" noChangeAspect="1" noMove="1" noResize="1" noEditPoints="1" noAdjustHandles="1" noChangeArrowheads="1" noChangeShapeType="1" noTextEdit="1"/>
                </p:cNvSpPr>
                <p:nvPr/>
              </p:nvSpPr>
              <p:spPr>
                <a:xfrm>
                  <a:off x="5867400" y="6002015"/>
                  <a:ext cx="1827258" cy="848950"/>
                </a:xfrm>
                <a:prstGeom prst="rect">
                  <a:avLst/>
                </a:prstGeom>
                <a:blipFill rotWithShape="1">
                  <a:blip r:embed="rId14"/>
                  <a:stretch>
                    <a:fillRect/>
                  </a:stretch>
                </a:blipFill>
                <a:ln w="28575">
                  <a:solidFill>
                    <a:srgbClr val="C00000"/>
                  </a:solidFill>
                </a:ln>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43" name="TextBox 42"/>
              <p:cNvSpPr txBox="1"/>
              <p:nvPr/>
            </p:nvSpPr>
            <p:spPr>
              <a:xfrm>
                <a:off x="4861404" y="4159231"/>
                <a:ext cx="2530565" cy="71756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𝑉</m:t>
                          </m:r>
                        </m:e>
                        <m:sub>
                          <m:r>
                            <a:rPr lang="en-US" b="0" i="1" smtClean="0">
                              <a:latin typeface="Cambria Math"/>
                            </a:rPr>
                            <m:t>𝑓</m:t>
                          </m:r>
                        </m:sub>
                      </m:sSub>
                      <m:r>
                        <a:rPr lang="en-US" b="0" i="1" smtClean="0">
                          <a:latin typeface="Cambria Math"/>
                        </a:rPr>
                        <m:t>−</m:t>
                      </m:r>
                      <m:sSub>
                        <m:sSubPr>
                          <m:ctrlPr>
                            <a:rPr lang="en-US" b="0" i="1" smtClean="0">
                              <a:latin typeface="Cambria Math" panose="02040503050406030204" pitchFamily="18" charset="0"/>
                            </a:rPr>
                          </m:ctrlPr>
                        </m:sSubPr>
                        <m:e>
                          <m:r>
                            <a:rPr lang="en-US" b="0" i="1" smtClean="0">
                              <a:latin typeface="Cambria Math"/>
                            </a:rPr>
                            <m:t>𝑉</m:t>
                          </m:r>
                        </m:e>
                        <m:sub>
                          <m:r>
                            <a:rPr lang="en-US" b="0" i="1" smtClean="0">
                              <a:latin typeface="Cambria Math"/>
                            </a:rPr>
                            <m:t>𝑖</m:t>
                          </m:r>
                        </m:sub>
                      </m:sSub>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𝑞</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𝜀</m:t>
                              </m:r>
                            </m:e>
                            <m:sub>
                              <m:r>
                                <a:rPr lang="en-US" b="0" i="1" smtClean="0">
                                  <a:latin typeface="Cambria Math"/>
                                  <a:ea typeface="Cambria Math"/>
                                </a:rPr>
                                <m:t>0</m:t>
                              </m:r>
                            </m:sub>
                          </m:sSub>
                        </m:den>
                      </m:f>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1</m:t>
                              </m:r>
                            </m:num>
                            <m:den>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𝑓</m:t>
                                  </m:r>
                                </m:sub>
                              </m:sSub>
                            </m:den>
                          </m:f>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sSub>
                                <m:sSubPr>
                                  <m:ctrlPr>
                                    <a:rPr lang="en-US" b="0" i="1" smtClean="0">
                                      <a:latin typeface="Cambria Math" panose="02040503050406030204" pitchFamily="18" charset="0"/>
                                    </a:rPr>
                                  </m:ctrlPr>
                                </m:sSubPr>
                                <m:e>
                                  <m:r>
                                    <a:rPr lang="en-US" b="0" i="1" smtClean="0">
                                      <a:latin typeface="Cambria Math"/>
                                    </a:rPr>
                                    <m:t>𝑟</m:t>
                                  </m:r>
                                </m:e>
                                <m:sub>
                                  <m:r>
                                    <a:rPr lang="en-US" b="0" i="1" smtClean="0">
                                      <a:latin typeface="Cambria Math"/>
                                    </a:rPr>
                                    <m:t>𝑖</m:t>
                                  </m:r>
                                </m:sub>
                              </m:sSub>
                            </m:den>
                          </m:f>
                        </m:e>
                      </m:d>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4861404" y="4159231"/>
                <a:ext cx="2530565" cy="717569"/>
              </a:xfrm>
              <a:prstGeom prst="rect">
                <a:avLst/>
              </a:prstGeom>
              <a:blipFill rotWithShape="1">
                <a:blip r:embed="rId1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p:cNvSpPr/>
              <p:nvPr/>
            </p:nvSpPr>
            <p:spPr>
              <a:xfrm>
                <a:off x="4800600" y="3317120"/>
                <a:ext cx="3069045" cy="72148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f</m:t>
                          </m:r>
                        </m:sub>
                      </m:sSub>
                      <m:r>
                        <a:rPr lang="en-US" i="1">
                          <a:latin typeface="Cambria Math"/>
                        </a:rPr>
                        <m:t>−</m:t>
                      </m:r>
                      <m:sSub>
                        <m:sSubPr>
                          <m:ctrlPr>
                            <a:rPr lang="en-US" i="1">
                              <a:latin typeface="Cambria Math" panose="02040503050406030204" pitchFamily="18" charset="0"/>
                            </a:rPr>
                          </m:ctrlPr>
                        </m:sSubPr>
                        <m:e>
                          <m:r>
                            <m:rPr>
                              <m:sty m:val="p"/>
                            </m:rPr>
                            <a:rPr lang="en-US">
                              <a:latin typeface="Cambria Math"/>
                            </a:rPr>
                            <m:t>V</m:t>
                          </m:r>
                        </m:e>
                        <m:sub>
                          <m:r>
                            <m:rPr>
                              <m:sty m:val="p"/>
                            </m:rPr>
                            <a:rPr lang="en-US">
                              <a:latin typeface="Cambria Math"/>
                            </a:rPr>
                            <m:t>i</m:t>
                          </m:r>
                        </m:sub>
                      </m:sSub>
                      <m:r>
                        <a:rPr lang="en-US">
                          <a:latin typeface="Cambria Math"/>
                        </a:rPr>
                        <m:t>=</m:t>
                      </m:r>
                      <m:r>
                        <a:rPr lang="en-US" i="1">
                          <a:latin typeface="Cambria Math"/>
                        </a:rPr>
                        <m:t>−</m:t>
                      </m:r>
                      <m:f>
                        <m:fPr>
                          <m:ctrlPr>
                            <a:rPr lang="en-US" i="1">
                              <a:latin typeface="Cambria Math" panose="02040503050406030204" pitchFamily="18" charset="0"/>
                            </a:rPr>
                          </m:ctrlPr>
                        </m:fPr>
                        <m:num>
                          <m:r>
                            <a:rPr lang="en-US" i="1">
                              <a:latin typeface="Cambria Math"/>
                            </a:rPr>
                            <m:t>𝑞</m:t>
                          </m:r>
                        </m:num>
                        <m:den>
                          <m:r>
                            <a:rPr lang="en-US" i="1">
                              <a:latin typeface="Cambria Math"/>
                            </a:rPr>
                            <m:t>4</m:t>
                          </m:r>
                          <m:r>
                            <a:rPr lang="en-US" i="1">
                              <a:latin typeface="Cambria Math"/>
                            </a:rPr>
                            <m:t>𝜋</m:t>
                          </m:r>
                          <m:sSub>
                            <m:sSubPr>
                              <m:ctrlPr>
                                <a:rPr lang="en-US" i="1">
                                  <a:latin typeface="Cambria Math" panose="02040503050406030204" pitchFamily="18" charset="0"/>
                                </a:rPr>
                              </m:ctrlPr>
                            </m:sSubPr>
                            <m:e>
                              <m:r>
                                <a:rPr lang="en-US" i="1">
                                  <a:latin typeface="Cambria Math"/>
                                </a:rPr>
                                <m:t>𝜖</m:t>
                              </m:r>
                            </m:e>
                            <m:sub>
                              <m:r>
                                <a:rPr lang="en-US" i="1">
                                  <a:latin typeface="Cambria Math"/>
                                </a:rPr>
                                <m:t>0</m:t>
                              </m:r>
                            </m:sub>
                          </m:sSub>
                        </m:den>
                      </m:f>
                      <m:d>
                        <m:dPr>
                          <m:ctrlPr>
                            <a:rPr lang="en-US" i="1">
                              <a:latin typeface="Cambria Math" panose="02040503050406030204" pitchFamily="18" charset="0"/>
                            </a:rPr>
                          </m:ctrlPr>
                        </m:dPr>
                        <m:e>
                          <m:sSubSup>
                            <m:sSubSupPr>
                              <m:ctrlPr>
                                <a:rPr lang="en-US" i="1">
                                  <a:latin typeface="Cambria Math" panose="02040503050406030204" pitchFamily="18" charset="0"/>
                                </a:rPr>
                              </m:ctrlPr>
                            </m:sSubSupPr>
                            <m:e>
                              <m:r>
                                <a:rPr lang="en-US" i="1">
                                  <a:latin typeface="Cambria Math"/>
                                </a:rPr>
                                <m:t>−</m:t>
                              </m:r>
                              <m:d>
                                <m:dPr>
                                  <m:begChr m:val="|"/>
                                  <m:endChr m:val="|"/>
                                  <m:ctrlPr>
                                    <a:rPr lang="en-US" i="1">
                                      <a:latin typeface="Cambria Math" panose="02040503050406030204" pitchFamily="18" charset="0"/>
                                    </a:rPr>
                                  </m:ctrlPr>
                                </m:dPr>
                                <m:e>
                                  <m:f>
                                    <m:fPr>
                                      <m:ctrlPr>
                                        <a:rPr lang="en-US" i="1">
                                          <a:latin typeface="Cambria Math" panose="02040503050406030204" pitchFamily="18" charset="0"/>
                                        </a:rPr>
                                      </m:ctrlPr>
                                    </m:fPr>
                                    <m:num>
                                      <m:r>
                                        <a:rPr lang="en-US" i="1">
                                          <a:latin typeface="Cambria Math"/>
                                        </a:rPr>
                                        <m:t>1</m:t>
                                      </m:r>
                                    </m:num>
                                    <m:den>
                                      <m:r>
                                        <a:rPr lang="en-US" i="1">
                                          <a:latin typeface="Cambria Math"/>
                                        </a:rPr>
                                        <m:t>𝑟</m:t>
                                      </m:r>
                                    </m:den>
                                  </m:f>
                                </m:e>
                              </m:d>
                            </m:e>
                            <m:sub>
                              <m:r>
                                <a:rPr lang="en-US" i="1">
                                  <a:latin typeface="Cambria Math"/>
                                </a:rPr>
                                <m:t>𝑟</m:t>
                              </m:r>
                              <m:r>
                                <a:rPr lang="en-US" i="1">
                                  <a:latin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𝑖</m:t>
                                  </m:r>
                                </m:sub>
                              </m:sSub>
                            </m:sub>
                            <m:sup>
                              <m:r>
                                <a:rPr lang="en-US" i="1">
                                  <a:latin typeface="Cambria Math"/>
                                </a:rPr>
                                <m:t>𝑟</m:t>
                              </m:r>
                              <m:r>
                                <a:rPr lang="en-US" i="1">
                                  <a:latin typeface="Cambria Math"/>
                                </a:rPr>
                                <m:t>=</m:t>
                              </m:r>
                              <m:sSub>
                                <m:sSubPr>
                                  <m:ctrlPr>
                                    <a:rPr lang="en-US" i="1">
                                      <a:latin typeface="Cambria Math" panose="02040503050406030204" pitchFamily="18" charset="0"/>
                                    </a:rPr>
                                  </m:ctrlPr>
                                </m:sSubPr>
                                <m:e>
                                  <m:r>
                                    <a:rPr lang="en-US" i="1">
                                      <a:latin typeface="Cambria Math"/>
                                    </a:rPr>
                                    <m:t>𝑟</m:t>
                                  </m:r>
                                </m:e>
                                <m:sub>
                                  <m:r>
                                    <a:rPr lang="en-US" i="1">
                                      <a:latin typeface="Cambria Math"/>
                                    </a:rPr>
                                    <m:t>𝑓</m:t>
                                  </m:r>
                                </m:sub>
                              </m:sSub>
                            </m:sup>
                          </m:sSubSup>
                        </m:e>
                      </m:d>
                    </m:oMath>
                  </m:oMathPara>
                </a14:m>
                <a:endParaRPr lang="en-US" dirty="0"/>
              </a:p>
            </p:txBody>
          </p:sp>
        </mc:Choice>
        <mc:Fallback xmlns="">
          <p:sp>
            <p:nvSpPr>
              <p:cNvPr id="9" name="Rectangle 8"/>
              <p:cNvSpPr>
                <a:spLocks noRot="1" noChangeAspect="1" noMove="1" noResize="1" noEditPoints="1" noAdjustHandles="1" noChangeArrowheads="1" noChangeShapeType="1" noTextEdit="1"/>
              </p:cNvSpPr>
              <p:nvPr/>
            </p:nvSpPr>
            <p:spPr>
              <a:xfrm>
                <a:off x="4800600" y="3317120"/>
                <a:ext cx="3069045" cy="721480"/>
              </a:xfrm>
              <a:prstGeom prst="rect">
                <a:avLst/>
              </a:prstGeom>
              <a:blipFill rotWithShape="1">
                <a:blip r:embed="rId16"/>
                <a:stretch>
                  <a:fillRect/>
                </a:stretch>
              </a:blipFill>
            </p:spPr>
            <p:txBody>
              <a:bodyPr/>
              <a:lstStyle/>
              <a:p>
                <a:r>
                  <a:rPr lang="en-US">
                    <a:noFill/>
                  </a:rPr>
                  <a:t> </a:t>
                </a:r>
              </a:p>
            </p:txBody>
          </p:sp>
        </mc:Fallback>
      </mc:AlternateContent>
      <p:pic>
        <p:nvPicPr>
          <p:cNvPr id="1027" name="Picture 3"/>
          <p:cNvPicPr>
            <a:picLocks noChangeAspect="1" noChangeArrowheads="1"/>
          </p:cNvPicPr>
          <p:nvPr/>
        </p:nvPicPr>
        <p:blipFill>
          <a:blip r:embed="rId17">
            <a:extLst>
              <a:ext uri="{28A0092B-C50C-407E-A947-70E740481C1C}">
                <a14:useLocalDpi xmlns:a14="http://schemas.microsoft.com/office/drawing/2010/main" val="0"/>
              </a:ext>
            </a:extLst>
          </a:blip>
          <a:srcRect/>
          <a:stretch>
            <a:fillRect/>
          </a:stretch>
        </p:blipFill>
        <p:spPr bwMode="auto">
          <a:xfrm>
            <a:off x="20637" y="937233"/>
            <a:ext cx="4627563" cy="36639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80709149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1027"/>
                                        </p:tgtEl>
                                        <p:attrNameLst>
                                          <p:attrName>style.visibility</p:attrName>
                                        </p:attrNameLst>
                                      </p:cBhvr>
                                      <p:to>
                                        <p:strVal val="visible"/>
                                      </p:to>
                                    </p:set>
                                    <p:animEffect transition="in" filter="fade">
                                      <p:cBhvr>
                                        <p:cTn id="7" dur="1000"/>
                                        <p:tgtEl>
                                          <p:spTgt spid="1027"/>
                                        </p:tgtEl>
                                      </p:cBhvr>
                                    </p:animEffect>
                                    <p:anim calcmode="lin" valueType="num">
                                      <p:cBhvr>
                                        <p:cTn id="8" dur="1000" fill="hold"/>
                                        <p:tgtEl>
                                          <p:spTgt spid="1027"/>
                                        </p:tgtEl>
                                        <p:attrNameLst>
                                          <p:attrName>ppt_x</p:attrName>
                                        </p:attrNameLst>
                                      </p:cBhvr>
                                      <p:tavLst>
                                        <p:tav tm="0">
                                          <p:val>
                                            <p:strVal val="#ppt_x"/>
                                          </p:val>
                                        </p:tav>
                                        <p:tav tm="100000">
                                          <p:val>
                                            <p:strVal val="#ppt_x"/>
                                          </p:val>
                                        </p:tav>
                                      </p:tavLst>
                                    </p:anim>
                                    <p:anim calcmode="lin" valueType="num">
                                      <p:cBhvr>
                                        <p:cTn id="9" dur="1000" fill="hold"/>
                                        <p:tgtEl>
                                          <p:spTgt spid="10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42"/>
                                        </p:tgtEl>
                                        <p:attrNameLst>
                                          <p:attrName>style.visibility</p:attrName>
                                        </p:attrNameLst>
                                      </p:cBhvr>
                                      <p:to>
                                        <p:strVal val="visible"/>
                                      </p:to>
                                    </p:set>
                                    <p:animEffect transition="in" filter="fade">
                                      <p:cBhvr>
                                        <p:cTn id="28" dur="1000"/>
                                        <p:tgtEl>
                                          <p:spTgt spid="42"/>
                                        </p:tgtEl>
                                      </p:cBhvr>
                                    </p:animEffect>
                                    <p:anim calcmode="lin" valueType="num">
                                      <p:cBhvr>
                                        <p:cTn id="29" dur="1000" fill="hold"/>
                                        <p:tgtEl>
                                          <p:spTgt spid="42"/>
                                        </p:tgtEl>
                                        <p:attrNameLst>
                                          <p:attrName>ppt_x</p:attrName>
                                        </p:attrNameLst>
                                      </p:cBhvr>
                                      <p:tavLst>
                                        <p:tav tm="0">
                                          <p:val>
                                            <p:strVal val="#ppt_x"/>
                                          </p:val>
                                        </p:tav>
                                        <p:tav tm="100000">
                                          <p:val>
                                            <p:strVal val="#ppt_x"/>
                                          </p:val>
                                        </p:tav>
                                      </p:tavLst>
                                    </p:anim>
                                    <p:anim calcmode="lin" valueType="num">
                                      <p:cBhvr>
                                        <p:cTn id="30" dur="1000" fill="hold"/>
                                        <p:tgtEl>
                                          <p:spTgt spid="42"/>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44"/>
                                        </p:tgtEl>
                                        <p:attrNameLst>
                                          <p:attrName>style.visibility</p:attrName>
                                        </p:attrNameLst>
                                      </p:cBhvr>
                                      <p:to>
                                        <p:strVal val="visible"/>
                                      </p:to>
                                    </p:set>
                                    <p:animEffect transition="in" filter="fade">
                                      <p:cBhvr>
                                        <p:cTn id="35" dur="1000"/>
                                        <p:tgtEl>
                                          <p:spTgt spid="44"/>
                                        </p:tgtEl>
                                      </p:cBhvr>
                                    </p:animEffect>
                                    <p:anim calcmode="lin" valueType="num">
                                      <p:cBhvr>
                                        <p:cTn id="36" dur="1000" fill="hold"/>
                                        <p:tgtEl>
                                          <p:spTgt spid="44"/>
                                        </p:tgtEl>
                                        <p:attrNameLst>
                                          <p:attrName>ppt_x</p:attrName>
                                        </p:attrNameLst>
                                      </p:cBhvr>
                                      <p:tavLst>
                                        <p:tav tm="0">
                                          <p:val>
                                            <p:strVal val="#ppt_x"/>
                                          </p:val>
                                        </p:tav>
                                        <p:tav tm="100000">
                                          <p:val>
                                            <p:strVal val="#ppt_x"/>
                                          </p:val>
                                        </p:tav>
                                      </p:tavLst>
                                    </p:anim>
                                    <p:anim calcmode="lin" valueType="num">
                                      <p:cBhvr>
                                        <p:cTn id="37" dur="1000" fill="hold"/>
                                        <p:tgtEl>
                                          <p:spTgt spid="44"/>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45"/>
                                        </p:tgtEl>
                                        <p:attrNameLst>
                                          <p:attrName>style.visibility</p:attrName>
                                        </p:attrNameLst>
                                      </p:cBhvr>
                                      <p:to>
                                        <p:strVal val="visible"/>
                                      </p:to>
                                    </p:set>
                                    <p:animEffect transition="in" filter="fade">
                                      <p:cBhvr>
                                        <p:cTn id="42" dur="1000"/>
                                        <p:tgtEl>
                                          <p:spTgt spid="45"/>
                                        </p:tgtEl>
                                      </p:cBhvr>
                                    </p:animEffect>
                                    <p:anim calcmode="lin" valueType="num">
                                      <p:cBhvr>
                                        <p:cTn id="43" dur="1000" fill="hold"/>
                                        <p:tgtEl>
                                          <p:spTgt spid="45"/>
                                        </p:tgtEl>
                                        <p:attrNameLst>
                                          <p:attrName>ppt_x</p:attrName>
                                        </p:attrNameLst>
                                      </p:cBhvr>
                                      <p:tavLst>
                                        <p:tav tm="0">
                                          <p:val>
                                            <p:strVal val="#ppt_x"/>
                                          </p:val>
                                        </p:tav>
                                        <p:tav tm="100000">
                                          <p:val>
                                            <p:strVal val="#ppt_x"/>
                                          </p:val>
                                        </p:tav>
                                      </p:tavLst>
                                    </p:anim>
                                    <p:anim calcmode="lin" valueType="num">
                                      <p:cBhvr>
                                        <p:cTn id="44" dur="1000" fill="hold"/>
                                        <p:tgtEl>
                                          <p:spTgt spid="45"/>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9"/>
                                        </p:tgtEl>
                                        <p:attrNameLst>
                                          <p:attrName>style.visibility</p:attrName>
                                        </p:attrNameLst>
                                      </p:cBhvr>
                                      <p:to>
                                        <p:strVal val="visible"/>
                                      </p:to>
                                    </p:set>
                                    <p:animEffect transition="in" filter="fade">
                                      <p:cBhvr>
                                        <p:cTn id="49" dur="1000"/>
                                        <p:tgtEl>
                                          <p:spTgt spid="9"/>
                                        </p:tgtEl>
                                      </p:cBhvr>
                                    </p:animEffect>
                                    <p:anim calcmode="lin" valueType="num">
                                      <p:cBhvr>
                                        <p:cTn id="50" dur="1000" fill="hold"/>
                                        <p:tgtEl>
                                          <p:spTgt spid="9"/>
                                        </p:tgtEl>
                                        <p:attrNameLst>
                                          <p:attrName>ppt_x</p:attrName>
                                        </p:attrNameLst>
                                      </p:cBhvr>
                                      <p:tavLst>
                                        <p:tav tm="0">
                                          <p:val>
                                            <p:strVal val="#ppt_x"/>
                                          </p:val>
                                        </p:tav>
                                        <p:tav tm="100000">
                                          <p:val>
                                            <p:strVal val="#ppt_x"/>
                                          </p:val>
                                        </p:tav>
                                      </p:tavLst>
                                    </p:anim>
                                    <p:anim calcmode="lin" valueType="num">
                                      <p:cBhvr>
                                        <p:cTn id="51"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43"/>
                                        </p:tgtEl>
                                        <p:attrNameLst>
                                          <p:attrName>style.visibility</p:attrName>
                                        </p:attrNameLst>
                                      </p:cBhvr>
                                      <p:to>
                                        <p:strVal val="visible"/>
                                      </p:to>
                                    </p:set>
                                    <p:animEffect transition="in" filter="fade">
                                      <p:cBhvr>
                                        <p:cTn id="56" dur="1000"/>
                                        <p:tgtEl>
                                          <p:spTgt spid="43"/>
                                        </p:tgtEl>
                                      </p:cBhvr>
                                    </p:animEffect>
                                    <p:anim calcmode="lin" valueType="num">
                                      <p:cBhvr>
                                        <p:cTn id="57" dur="1000" fill="hold"/>
                                        <p:tgtEl>
                                          <p:spTgt spid="43"/>
                                        </p:tgtEl>
                                        <p:attrNameLst>
                                          <p:attrName>ppt_x</p:attrName>
                                        </p:attrNameLst>
                                      </p:cBhvr>
                                      <p:tavLst>
                                        <p:tav tm="0">
                                          <p:val>
                                            <p:strVal val="#ppt_x"/>
                                          </p:val>
                                        </p:tav>
                                        <p:tav tm="100000">
                                          <p:val>
                                            <p:strVal val="#ppt_x"/>
                                          </p:val>
                                        </p:tav>
                                      </p:tavLst>
                                    </p:anim>
                                    <p:anim calcmode="lin" valueType="num">
                                      <p:cBhvr>
                                        <p:cTn id="58" dur="1000" fill="hold"/>
                                        <p:tgtEl>
                                          <p:spTgt spid="43"/>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53"/>
                                        </p:tgtEl>
                                        <p:attrNameLst>
                                          <p:attrName>style.visibility</p:attrName>
                                        </p:attrNameLst>
                                      </p:cBhvr>
                                      <p:to>
                                        <p:strVal val="visible"/>
                                      </p:to>
                                    </p:set>
                                    <p:animEffect transition="in" filter="fade">
                                      <p:cBhvr>
                                        <p:cTn id="63" dur="1000"/>
                                        <p:tgtEl>
                                          <p:spTgt spid="53"/>
                                        </p:tgtEl>
                                      </p:cBhvr>
                                    </p:animEffect>
                                    <p:anim calcmode="lin" valueType="num">
                                      <p:cBhvr>
                                        <p:cTn id="64" dur="1000" fill="hold"/>
                                        <p:tgtEl>
                                          <p:spTgt spid="53"/>
                                        </p:tgtEl>
                                        <p:attrNameLst>
                                          <p:attrName>ppt_x</p:attrName>
                                        </p:attrNameLst>
                                      </p:cBhvr>
                                      <p:tavLst>
                                        <p:tav tm="0">
                                          <p:val>
                                            <p:strVal val="#ppt_x"/>
                                          </p:val>
                                        </p:tav>
                                        <p:tav tm="100000">
                                          <p:val>
                                            <p:strVal val="#ppt_x"/>
                                          </p:val>
                                        </p:tav>
                                      </p:tavLst>
                                    </p:anim>
                                    <p:anim calcmode="lin" valueType="num">
                                      <p:cBhvr>
                                        <p:cTn id="65" dur="1000" fill="hold"/>
                                        <p:tgtEl>
                                          <p:spTgt spid="53"/>
                                        </p:tgtEl>
                                        <p:attrNameLst>
                                          <p:attrName>ppt_y</p:attrName>
                                        </p:attrNameLst>
                                      </p:cBhvr>
                                      <p:tavLst>
                                        <p:tav tm="0">
                                          <p:val>
                                            <p:strVal val="#ppt_y+.1"/>
                                          </p:val>
                                        </p:tav>
                                        <p:tav tm="100000">
                                          <p:val>
                                            <p:strVal val="#ppt_y"/>
                                          </p:val>
                                        </p:tav>
                                      </p:tavLst>
                                    </p:anim>
                                  </p:childTnLst>
                                </p:cTn>
                              </p:par>
                            </p:childTnLst>
                          </p:cTn>
                        </p:par>
                      </p:childTnLst>
                    </p:cTn>
                  </p:par>
                  <p:par>
                    <p:cTn id="66" fill="hold">
                      <p:stCondLst>
                        <p:cond delay="indefinite"/>
                      </p:stCondLst>
                      <p:childTnLst>
                        <p:par>
                          <p:cTn id="67" fill="hold">
                            <p:stCondLst>
                              <p:cond delay="0"/>
                            </p:stCondLst>
                            <p:childTnLst>
                              <p:par>
                                <p:cTn id="68" presetID="42" presetClass="entr" presetSubtype="0" fill="hold" nodeType="clickEffect">
                                  <p:stCondLst>
                                    <p:cond delay="0"/>
                                  </p:stCondLst>
                                  <p:childTnLst>
                                    <p:set>
                                      <p:cBhvr>
                                        <p:cTn id="69" dur="1" fill="hold">
                                          <p:stCondLst>
                                            <p:cond delay="0"/>
                                          </p:stCondLst>
                                        </p:cTn>
                                        <p:tgtEl>
                                          <p:spTgt spid="11"/>
                                        </p:tgtEl>
                                        <p:attrNameLst>
                                          <p:attrName>style.visibility</p:attrName>
                                        </p:attrNameLst>
                                      </p:cBhvr>
                                      <p:to>
                                        <p:strVal val="visible"/>
                                      </p:to>
                                    </p:set>
                                    <p:animEffect transition="in" filter="fade">
                                      <p:cBhvr>
                                        <p:cTn id="70" dur="1000"/>
                                        <p:tgtEl>
                                          <p:spTgt spid="11"/>
                                        </p:tgtEl>
                                      </p:cBhvr>
                                    </p:animEffect>
                                    <p:anim calcmode="lin" valueType="num">
                                      <p:cBhvr>
                                        <p:cTn id="71" dur="1000" fill="hold"/>
                                        <p:tgtEl>
                                          <p:spTgt spid="11"/>
                                        </p:tgtEl>
                                        <p:attrNameLst>
                                          <p:attrName>ppt_x</p:attrName>
                                        </p:attrNameLst>
                                      </p:cBhvr>
                                      <p:tavLst>
                                        <p:tav tm="0">
                                          <p:val>
                                            <p:strVal val="#ppt_x"/>
                                          </p:val>
                                        </p:tav>
                                        <p:tav tm="100000">
                                          <p:val>
                                            <p:strVal val="#ppt_x"/>
                                          </p:val>
                                        </p:tav>
                                      </p:tavLst>
                                    </p:anim>
                                    <p:anim calcmode="lin" valueType="num">
                                      <p:cBhvr>
                                        <p:cTn id="72"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73" fill="hold">
                      <p:stCondLst>
                        <p:cond delay="indefinite"/>
                      </p:stCondLst>
                      <p:childTnLst>
                        <p:par>
                          <p:cTn id="74" fill="hold">
                            <p:stCondLst>
                              <p:cond delay="0"/>
                            </p:stCondLst>
                            <p:childTnLst>
                              <p:par>
                                <p:cTn id="75" presetID="42" presetClass="entr" presetSubtype="0" fill="hold" grpId="0" nodeType="clickEffect">
                                  <p:stCondLst>
                                    <p:cond delay="0"/>
                                  </p:stCondLst>
                                  <p:childTnLst>
                                    <p:set>
                                      <p:cBhvr>
                                        <p:cTn id="76" dur="1" fill="hold">
                                          <p:stCondLst>
                                            <p:cond delay="0"/>
                                          </p:stCondLst>
                                        </p:cTn>
                                        <p:tgtEl>
                                          <p:spTgt spid="55"/>
                                        </p:tgtEl>
                                        <p:attrNameLst>
                                          <p:attrName>style.visibility</p:attrName>
                                        </p:attrNameLst>
                                      </p:cBhvr>
                                      <p:to>
                                        <p:strVal val="visible"/>
                                      </p:to>
                                    </p:set>
                                    <p:animEffect transition="in" filter="fade">
                                      <p:cBhvr>
                                        <p:cTn id="77" dur="1000"/>
                                        <p:tgtEl>
                                          <p:spTgt spid="55"/>
                                        </p:tgtEl>
                                      </p:cBhvr>
                                    </p:animEffect>
                                    <p:anim calcmode="lin" valueType="num">
                                      <p:cBhvr>
                                        <p:cTn id="78" dur="1000" fill="hold"/>
                                        <p:tgtEl>
                                          <p:spTgt spid="55"/>
                                        </p:tgtEl>
                                        <p:attrNameLst>
                                          <p:attrName>ppt_x</p:attrName>
                                        </p:attrNameLst>
                                      </p:cBhvr>
                                      <p:tavLst>
                                        <p:tav tm="0">
                                          <p:val>
                                            <p:strVal val="#ppt_x"/>
                                          </p:val>
                                        </p:tav>
                                        <p:tav tm="100000">
                                          <p:val>
                                            <p:strVal val="#ppt_x"/>
                                          </p:val>
                                        </p:tav>
                                      </p:tavLst>
                                    </p:anim>
                                    <p:anim calcmode="lin" valueType="num">
                                      <p:cBhvr>
                                        <p:cTn id="79" dur="1000" fill="hold"/>
                                        <p:tgtEl>
                                          <p:spTgt spid="55"/>
                                        </p:tgtEl>
                                        <p:attrNameLst>
                                          <p:attrName>ppt_y</p:attrName>
                                        </p:attrNameLst>
                                      </p:cBhvr>
                                      <p:tavLst>
                                        <p:tav tm="0">
                                          <p:val>
                                            <p:strVal val="#ppt_y+.1"/>
                                          </p:val>
                                        </p:tav>
                                        <p:tav tm="100000">
                                          <p:val>
                                            <p:strVal val="#ppt_y"/>
                                          </p:val>
                                        </p:tav>
                                      </p:tavLst>
                                    </p:anim>
                                  </p:childTnLst>
                                </p:cTn>
                              </p:par>
                            </p:childTnLst>
                          </p:cTn>
                        </p:par>
                      </p:childTnLst>
                    </p:cTn>
                  </p:par>
                  <p:par>
                    <p:cTn id="80" fill="hold">
                      <p:stCondLst>
                        <p:cond delay="indefinite"/>
                      </p:stCondLst>
                      <p:childTnLst>
                        <p:par>
                          <p:cTn id="81" fill="hold">
                            <p:stCondLst>
                              <p:cond delay="0"/>
                            </p:stCondLst>
                            <p:childTnLst>
                              <p:par>
                                <p:cTn id="82" presetID="42" presetClass="entr" presetSubtype="0" fill="hold" nodeType="clickEffect">
                                  <p:stCondLst>
                                    <p:cond delay="0"/>
                                  </p:stCondLst>
                                  <p:childTnLst>
                                    <p:set>
                                      <p:cBhvr>
                                        <p:cTn id="83" dur="1" fill="hold">
                                          <p:stCondLst>
                                            <p:cond delay="0"/>
                                          </p:stCondLst>
                                        </p:cTn>
                                        <p:tgtEl>
                                          <p:spTgt spid="12"/>
                                        </p:tgtEl>
                                        <p:attrNameLst>
                                          <p:attrName>style.visibility</p:attrName>
                                        </p:attrNameLst>
                                      </p:cBhvr>
                                      <p:to>
                                        <p:strVal val="visible"/>
                                      </p:to>
                                    </p:set>
                                    <p:animEffect transition="in" filter="fade">
                                      <p:cBhvr>
                                        <p:cTn id="84" dur="1000"/>
                                        <p:tgtEl>
                                          <p:spTgt spid="12"/>
                                        </p:tgtEl>
                                      </p:cBhvr>
                                    </p:animEffect>
                                    <p:anim calcmode="lin" valueType="num">
                                      <p:cBhvr>
                                        <p:cTn id="85" dur="1000" fill="hold"/>
                                        <p:tgtEl>
                                          <p:spTgt spid="12"/>
                                        </p:tgtEl>
                                        <p:attrNameLst>
                                          <p:attrName>ppt_x</p:attrName>
                                        </p:attrNameLst>
                                      </p:cBhvr>
                                      <p:tavLst>
                                        <p:tav tm="0">
                                          <p:val>
                                            <p:strVal val="#ppt_x"/>
                                          </p:val>
                                        </p:tav>
                                        <p:tav tm="100000">
                                          <p:val>
                                            <p:strVal val="#ppt_x"/>
                                          </p:val>
                                        </p:tav>
                                      </p:tavLst>
                                    </p:anim>
                                    <p:anim calcmode="lin" valueType="num">
                                      <p:cBhvr>
                                        <p:cTn id="86" dur="1000" fill="hold"/>
                                        <p:tgtEl>
                                          <p:spTgt spid="1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2" grpId="0"/>
      <p:bldP spid="44" grpId="0"/>
      <p:bldP spid="45" grpId="0"/>
      <p:bldP spid="53" grpId="0"/>
      <p:bldP spid="55" grpId="0"/>
      <p:bldP spid="43" grpId="0"/>
      <p:bldP spid="9"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143052"/>
            <a:ext cx="6436377" cy="489749"/>
          </a:xfrm>
          <a:prstGeom prst="rect">
            <a:avLst/>
          </a:prstGeom>
        </p:spPr>
        <p:txBody>
          <a:bodyPr wrap="none">
            <a:spAutoFit/>
          </a:bodyPr>
          <a:lstStyle/>
          <a:p>
            <a:pPr>
              <a:lnSpc>
                <a:spcPct val="115000"/>
              </a:lnSpc>
              <a:spcAft>
                <a:spcPts val="1000"/>
              </a:spcAft>
            </a:pPr>
            <a:r>
              <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a:ea typeface="Calibri"/>
                <a:cs typeface="Times New Roman"/>
              </a:rPr>
              <a:t>Potential Due to a Group of Point Charges:</a:t>
            </a:r>
            <a:endParaRPr lang="en-US" sz="2400" b="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a typeface="Calibri"/>
              <a:cs typeface="Times New Roman"/>
            </a:endParaRPr>
          </a:p>
        </p:txBody>
      </p:sp>
      <p:grpSp>
        <p:nvGrpSpPr>
          <p:cNvPr id="2" name="Group 1"/>
          <p:cNvGrpSpPr/>
          <p:nvPr/>
        </p:nvGrpSpPr>
        <p:grpSpPr>
          <a:xfrm>
            <a:off x="838200" y="1143000"/>
            <a:ext cx="7600615" cy="4232223"/>
            <a:chOff x="838200" y="1143000"/>
            <a:chExt cx="7600615" cy="4232223"/>
          </a:xfrm>
        </p:grpSpPr>
        <p:grpSp>
          <p:nvGrpSpPr>
            <p:cNvPr id="47" name="Group 46"/>
            <p:cNvGrpSpPr/>
            <p:nvPr/>
          </p:nvGrpSpPr>
          <p:grpSpPr>
            <a:xfrm>
              <a:off x="838200" y="3962400"/>
              <a:ext cx="7181177" cy="1412823"/>
              <a:chOff x="838200" y="3962400"/>
              <a:chExt cx="7181177" cy="1412823"/>
            </a:xfrm>
          </p:grpSpPr>
          <mc:AlternateContent xmlns:mc="http://schemas.openxmlformats.org/markup-compatibility/2006" xmlns:a14="http://schemas.microsoft.com/office/drawing/2010/main">
            <mc:Choice Requires="a14">
              <p:sp>
                <p:nvSpPr>
                  <p:cNvPr id="6" name="Rectangle 5"/>
                  <p:cNvSpPr/>
                  <p:nvPr/>
                </p:nvSpPr>
                <p:spPr>
                  <a:xfrm>
                    <a:off x="2756333" y="3962400"/>
                    <a:ext cx="5263044" cy="1412823"/>
                  </a:xfrm>
                  <a:prstGeom prst="rect">
                    <a:avLst/>
                  </a:prstGeom>
                </p:spPr>
                <p:txBody>
                  <a:bodyPr wrap="non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2400" i="1" smtClean="0">
                              <a:latin typeface="Cambria Math"/>
                              <a:ea typeface="Calibri"/>
                              <a:cs typeface="Times New Roman"/>
                            </a:rPr>
                            <m:t>𝑉</m:t>
                          </m:r>
                          <m:r>
                            <a:rPr lang="en-US" sz="2400" i="1" smtClean="0">
                              <a:latin typeface="Cambria Math"/>
                              <a:ea typeface="Calibri"/>
                              <a:cs typeface="Times New Roman"/>
                            </a:rPr>
                            <m:t>=</m:t>
                          </m:r>
                          <m:nary>
                            <m:naryPr>
                              <m:chr m:val="∑"/>
                              <m:ctrlPr>
                                <a:rPr lang="en-US" sz="2400" i="1" smtClean="0">
                                  <a:latin typeface="Cambria Math" panose="02040503050406030204" pitchFamily="18" charset="0"/>
                                  <a:cs typeface="Times New Roman"/>
                                </a:rPr>
                              </m:ctrlPr>
                            </m:naryPr>
                            <m:sub>
                              <m:r>
                                <m:rPr>
                                  <m:brk m:alnAt="23"/>
                                </m:rPr>
                                <a:rPr lang="en-US" sz="2400" b="0" i="1" smtClean="0">
                                  <a:latin typeface="Cambria Math"/>
                                  <a:cs typeface="Times New Roman"/>
                                </a:rPr>
                                <m:t>𝑖</m:t>
                              </m:r>
                              <m:r>
                                <a:rPr lang="en-US" sz="2400" b="0" i="1" smtClean="0">
                                  <a:latin typeface="Cambria Math"/>
                                  <a:cs typeface="Times New Roman"/>
                                </a:rPr>
                                <m:t>=1</m:t>
                              </m:r>
                            </m:sub>
                            <m:sup>
                              <m:r>
                                <a:rPr lang="en-US" sz="2400" b="0" i="1" smtClean="0">
                                  <a:latin typeface="Cambria Math"/>
                                  <a:cs typeface="Times New Roman"/>
                                </a:rPr>
                                <m:t>4</m:t>
                              </m:r>
                            </m:sup>
                            <m:e>
                              <m:sSub>
                                <m:sSubPr>
                                  <m:ctrlPr>
                                    <a:rPr lang="en-US" sz="2400" i="1" smtClean="0">
                                      <a:latin typeface="Cambria Math" panose="02040503050406030204" pitchFamily="18" charset="0"/>
                                      <a:cs typeface="Times New Roman"/>
                                    </a:rPr>
                                  </m:ctrlPr>
                                </m:sSubPr>
                                <m:e>
                                  <m:r>
                                    <a:rPr lang="en-US" sz="2400" b="0" i="1" smtClean="0">
                                      <a:latin typeface="Cambria Math"/>
                                      <a:cs typeface="Times New Roman"/>
                                    </a:rPr>
                                    <m:t>𝑉</m:t>
                                  </m:r>
                                </m:e>
                                <m:sub>
                                  <m:r>
                                    <a:rPr lang="en-US" sz="2400" b="0" i="1" smtClean="0">
                                      <a:latin typeface="Cambria Math"/>
                                      <a:cs typeface="Times New Roman"/>
                                    </a:rPr>
                                    <m:t>𝑖</m:t>
                                  </m:r>
                                </m:sub>
                              </m:sSub>
                            </m:e>
                          </m:nary>
                          <m:r>
                            <a:rPr lang="en-US" sz="2400" i="1">
                              <a:effectLst/>
                              <a:latin typeface="Cambria Math"/>
                              <a:ea typeface="Calibri"/>
                              <a:cs typeface="Times New Roman"/>
                            </a:rPr>
                            <m:t>=</m:t>
                          </m:r>
                          <m:f>
                            <m:fPr>
                              <m:ctrlPr>
                                <a:rPr lang="en-US" sz="2400" i="1">
                                  <a:effectLst/>
                                  <a:latin typeface="Cambria Math" panose="02040503050406030204" pitchFamily="18" charset="0"/>
                                  <a:ea typeface="Calibri"/>
                                  <a:cs typeface="Times New Roman"/>
                                </a:rPr>
                              </m:ctrlPr>
                            </m:fPr>
                            <m:num>
                              <m:r>
                                <a:rPr lang="en-US" sz="2400" i="1">
                                  <a:effectLst/>
                                  <a:latin typeface="Cambria Math"/>
                                  <a:ea typeface="Calibri"/>
                                  <a:cs typeface="Times New Roman"/>
                                </a:rPr>
                                <m:t>1</m:t>
                              </m:r>
                            </m:num>
                            <m:den>
                              <m:r>
                                <a:rPr lang="en-US" sz="2400" i="1">
                                  <a:effectLst/>
                                  <a:latin typeface="Cambria Math"/>
                                  <a:ea typeface="Calibri"/>
                                  <a:cs typeface="Times New Roman"/>
                                </a:rPr>
                                <m:t>4</m:t>
                              </m:r>
                              <m:r>
                                <a:rPr lang="en-US" sz="2400" i="1">
                                  <a:effectLst/>
                                  <a:latin typeface="Cambria Math"/>
                                  <a:ea typeface="Calibri"/>
                                  <a:cs typeface="Times New Roman"/>
                                </a:rPr>
                                <m:t>𝜋</m:t>
                              </m:r>
                              <m:sSub>
                                <m:sSubPr>
                                  <m:ctrlPr>
                                    <a:rPr lang="en-US" sz="2400" i="1">
                                      <a:effectLst/>
                                      <a:latin typeface="Cambria Math" panose="02040503050406030204" pitchFamily="18" charset="0"/>
                                      <a:ea typeface="Calibri"/>
                                      <a:cs typeface="Times New Roman"/>
                                    </a:rPr>
                                  </m:ctrlPr>
                                </m:sSubPr>
                                <m:e>
                                  <m:r>
                                    <a:rPr lang="en-US" sz="2400" i="1">
                                      <a:effectLst/>
                                      <a:latin typeface="Cambria Math"/>
                                      <a:ea typeface="Calibri"/>
                                      <a:cs typeface="Times New Roman"/>
                                    </a:rPr>
                                    <m:t>𝜖</m:t>
                                  </m:r>
                                </m:e>
                                <m:sub>
                                  <m:r>
                                    <a:rPr lang="en-US" sz="2400" i="1">
                                      <a:effectLst/>
                                      <a:latin typeface="Cambria Math"/>
                                      <a:ea typeface="Calibri"/>
                                      <a:cs typeface="Times New Roman"/>
                                    </a:rPr>
                                    <m:t>0</m:t>
                                  </m:r>
                                </m:sub>
                              </m:sSub>
                            </m:den>
                          </m:f>
                          <m:d>
                            <m:dPr>
                              <m:begChr m:val="["/>
                              <m:endChr m:val="]"/>
                              <m:ctrlPr>
                                <a:rPr lang="en-US" sz="2400" i="1" smtClean="0">
                                  <a:effectLst/>
                                  <a:latin typeface="Cambria Math" panose="02040503050406030204" pitchFamily="18" charset="0"/>
                                  <a:cs typeface="Times New Roman"/>
                                </a:rPr>
                              </m:ctrlPr>
                            </m:dPr>
                            <m:e>
                              <m:f>
                                <m:fPr>
                                  <m:ctrlPr>
                                    <a:rPr lang="en-US" sz="2400" i="1" smtClean="0">
                                      <a:effectLst/>
                                      <a:latin typeface="Cambria Math" panose="02040503050406030204" pitchFamily="18" charset="0"/>
                                      <a:cs typeface="Times New Roman"/>
                                    </a:rPr>
                                  </m:ctrlPr>
                                </m:fPr>
                                <m:num>
                                  <m:sSub>
                                    <m:sSubPr>
                                      <m:ctrlPr>
                                        <a:rPr lang="en-US" sz="2400" i="1" smtClean="0">
                                          <a:effectLst/>
                                          <a:latin typeface="Cambria Math" panose="02040503050406030204" pitchFamily="18" charset="0"/>
                                          <a:cs typeface="Times New Roman"/>
                                        </a:rPr>
                                      </m:ctrlPr>
                                    </m:sSubPr>
                                    <m:e>
                                      <m:r>
                                        <a:rPr lang="en-US" sz="2400" b="0" i="1" smtClean="0">
                                          <a:effectLst/>
                                          <a:latin typeface="Cambria Math"/>
                                          <a:cs typeface="Times New Roman"/>
                                        </a:rPr>
                                        <m:t>𝑞</m:t>
                                      </m:r>
                                    </m:e>
                                    <m:sub>
                                      <m:r>
                                        <a:rPr lang="en-US" sz="2400" b="0" i="1" smtClean="0">
                                          <a:effectLst/>
                                          <a:latin typeface="Cambria Math"/>
                                          <a:cs typeface="Times New Roman"/>
                                        </a:rPr>
                                        <m:t>1</m:t>
                                      </m:r>
                                    </m:sub>
                                  </m:sSub>
                                </m:num>
                                <m:den>
                                  <m:sSub>
                                    <m:sSubPr>
                                      <m:ctrlPr>
                                        <a:rPr lang="en-US" sz="2400" i="1" smtClean="0">
                                          <a:effectLst/>
                                          <a:latin typeface="Cambria Math" panose="02040503050406030204" pitchFamily="18" charset="0"/>
                                          <a:cs typeface="Times New Roman"/>
                                        </a:rPr>
                                      </m:ctrlPr>
                                    </m:sSubPr>
                                    <m:e>
                                      <m:r>
                                        <a:rPr lang="en-US" sz="2400" b="0" i="1" smtClean="0">
                                          <a:effectLst/>
                                          <a:latin typeface="Cambria Math"/>
                                          <a:cs typeface="Times New Roman"/>
                                        </a:rPr>
                                        <m:t>𝑟</m:t>
                                      </m:r>
                                    </m:e>
                                    <m:sub>
                                      <m:r>
                                        <a:rPr lang="en-US" sz="2400" b="0" i="1" smtClean="0">
                                          <a:effectLst/>
                                          <a:latin typeface="Cambria Math"/>
                                          <a:cs typeface="Times New Roman"/>
                                        </a:rPr>
                                        <m:t>1</m:t>
                                      </m:r>
                                    </m:sub>
                                  </m:sSub>
                                </m:den>
                              </m:f>
                              <m:r>
                                <a:rPr lang="en-US" sz="2400" b="0" i="1" smtClean="0">
                                  <a:effectLst/>
                                  <a:latin typeface="Cambria Math"/>
                                  <a:cs typeface="Times New Roman"/>
                                </a:rPr>
                                <m:t>+</m:t>
                              </m:r>
                              <m:f>
                                <m:fPr>
                                  <m:ctrlPr>
                                    <a:rPr lang="en-US" sz="2400" b="0" i="1" smtClean="0">
                                      <a:effectLst/>
                                      <a:latin typeface="Cambria Math" panose="02040503050406030204" pitchFamily="18" charset="0"/>
                                      <a:cs typeface="Times New Roman"/>
                                    </a:rPr>
                                  </m:ctrlPr>
                                </m:fPr>
                                <m:num>
                                  <m:sSub>
                                    <m:sSubPr>
                                      <m:ctrlPr>
                                        <a:rPr lang="en-US" sz="2400" b="0" i="1" smtClean="0">
                                          <a:effectLst/>
                                          <a:latin typeface="Cambria Math" panose="02040503050406030204" pitchFamily="18" charset="0"/>
                                          <a:cs typeface="Times New Roman"/>
                                        </a:rPr>
                                      </m:ctrlPr>
                                    </m:sSubPr>
                                    <m:e>
                                      <m:r>
                                        <a:rPr lang="en-US" sz="2400" b="0" i="1" smtClean="0">
                                          <a:effectLst/>
                                          <a:latin typeface="Cambria Math"/>
                                          <a:cs typeface="Times New Roman"/>
                                        </a:rPr>
                                        <m:t>𝑞</m:t>
                                      </m:r>
                                    </m:e>
                                    <m:sub>
                                      <m:r>
                                        <a:rPr lang="en-US" sz="2400" b="0" i="1" smtClean="0">
                                          <a:effectLst/>
                                          <a:latin typeface="Cambria Math"/>
                                          <a:cs typeface="Times New Roman"/>
                                        </a:rPr>
                                        <m:t>2</m:t>
                                      </m:r>
                                    </m:sub>
                                  </m:sSub>
                                </m:num>
                                <m:den>
                                  <m:sSub>
                                    <m:sSubPr>
                                      <m:ctrlPr>
                                        <a:rPr lang="en-US" sz="2400" b="0" i="1" smtClean="0">
                                          <a:effectLst/>
                                          <a:latin typeface="Cambria Math" panose="02040503050406030204" pitchFamily="18" charset="0"/>
                                          <a:cs typeface="Times New Roman"/>
                                        </a:rPr>
                                      </m:ctrlPr>
                                    </m:sSubPr>
                                    <m:e>
                                      <m:r>
                                        <a:rPr lang="en-US" sz="2400" b="0" i="1" smtClean="0">
                                          <a:effectLst/>
                                          <a:latin typeface="Cambria Math"/>
                                          <a:cs typeface="Times New Roman"/>
                                        </a:rPr>
                                        <m:t>𝑟</m:t>
                                      </m:r>
                                    </m:e>
                                    <m:sub>
                                      <m:r>
                                        <a:rPr lang="en-US" sz="2400" b="0" i="1" smtClean="0">
                                          <a:effectLst/>
                                          <a:latin typeface="Cambria Math"/>
                                          <a:cs typeface="Times New Roman"/>
                                        </a:rPr>
                                        <m:t>2</m:t>
                                      </m:r>
                                    </m:sub>
                                  </m:sSub>
                                </m:den>
                              </m:f>
                              <m:r>
                                <a:rPr lang="en-US" sz="2400" b="0" i="1" smtClean="0">
                                  <a:effectLst/>
                                  <a:latin typeface="Cambria Math"/>
                                  <a:cs typeface="Times New Roman"/>
                                </a:rPr>
                                <m:t>+</m:t>
                              </m:r>
                              <m:f>
                                <m:fPr>
                                  <m:ctrlPr>
                                    <a:rPr lang="en-US" sz="2400" b="0" i="1" smtClean="0">
                                      <a:effectLst/>
                                      <a:latin typeface="Cambria Math" panose="02040503050406030204" pitchFamily="18" charset="0"/>
                                      <a:cs typeface="Times New Roman"/>
                                    </a:rPr>
                                  </m:ctrlPr>
                                </m:fPr>
                                <m:num>
                                  <m:sSub>
                                    <m:sSubPr>
                                      <m:ctrlPr>
                                        <a:rPr lang="en-US" sz="2400" b="0" i="1" smtClean="0">
                                          <a:effectLst/>
                                          <a:latin typeface="Cambria Math" panose="02040503050406030204" pitchFamily="18" charset="0"/>
                                          <a:cs typeface="Times New Roman"/>
                                        </a:rPr>
                                      </m:ctrlPr>
                                    </m:sSubPr>
                                    <m:e>
                                      <m:r>
                                        <a:rPr lang="en-US" sz="2400" b="0" i="1" smtClean="0">
                                          <a:effectLst/>
                                          <a:latin typeface="Cambria Math"/>
                                          <a:cs typeface="Times New Roman"/>
                                        </a:rPr>
                                        <m:t>𝑞</m:t>
                                      </m:r>
                                    </m:e>
                                    <m:sub>
                                      <m:r>
                                        <a:rPr lang="en-US" sz="2400" b="0" i="1" smtClean="0">
                                          <a:effectLst/>
                                          <a:latin typeface="Cambria Math"/>
                                          <a:cs typeface="Times New Roman"/>
                                        </a:rPr>
                                        <m:t>3</m:t>
                                      </m:r>
                                    </m:sub>
                                  </m:sSub>
                                </m:num>
                                <m:den>
                                  <m:sSub>
                                    <m:sSubPr>
                                      <m:ctrlPr>
                                        <a:rPr lang="en-US" sz="2400" b="0" i="1" smtClean="0">
                                          <a:effectLst/>
                                          <a:latin typeface="Cambria Math" panose="02040503050406030204" pitchFamily="18" charset="0"/>
                                          <a:cs typeface="Times New Roman"/>
                                        </a:rPr>
                                      </m:ctrlPr>
                                    </m:sSubPr>
                                    <m:e>
                                      <m:r>
                                        <a:rPr lang="en-US" sz="2400" b="0" i="1" smtClean="0">
                                          <a:effectLst/>
                                          <a:latin typeface="Cambria Math"/>
                                          <a:cs typeface="Times New Roman"/>
                                        </a:rPr>
                                        <m:t>𝑟</m:t>
                                      </m:r>
                                    </m:e>
                                    <m:sub>
                                      <m:r>
                                        <a:rPr lang="en-US" sz="2400" b="0" i="1" smtClean="0">
                                          <a:effectLst/>
                                          <a:latin typeface="Cambria Math"/>
                                          <a:cs typeface="Times New Roman"/>
                                        </a:rPr>
                                        <m:t>3</m:t>
                                      </m:r>
                                    </m:sub>
                                  </m:sSub>
                                </m:den>
                              </m:f>
                              <m:r>
                                <a:rPr lang="en-US" sz="2400" b="0" i="1" smtClean="0">
                                  <a:effectLst/>
                                  <a:latin typeface="Cambria Math"/>
                                  <a:cs typeface="Times New Roman"/>
                                </a:rPr>
                                <m:t>+</m:t>
                              </m:r>
                              <m:f>
                                <m:fPr>
                                  <m:ctrlPr>
                                    <a:rPr lang="en-US" sz="2400" b="0" i="1" smtClean="0">
                                      <a:effectLst/>
                                      <a:latin typeface="Cambria Math" panose="02040503050406030204" pitchFamily="18" charset="0"/>
                                      <a:cs typeface="Times New Roman"/>
                                    </a:rPr>
                                  </m:ctrlPr>
                                </m:fPr>
                                <m:num>
                                  <m:sSub>
                                    <m:sSubPr>
                                      <m:ctrlPr>
                                        <a:rPr lang="en-US" sz="2400" b="0" i="1" smtClean="0">
                                          <a:effectLst/>
                                          <a:latin typeface="Cambria Math" panose="02040503050406030204" pitchFamily="18" charset="0"/>
                                          <a:cs typeface="Times New Roman"/>
                                        </a:rPr>
                                      </m:ctrlPr>
                                    </m:sSubPr>
                                    <m:e>
                                      <m:r>
                                        <a:rPr lang="en-US" sz="2400" b="0" i="1" smtClean="0">
                                          <a:effectLst/>
                                          <a:latin typeface="Cambria Math"/>
                                          <a:cs typeface="Times New Roman"/>
                                        </a:rPr>
                                        <m:t>𝑞</m:t>
                                      </m:r>
                                    </m:e>
                                    <m:sub>
                                      <m:r>
                                        <a:rPr lang="en-US" sz="2400" b="0" i="1" smtClean="0">
                                          <a:effectLst/>
                                          <a:latin typeface="Cambria Math"/>
                                          <a:cs typeface="Times New Roman"/>
                                        </a:rPr>
                                        <m:t>4</m:t>
                                      </m:r>
                                    </m:sub>
                                  </m:sSub>
                                </m:num>
                                <m:den>
                                  <m:sSub>
                                    <m:sSubPr>
                                      <m:ctrlPr>
                                        <a:rPr lang="en-US" sz="2400" b="0" i="1" smtClean="0">
                                          <a:effectLst/>
                                          <a:latin typeface="Cambria Math" panose="02040503050406030204" pitchFamily="18" charset="0"/>
                                          <a:cs typeface="Times New Roman"/>
                                        </a:rPr>
                                      </m:ctrlPr>
                                    </m:sSubPr>
                                    <m:e>
                                      <m:r>
                                        <a:rPr lang="en-US" sz="2400" b="0" i="1" smtClean="0">
                                          <a:effectLst/>
                                          <a:latin typeface="Cambria Math"/>
                                          <a:cs typeface="Times New Roman"/>
                                        </a:rPr>
                                        <m:t>𝑟</m:t>
                                      </m:r>
                                    </m:e>
                                    <m:sub>
                                      <m:r>
                                        <a:rPr lang="en-US" sz="2400" b="0" i="1" smtClean="0">
                                          <a:effectLst/>
                                          <a:latin typeface="Cambria Math"/>
                                          <a:cs typeface="Times New Roman"/>
                                        </a:rPr>
                                        <m:t>4</m:t>
                                      </m:r>
                                    </m:sub>
                                  </m:sSub>
                                </m:den>
                              </m:f>
                              <m:r>
                                <a:rPr lang="en-US" sz="2400" b="0" i="1" smtClean="0">
                                  <a:effectLst/>
                                  <a:latin typeface="Cambria Math"/>
                                  <a:cs typeface="Times New Roman"/>
                                </a:rPr>
                                <m:t> </m:t>
                              </m:r>
                            </m:e>
                          </m:d>
                        </m:oMath>
                      </m:oMathPara>
                    </a14:m>
                    <a:endParaRPr lang="en-US" sz="2400" dirty="0">
                      <a:ea typeface="Calibri"/>
                      <a:cs typeface="Times New Roman"/>
                    </a:endParaRPr>
                  </a:p>
                </p:txBody>
              </p:sp>
            </mc:Choice>
            <mc:Fallback xmlns="">
              <p:sp>
                <p:nvSpPr>
                  <p:cNvPr id="6" name="Rectangle 5"/>
                  <p:cNvSpPr>
                    <a:spLocks noRot="1" noChangeAspect="1" noMove="1" noResize="1" noEditPoints="1" noAdjustHandles="1" noChangeArrowheads="1" noChangeShapeType="1" noTextEdit="1"/>
                  </p:cNvSpPr>
                  <p:nvPr/>
                </p:nvSpPr>
                <p:spPr>
                  <a:xfrm>
                    <a:off x="2756333" y="3962400"/>
                    <a:ext cx="5263044" cy="1412823"/>
                  </a:xfrm>
                  <a:prstGeom prst="rect">
                    <a:avLst/>
                  </a:prstGeom>
                  <a:blipFill rotWithShape="1">
                    <a:blip r:embed="rId2"/>
                    <a:stretch>
                      <a:fillRect/>
                    </a:stretch>
                  </a:blipFill>
                </p:spPr>
                <p:txBody>
                  <a:bodyPr/>
                  <a:lstStyle/>
                  <a:p>
                    <a:r>
                      <a:rPr lang="en-US">
                        <a:noFill/>
                      </a:rPr>
                      <a:t> </a:t>
                    </a:r>
                  </a:p>
                </p:txBody>
              </p:sp>
            </mc:Fallback>
          </mc:AlternateContent>
          <p:sp>
            <p:nvSpPr>
              <p:cNvPr id="7" name="TextBox 6"/>
              <p:cNvSpPr txBox="1"/>
              <p:nvPr/>
            </p:nvSpPr>
            <p:spPr>
              <a:xfrm>
                <a:off x="838200" y="4468756"/>
                <a:ext cx="2036135"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For an example:</a:t>
                </a:r>
              </a:p>
            </p:txBody>
          </p:sp>
        </p:grpSp>
        <p:grpSp>
          <p:nvGrpSpPr>
            <p:cNvPr id="28" name="Group 27"/>
            <p:cNvGrpSpPr/>
            <p:nvPr/>
          </p:nvGrpSpPr>
          <p:grpSpPr>
            <a:xfrm>
              <a:off x="4775346" y="1143000"/>
              <a:ext cx="3663469" cy="2507443"/>
              <a:chOff x="4702353" y="4036367"/>
              <a:chExt cx="3663469" cy="2507443"/>
            </a:xfrm>
          </p:grpSpPr>
          <p:sp>
            <p:nvSpPr>
              <p:cNvPr id="29" name="Rectangle 28"/>
              <p:cNvSpPr/>
              <p:nvPr/>
            </p:nvSpPr>
            <p:spPr>
              <a:xfrm>
                <a:off x="5422491" y="4419600"/>
                <a:ext cx="2197509" cy="16764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0" name="Oval 29"/>
              <p:cNvSpPr/>
              <p:nvPr/>
            </p:nvSpPr>
            <p:spPr>
              <a:xfrm>
                <a:off x="53340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1" name="Oval 30"/>
              <p:cNvSpPr/>
              <p:nvPr/>
            </p:nvSpPr>
            <p:spPr>
              <a:xfrm>
                <a:off x="7467600" y="5929745"/>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Oval 31"/>
              <p:cNvSpPr/>
              <p:nvPr/>
            </p:nvSpPr>
            <p:spPr>
              <a:xfrm>
                <a:off x="5270091" y="59436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3" name="Oval 32"/>
              <p:cNvSpPr/>
              <p:nvPr/>
            </p:nvSpPr>
            <p:spPr>
              <a:xfrm>
                <a:off x="7467600" y="4267200"/>
                <a:ext cx="304800" cy="3048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34" name="TextBox 33"/>
                  <p:cNvSpPr txBox="1"/>
                  <p:nvPr/>
                </p:nvSpPr>
                <p:spPr>
                  <a:xfrm>
                    <a:off x="4751143" y="6082145"/>
                    <a:ext cx="5869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a:rPr>
                                <m:t>𝒒</m:t>
                              </m:r>
                            </m:e>
                            <m:sub>
                              <m:r>
                                <a:rPr lang="en-US" sz="2400" b="1" i="1" smtClean="0">
                                  <a:latin typeface="Cambria Math"/>
                                </a:rPr>
                                <m:t>𝟒</m:t>
                              </m:r>
                            </m:sub>
                          </m:sSub>
                        </m:oMath>
                      </m:oMathPara>
                    </a14:m>
                    <a:endParaRPr lang="en-US" sz="2400" b="1" dirty="0"/>
                  </a:p>
                </p:txBody>
              </p:sp>
            </mc:Choice>
            <mc:Fallback xmlns="">
              <p:sp>
                <p:nvSpPr>
                  <p:cNvPr id="34" name="TextBox 33"/>
                  <p:cNvSpPr txBox="1">
                    <a:spLocks noRot="1" noChangeAspect="1" noMove="1" noResize="1" noEditPoints="1" noAdjustHandles="1" noChangeArrowheads="1" noChangeShapeType="1" noTextEdit="1"/>
                  </p:cNvSpPr>
                  <p:nvPr/>
                </p:nvSpPr>
                <p:spPr>
                  <a:xfrm>
                    <a:off x="4751143" y="6082145"/>
                    <a:ext cx="586956" cy="461665"/>
                  </a:xfrm>
                  <a:prstGeom prst="rect">
                    <a:avLst/>
                  </a:prstGeom>
                  <a:blipFill rotWithShape="1">
                    <a:blip r:embed="rId3"/>
                    <a:stretch>
                      <a:fillRect b="-1052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5" name="TextBox 34"/>
                  <p:cNvSpPr txBox="1"/>
                  <p:nvPr/>
                </p:nvSpPr>
                <p:spPr>
                  <a:xfrm>
                    <a:off x="4702353" y="4110334"/>
                    <a:ext cx="5869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a:rPr>
                                <m:t>𝒒</m:t>
                              </m:r>
                            </m:e>
                            <m:sub>
                              <m:r>
                                <a:rPr lang="en-US" sz="2400" b="1" i="1" smtClean="0">
                                  <a:latin typeface="Cambria Math"/>
                                </a:rPr>
                                <m:t>𝟏</m:t>
                              </m:r>
                            </m:sub>
                          </m:sSub>
                        </m:oMath>
                      </m:oMathPara>
                    </a14:m>
                    <a:endParaRPr lang="en-US" sz="2400" b="1" dirty="0"/>
                  </a:p>
                </p:txBody>
              </p:sp>
            </mc:Choice>
            <mc:Fallback xmlns="">
              <p:sp>
                <p:nvSpPr>
                  <p:cNvPr id="35" name="TextBox 34"/>
                  <p:cNvSpPr txBox="1">
                    <a:spLocks noRot="1" noChangeAspect="1" noMove="1" noResize="1" noEditPoints="1" noAdjustHandles="1" noChangeArrowheads="1" noChangeShapeType="1" noTextEdit="1"/>
                  </p:cNvSpPr>
                  <p:nvPr/>
                </p:nvSpPr>
                <p:spPr>
                  <a:xfrm>
                    <a:off x="4702353" y="4110334"/>
                    <a:ext cx="586956" cy="461665"/>
                  </a:xfrm>
                  <a:prstGeom prst="rect">
                    <a:avLst/>
                  </a:prstGeom>
                  <a:blipFill rotWithShape="1">
                    <a:blip r:embed="rId4"/>
                    <a:stretch>
                      <a:fillRect b="-12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6" name="TextBox 35"/>
                  <p:cNvSpPr txBox="1"/>
                  <p:nvPr/>
                </p:nvSpPr>
                <p:spPr>
                  <a:xfrm>
                    <a:off x="7725899" y="4036367"/>
                    <a:ext cx="5869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a:rPr>
                                <m:t>𝒒</m:t>
                              </m:r>
                            </m:e>
                            <m:sub>
                              <m:r>
                                <a:rPr lang="en-US" sz="2400" b="1" i="1" smtClean="0">
                                  <a:latin typeface="Cambria Math"/>
                                </a:rPr>
                                <m:t>𝟐</m:t>
                              </m:r>
                            </m:sub>
                          </m:sSub>
                        </m:oMath>
                      </m:oMathPara>
                    </a14:m>
                    <a:endParaRPr lang="en-US" sz="2400" b="1" dirty="0"/>
                  </a:p>
                </p:txBody>
              </p:sp>
            </mc:Choice>
            <mc:Fallback xmlns="">
              <p:sp>
                <p:nvSpPr>
                  <p:cNvPr id="36" name="TextBox 35"/>
                  <p:cNvSpPr txBox="1">
                    <a:spLocks noRot="1" noChangeAspect="1" noMove="1" noResize="1" noEditPoints="1" noAdjustHandles="1" noChangeArrowheads="1" noChangeShapeType="1" noTextEdit="1"/>
                  </p:cNvSpPr>
                  <p:nvPr/>
                </p:nvSpPr>
                <p:spPr>
                  <a:xfrm>
                    <a:off x="7725899" y="4036367"/>
                    <a:ext cx="586956" cy="461665"/>
                  </a:xfrm>
                  <a:prstGeom prst="rect">
                    <a:avLst/>
                  </a:prstGeom>
                  <a:blipFill rotWithShape="1">
                    <a:blip r:embed="rId5"/>
                    <a:stretch>
                      <a:fillRect b="-10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7" name="TextBox 36"/>
                  <p:cNvSpPr txBox="1"/>
                  <p:nvPr/>
                </p:nvSpPr>
                <p:spPr>
                  <a:xfrm>
                    <a:off x="7778866" y="5772880"/>
                    <a:ext cx="58695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1" i="1" smtClean="0">
                                  <a:latin typeface="Cambria Math" panose="02040503050406030204" pitchFamily="18" charset="0"/>
                                </a:rPr>
                              </m:ctrlPr>
                            </m:sSubPr>
                            <m:e>
                              <m:r>
                                <a:rPr lang="en-US" sz="2400" b="1" i="1" smtClean="0">
                                  <a:latin typeface="Cambria Math"/>
                                </a:rPr>
                                <m:t>𝒒</m:t>
                              </m:r>
                            </m:e>
                            <m:sub>
                              <m:r>
                                <a:rPr lang="en-US" sz="2400" b="1" i="1" smtClean="0">
                                  <a:latin typeface="Cambria Math"/>
                                </a:rPr>
                                <m:t>𝟑</m:t>
                              </m:r>
                            </m:sub>
                          </m:sSub>
                        </m:oMath>
                      </m:oMathPara>
                    </a14:m>
                    <a:endParaRPr lang="en-US" sz="2400" b="1" dirty="0"/>
                  </a:p>
                </p:txBody>
              </p:sp>
            </mc:Choice>
            <mc:Fallback xmlns="">
              <p:sp>
                <p:nvSpPr>
                  <p:cNvPr id="37" name="TextBox 36"/>
                  <p:cNvSpPr txBox="1">
                    <a:spLocks noRot="1" noChangeAspect="1" noMove="1" noResize="1" noEditPoints="1" noAdjustHandles="1" noChangeArrowheads="1" noChangeShapeType="1" noTextEdit="1"/>
                  </p:cNvSpPr>
                  <p:nvPr/>
                </p:nvSpPr>
                <p:spPr>
                  <a:xfrm>
                    <a:off x="7778866" y="5772880"/>
                    <a:ext cx="586956" cy="461665"/>
                  </a:xfrm>
                  <a:prstGeom prst="rect">
                    <a:avLst/>
                  </a:prstGeom>
                  <a:blipFill rotWithShape="1">
                    <a:blip r:embed="rId6"/>
                    <a:stretch>
                      <a:fillRect b="-10526"/>
                    </a:stretch>
                  </a:blipFill>
                </p:spPr>
                <p:txBody>
                  <a:bodyPr/>
                  <a:lstStyle/>
                  <a:p>
                    <a:r>
                      <a:rPr lang="en-US">
                        <a:noFill/>
                      </a:rPr>
                      <a:t> </a:t>
                    </a:r>
                  </a:p>
                </p:txBody>
              </p:sp>
            </mc:Fallback>
          </mc:AlternateContent>
          <p:cxnSp>
            <p:nvCxnSpPr>
              <p:cNvPr id="38" name="Straight Connector 37"/>
              <p:cNvCxnSpPr>
                <a:stCxn id="32" idx="7"/>
                <a:endCxn id="33" idx="3"/>
              </p:cNvCxnSpPr>
              <p:nvPr/>
            </p:nvCxnSpPr>
            <p:spPr>
              <a:xfrm flipV="1">
                <a:off x="5530254" y="4527363"/>
                <a:ext cx="1981983" cy="14608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Straight Connector 38"/>
              <p:cNvCxnSpPr>
                <a:stCxn id="30" idx="5"/>
              </p:cNvCxnSpPr>
              <p:nvPr/>
            </p:nvCxnSpPr>
            <p:spPr>
              <a:xfrm>
                <a:off x="5594163" y="4527363"/>
                <a:ext cx="2025837" cy="1554782"/>
              </a:xfrm>
              <a:prstGeom prst="line">
                <a:avLst/>
              </a:prstGeom>
            </p:spPr>
            <p:style>
              <a:lnRef idx="1">
                <a:schemeClr val="accent1"/>
              </a:lnRef>
              <a:fillRef idx="0">
                <a:schemeClr val="accent1"/>
              </a:fillRef>
              <a:effectRef idx="0">
                <a:schemeClr val="accent1"/>
              </a:effectRef>
              <a:fontRef idx="minor">
                <a:schemeClr val="tx1"/>
              </a:fontRef>
            </p:style>
          </p:cxnSp>
          <p:sp>
            <p:nvSpPr>
              <p:cNvPr id="40" name="Oval 39"/>
              <p:cNvSpPr/>
              <p:nvPr/>
            </p:nvSpPr>
            <p:spPr>
              <a:xfrm>
                <a:off x="6521245" y="5230090"/>
                <a:ext cx="85836" cy="46954"/>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41" name="TextBox 40"/>
                  <p:cNvSpPr txBox="1"/>
                  <p:nvPr/>
                </p:nvSpPr>
                <p:spPr>
                  <a:xfrm>
                    <a:off x="5524960" y="5345668"/>
                    <a:ext cx="41864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𝑟</m:t>
                              </m:r>
                            </m:e>
                            <m:sub>
                              <m:r>
                                <a:rPr lang="en-US" b="0" i="1" smtClean="0">
                                  <a:latin typeface="Cambria Math"/>
                                </a:rPr>
                                <m:t>4</m:t>
                              </m:r>
                            </m:sub>
                          </m:sSub>
                        </m:oMath>
                      </m:oMathPara>
                    </a14:m>
                    <a:endParaRPr lang="en-US" dirty="0"/>
                  </a:p>
                </p:txBody>
              </p:sp>
            </mc:Choice>
            <mc:Fallback xmlns="">
              <p:sp>
                <p:nvSpPr>
                  <p:cNvPr id="41" name="TextBox 40"/>
                  <p:cNvSpPr txBox="1">
                    <a:spLocks noRot="1" noChangeAspect="1" noMove="1" noResize="1" noEditPoints="1" noAdjustHandles="1" noChangeArrowheads="1" noChangeShapeType="1" noTextEdit="1"/>
                  </p:cNvSpPr>
                  <p:nvPr/>
                </p:nvSpPr>
                <p:spPr>
                  <a:xfrm>
                    <a:off x="5524960" y="5345668"/>
                    <a:ext cx="418640" cy="369332"/>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p:cNvSpPr txBox="1"/>
                  <p:nvPr/>
                </p:nvSpPr>
                <p:spPr>
                  <a:xfrm>
                    <a:off x="6699160" y="5464134"/>
                    <a:ext cx="428515"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𝑟</m:t>
                              </m:r>
                            </m:e>
                            <m:sub>
                              <m:r>
                                <a:rPr lang="en-US" b="0" i="1" smtClean="0">
                                  <a:latin typeface="Cambria Math"/>
                                </a:rPr>
                                <m:t>3</m:t>
                              </m:r>
                            </m:sub>
                          </m:sSub>
                        </m:oMath>
                      </m:oMathPara>
                    </a14:m>
                    <a:endParaRPr lang="en-US" dirty="0"/>
                  </a:p>
                </p:txBody>
              </p:sp>
            </mc:Choice>
            <mc:Fallback xmlns="">
              <p:sp>
                <p:nvSpPr>
                  <p:cNvPr id="42" name="TextBox 41"/>
                  <p:cNvSpPr txBox="1">
                    <a:spLocks noRot="1" noChangeAspect="1" noMove="1" noResize="1" noEditPoints="1" noAdjustHandles="1" noChangeArrowheads="1" noChangeShapeType="1" noTextEdit="1"/>
                  </p:cNvSpPr>
                  <p:nvPr/>
                </p:nvSpPr>
                <p:spPr>
                  <a:xfrm>
                    <a:off x="6699160" y="5464134"/>
                    <a:ext cx="428515" cy="369332"/>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3" name="TextBox 42"/>
                  <p:cNvSpPr txBox="1"/>
                  <p:nvPr/>
                </p:nvSpPr>
                <p:spPr>
                  <a:xfrm>
                    <a:off x="6858000" y="4812268"/>
                    <a:ext cx="428514"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𝑟</m:t>
                              </m:r>
                            </m:e>
                            <m:sub>
                              <m:r>
                                <a:rPr lang="en-US" b="0" i="1" smtClean="0">
                                  <a:latin typeface="Cambria Math"/>
                                </a:rPr>
                                <m:t>2</m:t>
                              </m:r>
                            </m:sub>
                          </m:sSub>
                        </m:oMath>
                      </m:oMathPara>
                    </a14:m>
                    <a:endParaRPr lang="en-US" dirty="0"/>
                  </a:p>
                </p:txBody>
              </p:sp>
            </mc:Choice>
            <mc:Fallback xmlns="">
              <p:sp>
                <p:nvSpPr>
                  <p:cNvPr id="43" name="TextBox 42"/>
                  <p:cNvSpPr txBox="1">
                    <a:spLocks noRot="1" noChangeAspect="1" noMove="1" noResize="1" noEditPoints="1" noAdjustHandles="1" noChangeArrowheads="1" noChangeShapeType="1" noTextEdit="1"/>
                  </p:cNvSpPr>
                  <p:nvPr/>
                </p:nvSpPr>
                <p:spPr>
                  <a:xfrm>
                    <a:off x="6858000" y="4812268"/>
                    <a:ext cx="428514" cy="369332"/>
                  </a:xfrm>
                  <a:prstGeom prst="rect">
                    <a:avLst/>
                  </a:prstGeom>
                  <a:blipFill rotWithShape="1">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4" name="TextBox 43"/>
                  <p:cNvSpPr txBox="1"/>
                  <p:nvPr/>
                </p:nvSpPr>
                <p:spPr>
                  <a:xfrm>
                    <a:off x="5867400" y="4567534"/>
                    <a:ext cx="423193"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𝑟</m:t>
                              </m:r>
                            </m:e>
                            <m:sub>
                              <m:r>
                                <a:rPr lang="en-US" b="0" i="1" smtClean="0">
                                  <a:latin typeface="Cambria Math"/>
                                </a:rPr>
                                <m:t>1</m:t>
                              </m:r>
                            </m:sub>
                          </m:sSub>
                        </m:oMath>
                      </m:oMathPara>
                    </a14:m>
                    <a:endParaRPr lang="en-US" dirty="0"/>
                  </a:p>
                </p:txBody>
              </p:sp>
            </mc:Choice>
            <mc:Fallback xmlns="">
              <p:sp>
                <p:nvSpPr>
                  <p:cNvPr id="44" name="TextBox 43"/>
                  <p:cNvSpPr txBox="1">
                    <a:spLocks noRot="1" noChangeAspect="1" noMove="1" noResize="1" noEditPoints="1" noAdjustHandles="1" noChangeArrowheads="1" noChangeShapeType="1" noTextEdit="1"/>
                  </p:cNvSpPr>
                  <p:nvPr/>
                </p:nvSpPr>
                <p:spPr>
                  <a:xfrm>
                    <a:off x="5867400" y="4567534"/>
                    <a:ext cx="423193" cy="369332"/>
                  </a:xfrm>
                  <a:prstGeom prst="rect">
                    <a:avLst/>
                  </a:prstGeom>
                  <a:blipFill rotWithShape="1">
                    <a:blip r:embed="rId10"/>
                    <a:stretch>
                      <a:fillRect/>
                    </a:stretch>
                  </a:blipFill>
                </p:spPr>
                <p:txBody>
                  <a:bodyPr/>
                  <a:lstStyle/>
                  <a:p>
                    <a:r>
                      <a:rPr lang="en-US">
                        <a:noFill/>
                      </a:rPr>
                      <a:t> </a:t>
                    </a:r>
                  </a:p>
                </p:txBody>
              </p:sp>
            </mc:Fallback>
          </mc:AlternateContent>
        </p:grpSp>
      </p:grpSp>
      <p:grpSp>
        <p:nvGrpSpPr>
          <p:cNvPr id="46" name="Group 45"/>
          <p:cNvGrpSpPr/>
          <p:nvPr/>
        </p:nvGrpSpPr>
        <p:grpSpPr>
          <a:xfrm>
            <a:off x="278533" y="1216967"/>
            <a:ext cx="3379067" cy="1856739"/>
            <a:chOff x="609600" y="1216967"/>
            <a:chExt cx="3379067" cy="1856739"/>
          </a:xfrm>
        </p:grpSpPr>
        <mc:AlternateContent xmlns:mc="http://schemas.openxmlformats.org/markup-compatibility/2006" xmlns:a14="http://schemas.microsoft.com/office/drawing/2010/main">
          <mc:Choice Requires="a14">
            <p:sp>
              <p:nvSpPr>
                <p:cNvPr id="5" name="Rectangle 4"/>
                <p:cNvSpPr/>
                <p:nvPr/>
              </p:nvSpPr>
              <p:spPr>
                <a:xfrm>
                  <a:off x="609600" y="1693648"/>
                  <a:ext cx="3379067" cy="1380058"/>
                </a:xfrm>
                <a:prstGeom prst="rect">
                  <a:avLst/>
                </a:prstGeom>
              </p:spPr>
              <p:txBody>
                <a:bodyPr wrap="none">
                  <a:spAutoFit/>
                </a:bodyPr>
                <a:lstStyle/>
                <a:p>
                  <a:pPr>
                    <a:lnSpc>
                      <a:spcPct val="115000"/>
                    </a:lnSpc>
                    <a:spcAft>
                      <a:spcPts val="1000"/>
                    </a:spcAft>
                  </a:pPr>
                  <a14:m>
                    <m:oMathPara xmlns:m="http://schemas.openxmlformats.org/officeDocument/2006/math">
                      <m:oMathParaPr>
                        <m:jc m:val="centerGroup"/>
                      </m:oMathParaPr>
                      <m:oMath xmlns:m="http://schemas.openxmlformats.org/officeDocument/2006/math">
                        <m:r>
                          <a:rPr lang="en-US" sz="2400" i="1">
                            <a:latin typeface="Cambria Math"/>
                            <a:ea typeface="Calibri"/>
                            <a:cs typeface="Times New Roman"/>
                          </a:rPr>
                          <m:t>𝑉</m:t>
                        </m:r>
                        <m:r>
                          <a:rPr lang="en-US" sz="2400" i="1">
                            <a:latin typeface="Cambria Math"/>
                            <a:ea typeface="Calibri"/>
                            <a:cs typeface="Times New Roman"/>
                          </a:rPr>
                          <m:t>=</m:t>
                        </m:r>
                        <m:nary>
                          <m:naryPr>
                            <m:chr m:val="∑"/>
                            <m:limLoc m:val="undOvr"/>
                            <m:ctrlPr>
                              <a:rPr lang="en-US" sz="2400" i="1">
                                <a:effectLst/>
                                <a:latin typeface="Cambria Math" panose="02040503050406030204" pitchFamily="18" charset="0"/>
                                <a:ea typeface="Calibri"/>
                                <a:cs typeface="Times New Roman"/>
                              </a:rPr>
                            </m:ctrlPr>
                          </m:naryPr>
                          <m:sub>
                            <m:r>
                              <a:rPr lang="en-US" sz="2400" i="1">
                                <a:effectLst/>
                                <a:latin typeface="Cambria Math"/>
                                <a:ea typeface="Calibri"/>
                                <a:cs typeface="Times New Roman"/>
                              </a:rPr>
                              <m:t>𝑖</m:t>
                            </m:r>
                            <m:r>
                              <a:rPr lang="en-US" sz="2400" i="1">
                                <a:effectLst/>
                                <a:latin typeface="Cambria Math"/>
                                <a:ea typeface="Calibri"/>
                                <a:cs typeface="Times New Roman"/>
                              </a:rPr>
                              <m:t>=1</m:t>
                            </m:r>
                          </m:sub>
                          <m:sup>
                            <m:r>
                              <a:rPr lang="en-US" sz="2400" i="1">
                                <a:effectLst/>
                                <a:latin typeface="Cambria Math"/>
                                <a:ea typeface="Calibri"/>
                                <a:cs typeface="Times New Roman"/>
                              </a:rPr>
                              <m:t>𝑛</m:t>
                            </m:r>
                          </m:sup>
                          <m:e>
                            <m:sSub>
                              <m:sSubPr>
                                <m:ctrlPr>
                                  <a:rPr lang="en-US" sz="2400" i="1">
                                    <a:effectLst/>
                                    <a:latin typeface="Cambria Math" panose="02040503050406030204" pitchFamily="18" charset="0"/>
                                    <a:ea typeface="Calibri"/>
                                    <a:cs typeface="Times New Roman"/>
                                  </a:rPr>
                                </m:ctrlPr>
                              </m:sSubPr>
                              <m:e>
                                <m:r>
                                  <a:rPr lang="en-US" sz="2400" i="1">
                                    <a:effectLst/>
                                    <a:latin typeface="Cambria Math"/>
                                    <a:ea typeface="Calibri"/>
                                    <a:cs typeface="Times New Roman"/>
                                  </a:rPr>
                                  <m:t>𝑉</m:t>
                                </m:r>
                              </m:e>
                              <m:sub>
                                <m:r>
                                  <a:rPr lang="en-US" sz="2400" i="1">
                                    <a:effectLst/>
                                    <a:latin typeface="Cambria Math"/>
                                    <a:ea typeface="Calibri"/>
                                    <a:cs typeface="Times New Roman"/>
                                  </a:rPr>
                                  <m:t>𝑖</m:t>
                                </m:r>
                              </m:sub>
                            </m:sSub>
                          </m:e>
                        </m:nary>
                        <m:r>
                          <a:rPr lang="en-US" sz="2400" i="1">
                            <a:effectLst/>
                            <a:latin typeface="Cambria Math"/>
                            <a:ea typeface="Calibri"/>
                            <a:cs typeface="Times New Roman"/>
                          </a:rPr>
                          <m:t>=</m:t>
                        </m:r>
                        <m:f>
                          <m:fPr>
                            <m:ctrlPr>
                              <a:rPr lang="en-US" sz="2400" i="1">
                                <a:effectLst/>
                                <a:latin typeface="Cambria Math" panose="02040503050406030204" pitchFamily="18" charset="0"/>
                                <a:ea typeface="Calibri"/>
                                <a:cs typeface="Times New Roman"/>
                              </a:rPr>
                            </m:ctrlPr>
                          </m:fPr>
                          <m:num>
                            <m:r>
                              <a:rPr lang="en-US" sz="2400" i="1">
                                <a:effectLst/>
                                <a:latin typeface="Cambria Math"/>
                                <a:ea typeface="Calibri"/>
                                <a:cs typeface="Times New Roman"/>
                              </a:rPr>
                              <m:t>1</m:t>
                            </m:r>
                          </m:num>
                          <m:den>
                            <m:r>
                              <a:rPr lang="en-US" sz="2400" i="1">
                                <a:effectLst/>
                                <a:latin typeface="Cambria Math"/>
                                <a:ea typeface="Calibri"/>
                                <a:cs typeface="Times New Roman"/>
                              </a:rPr>
                              <m:t>4</m:t>
                            </m:r>
                            <m:r>
                              <a:rPr lang="en-US" sz="2400" i="1">
                                <a:effectLst/>
                                <a:latin typeface="Cambria Math"/>
                                <a:ea typeface="Calibri"/>
                                <a:cs typeface="Times New Roman"/>
                              </a:rPr>
                              <m:t>𝜋</m:t>
                            </m:r>
                            <m:sSub>
                              <m:sSubPr>
                                <m:ctrlPr>
                                  <a:rPr lang="en-US" sz="2400" i="1">
                                    <a:effectLst/>
                                    <a:latin typeface="Cambria Math" panose="02040503050406030204" pitchFamily="18" charset="0"/>
                                    <a:ea typeface="Calibri"/>
                                    <a:cs typeface="Times New Roman"/>
                                  </a:rPr>
                                </m:ctrlPr>
                              </m:sSubPr>
                              <m:e>
                                <m:r>
                                  <a:rPr lang="en-US" sz="2400" i="1">
                                    <a:effectLst/>
                                    <a:latin typeface="Cambria Math"/>
                                    <a:ea typeface="Calibri"/>
                                    <a:cs typeface="Times New Roman"/>
                                  </a:rPr>
                                  <m:t>𝜖</m:t>
                                </m:r>
                              </m:e>
                              <m:sub>
                                <m:r>
                                  <a:rPr lang="en-US" sz="2400" i="1">
                                    <a:effectLst/>
                                    <a:latin typeface="Cambria Math"/>
                                    <a:ea typeface="Calibri"/>
                                    <a:cs typeface="Times New Roman"/>
                                  </a:rPr>
                                  <m:t>0</m:t>
                                </m:r>
                              </m:sub>
                            </m:sSub>
                          </m:den>
                        </m:f>
                        <m:nary>
                          <m:naryPr>
                            <m:chr m:val="∑"/>
                            <m:limLoc m:val="undOvr"/>
                            <m:ctrlPr>
                              <a:rPr lang="en-US" sz="2400" i="1">
                                <a:effectLst/>
                                <a:latin typeface="Cambria Math" panose="02040503050406030204" pitchFamily="18" charset="0"/>
                                <a:ea typeface="Calibri"/>
                                <a:cs typeface="Times New Roman"/>
                              </a:rPr>
                            </m:ctrlPr>
                          </m:naryPr>
                          <m:sub>
                            <m:r>
                              <a:rPr lang="en-US" sz="2400" i="1">
                                <a:effectLst/>
                                <a:latin typeface="Cambria Math"/>
                                <a:ea typeface="Calibri"/>
                                <a:cs typeface="Times New Roman"/>
                              </a:rPr>
                              <m:t>𝑖</m:t>
                            </m:r>
                            <m:r>
                              <a:rPr lang="en-US" sz="2400" i="1">
                                <a:effectLst/>
                                <a:latin typeface="Cambria Math"/>
                                <a:ea typeface="Calibri"/>
                                <a:cs typeface="Times New Roman"/>
                              </a:rPr>
                              <m:t>=1</m:t>
                            </m:r>
                          </m:sub>
                          <m:sup>
                            <m:r>
                              <a:rPr lang="en-US" sz="2400" i="1">
                                <a:effectLst/>
                                <a:latin typeface="Cambria Math"/>
                                <a:ea typeface="Calibri"/>
                                <a:cs typeface="Times New Roman"/>
                              </a:rPr>
                              <m:t>𝑛</m:t>
                            </m:r>
                          </m:sup>
                          <m:e>
                            <m:f>
                              <m:fPr>
                                <m:ctrlPr>
                                  <a:rPr lang="en-US" sz="2400" i="1">
                                    <a:effectLst/>
                                    <a:latin typeface="Cambria Math" panose="02040503050406030204" pitchFamily="18" charset="0"/>
                                    <a:ea typeface="Calibri"/>
                                    <a:cs typeface="Times New Roman"/>
                                  </a:rPr>
                                </m:ctrlPr>
                              </m:fPr>
                              <m:num>
                                <m:sSub>
                                  <m:sSubPr>
                                    <m:ctrlPr>
                                      <a:rPr lang="en-US" sz="2400" i="1">
                                        <a:effectLst/>
                                        <a:latin typeface="Cambria Math" panose="02040503050406030204" pitchFamily="18" charset="0"/>
                                        <a:ea typeface="Calibri"/>
                                        <a:cs typeface="Times New Roman"/>
                                      </a:rPr>
                                    </m:ctrlPr>
                                  </m:sSubPr>
                                  <m:e>
                                    <m:r>
                                      <a:rPr lang="en-US" sz="2400" i="1">
                                        <a:effectLst/>
                                        <a:latin typeface="Cambria Math"/>
                                        <a:ea typeface="Calibri"/>
                                        <a:cs typeface="Times New Roman"/>
                                      </a:rPr>
                                      <m:t>𝑞</m:t>
                                    </m:r>
                                  </m:e>
                                  <m:sub>
                                    <m:r>
                                      <a:rPr lang="en-US" sz="2400" i="1">
                                        <a:effectLst/>
                                        <a:latin typeface="Cambria Math"/>
                                        <a:ea typeface="Calibri"/>
                                        <a:cs typeface="Times New Roman"/>
                                      </a:rPr>
                                      <m:t>𝑖</m:t>
                                    </m:r>
                                  </m:sub>
                                </m:sSub>
                              </m:num>
                              <m:den>
                                <m:sSub>
                                  <m:sSubPr>
                                    <m:ctrlPr>
                                      <a:rPr lang="en-US" sz="2400" i="1">
                                        <a:effectLst/>
                                        <a:latin typeface="Cambria Math" panose="02040503050406030204" pitchFamily="18" charset="0"/>
                                        <a:ea typeface="Calibri"/>
                                        <a:cs typeface="Times New Roman"/>
                                      </a:rPr>
                                    </m:ctrlPr>
                                  </m:sSubPr>
                                  <m:e>
                                    <m:r>
                                      <a:rPr lang="en-US" sz="2400" i="1">
                                        <a:effectLst/>
                                        <a:latin typeface="Cambria Math"/>
                                        <a:ea typeface="Calibri"/>
                                        <a:cs typeface="Times New Roman"/>
                                      </a:rPr>
                                      <m:t>𝑟</m:t>
                                    </m:r>
                                  </m:e>
                                  <m:sub>
                                    <m:r>
                                      <a:rPr lang="en-US" sz="2400" i="1">
                                        <a:effectLst/>
                                        <a:latin typeface="Cambria Math"/>
                                        <a:ea typeface="Calibri"/>
                                        <a:cs typeface="Times New Roman"/>
                                      </a:rPr>
                                      <m:t>𝑖</m:t>
                                    </m:r>
                                  </m:sub>
                                </m:sSub>
                              </m:den>
                            </m:f>
                          </m:e>
                        </m:nary>
                      </m:oMath>
                    </m:oMathPara>
                  </a14:m>
                  <a:endParaRPr lang="en-US" sz="2400" dirty="0">
                    <a:ea typeface="Calibri"/>
                    <a:cs typeface="Times New Roman"/>
                  </a:endParaRPr>
                </a:p>
              </p:txBody>
            </p:sp>
          </mc:Choice>
          <mc:Fallback xmlns="">
            <p:sp>
              <p:nvSpPr>
                <p:cNvPr id="5" name="Rectangle 4"/>
                <p:cNvSpPr>
                  <a:spLocks noRot="1" noChangeAspect="1" noMove="1" noResize="1" noEditPoints="1" noAdjustHandles="1" noChangeArrowheads="1" noChangeShapeType="1" noTextEdit="1"/>
                </p:cNvSpPr>
                <p:nvPr/>
              </p:nvSpPr>
              <p:spPr>
                <a:xfrm>
                  <a:off x="609600" y="1693648"/>
                  <a:ext cx="3379067" cy="1380058"/>
                </a:xfrm>
                <a:prstGeom prst="rect">
                  <a:avLst/>
                </a:prstGeom>
                <a:blipFill rotWithShape="1">
                  <a:blip r:embed="rId11"/>
                  <a:stretch>
                    <a:fillRect/>
                  </a:stretch>
                </a:blipFill>
              </p:spPr>
              <p:txBody>
                <a:bodyPr/>
                <a:lstStyle/>
                <a:p>
                  <a:r>
                    <a:rPr lang="en-US">
                      <a:noFill/>
                    </a:rPr>
                    <a:t> </a:t>
                  </a:r>
                </a:p>
              </p:txBody>
            </p:sp>
          </mc:Fallback>
        </mc:AlternateContent>
        <p:sp>
          <p:nvSpPr>
            <p:cNvPr id="45" name="TextBox 44"/>
            <p:cNvSpPr txBox="1"/>
            <p:nvPr/>
          </p:nvSpPr>
          <p:spPr>
            <a:xfrm>
              <a:off x="609600" y="1216967"/>
              <a:ext cx="2581156" cy="461665"/>
            </a:xfrm>
            <a:prstGeom prst="rect">
              <a:avLst/>
            </a:prstGeom>
            <a:noFill/>
          </p:spPr>
          <p:txBody>
            <a:bodyPr wrap="none" rtlCol="0">
              <a:spAutoFit/>
            </a:bodyPr>
            <a:lstStyle/>
            <a:p>
              <a:r>
                <a:rPr lang="en-US" sz="2400" dirty="0">
                  <a:latin typeface="Arial" panose="020B0604020202020204" pitchFamily="34" charset="0"/>
                  <a:cs typeface="Arial" panose="020B0604020202020204" pitchFamily="34" charset="0"/>
                </a:rPr>
                <a:t>General Formula:</a:t>
              </a:r>
            </a:p>
          </p:txBody>
        </p:sp>
      </p:grpSp>
    </p:spTree>
    <p:extLst>
      <p:ext uri="{BB962C8B-B14F-4D97-AF65-F5344CB8AC3E}">
        <p14:creationId xmlns:p14="http://schemas.microsoft.com/office/powerpoint/2010/main" val="397449017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46"/>
                                        </p:tgtEl>
                                        <p:attrNameLst>
                                          <p:attrName>style.visibility</p:attrName>
                                        </p:attrNameLst>
                                      </p:cBhvr>
                                      <p:to>
                                        <p:strVal val="visible"/>
                                      </p:to>
                                    </p:set>
                                    <p:animEffect transition="in" filter="fade">
                                      <p:cBhvr>
                                        <p:cTn id="7" dur="1000"/>
                                        <p:tgtEl>
                                          <p:spTgt spid="46"/>
                                        </p:tgtEl>
                                      </p:cBhvr>
                                    </p:animEffect>
                                    <p:anim calcmode="lin" valueType="num">
                                      <p:cBhvr>
                                        <p:cTn id="8" dur="1000" fill="hold"/>
                                        <p:tgtEl>
                                          <p:spTgt spid="46"/>
                                        </p:tgtEl>
                                        <p:attrNameLst>
                                          <p:attrName>ppt_x</p:attrName>
                                        </p:attrNameLst>
                                      </p:cBhvr>
                                      <p:tavLst>
                                        <p:tav tm="0">
                                          <p:val>
                                            <p:strVal val="#ppt_x"/>
                                          </p:val>
                                        </p:tav>
                                        <p:tav tm="100000">
                                          <p:val>
                                            <p:strVal val="#ppt_x"/>
                                          </p:val>
                                        </p:tav>
                                      </p:tavLst>
                                    </p:anim>
                                    <p:anim calcmode="lin" valueType="num">
                                      <p:cBhvr>
                                        <p:cTn id="9" dur="1000" fill="hold"/>
                                        <p:tgtEl>
                                          <p:spTgt spid="46"/>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2"/>
                                        </p:tgtEl>
                                        <p:attrNameLst>
                                          <p:attrName>style.visibility</p:attrName>
                                        </p:attrNameLst>
                                      </p:cBhvr>
                                      <p:to>
                                        <p:strVal val="visible"/>
                                      </p:to>
                                    </p:set>
                                    <p:animEffect transition="in" filter="fade">
                                      <p:cBhvr>
                                        <p:cTn id="14" dur="1000"/>
                                        <p:tgtEl>
                                          <p:spTgt spid="2"/>
                                        </p:tgtEl>
                                      </p:cBhvr>
                                    </p:animEffect>
                                    <p:anim calcmode="lin" valueType="num">
                                      <p:cBhvr>
                                        <p:cTn id="15" dur="1000" fill="hold"/>
                                        <p:tgtEl>
                                          <p:spTgt spid="2"/>
                                        </p:tgtEl>
                                        <p:attrNameLst>
                                          <p:attrName>ppt_x</p:attrName>
                                        </p:attrNameLst>
                                      </p:cBhvr>
                                      <p:tavLst>
                                        <p:tav tm="0">
                                          <p:val>
                                            <p:strVal val="#ppt_x"/>
                                          </p:val>
                                        </p:tav>
                                        <p:tav tm="100000">
                                          <p:val>
                                            <p:strVal val="#ppt_x"/>
                                          </p:val>
                                        </p:tav>
                                      </p:tavLst>
                                    </p:anim>
                                    <p:anim calcmode="lin" valueType="num">
                                      <p:cBhvr>
                                        <p:cTn id="16" dur="1000" fill="hold"/>
                                        <p:tgtEl>
                                          <p:spTgt spid="2"/>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0" y="60157"/>
            <a:ext cx="4459875" cy="461665"/>
          </a:xfrm>
          <a:prstGeom prst="rect">
            <a:avLst/>
          </a:prstGeom>
          <a:noFill/>
        </p:spPr>
        <p:txBody>
          <a:bodyPr wrap="none" rtlCol="0">
            <a:spAutoFit/>
          </a:bodyPr>
          <a:lstStyle/>
          <a:p>
            <a:r>
              <a:rPr lang="en-US" sz="24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4 (Book chapter 24)</a:t>
            </a:r>
          </a:p>
        </p:txBody>
      </p:sp>
      <p:grpSp>
        <p:nvGrpSpPr>
          <p:cNvPr id="2" name="Group 1"/>
          <p:cNvGrpSpPr/>
          <p:nvPr/>
        </p:nvGrpSpPr>
        <p:grpSpPr>
          <a:xfrm>
            <a:off x="716413" y="2651576"/>
            <a:ext cx="5509415" cy="1278096"/>
            <a:chOff x="716413" y="2651576"/>
            <a:chExt cx="5509415" cy="1278096"/>
          </a:xfrm>
        </p:grpSpPr>
        <p:sp>
          <p:nvSpPr>
            <p:cNvPr id="26" name="TextBox 25"/>
            <p:cNvSpPr txBox="1"/>
            <p:nvPr/>
          </p:nvSpPr>
          <p:spPr>
            <a:xfrm>
              <a:off x="1270973" y="2651576"/>
              <a:ext cx="2154757" cy="707886"/>
            </a:xfrm>
            <a:prstGeom prst="rect">
              <a:avLst/>
            </a:prstGeom>
            <a:noFill/>
          </p:spPr>
          <p:txBody>
            <a:bodyPr wrap="none" rtlCol="0">
              <a:spAutoFit/>
            </a:bodyPr>
            <a:lstStyle/>
            <a:p>
              <a:r>
                <a:rPr lang="en-US" sz="2000" dirty="0"/>
                <a:t>Given</a:t>
              </a:r>
            </a:p>
            <a:p>
              <a:r>
                <a:rPr lang="en-US" sz="2000" dirty="0"/>
                <a:t>d= 12 cm =  0.12 m</a:t>
              </a:r>
            </a:p>
          </p:txBody>
        </p:sp>
        <mc:AlternateContent xmlns:mc="http://schemas.openxmlformats.org/markup-compatibility/2006" xmlns:a14="http://schemas.microsoft.com/office/drawing/2010/main">
          <mc:Choice Requires="a14">
            <p:sp>
              <p:nvSpPr>
                <p:cNvPr id="27" name="TextBox 26"/>
                <p:cNvSpPr txBox="1"/>
                <p:nvPr/>
              </p:nvSpPr>
              <p:spPr>
                <a:xfrm>
                  <a:off x="3840110" y="3005519"/>
                  <a:ext cx="2385718" cy="4036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a:rPr>
                              <m:t>𝐹</m:t>
                            </m:r>
                          </m:e>
                        </m:d>
                        <m:r>
                          <a:rPr lang="en-US" sz="2000" b="0" i="1" smtClean="0">
                            <a:latin typeface="Cambria Math"/>
                          </a:rPr>
                          <m:t>=3.9</m:t>
                        </m:r>
                        <m:r>
                          <a:rPr lang="en-US" sz="2000" b="0" i="1" smtClean="0">
                            <a:latin typeface="Cambria Math"/>
                            <a:ea typeface="Cambria Math"/>
                          </a:rPr>
                          <m:t>×</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10</m:t>
                            </m:r>
                          </m:e>
                          <m:sup>
                            <m:r>
                              <a:rPr lang="en-US" sz="2000" b="0" i="1" smtClean="0">
                                <a:latin typeface="Cambria Math"/>
                                <a:ea typeface="Cambria Math"/>
                              </a:rPr>
                              <m:t>−15</m:t>
                            </m:r>
                          </m:sup>
                        </m:sSup>
                        <m:r>
                          <a:rPr lang="en-US" sz="2000" b="0" i="1" smtClean="0">
                            <a:latin typeface="Cambria Math"/>
                            <a:ea typeface="Cambria Math"/>
                          </a:rPr>
                          <m:t>𝑁</m:t>
                        </m:r>
                      </m:oMath>
                    </m:oMathPara>
                  </a14:m>
                  <a:endParaRPr lang="en-US"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3840110" y="3005519"/>
                  <a:ext cx="2385718" cy="403637"/>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716413" y="3502400"/>
                  <a:ext cx="3027047" cy="400110"/>
                </a:xfrm>
                <a:prstGeom prst="rect">
                  <a:avLst/>
                </a:prstGeom>
                <a:noFill/>
              </p:spPr>
              <p:txBody>
                <a:bodyPr wrap="none" rtlCol="0">
                  <a:spAutoFit/>
                </a:bodyPr>
                <a:lstStyle/>
                <a:p>
                  <a14:m>
                    <m:oMath xmlns:m="http://schemas.openxmlformats.org/officeDocument/2006/math">
                      <m:d>
                        <m:dPr>
                          <m:begChr m:val="|"/>
                          <m:endChr m:val="|"/>
                          <m:ctrlPr>
                            <a:rPr lang="en-US" sz="2000" i="1" smtClean="0">
                              <a:latin typeface="Cambria Math" panose="02040503050406030204" pitchFamily="18" charset="0"/>
                            </a:rPr>
                          </m:ctrlPr>
                        </m:dPr>
                        <m:e>
                          <m:sSup>
                            <m:sSupPr>
                              <m:ctrlPr>
                                <a:rPr lang="en-US" sz="2000" i="1" smtClean="0">
                                  <a:latin typeface="Cambria Math" panose="02040503050406030204" pitchFamily="18" charset="0"/>
                                </a:rPr>
                              </m:ctrlPr>
                            </m:sSupPr>
                            <m:e>
                              <m:r>
                                <a:rPr lang="en-US" sz="2000" b="0" i="1" smtClean="0">
                                  <a:latin typeface="Cambria Math"/>
                                </a:rPr>
                                <m:t>𝑒</m:t>
                              </m:r>
                            </m:e>
                            <m:sup>
                              <m:r>
                                <a:rPr lang="en-US" sz="2000" b="0" i="1" smtClean="0">
                                  <a:latin typeface="Cambria Math"/>
                                </a:rPr>
                                <m:t>−</m:t>
                              </m:r>
                            </m:sup>
                          </m:sSup>
                        </m:e>
                      </m:d>
                      <m:r>
                        <a:rPr lang="en-US" sz="2000" b="0" i="1" smtClean="0">
                          <a:latin typeface="Cambria Math"/>
                        </a:rPr>
                        <m:t>=</m:t>
                      </m:r>
                      <m:d>
                        <m:dPr>
                          <m:begChr m:val="|"/>
                          <m:endChr m:val="|"/>
                          <m:ctrlPr>
                            <a:rPr lang="en-US" sz="2000" b="0" i="1" smtClean="0">
                              <a:latin typeface="Cambria Math" panose="02040503050406030204" pitchFamily="18" charset="0"/>
                            </a:rPr>
                          </m:ctrlPr>
                        </m:dPr>
                        <m:e>
                          <m:r>
                            <a:rPr lang="en-US" sz="2000" b="0" i="1" smtClean="0">
                              <a:latin typeface="Cambria Math"/>
                            </a:rPr>
                            <m:t>𝑞</m:t>
                          </m:r>
                        </m:e>
                      </m:d>
                      <m:r>
                        <a:rPr lang="en-US" sz="2000" b="0" i="1" smtClean="0">
                          <a:latin typeface="Cambria Math"/>
                        </a:rPr>
                        <m:t>=1.6</m:t>
                      </m:r>
                      <m:r>
                        <a:rPr lang="en-US" sz="2000" b="0" i="1" smtClean="0">
                          <a:latin typeface="Cambria Math"/>
                          <a:ea typeface="Cambria Math"/>
                        </a:rPr>
                        <m:t>×</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10</m:t>
                          </m:r>
                        </m:e>
                        <m:sup>
                          <m:r>
                            <a:rPr lang="en-US" sz="2000" b="0" i="1" smtClean="0">
                              <a:latin typeface="Cambria Math"/>
                              <a:ea typeface="Cambria Math"/>
                            </a:rPr>
                            <m:t>−19</m:t>
                          </m:r>
                        </m:sup>
                      </m:sSup>
                    </m:oMath>
                  </a14:m>
                  <a:r>
                    <a:rPr lang="en-US" sz="2000" dirty="0"/>
                    <a:t>C</a:t>
                  </a:r>
                </a:p>
              </p:txBody>
            </p:sp>
          </mc:Choice>
          <mc:Fallback xmlns="">
            <p:sp>
              <p:nvSpPr>
                <p:cNvPr id="28" name="TextBox 27"/>
                <p:cNvSpPr txBox="1">
                  <a:spLocks noRot="1" noChangeAspect="1" noMove="1" noResize="1" noEditPoints="1" noAdjustHandles="1" noChangeArrowheads="1" noChangeShapeType="1" noTextEdit="1"/>
                </p:cNvSpPr>
                <p:nvPr/>
              </p:nvSpPr>
              <p:spPr>
                <a:xfrm>
                  <a:off x="716413" y="3502400"/>
                  <a:ext cx="3027047" cy="400110"/>
                </a:xfrm>
                <a:prstGeom prst="rect">
                  <a:avLst/>
                </a:prstGeom>
                <a:blipFill rotWithShape="1">
                  <a:blip r:embed="rId3"/>
                  <a:stretch>
                    <a:fillRect t="-7692" r="-1210" b="-27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9" name="TextBox 28"/>
                <p:cNvSpPr txBox="1"/>
                <p:nvPr/>
              </p:nvSpPr>
              <p:spPr>
                <a:xfrm>
                  <a:off x="4010104" y="3529562"/>
                  <a:ext cx="899542" cy="400110"/>
                </a:xfrm>
                <a:prstGeom prst="rect">
                  <a:avLst/>
                </a:prstGeom>
                <a:noFill/>
              </p:spPr>
              <p:txBody>
                <a:bodyPr wrap="none" rtlCol="0">
                  <a:spAutoFit/>
                </a:bodyPr>
                <a:lstStyle/>
                <a:p>
                  <a14:m>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a:rPr>
                            <m:t>𝐸</m:t>
                          </m:r>
                        </m:e>
                      </m:d>
                      <m:r>
                        <a:rPr lang="en-US" sz="2000" b="0" i="1" smtClean="0">
                          <a:latin typeface="Cambria Math"/>
                        </a:rPr>
                        <m:t>=</m:t>
                      </m:r>
                    </m:oMath>
                  </a14:m>
                  <a:r>
                    <a:rPr lang="en-US" sz="2000" dirty="0"/>
                    <a:t>?</a:t>
                  </a:r>
                </a:p>
              </p:txBody>
            </p:sp>
          </mc:Choice>
          <mc:Fallback xmlns="">
            <p:sp>
              <p:nvSpPr>
                <p:cNvPr id="29" name="TextBox 28"/>
                <p:cNvSpPr txBox="1">
                  <a:spLocks noRot="1" noChangeAspect="1" noMove="1" noResize="1" noEditPoints="1" noAdjustHandles="1" noChangeArrowheads="1" noChangeShapeType="1" noTextEdit="1"/>
                </p:cNvSpPr>
                <p:nvPr/>
              </p:nvSpPr>
              <p:spPr>
                <a:xfrm>
                  <a:off x="4010104" y="3529562"/>
                  <a:ext cx="899542" cy="400110"/>
                </a:xfrm>
                <a:prstGeom prst="rect">
                  <a:avLst/>
                </a:prstGeom>
                <a:blipFill rotWithShape="1">
                  <a:blip r:embed="rId4"/>
                  <a:stretch>
                    <a:fillRect t="-7576" r="-6122" b="-25758"/>
                  </a:stretch>
                </a:blipFill>
              </p:spPr>
              <p:txBody>
                <a:bodyPr/>
                <a:lstStyle/>
                <a:p>
                  <a:r>
                    <a:rPr lang="en-US">
                      <a:noFill/>
                    </a:rPr>
                    <a:t> </a:t>
                  </a:r>
                </a:p>
              </p:txBody>
            </p:sp>
          </mc:Fallback>
        </mc:AlternateContent>
      </p:grpSp>
      <p:grpSp>
        <p:nvGrpSpPr>
          <p:cNvPr id="3" name="Group 2"/>
          <p:cNvGrpSpPr/>
          <p:nvPr/>
        </p:nvGrpSpPr>
        <p:grpSpPr>
          <a:xfrm>
            <a:off x="122723" y="4100752"/>
            <a:ext cx="4997685" cy="1370605"/>
            <a:chOff x="122723" y="4100752"/>
            <a:chExt cx="4997685" cy="1370605"/>
          </a:xfrm>
        </p:grpSpPr>
        <p:sp>
          <p:nvSpPr>
            <p:cNvPr id="30" name="TextBox 29"/>
            <p:cNvSpPr txBox="1"/>
            <p:nvPr/>
          </p:nvSpPr>
          <p:spPr>
            <a:xfrm>
              <a:off x="644674" y="4117555"/>
              <a:ext cx="1156920" cy="400110"/>
            </a:xfrm>
            <a:prstGeom prst="rect">
              <a:avLst/>
            </a:prstGeom>
            <a:noFill/>
          </p:spPr>
          <p:txBody>
            <a:bodyPr wrap="none" rtlCol="0">
              <a:spAutoFit/>
            </a:bodyPr>
            <a:lstStyle/>
            <a:p>
              <a:r>
                <a:rPr lang="en-US" sz="2000" dirty="0"/>
                <a:t>We know</a:t>
              </a:r>
            </a:p>
          </p:txBody>
        </p:sp>
        <mc:AlternateContent xmlns:mc="http://schemas.openxmlformats.org/markup-compatibility/2006" xmlns:a14="http://schemas.microsoft.com/office/drawing/2010/main">
          <mc:Choice Requires="a14">
            <p:sp>
              <p:nvSpPr>
                <p:cNvPr id="32" name="TextBox 31"/>
                <p:cNvSpPr txBox="1"/>
                <p:nvPr/>
              </p:nvSpPr>
              <p:spPr>
                <a:xfrm>
                  <a:off x="1940851" y="4241092"/>
                  <a:ext cx="121482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i="1" smtClean="0">
                                <a:latin typeface="Cambria Math" panose="02040503050406030204" pitchFamily="18" charset="0"/>
                              </a:rPr>
                            </m:ctrlPr>
                          </m:dPr>
                          <m:e>
                            <m:r>
                              <a:rPr lang="en-US" sz="2000" b="0" i="1" smtClean="0">
                                <a:latin typeface="Cambria Math"/>
                              </a:rPr>
                              <m:t>𝐹</m:t>
                            </m:r>
                          </m:e>
                        </m:d>
                        <m:r>
                          <a:rPr lang="en-US" sz="2000" b="0" i="1" smtClean="0">
                            <a:latin typeface="Cambria Math"/>
                          </a:rPr>
                          <m:t>=</m:t>
                        </m:r>
                        <m:r>
                          <a:rPr lang="en-US" sz="2000" b="0" i="1" smtClean="0">
                            <a:latin typeface="Cambria Math"/>
                          </a:rPr>
                          <m:t>𝑞𝐸</m:t>
                        </m:r>
                      </m:oMath>
                    </m:oMathPara>
                  </a14:m>
                  <a:endParaRPr lang="en-US" sz="2000" dirty="0"/>
                </a:p>
              </p:txBody>
            </p:sp>
          </mc:Choice>
          <mc:Fallback xmlns="">
            <p:sp>
              <p:nvSpPr>
                <p:cNvPr id="32" name="TextBox 31"/>
                <p:cNvSpPr txBox="1">
                  <a:spLocks noRot="1" noChangeAspect="1" noMove="1" noResize="1" noEditPoints="1" noAdjustHandles="1" noChangeArrowheads="1" noChangeShapeType="1" noTextEdit="1"/>
                </p:cNvSpPr>
                <p:nvPr/>
              </p:nvSpPr>
              <p:spPr>
                <a:xfrm>
                  <a:off x="1940851" y="4241092"/>
                  <a:ext cx="1214820" cy="400110"/>
                </a:xfrm>
                <a:prstGeom prst="rect">
                  <a:avLst/>
                </a:prstGeom>
                <a:blipFill rotWithShape="1">
                  <a:blip r:embed="rId5"/>
                  <a:stretch>
                    <a:fillRect b="-1384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4" name="TextBox 33"/>
                <p:cNvSpPr txBox="1"/>
                <p:nvPr/>
              </p:nvSpPr>
              <p:spPr>
                <a:xfrm>
                  <a:off x="1190934" y="4756994"/>
                  <a:ext cx="3929474" cy="714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𝐸</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3.9</m:t>
                            </m:r>
                            <m:r>
                              <a:rPr lang="en-US" sz="2000" b="0" i="1" smtClean="0">
                                <a:latin typeface="Cambria Math"/>
                                <a:ea typeface="Cambria Math"/>
                              </a:rPr>
                              <m:t>×</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10</m:t>
                                </m:r>
                              </m:e>
                              <m:sup>
                                <m:r>
                                  <a:rPr lang="en-US" sz="2000" b="0" i="1" smtClean="0">
                                    <a:latin typeface="Cambria Math"/>
                                    <a:ea typeface="Cambria Math"/>
                                  </a:rPr>
                                  <m:t>−15</m:t>
                                </m:r>
                              </m:sup>
                            </m:sSup>
                          </m:num>
                          <m:den>
                            <m:sSup>
                              <m:sSupPr>
                                <m:ctrlPr>
                                  <a:rPr lang="en-US" sz="2000" b="0" i="1" smtClean="0">
                                    <a:latin typeface="Cambria Math" panose="02040503050406030204" pitchFamily="18" charset="0"/>
                                  </a:rPr>
                                </m:ctrlPr>
                              </m:sSupPr>
                              <m:e>
                                <m:r>
                                  <a:rPr lang="en-US" sz="2000" b="0" i="1" smtClean="0">
                                    <a:latin typeface="Cambria Math"/>
                                  </a:rPr>
                                  <m:t>1.6</m:t>
                                </m:r>
                                <m:r>
                                  <a:rPr lang="en-US" sz="2000" b="0" i="1" smtClean="0">
                                    <a:latin typeface="Cambria Math"/>
                                    <a:ea typeface="Cambria Math"/>
                                  </a:rPr>
                                  <m:t>×10</m:t>
                                </m:r>
                              </m:e>
                              <m:sup>
                                <m:r>
                                  <a:rPr lang="en-US" sz="2000" b="0" i="1" smtClean="0">
                                    <a:latin typeface="Cambria Math"/>
                                  </a:rPr>
                                  <m:t>−19</m:t>
                                </m:r>
                              </m:sup>
                            </m:sSup>
                          </m:den>
                        </m:f>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2.437</m:t>
                            </m:r>
                            <m:r>
                              <a:rPr lang="en-US" sz="2000" b="0" i="1" smtClean="0">
                                <a:latin typeface="Cambria Math"/>
                                <a:ea typeface="Cambria Math"/>
                              </a:rPr>
                              <m:t>×10</m:t>
                            </m:r>
                          </m:e>
                          <m:sup>
                            <m:r>
                              <a:rPr lang="en-US" sz="2000" b="0" i="1" smtClean="0">
                                <a:latin typeface="Cambria Math"/>
                              </a:rPr>
                              <m:t>4</m:t>
                            </m:r>
                          </m:sup>
                        </m:sSup>
                        <m:f>
                          <m:fPr>
                            <m:ctrlPr>
                              <a:rPr lang="en-US" sz="2000" b="0" i="1" smtClean="0">
                                <a:latin typeface="Cambria Math" panose="02040503050406030204" pitchFamily="18" charset="0"/>
                              </a:rPr>
                            </m:ctrlPr>
                          </m:fPr>
                          <m:num>
                            <m:r>
                              <a:rPr lang="en-US" sz="2000" b="0" i="1" smtClean="0">
                                <a:latin typeface="Cambria Math"/>
                              </a:rPr>
                              <m:t>𝑁</m:t>
                            </m:r>
                          </m:num>
                          <m:den>
                            <m:r>
                              <a:rPr lang="en-US" sz="2000" b="0" i="1" smtClean="0">
                                <a:latin typeface="Cambria Math"/>
                              </a:rPr>
                              <m:t>𝐶</m:t>
                            </m:r>
                          </m:den>
                        </m:f>
                      </m:oMath>
                    </m:oMathPara>
                  </a14:m>
                  <a:endParaRPr lang="en-US" sz="2000" dirty="0"/>
                </a:p>
              </p:txBody>
            </p:sp>
          </mc:Choice>
          <mc:Fallback xmlns="">
            <p:sp>
              <p:nvSpPr>
                <p:cNvPr id="34" name="TextBox 33"/>
                <p:cNvSpPr txBox="1">
                  <a:spLocks noRot="1" noChangeAspect="1" noMove="1" noResize="1" noEditPoints="1" noAdjustHandles="1" noChangeArrowheads="1" noChangeShapeType="1" noTextEdit="1"/>
                </p:cNvSpPr>
                <p:nvPr/>
              </p:nvSpPr>
              <p:spPr>
                <a:xfrm>
                  <a:off x="1190934" y="4756994"/>
                  <a:ext cx="3929474" cy="714363"/>
                </a:xfrm>
                <a:prstGeom prst="rect">
                  <a:avLst/>
                </a:prstGeom>
                <a:blipFill rotWithShape="1">
                  <a:blip r:embed="rId6"/>
                  <a:stretch>
                    <a:fillRect/>
                  </a:stretch>
                </a:blipFill>
              </p:spPr>
              <p:txBody>
                <a:bodyPr/>
                <a:lstStyle/>
                <a:p>
                  <a:r>
                    <a:rPr lang="en-US">
                      <a:noFill/>
                    </a:rPr>
                    <a:t> </a:t>
                  </a:r>
                </a:p>
              </p:txBody>
            </p:sp>
          </mc:Fallback>
        </mc:AlternateContent>
        <p:sp>
          <p:nvSpPr>
            <p:cNvPr id="37" name="TextBox 36"/>
            <p:cNvSpPr txBox="1"/>
            <p:nvPr/>
          </p:nvSpPr>
          <p:spPr>
            <a:xfrm>
              <a:off x="122723" y="4100752"/>
              <a:ext cx="465192" cy="400110"/>
            </a:xfrm>
            <a:prstGeom prst="rect">
              <a:avLst/>
            </a:prstGeom>
            <a:noFill/>
          </p:spPr>
          <p:txBody>
            <a:bodyPr wrap="none" rtlCol="0">
              <a:spAutoFit/>
            </a:bodyPr>
            <a:lstStyle/>
            <a:p>
              <a:r>
                <a:rPr lang="en-US" sz="2000" dirty="0"/>
                <a:t>(a)</a:t>
              </a:r>
            </a:p>
          </p:txBody>
        </p:sp>
      </p:grpSp>
      <p:grpSp>
        <p:nvGrpSpPr>
          <p:cNvPr id="5" name="Group 4"/>
          <p:cNvGrpSpPr/>
          <p:nvPr/>
        </p:nvGrpSpPr>
        <p:grpSpPr>
          <a:xfrm>
            <a:off x="173097" y="5568373"/>
            <a:ext cx="6456303" cy="964881"/>
            <a:chOff x="173097" y="5568373"/>
            <a:chExt cx="6456303" cy="964881"/>
          </a:xfrm>
        </p:grpSpPr>
        <p:sp>
          <p:nvSpPr>
            <p:cNvPr id="35" name="TextBox 34"/>
            <p:cNvSpPr txBox="1"/>
            <p:nvPr/>
          </p:nvSpPr>
          <p:spPr>
            <a:xfrm>
              <a:off x="1373852" y="5568373"/>
              <a:ext cx="4757521" cy="400110"/>
            </a:xfrm>
            <a:prstGeom prst="rect">
              <a:avLst/>
            </a:prstGeom>
            <a:noFill/>
          </p:spPr>
          <p:txBody>
            <a:bodyPr wrap="none" rtlCol="0">
              <a:spAutoFit/>
            </a:bodyPr>
            <a:lstStyle/>
            <a:p>
              <a:r>
                <a:rPr lang="en-US" sz="2000" dirty="0"/>
                <a:t>The potential difference between the plates</a:t>
              </a:r>
            </a:p>
          </p:txBody>
        </p:sp>
        <mc:AlternateContent xmlns:mc="http://schemas.openxmlformats.org/markup-compatibility/2006" xmlns:a14="http://schemas.microsoft.com/office/drawing/2010/main">
          <mc:Choice Requires="a14">
            <p:sp>
              <p:nvSpPr>
                <p:cNvPr id="36" name="TextBox 35"/>
                <p:cNvSpPr txBox="1"/>
                <p:nvPr/>
              </p:nvSpPr>
              <p:spPr>
                <a:xfrm>
                  <a:off x="428151" y="6133144"/>
                  <a:ext cx="6201249"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d>
                          <m:dPr>
                            <m:begChr m:val="|"/>
                            <m:endChr m:val="|"/>
                            <m:ctrlPr>
                              <a:rPr lang="en-US" sz="2000" b="0" i="1" smtClean="0">
                                <a:latin typeface="Cambria Math" panose="02040503050406030204" pitchFamily="18" charset="0"/>
                              </a:rPr>
                            </m:ctrlPr>
                          </m:dPr>
                          <m:e>
                            <m:r>
                              <a:rPr lang="en-US" sz="2000" b="0" i="1" smtClean="0">
                                <a:latin typeface="Cambria Math"/>
                                <a:ea typeface="Cambria Math"/>
                              </a:rPr>
                              <m:t>∆</m:t>
                            </m:r>
                            <m:r>
                              <a:rPr lang="en-US" sz="2000" b="0" i="1" smtClean="0">
                                <a:latin typeface="Cambria Math"/>
                                <a:ea typeface="Cambria Math"/>
                              </a:rPr>
                              <m:t>𝑉</m:t>
                            </m:r>
                          </m:e>
                        </m:d>
                        <m:r>
                          <a:rPr lang="en-US" sz="2000" b="0" i="1" smtClean="0">
                            <a:latin typeface="Cambria Math"/>
                          </a:rPr>
                          <m:t>=</m:t>
                        </m:r>
                        <m:r>
                          <a:rPr lang="en-US" sz="2000" b="0" i="1" smtClean="0">
                            <a:latin typeface="Cambria Math"/>
                          </a:rPr>
                          <m:t>𝐸𝑑</m:t>
                        </m:r>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(2.437</m:t>
                            </m:r>
                            <m:r>
                              <a:rPr lang="en-US" sz="2000" b="0" i="1" smtClean="0">
                                <a:latin typeface="Cambria Math"/>
                                <a:ea typeface="Cambria Math"/>
                              </a:rPr>
                              <m:t>×10</m:t>
                            </m:r>
                          </m:e>
                          <m:sup>
                            <m:r>
                              <a:rPr lang="en-US" sz="2000" b="0" i="1" smtClean="0">
                                <a:latin typeface="Cambria Math"/>
                              </a:rPr>
                              <m:t>4</m:t>
                            </m:r>
                          </m:sup>
                        </m:sSup>
                        <m:r>
                          <a:rPr lang="en-US" sz="2000" b="0" i="1" smtClean="0">
                            <a:latin typeface="Cambria Math"/>
                          </a:rPr>
                          <m:t>)</m:t>
                        </m:r>
                        <m:d>
                          <m:dPr>
                            <m:ctrlPr>
                              <a:rPr lang="en-US" sz="2000" b="0" i="1" smtClean="0">
                                <a:latin typeface="Cambria Math" panose="02040503050406030204" pitchFamily="18" charset="0"/>
                              </a:rPr>
                            </m:ctrlPr>
                          </m:dPr>
                          <m:e>
                            <m:r>
                              <a:rPr lang="en-US" sz="2000" b="0" i="1" smtClean="0">
                                <a:latin typeface="Cambria Math"/>
                              </a:rPr>
                              <m:t>0.12</m:t>
                            </m:r>
                          </m:e>
                        </m:d>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0.293</m:t>
                            </m:r>
                            <m:r>
                              <a:rPr lang="en-US" sz="2000" b="0" i="1" smtClean="0">
                                <a:latin typeface="Cambria Math"/>
                                <a:ea typeface="Cambria Math"/>
                              </a:rPr>
                              <m:t>×10</m:t>
                            </m:r>
                          </m:e>
                          <m:sup>
                            <m:r>
                              <a:rPr lang="en-US" sz="2000" b="0" i="1" smtClean="0">
                                <a:latin typeface="Cambria Math"/>
                              </a:rPr>
                              <m:t>4</m:t>
                            </m:r>
                          </m:sup>
                        </m:sSup>
                        <m:r>
                          <a:rPr lang="en-US" sz="2000" b="0" i="1" smtClean="0">
                            <a:latin typeface="Cambria Math"/>
                          </a:rPr>
                          <m:t>  </m:t>
                        </m:r>
                        <m:r>
                          <a:rPr lang="en-US" sz="2000" b="0" i="1" smtClean="0">
                            <a:latin typeface="Cambria Math"/>
                          </a:rPr>
                          <m:t>𝑉𝑜𝑙𝑡</m:t>
                        </m:r>
                      </m:oMath>
                    </m:oMathPara>
                  </a14:m>
                  <a:endParaRPr lang="en-US" sz="2000" dirty="0"/>
                </a:p>
              </p:txBody>
            </p:sp>
          </mc:Choice>
          <mc:Fallback xmlns="">
            <p:sp>
              <p:nvSpPr>
                <p:cNvPr id="36" name="TextBox 35"/>
                <p:cNvSpPr txBox="1">
                  <a:spLocks noRot="1" noChangeAspect="1" noMove="1" noResize="1" noEditPoints="1" noAdjustHandles="1" noChangeArrowheads="1" noChangeShapeType="1" noTextEdit="1"/>
                </p:cNvSpPr>
                <p:nvPr/>
              </p:nvSpPr>
              <p:spPr>
                <a:xfrm>
                  <a:off x="428151" y="6133144"/>
                  <a:ext cx="6201249" cy="400110"/>
                </a:xfrm>
                <a:prstGeom prst="rect">
                  <a:avLst/>
                </a:prstGeom>
                <a:blipFill rotWithShape="1">
                  <a:blip r:embed="rId7"/>
                  <a:stretch>
                    <a:fillRect b="-13636"/>
                  </a:stretch>
                </a:blipFill>
              </p:spPr>
              <p:txBody>
                <a:bodyPr/>
                <a:lstStyle/>
                <a:p>
                  <a:r>
                    <a:rPr lang="en-US">
                      <a:noFill/>
                    </a:rPr>
                    <a:t> </a:t>
                  </a:r>
                </a:p>
              </p:txBody>
            </p:sp>
          </mc:Fallback>
        </mc:AlternateContent>
        <p:sp>
          <p:nvSpPr>
            <p:cNvPr id="38" name="TextBox 37"/>
            <p:cNvSpPr txBox="1"/>
            <p:nvPr/>
          </p:nvSpPr>
          <p:spPr>
            <a:xfrm>
              <a:off x="173097" y="5568373"/>
              <a:ext cx="476412" cy="400110"/>
            </a:xfrm>
            <a:prstGeom prst="rect">
              <a:avLst/>
            </a:prstGeom>
            <a:noFill/>
          </p:spPr>
          <p:txBody>
            <a:bodyPr wrap="none" rtlCol="0">
              <a:spAutoFit/>
            </a:bodyPr>
            <a:lstStyle/>
            <a:p>
              <a:r>
                <a:rPr lang="en-US" sz="2000" dirty="0"/>
                <a:t>(b)</a:t>
              </a:r>
            </a:p>
          </p:txBody>
        </p:sp>
      </p:grpSp>
      <mc:AlternateContent xmlns:mc="http://schemas.openxmlformats.org/markup-compatibility/2006" xmlns:a14="http://schemas.microsoft.com/office/drawing/2010/main">
        <mc:Choice Requires="a14">
          <p:sp>
            <p:nvSpPr>
              <p:cNvPr id="14" name="Rectangle 13"/>
              <p:cNvSpPr/>
              <p:nvPr/>
            </p:nvSpPr>
            <p:spPr>
              <a:xfrm>
                <a:off x="13855" y="493367"/>
                <a:ext cx="9067800" cy="1631216"/>
              </a:xfrm>
              <a:prstGeom prst="rect">
                <a:avLst/>
              </a:prstGeom>
            </p:spPr>
            <p:txBody>
              <a:bodyPr wrap="square">
                <a:spAutoFit/>
              </a:bodyPr>
              <a:lstStyle/>
              <a:p>
                <a:pPr algn="just"/>
                <a:r>
                  <a:rPr lang="en-US" sz="2000" dirty="0">
                    <a:latin typeface="Arial" panose="020B0604020202020204" pitchFamily="34" charset="0"/>
                    <a:cs typeface="Arial" panose="020B0604020202020204" pitchFamily="34" charset="0"/>
                  </a:rPr>
                  <a:t>Two large, parallel, conducting plates are 12 cm apart and have charges of equal magnitude and opposite sign on their facing surfaces. An electric force of  </a:t>
                </a:r>
                <a14:m>
                  <m:oMath xmlns:m="http://schemas.openxmlformats.org/officeDocument/2006/math">
                    <m:r>
                      <a:rPr lang="en-US" sz="2000" b="0" i="1" smtClean="0">
                        <a:latin typeface="Cambria Math"/>
                        <a:cs typeface="Arial" panose="020B0604020202020204" pitchFamily="34" charset="0"/>
                      </a:rPr>
                      <m:t>3.9</m:t>
                    </m:r>
                    <m:r>
                      <a:rPr lang="en-US" sz="2000" b="0" i="1" smtClean="0">
                        <a:latin typeface="Cambria Math"/>
                        <a:ea typeface="Cambria Math"/>
                        <a:cs typeface="Arial" panose="020B0604020202020204" pitchFamily="34" charset="0"/>
                      </a:rPr>
                      <m:t>×</m:t>
                    </m:r>
                    <m:sSup>
                      <m:sSupPr>
                        <m:ctrlPr>
                          <a:rPr lang="en-US" sz="2000" b="0" i="1" smtClean="0">
                            <a:latin typeface="Cambria Math" panose="02040503050406030204" pitchFamily="18" charset="0"/>
                            <a:ea typeface="Cambria Math"/>
                            <a:cs typeface="Arial" panose="020B0604020202020204" pitchFamily="34" charset="0"/>
                          </a:rPr>
                        </m:ctrlPr>
                      </m:sSupPr>
                      <m:e>
                        <m:r>
                          <a:rPr lang="en-US" sz="2000" b="0" i="1" smtClean="0">
                            <a:latin typeface="Cambria Math"/>
                            <a:ea typeface="Cambria Math"/>
                            <a:cs typeface="Arial" panose="020B0604020202020204" pitchFamily="34" charset="0"/>
                          </a:rPr>
                          <m:t>10</m:t>
                        </m:r>
                      </m:e>
                      <m:sup>
                        <m:r>
                          <a:rPr lang="en-US" sz="2000" b="0" i="1" smtClean="0">
                            <a:latin typeface="Cambria Math"/>
                            <a:ea typeface="Cambria Math"/>
                            <a:cs typeface="Arial" panose="020B0604020202020204" pitchFamily="34" charset="0"/>
                          </a:rPr>
                          <m:t>−15</m:t>
                        </m:r>
                      </m:sup>
                    </m:sSup>
                    <m:r>
                      <a:rPr lang="en-US" sz="2000" b="0" i="1" smtClean="0">
                        <a:latin typeface="Cambria Math"/>
                        <a:ea typeface="Cambria Math"/>
                        <a:cs typeface="Arial" panose="020B0604020202020204" pitchFamily="34" charset="0"/>
                      </a:rPr>
                      <m:t> </m:t>
                    </m:r>
                    <m:r>
                      <a:rPr lang="en-US" sz="2000" b="0" i="1" smtClean="0">
                        <a:latin typeface="Cambria Math"/>
                        <a:ea typeface="Cambria Math"/>
                        <a:cs typeface="Arial" panose="020B0604020202020204" pitchFamily="34" charset="0"/>
                      </a:rPr>
                      <m:t>𝑁</m:t>
                    </m:r>
                  </m:oMath>
                </a14:m>
                <a:r>
                  <a:rPr lang="en-US" sz="2000" dirty="0">
                    <a:latin typeface="Arial" panose="020B0604020202020204" pitchFamily="34" charset="0"/>
                    <a:cs typeface="Arial" panose="020B0604020202020204" pitchFamily="34" charset="0"/>
                  </a:rPr>
                  <a:t> acts on an electron placed anywhere between the two plates. (Neglect fringing.) (a) Find the electric field at the position of the electron. (b) What is the potential difference between the plates?</a:t>
                </a:r>
              </a:p>
            </p:txBody>
          </p:sp>
        </mc:Choice>
        <mc:Fallback xmlns="">
          <p:sp>
            <p:nvSpPr>
              <p:cNvPr id="14" name="Rectangle 13"/>
              <p:cNvSpPr>
                <a:spLocks noRot="1" noChangeAspect="1" noMove="1" noResize="1" noEditPoints="1" noAdjustHandles="1" noChangeArrowheads="1" noChangeShapeType="1" noTextEdit="1"/>
              </p:cNvSpPr>
              <p:nvPr/>
            </p:nvSpPr>
            <p:spPr>
              <a:xfrm>
                <a:off x="13855" y="493367"/>
                <a:ext cx="9067800" cy="1631216"/>
              </a:xfrm>
              <a:prstGeom prst="rect">
                <a:avLst/>
              </a:prstGeom>
              <a:blipFill rotWithShape="1">
                <a:blip r:embed="rId8"/>
                <a:stretch>
                  <a:fillRect l="-672" t="-1493" r="-672" b="-5970"/>
                </a:stretch>
              </a:blipFill>
            </p:spPr>
            <p:txBody>
              <a:bodyPr/>
              <a:lstStyle/>
              <a:p>
                <a:r>
                  <a:rPr lang="en-US">
                    <a:noFill/>
                  </a:rPr>
                  <a:t> </a:t>
                </a:r>
              </a:p>
            </p:txBody>
          </p:sp>
        </mc:Fallback>
      </mc:AlternateContent>
      <p:pic>
        <p:nvPicPr>
          <p:cNvPr id="2050" name="Picture 2"/>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6705600" y="2042540"/>
            <a:ext cx="1937137" cy="33198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TextBox 22"/>
          <p:cNvSpPr txBox="1"/>
          <p:nvPr/>
        </p:nvSpPr>
        <p:spPr>
          <a:xfrm>
            <a:off x="13855" y="2272145"/>
            <a:ext cx="1233928" cy="461665"/>
          </a:xfrm>
          <a:prstGeom prst="rect">
            <a:avLst/>
          </a:prstGeom>
          <a:noFill/>
        </p:spPr>
        <p:txBody>
          <a:bodyPr wrap="none" rtlCol="0">
            <a:spAutoFit/>
          </a:bodyPr>
          <a:lstStyle/>
          <a:p>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Answer:</a:t>
            </a:r>
          </a:p>
        </p:txBody>
      </p:sp>
    </p:spTree>
    <p:extLst>
      <p:ext uri="{BB962C8B-B14F-4D97-AF65-F5344CB8AC3E}">
        <p14:creationId xmlns:p14="http://schemas.microsoft.com/office/powerpoint/2010/main" val="303994755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1000"/>
                                        <p:tgtEl>
                                          <p:spTgt spid="2050"/>
                                        </p:tgtEl>
                                      </p:cBhvr>
                                    </p:animEffect>
                                    <p:anim calcmode="lin" valueType="num">
                                      <p:cBhvr>
                                        <p:cTn id="8" dur="1000" fill="hold"/>
                                        <p:tgtEl>
                                          <p:spTgt spid="2050"/>
                                        </p:tgtEl>
                                        <p:attrNameLst>
                                          <p:attrName>ppt_x</p:attrName>
                                        </p:attrNameLst>
                                      </p:cBhvr>
                                      <p:tavLst>
                                        <p:tav tm="0">
                                          <p:val>
                                            <p:strVal val="#ppt_x"/>
                                          </p:val>
                                        </p:tav>
                                        <p:tav tm="100000">
                                          <p:val>
                                            <p:strVal val="#ppt_x"/>
                                          </p:val>
                                        </p:tav>
                                      </p:tavLst>
                                    </p:anim>
                                    <p:anim calcmode="lin" valueType="num">
                                      <p:cBhvr>
                                        <p:cTn id="9" dur="1000" fill="hold"/>
                                        <p:tgtEl>
                                          <p:spTgt spid="2050"/>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3"/>
                                        </p:tgtEl>
                                        <p:attrNameLst>
                                          <p:attrName>style.visibility</p:attrName>
                                        </p:attrNameLst>
                                      </p:cBhvr>
                                      <p:to>
                                        <p:strVal val="visible"/>
                                      </p:to>
                                    </p:set>
                                    <p:animEffect transition="in" filter="fade">
                                      <p:cBhvr>
                                        <p:cTn id="14" dur="1000"/>
                                        <p:tgtEl>
                                          <p:spTgt spid="23"/>
                                        </p:tgtEl>
                                      </p:cBhvr>
                                    </p:animEffect>
                                    <p:anim calcmode="lin" valueType="num">
                                      <p:cBhvr>
                                        <p:cTn id="15" dur="1000" fill="hold"/>
                                        <p:tgtEl>
                                          <p:spTgt spid="23"/>
                                        </p:tgtEl>
                                        <p:attrNameLst>
                                          <p:attrName>ppt_x</p:attrName>
                                        </p:attrNameLst>
                                      </p:cBhvr>
                                      <p:tavLst>
                                        <p:tav tm="0">
                                          <p:val>
                                            <p:strVal val="#ppt_x"/>
                                          </p:val>
                                        </p:tav>
                                        <p:tav tm="100000">
                                          <p:val>
                                            <p:strVal val="#ppt_x"/>
                                          </p:val>
                                        </p:tav>
                                      </p:tavLst>
                                    </p:anim>
                                    <p:anim calcmode="lin" valueType="num">
                                      <p:cBhvr>
                                        <p:cTn id="16" dur="1000" fill="hold"/>
                                        <p:tgtEl>
                                          <p:spTgt spid="2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2"/>
                                        </p:tgtEl>
                                        <p:attrNameLst>
                                          <p:attrName>style.visibility</p:attrName>
                                        </p:attrNameLst>
                                      </p:cBhvr>
                                      <p:to>
                                        <p:strVal val="visible"/>
                                      </p:to>
                                    </p:set>
                                    <p:animEffect transition="in" filter="fade">
                                      <p:cBhvr>
                                        <p:cTn id="21" dur="1000"/>
                                        <p:tgtEl>
                                          <p:spTgt spid="2"/>
                                        </p:tgtEl>
                                      </p:cBhvr>
                                    </p:animEffect>
                                    <p:anim calcmode="lin" valueType="num">
                                      <p:cBhvr>
                                        <p:cTn id="22" dur="1000" fill="hold"/>
                                        <p:tgtEl>
                                          <p:spTgt spid="2"/>
                                        </p:tgtEl>
                                        <p:attrNameLst>
                                          <p:attrName>ppt_x</p:attrName>
                                        </p:attrNameLst>
                                      </p:cBhvr>
                                      <p:tavLst>
                                        <p:tav tm="0">
                                          <p:val>
                                            <p:strVal val="#ppt_x"/>
                                          </p:val>
                                        </p:tav>
                                        <p:tav tm="100000">
                                          <p:val>
                                            <p:strVal val="#ppt_x"/>
                                          </p:val>
                                        </p:tav>
                                      </p:tavLst>
                                    </p:anim>
                                    <p:anim calcmode="lin" valueType="num">
                                      <p:cBhvr>
                                        <p:cTn id="23" dur="1000" fill="hold"/>
                                        <p:tgtEl>
                                          <p:spTgt spid="2"/>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3"/>
                                        </p:tgtEl>
                                        <p:attrNameLst>
                                          <p:attrName>style.visibility</p:attrName>
                                        </p:attrNameLst>
                                      </p:cBhvr>
                                      <p:to>
                                        <p:strVal val="visible"/>
                                      </p:to>
                                    </p:set>
                                    <p:animEffect transition="in" filter="fade">
                                      <p:cBhvr>
                                        <p:cTn id="28" dur="1000"/>
                                        <p:tgtEl>
                                          <p:spTgt spid="3"/>
                                        </p:tgtEl>
                                      </p:cBhvr>
                                    </p:animEffect>
                                    <p:anim calcmode="lin" valueType="num">
                                      <p:cBhvr>
                                        <p:cTn id="29" dur="1000" fill="hold"/>
                                        <p:tgtEl>
                                          <p:spTgt spid="3"/>
                                        </p:tgtEl>
                                        <p:attrNameLst>
                                          <p:attrName>ppt_x</p:attrName>
                                        </p:attrNameLst>
                                      </p:cBhvr>
                                      <p:tavLst>
                                        <p:tav tm="0">
                                          <p:val>
                                            <p:strVal val="#ppt_x"/>
                                          </p:val>
                                        </p:tav>
                                        <p:tav tm="100000">
                                          <p:val>
                                            <p:strVal val="#ppt_x"/>
                                          </p:val>
                                        </p:tav>
                                      </p:tavLst>
                                    </p:anim>
                                    <p:anim calcmode="lin" valueType="num">
                                      <p:cBhvr>
                                        <p:cTn id="30"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nodeType="clickEffect">
                                  <p:stCondLst>
                                    <p:cond delay="0"/>
                                  </p:stCondLst>
                                  <p:childTnLst>
                                    <p:set>
                                      <p:cBhvr>
                                        <p:cTn id="34" dur="1" fill="hold">
                                          <p:stCondLst>
                                            <p:cond delay="0"/>
                                          </p:stCondLst>
                                        </p:cTn>
                                        <p:tgtEl>
                                          <p:spTgt spid="5"/>
                                        </p:tgtEl>
                                        <p:attrNameLst>
                                          <p:attrName>style.visibility</p:attrName>
                                        </p:attrNameLst>
                                      </p:cBhvr>
                                      <p:to>
                                        <p:strVal val="visible"/>
                                      </p:to>
                                    </p:set>
                                    <p:animEffect transition="in" filter="fade">
                                      <p:cBhvr>
                                        <p:cTn id="35" dur="1000"/>
                                        <p:tgtEl>
                                          <p:spTgt spid="5"/>
                                        </p:tgtEl>
                                      </p:cBhvr>
                                    </p:animEffect>
                                    <p:anim calcmode="lin" valueType="num">
                                      <p:cBhvr>
                                        <p:cTn id="36" dur="1000" fill="hold"/>
                                        <p:tgtEl>
                                          <p:spTgt spid="5"/>
                                        </p:tgtEl>
                                        <p:attrNameLst>
                                          <p:attrName>ppt_x</p:attrName>
                                        </p:attrNameLst>
                                      </p:cBhvr>
                                      <p:tavLst>
                                        <p:tav tm="0">
                                          <p:val>
                                            <p:strVal val="#ppt_x"/>
                                          </p:val>
                                        </p:tav>
                                        <p:tav tm="100000">
                                          <p:val>
                                            <p:strVal val="#ppt_x"/>
                                          </p:val>
                                        </p:tav>
                                      </p:tavLst>
                                    </p:anim>
                                    <p:anim calcmode="lin" valueType="num">
                                      <p:cBhvr>
                                        <p:cTn id="37" dur="1000" fill="hold"/>
                                        <p:tgtEl>
                                          <p:spTgt spid="5"/>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03843" y="152400"/>
            <a:ext cx="4340157" cy="32979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6" name="TextBox 5"/>
          <p:cNvSpPr txBox="1"/>
          <p:nvPr/>
        </p:nvSpPr>
        <p:spPr>
          <a:xfrm>
            <a:off x="0" y="27709"/>
            <a:ext cx="4459875" cy="461665"/>
          </a:xfrm>
          <a:prstGeom prst="rect">
            <a:avLst/>
          </a:prstGeom>
          <a:noFill/>
        </p:spPr>
        <p:txBody>
          <a:bodyPr wrap="none" rtlCol="0">
            <a:spAutoFit/>
          </a:bodyPr>
          <a:lstStyle/>
          <a:p>
            <a:r>
              <a:rPr lang="en-US" sz="24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6 (Book chapter 24)</a:t>
            </a:r>
          </a:p>
        </p:txBody>
      </p:sp>
      <p:grpSp>
        <p:nvGrpSpPr>
          <p:cNvPr id="16" name="Group 15"/>
          <p:cNvGrpSpPr/>
          <p:nvPr/>
        </p:nvGrpSpPr>
        <p:grpSpPr>
          <a:xfrm>
            <a:off x="536768" y="3666196"/>
            <a:ext cx="5761778" cy="761747"/>
            <a:chOff x="536768" y="3666196"/>
            <a:chExt cx="5761778" cy="761747"/>
          </a:xfrm>
        </p:grpSpPr>
        <mc:AlternateContent xmlns:mc="http://schemas.openxmlformats.org/markup-compatibility/2006" xmlns:a14="http://schemas.microsoft.com/office/drawing/2010/main">
          <mc:Choice Requires="a14">
            <p:sp>
              <p:nvSpPr>
                <p:cNvPr id="7" name="TextBox 6"/>
                <p:cNvSpPr txBox="1"/>
                <p:nvPr/>
              </p:nvSpPr>
              <p:spPr>
                <a:xfrm>
                  <a:off x="1144956" y="3666196"/>
                  <a:ext cx="5153590" cy="76174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𝐵</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𝐴</m:t>
                            </m:r>
                          </m:sub>
                        </m:sSub>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m:t>
                            </m:r>
                            <m:r>
                              <a:rPr lang="en-US" sz="2000" b="0" i="1" smtClean="0">
                                <a:latin typeface="Cambria Math"/>
                              </a:rPr>
                              <m:t>𝑊</m:t>
                            </m:r>
                          </m:num>
                          <m:den>
                            <m:r>
                              <a:rPr lang="en-US" sz="2000" b="0" i="1" smtClean="0">
                                <a:latin typeface="Cambria Math"/>
                              </a:rPr>
                              <m:t>𝑞</m:t>
                            </m:r>
                          </m:den>
                        </m:f>
                        <m:r>
                          <a:rPr lang="en-US" sz="2000" b="0" i="1" smtClean="0">
                            <a:latin typeface="Cambria Math"/>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a:rPr>
                                  <m:t>−3.94</m:t>
                                </m:r>
                                <m:r>
                                  <a:rPr lang="en-US" sz="2000" b="0" i="1" smtClean="0">
                                    <a:latin typeface="Cambria Math"/>
                                    <a:ea typeface="Cambria Math"/>
                                  </a:rPr>
                                  <m:t>×10</m:t>
                                </m:r>
                              </m:e>
                              <m:sup>
                                <m:r>
                                  <a:rPr lang="en-US" sz="2000" b="0" i="1" smtClean="0">
                                    <a:latin typeface="Cambria Math"/>
                                  </a:rPr>
                                  <m:t>−19</m:t>
                                </m:r>
                              </m:sup>
                            </m:sSup>
                          </m:num>
                          <m:den>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1.6</m:t>
                                </m:r>
                                <m:r>
                                  <a:rPr lang="en-US" sz="2000" b="0" i="1" smtClean="0">
                                    <a:latin typeface="Cambria Math"/>
                                    <a:ea typeface="Cambria Math"/>
                                  </a:rPr>
                                  <m:t>×10</m:t>
                                </m:r>
                              </m:e>
                              <m:sup>
                                <m:r>
                                  <a:rPr lang="en-US" sz="2000" b="0" i="1" smtClean="0">
                                    <a:latin typeface="Cambria Math"/>
                                  </a:rPr>
                                  <m:t>−19</m:t>
                                </m:r>
                              </m:sup>
                            </m:sSup>
                          </m:den>
                        </m:f>
                        <m:r>
                          <a:rPr lang="en-US" sz="2000" b="0" i="1" smtClean="0">
                            <a:latin typeface="Cambria Math"/>
                          </a:rPr>
                          <m:t>=2.45 </m:t>
                        </m:r>
                        <m:r>
                          <a:rPr lang="en-US" sz="2000" b="0" i="1" smtClean="0">
                            <a:latin typeface="Cambria Math"/>
                          </a:rPr>
                          <m:t>𝑉𝑜𝑙𝑡</m:t>
                        </m:r>
                      </m:oMath>
                    </m:oMathPara>
                  </a14:m>
                  <a:endParaRPr lang="en-US"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1144956" y="3666196"/>
                  <a:ext cx="5153590" cy="761747"/>
                </a:xfrm>
                <a:prstGeom prst="rect">
                  <a:avLst/>
                </a:prstGeom>
                <a:blipFill rotWithShape="1">
                  <a:blip r:embed="rId3"/>
                  <a:stretch>
                    <a:fillRect/>
                  </a:stretch>
                </a:blipFill>
              </p:spPr>
              <p:txBody>
                <a:bodyPr/>
                <a:lstStyle/>
                <a:p>
                  <a:r>
                    <a:rPr lang="en-US">
                      <a:noFill/>
                    </a:rPr>
                    <a:t> </a:t>
                  </a:r>
                </a:p>
              </p:txBody>
            </p:sp>
          </mc:Fallback>
        </mc:AlternateContent>
        <p:sp>
          <p:nvSpPr>
            <p:cNvPr id="8" name="TextBox 7"/>
            <p:cNvSpPr txBox="1"/>
            <p:nvPr/>
          </p:nvSpPr>
          <p:spPr>
            <a:xfrm>
              <a:off x="536768" y="3847015"/>
              <a:ext cx="465192" cy="400110"/>
            </a:xfrm>
            <a:prstGeom prst="rect">
              <a:avLst/>
            </a:prstGeom>
            <a:noFill/>
          </p:spPr>
          <p:txBody>
            <a:bodyPr wrap="none" rtlCol="0">
              <a:spAutoFit/>
            </a:bodyPr>
            <a:lstStyle/>
            <a:p>
              <a:r>
                <a:rPr lang="en-US" sz="2000" dirty="0"/>
                <a:t>(a)</a:t>
              </a:r>
            </a:p>
          </p:txBody>
        </p:sp>
      </p:grpSp>
      <p:grpSp>
        <p:nvGrpSpPr>
          <p:cNvPr id="18" name="Group 17"/>
          <p:cNvGrpSpPr/>
          <p:nvPr/>
        </p:nvGrpSpPr>
        <p:grpSpPr>
          <a:xfrm>
            <a:off x="523794" y="5078782"/>
            <a:ext cx="7331989" cy="707886"/>
            <a:chOff x="523794" y="5078782"/>
            <a:chExt cx="7331989" cy="707886"/>
          </a:xfrm>
        </p:grpSpPr>
        <mc:AlternateContent xmlns:mc="http://schemas.openxmlformats.org/markup-compatibility/2006" xmlns:a14="http://schemas.microsoft.com/office/drawing/2010/main">
          <mc:Choice Requires="a14">
            <p:sp>
              <p:nvSpPr>
                <p:cNvPr id="9" name="TextBox 8"/>
                <p:cNvSpPr txBox="1"/>
                <p:nvPr/>
              </p:nvSpPr>
              <p:spPr>
                <a:xfrm>
                  <a:off x="1209558" y="5078782"/>
                  <a:ext cx="2366930"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𝑐</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𝐴</m:t>
                            </m:r>
                          </m:sub>
                        </m:sSub>
                        <m:r>
                          <a:rPr lang="en-US" sz="2000" b="0" i="1" smtClean="0">
                            <a:latin typeface="Cambria Math"/>
                          </a:rPr>
                          <m:t>=2.45 </m:t>
                        </m:r>
                        <m:r>
                          <a:rPr lang="en-US" sz="2000" b="0" i="1" smtClean="0">
                            <a:latin typeface="Cambria Math"/>
                          </a:rPr>
                          <m:t>𝑉𝑜𝑙𝑡</m:t>
                        </m:r>
                      </m:oMath>
                    </m:oMathPara>
                  </a14:m>
                  <a:endParaRPr lang="en-US" sz="2000" dirty="0"/>
                </a:p>
              </p:txBody>
            </p:sp>
          </mc:Choice>
          <mc:Fallback xmlns="">
            <p:sp>
              <p:nvSpPr>
                <p:cNvPr id="9" name="TextBox 8"/>
                <p:cNvSpPr txBox="1">
                  <a:spLocks noRot="1" noChangeAspect="1" noMove="1" noResize="1" noEditPoints="1" noAdjustHandles="1" noChangeArrowheads="1" noChangeShapeType="1" noTextEdit="1"/>
                </p:cNvSpPr>
                <p:nvPr/>
              </p:nvSpPr>
              <p:spPr>
                <a:xfrm>
                  <a:off x="1209558" y="5078782"/>
                  <a:ext cx="2366930" cy="400110"/>
                </a:xfrm>
                <a:prstGeom prst="rect">
                  <a:avLst/>
                </a:prstGeom>
                <a:blipFill rotWithShape="1">
                  <a:blip r:embed="rId4"/>
                  <a:stretch>
                    <a:fillRect/>
                  </a:stretch>
                </a:blipFill>
              </p:spPr>
              <p:txBody>
                <a:bodyPr/>
                <a:lstStyle/>
                <a:p>
                  <a:r>
                    <a:rPr lang="en-US">
                      <a:noFill/>
                    </a:rPr>
                    <a:t> </a:t>
                  </a:r>
                </a:p>
              </p:txBody>
            </p:sp>
          </mc:Fallback>
        </mc:AlternateContent>
        <p:sp>
          <p:nvSpPr>
            <p:cNvPr id="10" name="TextBox 9"/>
            <p:cNvSpPr txBox="1"/>
            <p:nvPr/>
          </p:nvSpPr>
          <p:spPr>
            <a:xfrm>
              <a:off x="523794" y="5078782"/>
              <a:ext cx="476412" cy="400110"/>
            </a:xfrm>
            <a:prstGeom prst="rect">
              <a:avLst/>
            </a:prstGeom>
            <a:noFill/>
          </p:spPr>
          <p:txBody>
            <a:bodyPr wrap="none" rtlCol="0">
              <a:spAutoFit/>
            </a:bodyPr>
            <a:lstStyle/>
            <a:p>
              <a:r>
                <a:rPr lang="en-US" sz="2000" dirty="0"/>
                <a:t>(b)</a:t>
              </a:r>
            </a:p>
          </p:txBody>
        </p:sp>
        <p:sp>
          <p:nvSpPr>
            <p:cNvPr id="11" name="TextBox 10"/>
            <p:cNvSpPr txBox="1"/>
            <p:nvPr/>
          </p:nvSpPr>
          <p:spPr>
            <a:xfrm>
              <a:off x="4026401" y="5078782"/>
              <a:ext cx="3829382" cy="707886"/>
            </a:xfrm>
            <a:prstGeom prst="rect">
              <a:avLst/>
            </a:prstGeom>
            <a:noFill/>
          </p:spPr>
          <p:txBody>
            <a:bodyPr wrap="none" rtlCol="0">
              <a:spAutoFit/>
            </a:bodyPr>
            <a:lstStyle/>
            <a:p>
              <a:r>
                <a:rPr lang="en-US" sz="2000" dirty="0"/>
                <a:t>[Because points B and C are </a:t>
              </a:r>
            </a:p>
            <a:p>
              <a:r>
                <a:rPr lang="en-US" sz="2000" dirty="0"/>
                <a:t>on the same equipotential surface]</a:t>
              </a:r>
            </a:p>
          </p:txBody>
        </p:sp>
      </p:grpSp>
      <p:grpSp>
        <p:nvGrpSpPr>
          <p:cNvPr id="19" name="Group 18"/>
          <p:cNvGrpSpPr/>
          <p:nvPr/>
        </p:nvGrpSpPr>
        <p:grpSpPr>
          <a:xfrm>
            <a:off x="523794" y="6018449"/>
            <a:ext cx="2910402" cy="400110"/>
            <a:chOff x="523794" y="6018449"/>
            <a:chExt cx="2910402" cy="400110"/>
          </a:xfrm>
        </p:grpSpPr>
        <mc:AlternateContent xmlns:mc="http://schemas.openxmlformats.org/markup-compatibility/2006" xmlns:a14="http://schemas.microsoft.com/office/drawing/2010/main">
          <mc:Choice Requires="a14">
            <p:sp>
              <p:nvSpPr>
                <p:cNvPr id="12" name="TextBox 11"/>
                <p:cNvSpPr txBox="1"/>
                <p:nvPr/>
              </p:nvSpPr>
              <p:spPr>
                <a:xfrm>
                  <a:off x="1386328" y="6018449"/>
                  <a:ext cx="2047868"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𝑐</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𝐵</m:t>
                            </m:r>
                          </m:sub>
                        </m:sSub>
                        <m:r>
                          <a:rPr lang="en-US" sz="2000" b="0" i="1" smtClean="0">
                            <a:latin typeface="Cambria Math"/>
                          </a:rPr>
                          <m:t>=0 </m:t>
                        </m:r>
                        <m:r>
                          <a:rPr lang="en-US" sz="2000" b="0" i="1" smtClean="0">
                            <a:latin typeface="Cambria Math"/>
                          </a:rPr>
                          <m:t>𝑉𝑜𝑙𝑡</m:t>
                        </m:r>
                      </m:oMath>
                    </m:oMathPara>
                  </a14:m>
                  <a:endParaRPr lang="en-US" sz="2000" dirty="0"/>
                </a:p>
              </p:txBody>
            </p:sp>
          </mc:Choice>
          <mc:Fallback xmlns="">
            <p:sp>
              <p:nvSpPr>
                <p:cNvPr id="12" name="TextBox 11"/>
                <p:cNvSpPr txBox="1">
                  <a:spLocks noRot="1" noChangeAspect="1" noMove="1" noResize="1" noEditPoints="1" noAdjustHandles="1" noChangeArrowheads="1" noChangeShapeType="1" noTextEdit="1"/>
                </p:cNvSpPr>
                <p:nvPr/>
              </p:nvSpPr>
              <p:spPr>
                <a:xfrm>
                  <a:off x="1386328" y="6018449"/>
                  <a:ext cx="2047868" cy="400110"/>
                </a:xfrm>
                <a:prstGeom prst="rect">
                  <a:avLst/>
                </a:prstGeom>
                <a:blipFill rotWithShape="1">
                  <a:blip r:embed="rId5"/>
                  <a:stretch>
                    <a:fillRect/>
                  </a:stretch>
                </a:blipFill>
              </p:spPr>
              <p:txBody>
                <a:bodyPr/>
                <a:lstStyle/>
                <a:p>
                  <a:r>
                    <a:rPr lang="en-US">
                      <a:noFill/>
                    </a:rPr>
                    <a:t> </a:t>
                  </a:r>
                </a:p>
              </p:txBody>
            </p:sp>
          </mc:Fallback>
        </mc:AlternateContent>
        <p:sp>
          <p:nvSpPr>
            <p:cNvPr id="13" name="TextBox 12"/>
            <p:cNvSpPr txBox="1"/>
            <p:nvPr/>
          </p:nvSpPr>
          <p:spPr>
            <a:xfrm>
              <a:off x="523794" y="6018449"/>
              <a:ext cx="450764" cy="400110"/>
            </a:xfrm>
            <a:prstGeom prst="rect">
              <a:avLst/>
            </a:prstGeom>
            <a:noFill/>
          </p:spPr>
          <p:txBody>
            <a:bodyPr wrap="none" rtlCol="0">
              <a:spAutoFit/>
            </a:bodyPr>
            <a:lstStyle/>
            <a:p>
              <a:r>
                <a:rPr lang="en-US" sz="2000" dirty="0"/>
                <a:t>(c)</a:t>
              </a:r>
            </a:p>
          </p:txBody>
        </p:sp>
      </p:grpSp>
      <mc:AlternateContent xmlns:mc="http://schemas.openxmlformats.org/markup-compatibility/2006" xmlns:a14="http://schemas.microsoft.com/office/drawing/2010/main">
        <mc:Choice Requires="a14">
          <p:sp>
            <p:nvSpPr>
              <p:cNvPr id="14" name="Rectangle 13"/>
              <p:cNvSpPr/>
              <p:nvPr/>
            </p:nvSpPr>
            <p:spPr>
              <a:xfrm>
                <a:off x="0" y="665018"/>
                <a:ext cx="4572000" cy="2246769"/>
              </a:xfrm>
              <a:prstGeom prst="rect">
                <a:avLst/>
              </a:prstGeom>
            </p:spPr>
            <p:txBody>
              <a:bodyPr>
                <a:spAutoFit/>
              </a:bodyPr>
              <a:lstStyle/>
              <a:p>
                <a:pPr algn="just"/>
                <a:r>
                  <a:rPr lang="en-US" sz="2000" dirty="0">
                    <a:latin typeface="Arial" panose="020B0604020202020204" pitchFamily="34" charset="0"/>
                    <a:cs typeface="Arial" panose="020B0604020202020204" pitchFamily="34" charset="0"/>
                  </a:rPr>
                  <a:t>When an electron moves from  </a:t>
                </a:r>
                <a:r>
                  <a:rPr lang="en-US" sz="2000" i="1" dirty="0">
                    <a:latin typeface="Arial" panose="020B0604020202020204" pitchFamily="34" charset="0"/>
                    <a:cs typeface="Arial" panose="020B0604020202020204" pitchFamily="34" charset="0"/>
                  </a:rPr>
                  <a:t>A </a:t>
                </a:r>
                <a:r>
                  <a:rPr lang="en-US" sz="2000" dirty="0">
                    <a:latin typeface="Arial" panose="020B0604020202020204" pitchFamily="34" charset="0"/>
                    <a:cs typeface="Arial" panose="020B0604020202020204" pitchFamily="34" charset="0"/>
                  </a:rPr>
                  <a:t>to </a:t>
                </a:r>
                <a:r>
                  <a:rPr lang="en-US" sz="2000" i="1" dirty="0">
                    <a:latin typeface="Arial" panose="020B0604020202020204" pitchFamily="34" charset="0"/>
                    <a:cs typeface="Arial" panose="020B0604020202020204" pitchFamily="34" charset="0"/>
                  </a:rPr>
                  <a:t>B </a:t>
                </a:r>
                <a:r>
                  <a:rPr lang="en-US" sz="2000" dirty="0">
                    <a:latin typeface="Arial" panose="020B0604020202020204" pitchFamily="34" charset="0"/>
                    <a:cs typeface="Arial" panose="020B0604020202020204" pitchFamily="34" charset="0"/>
                  </a:rPr>
                  <a:t>along an electric field line in the adjacent figure, the electric field does </a:t>
                </a:r>
                <a14:m>
                  <m:oMath xmlns:m="http://schemas.openxmlformats.org/officeDocument/2006/math">
                    <m:r>
                      <a:rPr lang="en-US" sz="2000" b="0" i="1" smtClean="0">
                        <a:latin typeface="Cambria Math"/>
                      </a:rPr>
                      <m:t>3.94</m:t>
                    </m:r>
                    <m:r>
                      <a:rPr lang="en-US" sz="2000" b="0" i="1" smtClean="0">
                        <a:latin typeface="Cambria Math"/>
                        <a:ea typeface="Cambria Math"/>
                      </a:rPr>
                      <m:t>×</m:t>
                    </m:r>
                    <m:sSup>
                      <m:sSupPr>
                        <m:ctrlPr>
                          <a:rPr lang="en-US" sz="2000" b="0" i="1" smtClean="0">
                            <a:latin typeface="Cambria Math" panose="02040503050406030204" pitchFamily="18" charset="0"/>
                            <a:ea typeface="Cambria Math"/>
                          </a:rPr>
                        </m:ctrlPr>
                      </m:sSupPr>
                      <m:e>
                        <m:r>
                          <a:rPr lang="en-US" sz="2000" b="0" i="1" smtClean="0">
                            <a:latin typeface="Cambria Math"/>
                            <a:ea typeface="Cambria Math"/>
                          </a:rPr>
                          <m:t>10</m:t>
                        </m:r>
                      </m:e>
                      <m:sup>
                        <m:r>
                          <a:rPr lang="en-US" sz="2000" b="0" i="1" smtClean="0">
                            <a:latin typeface="Cambria Math"/>
                            <a:ea typeface="Cambria Math"/>
                          </a:rPr>
                          <m:t>−19</m:t>
                        </m:r>
                      </m:sup>
                    </m:sSup>
                    <m:r>
                      <a:rPr lang="en-US" sz="2000" b="0" i="1" smtClean="0">
                        <a:latin typeface="Cambria Math"/>
                        <a:ea typeface="Cambria Math"/>
                      </a:rPr>
                      <m:t> </m:t>
                    </m:r>
                    <m:r>
                      <a:rPr lang="en-US" sz="2000" b="0" i="1" smtClean="0">
                        <a:latin typeface="Cambria Math"/>
                        <a:ea typeface="Cambria Math"/>
                      </a:rPr>
                      <m:t>𝐽</m:t>
                    </m:r>
                  </m:oMath>
                </a14:m>
                <a:r>
                  <a:rPr lang="en-US" sz="2000" dirty="0">
                    <a:latin typeface="Arial" panose="020B0604020202020204" pitchFamily="34" charset="0"/>
                    <a:cs typeface="Arial" panose="020B0604020202020204" pitchFamily="34" charset="0"/>
                  </a:rPr>
                  <a:t> of work on it. What are the electric potential differences </a:t>
                </a:r>
              </a:p>
              <a:p>
                <a:pPr algn="just"/>
                <a:r>
                  <a:rPr lang="en-US" sz="2000" dirty="0">
                    <a:latin typeface="Arial" panose="020B0604020202020204" pitchFamily="34" charset="0"/>
                    <a:cs typeface="Arial" panose="020B0604020202020204" pitchFamily="34" charset="0"/>
                  </a:rPr>
                  <a:t>(a)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𝐵</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𝐴</m:t>
                        </m:r>
                      </m:sub>
                    </m:sSub>
                    <m:r>
                      <a:rPr lang="en-US" sz="2000" b="0" i="1" smtClean="0">
                        <a:latin typeface="Cambria Math"/>
                      </a:rPr>
                      <m:t> </m:t>
                    </m:r>
                  </m:oMath>
                </a14:m>
                <a:r>
                  <a:rPr lang="en-US" sz="2000" dirty="0">
                    <a:latin typeface="Arial" panose="020B0604020202020204" pitchFamily="34" charset="0"/>
                    <a:cs typeface="Arial" panose="020B0604020202020204" pitchFamily="34" charset="0"/>
                  </a:rPr>
                  <a:t>, (b)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𝐶</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𝐴</m:t>
                        </m:r>
                      </m:sub>
                    </m:sSub>
                    <m:r>
                      <a:rPr lang="en-US" sz="2000" b="0" i="1" smtClean="0">
                        <a:latin typeface="Cambria Math"/>
                      </a:rPr>
                      <m:t> </m:t>
                    </m:r>
                  </m:oMath>
                </a14:m>
                <a:r>
                  <a:rPr lang="en-US" sz="2000" dirty="0">
                    <a:latin typeface="Arial" panose="020B0604020202020204" pitchFamily="34" charset="0"/>
                    <a:cs typeface="Arial" panose="020B0604020202020204" pitchFamily="34" charset="0"/>
                  </a:rPr>
                  <a:t>, and (c) </a:t>
                </a:r>
                <a14:m>
                  <m:oMath xmlns:m="http://schemas.openxmlformats.org/officeDocument/2006/math">
                    <m:sSub>
                      <m:sSubPr>
                        <m:ctrlPr>
                          <a:rPr lang="en-US" sz="200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𝐶</m:t>
                        </m:r>
                      </m:sub>
                    </m:sSub>
                    <m:r>
                      <a:rPr lang="en-US" sz="2000" b="0" i="1" smtClean="0">
                        <a:latin typeface="Cambria Math"/>
                      </a:rPr>
                      <m:t>−</m:t>
                    </m:r>
                    <m:sSub>
                      <m:sSubPr>
                        <m:ctrlPr>
                          <a:rPr lang="en-US" sz="2000" b="0" i="1" smtClean="0">
                            <a:latin typeface="Cambria Math" panose="02040503050406030204" pitchFamily="18" charset="0"/>
                          </a:rPr>
                        </m:ctrlPr>
                      </m:sSubPr>
                      <m:e>
                        <m:r>
                          <a:rPr lang="en-US" sz="2000" b="0" i="1" smtClean="0">
                            <a:latin typeface="Cambria Math"/>
                          </a:rPr>
                          <m:t>𝑉</m:t>
                        </m:r>
                      </m:e>
                      <m:sub>
                        <m:r>
                          <a:rPr lang="en-US" sz="2000" b="0" i="1" smtClean="0">
                            <a:latin typeface="Cambria Math"/>
                          </a:rPr>
                          <m:t>𝐵</m:t>
                        </m:r>
                      </m:sub>
                    </m:sSub>
                  </m:oMath>
                </a14:m>
                <a:r>
                  <a:rPr lang="en-US" sz="2000" dirty="0">
                    <a:latin typeface="Arial" panose="020B0604020202020204" pitchFamily="34" charset="0"/>
                    <a:cs typeface="Arial" panose="020B0604020202020204" pitchFamily="34" charset="0"/>
                  </a:rPr>
                  <a:t>?</a:t>
                </a:r>
              </a:p>
            </p:txBody>
          </p:sp>
        </mc:Choice>
        <mc:Fallback xmlns="">
          <p:sp>
            <p:nvSpPr>
              <p:cNvPr id="14" name="Rectangle 13"/>
              <p:cNvSpPr>
                <a:spLocks noRot="1" noChangeAspect="1" noMove="1" noResize="1" noEditPoints="1" noAdjustHandles="1" noChangeArrowheads="1" noChangeShapeType="1" noTextEdit="1"/>
              </p:cNvSpPr>
              <p:nvPr/>
            </p:nvSpPr>
            <p:spPr>
              <a:xfrm>
                <a:off x="0" y="665018"/>
                <a:ext cx="4572000" cy="2246769"/>
              </a:xfrm>
              <a:prstGeom prst="rect">
                <a:avLst/>
              </a:prstGeom>
              <a:blipFill rotWithShape="1">
                <a:blip r:embed="rId6"/>
                <a:stretch>
                  <a:fillRect l="-1333" t="-1084" r="-1333" b="-4065"/>
                </a:stretch>
              </a:blipFill>
            </p:spPr>
            <p:txBody>
              <a:bodyPr/>
              <a:lstStyle/>
              <a:p>
                <a:r>
                  <a:rPr lang="en-US">
                    <a:noFill/>
                  </a:rPr>
                  <a:t> </a:t>
                </a:r>
              </a:p>
            </p:txBody>
          </p:sp>
        </mc:Fallback>
      </mc:AlternateContent>
      <p:sp>
        <p:nvSpPr>
          <p:cNvPr id="15" name="TextBox 14"/>
          <p:cNvSpPr txBox="1"/>
          <p:nvPr/>
        </p:nvSpPr>
        <p:spPr>
          <a:xfrm>
            <a:off x="152400" y="2993124"/>
            <a:ext cx="1233928" cy="461665"/>
          </a:xfrm>
          <a:prstGeom prst="rect">
            <a:avLst/>
          </a:prstGeom>
          <a:noFill/>
        </p:spPr>
        <p:txBody>
          <a:bodyPr wrap="none" rtlCol="0">
            <a:spAutoFit/>
          </a:bodyPr>
          <a:lstStyle/>
          <a:p>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Answer:</a:t>
            </a:r>
          </a:p>
        </p:txBody>
      </p:sp>
    </p:spTree>
    <p:extLst>
      <p:ext uri="{BB962C8B-B14F-4D97-AF65-F5344CB8AC3E}">
        <p14:creationId xmlns:p14="http://schemas.microsoft.com/office/powerpoint/2010/main" val="26417874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5"/>
                                        </p:tgtEl>
                                        <p:attrNameLst>
                                          <p:attrName>style.visibility</p:attrName>
                                        </p:attrNameLst>
                                      </p:cBhvr>
                                      <p:to>
                                        <p:strVal val="visible"/>
                                      </p:to>
                                    </p:set>
                                    <p:animEffect transition="in" filter="fade">
                                      <p:cBhvr>
                                        <p:cTn id="7" dur="1000"/>
                                        <p:tgtEl>
                                          <p:spTgt spid="15"/>
                                        </p:tgtEl>
                                      </p:cBhvr>
                                    </p:animEffect>
                                    <p:anim calcmode="lin" valueType="num">
                                      <p:cBhvr>
                                        <p:cTn id="8" dur="1000" fill="hold"/>
                                        <p:tgtEl>
                                          <p:spTgt spid="15"/>
                                        </p:tgtEl>
                                        <p:attrNameLst>
                                          <p:attrName>ppt_x</p:attrName>
                                        </p:attrNameLst>
                                      </p:cBhvr>
                                      <p:tavLst>
                                        <p:tav tm="0">
                                          <p:val>
                                            <p:strVal val="#ppt_x"/>
                                          </p:val>
                                        </p:tav>
                                        <p:tav tm="100000">
                                          <p:val>
                                            <p:strVal val="#ppt_x"/>
                                          </p:val>
                                        </p:tav>
                                      </p:tavLst>
                                    </p:anim>
                                    <p:anim calcmode="lin" valueType="num">
                                      <p:cBhvr>
                                        <p:cTn id="9" dur="1000" fill="hold"/>
                                        <p:tgtEl>
                                          <p:spTgt spid="15"/>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16"/>
                                        </p:tgtEl>
                                        <p:attrNameLst>
                                          <p:attrName>style.visibility</p:attrName>
                                        </p:attrNameLst>
                                      </p:cBhvr>
                                      <p:to>
                                        <p:strVal val="visible"/>
                                      </p:to>
                                    </p:set>
                                    <p:animEffect transition="in" filter="fade">
                                      <p:cBhvr>
                                        <p:cTn id="14" dur="1000"/>
                                        <p:tgtEl>
                                          <p:spTgt spid="16"/>
                                        </p:tgtEl>
                                      </p:cBhvr>
                                    </p:animEffect>
                                    <p:anim calcmode="lin" valueType="num">
                                      <p:cBhvr>
                                        <p:cTn id="15" dur="1000" fill="hold"/>
                                        <p:tgtEl>
                                          <p:spTgt spid="16"/>
                                        </p:tgtEl>
                                        <p:attrNameLst>
                                          <p:attrName>ppt_x</p:attrName>
                                        </p:attrNameLst>
                                      </p:cBhvr>
                                      <p:tavLst>
                                        <p:tav tm="0">
                                          <p:val>
                                            <p:strVal val="#ppt_x"/>
                                          </p:val>
                                        </p:tav>
                                        <p:tav tm="100000">
                                          <p:val>
                                            <p:strVal val="#ppt_x"/>
                                          </p:val>
                                        </p:tav>
                                      </p:tavLst>
                                    </p:anim>
                                    <p:anim calcmode="lin" valueType="num">
                                      <p:cBhvr>
                                        <p:cTn id="16"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8"/>
                                        </p:tgtEl>
                                        <p:attrNameLst>
                                          <p:attrName>style.visibility</p:attrName>
                                        </p:attrNameLst>
                                      </p:cBhvr>
                                      <p:to>
                                        <p:strVal val="visible"/>
                                      </p:to>
                                    </p:set>
                                    <p:animEffect transition="in" filter="fade">
                                      <p:cBhvr>
                                        <p:cTn id="21" dur="1000"/>
                                        <p:tgtEl>
                                          <p:spTgt spid="18"/>
                                        </p:tgtEl>
                                      </p:cBhvr>
                                    </p:animEffect>
                                    <p:anim calcmode="lin" valueType="num">
                                      <p:cBhvr>
                                        <p:cTn id="22" dur="1000" fill="hold"/>
                                        <p:tgtEl>
                                          <p:spTgt spid="18"/>
                                        </p:tgtEl>
                                        <p:attrNameLst>
                                          <p:attrName>ppt_x</p:attrName>
                                        </p:attrNameLst>
                                      </p:cBhvr>
                                      <p:tavLst>
                                        <p:tav tm="0">
                                          <p:val>
                                            <p:strVal val="#ppt_x"/>
                                          </p:val>
                                        </p:tav>
                                        <p:tav tm="100000">
                                          <p:val>
                                            <p:strVal val="#ppt_x"/>
                                          </p:val>
                                        </p:tav>
                                      </p:tavLst>
                                    </p:anim>
                                    <p:anim calcmode="lin" valueType="num">
                                      <p:cBhvr>
                                        <p:cTn id="23" dur="1000" fill="hold"/>
                                        <p:tgtEl>
                                          <p:spTgt spid="1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19"/>
                                        </p:tgtEl>
                                        <p:attrNameLst>
                                          <p:attrName>style.visibility</p:attrName>
                                        </p:attrNameLst>
                                      </p:cBhvr>
                                      <p:to>
                                        <p:strVal val="visible"/>
                                      </p:to>
                                    </p:set>
                                    <p:animEffect transition="in" filter="fade">
                                      <p:cBhvr>
                                        <p:cTn id="28" dur="1000"/>
                                        <p:tgtEl>
                                          <p:spTgt spid="19"/>
                                        </p:tgtEl>
                                      </p:cBhvr>
                                    </p:animEffect>
                                    <p:anim calcmode="lin" valueType="num">
                                      <p:cBhvr>
                                        <p:cTn id="29" dur="1000" fill="hold"/>
                                        <p:tgtEl>
                                          <p:spTgt spid="19"/>
                                        </p:tgtEl>
                                        <p:attrNameLst>
                                          <p:attrName>ppt_x</p:attrName>
                                        </p:attrNameLst>
                                      </p:cBhvr>
                                      <p:tavLst>
                                        <p:tav tm="0">
                                          <p:val>
                                            <p:strVal val="#ppt_x"/>
                                          </p:val>
                                        </p:tav>
                                        <p:tav tm="100000">
                                          <p:val>
                                            <p:strVal val="#ppt_x"/>
                                          </p:val>
                                        </p:tav>
                                      </p:tavLst>
                                    </p:anim>
                                    <p:anim calcmode="lin" valueType="num">
                                      <p:cBhvr>
                                        <p:cTn id="30"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16647" y="48882"/>
            <a:ext cx="3197718" cy="21744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3" name="Group 2"/>
          <p:cNvGrpSpPr/>
          <p:nvPr/>
        </p:nvGrpSpPr>
        <p:grpSpPr>
          <a:xfrm>
            <a:off x="4869971" y="2385858"/>
            <a:ext cx="4168778" cy="1145685"/>
            <a:chOff x="5280022" y="2054715"/>
            <a:chExt cx="4168778" cy="1145685"/>
          </a:xfrm>
        </p:grpSpPr>
        <p:sp>
          <p:nvSpPr>
            <p:cNvPr id="18" name="TextBox 17"/>
            <p:cNvSpPr txBox="1"/>
            <p:nvPr/>
          </p:nvSpPr>
          <p:spPr>
            <a:xfrm>
              <a:off x="5280022" y="2064695"/>
              <a:ext cx="722634" cy="369332"/>
            </a:xfrm>
            <a:prstGeom prst="rect">
              <a:avLst/>
            </a:prstGeom>
            <a:noFill/>
          </p:spPr>
          <p:txBody>
            <a:bodyPr wrap="none" rtlCol="0">
              <a:spAutoFit/>
            </a:bodyPr>
            <a:lstStyle/>
            <a:p>
              <a:r>
                <a:rPr lang="en-US" dirty="0"/>
                <a:t>Given</a:t>
              </a:r>
            </a:p>
          </p:txBody>
        </p:sp>
        <mc:AlternateContent xmlns:mc="http://schemas.openxmlformats.org/markup-compatibility/2006" xmlns:a14="http://schemas.microsoft.com/office/drawing/2010/main">
          <mc:Choice Requires="a14">
            <p:sp>
              <p:nvSpPr>
                <p:cNvPr id="19" name="TextBox 18"/>
                <p:cNvSpPr txBox="1"/>
                <p:nvPr/>
              </p:nvSpPr>
              <p:spPr>
                <a:xfrm>
                  <a:off x="6002656" y="2054715"/>
                  <a:ext cx="226773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𝑎</m:t>
                        </m:r>
                        <m:r>
                          <a:rPr lang="en-US" b="0" i="1" smtClean="0">
                            <a:latin typeface="Cambria Math"/>
                          </a:rPr>
                          <m:t>=39 </m:t>
                        </m:r>
                        <m:r>
                          <a:rPr lang="en-US" b="0" i="1" smtClean="0">
                            <a:latin typeface="Cambria Math"/>
                          </a:rPr>
                          <m:t>𝑐𝑚</m:t>
                        </m:r>
                        <m:r>
                          <a:rPr lang="en-US" b="0" i="1" smtClean="0">
                            <a:latin typeface="Cambria Math"/>
                          </a:rPr>
                          <m:t>=0.39 </m:t>
                        </m:r>
                        <m:r>
                          <a:rPr lang="en-US" b="0" i="1" smtClean="0">
                            <a:latin typeface="Cambria Math"/>
                          </a:rPr>
                          <m:t>𝑚</m:t>
                        </m:r>
                      </m:oMath>
                    </m:oMathPara>
                  </a14:m>
                  <a:endParaRPr lang="en-US" dirty="0"/>
                </a:p>
              </p:txBody>
            </p:sp>
          </mc:Choice>
          <mc:Fallback xmlns="">
            <p:sp>
              <p:nvSpPr>
                <p:cNvPr id="19" name="TextBox 18"/>
                <p:cNvSpPr txBox="1">
                  <a:spLocks noRot="1" noChangeAspect="1" noMove="1" noResize="1" noEditPoints="1" noAdjustHandles="1" noChangeArrowheads="1" noChangeShapeType="1" noTextEdit="1"/>
                </p:cNvSpPr>
                <p:nvPr/>
              </p:nvSpPr>
              <p:spPr>
                <a:xfrm>
                  <a:off x="6002656" y="2054715"/>
                  <a:ext cx="2267737" cy="369332"/>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6270622" y="2461736"/>
                  <a:ext cx="317817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𝑞</m:t>
                            </m:r>
                          </m:e>
                          <m:sub>
                            <m:r>
                              <a:rPr lang="en-US" b="0" i="1" smtClean="0">
                                <a:latin typeface="Cambria Math"/>
                              </a:rPr>
                              <m:t>1</m:t>
                            </m:r>
                          </m:sub>
                        </m:sSub>
                        <m:r>
                          <a:rPr lang="en-US" b="0" i="1" smtClean="0">
                            <a:latin typeface="Cambria Math"/>
                          </a:rPr>
                          <m:t>=3.40 </m:t>
                        </m:r>
                        <m:r>
                          <a:rPr lang="en-US" b="0" i="1" smtClean="0">
                            <a:latin typeface="Cambria Math"/>
                          </a:rPr>
                          <m:t>𝑝𝐶</m:t>
                        </m:r>
                        <m:r>
                          <a:rPr lang="en-US" b="0" i="1" smtClean="0">
                            <a:latin typeface="Cambria Math"/>
                          </a:rPr>
                          <m:t>=3.4×</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−12</m:t>
                            </m:r>
                          </m:sup>
                        </m:sSup>
                        <m:r>
                          <a:rPr lang="en-US" b="0" i="1" smtClean="0">
                            <a:latin typeface="Cambria Math"/>
                            <a:ea typeface="Cambria Math"/>
                          </a:rPr>
                          <m:t> </m:t>
                        </m:r>
                        <m:r>
                          <a:rPr lang="en-US" b="0" i="1" smtClean="0">
                            <a:latin typeface="Cambria Math"/>
                            <a:ea typeface="Cambria Math"/>
                          </a:rPr>
                          <m:t>𝐶</m:t>
                        </m:r>
                      </m:oMath>
                    </m:oMathPara>
                  </a14:m>
                  <a:endParaRPr lang="en-US" dirty="0"/>
                </a:p>
              </p:txBody>
            </p:sp>
          </mc:Choice>
          <mc:Fallback xmlns="">
            <p:sp>
              <p:nvSpPr>
                <p:cNvPr id="22" name="TextBox 21"/>
                <p:cNvSpPr txBox="1">
                  <a:spLocks noRot="1" noChangeAspect="1" noMove="1" noResize="1" noEditPoints="1" noAdjustHandles="1" noChangeArrowheads="1" noChangeShapeType="1" noTextEdit="1"/>
                </p:cNvSpPr>
                <p:nvPr/>
              </p:nvSpPr>
              <p:spPr>
                <a:xfrm>
                  <a:off x="6270622" y="2461736"/>
                  <a:ext cx="3178178" cy="369332"/>
                </a:xfrm>
                <a:prstGeom prst="rect">
                  <a:avLst/>
                </a:prstGeom>
                <a:blipFill rotWithShape="1">
                  <a:blip r:embed="rId4"/>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 name="TextBox 25"/>
                <p:cNvSpPr txBox="1"/>
                <p:nvPr/>
              </p:nvSpPr>
              <p:spPr>
                <a:xfrm>
                  <a:off x="6270622" y="2831068"/>
                  <a:ext cx="305526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𝑞</m:t>
                            </m:r>
                          </m:e>
                          <m:sub>
                            <m:r>
                              <a:rPr lang="en-US" b="0" i="1" smtClean="0">
                                <a:latin typeface="Cambria Math"/>
                              </a:rPr>
                              <m:t>2</m:t>
                            </m:r>
                          </m:sub>
                        </m:sSub>
                        <m:r>
                          <a:rPr lang="en-US" b="0" i="1" smtClean="0">
                            <a:latin typeface="Cambria Math"/>
                          </a:rPr>
                          <m:t>=6.0 </m:t>
                        </m:r>
                        <m:r>
                          <a:rPr lang="en-US" b="0" i="1" smtClean="0">
                            <a:latin typeface="Cambria Math"/>
                          </a:rPr>
                          <m:t>𝑝𝐶</m:t>
                        </m:r>
                        <m:r>
                          <a:rPr lang="en-US" b="0" i="1" smtClean="0">
                            <a:latin typeface="Cambria Math"/>
                          </a:rPr>
                          <m:t>=6.0×</m:t>
                        </m:r>
                        <m:sSup>
                          <m:sSupPr>
                            <m:ctrlPr>
                              <a:rPr lang="en-US" b="0" i="1" smtClean="0">
                                <a:latin typeface="Cambria Math" panose="02040503050406030204" pitchFamily="18" charset="0"/>
                                <a:ea typeface="Cambria Math"/>
                              </a:rPr>
                            </m:ctrlPr>
                          </m:sSupPr>
                          <m:e>
                            <m:r>
                              <a:rPr lang="en-US" b="0" i="1" smtClean="0">
                                <a:latin typeface="Cambria Math"/>
                                <a:ea typeface="Cambria Math"/>
                              </a:rPr>
                              <m:t>10</m:t>
                            </m:r>
                          </m:e>
                          <m:sup>
                            <m:r>
                              <a:rPr lang="en-US" b="0" i="1" smtClean="0">
                                <a:latin typeface="Cambria Math"/>
                                <a:ea typeface="Cambria Math"/>
                              </a:rPr>
                              <m:t>−12</m:t>
                            </m:r>
                          </m:sup>
                        </m:sSup>
                        <m:r>
                          <a:rPr lang="en-US" b="0" i="1" smtClean="0">
                            <a:latin typeface="Cambria Math"/>
                            <a:ea typeface="Cambria Math"/>
                          </a:rPr>
                          <m:t> </m:t>
                        </m:r>
                        <m:r>
                          <a:rPr lang="en-US" b="0" i="1" smtClean="0">
                            <a:latin typeface="Cambria Math"/>
                            <a:ea typeface="Cambria Math"/>
                          </a:rPr>
                          <m:t>𝐶</m:t>
                        </m:r>
                      </m:oMath>
                    </m:oMathPara>
                  </a14:m>
                  <a:endParaRPr lang="en-US" dirty="0"/>
                </a:p>
              </p:txBody>
            </p:sp>
          </mc:Choice>
          <mc:Fallback xmlns="">
            <p:sp>
              <p:nvSpPr>
                <p:cNvPr id="26" name="TextBox 25"/>
                <p:cNvSpPr txBox="1">
                  <a:spLocks noRot="1" noChangeAspect="1" noMove="1" noResize="1" noEditPoints="1" noAdjustHandles="1" noChangeArrowheads="1" noChangeShapeType="1" noTextEdit="1"/>
                </p:cNvSpPr>
                <p:nvPr/>
              </p:nvSpPr>
              <p:spPr>
                <a:xfrm>
                  <a:off x="6270622" y="2831068"/>
                  <a:ext cx="3055260" cy="369332"/>
                </a:xfrm>
                <a:prstGeom prst="rect">
                  <a:avLst/>
                </a:prstGeom>
                <a:blipFill rotWithShape="1">
                  <a:blip r:embed="rId5"/>
                  <a:stretch>
                    <a:fillRect b="-13333"/>
                  </a:stretch>
                </a:blipFill>
              </p:spPr>
              <p:txBody>
                <a:bodyPr/>
                <a:lstStyle/>
                <a:p>
                  <a:r>
                    <a:rPr lang="en-US">
                      <a:noFill/>
                    </a:rPr>
                    <a:t> </a:t>
                  </a:r>
                </a:p>
              </p:txBody>
            </p:sp>
          </mc:Fallback>
        </mc:AlternateContent>
      </p:grpSp>
      <p:grpSp>
        <p:nvGrpSpPr>
          <p:cNvPr id="5" name="Group 4"/>
          <p:cNvGrpSpPr/>
          <p:nvPr/>
        </p:nvGrpSpPr>
        <p:grpSpPr>
          <a:xfrm>
            <a:off x="0" y="3194707"/>
            <a:ext cx="5783057" cy="1294408"/>
            <a:chOff x="0" y="3194707"/>
            <a:chExt cx="5783057" cy="1294408"/>
          </a:xfrm>
        </p:grpSpPr>
        <p:sp>
          <p:nvSpPr>
            <p:cNvPr id="23" name="TextBox 22"/>
            <p:cNvSpPr txBox="1"/>
            <p:nvPr/>
          </p:nvSpPr>
          <p:spPr>
            <a:xfrm>
              <a:off x="221548" y="3194707"/>
              <a:ext cx="4183389" cy="369332"/>
            </a:xfrm>
            <a:prstGeom prst="rect">
              <a:avLst/>
            </a:prstGeom>
            <a:noFill/>
          </p:spPr>
          <p:txBody>
            <a:bodyPr wrap="none" rtlCol="0">
              <a:spAutoFit/>
            </a:bodyPr>
            <a:lstStyle/>
            <a:p>
              <a:r>
                <a:rPr lang="en-US" dirty="0"/>
                <a:t>The net potential at the rectangle center is</a:t>
              </a:r>
            </a:p>
          </p:txBody>
        </p:sp>
        <mc:AlternateContent xmlns:mc="http://schemas.openxmlformats.org/markup-compatibility/2006" xmlns:a14="http://schemas.microsoft.com/office/drawing/2010/main">
          <mc:Choice Requires="a14">
            <p:sp>
              <p:nvSpPr>
                <p:cNvPr id="24" name="TextBox 23"/>
                <p:cNvSpPr txBox="1"/>
                <p:nvPr/>
              </p:nvSpPr>
              <p:spPr>
                <a:xfrm>
                  <a:off x="0" y="3700694"/>
                  <a:ext cx="5783057" cy="78842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𝜖</m:t>
                                </m:r>
                              </m:e>
                              <m:sub>
                                <m:r>
                                  <a:rPr lang="en-US" b="0" i="1" smtClean="0">
                                    <a:latin typeface="Cambria Math"/>
                                    <a:ea typeface="Cambria Math"/>
                                  </a:rPr>
                                  <m:t>0</m:t>
                                </m:r>
                              </m:sub>
                            </m:sSub>
                          </m:den>
                        </m:f>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2</m:t>
                                </m:r>
                                <m:sSub>
                                  <m:sSubPr>
                                    <m:ctrlPr>
                                      <a:rPr lang="en-US" b="0" i="1" smtClean="0">
                                        <a:latin typeface="Cambria Math" panose="02040503050406030204" pitchFamily="18" charset="0"/>
                                      </a:rPr>
                                    </m:ctrlPr>
                                  </m:sSubPr>
                                  <m:e>
                                    <m:r>
                                      <a:rPr lang="en-US" b="0" i="1" smtClean="0">
                                        <a:latin typeface="Cambria Math"/>
                                      </a:rPr>
                                      <m:t>𝑞</m:t>
                                    </m:r>
                                  </m:e>
                                  <m:sub>
                                    <m:r>
                                      <a:rPr lang="en-US" b="0" i="1" smtClean="0">
                                        <a:latin typeface="Cambria Math"/>
                                      </a:rPr>
                                      <m:t>1</m:t>
                                    </m:r>
                                  </m:sub>
                                </m:sSub>
                              </m:num>
                              <m:den>
                                <m:r>
                                  <a:rPr lang="en-US" b="0" i="1" smtClean="0">
                                    <a:latin typeface="Cambria Math"/>
                                  </a:rPr>
                                  <m:t>𝑟</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−3</m:t>
                                    </m:r>
                                    <m:r>
                                      <a:rPr lang="en-US" b="0" i="1" smtClean="0">
                                        <a:latin typeface="Cambria Math"/>
                                      </a:rPr>
                                      <m:t>𝑞</m:t>
                                    </m:r>
                                  </m:e>
                                  <m:sub>
                                    <m:r>
                                      <a:rPr lang="en-US" b="0" i="1" smtClean="0">
                                        <a:latin typeface="Cambria Math"/>
                                      </a:rPr>
                                      <m:t>1</m:t>
                                    </m:r>
                                  </m:sub>
                                </m:sSub>
                              </m:num>
                              <m:den>
                                <m:r>
                                  <a:rPr lang="en-US" b="0" i="1" smtClean="0">
                                    <a:latin typeface="Cambria Math"/>
                                  </a:rPr>
                                  <m:t>𝑟</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2</m:t>
                                    </m:r>
                                    <m:r>
                                      <a:rPr lang="en-US" b="0" i="1" smtClean="0">
                                        <a:latin typeface="Cambria Math"/>
                                      </a:rPr>
                                      <m:t>𝑞</m:t>
                                    </m:r>
                                  </m:e>
                                  <m:sub>
                                    <m:r>
                                      <a:rPr lang="en-US" b="0" i="1" smtClean="0">
                                        <a:latin typeface="Cambria Math"/>
                                      </a:rPr>
                                      <m:t>1</m:t>
                                    </m:r>
                                  </m:sub>
                                </m:sSub>
                              </m:num>
                              <m:den>
                                <m:r>
                                  <a:rPr lang="en-US" b="0" i="1" smtClean="0">
                                    <a:latin typeface="Cambria Math"/>
                                  </a:rPr>
                                  <m:t>𝑟</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m:t>
                                    </m:r>
                                    <m:r>
                                      <a:rPr lang="en-US" b="0" i="1" smtClean="0">
                                        <a:latin typeface="Cambria Math"/>
                                      </a:rPr>
                                      <m:t>𝑞</m:t>
                                    </m:r>
                                  </m:e>
                                  <m:sub>
                                    <m:r>
                                      <a:rPr lang="en-US" b="0" i="1" smtClean="0">
                                        <a:latin typeface="Cambria Math"/>
                                      </a:rPr>
                                      <m:t>1</m:t>
                                    </m:r>
                                  </m:sub>
                                </m:sSub>
                              </m:num>
                              <m:den>
                                <m:r>
                                  <a:rPr lang="en-US" b="0" i="1" smtClean="0">
                                    <a:latin typeface="Cambria Math"/>
                                  </a:rPr>
                                  <m:t>𝑟</m:t>
                                </m:r>
                              </m:den>
                            </m:f>
                          </m:e>
                        </m:d>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𝜖</m:t>
                                </m:r>
                              </m:e>
                              <m:sub>
                                <m:r>
                                  <a:rPr lang="en-US" b="0" i="1" smtClean="0">
                                    <a:latin typeface="Cambria Math"/>
                                    <a:ea typeface="Cambria Math"/>
                                  </a:rPr>
                                  <m:t>0</m:t>
                                </m:r>
                              </m:sub>
                            </m:sSub>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4</m:t>
                                </m:r>
                                <m:r>
                                  <a:rPr lang="en-US" b="0" i="1" smtClean="0">
                                    <a:latin typeface="Cambria Math"/>
                                  </a:rPr>
                                  <m:t>𝑞</m:t>
                                </m:r>
                              </m:e>
                              <m:sub>
                                <m:r>
                                  <a:rPr lang="en-US" b="0" i="1" smtClean="0">
                                    <a:latin typeface="Cambria Math"/>
                                  </a:rPr>
                                  <m:t>2</m:t>
                                </m:r>
                              </m:sub>
                            </m:sSub>
                          </m:num>
                          <m:den>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4</m:t>
                                </m:r>
                                <m:r>
                                  <a:rPr lang="en-US" b="0" i="1" smtClean="0">
                                    <a:latin typeface="Cambria Math"/>
                                  </a:rPr>
                                  <m:t>𝑞</m:t>
                                </m:r>
                              </m:e>
                              <m:sub>
                                <m:r>
                                  <a:rPr lang="en-US" b="0" i="1" smtClean="0">
                                    <a:latin typeface="Cambria Math"/>
                                  </a:rPr>
                                  <m:t>2</m:t>
                                </m:r>
                              </m:sub>
                            </m:sSub>
                          </m:num>
                          <m:den>
                            <m:f>
                              <m:fPr>
                                <m:ctrlPr>
                                  <a:rPr lang="en-US" b="0" i="1" smtClean="0">
                                    <a:latin typeface="Cambria Math" panose="02040503050406030204" pitchFamily="18" charset="0"/>
                                  </a:rPr>
                                </m:ctrlPr>
                              </m:fPr>
                              <m:num>
                                <m:r>
                                  <a:rPr lang="en-US" b="0" i="1" smtClean="0">
                                    <a:latin typeface="Cambria Math"/>
                                  </a:rPr>
                                  <m:t>𝑎</m:t>
                                </m:r>
                              </m:num>
                              <m:den>
                                <m:r>
                                  <a:rPr lang="en-US" b="0" i="1" smtClean="0">
                                    <a:latin typeface="Cambria Math"/>
                                  </a:rPr>
                                  <m:t>2</m:t>
                                </m:r>
                              </m:den>
                            </m:f>
                          </m:den>
                        </m:f>
                        <m:r>
                          <a:rPr lang="en-US" b="0" i="1" smtClean="0">
                            <a:latin typeface="Cambria Math"/>
                          </a:rPr>
                          <m:t>]</m:t>
                        </m:r>
                      </m:oMath>
                    </m:oMathPara>
                  </a14:m>
                  <a:endParaRPr lang="en-US" dirty="0"/>
                </a:p>
              </p:txBody>
            </p:sp>
          </mc:Choice>
          <mc:Fallback xmlns="">
            <p:sp>
              <p:nvSpPr>
                <p:cNvPr id="24" name="TextBox 23"/>
                <p:cNvSpPr txBox="1">
                  <a:spLocks noRot="1" noChangeAspect="1" noMove="1" noResize="1" noEditPoints="1" noAdjustHandles="1" noChangeArrowheads="1" noChangeShapeType="1" noTextEdit="1"/>
                </p:cNvSpPr>
                <p:nvPr/>
              </p:nvSpPr>
              <p:spPr>
                <a:xfrm>
                  <a:off x="0" y="3700694"/>
                  <a:ext cx="5783057" cy="788421"/>
                </a:xfrm>
                <a:prstGeom prst="rect">
                  <a:avLst/>
                </a:prstGeom>
                <a:blipFill rotWithShape="1">
                  <a:blip r:embed="rId6"/>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29" name="TextBox 28"/>
              <p:cNvSpPr txBox="1"/>
              <p:nvPr/>
            </p:nvSpPr>
            <p:spPr>
              <a:xfrm>
                <a:off x="188891" y="4583043"/>
                <a:ext cx="3189848" cy="65979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=0+</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𝜖</m:t>
                              </m:r>
                            </m:e>
                            <m:sub>
                              <m:r>
                                <a:rPr lang="en-US" b="0" i="1" smtClean="0">
                                  <a:latin typeface="Cambria Math"/>
                                  <a:ea typeface="Cambria Math"/>
                                </a:rPr>
                                <m:t>0</m:t>
                              </m:r>
                            </m:sub>
                          </m:sSub>
                        </m:den>
                      </m:f>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4</m:t>
                                  </m:r>
                                  <m:r>
                                    <a:rPr lang="en-US" b="0" i="1" smtClean="0">
                                      <a:latin typeface="Cambria Math"/>
                                    </a:rPr>
                                    <m:t>𝑞</m:t>
                                  </m:r>
                                </m:e>
                                <m:sub>
                                  <m:r>
                                    <a:rPr lang="en-US" b="0" i="1" smtClean="0">
                                      <a:latin typeface="Cambria Math"/>
                                    </a:rPr>
                                    <m:t>2</m:t>
                                  </m:r>
                                </m:sub>
                              </m:sSub>
                            </m:num>
                            <m:den>
                              <m:r>
                                <a:rPr lang="en-US" b="0" i="1" smtClean="0">
                                  <a:latin typeface="Cambria Math"/>
                                </a:rPr>
                                <m:t>0.195</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4</m:t>
                                  </m:r>
                                  <m:r>
                                    <a:rPr lang="en-US" b="0" i="1" smtClean="0">
                                      <a:latin typeface="Cambria Math"/>
                                    </a:rPr>
                                    <m:t>𝑞</m:t>
                                  </m:r>
                                </m:e>
                                <m:sub>
                                  <m:r>
                                    <a:rPr lang="en-US" b="0" i="1" smtClean="0">
                                      <a:latin typeface="Cambria Math"/>
                                    </a:rPr>
                                    <m:t>2</m:t>
                                  </m:r>
                                </m:sub>
                              </m:sSub>
                            </m:num>
                            <m:den>
                              <m:r>
                                <a:rPr lang="en-US" b="0" i="1" smtClean="0">
                                  <a:latin typeface="Cambria Math"/>
                                </a:rPr>
                                <m:t>0.195</m:t>
                              </m:r>
                            </m:den>
                          </m:f>
                        </m:e>
                      </m:d>
                    </m:oMath>
                  </m:oMathPara>
                </a14:m>
                <a:endParaRPr lang="en-US" dirty="0"/>
              </a:p>
            </p:txBody>
          </p:sp>
        </mc:Choice>
        <mc:Fallback xmlns="">
          <p:sp>
            <p:nvSpPr>
              <p:cNvPr id="29" name="TextBox 28"/>
              <p:cNvSpPr txBox="1">
                <a:spLocks noRot="1" noChangeAspect="1" noMove="1" noResize="1" noEditPoints="1" noAdjustHandles="1" noChangeArrowheads="1" noChangeShapeType="1" noTextEdit="1"/>
              </p:cNvSpPr>
              <p:nvPr/>
            </p:nvSpPr>
            <p:spPr>
              <a:xfrm>
                <a:off x="188891" y="4583043"/>
                <a:ext cx="3189848" cy="659796"/>
              </a:xfrm>
              <a:prstGeom prst="rect">
                <a:avLst/>
              </a:prstGeom>
              <a:blipFill rotWithShape="1">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0" name="TextBox 29"/>
              <p:cNvSpPr txBox="1"/>
              <p:nvPr/>
            </p:nvSpPr>
            <p:spPr>
              <a:xfrm>
                <a:off x="70692" y="5462475"/>
                <a:ext cx="4648452" cy="69519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𝑉</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1</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𝜖</m:t>
                              </m:r>
                            </m:e>
                            <m:sub>
                              <m:r>
                                <a:rPr lang="en-US" b="0" i="1" smtClean="0">
                                  <a:latin typeface="Cambria Math"/>
                                  <a:ea typeface="Cambria Math"/>
                                </a:rPr>
                                <m:t>0</m:t>
                              </m:r>
                            </m:sub>
                          </m:sSub>
                        </m:den>
                      </m:f>
                      <m:d>
                        <m:dPr>
                          <m:begChr m:val="["/>
                          <m:endChr m:val="]"/>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sSub>
                                <m:sSubPr>
                                  <m:ctrlPr>
                                    <a:rPr lang="en-US" b="0" i="1" smtClean="0">
                                      <a:latin typeface="Cambria Math" panose="02040503050406030204" pitchFamily="18" charset="0"/>
                                    </a:rPr>
                                  </m:ctrlPr>
                                </m:sSubPr>
                                <m:e>
                                  <m:r>
                                    <a:rPr lang="en-US" b="0" i="1" smtClean="0">
                                      <a:latin typeface="Cambria Math"/>
                                    </a:rPr>
                                    <m:t>8</m:t>
                                  </m:r>
                                  <m:r>
                                    <a:rPr lang="en-US" b="0" i="1" smtClean="0">
                                      <a:latin typeface="Cambria Math"/>
                                    </a:rPr>
                                    <m:t>𝑞</m:t>
                                  </m:r>
                                </m:e>
                                <m:sub>
                                  <m:r>
                                    <a:rPr lang="en-US" b="0" i="1" smtClean="0">
                                      <a:latin typeface="Cambria Math"/>
                                    </a:rPr>
                                    <m:t>2</m:t>
                                  </m:r>
                                </m:sub>
                              </m:sSub>
                            </m:num>
                            <m:den>
                              <m:r>
                                <a:rPr lang="en-US" b="0" i="1" smtClean="0">
                                  <a:latin typeface="Cambria Math"/>
                                </a:rPr>
                                <m:t>0.195</m:t>
                              </m:r>
                            </m:den>
                          </m:f>
                        </m:e>
                      </m:d>
                      <m:r>
                        <a:rPr lang="en-US" b="0" i="1" smtClean="0">
                          <a:latin typeface="Cambria Math"/>
                        </a:rPr>
                        <m:t>=</m:t>
                      </m:r>
                      <m:f>
                        <m:fPr>
                          <m:ctrlPr>
                            <a:rPr lang="en-US" b="0" i="1" smtClean="0">
                              <a:latin typeface="Cambria Math" panose="02040503050406030204" pitchFamily="18" charset="0"/>
                            </a:rPr>
                          </m:ctrlPr>
                        </m:fPr>
                        <m:num>
                          <m:sSup>
                            <m:sSupPr>
                              <m:ctrlPr>
                                <a:rPr lang="en-US" i="1">
                                  <a:solidFill>
                                    <a:prstClr val="black"/>
                                  </a:solidFill>
                                  <a:latin typeface="Cambria Math" panose="02040503050406030204" pitchFamily="18" charset="0"/>
                                </a:rPr>
                              </m:ctrlPr>
                            </m:sSupPr>
                            <m:e>
                              <m:r>
                                <a:rPr lang="en-US" i="1">
                                  <a:solidFill>
                                    <a:prstClr val="black"/>
                                  </a:solidFill>
                                  <a:latin typeface="Cambria Math"/>
                                </a:rPr>
                                <m:t>9</m:t>
                              </m:r>
                              <m:r>
                                <a:rPr lang="en-US" i="1">
                                  <a:solidFill>
                                    <a:prstClr val="black"/>
                                  </a:solidFill>
                                  <a:latin typeface="Cambria Math"/>
                                  <a:ea typeface="Cambria Math"/>
                                </a:rPr>
                                <m:t>×10</m:t>
                              </m:r>
                            </m:e>
                            <m:sup>
                              <m:r>
                                <a:rPr lang="en-US" i="1">
                                  <a:solidFill>
                                    <a:prstClr val="black"/>
                                  </a:solidFill>
                                  <a:latin typeface="Cambria Math"/>
                                </a:rPr>
                                <m:t>9</m:t>
                              </m:r>
                            </m:sup>
                          </m:sSup>
                          <m:r>
                            <a:rPr lang="en-US" i="1">
                              <a:solidFill>
                                <a:prstClr val="black"/>
                              </a:solidFill>
                              <a:latin typeface="Cambria Math"/>
                              <a:ea typeface="Cambria Math"/>
                            </a:rPr>
                            <m:t>×8×6×</m:t>
                          </m:r>
                          <m:sSup>
                            <m:sSupPr>
                              <m:ctrlPr>
                                <a:rPr lang="en-US" i="1">
                                  <a:solidFill>
                                    <a:prstClr val="black"/>
                                  </a:solidFill>
                                  <a:latin typeface="Cambria Math" panose="02040503050406030204" pitchFamily="18" charset="0"/>
                                  <a:ea typeface="Cambria Math"/>
                                </a:rPr>
                              </m:ctrlPr>
                            </m:sSupPr>
                            <m:e>
                              <m:r>
                                <a:rPr lang="en-US" i="1">
                                  <a:solidFill>
                                    <a:prstClr val="black"/>
                                  </a:solidFill>
                                  <a:latin typeface="Cambria Math"/>
                                  <a:ea typeface="Cambria Math"/>
                                </a:rPr>
                                <m:t>10</m:t>
                              </m:r>
                            </m:e>
                            <m:sup>
                              <m:r>
                                <a:rPr lang="en-US" i="1">
                                  <a:solidFill>
                                    <a:prstClr val="black"/>
                                  </a:solidFill>
                                  <a:latin typeface="Cambria Math"/>
                                  <a:ea typeface="Cambria Math"/>
                                </a:rPr>
                                <m:t>−12</m:t>
                              </m:r>
                            </m:sup>
                          </m:sSup>
                        </m:num>
                        <m:den>
                          <m:r>
                            <a:rPr lang="en-US" b="0" i="1" smtClean="0">
                              <a:latin typeface="Cambria Math"/>
                            </a:rPr>
                            <m:t>0.195</m:t>
                          </m:r>
                        </m:den>
                      </m:f>
                    </m:oMath>
                  </m:oMathPara>
                </a14:m>
                <a:endParaRPr lang="en-US" dirty="0"/>
              </a:p>
            </p:txBody>
          </p:sp>
        </mc:Choice>
        <mc:Fallback xmlns="">
          <p:sp>
            <p:nvSpPr>
              <p:cNvPr id="30" name="TextBox 29"/>
              <p:cNvSpPr txBox="1">
                <a:spLocks noRot="1" noChangeAspect="1" noMove="1" noResize="1" noEditPoints="1" noAdjustHandles="1" noChangeArrowheads="1" noChangeShapeType="1" noTextEdit="1"/>
              </p:cNvSpPr>
              <p:nvPr/>
            </p:nvSpPr>
            <p:spPr>
              <a:xfrm>
                <a:off x="70692" y="5462475"/>
                <a:ext cx="4648452" cy="695190"/>
              </a:xfrm>
              <a:prstGeom prst="rect">
                <a:avLst/>
              </a:prstGeom>
              <a:blipFill rotWithShape="1">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1" name="TextBox 30"/>
              <p:cNvSpPr txBox="1"/>
              <p:nvPr/>
            </p:nvSpPr>
            <p:spPr>
              <a:xfrm>
                <a:off x="651645" y="6412468"/>
                <a:ext cx="1525610" cy="369332"/>
              </a:xfrm>
              <a:prstGeom prst="rect">
                <a:avLst/>
              </a:prstGeom>
              <a:noFill/>
            </p:spPr>
            <p:txBody>
              <a:bodyPr wrap="none" rtlCol="0">
                <a:spAutoFit/>
              </a:bodyPr>
              <a:lstStyle/>
              <a:p>
                <a14:m>
                  <m:oMath xmlns:m="http://schemas.openxmlformats.org/officeDocument/2006/math">
                    <m:r>
                      <a:rPr lang="en-US" b="0" i="1" smtClean="0">
                        <a:solidFill>
                          <a:srgbClr val="FF0000"/>
                        </a:solidFill>
                        <a:latin typeface="Cambria Math"/>
                      </a:rPr>
                      <m:t>𝑉</m:t>
                    </m:r>
                    <m:r>
                      <a:rPr lang="en-US" b="0" i="1" smtClean="0">
                        <a:solidFill>
                          <a:srgbClr val="FF0000"/>
                        </a:solidFill>
                        <a:latin typeface="Cambria Math"/>
                      </a:rPr>
                      <m:t>=</m:t>
                    </m:r>
                  </m:oMath>
                </a14:m>
                <a:r>
                  <a:rPr lang="en-US" dirty="0">
                    <a:solidFill>
                      <a:srgbClr val="FF0000"/>
                    </a:solidFill>
                  </a:rPr>
                  <a:t>2.215 Volt</a:t>
                </a:r>
              </a:p>
            </p:txBody>
          </p:sp>
        </mc:Choice>
        <mc:Fallback xmlns="">
          <p:sp>
            <p:nvSpPr>
              <p:cNvPr id="31" name="TextBox 30"/>
              <p:cNvSpPr txBox="1">
                <a:spLocks noRot="1" noChangeAspect="1" noMove="1" noResize="1" noEditPoints="1" noAdjustHandles="1" noChangeArrowheads="1" noChangeShapeType="1" noTextEdit="1"/>
              </p:cNvSpPr>
              <p:nvPr/>
            </p:nvSpPr>
            <p:spPr>
              <a:xfrm>
                <a:off x="651645" y="6412468"/>
                <a:ext cx="1525610" cy="369332"/>
              </a:xfrm>
              <a:prstGeom prst="rect">
                <a:avLst/>
              </a:prstGeom>
              <a:blipFill rotWithShape="1">
                <a:blip r:embed="rId9"/>
                <a:stretch>
                  <a:fillRect t="-8197" r="-2800" b="-24590"/>
                </a:stretch>
              </a:blipFill>
            </p:spPr>
            <p:txBody>
              <a:bodyPr/>
              <a:lstStyle/>
              <a:p>
                <a:r>
                  <a:rPr lang="en-US">
                    <a:noFill/>
                  </a:rPr>
                  <a:t> </a:t>
                </a:r>
              </a:p>
            </p:txBody>
          </p:sp>
        </mc:Fallback>
      </mc:AlternateContent>
      <p:pic>
        <p:nvPicPr>
          <p:cNvPr id="3074" name="Picture 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43600" y="3646000"/>
            <a:ext cx="3175862" cy="2164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5" name="TextBox 24"/>
          <p:cNvSpPr txBox="1"/>
          <p:nvPr/>
        </p:nvSpPr>
        <p:spPr>
          <a:xfrm>
            <a:off x="-17185" y="0"/>
            <a:ext cx="4631396" cy="461665"/>
          </a:xfrm>
          <a:prstGeom prst="rect">
            <a:avLst/>
          </a:prstGeom>
          <a:noFill/>
        </p:spPr>
        <p:txBody>
          <a:bodyPr wrap="none" rtlCol="0">
            <a:spAutoFit/>
          </a:bodyPr>
          <a:lstStyle/>
          <a:p>
            <a:r>
              <a:rPr lang="en-US" sz="24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16 (Book chapter 24)</a:t>
            </a:r>
          </a:p>
        </p:txBody>
      </p:sp>
      <mc:AlternateContent xmlns:mc="http://schemas.openxmlformats.org/markup-compatibility/2006" xmlns:a14="http://schemas.microsoft.com/office/drawing/2010/main">
        <mc:Choice Requires="a14">
          <p:sp>
            <p:nvSpPr>
              <p:cNvPr id="2" name="Rectangle 1"/>
              <p:cNvSpPr/>
              <p:nvPr/>
            </p:nvSpPr>
            <p:spPr>
              <a:xfrm>
                <a:off x="56837" y="354533"/>
                <a:ext cx="5859810" cy="2031325"/>
              </a:xfrm>
              <a:prstGeom prst="rect">
                <a:avLst/>
              </a:prstGeom>
            </p:spPr>
            <p:txBody>
              <a:bodyPr wrap="square">
                <a:spAutoFit/>
              </a:bodyPr>
              <a:lstStyle/>
              <a:p>
                <a:pPr algn="just"/>
                <a:r>
                  <a:rPr lang="en-US" dirty="0">
                    <a:latin typeface="Arial" panose="020B0604020202020204" pitchFamily="34" charset="0"/>
                    <a:cs typeface="Arial" panose="020B0604020202020204" pitchFamily="34" charset="0"/>
                  </a:rPr>
                  <a:t>Figure shows a rectangular array of charged particles fixed in place, with distance </a:t>
                </a:r>
                <a14:m>
                  <m:oMath xmlns:m="http://schemas.openxmlformats.org/officeDocument/2006/math">
                    <m:r>
                      <a:rPr lang="en-US" b="0" i="1" smtClean="0">
                        <a:latin typeface="Cambria Math"/>
                      </a:rPr>
                      <m:t>𝑎</m:t>
                    </m:r>
                    <m:r>
                      <a:rPr lang="en-US" b="0" i="1" smtClean="0">
                        <a:latin typeface="Cambria Math"/>
                      </a:rPr>
                      <m:t>=39 </m:t>
                    </m:r>
                    <m:r>
                      <a:rPr lang="en-US" b="0" i="1" smtClean="0">
                        <a:latin typeface="Cambria Math"/>
                      </a:rPr>
                      <m:t>𝑐𝑚</m:t>
                    </m:r>
                  </m:oMath>
                </a14:m>
                <a:r>
                  <a:rPr lang="en-US" i="1" dirty="0">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and the charges shown as integer multiples of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𝑞</m:t>
                        </m:r>
                      </m:e>
                      <m:sub>
                        <m:r>
                          <a:rPr lang="en-US" b="0" i="1" smtClean="0">
                            <a:latin typeface="Cambria Math"/>
                          </a:rPr>
                          <m:t>1</m:t>
                        </m:r>
                      </m:sub>
                    </m:sSub>
                    <m:r>
                      <a:rPr lang="en-US" b="0" i="1" smtClean="0">
                        <a:latin typeface="Cambria Math"/>
                      </a:rPr>
                      <m:t>=3.4 </m:t>
                    </m:r>
                    <m:r>
                      <a:rPr lang="en-US" b="0" i="1" smtClean="0">
                        <a:latin typeface="Cambria Math"/>
                      </a:rPr>
                      <m:t>𝑝𝐶</m:t>
                    </m:r>
                  </m:oMath>
                </a14:m>
                <a:r>
                  <a:rPr lang="en-US" dirty="0">
                    <a:latin typeface="Arial" panose="020B0604020202020204" pitchFamily="34" charset="0"/>
                    <a:cs typeface="Arial" panose="020B0604020202020204" pitchFamily="34" charset="0"/>
                  </a:rPr>
                  <a:t> and </a:t>
                </a:r>
                <a14:m>
                  <m:oMath xmlns:m="http://schemas.openxmlformats.org/officeDocument/2006/math">
                    <m:sSub>
                      <m:sSubPr>
                        <m:ctrlPr>
                          <a:rPr lang="en-US" i="1" smtClean="0">
                            <a:latin typeface="Cambria Math" panose="02040503050406030204" pitchFamily="18" charset="0"/>
                          </a:rPr>
                        </m:ctrlPr>
                      </m:sSubPr>
                      <m:e>
                        <m:r>
                          <a:rPr lang="en-US" b="0" i="1" smtClean="0">
                            <a:latin typeface="Cambria Math"/>
                          </a:rPr>
                          <m:t>𝑞</m:t>
                        </m:r>
                      </m:e>
                      <m:sub>
                        <m:r>
                          <a:rPr lang="en-US" b="0" i="1" smtClean="0">
                            <a:latin typeface="Cambria Math"/>
                          </a:rPr>
                          <m:t>2</m:t>
                        </m:r>
                      </m:sub>
                    </m:sSub>
                    <m:r>
                      <a:rPr lang="en-US" b="0" i="1" smtClean="0">
                        <a:latin typeface="Cambria Math"/>
                      </a:rPr>
                      <m:t>=6.0 </m:t>
                    </m:r>
                    <m:r>
                      <a:rPr lang="en-US" b="0" i="1" smtClean="0">
                        <a:latin typeface="Cambria Math"/>
                      </a:rPr>
                      <m:t>𝑝𝐶</m:t>
                    </m:r>
                  </m:oMath>
                </a14:m>
                <a:r>
                  <a:rPr lang="en-US" dirty="0">
                    <a:latin typeface="Arial" panose="020B0604020202020204" pitchFamily="34" charset="0"/>
                    <a:cs typeface="Arial" panose="020B0604020202020204" pitchFamily="34" charset="0"/>
                  </a:rPr>
                  <a:t>. With </a:t>
                </a:r>
                <a14:m>
                  <m:oMath xmlns:m="http://schemas.openxmlformats.org/officeDocument/2006/math">
                    <m:r>
                      <a:rPr lang="en-US" b="0" i="1" smtClean="0">
                        <a:latin typeface="Cambria Math"/>
                      </a:rPr>
                      <m:t>𝑉</m:t>
                    </m:r>
                    <m:r>
                      <a:rPr lang="en-US" b="0" i="1" smtClean="0">
                        <a:latin typeface="Cambria Math"/>
                      </a:rPr>
                      <m:t>=0 </m:t>
                    </m:r>
                  </m:oMath>
                </a14:m>
                <a:r>
                  <a:rPr lang="en-US" dirty="0">
                    <a:latin typeface="Arial" panose="020B0604020202020204" pitchFamily="34" charset="0"/>
                    <a:cs typeface="Arial" panose="020B0604020202020204" pitchFamily="34" charset="0"/>
                  </a:rPr>
                  <a:t>at infinity, what is the net electric potential at the rectangle’s center? (</a:t>
                </a:r>
                <a:r>
                  <a:rPr lang="en-US" i="1" dirty="0">
                    <a:latin typeface="Arial" panose="020B0604020202020204" pitchFamily="34" charset="0"/>
                    <a:cs typeface="Arial" panose="020B0604020202020204" pitchFamily="34" charset="0"/>
                  </a:rPr>
                  <a:t>Hint: </a:t>
                </a:r>
                <a:r>
                  <a:rPr lang="en-US" dirty="0">
                    <a:latin typeface="Arial" panose="020B0604020202020204" pitchFamily="34" charset="0"/>
                    <a:cs typeface="Arial" panose="020B0604020202020204" pitchFamily="34" charset="0"/>
                  </a:rPr>
                  <a:t>Thoughtful examination of the arrangement can reduce the calculation.)</a:t>
                </a:r>
              </a:p>
            </p:txBody>
          </p:sp>
        </mc:Choice>
        <mc:Fallback xmlns="">
          <p:sp>
            <p:nvSpPr>
              <p:cNvPr id="2" name="Rectangle 1"/>
              <p:cNvSpPr>
                <a:spLocks noRot="1" noChangeAspect="1" noMove="1" noResize="1" noEditPoints="1" noAdjustHandles="1" noChangeArrowheads="1" noChangeShapeType="1" noTextEdit="1"/>
              </p:cNvSpPr>
              <p:nvPr/>
            </p:nvSpPr>
            <p:spPr>
              <a:xfrm>
                <a:off x="56837" y="354533"/>
                <a:ext cx="5859810" cy="2031325"/>
              </a:xfrm>
              <a:prstGeom prst="rect">
                <a:avLst/>
              </a:prstGeom>
              <a:blipFill rotWithShape="1">
                <a:blip r:embed="rId11"/>
                <a:stretch>
                  <a:fillRect l="-832" t="-1502" r="-832" b="-3904"/>
                </a:stretch>
              </a:blipFill>
            </p:spPr>
            <p:txBody>
              <a:bodyPr/>
              <a:lstStyle/>
              <a:p>
                <a:r>
                  <a:rPr lang="en-US">
                    <a:noFill/>
                  </a:rPr>
                  <a:t> </a:t>
                </a:r>
              </a:p>
            </p:txBody>
          </p:sp>
        </mc:Fallback>
      </mc:AlternateContent>
      <p:sp>
        <p:nvSpPr>
          <p:cNvPr id="27" name="TextBox 26"/>
          <p:cNvSpPr txBox="1"/>
          <p:nvPr/>
        </p:nvSpPr>
        <p:spPr>
          <a:xfrm>
            <a:off x="70692" y="2415569"/>
            <a:ext cx="1233928" cy="461665"/>
          </a:xfrm>
          <a:prstGeom prst="rect">
            <a:avLst/>
          </a:prstGeom>
          <a:noFill/>
        </p:spPr>
        <p:txBody>
          <a:bodyPr wrap="none" rtlCol="0">
            <a:spAutoFit/>
          </a:bodyPr>
          <a:lstStyle/>
          <a:p>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Answer:</a:t>
            </a:r>
          </a:p>
        </p:txBody>
      </p:sp>
    </p:spTree>
    <p:extLst>
      <p:ext uri="{BB962C8B-B14F-4D97-AF65-F5344CB8AC3E}">
        <p14:creationId xmlns:p14="http://schemas.microsoft.com/office/powerpoint/2010/main" val="132849772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27"/>
                                        </p:tgtEl>
                                        <p:attrNameLst>
                                          <p:attrName>style.visibility</p:attrName>
                                        </p:attrNameLst>
                                      </p:cBhvr>
                                      <p:to>
                                        <p:strVal val="visible"/>
                                      </p:to>
                                    </p:set>
                                    <p:animEffect transition="in" filter="fade">
                                      <p:cBhvr>
                                        <p:cTn id="7" dur="1000"/>
                                        <p:tgtEl>
                                          <p:spTgt spid="27"/>
                                        </p:tgtEl>
                                      </p:cBhvr>
                                    </p:animEffect>
                                    <p:anim calcmode="lin" valueType="num">
                                      <p:cBhvr>
                                        <p:cTn id="8" dur="1000" fill="hold"/>
                                        <p:tgtEl>
                                          <p:spTgt spid="27"/>
                                        </p:tgtEl>
                                        <p:attrNameLst>
                                          <p:attrName>ppt_x</p:attrName>
                                        </p:attrNameLst>
                                      </p:cBhvr>
                                      <p:tavLst>
                                        <p:tav tm="0">
                                          <p:val>
                                            <p:strVal val="#ppt_x"/>
                                          </p:val>
                                        </p:tav>
                                        <p:tav tm="100000">
                                          <p:val>
                                            <p:strVal val="#ppt_x"/>
                                          </p:val>
                                        </p:tav>
                                      </p:tavLst>
                                    </p:anim>
                                    <p:anim calcmode="lin" valueType="num">
                                      <p:cBhvr>
                                        <p:cTn id="9" dur="1000" fill="hold"/>
                                        <p:tgtEl>
                                          <p:spTgt spid="2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4"/>
                                        </p:tgtEl>
                                        <p:attrNameLst>
                                          <p:attrName>style.visibility</p:attrName>
                                        </p:attrNameLst>
                                      </p:cBhvr>
                                      <p:to>
                                        <p:strVal val="visible"/>
                                      </p:to>
                                    </p:set>
                                    <p:animEffect transition="in" filter="fade">
                                      <p:cBhvr>
                                        <p:cTn id="14" dur="1000"/>
                                        <p:tgtEl>
                                          <p:spTgt spid="3074"/>
                                        </p:tgtEl>
                                      </p:cBhvr>
                                    </p:animEffect>
                                    <p:anim calcmode="lin" valueType="num">
                                      <p:cBhvr>
                                        <p:cTn id="15" dur="1000" fill="hold"/>
                                        <p:tgtEl>
                                          <p:spTgt spid="3074"/>
                                        </p:tgtEl>
                                        <p:attrNameLst>
                                          <p:attrName>ppt_x</p:attrName>
                                        </p:attrNameLst>
                                      </p:cBhvr>
                                      <p:tavLst>
                                        <p:tav tm="0">
                                          <p:val>
                                            <p:strVal val="#ppt_x"/>
                                          </p:val>
                                        </p:tav>
                                        <p:tav tm="100000">
                                          <p:val>
                                            <p:strVal val="#ppt_x"/>
                                          </p:val>
                                        </p:tav>
                                      </p:tavLst>
                                    </p:anim>
                                    <p:anim calcmode="lin" valueType="num">
                                      <p:cBhvr>
                                        <p:cTn id="16" dur="1000" fill="hold"/>
                                        <p:tgtEl>
                                          <p:spTgt spid="3074"/>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3"/>
                                        </p:tgtEl>
                                        <p:attrNameLst>
                                          <p:attrName>style.visibility</p:attrName>
                                        </p:attrNameLst>
                                      </p:cBhvr>
                                      <p:to>
                                        <p:strVal val="visible"/>
                                      </p:to>
                                    </p:set>
                                    <p:animEffect transition="in" filter="fade">
                                      <p:cBhvr>
                                        <p:cTn id="21" dur="1000"/>
                                        <p:tgtEl>
                                          <p:spTgt spid="3"/>
                                        </p:tgtEl>
                                      </p:cBhvr>
                                    </p:animEffect>
                                    <p:anim calcmode="lin" valueType="num">
                                      <p:cBhvr>
                                        <p:cTn id="22" dur="1000" fill="hold"/>
                                        <p:tgtEl>
                                          <p:spTgt spid="3"/>
                                        </p:tgtEl>
                                        <p:attrNameLst>
                                          <p:attrName>ppt_x</p:attrName>
                                        </p:attrNameLst>
                                      </p:cBhvr>
                                      <p:tavLst>
                                        <p:tav tm="0">
                                          <p:val>
                                            <p:strVal val="#ppt_x"/>
                                          </p:val>
                                        </p:tav>
                                        <p:tav tm="100000">
                                          <p:val>
                                            <p:strVal val="#ppt_x"/>
                                          </p:val>
                                        </p:tav>
                                      </p:tavLst>
                                    </p:anim>
                                    <p:anim calcmode="lin" valueType="num">
                                      <p:cBhvr>
                                        <p:cTn id="23"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nodeType="clickEffect">
                                  <p:stCondLst>
                                    <p:cond delay="0"/>
                                  </p:stCondLst>
                                  <p:childTnLst>
                                    <p:set>
                                      <p:cBhvr>
                                        <p:cTn id="27" dur="1" fill="hold">
                                          <p:stCondLst>
                                            <p:cond delay="0"/>
                                          </p:stCondLst>
                                        </p:cTn>
                                        <p:tgtEl>
                                          <p:spTgt spid="5"/>
                                        </p:tgtEl>
                                        <p:attrNameLst>
                                          <p:attrName>style.visibility</p:attrName>
                                        </p:attrNameLst>
                                      </p:cBhvr>
                                      <p:to>
                                        <p:strVal val="visible"/>
                                      </p:to>
                                    </p:set>
                                    <p:animEffect transition="in" filter="fade">
                                      <p:cBhvr>
                                        <p:cTn id="28" dur="1000"/>
                                        <p:tgtEl>
                                          <p:spTgt spid="5"/>
                                        </p:tgtEl>
                                      </p:cBhvr>
                                    </p:animEffect>
                                    <p:anim calcmode="lin" valueType="num">
                                      <p:cBhvr>
                                        <p:cTn id="29" dur="1000" fill="hold"/>
                                        <p:tgtEl>
                                          <p:spTgt spid="5"/>
                                        </p:tgtEl>
                                        <p:attrNameLst>
                                          <p:attrName>ppt_x</p:attrName>
                                        </p:attrNameLst>
                                      </p:cBhvr>
                                      <p:tavLst>
                                        <p:tav tm="0">
                                          <p:val>
                                            <p:strVal val="#ppt_x"/>
                                          </p:val>
                                        </p:tav>
                                        <p:tav tm="100000">
                                          <p:val>
                                            <p:strVal val="#ppt_x"/>
                                          </p:val>
                                        </p:tav>
                                      </p:tavLst>
                                    </p:anim>
                                    <p:anim calcmode="lin" valueType="num">
                                      <p:cBhvr>
                                        <p:cTn id="30"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29"/>
                                        </p:tgtEl>
                                        <p:attrNameLst>
                                          <p:attrName>style.visibility</p:attrName>
                                        </p:attrNameLst>
                                      </p:cBhvr>
                                      <p:to>
                                        <p:strVal val="visible"/>
                                      </p:to>
                                    </p:set>
                                    <p:animEffect transition="in" filter="fade">
                                      <p:cBhvr>
                                        <p:cTn id="35" dur="1000"/>
                                        <p:tgtEl>
                                          <p:spTgt spid="29"/>
                                        </p:tgtEl>
                                      </p:cBhvr>
                                    </p:animEffect>
                                    <p:anim calcmode="lin" valueType="num">
                                      <p:cBhvr>
                                        <p:cTn id="36" dur="1000" fill="hold"/>
                                        <p:tgtEl>
                                          <p:spTgt spid="29"/>
                                        </p:tgtEl>
                                        <p:attrNameLst>
                                          <p:attrName>ppt_x</p:attrName>
                                        </p:attrNameLst>
                                      </p:cBhvr>
                                      <p:tavLst>
                                        <p:tav tm="0">
                                          <p:val>
                                            <p:strVal val="#ppt_x"/>
                                          </p:val>
                                        </p:tav>
                                        <p:tav tm="100000">
                                          <p:val>
                                            <p:strVal val="#ppt_x"/>
                                          </p:val>
                                        </p:tav>
                                      </p:tavLst>
                                    </p:anim>
                                    <p:anim calcmode="lin" valueType="num">
                                      <p:cBhvr>
                                        <p:cTn id="37" dur="1000" fill="hold"/>
                                        <p:tgtEl>
                                          <p:spTgt spid="29"/>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grpId="0" nodeType="clickEffect">
                                  <p:stCondLst>
                                    <p:cond delay="0"/>
                                  </p:stCondLst>
                                  <p:childTnLst>
                                    <p:set>
                                      <p:cBhvr>
                                        <p:cTn id="41" dur="1" fill="hold">
                                          <p:stCondLst>
                                            <p:cond delay="0"/>
                                          </p:stCondLst>
                                        </p:cTn>
                                        <p:tgtEl>
                                          <p:spTgt spid="30"/>
                                        </p:tgtEl>
                                        <p:attrNameLst>
                                          <p:attrName>style.visibility</p:attrName>
                                        </p:attrNameLst>
                                      </p:cBhvr>
                                      <p:to>
                                        <p:strVal val="visible"/>
                                      </p:to>
                                    </p:set>
                                    <p:animEffect transition="in" filter="fade">
                                      <p:cBhvr>
                                        <p:cTn id="42" dur="1000"/>
                                        <p:tgtEl>
                                          <p:spTgt spid="30"/>
                                        </p:tgtEl>
                                      </p:cBhvr>
                                    </p:animEffect>
                                    <p:anim calcmode="lin" valueType="num">
                                      <p:cBhvr>
                                        <p:cTn id="43" dur="1000" fill="hold"/>
                                        <p:tgtEl>
                                          <p:spTgt spid="30"/>
                                        </p:tgtEl>
                                        <p:attrNameLst>
                                          <p:attrName>ppt_x</p:attrName>
                                        </p:attrNameLst>
                                      </p:cBhvr>
                                      <p:tavLst>
                                        <p:tav tm="0">
                                          <p:val>
                                            <p:strVal val="#ppt_x"/>
                                          </p:val>
                                        </p:tav>
                                        <p:tav tm="100000">
                                          <p:val>
                                            <p:strVal val="#ppt_x"/>
                                          </p:val>
                                        </p:tav>
                                      </p:tavLst>
                                    </p:anim>
                                    <p:anim calcmode="lin" valueType="num">
                                      <p:cBhvr>
                                        <p:cTn id="44" dur="1000" fill="hold"/>
                                        <p:tgtEl>
                                          <p:spTgt spid="30"/>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grpId="0" nodeType="clickEffect">
                                  <p:stCondLst>
                                    <p:cond delay="0"/>
                                  </p:stCondLst>
                                  <p:childTnLst>
                                    <p:set>
                                      <p:cBhvr>
                                        <p:cTn id="48" dur="1" fill="hold">
                                          <p:stCondLst>
                                            <p:cond delay="0"/>
                                          </p:stCondLst>
                                        </p:cTn>
                                        <p:tgtEl>
                                          <p:spTgt spid="31"/>
                                        </p:tgtEl>
                                        <p:attrNameLst>
                                          <p:attrName>style.visibility</p:attrName>
                                        </p:attrNameLst>
                                      </p:cBhvr>
                                      <p:to>
                                        <p:strVal val="visible"/>
                                      </p:to>
                                    </p:set>
                                    <p:animEffect transition="in" filter="fade">
                                      <p:cBhvr>
                                        <p:cTn id="49" dur="1000"/>
                                        <p:tgtEl>
                                          <p:spTgt spid="31"/>
                                        </p:tgtEl>
                                      </p:cBhvr>
                                    </p:animEffect>
                                    <p:anim calcmode="lin" valueType="num">
                                      <p:cBhvr>
                                        <p:cTn id="50" dur="1000" fill="hold"/>
                                        <p:tgtEl>
                                          <p:spTgt spid="31"/>
                                        </p:tgtEl>
                                        <p:attrNameLst>
                                          <p:attrName>ppt_x</p:attrName>
                                        </p:attrNameLst>
                                      </p:cBhvr>
                                      <p:tavLst>
                                        <p:tav tm="0">
                                          <p:val>
                                            <p:strVal val="#ppt_x"/>
                                          </p:val>
                                        </p:tav>
                                        <p:tav tm="100000">
                                          <p:val>
                                            <p:strVal val="#ppt_x"/>
                                          </p:val>
                                        </p:tav>
                                      </p:tavLst>
                                    </p:anim>
                                    <p:anim calcmode="lin" valueType="num">
                                      <p:cBhvr>
                                        <p:cTn id="51" dur="1000" fill="hold"/>
                                        <p:tgtEl>
                                          <p:spTgt spid="31"/>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 grpId="0"/>
      <p:bldP spid="30" grpId="0"/>
      <p:bldP spid="31" grpId="0"/>
      <p:bldP spid="27"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 name="Group 2"/>
          <p:cNvGrpSpPr/>
          <p:nvPr/>
        </p:nvGrpSpPr>
        <p:grpSpPr>
          <a:xfrm>
            <a:off x="152400" y="3004691"/>
            <a:ext cx="5930400" cy="803889"/>
            <a:chOff x="3213600" y="2609816"/>
            <a:chExt cx="5930400" cy="803889"/>
          </a:xfrm>
        </p:grpSpPr>
        <p:sp>
          <p:nvSpPr>
            <p:cNvPr id="4" name="TextBox 3"/>
            <p:cNvSpPr txBox="1"/>
            <p:nvPr/>
          </p:nvSpPr>
          <p:spPr>
            <a:xfrm>
              <a:off x="5105400" y="2609816"/>
              <a:ext cx="85472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Given</a:t>
              </a:r>
            </a:p>
          </p:txBody>
        </p:sp>
        <mc:AlternateContent xmlns:mc="http://schemas.openxmlformats.org/markup-compatibility/2006" xmlns:a14="http://schemas.microsoft.com/office/drawing/2010/main">
          <mc:Choice Requires="a14">
            <p:sp>
              <p:nvSpPr>
                <p:cNvPr id="6" name="TextBox 5"/>
                <p:cNvSpPr txBox="1"/>
                <p:nvPr/>
              </p:nvSpPr>
              <p:spPr>
                <a:xfrm>
                  <a:off x="3213600" y="3009926"/>
                  <a:ext cx="2883225" cy="403637"/>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𝑞</m:t>
                        </m:r>
                        <m:r>
                          <a:rPr lang="en-US" sz="2000" b="0" i="1" smtClean="0">
                            <a:latin typeface="Cambria Math"/>
                          </a:rPr>
                          <m:t>=5 </m:t>
                        </m:r>
                        <m:r>
                          <a:rPr lang="en-US" sz="2000" b="0" i="1" smtClean="0">
                            <a:latin typeface="Cambria Math"/>
                          </a:rPr>
                          <m:t>𝑓𝐶</m:t>
                        </m:r>
                        <m:r>
                          <a:rPr lang="en-US" sz="2000" b="0" i="1" smtClean="0">
                            <a:latin typeface="Cambria Math"/>
                          </a:rPr>
                          <m:t>=</m:t>
                        </m:r>
                        <m:sSup>
                          <m:sSupPr>
                            <m:ctrlPr>
                              <a:rPr lang="en-US" sz="2000" b="0" i="1" smtClean="0">
                                <a:latin typeface="Cambria Math" panose="02040503050406030204" pitchFamily="18" charset="0"/>
                              </a:rPr>
                            </m:ctrlPr>
                          </m:sSupPr>
                          <m:e>
                            <m:r>
                              <a:rPr lang="en-US" sz="2000" b="0" i="1" smtClean="0">
                                <a:latin typeface="Cambria Math"/>
                              </a:rPr>
                              <m:t>5</m:t>
                            </m:r>
                            <m:r>
                              <a:rPr lang="en-US" sz="2000" b="0" i="1" smtClean="0">
                                <a:latin typeface="Cambria Math"/>
                                <a:ea typeface="Cambria Math"/>
                              </a:rPr>
                              <m:t>×10</m:t>
                            </m:r>
                          </m:e>
                          <m:sup>
                            <m:r>
                              <a:rPr lang="en-US" sz="2000" b="0" i="1" smtClean="0">
                                <a:latin typeface="Cambria Math"/>
                              </a:rPr>
                              <m:t>−15</m:t>
                            </m:r>
                          </m:sup>
                        </m:sSup>
                        <m:r>
                          <a:rPr lang="en-US" sz="2000" b="0" i="1" smtClean="0">
                            <a:latin typeface="Cambria Math"/>
                          </a:rPr>
                          <m:t> </m:t>
                        </m:r>
                        <m:r>
                          <a:rPr lang="en-US" sz="2000" b="0" i="1" smtClean="0">
                            <a:latin typeface="Cambria Math"/>
                          </a:rPr>
                          <m:t>𝐶</m:t>
                        </m:r>
                      </m:oMath>
                    </m:oMathPara>
                  </a14:m>
                  <a:endParaRPr lang="en-US" sz="2000" dirty="0">
                    <a:latin typeface="Arial" panose="020B0604020202020204" pitchFamily="34" charset="0"/>
                    <a:cs typeface="Arial" panose="020B0604020202020204" pitchFamily="34" charset="0"/>
                  </a:endParaRPr>
                </a:p>
              </p:txBody>
            </p:sp>
          </mc:Choice>
          <mc:Fallback xmlns="">
            <p:sp>
              <p:nvSpPr>
                <p:cNvPr id="6" name="TextBox 5"/>
                <p:cNvSpPr txBox="1">
                  <a:spLocks noRot="1" noChangeAspect="1" noMove="1" noResize="1" noEditPoints="1" noAdjustHandles="1" noChangeArrowheads="1" noChangeShapeType="1" noTextEdit="1"/>
                </p:cNvSpPr>
                <p:nvPr/>
              </p:nvSpPr>
              <p:spPr>
                <a:xfrm>
                  <a:off x="3213600" y="3009926"/>
                  <a:ext cx="2883225" cy="403637"/>
                </a:xfrm>
                <a:prstGeom prst="rect">
                  <a:avLst/>
                </a:prstGeom>
                <a:blipFill rotWithShape="1">
                  <a:blip r:embed="rId2"/>
                  <a:stretch>
                    <a:fillRect b="-1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6769183" y="3013453"/>
                  <a:ext cx="2374817" cy="4001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𝑑</m:t>
                        </m:r>
                        <m:r>
                          <a:rPr lang="en-US" sz="2000" b="0" i="1" smtClean="0">
                            <a:latin typeface="Cambria Math"/>
                          </a:rPr>
                          <m:t>=4 </m:t>
                        </m:r>
                        <m:r>
                          <a:rPr lang="en-US" sz="2000" b="0" i="1" smtClean="0">
                            <a:latin typeface="Cambria Math"/>
                          </a:rPr>
                          <m:t>𝑐𝑚</m:t>
                        </m:r>
                        <m:r>
                          <a:rPr lang="en-US" sz="2000" b="0" i="1" smtClean="0">
                            <a:latin typeface="Cambria Math"/>
                          </a:rPr>
                          <m:t>=0.04 </m:t>
                        </m:r>
                        <m:r>
                          <a:rPr lang="en-US" sz="2000" b="0" i="1" smtClean="0">
                            <a:latin typeface="Cambria Math"/>
                          </a:rPr>
                          <m:t>𝑚</m:t>
                        </m:r>
                      </m:oMath>
                    </m:oMathPara>
                  </a14:m>
                  <a:endParaRPr lang="en-US" sz="2000" dirty="0">
                    <a:latin typeface="Arial" panose="020B0604020202020204" pitchFamily="34" charset="0"/>
                    <a:cs typeface="Arial" panose="020B0604020202020204" pitchFamily="34" charset="0"/>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6769183" y="3013453"/>
                  <a:ext cx="2374817" cy="400110"/>
                </a:xfrm>
                <a:prstGeom prst="rect">
                  <a:avLst/>
                </a:prstGeom>
                <a:blipFill rotWithShape="1">
                  <a:blip r:embed="rId3"/>
                  <a:stretch>
                    <a:fillRect/>
                  </a:stretch>
                </a:blipFill>
              </p:spPr>
              <p:txBody>
                <a:bodyPr/>
                <a:lstStyle/>
                <a:p>
                  <a:r>
                    <a:rPr lang="en-US">
                      <a:noFill/>
                    </a:rPr>
                    <a:t> </a:t>
                  </a:r>
                </a:p>
              </p:txBody>
            </p:sp>
          </mc:Fallback>
        </mc:AlternateContent>
        <p:sp>
          <p:nvSpPr>
            <p:cNvPr id="8" name="TextBox 7"/>
            <p:cNvSpPr txBox="1"/>
            <p:nvPr/>
          </p:nvSpPr>
          <p:spPr>
            <a:xfrm>
              <a:off x="6096000" y="3013595"/>
              <a:ext cx="612668"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and</a:t>
              </a:r>
            </a:p>
          </p:txBody>
        </p:sp>
      </p:grpSp>
      <p:grpSp>
        <p:nvGrpSpPr>
          <p:cNvPr id="16" name="Group 15"/>
          <p:cNvGrpSpPr/>
          <p:nvPr/>
        </p:nvGrpSpPr>
        <p:grpSpPr>
          <a:xfrm>
            <a:off x="762895" y="4097905"/>
            <a:ext cx="4878451" cy="1099021"/>
            <a:chOff x="762895" y="4097905"/>
            <a:chExt cx="4878451" cy="1099021"/>
          </a:xfrm>
        </p:grpSpPr>
        <p:sp>
          <p:nvSpPr>
            <p:cNvPr id="10" name="TextBox 9"/>
            <p:cNvSpPr txBox="1"/>
            <p:nvPr/>
          </p:nvSpPr>
          <p:spPr>
            <a:xfrm>
              <a:off x="762895" y="4097905"/>
              <a:ext cx="4878451" cy="400110"/>
            </a:xfrm>
            <a:prstGeom prst="rect">
              <a:avLst/>
            </a:prstGeom>
            <a:noFill/>
          </p:spPr>
          <p:txBody>
            <a:bodyPr wrap="none" rtlCol="0">
              <a:spAutoFit/>
            </a:bodyPr>
            <a:lstStyle/>
            <a:p>
              <a:r>
                <a:rPr lang="en-US" sz="2000" dirty="0">
                  <a:latin typeface="Arial" panose="020B0604020202020204" pitchFamily="34" charset="0"/>
                  <a:cs typeface="Arial" panose="020B0604020202020204" pitchFamily="34" charset="0"/>
                </a:rPr>
                <a:t>The net electric potential at the point P is </a:t>
              </a:r>
            </a:p>
          </p:txBody>
        </p:sp>
        <mc:AlternateContent xmlns:mc="http://schemas.openxmlformats.org/markup-compatibility/2006" xmlns:a14="http://schemas.microsoft.com/office/drawing/2010/main">
          <mc:Choice Requires="a14">
            <p:sp>
              <p:nvSpPr>
                <p:cNvPr id="11" name="TextBox 10"/>
                <p:cNvSpPr txBox="1"/>
                <p:nvPr/>
              </p:nvSpPr>
              <p:spPr>
                <a:xfrm>
                  <a:off x="977400" y="4474164"/>
                  <a:ext cx="3429016" cy="72276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m:t>
                        </m:r>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4</m:t>
                            </m:r>
                            <m:r>
                              <a:rPr lang="en-US" sz="2000" b="0" i="1" smtClean="0">
                                <a:latin typeface="Cambria Math"/>
                                <a:ea typeface="Cambria Math"/>
                              </a:rPr>
                              <m:t>𝜋</m:t>
                            </m:r>
                            <m:sSub>
                              <m:sSubPr>
                                <m:ctrlPr>
                                  <a:rPr lang="en-US" sz="2000" b="0" i="1" smtClean="0">
                                    <a:latin typeface="Cambria Math" panose="02040503050406030204" pitchFamily="18" charset="0"/>
                                    <a:ea typeface="Cambria Math"/>
                                  </a:rPr>
                                </m:ctrlPr>
                              </m:sSubPr>
                              <m:e>
                                <m:r>
                                  <a:rPr lang="en-US" sz="2000" b="0" i="1" smtClean="0">
                                    <a:latin typeface="Cambria Math"/>
                                    <a:ea typeface="Cambria Math"/>
                                  </a:rPr>
                                  <m:t>𝜖</m:t>
                                </m:r>
                              </m:e>
                              <m:sub>
                                <m:r>
                                  <a:rPr lang="en-US" sz="2000" b="0" i="1" smtClean="0">
                                    <a:latin typeface="Cambria Math"/>
                                    <a:ea typeface="Cambria Math"/>
                                  </a:rPr>
                                  <m:t>0</m:t>
                                </m:r>
                              </m:sub>
                            </m:sSub>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𝑞</m:t>
                            </m:r>
                          </m:num>
                          <m:den>
                            <m:r>
                              <a:rPr lang="en-US" sz="2000" b="0" i="1" smtClean="0">
                                <a:latin typeface="Cambria Math"/>
                              </a:rPr>
                              <m:t>𝑑</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𝑞</m:t>
                            </m:r>
                          </m:num>
                          <m:den>
                            <m:r>
                              <a:rPr lang="en-US" sz="2000" b="0" i="1" smtClean="0">
                                <a:latin typeface="Cambria Math"/>
                              </a:rPr>
                              <m:t>𝑑</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m:t>
                            </m:r>
                            <m:r>
                              <a:rPr lang="en-US" sz="2000" b="0" i="1" smtClean="0">
                                <a:latin typeface="Cambria Math"/>
                              </a:rPr>
                              <m:t>𝑞</m:t>
                            </m:r>
                          </m:num>
                          <m:den>
                            <m:r>
                              <a:rPr lang="en-US" sz="2000" b="0" i="1" smtClean="0">
                                <a:latin typeface="Cambria Math"/>
                              </a:rPr>
                              <m:t>𝑑</m:t>
                            </m:r>
                          </m:den>
                        </m:f>
                        <m:r>
                          <a:rPr lang="en-US" sz="2000" b="0" i="1" smtClean="0">
                            <a:latin typeface="Cambria Math"/>
                          </a:rPr>
                          <m:t>+</m:t>
                        </m:r>
                        <m:f>
                          <m:fPr>
                            <m:ctrlPr>
                              <a:rPr lang="en-US" sz="2000" b="0" i="1" smtClean="0">
                                <a:latin typeface="Cambria Math" panose="02040503050406030204" pitchFamily="18" charset="0"/>
                              </a:rPr>
                            </m:ctrlPr>
                          </m:fPr>
                          <m:num>
                            <m:r>
                              <a:rPr lang="en-US" sz="2000" b="0" i="1" smtClean="0">
                                <a:latin typeface="Cambria Math"/>
                              </a:rPr>
                              <m:t>−</m:t>
                            </m:r>
                            <m:r>
                              <a:rPr lang="en-US" sz="2000" b="0" i="1" smtClean="0">
                                <a:latin typeface="Cambria Math"/>
                              </a:rPr>
                              <m:t>𝑞</m:t>
                            </m:r>
                          </m:num>
                          <m:den>
                            <m:r>
                              <a:rPr lang="en-US" sz="2000" b="0" i="1" smtClean="0">
                                <a:latin typeface="Cambria Math"/>
                              </a:rPr>
                              <m:t>2</m:t>
                            </m:r>
                            <m:r>
                              <a:rPr lang="en-US" sz="2000" b="0" i="1" smtClean="0">
                                <a:latin typeface="Cambria Math"/>
                              </a:rPr>
                              <m:t>𝑑</m:t>
                            </m:r>
                          </m:den>
                        </m:f>
                        <m:r>
                          <a:rPr lang="en-US" sz="2000" b="0" i="1" smtClean="0">
                            <a:latin typeface="Cambria Math"/>
                          </a:rPr>
                          <m:t>]</m:t>
                        </m:r>
                      </m:oMath>
                    </m:oMathPara>
                  </a14:m>
                  <a:endParaRPr lang="en-US" sz="2000" dirty="0">
                    <a:latin typeface="Arial" panose="020B0604020202020204" pitchFamily="34" charset="0"/>
                    <a:cs typeface="Arial" panose="020B0604020202020204" pitchFamily="34"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977400" y="4474164"/>
                  <a:ext cx="3429016" cy="722762"/>
                </a:xfrm>
                <a:prstGeom prst="rect">
                  <a:avLst/>
                </a:prstGeom>
                <a:blipFill rotWithShape="1">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3" name="TextBox 12"/>
              <p:cNvSpPr txBox="1"/>
              <p:nvPr/>
            </p:nvSpPr>
            <p:spPr>
              <a:xfrm>
                <a:off x="1129800" y="5288065"/>
                <a:ext cx="3750899" cy="70987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latin typeface="Cambria Math"/>
                        </a:rPr>
                        <m:t>𝑉</m:t>
                      </m:r>
                      <m:r>
                        <a:rPr lang="en-US" sz="2000" b="0" i="1" smtClean="0">
                          <a:latin typeface="Cambria Math"/>
                        </a:rPr>
                        <m:t>=</m:t>
                      </m:r>
                      <m:f>
                        <m:fPr>
                          <m:ctrlPr>
                            <a:rPr lang="en-US" sz="2000" b="0" i="1" smtClean="0">
                              <a:latin typeface="Cambria Math" panose="02040503050406030204" pitchFamily="18" charset="0"/>
                            </a:rPr>
                          </m:ctrlPr>
                        </m:fPr>
                        <m:num>
                          <m:sSup>
                            <m:sSupPr>
                              <m:ctrlPr>
                                <a:rPr lang="en-US" sz="2000" b="0" i="1" smtClean="0">
                                  <a:latin typeface="Cambria Math" panose="02040503050406030204" pitchFamily="18" charset="0"/>
                                </a:rPr>
                              </m:ctrlPr>
                            </m:sSupPr>
                            <m:e>
                              <m:r>
                                <a:rPr lang="en-US" sz="2000" b="0" i="1" smtClean="0">
                                  <a:latin typeface="Cambria Math"/>
                                </a:rPr>
                                <m:t>9</m:t>
                              </m:r>
                              <m:r>
                                <a:rPr lang="en-US" sz="2000" b="0" i="1" smtClean="0">
                                  <a:latin typeface="Cambria Math"/>
                                  <a:ea typeface="Cambria Math"/>
                                </a:rPr>
                                <m:t>×10</m:t>
                              </m:r>
                            </m:e>
                            <m:sup>
                              <m:r>
                                <a:rPr lang="en-US" sz="2000" b="0" i="1" smtClean="0">
                                  <a:latin typeface="Cambria Math"/>
                                </a:rPr>
                                <m:t>9</m:t>
                              </m:r>
                            </m:sup>
                          </m:sSup>
                          <m:r>
                            <a:rPr lang="en-US" sz="2000" b="0" i="1" smtClean="0">
                              <a:latin typeface="Cambria Math"/>
                              <a:ea typeface="Cambria Math"/>
                            </a:rPr>
                            <m:t>×</m:t>
                          </m:r>
                          <m:r>
                            <a:rPr lang="en-US" sz="2000" b="0" i="1" smtClean="0">
                              <a:latin typeface="Cambria Math"/>
                              <a:ea typeface="Cambria Math"/>
                            </a:rPr>
                            <m:t>𝑞</m:t>
                          </m:r>
                        </m:num>
                        <m:den>
                          <m:r>
                            <a:rPr lang="en-US" sz="2000" b="0" i="1" smtClean="0">
                              <a:latin typeface="Cambria Math"/>
                            </a:rPr>
                            <m:t>𝑑</m:t>
                          </m:r>
                        </m:den>
                      </m:f>
                      <m:r>
                        <a:rPr lang="en-US" sz="2000" b="0" i="1" smtClean="0">
                          <a:latin typeface="Cambria Math"/>
                        </a:rPr>
                        <m:t>[1+1−1−</m:t>
                      </m:r>
                      <m:f>
                        <m:fPr>
                          <m:ctrlPr>
                            <a:rPr lang="en-US" sz="2000" b="0" i="1" smtClean="0">
                              <a:latin typeface="Cambria Math" panose="02040503050406030204" pitchFamily="18" charset="0"/>
                            </a:rPr>
                          </m:ctrlPr>
                        </m:fPr>
                        <m:num>
                          <m:r>
                            <a:rPr lang="en-US" sz="2000" b="0" i="1" smtClean="0">
                              <a:latin typeface="Cambria Math"/>
                            </a:rPr>
                            <m:t>1</m:t>
                          </m:r>
                        </m:num>
                        <m:den>
                          <m:r>
                            <a:rPr lang="en-US" sz="2000" b="0" i="1" smtClean="0">
                              <a:latin typeface="Cambria Math"/>
                            </a:rPr>
                            <m:t>2</m:t>
                          </m:r>
                        </m:den>
                      </m:f>
                      <m:r>
                        <a:rPr lang="en-US" sz="2000" b="0" i="1" smtClean="0">
                          <a:latin typeface="Cambria Math"/>
                        </a:rPr>
                        <m:t>]</m:t>
                      </m:r>
                    </m:oMath>
                  </m:oMathPara>
                </a14:m>
                <a:endParaRPr lang="en-US" sz="2000" dirty="0">
                  <a:latin typeface="Arial" panose="020B0604020202020204" pitchFamily="34" charset="0"/>
                  <a:cs typeface="Arial" panose="020B0604020202020204" pitchFamily="34" charset="0"/>
                </a:endParaRPr>
              </a:p>
            </p:txBody>
          </p:sp>
        </mc:Choice>
        <mc:Fallback xmlns="">
          <p:sp>
            <p:nvSpPr>
              <p:cNvPr id="13" name="TextBox 12"/>
              <p:cNvSpPr txBox="1">
                <a:spLocks noRot="1" noChangeAspect="1" noMove="1" noResize="1" noEditPoints="1" noAdjustHandles="1" noChangeArrowheads="1" noChangeShapeType="1" noTextEdit="1"/>
              </p:cNvSpPr>
              <p:nvPr/>
            </p:nvSpPr>
            <p:spPr>
              <a:xfrm>
                <a:off x="1129800" y="5288065"/>
                <a:ext cx="3750899" cy="709874"/>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689131" y="6067437"/>
                <a:ext cx="5320944" cy="7143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2000" b="0" i="1" smtClean="0">
                          <a:solidFill>
                            <a:srgbClr val="FF0000"/>
                          </a:solidFill>
                          <a:latin typeface="Cambria Math"/>
                        </a:rPr>
                        <m:t>𝑉</m:t>
                      </m:r>
                      <m:r>
                        <a:rPr lang="en-US" sz="2000" b="0" i="1" smtClean="0">
                          <a:solidFill>
                            <a:srgbClr val="FF0000"/>
                          </a:solidFill>
                          <a:latin typeface="Cambria Math"/>
                        </a:rPr>
                        <m:t>=</m:t>
                      </m:r>
                      <m:f>
                        <m:fPr>
                          <m:ctrlPr>
                            <a:rPr lang="en-US" sz="2000" b="0" i="1" smtClean="0">
                              <a:solidFill>
                                <a:srgbClr val="FF0000"/>
                              </a:solidFill>
                              <a:latin typeface="Cambria Math" panose="02040503050406030204" pitchFamily="18" charset="0"/>
                            </a:rPr>
                          </m:ctrlPr>
                        </m:fPr>
                        <m:num>
                          <m:sSup>
                            <m:sSupPr>
                              <m:ctrlPr>
                                <a:rPr lang="en-US" sz="2000" b="0" i="1" smtClean="0">
                                  <a:solidFill>
                                    <a:srgbClr val="FF0000"/>
                                  </a:solidFill>
                                  <a:latin typeface="Cambria Math" panose="02040503050406030204" pitchFamily="18" charset="0"/>
                                </a:rPr>
                              </m:ctrlPr>
                            </m:sSupPr>
                            <m:e>
                              <m:r>
                                <a:rPr lang="en-US" sz="2000" b="0" i="1" smtClean="0">
                                  <a:solidFill>
                                    <a:srgbClr val="FF0000"/>
                                  </a:solidFill>
                                  <a:latin typeface="Cambria Math"/>
                                </a:rPr>
                                <m:t>9</m:t>
                              </m:r>
                              <m:r>
                                <a:rPr lang="en-US" sz="2000" b="0" i="1" smtClean="0">
                                  <a:solidFill>
                                    <a:srgbClr val="FF0000"/>
                                  </a:solidFill>
                                  <a:latin typeface="Cambria Math"/>
                                  <a:ea typeface="Cambria Math"/>
                                </a:rPr>
                                <m:t>×10</m:t>
                              </m:r>
                            </m:e>
                            <m:sup>
                              <m:r>
                                <a:rPr lang="en-US" sz="2000" b="0" i="1" smtClean="0">
                                  <a:solidFill>
                                    <a:srgbClr val="FF0000"/>
                                  </a:solidFill>
                                  <a:latin typeface="Cambria Math"/>
                                </a:rPr>
                                <m:t>9</m:t>
                              </m:r>
                            </m:sup>
                          </m:sSup>
                          <m:r>
                            <a:rPr lang="en-US" sz="2000" b="0" i="1" smtClean="0">
                              <a:solidFill>
                                <a:srgbClr val="FF0000"/>
                              </a:solidFill>
                              <a:latin typeface="Cambria Math"/>
                              <a:ea typeface="Cambria Math"/>
                            </a:rPr>
                            <m:t>×5×</m:t>
                          </m:r>
                          <m:sSup>
                            <m:sSupPr>
                              <m:ctrlPr>
                                <a:rPr lang="en-US" sz="2000" b="0" i="1" smtClean="0">
                                  <a:solidFill>
                                    <a:srgbClr val="FF0000"/>
                                  </a:solidFill>
                                  <a:latin typeface="Cambria Math" panose="02040503050406030204" pitchFamily="18" charset="0"/>
                                  <a:ea typeface="Cambria Math"/>
                                </a:rPr>
                              </m:ctrlPr>
                            </m:sSupPr>
                            <m:e>
                              <m:r>
                                <a:rPr lang="en-US" sz="2000" b="0" i="1" smtClean="0">
                                  <a:solidFill>
                                    <a:srgbClr val="FF0000"/>
                                  </a:solidFill>
                                  <a:latin typeface="Cambria Math"/>
                                  <a:ea typeface="Cambria Math"/>
                                </a:rPr>
                                <m:t>10</m:t>
                              </m:r>
                            </m:e>
                            <m:sup>
                              <m:r>
                                <a:rPr lang="en-US" sz="2000" b="0" i="1" smtClean="0">
                                  <a:solidFill>
                                    <a:srgbClr val="FF0000"/>
                                  </a:solidFill>
                                  <a:latin typeface="Cambria Math"/>
                                  <a:ea typeface="Cambria Math"/>
                                </a:rPr>
                                <m:t>−15</m:t>
                              </m:r>
                            </m:sup>
                          </m:sSup>
                        </m:num>
                        <m:den>
                          <m:r>
                            <a:rPr lang="en-US" sz="2000" b="0" i="1" smtClean="0">
                              <a:solidFill>
                                <a:srgbClr val="FF0000"/>
                              </a:solidFill>
                              <a:latin typeface="Cambria Math"/>
                            </a:rPr>
                            <m:t>0.04</m:t>
                          </m:r>
                          <m:r>
                            <a:rPr lang="en-US" sz="2000" b="0" i="1" smtClean="0">
                              <a:solidFill>
                                <a:srgbClr val="FF0000"/>
                              </a:solidFill>
                              <a:latin typeface="Cambria Math"/>
                              <a:ea typeface="Cambria Math"/>
                            </a:rPr>
                            <m:t>×2</m:t>
                          </m:r>
                        </m:den>
                      </m:f>
                      <m:r>
                        <a:rPr lang="en-US" sz="2000" b="0" i="1" smtClean="0">
                          <a:solidFill>
                            <a:srgbClr val="FF0000"/>
                          </a:solidFill>
                          <a:latin typeface="Cambria Math"/>
                        </a:rPr>
                        <m:t>=562.5</m:t>
                      </m:r>
                      <m:r>
                        <a:rPr lang="en-US" sz="2000" b="0" i="1" smtClean="0">
                          <a:solidFill>
                            <a:srgbClr val="FF0000"/>
                          </a:solidFill>
                          <a:latin typeface="Cambria Math"/>
                          <a:ea typeface="Cambria Math"/>
                        </a:rPr>
                        <m:t>×</m:t>
                      </m:r>
                      <m:sSup>
                        <m:sSupPr>
                          <m:ctrlPr>
                            <a:rPr lang="en-US" sz="2000" b="0" i="1" smtClean="0">
                              <a:solidFill>
                                <a:srgbClr val="FF0000"/>
                              </a:solidFill>
                              <a:latin typeface="Cambria Math" panose="02040503050406030204" pitchFamily="18" charset="0"/>
                              <a:ea typeface="Cambria Math"/>
                            </a:rPr>
                          </m:ctrlPr>
                        </m:sSupPr>
                        <m:e>
                          <m:r>
                            <a:rPr lang="en-US" sz="2000" b="0" i="1" smtClean="0">
                              <a:solidFill>
                                <a:srgbClr val="FF0000"/>
                              </a:solidFill>
                              <a:latin typeface="Cambria Math"/>
                              <a:ea typeface="Cambria Math"/>
                            </a:rPr>
                            <m:t>10</m:t>
                          </m:r>
                        </m:e>
                        <m:sup>
                          <m:r>
                            <a:rPr lang="en-US" sz="2000" b="0" i="1" smtClean="0">
                              <a:solidFill>
                                <a:srgbClr val="FF0000"/>
                              </a:solidFill>
                              <a:latin typeface="Cambria Math"/>
                              <a:ea typeface="Cambria Math"/>
                            </a:rPr>
                            <m:t>−6</m:t>
                          </m:r>
                        </m:sup>
                      </m:sSup>
                      <m:r>
                        <a:rPr lang="en-US" sz="2000" b="0" i="1" smtClean="0">
                          <a:solidFill>
                            <a:srgbClr val="FF0000"/>
                          </a:solidFill>
                          <a:latin typeface="Cambria Math"/>
                          <a:ea typeface="Cambria Math"/>
                        </a:rPr>
                        <m:t> </m:t>
                      </m:r>
                      <m:r>
                        <a:rPr lang="en-US" sz="2000" b="0" i="1" smtClean="0">
                          <a:solidFill>
                            <a:srgbClr val="FF0000"/>
                          </a:solidFill>
                          <a:latin typeface="Cambria Math"/>
                          <a:ea typeface="Cambria Math"/>
                        </a:rPr>
                        <m:t>𝑉𝑜𝑙𝑡</m:t>
                      </m:r>
                    </m:oMath>
                  </m:oMathPara>
                </a14:m>
                <a:endParaRPr lang="en-US" sz="2000" dirty="0">
                  <a:solidFill>
                    <a:srgbClr val="FF0000"/>
                  </a:solidFill>
                  <a:latin typeface="Arial" panose="020B0604020202020204" pitchFamily="34" charset="0"/>
                  <a:cs typeface="Arial" panose="020B0604020202020204" pitchFamily="34" charset="0"/>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689131" y="6067437"/>
                <a:ext cx="5320944" cy="714363"/>
              </a:xfrm>
              <a:prstGeom prst="rect">
                <a:avLst/>
              </a:prstGeom>
              <a:blipFill rotWithShape="1">
                <a:blip r:embed="rId6"/>
                <a:stretch>
                  <a:fillRect/>
                </a:stretch>
              </a:blipFill>
            </p:spPr>
            <p:txBody>
              <a:bodyPr/>
              <a:lstStyle/>
              <a:p>
                <a:r>
                  <a:rPr lang="en-US">
                    <a:noFill/>
                  </a:rPr>
                  <a:t> </a:t>
                </a:r>
              </a:p>
            </p:txBody>
          </p:sp>
        </mc:Fallback>
      </mc:AlternateContent>
      <p:grpSp>
        <p:nvGrpSpPr>
          <p:cNvPr id="12" name="Group 11"/>
          <p:cNvGrpSpPr/>
          <p:nvPr/>
        </p:nvGrpSpPr>
        <p:grpSpPr>
          <a:xfrm>
            <a:off x="76200" y="76200"/>
            <a:ext cx="9067800" cy="3200400"/>
            <a:chOff x="76200" y="76200"/>
            <a:chExt cx="9067800" cy="3200400"/>
          </a:xfrm>
        </p:grpSpPr>
        <mc:AlternateContent xmlns:mc="http://schemas.openxmlformats.org/markup-compatibility/2006" xmlns:a14="http://schemas.microsoft.com/office/drawing/2010/main">
          <mc:Choice Requires="a14">
            <p:sp>
              <p:nvSpPr>
                <p:cNvPr id="2" name="Rectangle 1"/>
                <p:cNvSpPr/>
                <p:nvPr/>
              </p:nvSpPr>
              <p:spPr>
                <a:xfrm>
                  <a:off x="174674" y="685800"/>
                  <a:ext cx="4783717" cy="1323439"/>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In the adjacent Figure, what is the net electric potential at point </a:t>
                  </a:r>
                  <a:r>
                    <a:rPr lang="en-US" sz="2000" i="1" dirty="0">
                      <a:latin typeface="Arial" panose="020B0604020202020204" pitchFamily="34" charset="0"/>
                      <a:cs typeface="Arial" panose="020B0604020202020204" pitchFamily="34" charset="0"/>
                    </a:rPr>
                    <a:t>P </a:t>
                  </a:r>
                  <a:r>
                    <a:rPr lang="en-US" sz="2000" dirty="0">
                      <a:latin typeface="Arial" panose="020B0604020202020204" pitchFamily="34" charset="0"/>
                      <a:cs typeface="Arial" panose="020B0604020202020204" pitchFamily="34" charset="0"/>
                    </a:rPr>
                    <a:t>due to the four particles if </a:t>
                  </a:r>
                  <a14:m>
                    <m:oMath xmlns:m="http://schemas.openxmlformats.org/officeDocument/2006/math">
                      <m:r>
                        <a:rPr lang="en-US" sz="2000" b="0" i="1" smtClean="0">
                          <a:latin typeface="Cambria Math"/>
                        </a:rPr>
                        <m:t>𝑉</m:t>
                      </m:r>
                      <m:r>
                        <a:rPr lang="en-US" sz="2000" b="0" i="1" smtClean="0">
                          <a:latin typeface="Cambria Math"/>
                        </a:rPr>
                        <m:t>=0</m:t>
                      </m:r>
                    </m:oMath>
                  </a14:m>
                  <a:r>
                    <a:rPr lang="en-US" sz="2000" dirty="0">
                      <a:latin typeface="Arial" panose="020B0604020202020204" pitchFamily="34" charset="0"/>
                      <a:cs typeface="Arial" panose="020B0604020202020204" pitchFamily="34" charset="0"/>
                    </a:rPr>
                    <a:t> at infinity, </a:t>
                  </a:r>
                  <a14:m>
                    <m:oMath xmlns:m="http://schemas.openxmlformats.org/officeDocument/2006/math">
                      <m:r>
                        <a:rPr lang="en-US" sz="2000" b="0" i="1" smtClean="0">
                          <a:latin typeface="Cambria Math"/>
                        </a:rPr>
                        <m:t>𝑞</m:t>
                      </m:r>
                      <m:r>
                        <a:rPr lang="en-US" sz="2000" b="0" i="1" smtClean="0">
                          <a:latin typeface="Cambria Math"/>
                        </a:rPr>
                        <m:t>=5 </m:t>
                      </m:r>
                      <m:r>
                        <a:rPr lang="en-US" sz="2000" b="0" i="1" smtClean="0">
                          <a:latin typeface="Cambria Math"/>
                        </a:rPr>
                        <m:t>𝑓𝐶</m:t>
                      </m:r>
                    </m:oMath>
                  </a14:m>
                  <a:r>
                    <a:rPr lang="en-US" sz="2000" dirty="0">
                      <a:latin typeface="Arial" panose="020B0604020202020204" pitchFamily="34" charset="0"/>
                      <a:cs typeface="Arial" panose="020B0604020202020204" pitchFamily="34" charset="0"/>
                    </a:rPr>
                    <a:t>, and </a:t>
                  </a:r>
                  <a14:m>
                    <m:oMath xmlns:m="http://schemas.openxmlformats.org/officeDocument/2006/math">
                      <m:r>
                        <a:rPr lang="en-US" sz="2000" b="0" i="1" smtClean="0">
                          <a:latin typeface="Cambria Math"/>
                        </a:rPr>
                        <m:t>𝑑</m:t>
                      </m:r>
                      <m:r>
                        <a:rPr lang="en-US" sz="2000" b="0" i="1" smtClean="0">
                          <a:latin typeface="Cambria Math"/>
                        </a:rPr>
                        <m:t>=4 </m:t>
                      </m:r>
                      <m:r>
                        <a:rPr lang="en-US" sz="2000" b="0" i="1" smtClean="0">
                          <a:latin typeface="Cambria Math"/>
                        </a:rPr>
                        <m:t>𝑐𝑚</m:t>
                      </m:r>
                    </m:oMath>
                  </a14:m>
                  <a:r>
                    <a:rPr lang="en-US" sz="2000" dirty="0">
                      <a:latin typeface="Arial" panose="020B0604020202020204" pitchFamily="34" charset="0"/>
                      <a:cs typeface="Arial" panose="020B0604020202020204" pitchFamily="34" charset="0"/>
                    </a:rPr>
                    <a:t>?</a:t>
                  </a:r>
                </a:p>
              </p:txBody>
            </p:sp>
          </mc:Choice>
          <mc:Fallback xmlns="">
            <p:sp>
              <p:nvSpPr>
                <p:cNvPr id="2" name="Rectangle 1"/>
                <p:cNvSpPr>
                  <a:spLocks noRot="1" noChangeAspect="1" noMove="1" noResize="1" noEditPoints="1" noAdjustHandles="1" noChangeArrowheads="1" noChangeShapeType="1" noTextEdit="1"/>
                </p:cNvSpPr>
                <p:nvPr/>
              </p:nvSpPr>
              <p:spPr>
                <a:xfrm>
                  <a:off x="174674" y="685800"/>
                  <a:ext cx="4783717" cy="1323439"/>
                </a:xfrm>
                <a:prstGeom prst="rect">
                  <a:avLst/>
                </a:prstGeom>
                <a:blipFill rotWithShape="1">
                  <a:blip r:embed="rId7"/>
                  <a:stretch>
                    <a:fillRect l="-1403" t="-1843" r="-2806" b="-7373"/>
                  </a:stretch>
                </a:blipFill>
              </p:spPr>
              <p:txBody>
                <a:bodyPr/>
                <a:lstStyle/>
                <a:p>
                  <a:r>
                    <a:rPr lang="en-US">
                      <a:noFill/>
                    </a:rPr>
                    <a:t> </a:t>
                  </a:r>
                </a:p>
              </p:txBody>
            </p:sp>
          </mc:Fallback>
        </mc:AlternateContent>
        <p:sp>
          <p:nvSpPr>
            <p:cNvPr id="15" name="TextBox 14"/>
            <p:cNvSpPr txBox="1"/>
            <p:nvPr/>
          </p:nvSpPr>
          <p:spPr>
            <a:xfrm>
              <a:off x="76200" y="76200"/>
              <a:ext cx="4631396" cy="461665"/>
            </a:xfrm>
            <a:prstGeom prst="rect">
              <a:avLst/>
            </a:prstGeom>
            <a:noFill/>
          </p:spPr>
          <p:txBody>
            <a:bodyPr wrap="none" rtlCol="0">
              <a:spAutoFit/>
            </a:bodyPr>
            <a:lstStyle/>
            <a:p>
              <a:r>
                <a:rPr lang="en-US" sz="2400" b="1" i="1"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panose="020B0604020202020204" pitchFamily="34" charset="0"/>
                  <a:cs typeface="Arial" panose="020B0604020202020204" pitchFamily="34" charset="0"/>
                </a:rPr>
                <a:t>Problem: 17 (Book chapter 24)</a:t>
              </a:r>
            </a:p>
          </p:txBody>
        </p:sp>
        <p:pic>
          <p:nvPicPr>
            <p:cNvPr id="1028" name="Picture 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57813" y="167941"/>
              <a:ext cx="3786187" cy="310865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sp>
        <p:nvSpPr>
          <p:cNvPr id="19" name="TextBox 18"/>
          <p:cNvSpPr txBox="1"/>
          <p:nvPr/>
        </p:nvSpPr>
        <p:spPr>
          <a:xfrm>
            <a:off x="174674" y="2209800"/>
            <a:ext cx="1233928" cy="461665"/>
          </a:xfrm>
          <a:prstGeom prst="rect">
            <a:avLst/>
          </a:prstGeom>
          <a:noFill/>
        </p:spPr>
        <p:txBody>
          <a:bodyPr wrap="none" rtlCol="0">
            <a:spAutoFit/>
          </a:bodyPr>
          <a:lstStyle/>
          <a:p>
            <a:r>
              <a:rPr lang="en-US" sz="2400" b="1" dirty="0">
                <a:ln w="18000">
                  <a:solidFill>
                    <a:schemeClr val="accent2">
                      <a:satMod val="140000"/>
                    </a:schemeClr>
                  </a:solidFill>
                  <a:prstDash val="solid"/>
                  <a:miter lim="800000"/>
                </a:ln>
                <a:noFill/>
                <a:effectLst>
                  <a:outerShdw blurRad="25500" dist="23000" dir="7020000" algn="tl">
                    <a:srgbClr val="000000">
                      <a:alpha val="50000"/>
                    </a:srgbClr>
                  </a:outerShdw>
                </a:effectLst>
              </a:rPr>
              <a:t>Answer:</a:t>
            </a:r>
          </a:p>
        </p:txBody>
      </p:sp>
    </p:spTree>
    <p:extLst>
      <p:ext uri="{BB962C8B-B14F-4D97-AF65-F5344CB8AC3E}">
        <p14:creationId xmlns:p14="http://schemas.microsoft.com/office/powerpoint/2010/main" val="10694819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9"/>
                                        </p:tgtEl>
                                        <p:attrNameLst>
                                          <p:attrName>style.visibility</p:attrName>
                                        </p:attrNameLst>
                                      </p:cBhvr>
                                      <p:to>
                                        <p:strVal val="visible"/>
                                      </p:to>
                                    </p:set>
                                    <p:animEffect transition="in" filter="fade">
                                      <p:cBhvr>
                                        <p:cTn id="7" dur="1000"/>
                                        <p:tgtEl>
                                          <p:spTgt spid="19"/>
                                        </p:tgtEl>
                                      </p:cBhvr>
                                    </p:animEffect>
                                    <p:anim calcmode="lin" valueType="num">
                                      <p:cBhvr>
                                        <p:cTn id="8" dur="1000" fill="hold"/>
                                        <p:tgtEl>
                                          <p:spTgt spid="19"/>
                                        </p:tgtEl>
                                        <p:attrNameLst>
                                          <p:attrName>ppt_x</p:attrName>
                                        </p:attrNameLst>
                                      </p:cBhvr>
                                      <p:tavLst>
                                        <p:tav tm="0">
                                          <p:val>
                                            <p:strVal val="#ppt_x"/>
                                          </p:val>
                                        </p:tav>
                                        <p:tav tm="100000">
                                          <p:val>
                                            <p:strVal val="#ppt_x"/>
                                          </p:val>
                                        </p:tav>
                                      </p:tavLst>
                                    </p:anim>
                                    <p:anim calcmode="lin" valueType="num">
                                      <p:cBhvr>
                                        <p:cTn id="9"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
                                        </p:tgtEl>
                                        <p:attrNameLst>
                                          <p:attrName>style.visibility</p:attrName>
                                        </p:attrNameLst>
                                      </p:cBhvr>
                                      <p:to>
                                        <p:strVal val="visible"/>
                                      </p:to>
                                    </p:set>
                                    <p:animEffect transition="in" filter="fade">
                                      <p:cBhvr>
                                        <p:cTn id="14" dur="1000"/>
                                        <p:tgtEl>
                                          <p:spTgt spid="3"/>
                                        </p:tgtEl>
                                      </p:cBhvr>
                                    </p:animEffect>
                                    <p:anim calcmode="lin" valueType="num">
                                      <p:cBhvr>
                                        <p:cTn id="15" dur="1000" fill="hold"/>
                                        <p:tgtEl>
                                          <p:spTgt spid="3"/>
                                        </p:tgtEl>
                                        <p:attrNameLst>
                                          <p:attrName>ppt_x</p:attrName>
                                        </p:attrNameLst>
                                      </p:cBhvr>
                                      <p:tavLst>
                                        <p:tav tm="0">
                                          <p:val>
                                            <p:strVal val="#ppt_x"/>
                                          </p:val>
                                        </p:tav>
                                        <p:tav tm="100000">
                                          <p:val>
                                            <p:strVal val="#ppt_x"/>
                                          </p:val>
                                        </p:tav>
                                      </p:tavLst>
                                    </p:anim>
                                    <p:anim calcmode="lin" valueType="num">
                                      <p:cBhvr>
                                        <p:cTn id="16" dur="1000" fill="hold"/>
                                        <p:tgtEl>
                                          <p:spTgt spid="3"/>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16"/>
                                        </p:tgtEl>
                                        <p:attrNameLst>
                                          <p:attrName>style.visibility</p:attrName>
                                        </p:attrNameLst>
                                      </p:cBhvr>
                                      <p:to>
                                        <p:strVal val="visible"/>
                                      </p:to>
                                    </p:set>
                                    <p:animEffect transition="in" filter="fade">
                                      <p:cBhvr>
                                        <p:cTn id="21" dur="1000"/>
                                        <p:tgtEl>
                                          <p:spTgt spid="16"/>
                                        </p:tgtEl>
                                      </p:cBhvr>
                                    </p:animEffect>
                                    <p:anim calcmode="lin" valueType="num">
                                      <p:cBhvr>
                                        <p:cTn id="22" dur="1000" fill="hold"/>
                                        <p:tgtEl>
                                          <p:spTgt spid="16"/>
                                        </p:tgtEl>
                                        <p:attrNameLst>
                                          <p:attrName>ppt_x</p:attrName>
                                        </p:attrNameLst>
                                      </p:cBhvr>
                                      <p:tavLst>
                                        <p:tav tm="0">
                                          <p:val>
                                            <p:strVal val="#ppt_x"/>
                                          </p:val>
                                        </p:tav>
                                        <p:tav tm="100000">
                                          <p:val>
                                            <p:strVal val="#ppt_x"/>
                                          </p:val>
                                        </p:tav>
                                      </p:tavLst>
                                    </p:anim>
                                    <p:anim calcmode="lin" valueType="num">
                                      <p:cBhvr>
                                        <p:cTn id="23" dur="1000" fill="hold"/>
                                        <p:tgtEl>
                                          <p:spTgt spid="16"/>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3"/>
                                        </p:tgtEl>
                                        <p:attrNameLst>
                                          <p:attrName>style.visibility</p:attrName>
                                        </p:attrNameLst>
                                      </p:cBhvr>
                                      <p:to>
                                        <p:strVal val="visible"/>
                                      </p:to>
                                    </p:set>
                                    <p:animEffect transition="in" filter="fade">
                                      <p:cBhvr>
                                        <p:cTn id="28" dur="1000"/>
                                        <p:tgtEl>
                                          <p:spTgt spid="13"/>
                                        </p:tgtEl>
                                      </p:cBhvr>
                                    </p:animEffect>
                                    <p:anim calcmode="lin" valueType="num">
                                      <p:cBhvr>
                                        <p:cTn id="29" dur="1000" fill="hold"/>
                                        <p:tgtEl>
                                          <p:spTgt spid="13"/>
                                        </p:tgtEl>
                                        <p:attrNameLst>
                                          <p:attrName>ppt_x</p:attrName>
                                        </p:attrNameLst>
                                      </p:cBhvr>
                                      <p:tavLst>
                                        <p:tav tm="0">
                                          <p:val>
                                            <p:strVal val="#ppt_x"/>
                                          </p:val>
                                        </p:tav>
                                        <p:tav tm="100000">
                                          <p:val>
                                            <p:strVal val="#ppt_x"/>
                                          </p:val>
                                        </p:tav>
                                      </p:tavLst>
                                    </p:anim>
                                    <p:anim calcmode="lin" valueType="num">
                                      <p:cBhvr>
                                        <p:cTn id="30"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14"/>
                                        </p:tgtEl>
                                        <p:attrNameLst>
                                          <p:attrName>style.visibility</p:attrName>
                                        </p:attrNameLst>
                                      </p:cBhvr>
                                      <p:to>
                                        <p:strVal val="visible"/>
                                      </p:to>
                                    </p:set>
                                    <p:animEffect transition="in" filter="fade">
                                      <p:cBhvr>
                                        <p:cTn id="35" dur="1000"/>
                                        <p:tgtEl>
                                          <p:spTgt spid="14"/>
                                        </p:tgtEl>
                                      </p:cBhvr>
                                    </p:animEffect>
                                    <p:anim calcmode="lin" valueType="num">
                                      <p:cBhvr>
                                        <p:cTn id="36" dur="1000" fill="hold"/>
                                        <p:tgtEl>
                                          <p:spTgt spid="14"/>
                                        </p:tgtEl>
                                        <p:attrNameLst>
                                          <p:attrName>ppt_x</p:attrName>
                                        </p:attrNameLst>
                                      </p:cBhvr>
                                      <p:tavLst>
                                        <p:tav tm="0">
                                          <p:val>
                                            <p:strVal val="#ppt_x"/>
                                          </p:val>
                                        </p:tav>
                                        <p:tav tm="100000">
                                          <p:val>
                                            <p:strVal val="#ppt_x"/>
                                          </p:val>
                                        </p:tav>
                                      </p:tavLst>
                                    </p:anim>
                                    <p:anim calcmode="lin" valueType="num">
                                      <p:cBhvr>
                                        <p:cTn id="37"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4" grpId="0"/>
      <p:bldP spid="19"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314951" y="101723"/>
            <a:ext cx="5293437" cy="461665"/>
          </a:xfrm>
          <a:prstGeom prst="rect">
            <a:avLst/>
          </a:prstGeom>
        </p:spPr>
        <p:txBody>
          <a:bodyPr wrap="none">
            <a:spAutoFit/>
          </a:bodyPr>
          <a:lstStyle/>
          <a:p>
            <a:r>
              <a:rPr lang="en-U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latin typeface="Arial"/>
              </a:rPr>
              <a:t>Potential Due to an Electric Dipole:</a:t>
            </a:r>
            <a:endParaRPr lang="en-US" sz="2400" b="1" u="sng"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endParaRPr>
          </a:p>
        </p:txBody>
      </p:sp>
      <p:pic>
        <p:nvPicPr>
          <p:cNvPr id="3076" name="Picture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1017" y="3115281"/>
            <a:ext cx="2814638" cy="37357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7"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5" y="457200"/>
            <a:ext cx="3273425" cy="408463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7" name="Group 6"/>
          <p:cNvGrpSpPr/>
          <p:nvPr/>
        </p:nvGrpSpPr>
        <p:grpSpPr>
          <a:xfrm>
            <a:off x="3539431" y="653534"/>
            <a:ext cx="4114203" cy="1153842"/>
            <a:chOff x="3539431" y="653534"/>
            <a:chExt cx="4114203" cy="1153842"/>
          </a:xfrm>
        </p:grpSpPr>
        <p:sp>
          <p:nvSpPr>
            <p:cNvPr id="2" name="Rectangle 1"/>
            <p:cNvSpPr/>
            <p:nvPr/>
          </p:nvSpPr>
          <p:spPr>
            <a:xfrm>
              <a:off x="3583969" y="653534"/>
              <a:ext cx="3153812" cy="338554"/>
            </a:xfrm>
            <a:prstGeom prst="rect">
              <a:avLst/>
            </a:prstGeom>
          </p:spPr>
          <p:txBody>
            <a:bodyPr wrap="none">
              <a:spAutoFit/>
            </a:bodyPr>
            <a:lstStyle/>
            <a:p>
              <a:r>
                <a:rPr lang="en-US" sz="1600" dirty="0">
                  <a:latin typeface="Arial" panose="020B0604020202020204" pitchFamily="34" charset="0"/>
                  <a:cs typeface="Arial" panose="020B0604020202020204" pitchFamily="34" charset="0"/>
                </a:rPr>
                <a:t>The net potential at </a:t>
              </a:r>
              <a:r>
                <a:rPr lang="en-US" sz="1600" i="1" dirty="0">
                  <a:latin typeface="Arial" panose="020B0604020202020204" pitchFamily="34" charset="0"/>
                  <a:cs typeface="Arial" panose="020B0604020202020204" pitchFamily="34" charset="0"/>
                </a:rPr>
                <a:t>P </a:t>
              </a:r>
              <a:r>
                <a:rPr lang="en-US" sz="1600" dirty="0">
                  <a:latin typeface="Arial" panose="020B0604020202020204" pitchFamily="34" charset="0"/>
                  <a:cs typeface="Arial" panose="020B0604020202020204" pitchFamily="34" charset="0"/>
                </a:rPr>
                <a:t>is given by</a:t>
              </a:r>
            </a:p>
          </p:txBody>
        </p:sp>
        <mc:AlternateContent xmlns:mc="http://schemas.openxmlformats.org/markup-compatibility/2006" xmlns:a14="http://schemas.microsoft.com/office/drawing/2010/main">
          <mc:Choice Requires="a14">
            <p:sp>
              <p:nvSpPr>
                <p:cNvPr id="3" name="TextBox 2"/>
                <p:cNvSpPr txBox="1"/>
                <p:nvPr/>
              </p:nvSpPr>
              <p:spPr>
                <a:xfrm>
                  <a:off x="3539431" y="1022866"/>
                  <a:ext cx="4114203" cy="784510"/>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𝑉</m:t>
                        </m:r>
                        <m:r>
                          <a:rPr lang="en-US" sz="1600" b="0" i="1" smtClean="0">
                            <a:latin typeface="Cambria Math"/>
                          </a:rPr>
                          <m:t>=</m:t>
                        </m:r>
                        <m:nary>
                          <m:naryPr>
                            <m:chr m:val="∑"/>
                            <m:ctrlPr>
                              <a:rPr lang="en-US" sz="1600" b="0" i="1" smtClean="0">
                                <a:latin typeface="Cambria Math" panose="02040503050406030204" pitchFamily="18" charset="0"/>
                              </a:rPr>
                            </m:ctrlPr>
                          </m:naryPr>
                          <m:sub>
                            <m:r>
                              <m:rPr>
                                <m:brk m:alnAt="23"/>
                              </m:rPr>
                              <a:rPr lang="en-US" sz="1600" b="0" i="1" smtClean="0">
                                <a:latin typeface="Cambria Math"/>
                              </a:rPr>
                              <m:t>𝑖</m:t>
                            </m:r>
                            <m:r>
                              <a:rPr lang="en-US" sz="1600" b="0" i="1" smtClean="0">
                                <a:latin typeface="Cambria Math"/>
                              </a:rPr>
                              <m:t>=1</m:t>
                            </m:r>
                          </m:sub>
                          <m:sup>
                            <m:r>
                              <a:rPr lang="en-US" sz="1600" b="0" i="1" smtClean="0">
                                <a:latin typeface="Cambria Math"/>
                              </a:rPr>
                              <m:t>2</m:t>
                            </m:r>
                          </m:sup>
                          <m:e>
                            <m:sSub>
                              <m:sSubPr>
                                <m:ctrlPr>
                                  <a:rPr lang="en-US" sz="1600" b="0" i="1" smtClean="0">
                                    <a:latin typeface="Cambria Math" panose="02040503050406030204" pitchFamily="18" charset="0"/>
                                  </a:rPr>
                                </m:ctrlPr>
                              </m:sSubPr>
                              <m:e>
                                <m:r>
                                  <a:rPr lang="en-US" sz="1600" b="0" i="1" smtClean="0">
                                    <a:latin typeface="Cambria Math"/>
                                  </a:rPr>
                                  <m:t>𝑉</m:t>
                                </m:r>
                              </m:e>
                              <m:sub>
                                <m:r>
                                  <a:rPr lang="en-US" sz="1600" b="0" i="1" smtClean="0">
                                    <a:latin typeface="Cambria Math"/>
                                  </a:rPr>
                                  <m:t>𝑖</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𝑉</m:t>
                                </m:r>
                              </m:e>
                              <m:sub>
                                <m:r>
                                  <a:rPr lang="en-US" sz="1600" b="0" i="1" smtClean="0">
                                    <a:latin typeface="Cambria Math"/>
                                  </a:rPr>
                                  <m:t>(+)</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𝑉</m:t>
                                </m:r>
                              </m:e>
                              <m:sub>
                                <m:r>
                                  <a:rPr lang="en-US" sz="1600" b="0" i="1" smtClean="0">
                                    <a:latin typeface="Cambria Math"/>
                                  </a:rPr>
                                  <m:t>(−)</m:t>
                                </m:r>
                              </m:sub>
                            </m:sSub>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1</m:t>
                                </m:r>
                              </m:num>
                              <m:den>
                                <m:r>
                                  <a:rPr lang="en-US" sz="1600" b="0" i="1" smtClean="0">
                                    <a:latin typeface="Cambria Math"/>
                                  </a:rPr>
                                  <m:t>4</m:t>
                                </m:r>
                                <m:r>
                                  <a:rPr lang="en-US" sz="1600" b="0" i="1" smtClean="0">
                                    <a:latin typeface="Cambria Math"/>
                                    <a:ea typeface="Cambria Math"/>
                                  </a:rPr>
                                  <m:t>𝜋</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𝜀</m:t>
                                    </m:r>
                                  </m:e>
                                  <m:sub>
                                    <m:r>
                                      <a:rPr lang="en-US" sz="1600" b="0" i="1" smtClean="0">
                                        <a:latin typeface="Cambria Math"/>
                                        <a:ea typeface="Cambria Math"/>
                                      </a:rPr>
                                      <m:t>0</m:t>
                                    </m:r>
                                  </m:sub>
                                </m:sSub>
                              </m:den>
                            </m:f>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𝑞</m:t>
                                </m:r>
                              </m:num>
                              <m:den>
                                <m:sSub>
                                  <m:sSubPr>
                                    <m:ctrlPr>
                                      <a:rPr lang="en-US" sz="1600" b="0" i="1" smtClean="0">
                                        <a:latin typeface="Cambria Math" panose="02040503050406030204" pitchFamily="18" charset="0"/>
                                      </a:rPr>
                                    </m:ctrlPr>
                                  </m:sSubPr>
                                  <m:e>
                                    <m:r>
                                      <a:rPr lang="en-US" sz="1600" b="0" i="1" smtClean="0">
                                        <a:latin typeface="Cambria Math"/>
                                      </a:rPr>
                                      <m:t>𝑟</m:t>
                                    </m:r>
                                  </m:e>
                                  <m:sub>
                                    <m:d>
                                      <m:dPr>
                                        <m:ctrlPr>
                                          <a:rPr lang="en-US" sz="1600" b="0" i="1" smtClean="0">
                                            <a:latin typeface="Cambria Math" panose="02040503050406030204" pitchFamily="18" charset="0"/>
                                          </a:rPr>
                                        </m:ctrlPr>
                                      </m:dPr>
                                      <m:e>
                                        <m:r>
                                          <a:rPr lang="en-US" sz="1600" b="0" i="1" smtClean="0">
                                            <a:latin typeface="Cambria Math"/>
                                          </a:rPr>
                                          <m:t>+</m:t>
                                        </m:r>
                                      </m:e>
                                    </m:d>
                                  </m:sub>
                                </m:sSub>
                              </m:den>
                            </m:f>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m:t>
                                </m:r>
                                <m:r>
                                  <a:rPr lang="en-US" sz="1600" b="0" i="1" smtClean="0">
                                    <a:latin typeface="Cambria Math"/>
                                  </a:rPr>
                                  <m:t>𝑞</m:t>
                                </m:r>
                              </m:num>
                              <m:den>
                                <m:sSub>
                                  <m:sSubPr>
                                    <m:ctrlPr>
                                      <a:rPr lang="en-US" sz="1600" b="0" i="1" smtClean="0">
                                        <a:latin typeface="Cambria Math" panose="02040503050406030204" pitchFamily="18" charset="0"/>
                                      </a:rPr>
                                    </m:ctrlPr>
                                  </m:sSubPr>
                                  <m:e>
                                    <m:r>
                                      <a:rPr lang="en-US" sz="1600" b="0" i="1" smtClean="0">
                                        <a:latin typeface="Cambria Math"/>
                                      </a:rPr>
                                      <m:t>𝑟</m:t>
                                    </m:r>
                                  </m:e>
                                  <m:sub>
                                    <m:d>
                                      <m:dPr>
                                        <m:ctrlPr>
                                          <a:rPr lang="en-US" sz="1600" b="0" i="1" smtClean="0">
                                            <a:latin typeface="Cambria Math" panose="02040503050406030204" pitchFamily="18" charset="0"/>
                                          </a:rPr>
                                        </m:ctrlPr>
                                      </m:dPr>
                                      <m:e>
                                        <m:r>
                                          <a:rPr lang="en-US" sz="1600" b="0" i="1" smtClean="0">
                                            <a:latin typeface="Cambria Math"/>
                                          </a:rPr>
                                          <m:t>−</m:t>
                                        </m:r>
                                      </m:e>
                                    </m:d>
                                  </m:sub>
                                </m:sSub>
                              </m:den>
                            </m:f>
                            <m:r>
                              <a:rPr lang="en-US" sz="1600" b="0" i="1" smtClean="0">
                                <a:latin typeface="Cambria Math"/>
                              </a:rPr>
                              <m:t>]</m:t>
                            </m:r>
                          </m:e>
                        </m:nary>
                      </m:oMath>
                    </m:oMathPara>
                  </a14:m>
                  <a:endParaRPr lang="en-US" sz="1600" dirty="0">
                    <a:latin typeface="Arial" panose="020B0604020202020204" pitchFamily="34" charset="0"/>
                    <a:cs typeface="Arial" panose="020B0604020202020204" pitchFamily="34" charset="0"/>
                  </a:endParaRPr>
                </a:p>
              </p:txBody>
            </p:sp>
          </mc:Choice>
          <mc:Fallback xmlns="">
            <p:sp>
              <p:nvSpPr>
                <p:cNvPr id="3" name="TextBox 2"/>
                <p:cNvSpPr txBox="1">
                  <a:spLocks noRot="1" noChangeAspect="1" noMove="1" noResize="1" noEditPoints="1" noAdjustHandles="1" noChangeArrowheads="1" noChangeShapeType="1" noTextEdit="1"/>
                </p:cNvSpPr>
                <p:nvPr/>
              </p:nvSpPr>
              <p:spPr>
                <a:xfrm>
                  <a:off x="3539431" y="1022866"/>
                  <a:ext cx="4114203" cy="784510"/>
                </a:xfrm>
                <a:prstGeom prst="rect">
                  <a:avLst/>
                </a:prstGeom>
                <a:blipFill rotWithShape="1">
                  <a:blip r:embed="rId4"/>
                  <a:stretch>
                    <a:fillRect/>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8" name="TextBox 7"/>
              <p:cNvSpPr txBox="1"/>
              <p:nvPr/>
            </p:nvSpPr>
            <p:spPr>
              <a:xfrm>
                <a:off x="3810000" y="1894002"/>
                <a:ext cx="2219838" cy="65479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1600" b="0" i="1" smtClean="0">
                          <a:latin typeface="Cambria Math"/>
                        </a:rPr>
                        <m:t>𝑉</m:t>
                      </m:r>
                      <m:r>
                        <a:rPr lang="en-US" sz="1600" b="0" i="1" smtClean="0">
                          <a:latin typeface="Cambria Math"/>
                        </a:rPr>
                        <m:t>=</m:t>
                      </m:r>
                      <m:f>
                        <m:fPr>
                          <m:ctrlPr>
                            <a:rPr lang="en-US" sz="1600" b="0" i="1" smtClean="0">
                              <a:latin typeface="Cambria Math" panose="02040503050406030204" pitchFamily="18" charset="0"/>
                            </a:rPr>
                          </m:ctrlPr>
                        </m:fPr>
                        <m:num>
                          <m:r>
                            <a:rPr lang="en-US" sz="1600" b="0" i="1" smtClean="0">
                              <a:latin typeface="Cambria Math"/>
                            </a:rPr>
                            <m:t>𝑞</m:t>
                          </m:r>
                        </m:num>
                        <m:den>
                          <m:r>
                            <a:rPr lang="en-US" sz="1600" b="0" i="1" smtClean="0">
                              <a:latin typeface="Cambria Math"/>
                            </a:rPr>
                            <m:t>4</m:t>
                          </m:r>
                          <m:r>
                            <a:rPr lang="en-US" sz="1600" b="0" i="1" smtClean="0">
                              <a:latin typeface="Cambria Math"/>
                              <a:ea typeface="Cambria Math"/>
                            </a:rPr>
                            <m:t>𝜋</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𝜀</m:t>
                              </m:r>
                            </m:e>
                            <m:sub>
                              <m:r>
                                <a:rPr lang="en-US" sz="1600" b="0" i="1" smtClean="0">
                                  <a:latin typeface="Cambria Math"/>
                                  <a:ea typeface="Cambria Math"/>
                                </a:rPr>
                                <m:t>0</m:t>
                              </m:r>
                            </m:sub>
                          </m:sSub>
                        </m:den>
                      </m:f>
                      <m:d>
                        <m:dPr>
                          <m:ctrlPr>
                            <a:rPr lang="en-US" sz="1600" b="0" i="1" smtClean="0">
                              <a:latin typeface="Cambria Math" panose="02040503050406030204" pitchFamily="18" charset="0"/>
                            </a:rPr>
                          </m:ctrlPr>
                        </m:dPr>
                        <m:e>
                          <m:f>
                            <m:fPr>
                              <m:ctrlPr>
                                <a:rPr lang="en-US" sz="1600" b="0" i="1" smtClean="0">
                                  <a:latin typeface="Cambria Math" panose="02040503050406030204" pitchFamily="18" charset="0"/>
                                </a:rPr>
                              </m:ctrlPr>
                            </m:fPr>
                            <m:num>
                              <m:sSub>
                                <m:sSubPr>
                                  <m:ctrlPr>
                                    <a:rPr lang="en-US" sz="1600" b="0" i="1" smtClean="0">
                                      <a:latin typeface="Cambria Math" panose="02040503050406030204" pitchFamily="18" charset="0"/>
                                    </a:rPr>
                                  </m:ctrlPr>
                                </m:sSubPr>
                                <m:e>
                                  <m:r>
                                    <a:rPr lang="en-US" sz="1600" b="0" i="1" smtClean="0">
                                      <a:latin typeface="Cambria Math"/>
                                    </a:rPr>
                                    <m:t>𝑟</m:t>
                                  </m:r>
                                </m:e>
                                <m:sub>
                                  <m:r>
                                    <a:rPr lang="en-US" sz="1600" b="0" i="1" smtClean="0">
                                      <a:latin typeface="Cambria Math"/>
                                    </a:rPr>
                                    <m:t>(−)</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𝑟</m:t>
                                  </m:r>
                                </m:e>
                                <m:sub>
                                  <m:r>
                                    <a:rPr lang="en-US" sz="1600" b="0" i="1" smtClean="0">
                                      <a:latin typeface="Cambria Math"/>
                                    </a:rPr>
                                    <m:t>(+)</m:t>
                                  </m:r>
                                </m:sub>
                              </m:sSub>
                            </m:num>
                            <m:den>
                              <m:sSub>
                                <m:sSubPr>
                                  <m:ctrlPr>
                                    <a:rPr lang="en-US" sz="1600" b="0" i="1" smtClean="0">
                                      <a:latin typeface="Cambria Math" panose="02040503050406030204" pitchFamily="18" charset="0"/>
                                    </a:rPr>
                                  </m:ctrlPr>
                                </m:sSubPr>
                                <m:e>
                                  <m:r>
                                    <a:rPr lang="en-US" sz="1600" b="0" i="1" smtClean="0">
                                      <a:latin typeface="Cambria Math"/>
                                    </a:rPr>
                                    <m:t>𝑟</m:t>
                                  </m:r>
                                </m:e>
                                <m:sub>
                                  <m:r>
                                    <a:rPr lang="en-US" sz="1600" b="0" i="1" smtClean="0">
                                      <a:latin typeface="Cambria Math"/>
                                    </a:rPr>
                                    <m:t>(−)</m:t>
                                  </m:r>
                                </m:sub>
                              </m:sSub>
                              <m:sSub>
                                <m:sSubPr>
                                  <m:ctrlPr>
                                    <a:rPr lang="en-US" sz="1600" b="0" i="1" smtClean="0">
                                      <a:latin typeface="Cambria Math" panose="02040503050406030204" pitchFamily="18" charset="0"/>
                                    </a:rPr>
                                  </m:ctrlPr>
                                </m:sSubPr>
                                <m:e>
                                  <m:r>
                                    <a:rPr lang="en-US" sz="1600" b="0" i="1" smtClean="0">
                                      <a:latin typeface="Cambria Math"/>
                                    </a:rPr>
                                    <m:t>𝑟</m:t>
                                  </m:r>
                                </m:e>
                                <m:sub>
                                  <m:r>
                                    <a:rPr lang="en-US" sz="1600" b="0" i="1" smtClean="0">
                                      <a:latin typeface="Cambria Math"/>
                                    </a:rPr>
                                    <m:t>(+)</m:t>
                                  </m:r>
                                </m:sub>
                              </m:sSub>
                            </m:den>
                          </m:f>
                        </m:e>
                      </m:d>
                    </m:oMath>
                  </m:oMathPara>
                </a14:m>
                <a:endParaRPr lang="en-US" sz="1600" dirty="0">
                  <a:latin typeface="Arial" panose="020B0604020202020204" pitchFamily="34" charset="0"/>
                  <a:cs typeface="Arial" panose="020B0604020202020204" pitchFamily="34" charset="0"/>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3810000" y="1894002"/>
                <a:ext cx="2219838" cy="654795"/>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p:cNvSpPr txBox="1"/>
              <p:nvPr/>
            </p:nvSpPr>
            <p:spPr>
              <a:xfrm>
                <a:off x="2043313" y="2745949"/>
                <a:ext cx="7024487" cy="369332"/>
              </a:xfrm>
              <a:prstGeom prst="rect">
                <a:avLst/>
              </a:prstGeom>
              <a:noFill/>
            </p:spPr>
            <p:txBody>
              <a:bodyPr wrap="none" rtlCol="0">
                <a:spAutoFit/>
              </a:bodyPr>
              <a:lstStyle/>
              <a:p>
                <a:r>
                  <a:rPr lang="en-US" dirty="0"/>
                  <a:t>For dipoles, usually,  r </a:t>
                </a:r>
                <a14:m>
                  <m:oMath xmlns:m="http://schemas.openxmlformats.org/officeDocument/2006/math">
                    <m:r>
                      <a:rPr lang="en-US" i="1" smtClean="0">
                        <a:latin typeface="Cambria Math"/>
                        <a:ea typeface="Cambria Math"/>
                      </a:rPr>
                      <m:t>≫</m:t>
                    </m:r>
                    <m:r>
                      <a:rPr lang="en-US" b="0" i="1" smtClean="0">
                        <a:latin typeface="Cambria Math"/>
                        <a:ea typeface="Cambria Math"/>
                      </a:rPr>
                      <m:t>𝑑</m:t>
                    </m:r>
                  </m:oMath>
                </a14:m>
                <a:r>
                  <a:rPr lang="en-US" dirty="0"/>
                  <a:t>, where d is the distance between the charges. </a:t>
                </a:r>
              </a:p>
            </p:txBody>
          </p:sp>
        </mc:Choice>
        <mc:Fallback xmlns="">
          <p:sp>
            <p:nvSpPr>
              <p:cNvPr id="6" name="TextBox 5"/>
              <p:cNvSpPr txBox="1">
                <a:spLocks noRot="1" noChangeAspect="1" noMove="1" noResize="1" noEditPoints="1" noAdjustHandles="1" noChangeArrowheads="1" noChangeShapeType="1" noTextEdit="1"/>
              </p:cNvSpPr>
              <p:nvPr/>
            </p:nvSpPr>
            <p:spPr>
              <a:xfrm>
                <a:off x="2043313" y="2745949"/>
                <a:ext cx="7024487" cy="369332"/>
              </a:xfrm>
              <a:prstGeom prst="rect">
                <a:avLst/>
              </a:prstGeom>
              <a:blipFill rotWithShape="1">
                <a:blip r:embed="rId6"/>
                <a:stretch>
                  <a:fillRect l="-694" t="-8197" r="-607" b="-24590"/>
                </a:stretch>
              </a:blipFill>
            </p:spPr>
            <p:txBody>
              <a:bodyPr/>
              <a:lstStyle/>
              <a:p>
                <a:r>
                  <a:rPr lang="en-US">
                    <a:noFill/>
                  </a:rPr>
                  <a:t> </a:t>
                </a:r>
              </a:p>
            </p:txBody>
          </p:sp>
        </mc:Fallback>
      </mc:AlternateContent>
      <p:grpSp>
        <p:nvGrpSpPr>
          <p:cNvPr id="11" name="Group 10"/>
          <p:cNvGrpSpPr/>
          <p:nvPr/>
        </p:nvGrpSpPr>
        <p:grpSpPr>
          <a:xfrm>
            <a:off x="2544421" y="3244334"/>
            <a:ext cx="5216493" cy="759962"/>
            <a:chOff x="2544421" y="3244334"/>
            <a:chExt cx="5216493" cy="759962"/>
          </a:xfrm>
        </p:grpSpPr>
        <p:sp>
          <p:nvSpPr>
            <p:cNvPr id="9" name="TextBox 8"/>
            <p:cNvSpPr txBox="1"/>
            <p:nvPr/>
          </p:nvSpPr>
          <p:spPr>
            <a:xfrm>
              <a:off x="2544421" y="3244334"/>
              <a:ext cx="521649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Under the above condition, from the figure we can write</a:t>
              </a:r>
            </a:p>
          </p:txBody>
        </p:sp>
        <mc:AlternateContent xmlns:mc="http://schemas.openxmlformats.org/markup-compatibility/2006" xmlns:a14="http://schemas.microsoft.com/office/drawing/2010/main">
          <mc:Choice Requires="a14">
            <p:sp>
              <p:nvSpPr>
                <p:cNvPr id="10" name="TextBox 9"/>
                <p:cNvSpPr txBox="1"/>
                <p:nvPr/>
              </p:nvSpPr>
              <p:spPr>
                <a:xfrm>
                  <a:off x="2971800" y="3637080"/>
                  <a:ext cx="3768211" cy="367216"/>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1600" i="1" smtClean="0">
                                <a:latin typeface="Cambria Math" panose="02040503050406030204" pitchFamily="18" charset="0"/>
                              </a:rPr>
                            </m:ctrlPr>
                          </m:sSubPr>
                          <m:e>
                            <m:r>
                              <a:rPr lang="en-US" sz="1600" b="0" i="1" smtClean="0">
                                <a:latin typeface="Cambria Math"/>
                              </a:rPr>
                              <m:t>𝑟</m:t>
                            </m:r>
                          </m:e>
                          <m:sub>
                            <m:r>
                              <a:rPr lang="en-US" sz="1600" b="0" i="1" smtClean="0">
                                <a:latin typeface="Cambria Math"/>
                              </a:rPr>
                              <m:t>(−)</m:t>
                            </m:r>
                          </m:sub>
                        </m:sSub>
                        <m:r>
                          <a:rPr lang="en-US" sz="1600" b="0" i="1" smtClean="0">
                            <a:latin typeface="Cambria Math"/>
                          </a:rPr>
                          <m:t>−</m:t>
                        </m:r>
                        <m:sSub>
                          <m:sSubPr>
                            <m:ctrlPr>
                              <a:rPr lang="en-US" sz="1600" b="0" i="1" smtClean="0">
                                <a:latin typeface="Cambria Math" panose="02040503050406030204" pitchFamily="18" charset="0"/>
                              </a:rPr>
                            </m:ctrlPr>
                          </m:sSubPr>
                          <m:e>
                            <m:r>
                              <a:rPr lang="en-US" sz="1600" b="0" i="1" smtClean="0">
                                <a:latin typeface="Cambria Math"/>
                              </a:rPr>
                              <m:t>𝑟</m:t>
                            </m:r>
                          </m:e>
                          <m:sub>
                            <m:d>
                              <m:dPr>
                                <m:ctrlPr>
                                  <a:rPr lang="en-US" sz="1600" b="0" i="1" smtClean="0">
                                    <a:latin typeface="Cambria Math" panose="02040503050406030204" pitchFamily="18" charset="0"/>
                                  </a:rPr>
                                </m:ctrlPr>
                              </m:dPr>
                              <m:e>
                                <m:r>
                                  <a:rPr lang="en-US" sz="1600" b="0" i="1" smtClean="0">
                                    <a:latin typeface="Cambria Math"/>
                                  </a:rPr>
                                  <m:t>+</m:t>
                                </m:r>
                              </m:e>
                            </m:d>
                          </m:sub>
                        </m:sSub>
                        <m:r>
                          <a:rPr lang="en-US" sz="1600" b="0" i="1" smtClean="0">
                            <a:latin typeface="Cambria Math"/>
                          </a:rPr>
                          <m:t>=</m:t>
                        </m:r>
                        <m:r>
                          <a:rPr lang="en-US" sz="1600" b="0" i="1" smtClean="0">
                            <a:latin typeface="Cambria Math"/>
                            <a:ea typeface="Cambria Math"/>
                          </a:rPr>
                          <m:t>𝑑𝑐𝑜𝑠</m:t>
                        </m:r>
                        <m:r>
                          <a:rPr lang="en-US" sz="1600" b="0" i="1" smtClean="0">
                            <a:latin typeface="Cambria Math"/>
                            <a:ea typeface="Cambria Math"/>
                          </a:rPr>
                          <m:t>𝜃</m:t>
                        </m:r>
                        <m:r>
                          <a:rPr lang="en-US" sz="1600" b="0" i="1" smtClean="0">
                            <a:latin typeface="Cambria Math"/>
                            <a:ea typeface="Cambria Math"/>
                          </a:rPr>
                          <m:t>    </m:t>
                        </m:r>
                        <m:r>
                          <a:rPr lang="en-US" sz="1600" b="0" i="1" smtClean="0">
                            <a:latin typeface="Cambria Math"/>
                            <a:ea typeface="Cambria Math"/>
                          </a:rPr>
                          <m:t>𝑎𝑛𝑑</m:t>
                        </m:r>
                        <m:r>
                          <a:rPr lang="en-US" sz="1600" b="0" i="1" smtClean="0">
                            <a:latin typeface="Cambria Math"/>
                            <a:ea typeface="Cambria Math"/>
                          </a:rPr>
                          <m:t>  </m:t>
                        </m:r>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𝑟</m:t>
                            </m:r>
                          </m:e>
                          <m:sub>
                            <m:d>
                              <m:dPr>
                                <m:ctrlPr>
                                  <a:rPr lang="en-US" sz="1600" b="0" i="1" smtClean="0">
                                    <a:latin typeface="Cambria Math" panose="02040503050406030204" pitchFamily="18" charset="0"/>
                                    <a:ea typeface="Cambria Math"/>
                                  </a:rPr>
                                </m:ctrlPr>
                              </m:dPr>
                              <m:e>
                                <m:r>
                                  <a:rPr lang="en-US" sz="1600" b="0" i="1" smtClean="0">
                                    <a:latin typeface="Cambria Math"/>
                                    <a:ea typeface="Cambria Math"/>
                                  </a:rPr>
                                  <m:t>−</m:t>
                                </m:r>
                              </m:e>
                            </m:d>
                          </m:sub>
                        </m:sSub>
                        <m:sSub>
                          <m:sSubPr>
                            <m:ctrlPr>
                              <a:rPr lang="en-US" sz="1600" b="0" i="1" smtClean="0">
                                <a:latin typeface="Cambria Math" panose="02040503050406030204" pitchFamily="18" charset="0"/>
                                <a:ea typeface="Cambria Math"/>
                              </a:rPr>
                            </m:ctrlPr>
                          </m:sSubPr>
                          <m:e>
                            <m:r>
                              <a:rPr lang="en-US" sz="1600" b="0" i="1" smtClean="0">
                                <a:latin typeface="Cambria Math"/>
                                <a:ea typeface="Cambria Math"/>
                              </a:rPr>
                              <m:t>𝑟</m:t>
                            </m:r>
                          </m:e>
                          <m:sub>
                            <m:d>
                              <m:dPr>
                                <m:ctrlPr>
                                  <a:rPr lang="en-US" sz="1600" b="0" i="1" smtClean="0">
                                    <a:latin typeface="Cambria Math" panose="02040503050406030204" pitchFamily="18" charset="0"/>
                                    <a:ea typeface="Cambria Math"/>
                                  </a:rPr>
                                </m:ctrlPr>
                              </m:dPr>
                              <m:e>
                                <m:r>
                                  <a:rPr lang="en-US" sz="1600" b="0" i="1" smtClean="0">
                                    <a:latin typeface="Cambria Math"/>
                                    <a:ea typeface="Cambria Math"/>
                                  </a:rPr>
                                  <m:t>+</m:t>
                                </m:r>
                              </m:e>
                            </m:d>
                          </m:sub>
                        </m:sSub>
                        <m:r>
                          <a:rPr lang="en-US" sz="1600" b="0" i="1" smtClean="0">
                            <a:latin typeface="Cambria Math"/>
                            <a:ea typeface="Cambria Math"/>
                          </a:rPr>
                          <m:t>≈ </m:t>
                        </m:r>
                        <m:sSup>
                          <m:sSupPr>
                            <m:ctrlPr>
                              <a:rPr lang="en-US" sz="1600" b="0" i="1" smtClean="0">
                                <a:latin typeface="Cambria Math" panose="02040503050406030204" pitchFamily="18" charset="0"/>
                                <a:ea typeface="Cambria Math"/>
                              </a:rPr>
                            </m:ctrlPr>
                          </m:sSupPr>
                          <m:e>
                            <m:r>
                              <a:rPr lang="en-US" sz="1600" b="0" i="1" smtClean="0">
                                <a:latin typeface="Cambria Math"/>
                                <a:ea typeface="Cambria Math"/>
                              </a:rPr>
                              <m:t>𝑟</m:t>
                            </m:r>
                          </m:e>
                          <m:sup>
                            <m:r>
                              <a:rPr lang="en-US" sz="1600" b="0" i="1" smtClean="0">
                                <a:latin typeface="Cambria Math"/>
                                <a:ea typeface="Cambria Math"/>
                              </a:rPr>
                              <m:t>2</m:t>
                            </m:r>
                          </m:sup>
                        </m:sSup>
                      </m:oMath>
                    </m:oMathPara>
                  </a14:m>
                  <a:endParaRPr lang="en-US" sz="1600" dirty="0">
                    <a:latin typeface="Arial" panose="020B0604020202020204" pitchFamily="34" charset="0"/>
                    <a:cs typeface="Arial" panose="020B0604020202020204" pitchFamily="34" charset="0"/>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971800" y="3637080"/>
                  <a:ext cx="3768211" cy="367216"/>
                </a:xfrm>
                <a:prstGeom prst="rect">
                  <a:avLst/>
                </a:prstGeom>
                <a:blipFill rotWithShape="1">
                  <a:blip r:embed="rId7"/>
                  <a:stretch>
                    <a:fillRect b="-5000"/>
                  </a:stretch>
                </a:blipFill>
              </p:spPr>
              <p:txBody>
                <a:bodyPr/>
                <a:lstStyle/>
                <a:p>
                  <a:r>
                    <a:rPr lang="en-US">
                      <a:noFill/>
                    </a:rPr>
                    <a:t> </a:t>
                  </a:r>
                </a:p>
              </p:txBody>
            </p:sp>
          </mc:Fallback>
        </mc:AlternateContent>
      </p:grpSp>
      <p:grpSp>
        <p:nvGrpSpPr>
          <p:cNvPr id="13" name="Group 12"/>
          <p:cNvGrpSpPr/>
          <p:nvPr/>
        </p:nvGrpSpPr>
        <p:grpSpPr>
          <a:xfrm>
            <a:off x="2813843" y="4172505"/>
            <a:ext cx="6146811" cy="1225529"/>
            <a:chOff x="2813843" y="4172505"/>
            <a:chExt cx="6146811" cy="1225529"/>
          </a:xfrm>
        </p:grpSpPr>
        <p:sp>
          <p:nvSpPr>
            <p:cNvPr id="12" name="TextBox 11"/>
            <p:cNvSpPr txBox="1"/>
            <p:nvPr/>
          </p:nvSpPr>
          <p:spPr>
            <a:xfrm>
              <a:off x="2839941" y="4172505"/>
              <a:ext cx="5259773" cy="338554"/>
            </a:xfrm>
            <a:prstGeom prst="rect">
              <a:avLst/>
            </a:prstGeom>
            <a:noFill/>
          </p:spPr>
          <p:txBody>
            <a:bodyPr wrap="none" rtlCol="0">
              <a:spAutoFit/>
            </a:bodyPr>
            <a:lstStyle/>
            <a:p>
              <a:r>
                <a:rPr lang="en-US" sz="1600" dirty="0">
                  <a:latin typeface="Arial" panose="020B0604020202020204" pitchFamily="34" charset="0"/>
                  <a:cs typeface="Arial" panose="020B0604020202020204" pitchFamily="34" charset="0"/>
                </a:rPr>
                <a:t>Substituting these values  in the above equation, we get</a:t>
              </a:r>
            </a:p>
          </p:txBody>
        </p:sp>
        <mc:AlternateContent xmlns:mc="http://schemas.openxmlformats.org/markup-compatibility/2006" xmlns:a14="http://schemas.microsoft.com/office/drawing/2010/main">
          <mc:Choice Requires="a14">
            <p:sp>
              <p:nvSpPr>
                <p:cNvPr id="16" name="TextBox 15"/>
                <p:cNvSpPr txBox="1"/>
                <p:nvPr/>
              </p:nvSpPr>
              <p:spPr>
                <a:xfrm>
                  <a:off x="2813843" y="4576655"/>
                  <a:ext cx="6146811" cy="821379"/>
                </a:xfrm>
                <a:prstGeom prst="rect">
                  <a:avLst/>
                </a:prstGeom>
                <a:noFill/>
              </p:spPr>
              <p:txBody>
                <a:bodyPr wrap="none" rtlCol="0">
                  <a:spAutoFit/>
                </a:bodyPr>
                <a:lstStyle/>
                <a:p>
                  <a14:m>
                    <m:oMath xmlns:m="http://schemas.openxmlformats.org/officeDocument/2006/math">
                      <m:r>
                        <a:rPr lang="en-US" b="0" i="1" smtClean="0">
                          <a:latin typeface="Cambria Math"/>
                        </a:rPr>
                        <m:t>𝑉</m:t>
                      </m:r>
                      <m:r>
                        <a:rPr lang="en-US" b="0" i="1" smtClean="0">
                          <a:latin typeface="Cambria Math"/>
                        </a:rPr>
                        <m:t>=</m:t>
                      </m:r>
                      <m:f>
                        <m:fPr>
                          <m:ctrlPr>
                            <a:rPr lang="en-US" b="0" i="1" smtClean="0">
                              <a:latin typeface="Cambria Math" panose="02040503050406030204" pitchFamily="18" charset="0"/>
                            </a:rPr>
                          </m:ctrlPr>
                        </m:fPr>
                        <m:num>
                          <m:r>
                            <a:rPr lang="en-US" b="0" i="1" smtClean="0">
                              <a:latin typeface="Cambria Math"/>
                            </a:rPr>
                            <m:t>𝑞</m:t>
                          </m:r>
                        </m:num>
                        <m:den>
                          <m:r>
                            <a:rPr lang="en-US" b="0" i="1" smtClean="0">
                              <a:latin typeface="Cambria Math"/>
                            </a:rPr>
                            <m:t>4</m:t>
                          </m:r>
                          <m:r>
                            <a:rPr lang="en-US" b="0" i="1" smtClean="0">
                              <a:latin typeface="Cambria Math"/>
                              <a:ea typeface="Cambria Math"/>
                            </a:rPr>
                            <m:t>𝜋</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𝜀</m:t>
                              </m:r>
                            </m:e>
                            <m:sub>
                              <m:r>
                                <a:rPr lang="en-US" b="0" i="1" smtClean="0">
                                  <a:latin typeface="Cambria Math"/>
                                  <a:ea typeface="Cambria Math"/>
                                </a:rPr>
                                <m:t>0</m:t>
                              </m:r>
                            </m:sub>
                          </m:sSub>
                        </m:den>
                      </m:f>
                      <m:d>
                        <m:dPr>
                          <m:ctrlPr>
                            <a:rPr lang="en-US" b="0" i="1" smtClean="0">
                              <a:latin typeface="Cambria Math" panose="02040503050406030204" pitchFamily="18" charset="0"/>
                            </a:rPr>
                          </m:ctrlPr>
                        </m:dPr>
                        <m:e>
                          <m:f>
                            <m:fPr>
                              <m:ctrlPr>
                                <a:rPr lang="en-US" b="0" i="1" smtClean="0">
                                  <a:latin typeface="Cambria Math" panose="02040503050406030204" pitchFamily="18" charset="0"/>
                                </a:rPr>
                              </m:ctrlPr>
                            </m:fPr>
                            <m:num>
                              <m:r>
                                <a:rPr lang="en-US" b="0" i="1" smtClean="0">
                                  <a:latin typeface="Cambria Math"/>
                                </a:rPr>
                                <m:t>𝑑</m:t>
                              </m:r>
                              <m:func>
                                <m:funcPr>
                                  <m:ctrlPr>
                                    <a:rPr lang="en-US" b="0" i="1" smtClean="0">
                                      <a:latin typeface="Cambria Math" panose="02040503050406030204" pitchFamily="18" charset="0"/>
                                    </a:rPr>
                                  </m:ctrlPr>
                                </m:funcPr>
                                <m:fName>
                                  <m:r>
                                    <m:rPr>
                                      <m:sty m:val="p"/>
                                    </m:rPr>
                                    <a:rPr lang="en-US" b="0" i="0" smtClean="0">
                                      <a:latin typeface="Cambria Math"/>
                                    </a:rPr>
                                    <m:t>cos</m:t>
                                  </m:r>
                                </m:fName>
                                <m:e>
                                  <m:r>
                                    <a:rPr lang="en-US" b="0" i="1" smtClean="0">
                                      <a:latin typeface="Cambria Math"/>
                                      <a:ea typeface="Cambria Math"/>
                                    </a:rPr>
                                    <m:t>𝜃</m:t>
                                  </m:r>
                                </m:e>
                              </m:func>
                            </m:num>
                            <m:den>
                              <m:sSup>
                                <m:sSupPr>
                                  <m:ctrlPr>
                                    <a:rPr lang="en-US" b="0" i="1" smtClean="0">
                                      <a:latin typeface="Cambria Math" panose="02040503050406030204" pitchFamily="18" charset="0"/>
                                    </a:rPr>
                                  </m:ctrlPr>
                                </m:sSupPr>
                                <m:e>
                                  <m:r>
                                    <a:rPr lang="en-US" b="0" i="1" smtClean="0">
                                      <a:latin typeface="Cambria Math"/>
                                    </a:rPr>
                                    <m:t>𝑟</m:t>
                                  </m:r>
                                </m:e>
                                <m:sup>
                                  <m:r>
                                    <a:rPr lang="en-US" b="0" i="1" smtClean="0">
                                      <a:latin typeface="Cambria Math"/>
                                    </a:rPr>
                                    <m:t>2</m:t>
                                  </m:r>
                                </m:sup>
                              </m:sSup>
                            </m:den>
                          </m:f>
                        </m:e>
                      </m:d>
                    </m:oMath>
                  </a14:m>
                  <a:r>
                    <a:rPr lang="en-US" dirty="0"/>
                    <a:t>  where, </a:t>
                  </a:r>
                  <a:r>
                    <a:rPr lang="el-GR" dirty="0"/>
                    <a:t>θ</a:t>
                  </a:r>
                  <a:r>
                    <a:rPr lang="en-US" dirty="0"/>
                    <a:t> is measured from the dipole axis as</a:t>
                  </a:r>
                </a:p>
                <a:p>
                  <a:r>
                    <a:rPr lang="en-US" dirty="0"/>
                    <a:t>                                              shown in the figure.</a:t>
                  </a:r>
                </a:p>
              </p:txBody>
            </p:sp>
          </mc:Choice>
          <mc:Fallback xmlns="">
            <p:sp>
              <p:nvSpPr>
                <p:cNvPr id="16" name="TextBox 15"/>
                <p:cNvSpPr txBox="1">
                  <a:spLocks noRot="1" noChangeAspect="1" noMove="1" noResize="1" noEditPoints="1" noAdjustHandles="1" noChangeArrowheads="1" noChangeShapeType="1" noTextEdit="1"/>
                </p:cNvSpPr>
                <p:nvPr/>
              </p:nvSpPr>
              <p:spPr>
                <a:xfrm>
                  <a:off x="2813843" y="4576655"/>
                  <a:ext cx="6146811" cy="821379"/>
                </a:xfrm>
                <a:prstGeom prst="rect">
                  <a:avLst/>
                </a:prstGeom>
                <a:blipFill rotWithShape="1">
                  <a:blip r:embed="rId8"/>
                  <a:stretch>
                    <a:fillRect b="-9630"/>
                  </a:stretch>
                </a:blipFill>
              </p:spPr>
              <p:txBody>
                <a:bodyPr/>
                <a:lstStyle/>
                <a:p>
                  <a:r>
                    <a:rPr lang="en-US">
                      <a:noFill/>
                    </a:rPr>
                    <a:t> </a:t>
                  </a:r>
                </a:p>
              </p:txBody>
            </p:sp>
          </mc:Fallback>
        </mc:AlternateContent>
      </p:grpSp>
      <mc:AlternateContent xmlns:mc="http://schemas.openxmlformats.org/markup-compatibility/2006" xmlns:a14="http://schemas.microsoft.com/office/drawing/2010/main">
        <mc:Choice Requires="a14">
          <p:sp>
            <p:nvSpPr>
              <p:cNvPr id="19" name="TextBox 18"/>
              <p:cNvSpPr txBox="1"/>
              <p:nvPr/>
            </p:nvSpPr>
            <p:spPr>
              <a:xfrm>
                <a:off x="2813842" y="5388031"/>
                <a:ext cx="6439648" cy="811376"/>
              </a:xfrm>
              <a:prstGeom prst="rect">
                <a:avLst/>
              </a:prstGeom>
              <a:noFill/>
            </p:spPr>
            <p:txBody>
              <a:bodyPr wrap="none" rtlCol="0">
                <a:spAutoFit/>
              </a:bodyPr>
              <a:lstStyle/>
              <a:p>
                <a14:m>
                  <m:oMath xmlns:m="http://schemas.openxmlformats.org/officeDocument/2006/math">
                    <m:r>
                      <a:rPr lang="en-US" b="1" i="1" smtClean="0">
                        <a:solidFill>
                          <a:srgbClr val="FF0000"/>
                        </a:solidFill>
                        <a:latin typeface="Cambria Math"/>
                      </a:rPr>
                      <m:t>𝑽</m:t>
                    </m:r>
                    <m:r>
                      <a:rPr lang="en-US" b="1" i="1" smtClean="0">
                        <a:solidFill>
                          <a:srgbClr val="FF0000"/>
                        </a:solidFill>
                        <a:latin typeface="Cambria Math"/>
                      </a:rPr>
                      <m:t>=</m:t>
                    </m:r>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a:rPr>
                          <m:t>𝟏</m:t>
                        </m:r>
                      </m:num>
                      <m:den>
                        <m:r>
                          <a:rPr lang="en-US" b="1" i="1" smtClean="0">
                            <a:solidFill>
                              <a:srgbClr val="FF0000"/>
                            </a:solidFill>
                            <a:latin typeface="Cambria Math"/>
                          </a:rPr>
                          <m:t>𝟒</m:t>
                        </m:r>
                        <m:r>
                          <a:rPr lang="en-US" b="1" i="1" smtClean="0">
                            <a:solidFill>
                              <a:srgbClr val="FF0000"/>
                            </a:solidFill>
                            <a:latin typeface="Cambria Math"/>
                            <a:ea typeface="Cambria Math"/>
                          </a:rPr>
                          <m:t>𝝅</m:t>
                        </m:r>
                        <m:sSub>
                          <m:sSubPr>
                            <m:ctrlPr>
                              <a:rPr lang="en-US" b="1" i="1" smtClean="0">
                                <a:solidFill>
                                  <a:srgbClr val="FF0000"/>
                                </a:solidFill>
                                <a:latin typeface="Cambria Math" panose="02040503050406030204" pitchFamily="18" charset="0"/>
                                <a:ea typeface="Cambria Math"/>
                              </a:rPr>
                            </m:ctrlPr>
                          </m:sSubPr>
                          <m:e>
                            <m:r>
                              <a:rPr lang="en-US" b="1" i="1" smtClean="0">
                                <a:solidFill>
                                  <a:srgbClr val="FF0000"/>
                                </a:solidFill>
                                <a:latin typeface="Cambria Math"/>
                                <a:ea typeface="Cambria Math"/>
                              </a:rPr>
                              <m:t>𝜺</m:t>
                            </m:r>
                          </m:e>
                          <m:sub>
                            <m:r>
                              <a:rPr lang="en-US" b="1" i="1" smtClean="0">
                                <a:solidFill>
                                  <a:srgbClr val="FF0000"/>
                                </a:solidFill>
                                <a:latin typeface="Cambria Math"/>
                                <a:ea typeface="Cambria Math"/>
                              </a:rPr>
                              <m:t>𝟎</m:t>
                            </m:r>
                          </m:sub>
                        </m:sSub>
                      </m:den>
                    </m:f>
                    <m:d>
                      <m:dPr>
                        <m:ctrlPr>
                          <a:rPr lang="en-US" b="1" i="1" smtClean="0">
                            <a:solidFill>
                              <a:srgbClr val="FF0000"/>
                            </a:solidFill>
                            <a:latin typeface="Cambria Math" panose="02040503050406030204" pitchFamily="18" charset="0"/>
                          </a:rPr>
                        </m:ctrlPr>
                      </m:dPr>
                      <m:e>
                        <m:f>
                          <m:fPr>
                            <m:ctrlPr>
                              <a:rPr lang="en-US" b="1" i="1" smtClean="0">
                                <a:solidFill>
                                  <a:srgbClr val="FF0000"/>
                                </a:solidFill>
                                <a:latin typeface="Cambria Math" panose="02040503050406030204" pitchFamily="18" charset="0"/>
                              </a:rPr>
                            </m:ctrlPr>
                          </m:fPr>
                          <m:num>
                            <m:r>
                              <a:rPr lang="en-US" b="1" i="1" smtClean="0">
                                <a:solidFill>
                                  <a:srgbClr val="FF0000"/>
                                </a:solidFill>
                                <a:latin typeface="Cambria Math"/>
                              </a:rPr>
                              <m:t>𝒑</m:t>
                            </m:r>
                            <m:func>
                              <m:funcPr>
                                <m:ctrlPr>
                                  <a:rPr lang="en-US" b="1" i="1" smtClean="0">
                                    <a:solidFill>
                                      <a:srgbClr val="FF0000"/>
                                    </a:solidFill>
                                    <a:latin typeface="Cambria Math" panose="02040503050406030204" pitchFamily="18" charset="0"/>
                                  </a:rPr>
                                </m:ctrlPr>
                              </m:funcPr>
                              <m:fName>
                                <m:r>
                                  <a:rPr lang="en-US" b="1" i="0" smtClean="0">
                                    <a:solidFill>
                                      <a:srgbClr val="FF0000"/>
                                    </a:solidFill>
                                    <a:latin typeface="Cambria Math"/>
                                  </a:rPr>
                                  <m:t>𝐜𝐨𝐬</m:t>
                                </m:r>
                              </m:fName>
                              <m:e>
                                <m:r>
                                  <a:rPr lang="en-US" b="1" i="1" smtClean="0">
                                    <a:solidFill>
                                      <a:srgbClr val="FF0000"/>
                                    </a:solidFill>
                                    <a:latin typeface="Cambria Math"/>
                                    <a:ea typeface="Cambria Math"/>
                                  </a:rPr>
                                  <m:t>𝜽</m:t>
                                </m:r>
                              </m:e>
                            </m:func>
                          </m:num>
                          <m:den>
                            <m:sSup>
                              <m:sSupPr>
                                <m:ctrlPr>
                                  <a:rPr lang="en-US" b="1" i="1" smtClean="0">
                                    <a:solidFill>
                                      <a:srgbClr val="FF0000"/>
                                    </a:solidFill>
                                    <a:latin typeface="Cambria Math" panose="02040503050406030204" pitchFamily="18" charset="0"/>
                                  </a:rPr>
                                </m:ctrlPr>
                              </m:sSupPr>
                              <m:e>
                                <m:r>
                                  <a:rPr lang="en-US" b="1" i="1" smtClean="0">
                                    <a:solidFill>
                                      <a:srgbClr val="FF0000"/>
                                    </a:solidFill>
                                    <a:latin typeface="Cambria Math"/>
                                  </a:rPr>
                                  <m:t>𝒓</m:t>
                                </m:r>
                              </m:e>
                              <m:sup>
                                <m:r>
                                  <a:rPr lang="en-US" b="1" i="1" smtClean="0">
                                    <a:solidFill>
                                      <a:srgbClr val="FF0000"/>
                                    </a:solidFill>
                                    <a:latin typeface="Cambria Math"/>
                                  </a:rPr>
                                  <m:t>𝟐</m:t>
                                </m:r>
                              </m:sup>
                            </m:sSup>
                          </m:den>
                        </m:f>
                      </m:e>
                    </m:d>
                  </m:oMath>
                </a14:m>
                <a:r>
                  <a:rPr lang="en-US" b="1" dirty="0">
                    <a:solidFill>
                      <a:srgbClr val="FF0000"/>
                    </a:solidFill>
                    <a:latin typeface="Arial" panose="020B0604020202020204" pitchFamily="34" charset="0"/>
                    <a:cs typeface="Arial" panose="020B0604020202020204" pitchFamily="34" charset="0"/>
                  </a:rPr>
                  <a:t>            </a:t>
                </a:r>
                <a:r>
                  <a:rPr lang="en-US" dirty="0">
                    <a:latin typeface="Arial" panose="020B0604020202020204" pitchFamily="34" charset="0"/>
                    <a:cs typeface="Arial" panose="020B0604020202020204" pitchFamily="34" charset="0"/>
                  </a:rPr>
                  <a:t>where, </a:t>
                </a:r>
                <a14:m>
                  <m:oMath xmlns:m="http://schemas.openxmlformats.org/officeDocument/2006/math">
                    <m:r>
                      <a:rPr lang="en-US" b="0" i="1" smtClean="0">
                        <a:latin typeface="Cambria Math"/>
                      </a:rPr>
                      <m:t>𝑝</m:t>
                    </m:r>
                    <m:r>
                      <a:rPr lang="en-US" b="0" i="1" smtClean="0">
                        <a:latin typeface="Cambria Math"/>
                      </a:rPr>
                      <m:t> </m:t>
                    </m:r>
                    <m:d>
                      <m:dPr>
                        <m:ctrlPr>
                          <a:rPr lang="en-US" b="0" i="1" smtClean="0">
                            <a:latin typeface="Cambria Math" panose="02040503050406030204" pitchFamily="18" charset="0"/>
                          </a:rPr>
                        </m:ctrlPr>
                      </m:dPr>
                      <m:e>
                        <m:r>
                          <a:rPr lang="en-US" b="0" i="1" smtClean="0">
                            <a:latin typeface="Cambria Math"/>
                          </a:rPr>
                          <m:t>=</m:t>
                        </m:r>
                        <m:r>
                          <a:rPr lang="en-US" b="0" i="1" smtClean="0">
                            <a:latin typeface="Cambria Math"/>
                          </a:rPr>
                          <m:t>𝑞𝑑</m:t>
                        </m:r>
                      </m:e>
                    </m:d>
                    <m:r>
                      <a:rPr lang="en-US" b="0" i="1" smtClean="0">
                        <a:latin typeface="Cambria Math"/>
                      </a:rPr>
                      <m:t> </m:t>
                    </m:r>
                    <m:r>
                      <a:rPr lang="en-US" b="0" i="1" smtClean="0">
                        <a:latin typeface="Cambria Math"/>
                      </a:rPr>
                      <m:t>𝑖𝑠</m:t>
                    </m:r>
                    <m:r>
                      <a:rPr lang="en-US" b="0" i="1" smtClean="0">
                        <a:latin typeface="Cambria Math"/>
                      </a:rPr>
                      <m:t> </m:t>
                    </m:r>
                    <m:r>
                      <a:rPr lang="en-US" b="0" i="1" smtClean="0">
                        <a:latin typeface="Cambria Math"/>
                      </a:rPr>
                      <m:t>𝑡h𝑒</m:t>
                    </m:r>
                    <m:r>
                      <a:rPr lang="en-US" b="0" i="1" smtClean="0">
                        <a:latin typeface="Cambria Math"/>
                      </a:rPr>
                      <m:t> </m:t>
                    </m:r>
                    <m:r>
                      <a:rPr lang="en-US" b="0" i="1" smtClean="0">
                        <a:latin typeface="Cambria Math"/>
                      </a:rPr>
                      <m:t>𝑚𝑎𝑔𝑛𝑖𝑡𝑢𝑑𝑒</m:t>
                    </m:r>
                    <m:r>
                      <a:rPr lang="en-US" b="0" i="1" smtClean="0">
                        <a:latin typeface="Cambria Math"/>
                      </a:rPr>
                      <m:t> </m:t>
                    </m:r>
                    <m:r>
                      <a:rPr lang="en-US" b="0" i="1" smtClean="0">
                        <a:latin typeface="Cambria Math"/>
                      </a:rPr>
                      <m:t>𝑜𝑓</m:t>
                    </m:r>
                    <m:r>
                      <a:rPr lang="en-US" b="0" i="1" smtClean="0">
                        <a:latin typeface="Cambria Math"/>
                      </a:rPr>
                      <m:t> </m:t>
                    </m:r>
                  </m:oMath>
                </a14:m>
                <a:endParaRPr lang="en-US" b="0" dirty="0">
                  <a:latin typeface="Arial" panose="020B0604020202020204" pitchFamily="34" charset="0"/>
                  <a:cs typeface="Arial" panose="020B0604020202020204" pitchFamily="34" charset="0"/>
                </a:endParaRPr>
              </a:p>
              <a:p>
                <a:r>
                  <a:rPr lang="en-US" dirty="0">
                    <a:latin typeface="Arial" panose="020B0604020202020204" pitchFamily="34" charset="0"/>
                    <a:cs typeface="Arial" panose="020B0604020202020204" pitchFamily="34" charset="0"/>
                  </a:rPr>
                  <a:t>                                             electric dipole moment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𝑝</m:t>
                        </m:r>
                        <m:r>
                          <a:rPr lang="en-US" b="0" i="1" smtClean="0">
                            <a:latin typeface="Cambria Math"/>
                          </a:rPr>
                          <m:t>.</m:t>
                        </m:r>
                      </m:e>
                    </m:acc>
                  </m:oMath>
                </a14:m>
                <a:endParaRPr lang="en-US" dirty="0">
                  <a:latin typeface="Arial" panose="020B0604020202020204" pitchFamily="34" charset="0"/>
                  <a:cs typeface="Arial" panose="020B0604020202020204" pitchFamily="34" charset="0"/>
                </a:endParaRPr>
              </a:p>
            </p:txBody>
          </p:sp>
        </mc:Choice>
        <mc:Fallback xmlns="">
          <p:sp>
            <p:nvSpPr>
              <p:cNvPr id="19" name="TextBox 18"/>
              <p:cNvSpPr txBox="1">
                <a:spLocks noRot="1" noChangeAspect="1" noMove="1" noResize="1" noEditPoints="1" noAdjustHandles="1" noChangeArrowheads="1" noChangeShapeType="1" noTextEdit="1"/>
              </p:cNvSpPr>
              <p:nvPr/>
            </p:nvSpPr>
            <p:spPr>
              <a:xfrm>
                <a:off x="2813842" y="5388031"/>
                <a:ext cx="6439648" cy="811376"/>
              </a:xfrm>
              <a:prstGeom prst="rect">
                <a:avLst/>
              </a:prstGeom>
              <a:blipFill rotWithShape="1">
                <a:blip r:embed="rId9"/>
                <a:stretch>
                  <a:fillRect b="-1127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Rectangle 13"/>
              <p:cNvSpPr/>
              <p:nvPr/>
            </p:nvSpPr>
            <p:spPr>
              <a:xfrm>
                <a:off x="2601984" y="6135469"/>
                <a:ext cx="5989095" cy="646331"/>
              </a:xfrm>
              <a:prstGeom prst="rect">
                <a:avLst/>
              </a:prstGeom>
            </p:spPr>
            <p:txBody>
              <a:bodyPr wrap="square">
                <a:spAutoFit/>
              </a:bodyPr>
              <a:lstStyle/>
              <a:p>
                <a:r>
                  <a:rPr lang="en-US" dirty="0">
                    <a:latin typeface="Cambria Math" panose="02040503050406030204" pitchFamily="18" charset="0"/>
                    <a:ea typeface="Cambria Math" panose="02040503050406030204" pitchFamily="18" charset="0"/>
                    <a:cs typeface="Arial" panose="020B0604020202020204" pitchFamily="34" charset="0"/>
                  </a:rPr>
                  <a:t>The vector </a:t>
                </a:r>
                <a14:m>
                  <m:oMath xmlns:m="http://schemas.openxmlformats.org/officeDocument/2006/math">
                    <m:acc>
                      <m:accPr>
                        <m:chr m:val="⃗"/>
                        <m:ctrlPr>
                          <a:rPr lang="en-US" i="1" smtClean="0">
                            <a:latin typeface="Cambria Math" panose="02040503050406030204" pitchFamily="18" charset="0"/>
                            <a:ea typeface="Cambria Math" panose="02040503050406030204" pitchFamily="18" charset="0"/>
                            <a:cs typeface="Arial" panose="020B0604020202020204" pitchFamily="34" charset="0"/>
                          </a:rPr>
                        </m:ctrlPr>
                      </m:accPr>
                      <m:e>
                        <m:r>
                          <a:rPr lang="en-US" b="0" i="1" smtClean="0">
                            <a:latin typeface="Cambria Math" panose="02040503050406030204" pitchFamily="18" charset="0"/>
                            <a:ea typeface="Cambria Math" panose="02040503050406030204" pitchFamily="18" charset="0"/>
                            <a:cs typeface="Arial" panose="020B0604020202020204" pitchFamily="34" charset="0"/>
                          </a:rPr>
                          <m:t>𝑝</m:t>
                        </m:r>
                      </m:e>
                    </m:acc>
                  </m:oMath>
                </a14:m>
                <a:r>
                  <a:rPr lang="en-US" i="1" dirty="0">
                    <a:latin typeface="Cambria Math" panose="02040503050406030204" pitchFamily="18" charset="0"/>
                    <a:ea typeface="Cambria Math" panose="02040503050406030204" pitchFamily="18" charset="0"/>
                    <a:cs typeface="Arial" panose="020B0604020202020204" pitchFamily="34" charset="0"/>
                  </a:rPr>
                  <a:t> </a:t>
                </a:r>
                <a:r>
                  <a:rPr lang="en-US" dirty="0">
                    <a:latin typeface="Cambria Math" panose="02040503050406030204" pitchFamily="18" charset="0"/>
                    <a:ea typeface="Cambria Math" panose="02040503050406030204" pitchFamily="18" charset="0"/>
                    <a:cs typeface="Arial" panose="020B0604020202020204" pitchFamily="34" charset="0"/>
                  </a:rPr>
                  <a:t>is directed along the dipole axis, from the negative to the positive charge.</a:t>
                </a:r>
              </a:p>
            </p:txBody>
          </p:sp>
        </mc:Choice>
        <mc:Fallback xmlns="">
          <p:sp>
            <p:nvSpPr>
              <p:cNvPr id="14" name="Rectangle 13"/>
              <p:cNvSpPr>
                <a:spLocks noRot="1" noChangeAspect="1" noMove="1" noResize="1" noEditPoints="1" noAdjustHandles="1" noChangeArrowheads="1" noChangeShapeType="1" noTextEdit="1"/>
              </p:cNvSpPr>
              <p:nvPr/>
            </p:nvSpPr>
            <p:spPr>
              <a:xfrm>
                <a:off x="2601984" y="6135469"/>
                <a:ext cx="5989095" cy="646331"/>
              </a:xfrm>
              <a:prstGeom prst="rect">
                <a:avLst/>
              </a:prstGeom>
              <a:blipFill rotWithShape="1">
                <a:blip r:embed="rId10"/>
                <a:stretch>
                  <a:fillRect l="-916" t="-12150" b="-12150"/>
                </a:stretch>
              </a:blipFill>
            </p:spPr>
            <p:txBody>
              <a:bodyPr/>
              <a:lstStyle/>
              <a:p>
                <a:r>
                  <a:rPr lang="en-US">
                    <a:noFill/>
                  </a:rPr>
                  <a:t> </a:t>
                </a:r>
              </a:p>
            </p:txBody>
          </p:sp>
        </mc:Fallback>
      </mc:AlternateContent>
    </p:spTree>
    <p:extLst>
      <p:ext uri="{BB962C8B-B14F-4D97-AF65-F5344CB8AC3E}">
        <p14:creationId xmlns:p14="http://schemas.microsoft.com/office/powerpoint/2010/main" val="9082221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nodeType="clickEffect">
                                  <p:stCondLst>
                                    <p:cond delay="0"/>
                                  </p:stCondLst>
                                  <p:childTnLst>
                                    <p:set>
                                      <p:cBhvr>
                                        <p:cTn id="6" dur="1" fill="hold">
                                          <p:stCondLst>
                                            <p:cond delay="0"/>
                                          </p:stCondLst>
                                        </p:cTn>
                                        <p:tgtEl>
                                          <p:spTgt spid="3077"/>
                                        </p:tgtEl>
                                        <p:attrNameLst>
                                          <p:attrName>style.visibility</p:attrName>
                                        </p:attrNameLst>
                                      </p:cBhvr>
                                      <p:to>
                                        <p:strVal val="visible"/>
                                      </p:to>
                                    </p:set>
                                    <p:animEffect transition="in" filter="fade">
                                      <p:cBhvr>
                                        <p:cTn id="7" dur="1000"/>
                                        <p:tgtEl>
                                          <p:spTgt spid="3077"/>
                                        </p:tgtEl>
                                      </p:cBhvr>
                                    </p:animEffect>
                                    <p:anim calcmode="lin" valueType="num">
                                      <p:cBhvr>
                                        <p:cTn id="8" dur="1000" fill="hold"/>
                                        <p:tgtEl>
                                          <p:spTgt spid="3077"/>
                                        </p:tgtEl>
                                        <p:attrNameLst>
                                          <p:attrName>ppt_x</p:attrName>
                                        </p:attrNameLst>
                                      </p:cBhvr>
                                      <p:tavLst>
                                        <p:tav tm="0">
                                          <p:val>
                                            <p:strVal val="#ppt_x"/>
                                          </p:val>
                                        </p:tav>
                                        <p:tav tm="100000">
                                          <p:val>
                                            <p:strVal val="#ppt_x"/>
                                          </p:val>
                                        </p:tav>
                                      </p:tavLst>
                                    </p:anim>
                                    <p:anim calcmode="lin" valueType="num">
                                      <p:cBhvr>
                                        <p:cTn id="9" dur="1000" fill="hold"/>
                                        <p:tgtEl>
                                          <p:spTgt spid="3077"/>
                                        </p:tgtEl>
                                        <p:attrNameLst>
                                          <p:attrName>ppt_y</p:attrName>
                                        </p:attrNameLst>
                                      </p:cBhvr>
                                      <p:tavLst>
                                        <p:tav tm="0">
                                          <p:val>
                                            <p:strVal val="#ppt_y+.1"/>
                                          </p:val>
                                        </p:tav>
                                        <p:tav tm="100000">
                                          <p:val>
                                            <p:strVal val="#ppt_y"/>
                                          </p:val>
                                        </p:tav>
                                      </p:tavLst>
                                    </p:anim>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nodeType="clickEffect">
                                  <p:stCondLst>
                                    <p:cond delay="0"/>
                                  </p:stCondLst>
                                  <p:childTnLst>
                                    <p:set>
                                      <p:cBhvr>
                                        <p:cTn id="13" dur="1" fill="hold">
                                          <p:stCondLst>
                                            <p:cond delay="0"/>
                                          </p:stCondLst>
                                        </p:cTn>
                                        <p:tgtEl>
                                          <p:spTgt spid="3076"/>
                                        </p:tgtEl>
                                        <p:attrNameLst>
                                          <p:attrName>style.visibility</p:attrName>
                                        </p:attrNameLst>
                                      </p:cBhvr>
                                      <p:to>
                                        <p:strVal val="visible"/>
                                      </p:to>
                                    </p:set>
                                    <p:animEffect transition="in" filter="fade">
                                      <p:cBhvr>
                                        <p:cTn id="14" dur="1000"/>
                                        <p:tgtEl>
                                          <p:spTgt spid="3076"/>
                                        </p:tgtEl>
                                      </p:cBhvr>
                                    </p:animEffect>
                                    <p:anim calcmode="lin" valueType="num">
                                      <p:cBhvr>
                                        <p:cTn id="15" dur="1000" fill="hold"/>
                                        <p:tgtEl>
                                          <p:spTgt spid="3076"/>
                                        </p:tgtEl>
                                        <p:attrNameLst>
                                          <p:attrName>ppt_x</p:attrName>
                                        </p:attrNameLst>
                                      </p:cBhvr>
                                      <p:tavLst>
                                        <p:tav tm="0">
                                          <p:val>
                                            <p:strVal val="#ppt_x"/>
                                          </p:val>
                                        </p:tav>
                                        <p:tav tm="100000">
                                          <p:val>
                                            <p:strVal val="#ppt_x"/>
                                          </p:val>
                                        </p:tav>
                                      </p:tavLst>
                                    </p:anim>
                                    <p:anim calcmode="lin" valueType="num">
                                      <p:cBhvr>
                                        <p:cTn id="16" dur="1000" fill="hold"/>
                                        <p:tgtEl>
                                          <p:spTgt spid="3076"/>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nodeType="clickEffect">
                                  <p:stCondLst>
                                    <p:cond delay="0"/>
                                  </p:stCondLst>
                                  <p:childTnLst>
                                    <p:set>
                                      <p:cBhvr>
                                        <p:cTn id="20" dur="1" fill="hold">
                                          <p:stCondLst>
                                            <p:cond delay="0"/>
                                          </p:stCondLst>
                                        </p:cTn>
                                        <p:tgtEl>
                                          <p:spTgt spid="7"/>
                                        </p:tgtEl>
                                        <p:attrNameLst>
                                          <p:attrName>style.visibility</p:attrName>
                                        </p:attrNameLst>
                                      </p:cBhvr>
                                      <p:to>
                                        <p:strVal val="visible"/>
                                      </p:to>
                                    </p:set>
                                    <p:animEffect transition="in" filter="fade">
                                      <p:cBhvr>
                                        <p:cTn id="21" dur="1000"/>
                                        <p:tgtEl>
                                          <p:spTgt spid="7"/>
                                        </p:tgtEl>
                                      </p:cBhvr>
                                    </p:animEffect>
                                    <p:anim calcmode="lin" valueType="num">
                                      <p:cBhvr>
                                        <p:cTn id="22" dur="1000" fill="hold"/>
                                        <p:tgtEl>
                                          <p:spTgt spid="7"/>
                                        </p:tgtEl>
                                        <p:attrNameLst>
                                          <p:attrName>ppt_x</p:attrName>
                                        </p:attrNameLst>
                                      </p:cBhvr>
                                      <p:tavLst>
                                        <p:tav tm="0">
                                          <p:val>
                                            <p:strVal val="#ppt_x"/>
                                          </p:val>
                                        </p:tav>
                                        <p:tav tm="100000">
                                          <p:val>
                                            <p:strVal val="#ppt_x"/>
                                          </p:val>
                                        </p:tav>
                                      </p:tavLst>
                                    </p:anim>
                                    <p:anim calcmode="lin" valueType="num">
                                      <p:cBhvr>
                                        <p:cTn id="23"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8"/>
                                        </p:tgtEl>
                                        <p:attrNameLst>
                                          <p:attrName>style.visibility</p:attrName>
                                        </p:attrNameLst>
                                      </p:cBhvr>
                                      <p:to>
                                        <p:strVal val="visible"/>
                                      </p:to>
                                    </p:set>
                                    <p:animEffect transition="in" filter="fade">
                                      <p:cBhvr>
                                        <p:cTn id="28" dur="1000"/>
                                        <p:tgtEl>
                                          <p:spTgt spid="8"/>
                                        </p:tgtEl>
                                      </p:cBhvr>
                                    </p:animEffect>
                                    <p:anim calcmode="lin" valueType="num">
                                      <p:cBhvr>
                                        <p:cTn id="29" dur="1000" fill="hold"/>
                                        <p:tgtEl>
                                          <p:spTgt spid="8"/>
                                        </p:tgtEl>
                                        <p:attrNameLst>
                                          <p:attrName>ppt_x</p:attrName>
                                        </p:attrNameLst>
                                      </p:cBhvr>
                                      <p:tavLst>
                                        <p:tav tm="0">
                                          <p:val>
                                            <p:strVal val="#ppt_x"/>
                                          </p:val>
                                        </p:tav>
                                        <p:tav tm="100000">
                                          <p:val>
                                            <p:strVal val="#ppt_x"/>
                                          </p:val>
                                        </p:tav>
                                      </p:tavLst>
                                    </p:anim>
                                    <p:anim calcmode="lin" valueType="num">
                                      <p:cBhvr>
                                        <p:cTn id="30"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42" presetClass="entr" presetSubtype="0" fill="hold" grpId="0" nodeType="clickEffect">
                                  <p:stCondLst>
                                    <p:cond delay="0"/>
                                  </p:stCondLst>
                                  <p:childTnLst>
                                    <p:set>
                                      <p:cBhvr>
                                        <p:cTn id="34" dur="1" fill="hold">
                                          <p:stCondLst>
                                            <p:cond delay="0"/>
                                          </p:stCondLst>
                                        </p:cTn>
                                        <p:tgtEl>
                                          <p:spTgt spid="6"/>
                                        </p:tgtEl>
                                        <p:attrNameLst>
                                          <p:attrName>style.visibility</p:attrName>
                                        </p:attrNameLst>
                                      </p:cBhvr>
                                      <p:to>
                                        <p:strVal val="visible"/>
                                      </p:to>
                                    </p:set>
                                    <p:animEffect transition="in" filter="fade">
                                      <p:cBhvr>
                                        <p:cTn id="35" dur="1000"/>
                                        <p:tgtEl>
                                          <p:spTgt spid="6"/>
                                        </p:tgtEl>
                                      </p:cBhvr>
                                    </p:animEffect>
                                    <p:anim calcmode="lin" valueType="num">
                                      <p:cBhvr>
                                        <p:cTn id="36" dur="1000" fill="hold"/>
                                        <p:tgtEl>
                                          <p:spTgt spid="6"/>
                                        </p:tgtEl>
                                        <p:attrNameLst>
                                          <p:attrName>ppt_x</p:attrName>
                                        </p:attrNameLst>
                                      </p:cBhvr>
                                      <p:tavLst>
                                        <p:tav tm="0">
                                          <p:val>
                                            <p:strVal val="#ppt_x"/>
                                          </p:val>
                                        </p:tav>
                                        <p:tav tm="100000">
                                          <p:val>
                                            <p:strVal val="#ppt_x"/>
                                          </p:val>
                                        </p:tav>
                                      </p:tavLst>
                                    </p:anim>
                                    <p:anim calcmode="lin" valueType="num">
                                      <p:cBhvr>
                                        <p:cTn id="37" dur="1000" fill="hold"/>
                                        <p:tgtEl>
                                          <p:spTgt spid="6"/>
                                        </p:tgtEl>
                                        <p:attrNameLst>
                                          <p:attrName>ppt_y</p:attrName>
                                        </p:attrNameLst>
                                      </p:cBhvr>
                                      <p:tavLst>
                                        <p:tav tm="0">
                                          <p:val>
                                            <p:strVal val="#ppt_y+.1"/>
                                          </p:val>
                                        </p:tav>
                                        <p:tav tm="100000">
                                          <p:val>
                                            <p:strVal val="#ppt_y"/>
                                          </p:val>
                                        </p:tav>
                                      </p:tavLst>
                                    </p:anim>
                                  </p:childTnLst>
                                </p:cTn>
                              </p:par>
                            </p:childTnLst>
                          </p:cTn>
                        </p:par>
                      </p:childTnLst>
                    </p:cTn>
                  </p:par>
                  <p:par>
                    <p:cTn id="38" fill="hold">
                      <p:stCondLst>
                        <p:cond delay="indefinite"/>
                      </p:stCondLst>
                      <p:childTnLst>
                        <p:par>
                          <p:cTn id="39" fill="hold">
                            <p:stCondLst>
                              <p:cond delay="0"/>
                            </p:stCondLst>
                            <p:childTnLst>
                              <p:par>
                                <p:cTn id="40" presetID="42" presetClass="entr" presetSubtype="0" fill="hold" nodeType="clickEffect">
                                  <p:stCondLst>
                                    <p:cond delay="0"/>
                                  </p:stCondLst>
                                  <p:childTnLst>
                                    <p:set>
                                      <p:cBhvr>
                                        <p:cTn id="41" dur="1" fill="hold">
                                          <p:stCondLst>
                                            <p:cond delay="0"/>
                                          </p:stCondLst>
                                        </p:cTn>
                                        <p:tgtEl>
                                          <p:spTgt spid="11"/>
                                        </p:tgtEl>
                                        <p:attrNameLst>
                                          <p:attrName>style.visibility</p:attrName>
                                        </p:attrNameLst>
                                      </p:cBhvr>
                                      <p:to>
                                        <p:strVal val="visible"/>
                                      </p:to>
                                    </p:set>
                                    <p:animEffect transition="in" filter="fade">
                                      <p:cBhvr>
                                        <p:cTn id="42" dur="1000"/>
                                        <p:tgtEl>
                                          <p:spTgt spid="11"/>
                                        </p:tgtEl>
                                      </p:cBhvr>
                                    </p:animEffect>
                                    <p:anim calcmode="lin" valueType="num">
                                      <p:cBhvr>
                                        <p:cTn id="43" dur="1000" fill="hold"/>
                                        <p:tgtEl>
                                          <p:spTgt spid="11"/>
                                        </p:tgtEl>
                                        <p:attrNameLst>
                                          <p:attrName>ppt_x</p:attrName>
                                        </p:attrNameLst>
                                      </p:cBhvr>
                                      <p:tavLst>
                                        <p:tav tm="0">
                                          <p:val>
                                            <p:strVal val="#ppt_x"/>
                                          </p:val>
                                        </p:tav>
                                        <p:tav tm="100000">
                                          <p:val>
                                            <p:strVal val="#ppt_x"/>
                                          </p:val>
                                        </p:tav>
                                      </p:tavLst>
                                    </p:anim>
                                    <p:anim calcmode="lin" valueType="num">
                                      <p:cBhvr>
                                        <p:cTn id="44"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42" presetClass="entr" presetSubtype="0" fill="hold" nodeType="clickEffect">
                                  <p:stCondLst>
                                    <p:cond delay="0"/>
                                  </p:stCondLst>
                                  <p:childTnLst>
                                    <p:set>
                                      <p:cBhvr>
                                        <p:cTn id="48" dur="1" fill="hold">
                                          <p:stCondLst>
                                            <p:cond delay="0"/>
                                          </p:stCondLst>
                                        </p:cTn>
                                        <p:tgtEl>
                                          <p:spTgt spid="13"/>
                                        </p:tgtEl>
                                        <p:attrNameLst>
                                          <p:attrName>style.visibility</p:attrName>
                                        </p:attrNameLst>
                                      </p:cBhvr>
                                      <p:to>
                                        <p:strVal val="visible"/>
                                      </p:to>
                                    </p:set>
                                    <p:animEffect transition="in" filter="fade">
                                      <p:cBhvr>
                                        <p:cTn id="49" dur="1000"/>
                                        <p:tgtEl>
                                          <p:spTgt spid="13"/>
                                        </p:tgtEl>
                                      </p:cBhvr>
                                    </p:animEffect>
                                    <p:anim calcmode="lin" valueType="num">
                                      <p:cBhvr>
                                        <p:cTn id="50" dur="1000" fill="hold"/>
                                        <p:tgtEl>
                                          <p:spTgt spid="13"/>
                                        </p:tgtEl>
                                        <p:attrNameLst>
                                          <p:attrName>ppt_x</p:attrName>
                                        </p:attrNameLst>
                                      </p:cBhvr>
                                      <p:tavLst>
                                        <p:tav tm="0">
                                          <p:val>
                                            <p:strVal val="#ppt_x"/>
                                          </p:val>
                                        </p:tav>
                                        <p:tav tm="100000">
                                          <p:val>
                                            <p:strVal val="#ppt_x"/>
                                          </p:val>
                                        </p:tav>
                                      </p:tavLst>
                                    </p:anim>
                                    <p:anim calcmode="lin" valueType="num">
                                      <p:cBhvr>
                                        <p:cTn id="51" dur="1000" fill="hold"/>
                                        <p:tgtEl>
                                          <p:spTgt spid="13"/>
                                        </p:tgtEl>
                                        <p:attrNameLst>
                                          <p:attrName>ppt_y</p:attrName>
                                        </p:attrNameLst>
                                      </p:cBhvr>
                                      <p:tavLst>
                                        <p:tav tm="0">
                                          <p:val>
                                            <p:strVal val="#ppt_y+.1"/>
                                          </p:val>
                                        </p:tav>
                                        <p:tav tm="100000">
                                          <p:val>
                                            <p:strVal val="#ppt_y"/>
                                          </p:val>
                                        </p:tav>
                                      </p:tavLst>
                                    </p:anim>
                                  </p:childTnLst>
                                </p:cTn>
                              </p:par>
                            </p:childTnLst>
                          </p:cTn>
                        </p:par>
                      </p:childTnLst>
                    </p:cTn>
                  </p:par>
                  <p:par>
                    <p:cTn id="52" fill="hold">
                      <p:stCondLst>
                        <p:cond delay="indefinite"/>
                      </p:stCondLst>
                      <p:childTnLst>
                        <p:par>
                          <p:cTn id="53" fill="hold">
                            <p:stCondLst>
                              <p:cond delay="0"/>
                            </p:stCondLst>
                            <p:childTnLst>
                              <p:par>
                                <p:cTn id="54" presetID="42" presetClass="entr" presetSubtype="0" fill="hold" grpId="0" nodeType="clickEffect">
                                  <p:stCondLst>
                                    <p:cond delay="0"/>
                                  </p:stCondLst>
                                  <p:childTnLst>
                                    <p:set>
                                      <p:cBhvr>
                                        <p:cTn id="55" dur="1" fill="hold">
                                          <p:stCondLst>
                                            <p:cond delay="0"/>
                                          </p:stCondLst>
                                        </p:cTn>
                                        <p:tgtEl>
                                          <p:spTgt spid="19"/>
                                        </p:tgtEl>
                                        <p:attrNameLst>
                                          <p:attrName>style.visibility</p:attrName>
                                        </p:attrNameLst>
                                      </p:cBhvr>
                                      <p:to>
                                        <p:strVal val="visible"/>
                                      </p:to>
                                    </p:set>
                                    <p:animEffect transition="in" filter="fade">
                                      <p:cBhvr>
                                        <p:cTn id="56" dur="1000"/>
                                        <p:tgtEl>
                                          <p:spTgt spid="19"/>
                                        </p:tgtEl>
                                      </p:cBhvr>
                                    </p:animEffect>
                                    <p:anim calcmode="lin" valueType="num">
                                      <p:cBhvr>
                                        <p:cTn id="57" dur="1000" fill="hold"/>
                                        <p:tgtEl>
                                          <p:spTgt spid="19"/>
                                        </p:tgtEl>
                                        <p:attrNameLst>
                                          <p:attrName>ppt_x</p:attrName>
                                        </p:attrNameLst>
                                      </p:cBhvr>
                                      <p:tavLst>
                                        <p:tav tm="0">
                                          <p:val>
                                            <p:strVal val="#ppt_x"/>
                                          </p:val>
                                        </p:tav>
                                        <p:tav tm="100000">
                                          <p:val>
                                            <p:strVal val="#ppt_x"/>
                                          </p:val>
                                        </p:tav>
                                      </p:tavLst>
                                    </p:anim>
                                    <p:anim calcmode="lin" valueType="num">
                                      <p:cBhvr>
                                        <p:cTn id="58" dur="1000" fill="hold"/>
                                        <p:tgtEl>
                                          <p:spTgt spid="19"/>
                                        </p:tgtEl>
                                        <p:attrNameLst>
                                          <p:attrName>ppt_y</p:attrName>
                                        </p:attrNameLst>
                                      </p:cBhvr>
                                      <p:tavLst>
                                        <p:tav tm="0">
                                          <p:val>
                                            <p:strVal val="#ppt_y+.1"/>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42" presetClass="entr" presetSubtype="0" fill="hold" grpId="0" nodeType="clickEffect">
                                  <p:stCondLst>
                                    <p:cond delay="0"/>
                                  </p:stCondLst>
                                  <p:childTnLst>
                                    <p:set>
                                      <p:cBhvr>
                                        <p:cTn id="62" dur="1" fill="hold">
                                          <p:stCondLst>
                                            <p:cond delay="0"/>
                                          </p:stCondLst>
                                        </p:cTn>
                                        <p:tgtEl>
                                          <p:spTgt spid="14"/>
                                        </p:tgtEl>
                                        <p:attrNameLst>
                                          <p:attrName>style.visibility</p:attrName>
                                        </p:attrNameLst>
                                      </p:cBhvr>
                                      <p:to>
                                        <p:strVal val="visible"/>
                                      </p:to>
                                    </p:set>
                                    <p:animEffect transition="in" filter="fade">
                                      <p:cBhvr>
                                        <p:cTn id="63" dur="1000"/>
                                        <p:tgtEl>
                                          <p:spTgt spid="14"/>
                                        </p:tgtEl>
                                      </p:cBhvr>
                                    </p:animEffect>
                                    <p:anim calcmode="lin" valueType="num">
                                      <p:cBhvr>
                                        <p:cTn id="64" dur="1000" fill="hold"/>
                                        <p:tgtEl>
                                          <p:spTgt spid="14"/>
                                        </p:tgtEl>
                                        <p:attrNameLst>
                                          <p:attrName>ppt_x</p:attrName>
                                        </p:attrNameLst>
                                      </p:cBhvr>
                                      <p:tavLst>
                                        <p:tav tm="0">
                                          <p:val>
                                            <p:strVal val="#ppt_x"/>
                                          </p:val>
                                        </p:tav>
                                        <p:tav tm="100000">
                                          <p:val>
                                            <p:strVal val="#ppt_x"/>
                                          </p:val>
                                        </p:tav>
                                      </p:tavLst>
                                    </p:anim>
                                    <p:anim calcmode="lin" valueType="num">
                                      <p:cBhvr>
                                        <p:cTn id="65" dur="1000" fill="hold"/>
                                        <p:tgtEl>
                                          <p:spTgt spid="1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6" grpId="0"/>
      <p:bldP spid="19" grpId="0"/>
      <p:bldP spid="14"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1295400" y="2590799"/>
            <a:ext cx="5656677" cy="1200329"/>
          </a:xfrm>
          <a:prstGeom prst="rect">
            <a:avLst/>
          </a:prstGeom>
          <a:noFill/>
        </p:spPr>
        <p:txBody>
          <a:bodyPr wrap="none" rtlCol="0">
            <a:spAutoFit/>
          </a:bodyPr>
          <a:lstStyle/>
          <a:p>
            <a:r>
              <a:rPr lang="en-US" sz="7200" b="1" dirty="0">
                <a:ln w="18000">
                  <a:solidFill>
                    <a:schemeClr val="accent2">
                      <a:satMod val="140000"/>
                    </a:schemeClr>
                  </a:solidFill>
                  <a:prstDash val="solid"/>
                  <a:miter lim="800000"/>
                </a:ln>
                <a:noFill/>
                <a:effectLst>
                  <a:outerShdw blurRad="25500" dist="23000" dir="7020000" algn="tl">
                    <a:srgbClr val="000000">
                      <a:alpha val="50000"/>
                    </a:srgbClr>
                  </a:outerShdw>
                </a:effectLst>
                <a:latin typeface="Arial" panose="020B0604020202020204" pitchFamily="34" charset="0"/>
                <a:cs typeface="Arial" panose="020B0604020202020204" pitchFamily="34" charset="0"/>
              </a:rPr>
              <a:t>THANK YOU</a:t>
            </a:r>
          </a:p>
        </p:txBody>
      </p:sp>
    </p:spTree>
    <p:extLst>
      <p:ext uri="{BB962C8B-B14F-4D97-AF65-F5344CB8AC3E}">
        <p14:creationId xmlns:p14="http://schemas.microsoft.com/office/powerpoint/2010/main" val="4369561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172</TotalTime>
  <Words>768</Words>
  <Application>Microsoft Office PowerPoint</Application>
  <PresentationFormat>On-screen Show (4:3)</PresentationFormat>
  <Paragraphs>97</Paragraphs>
  <Slides>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9</vt:i4>
      </vt:variant>
    </vt:vector>
  </HeadingPairs>
  <TitlesOfParts>
    <vt:vector size="13" baseType="lpstr">
      <vt:lpstr>Arial</vt:lpstr>
      <vt:lpstr>Calibri</vt:lpstr>
      <vt:lpstr>Cambria Math</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Teacher</dc:creator>
  <cp:lastModifiedBy>Dr. Md. Habib Ullah</cp:lastModifiedBy>
  <cp:revision>21</cp:revision>
  <dcterms:created xsi:type="dcterms:W3CDTF">2020-06-28T05:09:54Z</dcterms:created>
  <dcterms:modified xsi:type="dcterms:W3CDTF">2021-02-07T13:05:57Z</dcterms:modified>
</cp:coreProperties>
</file>