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4" r:id="rId7"/>
    <p:sldId id="268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59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DBCF-CB98-41A8-8056-8FF2E9B653F8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0A4E-F0AB-41F4-A979-CB6A910F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6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DBCF-CB98-41A8-8056-8FF2E9B653F8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0A4E-F0AB-41F4-A979-CB6A910F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8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DBCF-CB98-41A8-8056-8FF2E9B653F8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0A4E-F0AB-41F4-A979-CB6A910F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57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DBCF-CB98-41A8-8056-8FF2E9B653F8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0A4E-F0AB-41F4-A979-CB6A910F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76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DBCF-CB98-41A8-8056-8FF2E9B653F8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0A4E-F0AB-41F4-A979-CB6A910F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69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DBCF-CB98-41A8-8056-8FF2E9B653F8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0A4E-F0AB-41F4-A979-CB6A910F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DBCF-CB98-41A8-8056-8FF2E9B653F8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0A4E-F0AB-41F4-A979-CB6A910F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6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DBCF-CB98-41A8-8056-8FF2E9B653F8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0A4E-F0AB-41F4-A979-CB6A910F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69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DBCF-CB98-41A8-8056-8FF2E9B653F8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0A4E-F0AB-41F4-A979-CB6A910F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8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DBCF-CB98-41A8-8056-8FF2E9B653F8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0A4E-F0AB-41F4-A979-CB6A910F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8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3DBCF-CB98-41A8-8056-8FF2E9B653F8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80A4E-F0AB-41F4-A979-CB6A910F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9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3DBCF-CB98-41A8-8056-8FF2E9B653F8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80A4E-F0AB-41F4-A979-CB6A910FC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1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image" Target="../media/image9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0.png"/><Relationship Id="rId7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2.png"/><Relationship Id="rId10" Type="http://schemas.openxmlformats.org/officeDocument/2006/relationships/image" Target="../media/image20.png"/><Relationship Id="rId4" Type="http://schemas.openxmlformats.org/officeDocument/2006/relationships/image" Target="../media/image111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3" Type="http://schemas.openxmlformats.org/officeDocument/2006/relationships/image" Target="../media/image119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5" Type="http://schemas.openxmlformats.org/officeDocument/2006/relationships/image" Target="../media/image121.png"/><Relationship Id="rId15" Type="http://schemas.openxmlformats.org/officeDocument/2006/relationships/image" Target="../media/image27.png"/><Relationship Id="rId10" Type="http://schemas.openxmlformats.org/officeDocument/2006/relationships/image" Target="../media/image126.png"/><Relationship Id="rId4" Type="http://schemas.openxmlformats.org/officeDocument/2006/relationships/image" Target="../media/image120.png"/><Relationship Id="rId9" Type="http://schemas.openxmlformats.org/officeDocument/2006/relationships/image" Target="../media/image40.png"/><Relationship Id="rId14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LESSON 6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BOOK CHAPTERS 24 and 25</a:t>
            </a:r>
          </a:p>
          <a:p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r>
              <a:rPr lang="en-US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ELECTRIC POTENTIAL and CAPACITANCE</a:t>
            </a:r>
          </a:p>
        </p:txBody>
      </p:sp>
    </p:spTree>
    <p:extLst>
      <p:ext uri="{BB962C8B-B14F-4D97-AF65-F5344CB8AC3E}">
        <p14:creationId xmlns:p14="http://schemas.microsoft.com/office/powerpoint/2010/main" val="2731909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082" y="43934"/>
            <a:ext cx="3997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Problem 21 (Book Chapter 24)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25298" y="3433043"/>
                <a:ext cx="2371996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𝑉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/>
                                </a:rPr>
                                <m:t>𝑝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𝜃</m:t>
                                  </m:r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98" y="3433043"/>
                <a:ext cx="2371996" cy="78386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752600" y="2726968"/>
            <a:ext cx="1083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have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7482" y="4552492"/>
                <a:ext cx="6141746" cy="7065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9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×10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9</m:t>
                            </m:r>
                          </m:sup>
                        </m:s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×1.47×3.34×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−30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52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−9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</a:rPr>
                      <m:t>16.34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Volt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82" y="4552492"/>
                <a:ext cx="6141746" cy="706540"/>
              </a:xfrm>
              <a:prstGeom prst="rect">
                <a:avLst/>
              </a:prstGeom>
              <a:blipFill rotWithShape="1">
                <a:blip r:embed="rId3"/>
                <a:stretch>
                  <a:fillRect r="-496" b="-2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4267200" y="2768826"/>
            <a:ext cx="4731039" cy="1692593"/>
            <a:chOff x="4343400" y="576975"/>
            <a:chExt cx="4731039" cy="1692593"/>
          </a:xfrm>
        </p:grpSpPr>
        <p:sp>
          <p:nvSpPr>
            <p:cNvPr id="7" name="TextBox 6"/>
            <p:cNvSpPr txBox="1"/>
            <p:nvPr/>
          </p:nvSpPr>
          <p:spPr>
            <a:xfrm>
              <a:off x="5562600" y="576975"/>
              <a:ext cx="7816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Given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343400" y="945293"/>
                  <a:ext cx="473103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=1.47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=1.47×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3.34×10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−30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𝐶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945293"/>
                  <a:ext cx="427989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343400" y="1378327"/>
                  <a:ext cx="313977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𝑟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=52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𝑛𝑚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=52×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−9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1378327"/>
                  <a:ext cx="284738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467600" y="1869458"/>
                  <a:ext cx="78342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=?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600" y="1869458"/>
                  <a:ext cx="72417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495799" y="1822999"/>
                  <a:ext cx="273690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  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𝑎𝑛𝑑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/>
                                <a:ea typeface="Cambria Math"/>
                              </a:rPr>
                              <m:t>cos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sup>
                            </m:sSup>
                          </m:e>
                        </m:func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5799" y="1822999"/>
                  <a:ext cx="247965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" y="505409"/>
                <a:ext cx="9074438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ammonia molecule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Arial" panose="020B0604020202020204" pitchFamily="34" charset="0"/>
                          </a:rPr>
                          <m:t>𝑁𝐻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has a permanent electric dipole moment equal to 1.47 D,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Arial" panose="020B0604020202020204" pitchFamily="34" charset="0"/>
                      </a:rPr>
                      <m:t>1</m:t>
                    </m:r>
                    <m:r>
                      <a:rPr lang="en-US" sz="2000" b="0" i="1" smtClean="0">
                        <a:latin typeface="Cambria Math"/>
                        <a:cs typeface="Arial" panose="020B0604020202020204" pitchFamily="34" charset="0"/>
                      </a:rPr>
                      <m:t>𝐷</m:t>
                    </m:r>
                    <m:r>
                      <a:rPr lang="en-US" sz="2000" b="0" i="1" smtClean="0">
                        <a:latin typeface="Cambria Math"/>
                        <a:cs typeface="Arial" panose="020B0604020202020204" pitchFamily="34" charset="0"/>
                      </a:rPr>
                      <m:t>=1</m:t>
                    </m:r>
                    <m:r>
                      <a:rPr lang="en-US" sz="2000" b="0" i="1" smtClean="0">
                        <a:latin typeface="Cambria Math"/>
                        <a:cs typeface="Arial" panose="020B0604020202020204" pitchFamily="34" charset="0"/>
                      </a:rPr>
                      <m:t>𝑑𝑒𝑏𝑦𝑒</m:t>
                    </m:r>
                    <m:r>
                      <a:rPr lang="en-US" sz="2000" b="0" i="1" smtClean="0">
                        <a:latin typeface="Cambria Math"/>
                        <a:cs typeface="Arial" panose="020B0604020202020204" pitchFamily="34" charset="0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  <a:cs typeface="Arial" panose="020B0604020202020204" pitchFamily="34" charset="0"/>
                      </a:rPr>
                      <m:t>𝑢𝑛𝑖𝑡</m:t>
                    </m:r>
                    <m:r>
                      <a:rPr lang="en-US" sz="2000" b="0" i="1" smtClean="0">
                        <a:latin typeface="Cambria Math"/>
                        <a:cs typeface="Arial" panose="020B0604020202020204" pitchFamily="34" charset="0"/>
                      </a:rPr>
                      <m:t>=3.34×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  <a:ea typeface="Cambria Math"/>
                            <a:cs typeface="Arial" panose="020B0604020202020204" pitchFamily="34" charset="0"/>
                          </a:rPr>
                          <m:t>−30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𝐶</m:t>
                    </m:r>
                    <m:r>
                      <a:rPr lang="en-US" sz="20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.</m:t>
                    </m:r>
                    <m:r>
                      <a:rPr lang="en-US" sz="2000" b="0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 Calculate the electric potential due to an ammonia molecule at a point 52.0 nm away along the axis of the dipole. (Set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Arial" panose="020B0604020202020204" pitchFamily="34" charset="0"/>
                      </a:rPr>
                      <m:t>𝑉</m:t>
                    </m:r>
                    <m:r>
                      <a:rPr lang="en-US" sz="2000" b="0" i="1" smtClean="0">
                        <a:latin typeface="Cambria Math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at infinity.)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505409"/>
                <a:ext cx="9074438" cy="1323439"/>
              </a:xfrm>
              <a:prstGeom prst="rect">
                <a:avLst/>
              </a:prstGeom>
              <a:blipFill rotWithShape="1">
                <a:blip r:embed="rId8"/>
                <a:stretch>
                  <a:fillRect l="-672" t="-1843" r="-604" b="-7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1" y="2057400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394551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829" y="152400"/>
            <a:ext cx="4580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Problem 36 (Book Chapter 24)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9392" y="2798986"/>
            <a:ext cx="4202882" cy="1133669"/>
            <a:chOff x="79392" y="2798986"/>
            <a:chExt cx="4202882" cy="1133669"/>
          </a:xfrm>
        </p:grpSpPr>
        <p:sp>
          <p:nvSpPr>
            <p:cNvPr id="8" name="TextBox 7"/>
            <p:cNvSpPr txBox="1"/>
            <p:nvPr/>
          </p:nvSpPr>
          <p:spPr>
            <a:xfrm>
              <a:off x="203766" y="2798986"/>
              <a:ext cx="1353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(a) We have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9392" y="3313639"/>
                  <a:ext cx="4202882" cy="6190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=−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1500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=−3000 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92" y="3313639"/>
                  <a:ext cx="4202882" cy="61901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/>
          <p:cNvGrpSpPr/>
          <p:nvPr/>
        </p:nvGrpSpPr>
        <p:grpSpPr>
          <a:xfrm>
            <a:off x="5916990" y="2983652"/>
            <a:ext cx="2997405" cy="2707277"/>
            <a:chOff x="5916990" y="2983652"/>
            <a:chExt cx="2997405" cy="2707277"/>
          </a:xfrm>
        </p:grpSpPr>
        <p:sp>
          <p:nvSpPr>
            <p:cNvPr id="6" name="TextBox 5"/>
            <p:cNvSpPr txBox="1"/>
            <p:nvPr/>
          </p:nvSpPr>
          <p:spPr>
            <a:xfrm>
              <a:off x="7409586" y="2983652"/>
              <a:ext cx="722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Given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190783" y="3438481"/>
                  <a:ext cx="14981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  <m:r>
                          <a:rPr lang="en-US" b="0" i="1" smtClean="0">
                            <a:latin typeface="Cambria Math"/>
                          </a:rPr>
                          <m:t>=1500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0783" y="3438481"/>
                  <a:ext cx="149816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/>
            <p:cNvSpPr txBox="1"/>
            <p:nvPr/>
          </p:nvSpPr>
          <p:spPr>
            <a:xfrm>
              <a:off x="6483345" y="3994666"/>
              <a:ext cx="2431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At x = 1.3 cm= 0.013 m ,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267746" y="4588376"/>
                  <a:ext cx="7259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  <m:r>
                          <a:rPr lang="en-US" b="0" i="1" smtClean="0">
                            <a:latin typeface="Cambria Math"/>
                          </a:rPr>
                          <m:t>=?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7746" y="4588376"/>
                  <a:ext cx="72590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044999" y="5287998"/>
                  <a:ext cx="725904" cy="402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=?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4999" y="5287998"/>
                  <a:ext cx="725904" cy="40293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5916990" y="4897884"/>
              <a:ext cx="2937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 direction of electric field,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22110" y="4105580"/>
                <a:ext cx="3331425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=−3000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×0.013=−39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10" y="4105580"/>
                <a:ext cx="3331425" cy="6090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58653" y="4780384"/>
                <a:ext cx="2089226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=39(−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 )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53" y="4780384"/>
                <a:ext cx="2089226" cy="402931"/>
              </a:xfrm>
              <a:prstGeom prst="rect">
                <a:avLst/>
              </a:prstGeom>
              <a:blipFill rotWithShape="1">
                <a:blip r:embed="rId7"/>
                <a:stretch>
                  <a:fillRect r="-3499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268706" y="5277412"/>
            <a:ext cx="2887662" cy="854721"/>
            <a:chOff x="268706" y="5277412"/>
            <a:chExt cx="2887662" cy="8547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1905000" y="5646487"/>
                  <a:ext cx="1251368" cy="485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𝐸</m:t>
                      </m:r>
                      <m:r>
                        <a:rPr lang="en-US" b="0" i="1" smtClean="0">
                          <a:latin typeface="Cambria Math"/>
                        </a:rPr>
                        <m:t>=39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</m:oMath>
                  </a14:m>
                  <a:r>
                    <a:rPr lang="en-US" dirty="0"/>
                    <a:t>  </a:t>
                  </a: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5000" y="5646487"/>
                  <a:ext cx="1251368" cy="48564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68706" y="5277412"/>
                  <a:ext cx="1912127" cy="4029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Magnitude of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</m:acc>
                    </m:oMath>
                  </a14:m>
                  <a:r>
                    <a:rPr lang="en-US" dirty="0"/>
                    <a:t> is 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706" y="5277412"/>
                  <a:ext cx="1912127" cy="402931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2548" r="-1911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57829" y="661572"/>
                <a:ext cx="8856565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electric potential </a:t>
                </a:r>
                <a:r>
                  <a:rPr lang="en-US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V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the space between two flat parallel plates 1 and 2 is given (in volts)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Arial" panose="020B0604020202020204" pitchFamily="34" charset="0"/>
                      </a:rPr>
                      <m:t>𝑉</m:t>
                    </m:r>
                    <m:r>
                      <a:rPr lang="en-US" sz="2000" b="0" i="1" smtClean="0">
                        <a:latin typeface="Cambria Math"/>
                        <a:cs typeface="Arial" panose="020B0604020202020204" pitchFamily="34" charset="0"/>
                      </a:rPr>
                      <m:t>=1500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where </a:t>
                </a:r>
                <a:r>
                  <a:rPr lang="en-US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x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(in meters) is the perpendicular distance from plate 1. 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  <a:cs typeface="Arial" panose="020B0604020202020204" pitchFamily="34" charset="0"/>
                      </a:rPr>
                      <m:t>=1.3 </m:t>
                    </m:r>
                    <m:r>
                      <a:rPr lang="en-US" sz="2000" b="0" i="1" smtClean="0">
                        <a:latin typeface="Cambria Math"/>
                        <a:cs typeface="Arial" panose="020B0604020202020204" pitchFamily="34" charset="0"/>
                      </a:rPr>
                      <m:t>𝑐𝑚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(a) what is the magnitude of the electric field and (b) is the field directed toward or away from plate 1?</a:t>
                </a: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9" y="661572"/>
                <a:ext cx="8856565" cy="1323439"/>
              </a:xfrm>
              <a:prstGeom prst="rect">
                <a:avLst/>
              </a:prstGeom>
              <a:blipFill rotWithShape="1">
                <a:blip r:embed="rId10"/>
                <a:stretch>
                  <a:fillRect l="-688" t="-1843" r="-206" b="-7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599" y="1771809"/>
            <a:ext cx="1648109" cy="2754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8" name="Group 37"/>
          <p:cNvGrpSpPr/>
          <p:nvPr/>
        </p:nvGrpSpPr>
        <p:grpSpPr>
          <a:xfrm>
            <a:off x="122110" y="6132801"/>
            <a:ext cx="8909946" cy="616836"/>
            <a:chOff x="122110" y="6132801"/>
            <a:chExt cx="8909946" cy="616836"/>
          </a:xfrm>
        </p:grpSpPr>
        <p:sp>
          <p:nvSpPr>
            <p:cNvPr id="16" name="TextBox 15"/>
            <p:cNvSpPr txBox="1"/>
            <p:nvPr/>
          </p:nvSpPr>
          <p:spPr>
            <a:xfrm>
              <a:off x="122110" y="6241164"/>
              <a:ext cx="68725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(b) The direction of electric field is toward plate 1, because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6847675" y="6132801"/>
                  <a:ext cx="2184381" cy="6168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</a:rPr>
                        <m:t>=39(− 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</m:oMath>
                  </a14:m>
                  <a:r>
                    <a:rPr lang="en-US" sz="2400" dirty="0"/>
                    <a:t>  </a:t>
                  </a: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7675" y="6132801"/>
                  <a:ext cx="2184381" cy="616836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2491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23065" y="2623066"/>
            <a:ext cx="6542881" cy="1000787"/>
            <a:chOff x="123065" y="2623066"/>
            <a:chExt cx="6542881" cy="1000787"/>
          </a:xfrm>
        </p:grpSpPr>
        <p:sp>
          <p:nvSpPr>
            <p:cNvPr id="6" name="TextBox 5"/>
            <p:cNvSpPr txBox="1"/>
            <p:nvPr/>
          </p:nvSpPr>
          <p:spPr>
            <a:xfrm>
              <a:off x="170237" y="2623066"/>
              <a:ext cx="10617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 know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23065" y="3004837"/>
                  <a:ext cx="6542881" cy="6190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=−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𝑉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</a:rPr>
                          <m:t>=−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𝑥𝑦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=−2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=−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−2</m:t>
                            </m:r>
                          </m:e>
                        </m:d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=64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065" y="3004837"/>
                  <a:ext cx="6542881" cy="61901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6781800" y="3276600"/>
            <a:ext cx="2141677" cy="3124200"/>
            <a:chOff x="6781800" y="152400"/>
            <a:chExt cx="2141677" cy="3124200"/>
          </a:xfrm>
        </p:grpSpPr>
        <p:sp>
          <p:nvSpPr>
            <p:cNvPr id="14" name="TextBox 13"/>
            <p:cNvSpPr txBox="1"/>
            <p:nvPr/>
          </p:nvSpPr>
          <p:spPr>
            <a:xfrm>
              <a:off x="7184187" y="362589"/>
              <a:ext cx="7226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Given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047921" y="712057"/>
                  <a:ext cx="13068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  <m:r>
                          <a:rPr lang="en-US" b="0" i="1" smtClean="0">
                            <a:latin typeface="Cambria Math"/>
                          </a:rPr>
                          <m:t>=2</m:t>
                        </m:r>
                        <m:r>
                          <a:rPr lang="en-US" b="0" i="1" smtClean="0">
                            <a:latin typeface="Cambria Math"/>
                          </a:rPr>
                          <m:t>𝑥𝑦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7921" y="712057"/>
                  <a:ext cx="130683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781800" y="1450721"/>
                  <a:ext cx="21416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=(3,−2</m:t>
                      </m:r>
                    </m:oMath>
                  </a14:m>
                  <a:r>
                    <a:rPr lang="en-US" dirty="0"/>
                    <a:t>, 4)</a:t>
                  </a: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800" y="1450721"/>
                  <a:ext cx="214167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42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/>
            <p:cNvSpPr txBox="1"/>
            <p:nvPr/>
          </p:nvSpPr>
          <p:spPr>
            <a:xfrm>
              <a:off x="7545504" y="1081389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And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334586" y="1962573"/>
                  <a:ext cx="871970" cy="42518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𝐸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=?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4586" y="1962573"/>
                  <a:ext cx="871970" cy="42518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/>
            <p:cNvCxnSpPr/>
            <p:nvPr/>
          </p:nvCxnSpPr>
          <p:spPr>
            <a:xfrm>
              <a:off x="6781800" y="152400"/>
              <a:ext cx="0" cy="3124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7579" y="3870023"/>
                <a:ext cx="6377387" cy="666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𝑦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𝑥𝑦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=−2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=−96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79" y="3870023"/>
                <a:ext cx="6377387" cy="6663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-41892" y="4703784"/>
                <a:ext cx="6736331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𝑥𝑦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=−4</m:t>
                      </m:r>
                      <m:r>
                        <a:rPr lang="en-US" b="0" i="1" smtClean="0">
                          <a:latin typeface="Cambria Math"/>
                        </a:rPr>
                        <m:t>𝑥𝑦𝑧</m:t>
                      </m:r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(3)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−2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=96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892" y="4703784"/>
                <a:ext cx="6736331" cy="61901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1000" y="5351717"/>
                <a:ext cx="4265078" cy="4312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=64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−96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+96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351717"/>
                <a:ext cx="4265078" cy="431208"/>
              </a:xfrm>
              <a:prstGeom prst="rect">
                <a:avLst/>
              </a:prstGeom>
              <a:blipFill rotWithShape="1">
                <a:blip r:embed="rId8"/>
                <a:stretch>
                  <a:fillRect r="-4149"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/>
          <p:cNvGrpSpPr/>
          <p:nvPr/>
        </p:nvGrpSpPr>
        <p:grpSpPr>
          <a:xfrm>
            <a:off x="381000" y="5803391"/>
            <a:ext cx="6050674" cy="978409"/>
            <a:chOff x="381000" y="5803391"/>
            <a:chExt cx="6050674" cy="978409"/>
          </a:xfrm>
        </p:grpSpPr>
        <p:sp>
          <p:nvSpPr>
            <p:cNvPr id="12" name="TextBox 11"/>
            <p:cNvSpPr txBox="1"/>
            <p:nvPr/>
          </p:nvSpPr>
          <p:spPr>
            <a:xfrm>
              <a:off x="381000" y="5803391"/>
              <a:ext cx="1268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Therefore, 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057400" y="6172723"/>
                  <a:ext cx="4374274" cy="6090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𝐸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(64)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(−96)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(96)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b="0" i="1" smtClean="0">
                            <a:latin typeface="Cambria Math"/>
                          </a:rPr>
                          <m:t>=150.09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𝑉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0" y="6172723"/>
                  <a:ext cx="4374274" cy="609077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TextBox 19"/>
          <p:cNvSpPr txBox="1"/>
          <p:nvPr/>
        </p:nvSpPr>
        <p:spPr>
          <a:xfrm>
            <a:off x="57829" y="18320"/>
            <a:ext cx="4580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Problem 37 (Book Chapter 24)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0902" y="501202"/>
                <a:ext cx="9016898" cy="10321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What is the magnitude of the electric field at the point 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3.00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e>
                    </m:acc>
                    <m:r>
                      <a:rPr lang="en-US" sz="2000" b="0" i="1" smtClean="0">
                        <a:latin typeface="Cambria Math"/>
                      </a:rPr>
                      <m:t>−2.00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</a:rPr>
                          <m:t>𝑗</m:t>
                        </m:r>
                      </m:e>
                    </m:acc>
                    <m:r>
                      <a:rPr lang="en-US" sz="2000" b="0" i="1" smtClean="0">
                        <a:latin typeface="Cambria Math"/>
                      </a:rPr>
                      <m:t>+4.00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</a:rPr>
                          <m:t>𝑘</m:t>
                        </m:r>
                      </m:e>
                    </m:acc>
                    <m:r>
                      <a:rPr lang="en-US" sz="2000" b="0" i="1" smtClean="0">
                        <a:latin typeface="Cambria Math"/>
                      </a:rPr>
                      <m:t>) </m:t>
                    </m:r>
                    <m:r>
                      <a:rPr lang="en-US" sz="20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if the electric potential in the region is given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𝑉</m:t>
                    </m:r>
                    <m:r>
                      <a:rPr lang="en-US" sz="2000" b="0" i="1" smtClean="0">
                        <a:latin typeface="Cambria Math"/>
                      </a:rPr>
                      <m:t>=2.00</m:t>
                    </m:r>
                    <m:r>
                      <a:rPr lang="en-US" sz="2000" b="0" i="1" smtClean="0">
                        <a:latin typeface="Cambria Math"/>
                      </a:rPr>
                      <m:t>𝑥𝑦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/>
                          </a:rPr>
                          <m:t>𝑧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where </a:t>
                </a:r>
                <a:r>
                  <a:rPr lang="en-US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V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is in volts and coordinates </a:t>
                </a:r>
                <a:r>
                  <a:rPr lang="en-US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x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and </a:t>
                </a:r>
                <a:r>
                  <a:rPr lang="en-US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z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are in meters?</a:t>
                </a: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2" y="501202"/>
                <a:ext cx="9016898" cy="1032142"/>
              </a:xfrm>
              <a:prstGeom prst="rect">
                <a:avLst/>
              </a:prstGeom>
              <a:blipFill rotWithShape="1">
                <a:blip r:embed="rId10"/>
                <a:stretch>
                  <a:fillRect l="-676" t="-2353" r="-676" b="-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23065" y="1905000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288492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152400"/>
            <a:ext cx="586740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BOOK CHAPTER 25</a:t>
            </a:r>
          </a:p>
          <a:p>
            <a:pPr algn="ctr"/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sz="4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CAPACITANCE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1000" y="1845172"/>
            <a:ext cx="8569036" cy="4858610"/>
            <a:chOff x="381000" y="1845172"/>
            <a:chExt cx="8569036" cy="4858610"/>
          </a:xfrm>
        </p:grpSpPr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1845172"/>
              <a:ext cx="5297000" cy="4858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6096000" y="3886200"/>
              <a:ext cx="285403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An assortment of capacitors.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812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3909" y="118830"/>
            <a:ext cx="2305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Capacitance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33293" y="4592597"/>
            <a:ext cx="905528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value of C depends only on the geometry of the plates and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not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their charge or potential difference. The capacitance is a measure of how much charge must be put on the plates to produce a certain potential difference between them: The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greater the capacitance, the more charge is required.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94966" y="5792926"/>
            <a:ext cx="8976403" cy="899359"/>
            <a:chOff x="94966" y="5792926"/>
            <a:chExt cx="8976403" cy="8993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2743200" y="5792926"/>
                  <a:ext cx="838498" cy="5667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𝑪</m:t>
                        </m:r>
                        <m:r>
                          <a:rPr lang="en-US" b="1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</a:rPr>
                              <m:t>𝒒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</a:rPr>
                              <m:t>𝑽</m:t>
                            </m:r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200" y="5792926"/>
                  <a:ext cx="838498" cy="56675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Rectangle 2"/>
            <p:cNvSpPr/>
            <p:nvPr/>
          </p:nvSpPr>
          <p:spPr>
            <a:xfrm>
              <a:off x="94966" y="6322953"/>
              <a:ext cx="897640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The SI unit of capacitance is the coulomb per volt.  Common name is  Farad (F):</a:t>
              </a: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78058"/>
            <a:ext cx="5181600" cy="3138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3293" y="788478"/>
                <a:ext cx="3852907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 capacitor consists of two isolated conductors (the plates) with charges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latin typeface="Cambria Math"/>
                      </a:rPr>
                      <m:t>𝒒</m:t>
                    </m:r>
                  </m:oMath>
                </a14:m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" y="788478"/>
                <a:ext cx="3852907" cy="1323439"/>
              </a:xfrm>
              <a:prstGeom prst="rect">
                <a:avLst/>
              </a:prstGeom>
              <a:blipFill rotWithShape="1">
                <a:blip r:embed="rId4"/>
                <a:stretch>
                  <a:fillRect l="-1580" t="-1843" r="-1580" b="-7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35231" y="2111917"/>
                <a:ext cx="4055769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The charge q and the potential difference V for a capacitor are proportional to each other; that is,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  <a:cs typeface="Arial" panose="020B0604020202020204" pitchFamily="34" charset="0"/>
                      </a:rPr>
                      <m:t>                        </m:t>
                    </m:r>
                    <m:r>
                      <a:rPr lang="en-US" sz="2400" b="1" i="1" smtClean="0">
                        <a:latin typeface="Cambria Math"/>
                        <a:cs typeface="Arial" panose="020B0604020202020204" pitchFamily="34" charset="0"/>
                      </a:rPr>
                      <m:t>𝒒</m:t>
                    </m:r>
                    <m:r>
                      <a:rPr lang="en-US" sz="2400" b="1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∝</m:t>
                    </m:r>
                    <m:r>
                      <a:rPr lang="en-US" sz="2400" b="1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𝑽</m:t>
                    </m:r>
                    <m:r>
                      <a:rPr lang="en-US" sz="2400" b="1" i="1" smtClean="0">
                        <a:latin typeface="Cambria Math"/>
                        <a:ea typeface="Cambria Math"/>
                        <a:cs typeface="Arial" panose="020B0604020202020204" pitchFamily="34" charset="0"/>
                      </a:rPr>
                      <m:t>   </m:t>
                    </m:r>
                  </m:oMath>
                </a14:m>
                <a:r>
                  <a:rPr lang="en-US" sz="2400" b="1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</a:p>
              <a:p>
                <a:pPr algn="just"/>
                <a:r>
                  <a:rPr lang="en-US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Therefore,            </a:t>
                </a:r>
              </a:p>
              <a:p>
                <a:pPr algn="just"/>
                <a:r>
                  <a:rPr lang="en-US" sz="2400" b="1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                     q = CV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31" y="2111917"/>
                <a:ext cx="4055769" cy="1938992"/>
              </a:xfrm>
              <a:prstGeom prst="rect">
                <a:avLst/>
              </a:prstGeom>
              <a:blipFill rotWithShape="1">
                <a:blip r:embed="rId5"/>
                <a:stretch>
                  <a:fillRect l="-1201" t="-1567" r="-1201" b="-5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00595" y="4038599"/>
            <a:ext cx="84748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The proportionality constant C is called the capacitance of the capacitor.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084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39656" y="152400"/>
            <a:ext cx="33986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Charging a Capacitor: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00" y="0"/>
            <a:ext cx="4956999" cy="6755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410200" y="2063315"/>
            <a:ext cx="3657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Battery B, switch S, and plates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h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of capacitor C, connected in a circuit. 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A schematic diagram with the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circuit elements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represented by their symbols.</a:t>
            </a:r>
          </a:p>
        </p:txBody>
      </p:sp>
    </p:spTree>
    <p:extLst>
      <p:ext uri="{BB962C8B-B14F-4D97-AF65-F5344CB8AC3E}">
        <p14:creationId xmlns:p14="http://schemas.microsoft.com/office/powerpoint/2010/main" val="2280621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228600"/>
            <a:ext cx="8369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</a:rPr>
              <a:t>Calculating the Capacitance: A parallel-Plate Capacitor: 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724400" y="697468"/>
            <a:ext cx="5105400" cy="2141253"/>
            <a:chOff x="4724400" y="697468"/>
            <a:chExt cx="5105400" cy="2141253"/>
          </a:xfrm>
        </p:grpSpPr>
        <p:sp>
          <p:nvSpPr>
            <p:cNvPr id="5" name="TextBox 4"/>
            <p:cNvSpPr txBox="1"/>
            <p:nvPr/>
          </p:nvSpPr>
          <p:spPr>
            <a:xfrm>
              <a:off x="5463278" y="697468"/>
              <a:ext cx="21579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Applying Gauss’ Law: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410191" y="1066800"/>
                  <a:ext cx="1671548" cy="8188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nary>
                          <m:naryPr>
                            <m:chr m:val="∮"/>
                            <m:limLoc m:val="undOvr"/>
                            <m:subHide m:val="on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𝐸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0191" y="1066800"/>
                  <a:ext cx="1671548" cy="81887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/>
            <p:cNvGrpSpPr/>
            <p:nvPr/>
          </p:nvGrpSpPr>
          <p:grpSpPr>
            <a:xfrm>
              <a:off x="4724400" y="1699948"/>
              <a:ext cx="5105400" cy="1138773"/>
              <a:chOff x="4724400" y="1699948"/>
              <a:chExt cx="5105400" cy="1138773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724400" y="1699948"/>
                <a:ext cx="5105400" cy="11387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 New Roman"/>
                  </a:rPr>
                  <a:t>Here </a:t>
                </a:r>
                <a:r>
                  <a:rPr lang="en-US" i="1" dirty="0">
                    <a:latin typeface="Times New Roman"/>
                  </a:rPr>
                  <a:t>q </a:t>
                </a:r>
                <a:r>
                  <a:rPr lang="en-US" dirty="0">
                    <a:latin typeface="Times New Roman"/>
                  </a:rPr>
                  <a:t>is the charge enclosed by a Gaussian </a:t>
                </a:r>
              </a:p>
              <a:p>
                <a:r>
                  <a:rPr lang="en-US" dirty="0">
                    <a:latin typeface="Times New Roman"/>
                  </a:rPr>
                  <a:t>surface and </a:t>
                </a:r>
                <a:r>
                  <a:rPr lang="en-US" sz="3200" i="1" dirty="0">
                    <a:latin typeface="Arial"/>
                  </a:rPr>
                  <a:t>        </a:t>
                </a:r>
                <a:r>
                  <a:rPr lang="en-US" dirty="0">
                    <a:latin typeface="Times New Roman"/>
                  </a:rPr>
                  <a:t>is the net electric flux </a:t>
                </a:r>
              </a:p>
              <a:p>
                <a:r>
                  <a:rPr lang="en-US" dirty="0">
                    <a:latin typeface="Times New Roman"/>
                  </a:rPr>
                  <a:t>through that surface.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5791200" y="1981200"/>
                    <a:ext cx="990591" cy="8188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∮"/>
                              <m:limLoc m:val="undOvr"/>
                              <m:subHide m:val="on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acc>
                                <m:accPr>
                                  <m:chr m:val="⃗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</m:nary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00" y="1981200"/>
                    <a:ext cx="990591" cy="818879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3" name="Group 22"/>
          <p:cNvGrpSpPr/>
          <p:nvPr/>
        </p:nvGrpSpPr>
        <p:grpSpPr>
          <a:xfrm>
            <a:off x="3762215" y="2875636"/>
            <a:ext cx="5266886" cy="1131836"/>
            <a:chOff x="3762215" y="2875636"/>
            <a:chExt cx="5266886" cy="11318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196039" y="2967149"/>
                  <a:ext cx="2346220" cy="8188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nary>
                          <m:naryPr>
                            <m:chr m:val="∮"/>
                            <m:limLoc m:val="undOvr"/>
                            <m:subHide m:val="on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𝑑𝐴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/>
                              </a:rPr>
                              <m:t>𝑐𝑜𝑠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6039" y="2967149"/>
                  <a:ext cx="2346220" cy="81887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/>
            <p:cNvGrpSpPr/>
            <p:nvPr/>
          </p:nvGrpSpPr>
          <p:grpSpPr>
            <a:xfrm>
              <a:off x="6781791" y="2875636"/>
              <a:ext cx="2247310" cy="910394"/>
              <a:chOff x="6781791" y="2875636"/>
              <a:chExt cx="2247310" cy="910394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6781791" y="2967151"/>
                <a:ext cx="0" cy="8188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6796887" y="3174194"/>
                    <a:ext cx="2232214" cy="40479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𝑎𝑛𝑑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</m:acc>
                      </m:oMath>
                    </a14:m>
                    <a:r>
                      <a:rPr lang="en-US" dirty="0"/>
                      <a:t> are parallel</a:t>
                    </a: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96887" y="3174194"/>
                    <a:ext cx="2232214" cy="404791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22727" r="-1639" b="-242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TextBox 14"/>
              <p:cNvSpPr txBox="1"/>
              <p:nvPr/>
            </p:nvSpPr>
            <p:spPr>
              <a:xfrm>
                <a:off x="6942850" y="2875636"/>
                <a:ext cx="678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Since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114058" y="3601362"/>
                  <a:ext cx="11724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𝐸𝐴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4058" y="3601362"/>
                  <a:ext cx="1172437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/>
            <p:cNvSpPr txBox="1"/>
            <p:nvPr/>
          </p:nvSpPr>
          <p:spPr>
            <a:xfrm>
              <a:off x="3762215" y="3638140"/>
              <a:ext cx="1162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Therefore,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457200" y="4021327"/>
            <a:ext cx="8381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the area of that part of the Gaussian surface through which there is a flux.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52400" y="4390659"/>
                <a:ext cx="8800501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The potential difference between the plates of a capacitor is related to the field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US" sz="32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by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390659"/>
                <a:ext cx="8800501" cy="584775"/>
              </a:xfrm>
              <a:prstGeom prst="rect">
                <a:avLst/>
              </a:prstGeom>
              <a:blipFill rotWithShape="1">
                <a:blip r:embed="rId8"/>
                <a:stretch>
                  <a:fillRect l="-554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/>
              <p:cNvSpPr/>
              <p:nvPr/>
            </p:nvSpPr>
            <p:spPr>
              <a:xfrm>
                <a:off x="399645" y="4990941"/>
                <a:ext cx="4245778" cy="47679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f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/>
                        <a:ea typeface="Calibri"/>
                        <a:cs typeface="Times New Roman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/>
                            <a:cs typeface="Times New Roman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/>
                            <a:ea typeface="Calibri"/>
                            <a:cs typeface="Times New Roman"/>
                          </a:rPr>
                          <m:t>i</m:t>
                        </m:r>
                      </m:sub>
                    </m:sSub>
                    <m:r>
                      <a:rPr lang="en-US">
                        <a:solidFill>
                          <a:prstClr val="black"/>
                        </a:solidFill>
                        <a:latin typeface="Cambria Math"/>
                        <a:ea typeface="Calibri"/>
                        <a:cs typeface="Times New Roman"/>
                      </a:rPr>
                      <m:t>=</m:t>
                    </m:r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  <a:ea typeface="Calibri"/>
                        <a:cs typeface="Times New Roman"/>
                      </a:rPr>
                      <m:t>−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  <a:cs typeface="Times New Roman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  <a:cs typeface="Times New Roman"/>
                          </a:rPr>
                          <m:t>𝑓</m:t>
                        </m:r>
                      </m:sup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/>
                              </a:rPr>
                              <m:t>𝐸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  <a:cs typeface="Times New Roman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  <a:cs typeface="Times New Roman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prstClr val="black"/>
                                </a:solidFill>
                                <a:latin typeface="Cambria Math"/>
                                <a:cs typeface="Times New Roman"/>
                              </a:rPr>
                              <m:t>𝑠</m:t>
                            </m:r>
                          </m:e>
                        </m:acc>
                      </m:e>
                    </m:nary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/>
                        <a:cs typeface="Times New Roman"/>
                      </a:rPr>
                      <m:t>=−</m:t>
                    </m:r>
                    <m:nary>
                      <m:naryPr>
                        <m:ctrlP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  <a:cs typeface="Times New Roman"/>
                          </a:rPr>
                          <m:t>−</m:t>
                        </m:r>
                      </m:sub>
                      <m:sup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  <a:cs typeface="Times New Roman"/>
                          </a:rPr>
                          <m:t>+</m:t>
                        </m:r>
                      </m:sup>
                      <m:e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  <a:cs typeface="Times New Roman"/>
                          </a:rPr>
                          <m:t>𝐸𝑐𝑜𝑠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  <a:cs typeface="Times New Roman"/>
                          </a:rPr>
                          <m:t>180 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/>
                            <a:cs typeface="Times New Roman"/>
                          </a:rPr>
                          <m:t>𝑑𝑠</m:t>
                        </m:r>
                      </m:e>
                    </m:nary>
                  </m:oMath>
                </a14:m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22" name="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45" y="4990941"/>
                <a:ext cx="4245778" cy="476797"/>
              </a:xfrm>
              <a:prstGeom prst="rect">
                <a:avLst/>
              </a:prstGeom>
              <a:blipFill rotWithShape="1">
                <a:blip r:embed="rId9"/>
                <a:stretch>
                  <a:fillRect t="-101282" b="-167949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399645" y="5495465"/>
            <a:ext cx="3673730" cy="916533"/>
            <a:chOff x="399645" y="5495465"/>
            <a:chExt cx="3673730" cy="9165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99645" y="5495465"/>
                  <a:ext cx="1385636" cy="9165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limLoc m:val="undOvr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𝐸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𝑑𝑠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45" y="5495465"/>
                  <a:ext cx="1385636" cy="916533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1848139" y="5741338"/>
              <a:ext cx="2225236" cy="383196"/>
              <a:chOff x="1845415" y="5741338"/>
              <a:chExt cx="2225236" cy="383196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1845415" y="5741338"/>
                <a:ext cx="9302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Where, 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ctangle 25"/>
                  <p:cNvSpPr/>
                  <p:nvPr/>
                </p:nvSpPr>
                <p:spPr>
                  <a:xfrm>
                    <a:off x="2745224" y="5755202"/>
                    <a:ext cx="1325427" cy="369332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V</m:t>
                              </m:r>
                              <m:r>
                                <a:rPr lang="en-US" b="0" i="0" smtClean="0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f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/>
                              <a:ea typeface="Calibri"/>
                              <a:cs typeface="Times New Roman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libri"/>
                                  <a:cs typeface="Times New Roman"/>
                                </a:rPr>
                                <m:t>i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Rectangle 2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5224" y="5755202"/>
                    <a:ext cx="1325427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8" name="Group 27"/>
          <p:cNvGrpSpPr/>
          <p:nvPr/>
        </p:nvGrpSpPr>
        <p:grpSpPr>
          <a:xfrm>
            <a:off x="4552650" y="4915386"/>
            <a:ext cx="4232854" cy="1832339"/>
            <a:chOff x="4552650" y="4915386"/>
            <a:chExt cx="4232854" cy="1832339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4601971" y="5017559"/>
              <a:ext cx="0" cy="17301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48199" y="5003705"/>
              <a:ext cx="0" cy="17146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4" name="TextBox 1023"/>
                <p:cNvSpPr txBox="1"/>
                <p:nvPr/>
              </p:nvSpPr>
              <p:spPr>
                <a:xfrm>
                  <a:off x="4552650" y="4915386"/>
                  <a:ext cx="2149306" cy="9328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𝐸</m:t>
                        </m:r>
                        <m:nary>
                          <m:naryPr>
                            <m:limLoc m:val="undOvr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4"/>
                              </m:rP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𝑑𝑠</m:t>
                            </m:r>
                          </m:e>
                        </m:nary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𝐸𝑑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4" name="TextBox 10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2650" y="4915386"/>
                  <a:ext cx="2149306" cy="932884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5" name="TextBox 1024"/>
                <p:cNvSpPr txBox="1"/>
                <p:nvPr/>
              </p:nvSpPr>
              <p:spPr>
                <a:xfrm>
                  <a:off x="5833734" y="5696275"/>
                  <a:ext cx="2951770" cy="4871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We have 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𝐸𝐴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𝐸𝑑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5" name="TextBox 10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734" y="5696275"/>
                  <a:ext cx="2951770" cy="48718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1860" b="-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4866308" y="6105632"/>
                  <a:ext cx="1044132" cy="6127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6308" y="6105632"/>
                  <a:ext cx="1044132" cy="6127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8155"/>
            <a:ext cx="4534476" cy="2426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352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295400" y="2362200"/>
            <a:ext cx="63612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93781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781</Words>
  <Application>Microsoft Office PowerPoint</Application>
  <PresentationFormat>On-screen Show (4:3)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Dr. Md. Habib Ullah</cp:lastModifiedBy>
  <cp:revision>14</cp:revision>
  <dcterms:created xsi:type="dcterms:W3CDTF">2020-06-29T06:56:26Z</dcterms:created>
  <dcterms:modified xsi:type="dcterms:W3CDTF">2021-02-07T13:08:02Z</dcterms:modified>
</cp:coreProperties>
</file>