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0BBE-1F02-47EE-9D82-6E292E33AB5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F68C-C498-40F2-B4E4-F83DEF9D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C09DF-8479-43A1-B720-2884E94565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7769-9449-4E7E-9437-A170D29B588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5D8A-CCAF-413B-B8B0-6A9BA6B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1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LESSON 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 25</a:t>
            </a: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CAPACITANCE</a:t>
            </a:r>
          </a:p>
        </p:txBody>
      </p:sp>
    </p:spTree>
    <p:extLst>
      <p:ext uri="{BB962C8B-B14F-4D97-AF65-F5344CB8AC3E}">
        <p14:creationId xmlns:p14="http://schemas.microsoft.com/office/powerpoint/2010/main" val="13050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377"/>
            <a:ext cx="347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Spherical Capacitor: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8057" y="365510"/>
            <a:ext cx="5289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adjacent figure shows a central cross section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 spherical capacitor that consists of two concentric spherical shells, of radii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39056" y="1321198"/>
            <a:ext cx="5228743" cy="2111960"/>
            <a:chOff x="3839056" y="1321198"/>
            <a:chExt cx="5228743" cy="2111960"/>
          </a:xfrm>
        </p:grpSpPr>
        <p:sp>
          <p:nvSpPr>
            <p:cNvPr id="7" name="Rectangle 6"/>
            <p:cNvSpPr/>
            <p:nvPr/>
          </p:nvSpPr>
          <p:spPr>
            <a:xfrm>
              <a:off x="3839056" y="1321198"/>
              <a:ext cx="52287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 a Gaussian surface we draw a sphere of </a:t>
              </a:r>
            </a:p>
            <a:p>
              <a:pPr algn="just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radius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r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concentric with the two shells. Then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9056" y="2008541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Applying Gauss’ law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29022" y="1996273"/>
                  <a:ext cx="11724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𝐸𝐴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22" y="1996273"/>
                  <a:ext cx="11724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16790" y="2424545"/>
                  <a:ext cx="1722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790" y="2424545"/>
                  <a:ext cx="172201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34925" y="2422449"/>
                  <a:ext cx="320427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Where 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 is the area of</a:t>
                  </a:r>
                </a:p>
                <a:p>
                  <a:r>
                    <a:rPr lang="en-US" dirty="0"/>
                    <a:t>the spherical  Gaussian surface.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25" y="2422449"/>
                  <a:ext cx="320427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521" t="-4717" r="-95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4773" y="2819400"/>
                  <a:ext cx="1398395" cy="613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773" y="2819400"/>
                  <a:ext cx="1398395" cy="61375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04773" y="4565876"/>
                <a:ext cx="3985065" cy="71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𝑑𝑟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773" y="4565876"/>
                <a:ext cx="3985065" cy="7170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54280" y="5322052"/>
                <a:ext cx="317747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80" y="5322052"/>
                <a:ext cx="3177473" cy="7146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75994" y="6112358"/>
                <a:ext cx="1928028" cy="61831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94" y="6112358"/>
                <a:ext cx="1928028" cy="6183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-76200" y="654753"/>
            <a:ext cx="3840163" cy="5867628"/>
            <a:chOff x="0" y="654753"/>
            <a:chExt cx="3840163" cy="58676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54753"/>
              <a:ext cx="3840163" cy="449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27709" y="5322052"/>
              <a:ext cx="34913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Figure 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 central cross section of a capacitor that consists of two concentric spherical shells, of radii a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b.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91924" y="3454394"/>
            <a:ext cx="4731407" cy="1056618"/>
            <a:chOff x="4291924" y="3454394"/>
            <a:chExt cx="4731407" cy="1056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291924" y="3806460"/>
                  <a:ext cx="2759538" cy="704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=−</m:t>
                            </m:r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𝑑𝑟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924" y="3806460"/>
                  <a:ext cx="2759538" cy="70455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90585" y="3966127"/>
                  <a:ext cx="1832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[since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𝑑𝑠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𝑑𝑟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585" y="3966127"/>
                  <a:ext cx="183274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000" t="-8333" r="-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5566422" y="3454394"/>
              <a:ext cx="106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know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021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 isolated sphere: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678" y="609600"/>
            <a:ext cx="8875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assign a capacitance to 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isolated spherical conductor of radius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assuming that the "missing plate" is a conducting sphere of infinite radius.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1379619"/>
            <a:ext cx="8483626" cy="1386280"/>
            <a:chOff x="304800" y="1379619"/>
            <a:chExt cx="8483626" cy="138628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" y="1379619"/>
              <a:ext cx="7924800" cy="491288"/>
              <a:chOff x="304800" y="1379619"/>
              <a:chExt cx="7924800" cy="49128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04800" y="1440597"/>
                <a:ext cx="792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To find the capacitance of the conductor, we first rewrite 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096000" y="1379619"/>
                    <a:ext cx="1626920" cy="49128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oMath>
                    </a14:m>
                    <a:r>
                      <a:rPr lang="en-US" dirty="0"/>
                      <a:t>   as</a:t>
                    </a: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1379619"/>
                    <a:ext cx="1626920" cy="49128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2247" b="-7407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471751" y="1958498"/>
                  <a:ext cx="1350626" cy="80740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751" y="1958498"/>
                  <a:ext cx="1350626" cy="8074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4038600" y="2177532"/>
              <a:ext cx="474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[Dividing both numerator and denominator by b]</a:t>
              </a:r>
              <a:endParaRPr lang="en-US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35290" y="2765899"/>
                <a:ext cx="3823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we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(infinity), we get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90" y="2765899"/>
                <a:ext cx="38235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5" t="-8333" r="-3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8813" y="3352800"/>
                <a:ext cx="2262671" cy="61170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−0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π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13" y="3352800"/>
                <a:ext cx="2262671" cy="6117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478678" y="4035517"/>
            <a:ext cx="6254330" cy="1067145"/>
            <a:chOff x="2478678" y="4035517"/>
            <a:chExt cx="6254330" cy="1067145"/>
          </a:xfrm>
        </p:grpSpPr>
        <p:sp>
          <p:nvSpPr>
            <p:cNvPr id="14" name="TextBox 13"/>
            <p:cNvSpPr txBox="1"/>
            <p:nvPr/>
          </p:nvSpPr>
          <p:spPr>
            <a:xfrm>
              <a:off x="2478678" y="4035517"/>
              <a:ext cx="2975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By substituting R for </a:t>
              </a:r>
              <a:r>
                <a:rPr lang="en-US" i="1" dirty="0"/>
                <a:t>a</a:t>
              </a:r>
              <a:r>
                <a:rPr lang="en-US" dirty="0"/>
                <a:t>, we get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751356" y="4724400"/>
              <a:ext cx="5981652" cy="378262"/>
              <a:chOff x="2751356" y="4724400"/>
              <a:chExt cx="5981652" cy="3782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51356" y="4724400"/>
                    <a:ext cx="1235851" cy="369332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R</a:t>
                    </a: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1356" y="4724400"/>
                    <a:ext cx="123585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4545" r="-1923" b="-18182"/>
                    </a:stretch>
                  </a:blipFill>
                  <a:ln w="28575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/>
              <p:cNvSpPr txBox="1"/>
              <p:nvPr/>
            </p:nvSpPr>
            <p:spPr>
              <a:xfrm>
                <a:off x="4360914" y="4733330"/>
                <a:ext cx="437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Which is the capacitance for isolated sphere.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81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017"/>
            <a:ext cx="44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2 (Book chapter 25):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50317" y="3326294"/>
            <a:ext cx="3028458" cy="1152629"/>
            <a:chOff x="6324600" y="304800"/>
            <a:chExt cx="3028458" cy="1152629"/>
          </a:xfrm>
        </p:grpSpPr>
        <p:sp>
          <p:nvSpPr>
            <p:cNvPr id="6" name="TextBox 5"/>
            <p:cNvSpPr txBox="1"/>
            <p:nvPr/>
          </p:nvSpPr>
          <p:spPr>
            <a:xfrm>
              <a:off x="6629400" y="30480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24600" y="685800"/>
                  <a:ext cx="3028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=25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=25×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685800"/>
                  <a:ext cx="273273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412861" y="1057319"/>
                  <a:ext cx="14110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=120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861" y="1057319"/>
                  <a:ext cx="12877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924800" y="1057319"/>
                  <a:ext cx="7734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1057319"/>
                  <a:ext cx="715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502054" y="2745976"/>
            <a:ext cx="4021037" cy="1600860"/>
            <a:chOff x="502054" y="2745976"/>
            <a:chExt cx="4021037" cy="1600860"/>
          </a:xfrm>
        </p:grpSpPr>
        <p:sp>
          <p:nvSpPr>
            <p:cNvPr id="11" name="TextBox 10"/>
            <p:cNvSpPr txBox="1"/>
            <p:nvPr/>
          </p:nvSpPr>
          <p:spPr>
            <a:xfrm>
              <a:off x="1674629" y="2745976"/>
              <a:ext cx="1234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We know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60774" y="3326294"/>
                  <a:ext cx="10435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𝐶𝑉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774" y="3326294"/>
                  <a:ext cx="1043555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02054" y="3946726"/>
                  <a:ext cx="40210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𝑞</m:t>
                      </m:r>
                      <m:r>
                        <a:rPr lang="en-US" sz="2000" b="0" i="1" smtClean="0">
                          <a:latin typeface="Cambria Math"/>
                        </a:rPr>
                        <m:t>=25×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×120</m:t>
                      </m:r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C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54" y="3946726"/>
                  <a:ext cx="402103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7576" r="-60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244" y="594939"/>
                <a:ext cx="573398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capacitor in the adjacent Fig. has a capacitance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25 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is initially uncharged. The battery provides a potential difference of 120 V. After switch S is closed, how much charge will pass through it?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4" y="594939"/>
                <a:ext cx="5733985" cy="1631216"/>
              </a:xfrm>
              <a:prstGeom prst="rect">
                <a:avLst/>
              </a:prstGeom>
              <a:blipFill rotWithShape="1">
                <a:blip r:embed="rId8"/>
                <a:stretch>
                  <a:fillRect l="-1063" t="-1498" r="-1063" b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29" y="109017"/>
            <a:ext cx="3231506" cy="196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467" y="228157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9831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547" y="152400"/>
            <a:ext cx="44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3 (Book chapter 25):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6255" y="4082349"/>
                <a:ext cx="6898427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8.854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×3.1416×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0.082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1.3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143.87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4082349"/>
                <a:ext cx="6898427" cy="7099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562600" y="2690152"/>
            <a:ext cx="3491725" cy="1600048"/>
            <a:chOff x="5562600" y="2690152"/>
            <a:chExt cx="3491725" cy="1600048"/>
          </a:xfrm>
        </p:grpSpPr>
        <p:sp>
          <p:nvSpPr>
            <p:cNvPr id="5" name="TextBox 4"/>
            <p:cNvSpPr txBox="1"/>
            <p:nvPr/>
          </p:nvSpPr>
          <p:spPr>
            <a:xfrm>
              <a:off x="6522303" y="2690152"/>
              <a:ext cx="7816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15160" y="3043259"/>
                  <a:ext cx="28131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=8.20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=0.082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160" y="3043259"/>
                  <a:ext cx="281314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62600" y="3396734"/>
                  <a:ext cx="34917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=1.30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=1.3×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3396734"/>
                  <a:ext cx="3491725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14902" y="3890090"/>
                  <a:ext cx="13982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=120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902" y="3890090"/>
                  <a:ext cx="1398203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36814" y="2644499"/>
            <a:ext cx="3023459" cy="1322712"/>
            <a:chOff x="336814" y="2644499"/>
            <a:chExt cx="3023459" cy="1322712"/>
          </a:xfrm>
        </p:grpSpPr>
        <p:sp>
          <p:nvSpPr>
            <p:cNvPr id="8" name="TextBox 7"/>
            <p:cNvSpPr txBox="1"/>
            <p:nvPr/>
          </p:nvSpPr>
          <p:spPr>
            <a:xfrm>
              <a:off x="1137236" y="2674761"/>
              <a:ext cx="1156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know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1237" y="3257337"/>
                  <a:ext cx="2329036" cy="709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237" y="3257337"/>
                  <a:ext cx="2329036" cy="70987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36814" y="2644499"/>
              <a:ext cx="529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(a)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5859" y="5117068"/>
            <a:ext cx="7059078" cy="921842"/>
            <a:chOff x="595859" y="5117068"/>
            <a:chExt cx="7059078" cy="921842"/>
          </a:xfrm>
        </p:grpSpPr>
        <p:sp>
          <p:nvSpPr>
            <p:cNvPr id="13" name="TextBox 12"/>
            <p:cNvSpPr txBox="1"/>
            <p:nvPr/>
          </p:nvSpPr>
          <p:spPr>
            <a:xfrm>
              <a:off x="595859" y="511706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(b)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28919" y="5638800"/>
                  <a:ext cx="58260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=143.87×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−12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×120=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17.26×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919" y="5638800"/>
                  <a:ext cx="5826018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930632" y="5117068"/>
              <a:ext cx="1156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know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84018" y="609600"/>
            <a:ext cx="89070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parallel-plate capacitor has circular plates of 8.20 cm radius and 1.30 mm separation. (a) Calculate the capacitance. (b) Find the charge for a potential difference of 120 V.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255" y="181990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59468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28" y="27709"/>
            <a:ext cx="44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4 (Book chapter 25):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7618" y="2562005"/>
            <a:ext cx="3399520" cy="1672109"/>
            <a:chOff x="5597618" y="2562005"/>
            <a:chExt cx="3399520" cy="1672109"/>
          </a:xfrm>
        </p:grpSpPr>
        <p:sp>
          <p:nvSpPr>
            <p:cNvPr id="7" name="TextBox 6"/>
            <p:cNvSpPr txBox="1"/>
            <p:nvPr/>
          </p:nvSpPr>
          <p:spPr>
            <a:xfrm>
              <a:off x="6405957" y="2562005"/>
              <a:ext cx="7816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62131" y="2931337"/>
                  <a:ext cx="32349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=38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=38×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131" y="2931337"/>
                  <a:ext cx="3234988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4970" y="3425126"/>
                  <a:ext cx="32295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=40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=40×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70" y="3425126"/>
                  <a:ext cx="322953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597618" y="3834004"/>
                  <a:ext cx="33995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=2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=2×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618" y="3834004"/>
                  <a:ext cx="339952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0272" y="3834004"/>
                <a:ext cx="2534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=84.44×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2" y="3834004"/>
                <a:ext cx="253454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66255" y="2438400"/>
            <a:ext cx="4536691" cy="1289947"/>
            <a:chOff x="166255" y="2438400"/>
            <a:chExt cx="4536691" cy="1289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66255" y="3018409"/>
                  <a:ext cx="4536691" cy="70993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i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38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×40×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−6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55" y="3018409"/>
                  <a:ext cx="4536691" cy="70993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055714" y="2438400"/>
              <a:ext cx="1156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know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507" y="2438400"/>
              <a:ext cx="471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(a)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0578" y="4430600"/>
            <a:ext cx="5311437" cy="1203905"/>
            <a:chOff x="200578" y="4430600"/>
            <a:chExt cx="5311437" cy="1203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62281" y="4964000"/>
                  <a:ext cx="1137363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81" y="4964000"/>
                  <a:ext cx="1137363" cy="6705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200578" y="443060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(b)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7138" y="4430600"/>
              <a:ext cx="42348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For a parallel plate capacitor, we know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144" y="5639098"/>
                <a:ext cx="4233916" cy="762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𝐶𝑑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84.44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×2×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8.854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4" y="5639098"/>
                <a:ext cx="4233916" cy="7621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107674" y="5410200"/>
            <a:ext cx="3891578" cy="1280908"/>
            <a:chOff x="5107674" y="5498736"/>
            <a:chExt cx="3891578" cy="1280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07674" y="5837574"/>
                  <a:ext cx="38915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=2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=2×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674" y="5837574"/>
                  <a:ext cx="3891578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784272" y="5498736"/>
              <a:ext cx="687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Here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784272" y="6379534"/>
                  <a:ext cx="779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272" y="6379534"/>
                  <a:ext cx="779380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858" y="6369202"/>
                <a:ext cx="2740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=19.074×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58" y="6369202"/>
                <a:ext cx="2740750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6610" y="548148"/>
            <a:ext cx="9078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plates of a spherical capacitor have radii 38.0 mm and 40.0 mm. (a) Calculate the capacitance. (b) What must be the plate area of a parallel-plate capacitor with the same plate separation and capacitance?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6255" y="1819907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9832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44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6 (Book chapter 25):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56790" y="2479642"/>
            <a:ext cx="3034810" cy="2341041"/>
            <a:chOff x="5956790" y="2479642"/>
            <a:chExt cx="3034810" cy="2341041"/>
          </a:xfrm>
        </p:grpSpPr>
        <p:sp>
          <p:nvSpPr>
            <p:cNvPr id="5" name="TextBox 4"/>
            <p:cNvSpPr txBox="1"/>
            <p:nvPr/>
          </p:nvSpPr>
          <p:spPr>
            <a:xfrm>
              <a:off x="7069370" y="2479642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459770" y="2848974"/>
                  <a:ext cx="18978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=1.00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770" y="2848974"/>
                  <a:ext cx="1897892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468757" y="3218306"/>
                  <a:ext cx="16908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=1.00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757" y="3218306"/>
                  <a:ext cx="1690847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99092" y="3648155"/>
                  <a:ext cx="8858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092" y="3648155"/>
                  <a:ext cx="88582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6347818" y="3672510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6790" y="4112797"/>
              <a:ext cx="303481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(b) Could this capacitor actually be constructed?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0" y="3723513"/>
                <a:ext cx="5656485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8.854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8.854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723513"/>
                <a:ext cx="5656485" cy="709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23820" y="2621509"/>
            <a:ext cx="2994743" cy="870560"/>
            <a:chOff x="123820" y="2621509"/>
            <a:chExt cx="2994743" cy="870560"/>
          </a:xfrm>
        </p:grpSpPr>
        <p:sp>
          <p:nvSpPr>
            <p:cNvPr id="13" name="TextBox 12"/>
            <p:cNvSpPr txBox="1"/>
            <p:nvPr/>
          </p:nvSpPr>
          <p:spPr>
            <a:xfrm>
              <a:off x="893835" y="2621509"/>
              <a:ext cx="1234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We know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81200" y="2821564"/>
                  <a:ext cx="1137363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821564"/>
                  <a:ext cx="1137363" cy="67050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123820" y="2621509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400" y="4878573"/>
            <a:ext cx="8915400" cy="1525948"/>
            <a:chOff x="0" y="4878573"/>
            <a:chExt cx="8991600" cy="152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0" y="5388858"/>
                  <a:ext cx="89916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It is not possible to construct a capacitor  by the separation distance,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=8.854×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because d value is less than the minimum size of an atom.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388858"/>
                  <a:ext cx="8991600" cy="101566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84" t="-2395" r="-615" b="-10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152400" y="4878573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632983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have two flat metal plates, each of area 1.00 m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with which to construct a parallel-plate capacitor. (a) If the capacitance of the device is to be 1.00 F, what must be the separation between the plates? (b) Could this capacitor actually be constructed?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255" y="1965849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1298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20134"/>
            <a:ext cx="531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Capacitors in parallel combination: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43600" y="489466"/>
            <a:ext cx="3190297" cy="2206677"/>
            <a:chOff x="5943600" y="489466"/>
            <a:chExt cx="3190297" cy="2206677"/>
          </a:xfrm>
        </p:grpSpPr>
        <p:sp>
          <p:nvSpPr>
            <p:cNvPr id="5" name="TextBox 4"/>
            <p:cNvSpPr txBox="1"/>
            <p:nvPr/>
          </p:nvSpPr>
          <p:spPr>
            <a:xfrm>
              <a:off x="5943600" y="489466"/>
              <a:ext cx="3190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Charge on each capacitor: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705600" y="1205345"/>
                  <a:ext cx="1452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1205345"/>
                  <a:ext cx="1452257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674174" y="1764268"/>
                  <a:ext cx="14664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174" y="1764268"/>
                  <a:ext cx="146649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67247" y="2234478"/>
                  <a:ext cx="14664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247" y="2234478"/>
                  <a:ext cx="146649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738193" y="3455978"/>
            <a:ext cx="5264915" cy="1132981"/>
            <a:chOff x="3738193" y="3455978"/>
            <a:chExt cx="5264915" cy="1132981"/>
          </a:xfrm>
        </p:grpSpPr>
        <p:sp>
          <p:nvSpPr>
            <p:cNvPr id="7" name="Rectangle 6"/>
            <p:cNvSpPr/>
            <p:nvPr/>
          </p:nvSpPr>
          <p:spPr>
            <a:xfrm>
              <a:off x="5319219" y="3455978"/>
              <a:ext cx="36838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total charge on the parallel combination is then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738193" y="4188849"/>
                  <a:ext cx="41808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193" y="4188849"/>
                  <a:ext cx="4180825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0" y="4633808"/>
            <a:ext cx="9067800" cy="1440618"/>
            <a:chOff x="0" y="4633808"/>
            <a:chExt cx="9067800" cy="1440618"/>
          </a:xfrm>
        </p:grpSpPr>
        <p:sp>
          <p:nvSpPr>
            <p:cNvPr id="2" name="Rectangle 1"/>
            <p:cNvSpPr/>
            <p:nvPr/>
          </p:nvSpPr>
          <p:spPr>
            <a:xfrm>
              <a:off x="0" y="4633808"/>
              <a:ext cx="9067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equivalent capacitance, with the same total charge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q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and applied potential difference V as the combination, is then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9326" y="5384814"/>
                  <a:ext cx="4925323" cy="689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𝑒𝑞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26" y="5384814"/>
                  <a:ext cx="4925323" cy="68961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074" y="6172200"/>
                <a:ext cx="2696572" cy="490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" y="6172200"/>
                <a:ext cx="2696572" cy="490199"/>
              </a:xfrm>
              <a:prstGeom prst="rect">
                <a:avLst/>
              </a:prstGeom>
              <a:blipFill rotWithShape="1">
                <a:blip r:embed="rId7"/>
                <a:stretch>
                  <a:fillRect b="-36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9" y="489465"/>
            <a:ext cx="5733597" cy="296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20" y="5095647"/>
            <a:ext cx="2269380" cy="172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7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2362200"/>
            <a:ext cx="636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08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785</Words>
  <Application>Microsoft Office PowerPoint</Application>
  <PresentationFormat>On-screen Show (4:3)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Dr. Md. Habib Ullah</cp:lastModifiedBy>
  <cp:revision>25</cp:revision>
  <dcterms:created xsi:type="dcterms:W3CDTF">2020-07-01T14:23:07Z</dcterms:created>
  <dcterms:modified xsi:type="dcterms:W3CDTF">2021-02-07T13:09:33Z</dcterms:modified>
</cp:coreProperties>
</file>